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46" Type="http://schemas.openxmlformats.org/officeDocument/2006/relationships/slide" Target="slides/slide42.xml"/><Relationship Id="rId23" Type="http://schemas.openxmlformats.org/officeDocument/2006/relationships/slide" Target="slides/slide19.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47" Type="http://schemas.openxmlformats.org/officeDocument/2006/relationships/slide" Target="slides/slide43.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Structural_failure"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Shape 11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7" name="Shape 1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252525"/>
                </a:solidFill>
                <a:highlight>
                  <a:srgbClr val="FFFFFF"/>
                </a:highlight>
              </a:rPr>
              <a:t>Tend to be of the form X for Y replacement, where we choose an operand - one variable in an expression - and swap it out for another variable in different ways</a:t>
            </a:r>
            <a:endParaRPr>
              <a:solidFill>
                <a:srgbClr val="252525"/>
              </a:solidFill>
              <a:highlight>
                <a:srgbClr val="FFFFFF"/>
              </a:highlight>
            </a:endParaRPr>
          </a:p>
          <a:p>
            <a:pPr indent="0" lvl="0" marL="0" rtl="0">
              <a:spcBef>
                <a:spcPts val="0"/>
              </a:spcBef>
              <a:spcAft>
                <a:spcPts val="0"/>
              </a:spcAft>
              <a:buNone/>
            </a:pPr>
            <a:r>
              <a:rPr lang="en">
                <a:solidFill>
                  <a:srgbClr val="252525"/>
                </a:solidFill>
                <a:highlight>
                  <a:srgbClr val="FFFFFF"/>
                </a:highlight>
              </a:rPr>
              <a:t>(go over)</a:t>
            </a:r>
            <a:endParaRPr>
              <a:solidFill>
                <a:srgbClr val="252525"/>
              </a:solidFill>
              <a:highlight>
                <a:srgbClr val="FFFFFF"/>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Shape 12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4" name="Shape 1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252525"/>
                </a:solidFill>
                <a:highlight>
                  <a:srgbClr val="FFFFFF"/>
                </a:highlight>
              </a:rPr>
              <a:t>Let’s step up one level. We’ve modified the operands, now we’re going to modify the operators. (2-4). We can mutate all three forms.</a:t>
            </a:r>
            <a:endParaRPr>
              <a:solidFill>
                <a:srgbClr val="252525"/>
              </a:solidFill>
              <a:highlight>
                <a:srgbClr val="FFFFFF"/>
              </a:highlight>
            </a:endParaRPr>
          </a:p>
          <a:p>
            <a:pPr indent="0" lvl="0" marL="0" rtl="0">
              <a:spcBef>
                <a:spcPts val="0"/>
              </a:spcBef>
              <a:spcAft>
                <a:spcPts val="0"/>
              </a:spcAft>
              <a:buNone/>
            </a:pPr>
            <a:r>
              <a:rPr lang="en">
                <a:solidFill>
                  <a:srgbClr val="252525"/>
                </a:solidFill>
                <a:highlight>
                  <a:srgbClr val="FFFFFF"/>
                </a:highlight>
              </a:rPr>
              <a:t>(go over rest)</a:t>
            </a:r>
            <a:endParaRPr>
              <a:solidFill>
                <a:srgbClr val="252525"/>
              </a:solidFill>
              <a:highlight>
                <a:srgbClr val="FFFFFF"/>
              </a:highlight>
            </a:endParaRPr>
          </a:p>
          <a:p>
            <a:pPr indent="0" lvl="0" marL="0" rtl="0">
              <a:spcBef>
                <a:spcPts val="0"/>
              </a:spcBef>
              <a:spcAft>
                <a:spcPts val="0"/>
              </a:spcAft>
              <a:buNone/>
            </a:pPr>
            <a:r>
              <a:rPr lang="en">
                <a:solidFill>
                  <a:srgbClr val="252525"/>
                </a:solidFill>
                <a:highlight>
                  <a:srgbClr val="FFFFFF"/>
                </a:highlight>
              </a:rPr>
              <a:t>(9) - including an operand if needed, x+y, then add +z, or change x+y to be x + --y</a:t>
            </a:r>
            <a:endParaRPr>
              <a:solidFill>
                <a:srgbClr val="252525"/>
              </a:solidFill>
              <a:highlight>
                <a:srgbClr val="FFFFFF"/>
              </a:highlight>
            </a:endParaRPr>
          </a:p>
          <a:p>
            <a:pPr indent="0" lvl="0" marL="0" rtl="0">
              <a:spcBef>
                <a:spcPts val="0"/>
              </a:spcBef>
              <a:spcAft>
                <a:spcPts val="0"/>
              </a:spcAft>
              <a:buNone/>
            </a:pPr>
            <a:r>
              <a:t/>
            </a:r>
            <a:endParaRPr>
              <a:solidFill>
                <a:srgbClr val="252525"/>
              </a:solidFill>
              <a:highlight>
                <a:srgbClr val="FFFFFF"/>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252525"/>
                </a:solidFill>
                <a:highlight>
                  <a:srgbClr val="FFFFFF"/>
                </a:highlight>
              </a:rPr>
              <a:t>^ = bitwise xor</a:t>
            </a:r>
            <a:endParaRPr>
              <a:solidFill>
                <a:srgbClr val="252525"/>
              </a:solidFill>
              <a:highlight>
                <a:srgbClr val="FFFFFF"/>
              </a:highlight>
            </a:endParaRPr>
          </a:p>
          <a:p>
            <a:pPr indent="0" lvl="0" marL="0" rtl="0">
              <a:spcBef>
                <a:spcPts val="0"/>
              </a:spcBef>
              <a:spcAft>
                <a:spcPts val="0"/>
              </a:spcAft>
              <a:buNone/>
            </a:pPr>
            <a:r>
              <a:rPr lang="en">
                <a:solidFill>
                  <a:srgbClr val="252525"/>
                </a:solidFill>
                <a:highlight>
                  <a:srgbClr val="FFFFFF"/>
                </a:highlight>
              </a:rPr>
              <a:t>~ inverts bit pattern, 1101 - 0010</a:t>
            </a:r>
            <a:endParaRPr>
              <a:solidFill>
                <a:srgbClr val="252525"/>
              </a:solidFill>
              <a:highlight>
                <a:srgbClr val="FFFFFF"/>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252525"/>
                </a:solidFill>
                <a:highlight>
                  <a:srgbClr val="FFFFFF"/>
                </a:highlight>
              </a:rPr>
              <a:t>(2) - now, how these shortcuts work is that they perform one operator using one operator. So, you can’t do insertion or deletion, but you can do replacement.</a:t>
            </a:r>
            <a:endParaRPr>
              <a:solidFill>
                <a:srgbClr val="252525"/>
              </a:solidFill>
              <a:highlight>
                <a:srgbClr val="FFFFFF"/>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252525"/>
              </a:solidFill>
              <a:highlight>
                <a:srgbClr val="FFFFFF"/>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252525"/>
                </a:solidFill>
                <a:highlight>
                  <a:srgbClr val="FFFFFF"/>
                </a:highlight>
              </a:rPr>
              <a:t>In OO languages, you can also perform mutations based on encapsulation and inheritance, and take advantage of common faults in handling those features.\</a:t>
            </a:r>
            <a:endParaRPr>
              <a:solidFill>
                <a:srgbClr val="252525"/>
              </a:solidFill>
              <a:highlight>
                <a:srgbClr val="FFFFFF"/>
              </a:highlight>
            </a:endParaRPr>
          </a:p>
          <a:p>
            <a:pPr indent="0" lvl="0" marL="0" rtl="0">
              <a:spcBef>
                <a:spcPts val="0"/>
              </a:spcBef>
              <a:spcAft>
                <a:spcPts val="0"/>
              </a:spcAft>
              <a:buNone/>
            </a:pPr>
            <a:r>
              <a:rPr lang="en">
                <a:solidFill>
                  <a:srgbClr val="252525"/>
                </a:solidFill>
                <a:highlight>
                  <a:srgbClr val="FFFFFF"/>
                </a:highlight>
              </a:rPr>
              <a:t>(6 - to kill this mutant, you need a test case that can show that the reference to the parent is incorrect)</a:t>
            </a:r>
            <a:endParaRPr>
              <a:solidFill>
                <a:srgbClr val="252525"/>
              </a:solidFill>
              <a:highlight>
                <a:srgbClr val="FFFFFF"/>
              </a:highlight>
            </a:endParaRPr>
          </a:p>
          <a:p>
            <a:pPr indent="0" lvl="0" marL="0" rtl="0">
              <a:spcBef>
                <a:spcPts val="0"/>
              </a:spcBef>
              <a:spcAft>
                <a:spcPts val="0"/>
              </a:spcAft>
              <a:buNone/>
            </a:pPr>
            <a:r>
              <a:rPr lang="en">
                <a:solidFill>
                  <a:srgbClr val="252525"/>
                </a:solidFill>
                <a:highlight>
                  <a:srgbClr val="FFFFFF"/>
                </a:highlight>
              </a:rPr>
              <a:t>(8) - this is the reverse case</a:t>
            </a:r>
            <a:endParaRPr>
              <a:solidFill>
                <a:srgbClr val="252525"/>
              </a:solidFill>
              <a:highlight>
                <a:srgbClr val="FFFFFF"/>
              </a:highlight>
            </a:endParaRPr>
          </a:p>
          <a:p>
            <a:pPr indent="0" lvl="0" marL="0" rtl="0">
              <a:spcBef>
                <a:spcPts val="0"/>
              </a:spcBef>
              <a:spcAft>
                <a:spcPts val="0"/>
              </a:spcAft>
              <a:buNone/>
            </a:pPr>
            <a:r>
              <a:rPr lang="en">
                <a:solidFill>
                  <a:srgbClr val="252525"/>
                </a:solidFill>
                <a:highlight>
                  <a:srgbClr val="FFFFFF"/>
                </a:highlight>
              </a:rPr>
              <a:t>(9) - Newly defined and overridden methods in the child will reference the new varialbe instead of the parent. </a:t>
            </a:r>
            <a:endParaRPr>
              <a:solidFill>
                <a:srgbClr val="252525"/>
              </a:solidFill>
              <a:highlight>
                <a:srgbClr val="FFFFFF"/>
              </a:highligh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252525"/>
                </a:solidFill>
                <a:highlight>
                  <a:srgbClr val="FFFFFF"/>
                </a:highlight>
              </a:rPr>
              <a:t>(4) - such as when you need to access a private variable from the parent. A common mistake is to call the parent version at the wrong time, so (5)</a:t>
            </a:r>
            <a:endParaRPr>
              <a:solidFill>
                <a:srgbClr val="252525"/>
              </a:solidFill>
              <a:highlight>
                <a:srgbClr val="FFFFFF"/>
              </a:highlight>
            </a:endParaRPr>
          </a:p>
          <a:p>
            <a:pPr indent="0" lvl="0" marL="0" rtl="0">
              <a:spcBef>
                <a:spcPts val="0"/>
              </a:spcBef>
              <a:spcAft>
                <a:spcPts val="0"/>
              </a:spcAft>
              <a:buNone/>
            </a:pPr>
            <a:r>
              <a:t/>
            </a:r>
            <a:endParaRPr>
              <a:solidFill>
                <a:srgbClr val="252525"/>
              </a:solidFill>
              <a:highlight>
                <a:srgbClr val="FFFFFF"/>
              </a:highligh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252525"/>
              </a:solidFill>
              <a:highlight>
                <a:srgbClr val="FFFFFF"/>
              </a:highligh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252525"/>
                </a:solidFill>
                <a:highlight>
                  <a:srgbClr val="FFFFFF"/>
                </a:highlight>
              </a:rPr>
              <a:t>We can also induce mutations related to polymorphism. </a:t>
            </a:r>
            <a:endParaRPr>
              <a:solidFill>
                <a:srgbClr val="252525"/>
              </a:solidFill>
              <a:highlight>
                <a:srgbClr val="FFFFFF"/>
              </a:highlight>
            </a:endParaRPr>
          </a:p>
          <a:p>
            <a:pPr indent="0" lvl="0" marL="0" rtl="0">
              <a:spcBef>
                <a:spcPts val="0"/>
              </a:spcBef>
              <a:spcAft>
                <a:spcPts val="0"/>
              </a:spcAft>
              <a:buNone/>
            </a:pPr>
            <a:r>
              <a:rPr lang="en">
                <a:solidFill>
                  <a:srgbClr val="252525"/>
                </a:solidFill>
                <a:highlight>
                  <a:srgbClr val="FFFFFF"/>
                </a:highlight>
              </a:rPr>
              <a:t>(6). To kill this mutant, a test case must cause the behavior of the object to be incorrect with its new declared type. </a:t>
            </a:r>
            <a:endParaRPr>
              <a:solidFill>
                <a:srgbClr val="252525"/>
              </a:solidFill>
              <a:highlight>
                <a:srgbClr val="FFFFFF"/>
              </a:highligh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252525"/>
                </a:solidFill>
                <a:highlight>
                  <a:srgbClr val="FFFFFF"/>
                </a:highlight>
              </a:rPr>
              <a:t>(3) This mutant shows different behavior when the object to be casted has hiding variables or overriding methods.</a:t>
            </a:r>
            <a:endParaRPr>
              <a:solidFill>
                <a:srgbClr val="252525"/>
              </a:solidFill>
              <a:highlight>
                <a:srgbClr val="FFFFFF"/>
              </a:highlight>
            </a:endParaRPr>
          </a:p>
          <a:p>
            <a:pPr indent="0" lvl="0" marL="0" rtl="0">
              <a:spcBef>
                <a:spcPts val="0"/>
              </a:spcBef>
              <a:spcAft>
                <a:spcPts val="0"/>
              </a:spcAft>
              <a:buNone/>
            </a:pPr>
            <a:r>
              <a:t/>
            </a:r>
            <a:endParaRPr>
              <a:solidFill>
                <a:srgbClr val="252525"/>
              </a:solidFill>
              <a:highlight>
                <a:srgbClr val="FFFFFF"/>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52727"/>
              </a:lnSpc>
              <a:spcBef>
                <a:spcPts val="600"/>
              </a:spcBef>
              <a:spcAft>
                <a:spcPts val="0"/>
              </a:spcAft>
              <a:buNone/>
            </a:pPr>
            <a:r>
              <a:rPr lang="en" sz="1050">
                <a:solidFill>
                  <a:srgbClr val="252525"/>
                </a:solidFill>
                <a:highlight>
                  <a:srgbClr val="FFFFFF"/>
                </a:highlight>
              </a:rPr>
              <a:t>These picture are of the Space Shuttle </a:t>
            </a:r>
            <a:r>
              <a:rPr i="1" lang="en" sz="1050">
                <a:solidFill>
                  <a:srgbClr val="252525"/>
                </a:solidFill>
                <a:highlight>
                  <a:srgbClr val="FFFFFF"/>
                </a:highlight>
              </a:rPr>
              <a:t>Challenger</a:t>
            </a:r>
            <a:r>
              <a:rPr lang="en" sz="1050">
                <a:solidFill>
                  <a:srgbClr val="252525"/>
                </a:solidFill>
                <a:highlight>
                  <a:srgbClr val="FFFFFF"/>
                </a:highlight>
              </a:rPr>
              <a:t>, which was destroyed on launch in 1986 when a seal in one of its solid rocker boosters failed during liftoff. The O-ring was not designed to fly under cold conditions, and this was a January launch, during a cold snap. Its failure caused a breach in thejoint it sealed, allowing pressurized gas to reach the outside. This led to the separation of a joint attachment and the </a:t>
            </a:r>
            <a:r>
              <a:rPr lang="en" sz="1050">
                <a:solidFill>
                  <a:srgbClr val="0B0080"/>
                </a:solidFill>
                <a:highlight>
                  <a:srgbClr val="FFFFFF"/>
                </a:highlight>
                <a:uFill>
                  <a:noFill/>
                </a:uFill>
                <a:hlinkClick r:id="rId2"/>
              </a:rPr>
              <a:t>structural failure</a:t>
            </a:r>
            <a:r>
              <a:rPr lang="en" sz="1050">
                <a:solidFill>
                  <a:srgbClr val="252525"/>
                </a:solidFill>
                <a:highlight>
                  <a:srgbClr val="FFFFFF"/>
                </a:highlight>
              </a:rPr>
              <a:t> of the external fuel tank. All seven of its astronauts died.</a:t>
            </a:r>
            <a:endParaRPr sz="1050">
              <a:solidFill>
                <a:srgbClr val="252525"/>
              </a:solidFill>
              <a:highlight>
                <a:srgbClr val="FFFFFF"/>
              </a:highlight>
            </a:endParaRPr>
          </a:p>
          <a:p>
            <a:pPr indent="0" lvl="0" marL="0" rtl="0">
              <a:lnSpc>
                <a:spcPct val="152727"/>
              </a:lnSpc>
              <a:spcBef>
                <a:spcPts val="600"/>
              </a:spcBef>
              <a:spcAft>
                <a:spcPts val="0"/>
              </a:spcAft>
              <a:buClr>
                <a:schemeClr val="dk1"/>
              </a:buClr>
              <a:buSzPts val="1100"/>
              <a:buFont typeface="Arial"/>
              <a:buNone/>
            </a:pPr>
            <a:r>
              <a:rPr lang="en" sz="1050">
                <a:solidFill>
                  <a:srgbClr val="252525"/>
                </a:solidFill>
                <a:highlight>
                  <a:srgbClr val="FFFFFF"/>
                </a:highlight>
              </a:rPr>
              <a:t>After the disaster, the shuttle program was shut down for nearly three years. An investigation found not only the source of the explosion, but uncovered important organizational issues within NASA, that led them to ignore a known design issues. Engineers warned about the cold that morning, and they launched anyways. Then - because something went wrong, they were able to study it, identify both the technical and organizational problems, and then address those in future shuttle launches. This disaster became not just a case example that NASA could make use of, but one that could inform the makers of any number of other engineered products. I don’t bring this up just to be morbid at you first thing in the morning. The reason I bring it up is that it shook us awake.</a:t>
            </a:r>
            <a:endParaRPr sz="1050">
              <a:solidFill>
                <a:srgbClr val="252525"/>
              </a:solidFill>
              <a:highlight>
                <a:srgbClr val="FFFFFF"/>
              </a:highlight>
            </a:endParaRPr>
          </a:p>
          <a:p>
            <a:pPr indent="0" lvl="0" marL="0" rtl="0">
              <a:spcBef>
                <a:spcPts val="600"/>
              </a:spcBef>
              <a:spcAft>
                <a:spcPts val="0"/>
              </a:spcAft>
              <a:buNone/>
            </a:pPr>
            <a:r>
              <a:t/>
            </a:r>
            <a:endParaRPr>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252525"/>
                </a:solidFill>
                <a:highlight>
                  <a:srgbClr val="FFFFFF"/>
                </a:highlight>
              </a:rPr>
              <a:t>(1) It is important for testers to make sure that the correct version is called with the appropriate parameters.</a:t>
            </a:r>
            <a:endParaRPr>
              <a:solidFill>
                <a:srgbClr val="252525"/>
              </a:solidFill>
              <a:highlight>
                <a:srgbClr val="FFFFFF"/>
              </a:highlight>
            </a:endParaRPr>
          </a:p>
          <a:p>
            <a:pPr indent="0" lvl="0" marL="0" rtl="0">
              <a:spcBef>
                <a:spcPts val="0"/>
              </a:spcBef>
              <a:spcAft>
                <a:spcPts val="0"/>
              </a:spcAft>
              <a:buNone/>
            </a:pPr>
            <a:r>
              <a:rPr lang="en">
                <a:solidFill>
                  <a:srgbClr val="252525"/>
                </a:solidFill>
                <a:highlight>
                  <a:srgbClr val="FFFFFF"/>
                </a:highlight>
              </a:rPr>
              <a:t>(3) Ensures that overloaded methods are invoked appropriately. </a:t>
            </a:r>
            <a:endParaRPr>
              <a:solidFill>
                <a:srgbClr val="252525"/>
              </a:solidFill>
              <a:highlight>
                <a:srgbClr val="FFFFFF"/>
              </a:highlight>
            </a:endParaRPr>
          </a:p>
          <a:p>
            <a:pPr indent="0" lvl="0" marL="0" rtl="0">
              <a:spcBef>
                <a:spcPts val="0"/>
              </a:spcBef>
              <a:spcAft>
                <a:spcPts val="0"/>
              </a:spcAft>
              <a:buNone/>
            </a:pPr>
            <a:r>
              <a:rPr lang="en">
                <a:solidFill>
                  <a:srgbClr val="252525"/>
                </a:solidFill>
                <a:highlight>
                  <a:srgbClr val="FFFFFF"/>
                </a:highlight>
              </a:rPr>
              <a:t>(5) If the mutant still works correctly without the method, there may be an error in invoking one of the overloading methods - an incorrect version might be called, or a bad type conversion might be taking place - for instance, if you delete an integer version and a float version is called.</a:t>
            </a:r>
            <a:endParaRPr>
              <a:solidFill>
                <a:srgbClr val="252525"/>
              </a:solidFill>
              <a:highlight>
                <a:srgbClr val="FFFFFF"/>
              </a:highlight>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252525"/>
                </a:solidFill>
                <a:highlight>
                  <a:srgbClr val="FFFFFF"/>
                </a:highlight>
              </a:rPr>
              <a:t>(7) - with another call to a compatible type</a:t>
            </a:r>
            <a:endParaRPr>
              <a:solidFill>
                <a:srgbClr val="252525"/>
              </a:solidFill>
              <a:highlight>
                <a:srgbClr val="FFFFFF"/>
              </a:highlight>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252525"/>
                </a:solidFill>
                <a:highlight>
                  <a:srgbClr val="FFFFFF"/>
                </a:highlight>
              </a:rPr>
              <a:t>(read)</a:t>
            </a:r>
            <a:endParaRPr>
              <a:solidFill>
                <a:srgbClr val="252525"/>
              </a:solidFill>
              <a:highlight>
                <a:srgbClr val="FFFFFF"/>
              </a:highlight>
            </a:endParaRPr>
          </a:p>
          <a:p>
            <a:pPr indent="0" lvl="0" marL="0" rtl="0">
              <a:spcBef>
                <a:spcPts val="0"/>
              </a:spcBef>
              <a:spcAft>
                <a:spcPts val="0"/>
              </a:spcAft>
              <a:buNone/>
            </a:pPr>
            <a:r>
              <a:t/>
            </a:r>
            <a:endParaRPr>
              <a:solidFill>
                <a:srgbClr val="252525"/>
              </a:solidFill>
              <a:highlight>
                <a:srgbClr val="FFFFFF"/>
              </a:highlight>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252525"/>
                </a:solidFill>
                <a:highlight>
                  <a:schemeClr val="lt1"/>
                </a:highlight>
              </a:rPr>
              <a:t>(discuss)</a:t>
            </a:r>
            <a:endParaRPr>
              <a:solidFill>
                <a:srgbClr val="252525"/>
              </a:solidFill>
              <a:highlight>
                <a:srgbClr val="FFFFFF"/>
              </a:highlight>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252525"/>
                </a:solidFill>
                <a:highlight>
                  <a:schemeClr val="lt1"/>
                </a:highlight>
              </a:rPr>
              <a:t>The goal is that we can use these fake faults to provide evidence that we found real faults, but that does rely on a key assumption - that those fake faults are representative of the kind of faults that would be in our system. The effectiveness of mutation testing relies on the quality of the fault model, and on two basic assumptions about the relationship between mutation operators to the faults that might actually be present.</a:t>
            </a:r>
            <a:endParaRPr>
              <a:solidFill>
                <a:srgbClr val="252525"/>
              </a:solidFill>
              <a:highlight>
                <a:schemeClr val="lt1"/>
              </a:highlight>
            </a:endParaRPr>
          </a:p>
          <a:p>
            <a:pPr indent="0" lvl="0" marL="0" rtl="0">
              <a:spcBef>
                <a:spcPts val="0"/>
              </a:spcBef>
              <a:spcAft>
                <a:spcPts val="0"/>
              </a:spcAft>
              <a:buNone/>
            </a:pPr>
            <a:r>
              <a:rPr lang="en">
                <a:solidFill>
                  <a:srgbClr val="252525"/>
                </a:solidFill>
                <a:highlight>
                  <a:schemeClr val="lt1"/>
                </a:highlight>
              </a:rPr>
              <a:t>The first is what is called the Competant Programmer Hypothesis. Basically, that programmers aren’t stupid - they’ve made something that is almost right, and the fault is a fixable mistake that doesn’t underlie the entire program.</a:t>
            </a:r>
            <a:endParaRPr>
              <a:solidFill>
                <a:srgbClr val="252525"/>
              </a:solidFill>
              <a:highlight>
                <a:schemeClr val="lt1"/>
              </a:highlight>
            </a:endParaRPr>
          </a:p>
          <a:p>
            <a:pPr indent="0" lvl="0" marL="0" rtl="0">
              <a:spcBef>
                <a:spcPts val="0"/>
              </a:spcBef>
              <a:spcAft>
                <a:spcPts val="0"/>
              </a:spcAft>
              <a:buNone/>
            </a:pPr>
            <a:r>
              <a:rPr lang="en">
                <a:solidFill>
                  <a:srgbClr val="252525"/>
                </a:solidFill>
                <a:highlight>
                  <a:schemeClr val="lt1"/>
                </a:highlight>
              </a:rPr>
              <a:t>(3-4) by selecting test cases for which the original or the variant fails.</a:t>
            </a:r>
            <a:endParaRPr>
              <a:solidFill>
                <a:srgbClr val="252525"/>
              </a:solidFill>
              <a:highlight>
                <a:schemeClr val="lt1"/>
              </a:highlight>
            </a:endParaRPr>
          </a:p>
          <a:p>
            <a:pPr indent="0" lvl="0" marL="0" rtl="0">
              <a:spcBef>
                <a:spcPts val="0"/>
              </a:spcBef>
              <a:spcAft>
                <a:spcPts val="0"/>
              </a:spcAft>
              <a:buNone/>
            </a:pPr>
            <a:r>
              <a:rPr lang="en">
                <a:solidFill>
                  <a:srgbClr val="252525"/>
                </a:solidFill>
                <a:highlight>
                  <a:schemeClr val="lt1"/>
                </a:highlight>
              </a:rPr>
              <a:t>(5), at least in terms of textual differences - not always true, but most of the time, this seems reasonable.</a:t>
            </a:r>
            <a:endParaRPr>
              <a:solidFill>
                <a:srgbClr val="252525"/>
              </a:solidFill>
              <a:highlight>
                <a:srgbClr val="FFFFFF"/>
              </a:highlight>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252525"/>
                </a:solidFill>
                <a:highlight>
                  <a:schemeClr val="lt1"/>
                </a:highlight>
              </a:rPr>
              <a:t>The competant programmer hypothesis is often reasonable, as (1), and (2) - if I make a bad assumption, I might use the wrong version of a method.</a:t>
            </a:r>
            <a:endParaRPr>
              <a:solidFill>
                <a:srgbClr val="252525"/>
              </a:solidFill>
              <a:highlight>
                <a:schemeClr val="lt1"/>
              </a:highlight>
            </a:endParaRPr>
          </a:p>
          <a:p>
            <a:pPr indent="0" lvl="0" marL="0" rtl="0">
              <a:spcBef>
                <a:spcPts val="0"/>
              </a:spcBef>
              <a:spcAft>
                <a:spcPts val="0"/>
              </a:spcAft>
              <a:buNone/>
            </a:pPr>
            <a:r>
              <a:rPr lang="en">
                <a:solidFill>
                  <a:srgbClr val="252525"/>
                </a:solidFill>
                <a:highlight>
                  <a:schemeClr val="lt1"/>
                </a:highlight>
              </a:rPr>
              <a:t>(3-4)</a:t>
            </a:r>
            <a:endParaRPr>
              <a:solidFill>
                <a:srgbClr val="252525"/>
              </a:solidFill>
              <a:highlight>
                <a:schemeClr val="lt1"/>
              </a:highlight>
            </a:endParaRPr>
          </a:p>
          <a:p>
            <a:pPr indent="0" lvl="0" marL="0" rtl="0">
              <a:spcBef>
                <a:spcPts val="0"/>
              </a:spcBef>
              <a:spcAft>
                <a:spcPts val="0"/>
              </a:spcAft>
              <a:buNone/>
            </a:pPr>
            <a:r>
              <a:rPr lang="en">
                <a:solidFill>
                  <a:srgbClr val="252525"/>
                </a:solidFill>
                <a:highlight>
                  <a:schemeClr val="lt1"/>
                </a:highlight>
              </a:rPr>
              <a:t>Our second key assumption, called the (5) </a:t>
            </a:r>
            <a:endParaRPr>
              <a:solidFill>
                <a:srgbClr val="252525"/>
              </a:solidFill>
              <a:highlight>
                <a:schemeClr val="lt1"/>
              </a:highlight>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252525"/>
                </a:solidFill>
                <a:highlight>
                  <a:schemeClr val="lt1"/>
                </a:highlight>
              </a:rPr>
              <a:t>To explain the coupling effect hypothesis, think about the process of changing any program - whether to fix it or not. (1)</a:t>
            </a:r>
            <a:endParaRPr>
              <a:solidFill>
                <a:srgbClr val="252525"/>
              </a:solidFill>
              <a:highlight>
                <a:schemeClr val="lt1"/>
              </a:highlight>
            </a:endParaRPr>
          </a:p>
          <a:p>
            <a:pPr indent="0" lvl="0" marL="0" rtl="0">
              <a:spcBef>
                <a:spcPts val="0"/>
              </a:spcBef>
              <a:spcAft>
                <a:spcPts val="0"/>
              </a:spcAft>
              <a:buNone/>
            </a:pPr>
            <a:r>
              <a:t/>
            </a:r>
            <a:endParaRPr>
              <a:solidFill>
                <a:srgbClr val="252525"/>
              </a:solidFill>
              <a:highlight>
                <a:schemeClr val="lt1"/>
              </a:highlight>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252525"/>
                </a:solidFill>
                <a:highlight>
                  <a:srgbClr val="FFFFFF"/>
                </a:highlight>
              </a:rPr>
              <a:t>Not all mutants are created equally - and when we go in and make automated changed to the code, we’l lget a few duds. If you want to use mutants to help you test, those mutants must be (read) </a:t>
            </a:r>
            <a:endParaRPr>
              <a:solidFill>
                <a:srgbClr val="252525"/>
              </a:solidFill>
              <a:highlight>
                <a:srgbClr val="FFFFFF"/>
              </a:highlight>
            </a:endParaRPr>
          </a:p>
          <a:p>
            <a:pPr indent="-317500" lvl="0" marL="457200" rtl="0">
              <a:spcBef>
                <a:spcPts val="0"/>
              </a:spcBef>
              <a:spcAft>
                <a:spcPts val="0"/>
              </a:spcAft>
              <a:buClr>
                <a:srgbClr val="252525"/>
              </a:buClr>
              <a:buSzPts val="1400"/>
              <a:buChar char="-"/>
            </a:pPr>
            <a:r>
              <a:rPr lang="en">
                <a:solidFill>
                  <a:srgbClr val="252525"/>
                </a:solidFill>
                <a:highlight>
                  <a:srgbClr val="FFFFFF"/>
                </a:highlight>
              </a:rPr>
              <a:t>that is, they need to be code that compiles and runs. If it can’t compile, it’s not valid to begin with. Every test fails automatically.</a:t>
            </a:r>
            <a:endParaRPr>
              <a:solidFill>
                <a:srgbClr val="252525"/>
              </a:solidFill>
              <a:highlight>
                <a:srgbClr val="FFFFFF"/>
              </a:highlight>
            </a:endParaRPr>
          </a:p>
          <a:p>
            <a:pPr indent="-317500" lvl="0" marL="457200" rtl="0">
              <a:spcBef>
                <a:spcPts val="0"/>
              </a:spcBef>
              <a:spcAft>
                <a:spcPts val="0"/>
              </a:spcAft>
              <a:buClr>
                <a:srgbClr val="252525"/>
              </a:buClr>
              <a:buSzPts val="1400"/>
              <a:buChar char="-"/>
            </a:pPr>
            <a:r>
              <a:rPr lang="en">
                <a:solidFill>
                  <a:srgbClr val="252525"/>
                </a:solidFill>
                <a:highlight>
                  <a:srgbClr val="FFFFFF"/>
                </a:highlight>
              </a:rPr>
              <a:t>(4)</a:t>
            </a:r>
            <a:endParaRPr>
              <a:solidFill>
                <a:srgbClr val="252525"/>
              </a:solidFill>
              <a:highlight>
                <a:srgbClr val="FFFFFF"/>
              </a:highlight>
            </a:endParaRPr>
          </a:p>
          <a:p>
            <a:pPr indent="0" lvl="0" marL="0" rtl="0">
              <a:spcBef>
                <a:spcPts val="0"/>
              </a:spcBef>
              <a:spcAft>
                <a:spcPts val="0"/>
              </a:spcAft>
              <a:buNone/>
            </a:pPr>
            <a:r>
              <a:rPr lang="en">
                <a:solidFill>
                  <a:srgbClr val="252525"/>
                </a:solidFill>
                <a:highlight>
                  <a:srgbClr val="FFFFFF"/>
                </a:highlight>
              </a:rPr>
              <a:t>(read, discuss)</a:t>
            </a:r>
            <a:endParaRPr>
              <a:solidFill>
                <a:srgbClr val="252525"/>
              </a:solidFill>
              <a:highlight>
                <a:srgbClr val="FFFFFF"/>
              </a:highlight>
            </a:endParaRPr>
          </a:p>
          <a:p>
            <a:pPr indent="-317500" lvl="0" marL="457200" rtl="0">
              <a:spcBef>
                <a:spcPts val="0"/>
              </a:spcBef>
              <a:spcAft>
                <a:spcPts val="0"/>
              </a:spcAft>
              <a:buClr>
                <a:srgbClr val="252525"/>
              </a:buClr>
              <a:buSzPts val="1400"/>
              <a:buChar char="-"/>
            </a:pPr>
            <a:r>
              <a:rPr lang="en">
                <a:solidFill>
                  <a:srgbClr val="252525"/>
                </a:solidFill>
                <a:highlight>
                  <a:schemeClr val="lt1"/>
                </a:highlight>
              </a:rPr>
              <a:t>constant crash, or equivalency</a:t>
            </a:r>
            <a:endParaRPr>
              <a:solidFill>
                <a:srgbClr val="252525"/>
              </a:solidFill>
              <a:highlight>
                <a:srgbClr val="FFFFFF"/>
              </a:highlight>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252525"/>
                </a:solidFill>
                <a:highlight>
                  <a:srgbClr val="FFFFFF"/>
                </a:highlight>
              </a:rPr>
              <a:t>(read) </a:t>
            </a:r>
            <a:endParaRPr>
              <a:solidFill>
                <a:srgbClr val="252525"/>
              </a:solidFill>
              <a:highlight>
                <a:srgbClr val="FFFFFF"/>
              </a:highlight>
            </a:endParaRPr>
          </a:p>
          <a:p>
            <a:pPr indent="0" lvl="0" marL="0" rtl="0">
              <a:spcBef>
                <a:spcPts val="0"/>
              </a:spcBef>
              <a:spcAft>
                <a:spcPts val="0"/>
              </a:spcAft>
              <a:buNone/>
            </a:pPr>
            <a:r>
              <a:t/>
            </a:r>
            <a:endParaRPr>
              <a:solidFill>
                <a:srgbClr val="252525"/>
              </a:solidFill>
              <a:highlight>
                <a:srgbClr val="FFFFFF"/>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252525"/>
                </a:solidFill>
                <a:highlight>
                  <a:srgbClr val="FFFFFF"/>
                </a:highlight>
              </a:rPr>
              <a:t>This is not the sole example. Regardless of what you are building, what you are doing, it is always worth understanding why others have failed. (1)</a:t>
            </a:r>
            <a:endParaRPr>
              <a:solidFill>
                <a:srgbClr val="252525"/>
              </a:solidFill>
              <a:highlight>
                <a:srgbClr val="FFFFFF"/>
              </a:highlight>
            </a:endParaRPr>
          </a:p>
          <a:p>
            <a:pPr indent="0" lvl="0" marL="0" rtl="0">
              <a:spcBef>
                <a:spcPts val="0"/>
              </a:spcBef>
              <a:spcAft>
                <a:spcPts val="0"/>
              </a:spcAft>
              <a:buNone/>
            </a:pPr>
            <a:r>
              <a:t/>
            </a:r>
            <a:endParaRPr>
              <a:solidFill>
                <a:srgbClr val="252525"/>
              </a:solidFill>
              <a:highlight>
                <a:srgbClr val="FFFFFF"/>
              </a:highlight>
            </a:endParaRPr>
          </a:p>
          <a:p>
            <a:pPr indent="0" lvl="0" marL="0" rtl="0">
              <a:spcBef>
                <a:spcPts val="0"/>
              </a:spcBef>
              <a:spcAft>
                <a:spcPts val="0"/>
              </a:spcAft>
              <a:buNone/>
            </a:pPr>
            <a:r>
              <a:rPr lang="en">
                <a:solidFill>
                  <a:srgbClr val="252525"/>
                </a:solidFill>
                <a:highlight>
                  <a:srgbClr val="FFFFFF"/>
                </a:highlight>
              </a:rPr>
              <a:t>So, if we want to test a system, we could use the specs, the system structure to derive test cases - (2)</a:t>
            </a:r>
            <a:endParaRPr>
              <a:solidFill>
                <a:srgbClr val="252525"/>
              </a:solidFill>
              <a:highlight>
                <a:srgbClr val="FFFFFF"/>
              </a:highlight>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58" name="Shape 25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252525"/>
                </a:solidFill>
                <a:highlight>
                  <a:srgbClr val="FFFFFF"/>
                </a:highlight>
              </a:rPr>
              <a:t>Now, we’ve talked about code coverage metrics at this point - branch coverage, condition coverage, and the like. Mutation coverage can also be thought of as another way to judge the adequacy of a test suite. </a:t>
            </a:r>
            <a:endParaRPr>
              <a:solidFill>
                <a:srgbClr val="252525"/>
              </a:solidFill>
              <a:highlight>
                <a:srgbClr val="FFFFFF"/>
              </a:highlight>
            </a:endParaRPr>
          </a:p>
          <a:p>
            <a:pPr indent="0" lvl="0" marL="0" rtl="0">
              <a:spcBef>
                <a:spcPts val="0"/>
              </a:spcBef>
              <a:spcAft>
                <a:spcPts val="0"/>
              </a:spcAft>
              <a:buNone/>
            </a:pPr>
            <a:r>
              <a:rPr lang="en">
                <a:solidFill>
                  <a:srgbClr val="252525"/>
                </a:solidFill>
                <a:highlight>
                  <a:srgbClr val="FFFFFF"/>
                </a:highlight>
              </a:rPr>
              <a:t>(1-2)</a:t>
            </a:r>
            <a:endParaRPr>
              <a:solidFill>
                <a:srgbClr val="252525"/>
              </a:solidFill>
              <a:highlight>
                <a:srgbClr val="FFFFFF"/>
              </a:highlight>
            </a:endParaRPr>
          </a:p>
          <a:p>
            <a:pPr indent="0" lvl="0" marL="0" rtl="0">
              <a:spcBef>
                <a:spcPts val="0"/>
              </a:spcBef>
              <a:spcAft>
                <a:spcPts val="0"/>
              </a:spcAft>
              <a:buNone/>
            </a:pPr>
            <a:r>
              <a:rPr lang="en">
                <a:solidFill>
                  <a:srgbClr val="252525"/>
                </a:solidFill>
                <a:highlight>
                  <a:srgbClr val="FFFFFF"/>
                </a:highlight>
              </a:rPr>
              <a:t>Now, this does not ensure that your tests have found all of the real faults, but it does help establish that (3)</a:t>
            </a:r>
            <a:endParaRPr>
              <a:solidFill>
                <a:srgbClr val="252525"/>
              </a:solidFill>
              <a:highlight>
                <a:srgbClr val="FFFFFF"/>
              </a:highlight>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66" name="Shape 26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252525"/>
                </a:solidFill>
                <a:highlight>
                  <a:srgbClr val="FFFFFF"/>
                </a:highlight>
              </a:rPr>
              <a:t>(1-4), so - to kill all statement deletion mutants, we must execute all statements.</a:t>
            </a:r>
            <a:endParaRPr>
              <a:solidFill>
                <a:srgbClr val="252525"/>
              </a:solidFill>
              <a:highlight>
                <a:srgbClr val="FFFFFF"/>
              </a:highlight>
            </a:endParaRPr>
          </a:p>
          <a:p>
            <a:pPr indent="0" lvl="0" marL="0" rtl="0">
              <a:spcBef>
                <a:spcPts val="0"/>
              </a:spcBef>
              <a:spcAft>
                <a:spcPts val="0"/>
              </a:spcAft>
              <a:buNone/>
            </a:pPr>
            <a:r>
              <a:rPr lang="en">
                <a:solidFill>
                  <a:srgbClr val="252525"/>
                </a:solidFill>
                <a:highlight>
                  <a:srgbClr val="FFFFFF"/>
                </a:highlight>
              </a:rPr>
              <a:t>(5-7), so, to kill all of those mutants, you will need all branches to evaluate to true and false.</a:t>
            </a:r>
            <a:endParaRPr>
              <a:solidFill>
                <a:srgbClr val="252525"/>
              </a:solidFill>
              <a:highlight>
                <a:srgbClr val="FFFFFF"/>
              </a:highlight>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Shape 27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73" name="Shape 27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252525"/>
                </a:solidFill>
                <a:highlight>
                  <a:srgbClr val="FFFFFF"/>
                </a:highlight>
              </a:rPr>
              <a:t>(read) - really expensive</a:t>
            </a:r>
            <a:endParaRPr>
              <a:solidFill>
                <a:srgbClr val="252525"/>
              </a:solidFill>
              <a:highlight>
                <a:srgbClr val="FFFFFF"/>
              </a:highlight>
            </a:endParaRPr>
          </a:p>
          <a:p>
            <a:pPr indent="0" lvl="0" marL="0" rtl="0">
              <a:spcBef>
                <a:spcPts val="0"/>
              </a:spcBef>
              <a:spcAft>
                <a:spcPts val="0"/>
              </a:spcAft>
              <a:buNone/>
            </a:pPr>
            <a:r>
              <a:rPr lang="en">
                <a:solidFill>
                  <a:srgbClr val="252525"/>
                </a:solidFill>
                <a:highlight>
                  <a:srgbClr val="FFFFFF"/>
                </a:highlight>
              </a:rPr>
              <a:t>(2-4), so the time investment in running the tests increases exponentially.The time requirements for running all possible mutants can often be impractical. Usually, you select a small number of relevant mutation operators, or you randomly sample from the space of mutants. </a:t>
            </a:r>
            <a:endParaRPr>
              <a:solidFill>
                <a:srgbClr val="252525"/>
              </a:solidFill>
              <a:highlight>
                <a:srgbClr val="FFFFFF"/>
              </a:highlight>
            </a:endParaRPr>
          </a:p>
          <a:p>
            <a:pPr indent="0" lvl="0" marL="0" rtl="0">
              <a:spcBef>
                <a:spcPts val="0"/>
              </a:spcBef>
              <a:spcAft>
                <a:spcPts val="0"/>
              </a:spcAft>
              <a:buNone/>
            </a:pPr>
            <a:r>
              <a:rPr lang="en">
                <a:solidFill>
                  <a:srgbClr val="252525"/>
                </a:solidFill>
                <a:highlight>
                  <a:srgbClr val="FFFFFF"/>
                </a:highlight>
              </a:rPr>
              <a:t>Another option</a:t>
            </a:r>
            <a:endParaRPr>
              <a:solidFill>
                <a:srgbClr val="252525"/>
              </a:solidFill>
              <a:highlight>
                <a:srgbClr val="FFFFFF"/>
              </a:highlight>
            </a:endParaRPr>
          </a:p>
          <a:p>
            <a:pPr indent="0" lvl="0" marL="0" rtl="0">
              <a:spcBef>
                <a:spcPts val="0"/>
              </a:spcBef>
              <a:spcAft>
                <a:spcPts val="0"/>
              </a:spcAft>
              <a:buNone/>
            </a:pPr>
            <a:r>
              <a:rPr lang="en">
                <a:solidFill>
                  <a:srgbClr val="252525"/>
                </a:solidFill>
                <a:highlight>
                  <a:srgbClr val="FFFFFF"/>
                </a:highlight>
              </a:rPr>
              <a:t>(5-6)</a:t>
            </a:r>
            <a:endParaRPr>
              <a:solidFill>
                <a:srgbClr val="252525"/>
              </a:solidFill>
              <a:highlight>
                <a:srgbClr val="FFFFFF"/>
              </a:highlight>
            </a:endParaRPr>
          </a:p>
          <a:p>
            <a:pPr indent="0" lvl="0" marL="0" rtl="0">
              <a:spcBef>
                <a:spcPts val="0"/>
              </a:spcBef>
              <a:spcAft>
                <a:spcPts val="0"/>
              </a:spcAft>
              <a:buNone/>
            </a:pPr>
            <a:r>
              <a:rPr lang="en">
                <a:solidFill>
                  <a:srgbClr val="252525"/>
                </a:solidFill>
                <a:highlight>
                  <a:srgbClr val="FFFFFF"/>
                </a:highlight>
              </a:rPr>
              <a:t>(weak mutation - trade-off involved. You get fewer mutants, but in exchange, you get more noise in the data. Those mutants are often easier to kill, and when you catch them, it’s harder to tell why they failed - what the exact fault was that caused the failure. </a:t>
            </a:r>
            <a:endParaRPr>
              <a:solidFill>
                <a:srgbClr val="252525"/>
              </a:solidFill>
              <a:highlight>
                <a:srgbClr val="FFFFFF"/>
              </a:highlight>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80" name="Shape 28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252525"/>
                </a:solidFill>
                <a:highlight>
                  <a:srgbClr val="FFFFFF"/>
                </a:highlight>
              </a:rPr>
              <a:t>(read) - really expensive</a:t>
            </a:r>
            <a:endParaRPr>
              <a:solidFill>
                <a:srgbClr val="252525"/>
              </a:solidFill>
              <a:highlight>
                <a:srgbClr val="FFFFFF"/>
              </a:highlight>
            </a:endParaRPr>
          </a:p>
          <a:p>
            <a:pPr indent="0" lvl="0" marL="0" rtl="0">
              <a:spcBef>
                <a:spcPts val="0"/>
              </a:spcBef>
              <a:spcAft>
                <a:spcPts val="0"/>
              </a:spcAft>
              <a:buNone/>
            </a:pPr>
            <a:r>
              <a:rPr lang="en">
                <a:solidFill>
                  <a:srgbClr val="252525"/>
                </a:solidFill>
                <a:highlight>
                  <a:srgbClr val="FFFFFF"/>
                </a:highlight>
              </a:rPr>
              <a:t>(2-4), so the time investment in running the tests increases exponentially.The time requirements for running all possible mutants can often be impractical. </a:t>
            </a:r>
            <a:endParaRPr>
              <a:solidFill>
                <a:srgbClr val="252525"/>
              </a:solidFill>
              <a:highlight>
                <a:srgbClr val="FFFFFF"/>
              </a:highlight>
            </a:endParaRPr>
          </a:p>
          <a:p>
            <a:pPr indent="0" lvl="0" marL="0" rtl="0">
              <a:spcBef>
                <a:spcPts val="0"/>
              </a:spcBef>
              <a:spcAft>
                <a:spcPts val="0"/>
              </a:spcAft>
              <a:buNone/>
            </a:pPr>
            <a:r>
              <a:rPr lang="en">
                <a:solidFill>
                  <a:srgbClr val="252525"/>
                </a:solidFill>
                <a:highlight>
                  <a:srgbClr val="FFFFFF"/>
                </a:highlight>
              </a:rPr>
              <a:t>Two option</a:t>
            </a:r>
            <a:endParaRPr>
              <a:solidFill>
                <a:srgbClr val="252525"/>
              </a:solidFill>
              <a:highlight>
                <a:srgbClr val="FFFFFF"/>
              </a:highlight>
            </a:endParaRPr>
          </a:p>
          <a:p>
            <a:pPr indent="0" lvl="0" marL="0" rtl="0">
              <a:spcBef>
                <a:spcPts val="0"/>
              </a:spcBef>
              <a:spcAft>
                <a:spcPts val="0"/>
              </a:spcAft>
              <a:buNone/>
            </a:pPr>
            <a:r>
              <a:rPr lang="en">
                <a:solidFill>
                  <a:srgbClr val="252525"/>
                </a:solidFill>
                <a:highlight>
                  <a:srgbClr val="FFFFFF"/>
                </a:highlight>
              </a:rPr>
              <a:t>(5-7)</a:t>
            </a:r>
            <a:endParaRPr>
              <a:solidFill>
                <a:srgbClr val="252525"/>
              </a:solidFill>
              <a:highlight>
                <a:srgbClr val="FFFFFF"/>
              </a:highlight>
            </a:endParaRPr>
          </a:p>
          <a:p>
            <a:pPr indent="0" lvl="0" marL="0" rtl="0">
              <a:spcBef>
                <a:spcPts val="0"/>
              </a:spcBef>
              <a:spcAft>
                <a:spcPts val="0"/>
              </a:spcAft>
              <a:buNone/>
            </a:pPr>
            <a:r>
              <a:t/>
            </a:r>
            <a:endParaRPr>
              <a:solidFill>
                <a:srgbClr val="252525"/>
              </a:solidFill>
              <a:highlight>
                <a:srgbClr val="FFFFFF"/>
              </a:highlight>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Shape 28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87" name="Shape 2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252525"/>
                </a:solidFill>
                <a:highlight>
                  <a:srgbClr val="FFFFFF"/>
                </a:highlight>
              </a:rPr>
              <a:t>(1-3)</a:t>
            </a:r>
            <a:endParaRPr>
              <a:solidFill>
                <a:srgbClr val="252525"/>
              </a:solidFill>
              <a:highlight>
                <a:srgbClr val="FFFFFF"/>
              </a:highlight>
            </a:endParaRPr>
          </a:p>
          <a:p>
            <a:pPr indent="0" lvl="0" marL="0" rtl="0">
              <a:spcBef>
                <a:spcPts val="0"/>
              </a:spcBef>
              <a:spcAft>
                <a:spcPts val="0"/>
              </a:spcAft>
              <a:buNone/>
            </a:pPr>
            <a:r>
              <a:rPr lang="en">
                <a:solidFill>
                  <a:srgbClr val="252525"/>
                </a:solidFill>
                <a:highlight>
                  <a:srgbClr val="FFFFFF"/>
                </a:highlight>
              </a:rPr>
              <a:t>(4). Execution is paused after each segment finishes and the state of the original and all of the meta-mutants is compared following that segment. If the state is equivalent, the next segment is executed. If not, execution stops immediately, and all detected mutants are discarded.</a:t>
            </a:r>
            <a:endParaRPr>
              <a:solidFill>
                <a:srgbClr val="252525"/>
              </a:solidFill>
              <a:highlight>
                <a:srgbClr val="FFFFFF"/>
              </a:highlight>
            </a:endParaRPr>
          </a:p>
          <a:p>
            <a:pPr indent="0" lvl="0" marL="0" rtl="0">
              <a:spcBef>
                <a:spcPts val="0"/>
              </a:spcBef>
              <a:spcAft>
                <a:spcPts val="0"/>
              </a:spcAft>
              <a:buNone/>
            </a:pPr>
            <a:r>
              <a:rPr lang="en">
                <a:solidFill>
                  <a:srgbClr val="252525"/>
                </a:solidFill>
                <a:highlight>
                  <a:srgbClr val="FFFFFF"/>
                </a:highlight>
              </a:rPr>
              <a:t>This does not decrease the number of mutants. You can combine them into fewer files, but you should still only have one mutation per segment. Where this saves time is that it (5). You don’t need to execute the whole program for all mutants, just part of it.</a:t>
            </a:r>
            <a:endParaRPr>
              <a:solidFill>
                <a:srgbClr val="252525"/>
              </a:solidFill>
              <a:highlight>
                <a:srgbClr val="FFFFFF"/>
              </a:highlight>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Shape 29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94" name="Shape 2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252525"/>
                </a:solidFill>
                <a:highlight>
                  <a:srgbClr val="FFFFFF"/>
                </a:highlight>
              </a:rPr>
              <a:t>(1-4) - they should match the distribution of mutant types given the mutation operators employed. </a:t>
            </a:r>
            <a:endParaRPr>
              <a:solidFill>
                <a:srgbClr val="252525"/>
              </a:solidFill>
              <a:highlight>
                <a:srgbClr val="FFFFFF"/>
              </a:highlight>
            </a:endParaRPr>
          </a:p>
          <a:p>
            <a:pPr indent="0" lvl="0" marL="0" rtl="0">
              <a:spcBef>
                <a:spcPts val="0"/>
              </a:spcBef>
              <a:spcAft>
                <a:spcPts val="0"/>
              </a:spcAft>
              <a:buNone/>
            </a:pPr>
            <a:r>
              <a:rPr lang="en">
                <a:solidFill>
                  <a:srgbClr val="252525"/>
                </a:solidFill>
                <a:highlight>
                  <a:srgbClr val="FFFFFF"/>
                </a:highlight>
              </a:rPr>
              <a:t>As that is hard to ensure, you should (5)</a:t>
            </a:r>
            <a:endParaRPr>
              <a:solidFill>
                <a:srgbClr val="252525"/>
              </a:solidFill>
              <a:highlight>
                <a:srgbClr val="FFFFFF"/>
              </a:highlight>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Shape 30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01" name="Shape 30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252525"/>
                </a:solidFill>
                <a:highlight>
                  <a:srgbClr val="FFFFFF"/>
                </a:highlight>
              </a:rPr>
              <a:t>(1), go over formula.</a:t>
            </a:r>
            <a:endParaRPr>
              <a:solidFill>
                <a:srgbClr val="252525"/>
              </a:solidFill>
              <a:highlight>
                <a:srgbClr val="FFFFFF"/>
              </a:highlight>
            </a:endParaRPr>
          </a:p>
          <a:p>
            <a:pPr indent="0" lvl="0" marL="0" rtl="0">
              <a:spcBef>
                <a:spcPts val="0"/>
              </a:spcBef>
              <a:spcAft>
                <a:spcPts val="0"/>
              </a:spcAft>
              <a:buNone/>
            </a:pPr>
            <a:r>
              <a:rPr lang="en">
                <a:solidFill>
                  <a:srgbClr val="252525"/>
                </a:solidFill>
                <a:highlight>
                  <a:srgbClr val="FFFFFF"/>
                </a:highlight>
              </a:rPr>
              <a:t>(2-5) - instead of taking this as the be-all-end-all, this can instead be used to help us establish some confidence in our tests. This can be part of a multi-variable collection of evidence that we’ve built effective tests.</a:t>
            </a:r>
            <a:endParaRPr>
              <a:solidFill>
                <a:srgbClr val="252525"/>
              </a:solidFill>
              <a:highlight>
                <a:srgbClr val="FFFFFF"/>
              </a:highlight>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Shape 31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11" name="Shape 3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rgbClr val="252525"/>
              </a:solidFill>
              <a:highlight>
                <a:srgbClr val="FFFFFF"/>
              </a:highlight>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Shape 31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19" name="Shape 31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Shape 32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26" name="Shape 3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252525"/>
                </a:solidFill>
                <a:highlight>
                  <a:srgbClr val="FFFFFF"/>
                </a:highlight>
              </a:rPr>
              <a:t>Experience with software faults has already gone into the design of modern languages. Take automated garbage collection. It’s convienent to not have to manually manage memory, but the reason that’s done in modern languages isn’t to make your life easier, it’s to prevent you from misusing memory allocation and to prevent you from including the kinds of faults that plague C programs and make them so easy to break.</a:t>
            </a:r>
            <a:endParaRPr>
              <a:solidFill>
                <a:srgbClr val="252525"/>
              </a:solidFill>
              <a:highlight>
                <a:srgbClr val="FFFFFF"/>
              </a:highlight>
            </a:endParaRPr>
          </a:p>
          <a:p>
            <a:pPr indent="0" lvl="0" marL="0" rtl="0">
              <a:spcBef>
                <a:spcPts val="0"/>
              </a:spcBef>
              <a:spcAft>
                <a:spcPts val="0"/>
              </a:spcAft>
              <a:buNone/>
            </a:pPr>
            <a:r>
              <a:rPr lang="en">
                <a:solidFill>
                  <a:srgbClr val="252525"/>
                </a:solidFill>
                <a:highlight>
                  <a:srgbClr val="FFFFFF"/>
                </a:highlight>
              </a:rPr>
              <a:t>We now have automatic array bound checking. (4). This makes it unlikely that bad accesses escape testing, and just crashes the program rather than letting bad access take place. This eliminates a security risk - as bad accesses often lead to buffer overruns. </a:t>
            </a:r>
            <a:endParaRPr>
              <a:solidFill>
                <a:srgbClr val="252525"/>
              </a:solidFill>
              <a:highlight>
                <a:srgbClr val="FFFFFF"/>
              </a:highlight>
            </a:endParaRPr>
          </a:p>
          <a:p>
            <a:pPr indent="0" lvl="0" marL="0" rtl="0">
              <a:spcBef>
                <a:spcPts val="0"/>
              </a:spcBef>
              <a:spcAft>
                <a:spcPts val="0"/>
              </a:spcAft>
              <a:buNone/>
            </a:pPr>
            <a:r>
              <a:rPr lang="en">
                <a:solidFill>
                  <a:srgbClr val="252525"/>
                </a:solidFill>
                <a:highlight>
                  <a:srgbClr val="FFFFFF"/>
                </a:highlight>
              </a:rPr>
              <a:t>Type checking, similarly, (6)</a:t>
            </a:r>
            <a:endParaRPr>
              <a:solidFill>
                <a:srgbClr val="252525"/>
              </a:solidFill>
              <a:highlight>
                <a:srgbClr val="FFFFFF"/>
              </a:highlight>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Shape 33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33" name="Shape 3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chemeClr val="dk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Shape 33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40" name="Shape 3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Shape 34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47" name="Shape 3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Shape 35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54" name="Shape 3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252525"/>
                </a:solidFill>
                <a:highlight>
                  <a:srgbClr val="FFFFFF"/>
                </a:highlight>
              </a:rPr>
              <a:t>Not all faults can be detected or prevented through static analysis of the source code, and so, they must be detected during testing. We can also use knowledge about faults to guide test case creation. Just as the specs can be the source of test cases, and just as the system structure can be a source of test cases, expected faults can be a source of test cases. </a:t>
            </a:r>
            <a:endParaRPr>
              <a:solidFill>
                <a:srgbClr val="252525"/>
              </a:solidFill>
              <a:highlight>
                <a:srgbClr val="FFFFFF"/>
              </a:highlight>
            </a:endParaRPr>
          </a:p>
          <a:p>
            <a:pPr indent="0" lvl="0" marL="0" rtl="0">
              <a:spcBef>
                <a:spcPts val="0"/>
              </a:spcBef>
              <a:spcAft>
                <a:spcPts val="0"/>
              </a:spcAft>
              <a:buNone/>
            </a:pPr>
            <a:r>
              <a:rPr lang="en">
                <a:solidFill>
                  <a:srgbClr val="252525"/>
                </a:solidFill>
                <a:highlight>
                  <a:srgbClr val="FFFFFF"/>
                </a:highlight>
              </a:rPr>
              <a:t>So, the basic idea behind fault based testing is that we (1-3).</a:t>
            </a:r>
            <a:endParaRPr>
              <a:solidFill>
                <a:srgbClr val="252525"/>
              </a:solidFill>
              <a:highlight>
                <a:srgbClr val="FFFFFF"/>
              </a:highlight>
            </a:endParaRPr>
          </a:p>
          <a:p>
            <a:pPr indent="0" lvl="0" marL="0" rtl="0">
              <a:spcBef>
                <a:spcPts val="0"/>
              </a:spcBef>
              <a:spcAft>
                <a:spcPts val="0"/>
              </a:spcAft>
              <a:buNone/>
            </a:pPr>
            <a:r>
              <a:rPr lang="en">
                <a:solidFill>
                  <a:srgbClr val="252525"/>
                </a:solidFill>
                <a:highlight>
                  <a:srgbClr val="FFFFFF"/>
                </a:highlight>
              </a:rPr>
              <a:t>This is known as fault seeding - (4)</a:t>
            </a:r>
            <a:endParaRPr>
              <a:solidFill>
                <a:srgbClr val="252525"/>
              </a:solidFill>
              <a:highlight>
                <a:srgbClr val="FFFFFF"/>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252525"/>
                </a:solidFill>
                <a:highlight>
                  <a:srgbClr val="FFFFFF"/>
                </a:highlight>
              </a:rPr>
              <a:t>(1-4)</a:t>
            </a:r>
            <a:endParaRPr>
              <a:solidFill>
                <a:srgbClr val="252525"/>
              </a:solidFill>
              <a:highlight>
                <a:srgbClr val="FFFFFF"/>
              </a:highlight>
            </a:endParaRPr>
          </a:p>
          <a:p>
            <a:pPr indent="0" lvl="0" marL="0" rtl="0">
              <a:spcBef>
                <a:spcPts val="0"/>
              </a:spcBef>
              <a:spcAft>
                <a:spcPts val="0"/>
              </a:spcAft>
              <a:buNone/>
            </a:pPr>
            <a:r>
              <a:rPr lang="en">
                <a:solidFill>
                  <a:srgbClr val="252525"/>
                </a:solidFill>
                <a:highlight>
                  <a:srgbClr val="FFFFFF"/>
                </a:highlight>
              </a:rPr>
              <a:t>One of the most important aspects of this idea is that fault seeding can (5). The big dilemma in testing is that we can’t know whether we’ve removed all faults from a program. All we can do is sample from the behavior space until we’re content that nothing bad will happen - (6). Well, if you put faults in on purpose, you can judge whether those faults have been found. If you seed a series of faults, run your tests, and those faults are found - you still don’t know for sure that you’re done testing or even that your tests are great, but you gather a small amount of evidence that your suite is adequate. Just like with code coverage - if you can catch the seeded faults, and those represent real faults, then your test suite is robust with regard to a few more sources of problems. </a:t>
            </a:r>
            <a:endParaRPr>
              <a:solidFill>
                <a:srgbClr val="252525"/>
              </a:solidFill>
              <a:highlight>
                <a:srgbClr val="FFFFFF"/>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252525"/>
                </a:solidFill>
                <a:highlight>
                  <a:srgbClr val="FFFFFF"/>
                </a:highlight>
              </a:rPr>
              <a:t>The most common form of fault-based testing is a practice that we call mutation testing. Mutation takes the process of inserting deliberate faults into a program and formally automates it. In mutation testing, you (1). </a:t>
            </a:r>
            <a:endParaRPr>
              <a:solidFill>
                <a:srgbClr val="252525"/>
              </a:solidFill>
              <a:highlight>
                <a:srgbClr val="FFFFFF"/>
              </a:highlight>
            </a:endParaRPr>
          </a:p>
          <a:p>
            <a:pPr indent="0" lvl="0" marL="0" rtl="0">
              <a:spcBef>
                <a:spcPts val="0"/>
              </a:spcBef>
              <a:spcAft>
                <a:spcPts val="0"/>
              </a:spcAft>
              <a:buNone/>
            </a:pPr>
            <a:r>
              <a:rPr lang="en">
                <a:solidFill>
                  <a:srgbClr val="252525"/>
                </a:solidFill>
                <a:highlight>
                  <a:srgbClr val="FFFFFF"/>
                </a:highlight>
              </a:rPr>
              <a:t>You produce code that can read in your program, pull out all statements that could host the modeled fault, and then those functions transform the original code into a version with that fault.</a:t>
            </a:r>
            <a:endParaRPr>
              <a:solidFill>
                <a:srgbClr val="252525"/>
              </a:solidFill>
              <a:highlight>
                <a:srgbClr val="FFFFFF"/>
              </a:highlight>
            </a:endParaRPr>
          </a:p>
          <a:p>
            <a:pPr indent="0" lvl="0" marL="0" rtl="0">
              <a:spcBef>
                <a:spcPts val="0"/>
              </a:spcBef>
              <a:spcAft>
                <a:spcPts val="0"/>
              </a:spcAft>
              <a:buNone/>
            </a:pPr>
            <a:r>
              <a:rPr lang="en">
                <a:solidFill>
                  <a:srgbClr val="252525"/>
                </a:solidFill>
                <a:highlight>
                  <a:srgbClr val="FFFFFF"/>
                </a:highlight>
              </a:rPr>
              <a:t>This (3) - (4)</a:t>
            </a:r>
            <a:endParaRPr>
              <a:solidFill>
                <a:srgbClr val="252525"/>
              </a:solidFill>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rgbClr val="252525"/>
                </a:solidFill>
                <a:highlight>
                  <a:srgbClr val="FFFFFF"/>
                </a:highlight>
              </a:rPr>
              <a:t>The basic idea is that there are types of faults we might expect in the system, and we can go through and insert those by taking a block of code and transforming it so that it is now broken. So, mutation operators model common mistakes made by programmers. These are (2). As a result, the faults inserted by mutation testing tend to be simple, syntactic faults, like (4-6)</a:t>
            </a:r>
            <a:endParaRPr>
              <a:solidFill>
                <a:srgbClr val="252525"/>
              </a:solidFill>
              <a:highlight>
                <a:srgbClr val="FFFFFF"/>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a:off x="0" y="0"/>
            <a:ext cx="9144000" cy="46911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11" name="Shape 11"/>
          <p:cNvCxnSpPr/>
          <p:nvPr/>
        </p:nvCxnSpPr>
        <p:spPr>
          <a:xfrm>
            <a:off x="0" y="4662140"/>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2" name="Shape 12"/>
          <p:cNvSpPr txBox="1"/>
          <p:nvPr>
            <p:ph type="ctrTitle"/>
          </p:nvPr>
        </p:nvSpPr>
        <p:spPr>
          <a:xfrm>
            <a:off x="685800" y="2490375"/>
            <a:ext cx="7772400" cy="2198400"/>
          </a:xfrm>
          <a:prstGeom prst="rect">
            <a:avLst/>
          </a:prstGeom>
        </p:spPr>
        <p:txBody>
          <a:bodyPr anchorCtr="0" anchor="b" bIns="91425" lIns="91425" spcFirstLastPara="1" rIns="91425" wrap="square" tIns="91425"/>
          <a:lstStyle>
            <a:lvl1pPr lvl="0">
              <a:spcBef>
                <a:spcPts val="0"/>
              </a:spcBef>
              <a:spcAft>
                <a:spcPts val="0"/>
              </a:spcAft>
              <a:buSzPts val="7200"/>
              <a:buNone/>
              <a:defRPr sz="7200"/>
            </a:lvl1pPr>
            <a:lvl2pPr lvl="1">
              <a:spcBef>
                <a:spcPts val="0"/>
              </a:spcBef>
              <a:spcAft>
                <a:spcPts val="0"/>
              </a:spcAft>
              <a:buSzPts val="7200"/>
              <a:buNone/>
              <a:defRPr sz="7200"/>
            </a:lvl2pPr>
            <a:lvl3pPr lvl="2">
              <a:spcBef>
                <a:spcPts val="0"/>
              </a:spcBef>
              <a:spcAft>
                <a:spcPts val="0"/>
              </a:spcAft>
              <a:buSzPts val="7200"/>
              <a:buNone/>
              <a:defRPr sz="7200"/>
            </a:lvl3pPr>
            <a:lvl4pPr lvl="3">
              <a:spcBef>
                <a:spcPts val="0"/>
              </a:spcBef>
              <a:spcAft>
                <a:spcPts val="0"/>
              </a:spcAft>
              <a:buSzPts val="7200"/>
              <a:buNone/>
              <a:defRPr sz="7200"/>
            </a:lvl4pPr>
            <a:lvl5pPr lvl="4">
              <a:spcBef>
                <a:spcPts val="0"/>
              </a:spcBef>
              <a:spcAft>
                <a:spcPts val="0"/>
              </a:spcAft>
              <a:buSzPts val="7200"/>
              <a:buNone/>
              <a:defRPr sz="7200"/>
            </a:lvl5pPr>
            <a:lvl6pPr lvl="5">
              <a:spcBef>
                <a:spcPts val="0"/>
              </a:spcBef>
              <a:spcAft>
                <a:spcPts val="0"/>
              </a:spcAft>
              <a:buSzPts val="7200"/>
              <a:buNone/>
              <a:defRPr sz="7200"/>
            </a:lvl6pPr>
            <a:lvl7pPr lvl="6">
              <a:spcBef>
                <a:spcPts val="0"/>
              </a:spcBef>
              <a:spcAft>
                <a:spcPts val="0"/>
              </a:spcAft>
              <a:buSzPts val="7200"/>
              <a:buNone/>
              <a:defRPr sz="7200"/>
            </a:lvl7pPr>
            <a:lvl8pPr lvl="7">
              <a:spcBef>
                <a:spcPts val="0"/>
              </a:spcBef>
              <a:spcAft>
                <a:spcPts val="0"/>
              </a:spcAft>
              <a:buSzPts val="7200"/>
              <a:buNone/>
              <a:defRPr sz="7200"/>
            </a:lvl8pPr>
            <a:lvl9pPr lvl="8">
              <a:spcBef>
                <a:spcPts val="0"/>
              </a:spcBef>
              <a:spcAft>
                <a:spcPts val="0"/>
              </a:spcAft>
              <a:buSzPts val="7200"/>
              <a:buNone/>
              <a:defRPr sz="7200"/>
            </a:lvl9pPr>
          </a:lstStyle>
          <a:p/>
        </p:txBody>
      </p:sp>
      <p:sp>
        <p:nvSpPr>
          <p:cNvPr id="13" name="Shape 13"/>
          <p:cNvSpPr txBox="1"/>
          <p:nvPr>
            <p:ph idx="1" type="subTitle"/>
          </p:nvPr>
        </p:nvSpPr>
        <p:spPr>
          <a:xfrm>
            <a:off x="685800" y="4836036"/>
            <a:ext cx="7772400" cy="10323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3000"/>
              <a:buNone/>
              <a:defRPr>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14" name="Shape 1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5" name="Shape 15"/>
        <p:cNvGrpSpPr/>
        <p:nvPr/>
      </p:nvGrpSpPr>
      <p:grpSpPr>
        <a:xfrm>
          <a:off x="0" y="0"/>
          <a:ext cx="0" cy="0"/>
          <a:chOff x="0" y="0"/>
          <a:chExt cx="0" cy="0"/>
        </a:xfrm>
      </p:grpSpPr>
      <p:sp>
        <p:nvSpPr>
          <p:cNvPr id="16" name="Shape 16"/>
          <p:cNvSpPr/>
          <p:nvPr/>
        </p:nvSpPr>
        <p:spPr>
          <a:xfrm>
            <a:off x="0" y="0"/>
            <a:ext cx="9144000" cy="1532700"/>
          </a:xfrm>
          <a:prstGeom prst="rect">
            <a:avLst/>
          </a:prstGeom>
          <a:solidFill>
            <a:srgbClr val="2388DB"/>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17" name="Shape 17"/>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8" name="Shape 18"/>
          <p:cNvSpPr txBox="1"/>
          <p:nvPr>
            <p:ph type="title"/>
          </p:nvPr>
        </p:nvSpPr>
        <p:spPr>
          <a:xfrm>
            <a:off x="457200" y="274638"/>
            <a:ext cx="8229600" cy="11433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 name="Shape 2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Shape 22"/>
          <p:cNvSpPr/>
          <p:nvPr/>
        </p:nvSpPr>
        <p:spPr>
          <a:xfrm>
            <a:off x="0" y="0"/>
            <a:ext cx="9144000" cy="15327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23" name="Shape 23"/>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24" name="Shape 24"/>
          <p:cNvSpPr txBox="1"/>
          <p:nvPr>
            <p:ph type="title"/>
          </p:nvPr>
        </p:nvSpPr>
        <p:spPr>
          <a:xfrm>
            <a:off x="457200" y="274638"/>
            <a:ext cx="8229600" cy="11433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6" name="Shape 26"/>
          <p:cNvSpPr txBox="1"/>
          <p:nvPr>
            <p:ph idx="2" type="body"/>
          </p:nvPr>
        </p:nvSpPr>
        <p:spPr>
          <a:xfrm>
            <a:off x="4692274"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7" name="Shape 2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Shape 29"/>
          <p:cNvSpPr/>
          <p:nvPr/>
        </p:nvSpPr>
        <p:spPr>
          <a:xfrm>
            <a:off x="0" y="0"/>
            <a:ext cx="9144000" cy="1532700"/>
          </a:xfrm>
          <a:prstGeom prst="rect">
            <a:avLst/>
          </a:prstGeom>
          <a:solidFill>
            <a:srgbClr val="2388DB"/>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30" name="Shape 30"/>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1" name="Shape 31"/>
          <p:cNvSpPr txBox="1"/>
          <p:nvPr>
            <p:ph type="title"/>
          </p:nvPr>
        </p:nvSpPr>
        <p:spPr>
          <a:xfrm>
            <a:off x="457200" y="274638"/>
            <a:ext cx="8229600" cy="11433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Shape 3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3" name="Shape 33"/>
        <p:cNvGrpSpPr/>
        <p:nvPr/>
      </p:nvGrpSpPr>
      <p:grpSpPr>
        <a:xfrm>
          <a:off x="0" y="0"/>
          <a:ext cx="0" cy="0"/>
          <a:chOff x="0" y="0"/>
          <a:chExt cx="0" cy="0"/>
        </a:xfrm>
      </p:grpSpPr>
      <p:sp>
        <p:nvSpPr>
          <p:cNvPr id="34" name="Shape 34"/>
          <p:cNvSpPr txBox="1"/>
          <p:nvPr>
            <p:ph idx="1" type="body"/>
          </p:nvPr>
        </p:nvSpPr>
        <p:spPr>
          <a:xfrm>
            <a:off x="457200" y="5875079"/>
            <a:ext cx="8229600" cy="692700"/>
          </a:xfrm>
          <a:prstGeom prst="rect">
            <a:avLst/>
          </a:prstGeom>
        </p:spPr>
        <p:txBody>
          <a:bodyPr anchorCtr="0" anchor="t" bIns="91425" lIns="91425" spcFirstLastPara="1" rIns="91425" wrap="square" tIns="91425"/>
          <a:lstStyle>
            <a:lvl1pPr indent="-228600" lvl="0" marL="457200">
              <a:spcBef>
                <a:spcPts val="0"/>
              </a:spcBef>
              <a:spcAft>
                <a:spcPts val="0"/>
              </a:spcAft>
              <a:buClr>
                <a:schemeClr val="dk2"/>
              </a:buClr>
              <a:buSzPts val="18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7" name="Shape 3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40" name="Shape 40"/>
        <p:cNvGrpSpPr/>
        <p:nvPr/>
      </p:nvGrpSpPr>
      <p:grpSpPr>
        <a:xfrm>
          <a:off x="0" y="0"/>
          <a:ext cx="0" cy="0"/>
          <a:chOff x="0" y="0"/>
          <a:chExt cx="0" cy="0"/>
        </a:xfrm>
      </p:grpSpPr>
      <p:sp>
        <p:nvSpPr>
          <p:cNvPr id="41" name="Shape 41"/>
          <p:cNvSpPr txBox="1"/>
          <p:nvPr>
            <p:ph type="title"/>
          </p:nvPr>
        </p:nvSpPr>
        <p:spPr>
          <a:xfrm>
            <a:off x="457200" y="155448"/>
            <a:ext cx="8229600" cy="1252800"/>
          </a:xfrm>
          <a:prstGeom prst="rect">
            <a:avLst/>
          </a:prstGeom>
          <a:noFill/>
          <a:ln>
            <a:noFill/>
          </a:ln>
        </p:spPr>
        <p:txBody>
          <a:bodyPr anchorCtr="0" anchor="ctr" bIns="91425" lIns="91425" spcFirstLastPara="1" rIns="91425" wrap="square" tIns="91425"/>
          <a:lstStyle>
            <a:lvl1pPr lvl="0" rtl="0" algn="l">
              <a:spcBef>
                <a:spcPts val="0"/>
              </a:spcBef>
              <a:spcAft>
                <a:spcPts val="0"/>
              </a:spcAft>
              <a:buClr>
                <a:srgbClr val="F34E26"/>
              </a:buClr>
              <a:buSzPts val="3600"/>
              <a:buFont typeface="Arial"/>
              <a:buNone/>
              <a:defRPr b="1" sz="4500">
                <a:solidFill>
                  <a:srgbClr val="F34E26"/>
                </a:solidFill>
                <a:latin typeface="Arial"/>
                <a:ea typeface="Arial"/>
                <a:cs typeface="Arial"/>
                <a:sym typeface="Aria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42" name="Shape 42"/>
          <p:cNvSpPr txBox="1"/>
          <p:nvPr>
            <p:ph idx="1" type="body"/>
          </p:nvPr>
        </p:nvSpPr>
        <p:spPr>
          <a:xfrm>
            <a:off x="457200" y="1775192"/>
            <a:ext cx="8229600" cy="4625700"/>
          </a:xfrm>
          <a:prstGeom prst="rect">
            <a:avLst/>
          </a:prstGeom>
          <a:noFill/>
          <a:ln>
            <a:noFill/>
          </a:ln>
        </p:spPr>
        <p:txBody>
          <a:bodyPr anchorCtr="0" anchor="t" bIns="91425" lIns="91425" spcFirstLastPara="1" rIns="91425" wrap="square" tIns="91425"/>
          <a:lstStyle>
            <a:lvl1pPr indent="-419100" lvl="0" marL="457200" rtl="0" algn="l">
              <a:spcBef>
                <a:spcPts val="0"/>
              </a:spcBef>
              <a:spcAft>
                <a:spcPts val="0"/>
              </a:spcAft>
              <a:buClr>
                <a:schemeClr val="accent1"/>
              </a:buClr>
              <a:buSzPts val="3000"/>
              <a:buFont typeface="Arial"/>
              <a:buChar char="◼"/>
              <a:defRPr sz="3200">
                <a:solidFill>
                  <a:schemeClr val="dk1"/>
                </a:solidFill>
                <a:latin typeface="Arial"/>
                <a:ea typeface="Arial"/>
                <a:cs typeface="Arial"/>
                <a:sym typeface="Arial"/>
              </a:defRPr>
            </a:lvl1pPr>
            <a:lvl2pPr indent="-381000" lvl="1" marL="914400" rtl="0" algn="l">
              <a:spcBef>
                <a:spcPts val="560"/>
              </a:spcBef>
              <a:spcAft>
                <a:spcPts val="0"/>
              </a:spcAft>
              <a:buClr>
                <a:schemeClr val="accent2"/>
              </a:buClr>
              <a:buSzPts val="2400"/>
              <a:buFont typeface="Arial"/>
              <a:buChar char="▪"/>
              <a:defRPr sz="2800">
                <a:solidFill>
                  <a:schemeClr val="dk1"/>
                </a:solidFill>
                <a:latin typeface="Arial"/>
                <a:ea typeface="Arial"/>
                <a:cs typeface="Arial"/>
                <a:sym typeface="Arial"/>
              </a:defRPr>
            </a:lvl2pPr>
            <a:lvl3pPr indent="-381000" lvl="2" marL="1371600" rtl="0" algn="l">
              <a:spcBef>
                <a:spcPts val="480"/>
              </a:spcBef>
              <a:spcAft>
                <a:spcPts val="0"/>
              </a:spcAft>
              <a:buClr>
                <a:schemeClr val="accent3"/>
              </a:buClr>
              <a:buSzPts val="2400"/>
              <a:buFont typeface="Arial"/>
              <a:buChar char="▪"/>
              <a:defRPr sz="2400">
                <a:solidFill>
                  <a:schemeClr val="dk1"/>
                </a:solidFill>
                <a:latin typeface="Arial"/>
                <a:ea typeface="Arial"/>
                <a:cs typeface="Arial"/>
                <a:sym typeface="Arial"/>
              </a:defRPr>
            </a:lvl3pPr>
            <a:lvl4pPr indent="-342900" lvl="3" marL="1828800" rtl="0" algn="l">
              <a:spcBef>
                <a:spcPts val="400"/>
              </a:spcBef>
              <a:spcAft>
                <a:spcPts val="0"/>
              </a:spcAft>
              <a:buClr>
                <a:schemeClr val="accent4"/>
              </a:buClr>
              <a:buSzPts val="1800"/>
              <a:buFont typeface="Arial"/>
              <a:buChar char="▪"/>
              <a:defRPr sz="2000">
                <a:solidFill>
                  <a:schemeClr val="dk1"/>
                </a:solidFill>
                <a:latin typeface="Arial"/>
                <a:ea typeface="Arial"/>
                <a:cs typeface="Arial"/>
                <a:sym typeface="Arial"/>
              </a:defRPr>
            </a:lvl4pPr>
            <a:lvl5pPr indent="-342900" lvl="4" marL="2286000" rtl="0" algn="l">
              <a:spcBef>
                <a:spcPts val="400"/>
              </a:spcBef>
              <a:spcAft>
                <a:spcPts val="0"/>
              </a:spcAft>
              <a:buClr>
                <a:schemeClr val="accent5"/>
              </a:buClr>
              <a:buSzPts val="1800"/>
              <a:buFont typeface="Arial"/>
              <a:buChar char=""/>
              <a:defRPr sz="2000">
                <a:solidFill>
                  <a:schemeClr val="dk1"/>
                </a:solidFill>
                <a:latin typeface="Arial"/>
                <a:ea typeface="Arial"/>
                <a:cs typeface="Arial"/>
                <a:sym typeface="Arial"/>
              </a:defRPr>
            </a:lvl5pPr>
            <a:lvl6pPr indent="-342900" lvl="5" marL="2743200" rtl="0" algn="l">
              <a:spcBef>
                <a:spcPts val="400"/>
              </a:spcBef>
              <a:spcAft>
                <a:spcPts val="0"/>
              </a:spcAft>
              <a:buClr>
                <a:schemeClr val="accent6"/>
              </a:buClr>
              <a:buSzPts val="1800"/>
              <a:buFont typeface="Arial"/>
              <a:buChar char="⚫"/>
              <a:defRPr sz="2000">
                <a:solidFill>
                  <a:schemeClr val="dk1"/>
                </a:solidFill>
                <a:latin typeface="Arial"/>
                <a:ea typeface="Arial"/>
                <a:cs typeface="Arial"/>
                <a:sym typeface="Arial"/>
              </a:defRPr>
            </a:lvl6pPr>
            <a:lvl7pPr indent="-342900" lvl="6" marL="3200400" rtl="0" algn="l">
              <a:spcBef>
                <a:spcPts val="360"/>
              </a:spcBef>
              <a:spcAft>
                <a:spcPts val="0"/>
              </a:spcAft>
              <a:buClr>
                <a:schemeClr val="accent1"/>
              </a:buClr>
              <a:buSzPts val="1800"/>
              <a:buFont typeface="Arial"/>
              <a:buChar char="⚫"/>
              <a:defRPr sz="1800">
                <a:solidFill>
                  <a:schemeClr val="dk1"/>
                </a:solidFill>
                <a:latin typeface="Arial"/>
                <a:ea typeface="Arial"/>
                <a:cs typeface="Arial"/>
                <a:sym typeface="Arial"/>
              </a:defRPr>
            </a:lvl7pPr>
            <a:lvl8pPr indent="-342900" lvl="7" marL="3657600" rtl="0" algn="l">
              <a:spcBef>
                <a:spcPts val="360"/>
              </a:spcBef>
              <a:spcAft>
                <a:spcPts val="0"/>
              </a:spcAft>
              <a:buClr>
                <a:schemeClr val="accent2"/>
              </a:buClr>
              <a:buSzPts val="1800"/>
              <a:buFont typeface="Arial"/>
              <a:buChar char="⚫"/>
              <a:defRPr sz="1800">
                <a:solidFill>
                  <a:schemeClr val="dk1"/>
                </a:solidFill>
                <a:latin typeface="Arial"/>
                <a:ea typeface="Arial"/>
                <a:cs typeface="Arial"/>
                <a:sym typeface="Arial"/>
              </a:defRPr>
            </a:lvl8pPr>
            <a:lvl9pPr indent="-342900" lvl="8" marL="4114800" rtl="0" algn="l">
              <a:spcBef>
                <a:spcPts val="360"/>
              </a:spcBef>
              <a:spcAft>
                <a:spcPts val="0"/>
              </a:spcAft>
              <a:buClr>
                <a:schemeClr val="accent3"/>
              </a:buClr>
              <a:buSzPts val="1800"/>
              <a:buFont typeface="Arial"/>
              <a:buChar char="⚫"/>
              <a:defRPr sz="1800">
                <a:solidFill>
                  <a:schemeClr val="dk1"/>
                </a:solidFill>
                <a:latin typeface="Arial"/>
                <a:ea typeface="Arial"/>
                <a:cs typeface="Arial"/>
                <a:sym typeface="Arial"/>
              </a:defRPr>
            </a:lvl9pPr>
          </a:lstStyle>
          <a:p/>
        </p:txBody>
      </p:sp>
      <p:sp>
        <p:nvSpPr>
          <p:cNvPr id="43" name="Shape 43"/>
          <p:cNvSpPr txBox="1"/>
          <p:nvPr>
            <p:ph idx="10" type="dt"/>
          </p:nvPr>
        </p:nvSpPr>
        <p:spPr>
          <a:xfrm>
            <a:off x="457200" y="6476999"/>
            <a:ext cx="2133600" cy="2739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2640598" y="6476999"/>
            <a:ext cx="5507700" cy="2739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204396" y="6476999"/>
            <a:ext cx="733800" cy="273900"/>
          </a:xfrm>
          <a:prstGeom prst="rect">
            <a:avLst/>
          </a:prstGeom>
          <a:noFill/>
          <a:ln>
            <a:noFill/>
          </a:ln>
        </p:spPr>
        <p:txBody>
          <a:bodyPr anchorCtr="0" anchor="b" bIns="91425" lIns="91425" spcFirstLastPara="1" rIns="91425" wrap="square" tIns="91425">
            <a:noAutofit/>
          </a:bodyPr>
          <a:lstStyle>
            <a:lvl1pPr indent="0" lvl="0" marL="0" marR="0" rtl="0">
              <a:lnSpc>
                <a:spcPct val="100000"/>
              </a:lnSpc>
              <a:spcBef>
                <a:spcPts val="0"/>
              </a:spcBef>
              <a:spcAft>
                <a:spcPts val="0"/>
              </a:spcAft>
              <a:buNone/>
              <a:defRPr>
                <a:solidFill>
                  <a:srgbClr val="414141"/>
                </a:solidFill>
              </a:defRPr>
            </a:lvl1pPr>
            <a:lvl2pPr indent="0" lvl="1" marL="0" marR="0" rtl="0">
              <a:lnSpc>
                <a:spcPct val="100000"/>
              </a:lnSpc>
              <a:spcBef>
                <a:spcPts val="0"/>
              </a:spcBef>
              <a:spcAft>
                <a:spcPts val="0"/>
              </a:spcAft>
              <a:buNone/>
              <a:defRPr>
                <a:solidFill>
                  <a:srgbClr val="414141"/>
                </a:solidFill>
              </a:defRPr>
            </a:lvl2pPr>
            <a:lvl3pPr indent="0" lvl="2" marL="0" marR="0" rtl="0">
              <a:lnSpc>
                <a:spcPct val="100000"/>
              </a:lnSpc>
              <a:spcBef>
                <a:spcPts val="0"/>
              </a:spcBef>
              <a:spcAft>
                <a:spcPts val="0"/>
              </a:spcAft>
              <a:buNone/>
              <a:defRPr>
                <a:solidFill>
                  <a:srgbClr val="414141"/>
                </a:solidFill>
              </a:defRPr>
            </a:lvl3pPr>
            <a:lvl4pPr indent="0" lvl="3" marL="0" marR="0" rtl="0">
              <a:lnSpc>
                <a:spcPct val="100000"/>
              </a:lnSpc>
              <a:spcBef>
                <a:spcPts val="0"/>
              </a:spcBef>
              <a:spcAft>
                <a:spcPts val="0"/>
              </a:spcAft>
              <a:buNone/>
              <a:defRPr>
                <a:solidFill>
                  <a:srgbClr val="414141"/>
                </a:solidFill>
              </a:defRPr>
            </a:lvl4pPr>
            <a:lvl5pPr indent="0" lvl="4" marL="0" marR="0" rtl="0">
              <a:lnSpc>
                <a:spcPct val="100000"/>
              </a:lnSpc>
              <a:spcBef>
                <a:spcPts val="0"/>
              </a:spcBef>
              <a:spcAft>
                <a:spcPts val="0"/>
              </a:spcAft>
              <a:buNone/>
              <a:defRPr>
                <a:solidFill>
                  <a:srgbClr val="414141"/>
                </a:solidFill>
              </a:defRPr>
            </a:lvl5pPr>
            <a:lvl6pPr indent="0" lvl="5" marL="0" marR="0" rtl="0">
              <a:lnSpc>
                <a:spcPct val="100000"/>
              </a:lnSpc>
              <a:spcBef>
                <a:spcPts val="0"/>
              </a:spcBef>
              <a:spcAft>
                <a:spcPts val="0"/>
              </a:spcAft>
              <a:buNone/>
              <a:defRPr>
                <a:solidFill>
                  <a:srgbClr val="414141"/>
                </a:solidFill>
              </a:defRPr>
            </a:lvl6pPr>
            <a:lvl7pPr indent="0" lvl="6" marL="0" marR="0" rtl="0">
              <a:lnSpc>
                <a:spcPct val="100000"/>
              </a:lnSpc>
              <a:spcBef>
                <a:spcPts val="0"/>
              </a:spcBef>
              <a:spcAft>
                <a:spcPts val="0"/>
              </a:spcAft>
              <a:buNone/>
              <a:defRPr>
                <a:solidFill>
                  <a:srgbClr val="414141"/>
                </a:solidFill>
              </a:defRPr>
            </a:lvl7pPr>
            <a:lvl8pPr indent="0" lvl="7" marL="0" marR="0" rtl="0">
              <a:lnSpc>
                <a:spcPct val="100000"/>
              </a:lnSpc>
              <a:spcBef>
                <a:spcPts val="0"/>
              </a:spcBef>
              <a:spcAft>
                <a:spcPts val="0"/>
              </a:spcAft>
              <a:buNone/>
              <a:defRPr>
                <a:solidFill>
                  <a:srgbClr val="414141"/>
                </a:solidFill>
              </a:defRPr>
            </a:lvl8pPr>
            <a:lvl9pPr indent="0" lvl="8" marL="0" marR="0" rtl="0">
              <a:lnSpc>
                <a:spcPct val="100000"/>
              </a:lnSpc>
              <a:spcBef>
                <a:spcPts val="0"/>
              </a:spcBef>
              <a:spcAft>
                <a:spcPts val="0"/>
              </a:spcAft>
              <a:buNone/>
              <a:defRPr>
                <a:solidFill>
                  <a:srgbClr val="414141"/>
                </a:solidFill>
              </a:defRPr>
            </a:lvl9pPr>
          </a:lstStyle>
          <a:p>
            <a:pPr indent="0" lvl="0" marL="0">
              <a:spcBef>
                <a:spcPts val="0"/>
              </a:spcBef>
              <a:spcAft>
                <a:spcPts val="0"/>
              </a:spcAft>
              <a:buNone/>
            </a:pPr>
            <a:fld id="{00000000-1234-1234-1234-123412341234}" type="slidenum">
              <a:rPr lang="en"/>
              <a:t>‹#›</a:t>
            </a:fld>
            <a:endParaRPr b="0" i="0" u="none" cap="none" strike="noStrik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z">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8"/>
            <a:ext cx="8229600" cy="11433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600"/>
              <a:buNone/>
              <a:defRPr b="1" sz="3600">
                <a:solidFill>
                  <a:schemeClr val="lt1"/>
                </a:solidFill>
              </a:defRPr>
            </a:lvl1pPr>
            <a:lvl2pPr lvl="1">
              <a:spcBef>
                <a:spcPts val="0"/>
              </a:spcBef>
              <a:spcAft>
                <a:spcPts val="0"/>
              </a:spcAft>
              <a:buClr>
                <a:schemeClr val="lt1"/>
              </a:buClr>
              <a:buSzPts val="3600"/>
              <a:buNone/>
              <a:defRPr b="1" sz="3600">
                <a:solidFill>
                  <a:schemeClr val="lt1"/>
                </a:solidFill>
              </a:defRPr>
            </a:lvl2pPr>
            <a:lvl3pPr lvl="2">
              <a:spcBef>
                <a:spcPts val="0"/>
              </a:spcBef>
              <a:spcAft>
                <a:spcPts val="0"/>
              </a:spcAft>
              <a:buClr>
                <a:schemeClr val="lt1"/>
              </a:buClr>
              <a:buSzPts val="3600"/>
              <a:buNone/>
              <a:defRPr b="1" sz="3600">
                <a:solidFill>
                  <a:schemeClr val="lt1"/>
                </a:solidFill>
              </a:defRPr>
            </a:lvl3pPr>
            <a:lvl4pPr lvl="3">
              <a:spcBef>
                <a:spcPts val="0"/>
              </a:spcBef>
              <a:spcAft>
                <a:spcPts val="0"/>
              </a:spcAft>
              <a:buClr>
                <a:schemeClr val="lt1"/>
              </a:buClr>
              <a:buSzPts val="3600"/>
              <a:buNone/>
              <a:defRPr b="1" sz="3600">
                <a:solidFill>
                  <a:schemeClr val="lt1"/>
                </a:solidFill>
              </a:defRPr>
            </a:lvl4pPr>
            <a:lvl5pPr lvl="4">
              <a:spcBef>
                <a:spcPts val="0"/>
              </a:spcBef>
              <a:spcAft>
                <a:spcPts val="0"/>
              </a:spcAft>
              <a:buClr>
                <a:schemeClr val="lt1"/>
              </a:buClr>
              <a:buSzPts val="3600"/>
              <a:buNone/>
              <a:defRPr b="1" sz="3600">
                <a:solidFill>
                  <a:schemeClr val="lt1"/>
                </a:solidFill>
              </a:defRPr>
            </a:lvl5pPr>
            <a:lvl6pPr lvl="5">
              <a:spcBef>
                <a:spcPts val="0"/>
              </a:spcBef>
              <a:spcAft>
                <a:spcPts val="0"/>
              </a:spcAft>
              <a:buClr>
                <a:schemeClr val="lt1"/>
              </a:buClr>
              <a:buSzPts val="3600"/>
              <a:buNone/>
              <a:defRPr b="1" sz="3600">
                <a:solidFill>
                  <a:schemeClr val="lt1"/>
                </a:solidFill>
              </a:defRPr>
            </a:lvl6pPr>
            <a:lvl7pPr lvl="6">
              <a:spcBef>
                <a:spcPts val="0"/>
              </a:spcBef>
              <a:spcAft>
                <a:spcPts val="0"/>
              </a:spcAft>
              <a:buClr>
                <a:schemeClr val="lt1"/>
              </a:buClr>
              <a:buSzPts val="3600"/>
              <a:buNone/>
              <a:defRPr b="1" sz="3600">
                <a:solidFill>
                  <a:schemeClr val="lt1"/>
                </a:solidFill>
              </a:defRPr>
            </a:lvl7pPr>
            <a:lvl8pPr lvl="7">
              <a:spcBef>
                <a:spcPts val="0"/>
              </a:spcBef>
              <a:spcAft>
                <a:spcPts val="0"/>
              </a:spcAft>
              <a:buClr>
                <a:schemeClr val="lt1"/>
              </a:buClr>
              <a:buSzPts val="3600"/>
              <a:buNone/>
              <a:defRPr b="1" sz="3600">
                <a:solidFill>
                  <a:schemeClr val="lt1"/>
                </a:solidFill>
              </a:defRPr>
            </a:lvl8pPr>
            <a:lvl9pPr lvl="8">
              <a:spcBef>
                <a:spcPts val="0"/>
              </a:spcBef>
              <a:spcAft>
                <a:spcPts val="0"/>
              </a:spcAft>
              <a:buClr>
                <a:schemeClr val="lt1"/>
              </a:buClr>
              <a:buSzPts val="36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chemeClr val="dk1"/>
              </a:buClr>
              <a:buSzPts val="3000"/>
              <a:buChar char="●"/>
              <a:defRPr sz="3000">
                <a:solidFill>
                  <a:schemeClr val="dk1"/>
                </a:solidFill>
              </a:defRPr>
            </a:lvl1pPr>
            <a:lvl2pPr indent="-381000" lvl="1" marL="914400">
              <a:spcBef>
                <a:spcPts val="0"/>
              </a:spcBef>
              <a:spcAft>
                <a:spcPts val="0"/>
              </a:spcAft>
              <a:buClr>
                <a:schemeClr val="dk1"/>
              </a:buClr>
              <a:buSzPts val="2400"/>
              <a:buChar char="○"/>
              <a:defRPr sz="2400">
                <a:solidFill>
                  <a:schemeClr val="dk1"/>
                </a:solidFill>
              </a:defRPr>
            </a:lvl2pPr>
            <a:lvl3pPr indent="-381000" lvl="2" marL="1371600">
              <a:spcBef>
                <a:spcPts val="0"/>
              </a:spcBef>
              <a:spcAft>
                <a:spcPts val="0"/>
              </a:spcAft>
              <a:buClr>
                <a:schemeClr val="dk1"/>
              </a:buClr>
              <a:buSzPts val="2400"/>
              <a:buChar char="■"/>
              <a:defRPr sz="24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
        <p:nvSpPr>
          <p:cNvPr id="8" name="Shape 8"/>
          <p:cNvSpPr txBox="1"/>
          <p:nvPr>
            <p:ph idx="12" type="sldNum"/>
          </p:nvPr>
        </p:nvSpPr>
        <p:spPr>
          <a:xfrm>
            <a:off x="8556791" y="6333134"/>
            <a:ext cx="548700" cy="524700"/>
          </a:xfrm>
          <a:prstGeom prst="rect">
            <a:avLst/>
          </a:prstGeom>
          <a:noFill/>
          <a:ln>
            <a:noFill/>
          </a:ln>
        </p:spPr>
        <p:txBody>
          <a:bodyPr anchorCtr="0" anchor="ctr" bIns="91425" lIns="91425" spcFirstLastPara="1" rIns="91425" wrap="square" tIns="91425">
            <a:noAutofit/>
          </a:bodyPr>
          <a:lstStyle>
            <a:lvl1pPr lvl="0" algn="r">
              <a:spcBef>
                <a:spcPts val="0"/>
              </a:spcBef>
              <a:buNone/>
              <a:defRPr sz="1300">
                <a:solidFill>
                  <a:schemeClr val="dk2"/>
                </a:solidFill>
              </a:defRPr>
            </a:lvl1pPr>
            <a:lvl2pPr lvl="1" algn="r">
              <a:spcBef>
                <a:spcPts val="0"/>
              </a:spcBef>
              <a:buNone/>
              <a:defRPr sz="1300">
                <a:solidFill>
                  <a:schemeClr val="dk2"/>
                </a:solidFill>
              </a:defRPr>
            </a:lvl2pPr>
            <a:lvl3pPr lvl="2" algn="r">
              <a:spcBef>
                <a:spcPts val="0"/>
              </a:spcBef>
              <a:buNone/>
              <a:defRPr sz="1300">
                <a:solidFill>
                  <a:schemeClr val="dk2"/>
                </a:solidFill>
              </a:defRPr>
            </a:lvl3pPr>
            <a:lvl4pPr lvl="3" algn="r">
              <a:spcBef>
                <a:spcPts val="0"/>
              </a:spcBef>
              <a:buNone/>
              <a:defRPr sz="1300">
                <a:solidFill>
                  <a:schemeClr val="dk2"/>
                </a:solidFill>
              </a:defRPr>
            </a:lvl4pPr>
            <a:lvl5pPr lvl="4" algn="r">
              <a:spcBef>
                <a:spcPts val="0"/>
              </a:spcBef>
              <a:buNone/>
              <a:defRPr sz="1300">
                <a:solidFill>
                  <a:schemeClr val="dk2"/>
                </a:solidFill>
              </a:defRPr>
            </a:lvl5pPr>
            <a:lvl6pPr lvl="5" algn="r">
              <a:spcBef>
                <a:spcPts val="0"/>
              </a:spcBef>
              <a:buNone/>
              <a:defRPr sz="1300">
                <a:solidFill>
                  <a:schemeClr val="dk2"/>
                </a:solidFill>
              </a:defRPr>
            </a:lvl6pPr>
            <a:lvl7pPr lvl="6" algn="r">
              <a:spcBef>
                <a:spcPts val="0"/>
              </a:spcBef>
              <a:buNone/>
              <a:defRPr sz="1300">
                <a:solidFill>
                  <a:schemeClr val="dk2"/>
                </a:solidFill>
              </a:defRPr>
            </a:lvl7pPr>
            <a:lvl8pPr lvl="7" algn="r">
              <a:spcBef>
                <a:spcPts val="0"/>
              </a:spcBef>
              <a:buNone/>
              <a:defRPr sz="1300">
                <a:solidFill>
                  <a:schemeClr val="dk2"/>
                </a:solidFill>
              </a:defRPr>
            </a:lvl8pPr>
            <a:lvl9pPr lvl="8" algn="r">
              <a:spcBef>
                <a:spcPts val="0"/>
              </a:spcBef>
              <a:buNone/>
              <a:defRPr sz="13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Shape 50"/>
          <p:cNvSpPr txBox="1"/>
          <p:nvPr>
            <p:ph type="ctrTitle"/>
          </p:nvPr>
        </p:nvSpPr>
        <p:spPr>
          <a:xfrm>
            <a:off x="685800" y="2490375"/>
            <a:ext cx="8164200" cy="2198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5600"/>
              <a:t>Fault-Based Testing</a:t>
            </a:r>
            <a:endParaRPr sz="3600"/>
          </a:p>
        </p:txBody>
      </p:sp>
      <p:sp>
        <p:nvSpPr>
          <p:cNvPr id="51" name="Shape 51"/>
          <p:cNvSpPr txBox="1"/>
          <p:nvPr>
            <p:ph idx="1" type="subTitle"/>
          </p:nvPr>
        </p:nvSpPr>
        <p:spPr>
          <a:xfrm>
            <a:off x="685800" y="4836036"/>
            <a:ext cx="7772400" cy="1032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CSCE 747 - Lecture 12 - 03/01/2018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Shape 119"/>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Operand Modifications</a:t>
            </a:r>
            <a:endParaRPr/>
          </a:p>
        </p:txBody>
      </p:sp>
      <p:sp>
        <p:nvSpPr>
          <p:cNvPr id="120" name="Shape 12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rtl="0">
              <a:spcBef>
                <a:spcPts val="600"/>
              </a:spcBef>
              <a:spcAft>
                <a:spcPts val="0"/>
              </a:spcAft>
              <a:buClr>
                <a:srgbClr val="333333"/>
              </a:buClr>
              <a:buSzPts val="2400"/>
              <a:buChar char="●"/>
            </a:pPr>
            <a:r>
              <a:rPr lang="en">
                <a:solidFill>
                  <a:srgbClr val="333333"/>
                </a:solidFill>
              </a:rPr>
              <a:t>X for Y replacement</a:t>
            </a:r>
            <a:endParaRPr>
              <a:solidFill>
                <a:srgbClr val="333333"/>
              </a:solidFill>
            </a:endParaRPr>
          </a:p>
          <a:p>
            <a:pPr indent="-381000" lvl="1" marL="914400" rtl="0">
              <a:spcBef>
                <a:spcPts val="0"/>
              </a:spcBef>
              <a:spcAft>
                <a:spcPts val="0"/>
              </a:spcAft>
              <a:buClr>
                <a:srgbClr val="333333"/>
              </a:buClr>
              <a:buSzPts val="2400"/>
              <a:buChar char="○"/>
            </a:pPr>
            <a:r>
              <a:rPr lang="en">
                <a:solidFill>
                  <a:srgbClr val="333333"/>
                </a:solidFill>
              </a:rPr>
              <a:t>Replace constant </a:t>
            </a:r>
            <a:r>
              <a:rPr i="1" lang="en">
                <a:solidFill>
                  <a:srgbClr val="333333"/>
                </a:solidFill>
              </a:rPr>
              <a:t>C1</a:t>
            </a:r>
            <a:r>
              <a:rPr lang="en">
                <a:solidFill>
                  <a:srgbClr val="333333"/>
                </a:solidFill>
              </a:rPr>
              <a:t> with constant </a:t>
            </a:r>
            <a:r>
              <a:rPr i="1" lang="en">
                <a:solidFill>
                  <a:srgbClr val="333333"/>
                </a:solidFill>
              </a:rPr>
              <a:t>C2</a:t>
            </a:r>
            <a:r>
              <a:rPr lang="en">
                <a:solidFill>
                  <a:srgbClr val="333333"/>
                </a:solidFill>
              </a:rPr>
              <a:t>.</a:t>
            </a:r>
            <a:endParaRPr>
              <a:solidFill>
                <a:srgbClr val="333333"/>
              </a:solidFill>
            </a:endParaRPr>
          </a:p>
          <a:p>
            <a:pPr indent="-381000" lvl="1" marL="914400" rtl="0">
              <a:spcBef>
                <a:spcPts val="0"/>
              </a:spcBef>
              <a:spcAft>
                <a:spcPts val="0"/>
              </a:spcAft>
              <a:buClr>
                <a:srgbClr val="333333"/>
              </a:buClr>
              <a:buSzPts val="2400"/>
              <a:buChar char="○"/>
            </a:pPr>
            <a:r>
              <a:rPr lang="en">
                <a:solidFill>
                  <a:srgbClr val="333333"/>
                </a:solidFill>
              </a:rPr>
              <a:t>Replace constant </a:t>
            </a:r>
            <a:r>
              <a:rPr i="1" lang="en">
                <a:solidFill>
                  <a:srgbClr val="333333"/>
                </a:solidFill>
              </a:rPr>
              <a:t>C</a:t>
            </a:r>
            <a:r>
              <a:rPr lang="en">
                <a:solidFill>
                  <a:srgbClr val="333333"/>
                </a:solidFill>
              </a:rPr>
              <a:t> with scalar variable </a:t>
            </a:r>
            <a:r>
              <a:rPr i="1" lang="en">
                <a:solidFill>
                  <a:srgbClr val="333333"/>
                </a:solidFill>
              </a:rPr>
              <a:t>S</a:t>
            </a:r>
            <a:r>
              <a:rPr lang="en">
                <a:solidFill>
                  <a:srgbClr val="333333"/>
                </a:solidFill>
              </a:rPr>
              <a:t>.</a:t>
            </a:r>
            <a:endParaRPr>
              <a:solidFill>
                <a:srgbClr val="333333"/>
              </a:solidFill>
            </a:endParaRPr>
          </a:p>
          <a:p>
            <a:pPr indent="-381000" lvl="1" marL="914400" rtl="0">
              <a:spcBef>
                <a:spcPts val="0"/>
              </a:spcBef>
              <a:spcAft>
                <a:spcPts val="0"/>
              </a:spcAft>
              <a:buClr>
                <a:srgbClr val="333333"/>
              </a:buClr>
              <a:buSzPts val="2400"/>
              <a:buChar char="○"/>
            </a:pPr>
            <a:r>
              <a:rPr lang="en">
                <a:solidFill>
                  <a:srgbClr val="333333"/>
                </a:solidFill>
              </a:rPr>
              <a:t>Replace scalar </a:t>
            </a:r>
            <a:r>
              <a:rPr i="1" lang="en">
                <a:solidFill>
                  <a:srgbClr val="333333"/>
                </a:solidFill>
              </a:rPr>
              <a:t>S</a:t>
            </a:r>
            <a:r>
              <a:rPr lang="en">
                <a:solidFill>
                  <a:srgbClr val="333333"/>
                </a:solidFill>
              </a:rPr>
              <a:t> for constant </a:t>
            </a:r>
            <a:r>
              <a:rPr i="1" lang="en">
                <a:solidFill>
                  <a:srgbClr val="333333"/>
                </a:solidFill>
              </a:rPr>
              <a:t>C</a:t>
            </a:r>
            <a:r>
              <a:rPr lang="en">
                <a:solidFill>
                  <a:srgbClr val="333333"/>
                </a:solidFill>
              </a:rPr>
              <a:t>.</a:t>
            </a:r>
            <a:endParaRPr>
              <a:solidFill>
                <a:srgbClr val="333333"/>
              </a:solidFill>
            </a:endParaRPr>
          </a:p>
          <a:p>
            <a:pPr indent="-381000" lvl="1" marL="914400" rtl="0">
              <a:spcBef>
                <a:spcPts val="0"/>
              </a:spcBef>
              <a:spcAft>
                <a:spcPts val="0"/>
              </a:spcAft>
              <a:buClr>
                <a:srgbClr val="333333"/>
              </a:buClr>
              <a:buSzPts val="2400"/>
              <a:buChar char="○"/>
            </a:pPr>
            <a:r>
              <a:rPr lang="en">
                <a:solidFill>
                  <a:srgbClr val="333333"/>
                </a:solidFill>
              </a:rPr>
              <a:t>Replace scalar </a:t>
            </a:r>
            <a:r>
              <a:rPr i="1" lang="en">
                <a:solidFill>
                  <a:srgbClr val="333333"/>
                </a:solidFill>
              </a:rPr>
              <a:t>S1</a:t>
            </a:r>
            <a:r>
              <a:rPr lang="en">
                <a:solidFill>
                  <a:srgbClr val="333333"/>
                </a:solidFill>
              </a:rPr>
              <a:t> with scalar </a:t>
            </a:r>
            <a:r>
              <a:rPr i="1" lang="en">
                <a:solidFill>
                  <a:srgbClr val="333333"/>
                </a:solidFill>
              </a:rPr>
              <a:t>S2</a:t>
            </a:r>
            <a:r>
              <a:rPr lang="en">
                <a:solidFill>
                  <a:srgbClr val="333333"/>
                </a:solidFill>
              </a:rPr>
              <a:t>.</a:t>
            </a:r>
            <a:endParaRPr>
              <a:solidFill>
                <a:srgbClr val="333333"/>
              </a:solidFill>
            </a:endParaRPr>
          </a:p>
          <a:p>
            <a:pPr indent="-381000" lvl="1" marL="914400" rtl="0">
              <a:spcBef>
                <a:spcPts val="0"/>
              </a:spcBef>
              <a:spcAft>
                <a:spcPts val="0"/>
              </a:spcAft>
              <a:buClr>
                <a:srgbClr val="333333"/>
              </a:buClr>
              <a:buSzPts val="2400"/>
              <a:buChar char="○"/>
            </a:pPr>
            <a:r>
              <a:rPr lang="en">
                <a:solidFill>
                  <a:srgbClr val="333333"/>
                </a:solidFill>
              </a:rPr>
              <a:t>Replace scalar/constant with array reference </a:t>
            </a:r>
            <a:r>
              <a:rPr i="1" lang="en">
                <a:solidFill>
                  <a:srgbClr val="333333"/>
                </a:solidFill>
              </a:rPr>
              <a:t>A[I]</a:t>
            </a:r>
            <a:r>
              <a:rPr lang="en">
                <a:solidFill>
                  <a:srgbClr val="333333"/>
                </a:solidFill>
              </a:rPr>
              <a:t>.</a:t>
            </a:r>
            <a:endParaRPr>
              <a:solidFill>
                <a:srgbClr val="333333"/>
              </a:solidFill>
            </a:endParaRPr>
          </a:p>
          <a:p>
            <a:pPr indent="-381000" lvl="1" marL="914400" rtl="0">
              <a:spcBef>
                <a:spcPts val="0"/>
              </a:spcBef>
              <a:spcAft>
                <a:spcPts val="0"/>
              </a:spcAft>
              <a:buClr>
                <a:srgbClr val="333333"/>
              </a:buClr>
              <a:buSzPts val="2400"/>
              <a:buChar char="○"/>
            </a:pPr>
            <a:r>
              <a:rPr lang="en">
                <a:solidFill>
                  <a:srgbClr val="333333"/>
                </a:solidFill>
              </a:rPr>
              <a:t>Replace array reference </a:t>
            </a:r>
            <a:r>
              <a:rPr i="1" lang="en">
                <a:solidFill>
                  <a:srgbClr val="333333"/>
                </a:solidFill>
              </a:rPr>
              <a:t>A[I]</a:t>
            </a:r>
            <a:r>
              <a:rPr lang="en">
                <a:solidFill>
                  <a:srgbClr val="333333"/>
                </a:solidFill>
              </a:rPr>
              <a:t> with scalar/constant.</a:t>
            </a:r>
            <a:endParaRPr>
              <a:solidFill>
                <a:srgbClr val="333333"/>
              </a:solidFill>
            </a:endParaRPr>
          </a:p>
          <a:p>
            <a:pPr indent="-381000" lvl="1" marL="914400" rtl="0">
              <a:spcBef>
                <a:spcPts val="0"/>
              </a:spcBef>
              <a:spcAft>
                <a:spcPts val="0"/>
              </a:spcAft>
              <a:buClr>
                <a:srgbClr val="333333"/>
              </a:buClr>
              <a:buSzPts val="2400"/>
              <a:buChar char="○"/>
            </a:pPr>
            <a:r>
              <a:rPr lang="en">
                <a:solidFill>
                  <a:srgbClr val="333333"/>
                </a:solidFill>
              </a:rPr>
              <a:t>Replace array reference with another array reference.</a:t>
            </a:r>
            <a:endParaRPr>
              <a:solidFill>
                <a:srgbClr val="333333"/>
              </a:solidFill>
            </a:endParaRPr>
          </a:p>
          <a:p>
            <a:pPr indent="-355600" lvl="2" marL="1371600" rtl="0">
              <a:spcBef>
                <a:spcPts val="0"/>
              </a:spcBef>
              <a:spcAft>
                <a:spcPts val="0"/>
              </a:spcAft>
              <a:buClr>
                <a:srgbClr val="333333"/>
              </a:buClr>
              <a:buSzPts val="2000"/>
              <a:buChar char="■"/>
            </a:pPr>
            <a:r>
              <a:rPr lang="en" sz="2000">
                <a:solidFill>
                  <a:srgbClr val="333333"/>
                </a:solidFill>
              </a:rPr>
              <a:t>Either another array or another index in the same array.</a:t>
            </a:r>
            <a:endParaRPr sz="2000">
              <a:solidFill>
                <a:srgbClr val="333333"/>
              </a:solidFill>
            </a:endParaRPr>
          </a:p>
        </p:txBody>
      </p:sp>
      <p:sp>
        <p:nvSpPr>
          <p:cNvPr id="121" name="Shape 12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Shape 126"/>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Expression Modifications</a:t>
            </a:r>
            <a:endParaRPr/>
          </a:p>
        </p:txBody>
      </p:sp>
      <p:sp>
        <p:nvSpPr>
          <p:cNvPr id="127" name="Shape 12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Clr>
                <a:srgbClr val="333333"/>
              </a:buClr>
              <a:buSzPts val="2400"/>
              <a:buFont typeface="Arial"/>
              <a:buChar char="●"/>
            </a:pPr>
            <a:r>
              <a:rPr lang="en">
                <a:solidFill>
                  <a:srgbClr val="333333"/>
                </a:solidFill>
              </a:rPr>
              <a:t>Arithmetic Operators</a:t>
            </a:r>
            <a:endParaRPr>
              <a:solidFill>
                <a:srgbClr val="333333"/>
              </a:solidFill>
            </a:endParaRPr>
          </a:p>
          <a:p>
            <a:pPr indent="-381000" lvl="1" marL="914400" marR="0" rtl="0" algn="l">
              <a:lnSpc>
                <a:spcPct val="100000"/>
              </a:lnSpc>
              <a:spcBef>
                <a:spcPts val="0"/>
              </a:spcBef>
              <a:spcAft>
                <a:spcPts val="0"/>
              </a:spcAft>
              <a:buClr>
                <a:srgbClr val="333333"/>
              </a:buClr>
              <a:buSzPts val="2400"/>
              <a:buChar char="○"/>
            </a:pPr>
            <a:r>
              <a:rPr lang="en">
                <a:solidFill>
                  <a:srgbClr val="333333"/>
                </a:solidFill>
              </a:rPr>
              <a:t>Binary operators:</a:t>
            </a:r>
            <a:r>
              <a:rPr i="1" lang="en">
                <a:solidFill>
                  <a:srgbClr val="333333"/>
                </a:solidFill>
              </a:rPr>
              <a:t> x (+, -, *, /, %) y</a:t>
            </a:r>
            <a:endParaRPr>
              <a:solidFill>
                <a:srgbClr val="333333"/>
              </a:solidFill>
            </a:endParaRPr>
          </a:p>
          <a:p>
            <a:pPr indent="-381000" lvl="1" marL="914400" marR="0" rtl="0" algn="l">
              <a:lnSpc>
                <a:spcPct val="100000"/>
              </a:lnSpc>
              <a:spcBef>
                <a:spcPts val="0"/>
              </a:spcBef>
              <a:spcAft>
                <a:spcPts val="0"/>
              </a:spcAft>
              <a:buClr>
                <a:srgbClr val="333333"/>
              </a:buClr>
              <a:buSzPts val="2400"/>
              <a:buChar char="○"/>
            </a:pPr>
            <a:r>
              <a:rPr lang="en">
                <a:solidFill>
                  <a:srgbClr val="333333"/>
                </a:solidFill>
              </a:rPr>
              <a:t>Unary operators: </a:t>
            </a:r>
            <a:r>
              <a:rPr i="1" lang="en">
                <a:solidFill>
                  <a:srgbClr val="333333"/>
                </a:solidFill>
              </a:rPr>
              <a:t>+x, -x</a:t>
            </a:r>
            <a:endParaRPr>
              <a:solidFill>
                <a:srgbClr val="333333"/>
              </a:solidFill>
            </a:endParaRPr>
          </a:p>
          <a:p>
            <a:pPr indent="-381000" lvl="1" marL="914400" marR="0" rtl="0" algn="l">
              <a:lnSpc>
                <a:spcPct val="100000"/>
              </a:lnSpc>
              <a:spcBef>
                <a:spcPts val="0"/>
              </a:spcBef>
              <a:spcAft>
                <a:spcPts val="0"/>
              </a:spcAft>
              <a:buClr>
                <a:srgbClr val="333333"/>
              </a:buClr>
              <a:buSzPts val="2400"/>
              <a:buChar char="○"/>
            </a:pPr>
            <a:r>
              <a:rPr lang="en">
                <a:solidFill>
                  <a:srgbClr val="333333"/>
                </a:solidFill>
              </a:rPr>
              <a:t>Shortcut operators: </a:t>
            </a:r>
            <a:r>
              <a:rPr i="1" lang="en">
                <a:solidFill>
                  <a:srgbClr val="333333"/>
                </a:solidFill>
              </a:rPr>
              <a:t>x++, ++x, x--, --x</a:t>
            </a:r>
            <a:endParaRPr i="1">
              <a:solidFill>
                <a:srgbClr val="333333"/>
              </a:solidFill>
            </a:endParaRPr>
          </a:p>
          <a:p>
            <a:pPr indent="-381000" lvl="0" marL="457200" marR="0" rtl="0" algn="l">
              <a:lnSpc>
                <a:spcPct val="100000"/>
              </a:lnSpc>
              <a:spcBef>
                <a:spcPts val="0"/>
              </a:spcBef>
              <a:spcAft>
                <a:spcPts val="0"/>
              </a:spcAft>
              <a:buClr>
                <a:srgbClr val="333333"/>
              </a:buClr>
              <a:buSzPts val="2400"/>
              <a:buChar char="●"/>
            </a:pPr>
            <a:r>
              <a:rPr lang="en">
                <a:solidFill>
                  <a:srgbClr val="333333"/>
                </a:solidFill>
              </a:rPr>
              <a:t>Arithmetic Operator Replacement</a:t>
            </a:r>
            <a:endParaRPr>
              <a:solidFill>
                <a:srgbClr val="333333"/>
              </a:solidFill>
            </a:endParaRPr>
          </a:p>
          <a:p>
            <a:pPr indent="-381000" lvl="1" marL="914400" marR="0" rtl="0" algn="l">
              <a:lnSpc>
                <a:spcPct val="100000"/>
              </a:lnSpc>
              <a:spcBef>
                <a:spcPts val="0"/>
              </a:spcBef>
              <a:spcAft>
                <a:spcPts val="0"/>
              </a:spcAft>
              <a:buClr>
                <a:srgbClr val="333333"/>
              </a:buClr>
              <a:buSzPts val="2400"/>
              <a:buChar char="○"/>
            </a:pPr>
            <a:r>
              <a:rPr lang="en">
                <a:solidFill>
                  <a:srgbClr val="333333"/>
                </a:solidFill>
              </a:rPr>
              <a:t>Replace binary/unary/shortcut operator with another.</a:t>
            </a:r>
            <a:endParaRPr>
              <a:solidFill>
                <a:srgbClr val="333333"/>
              </a:solidFill>
            </a:endParaRPr>
          </a:p>
          <a:p>
            <a:pPr indent="-381000" lvl="1" marL="914400" marR="0" rtl="0" algn="l">
              <a:lnSpc>
                <a:spcPct val="100000"/>
              </a:lnSpc>
              <a:spcBef>
                <a:spcPts val="0"/>
              </a:spcBef>
              <a:spcAft>
                <a:spcPts val="0"/>
              </a:spcAft>
              <a:buClr>
                <a:srgbClr val="333333"/>
              </a:buClr>
              <a:buSzPts val="2400"/>
              <a:buChar char="○"/>
            </a:pPr>
            <a:r>
              <a:rPr lang="en">
                <a:solidFill>
                  <a:srgbClr val="333333"/>
                </a:solidFill>
              </a:rPr>
              <a:t>Replace shortcut operator with a unary operator.</a:t>
            </a:r>
            <a:endParaRPr>
              <a:solidFill>
                <a:srgbClr val="333333"/>
              </a:solidFill>
            </a:endParaRPr>
          </a:p>
          <a:p>
            <a:pPr indent="-381000" lvl="0" marL="457200" marR="0" rtl="0" algn="l">
              <a:lnSpc>
                <a:spcPct val="100000"/>
              </a:lnSpc>
              <a:spcBef>
                <a:spcPts val="0"/>
              </a:spcBef>
              <a:spcAft>
                <a:spcPts val="0"/>
              </a:spcAft>
              <a:buClr>
                <a:srgbClr val="333333"/>
              </a:buClr>
              <a:buSzPts val="2400"/>
              <a:buChar char="●"/>
            </a:pPr>
            <a:r>
              <a:rPr lang="en">
                <a:solidFill>
                  <a:srgbClr val="333333"/>
                </a:solidFill>
              </a:rPr>
              <a:t>Arithmetic Operator Insertion</a:t>
            </a:r>
            <a:endParaRPr>
              <a:solidFill>
                <a:srgbClr val="333333"/>
              </a:solidFill>
            </a:endParaRPr>
          </a:p>
          <a:p>
            <a:pPr indent="-381000" lvl="1" marL="914400" marR="0" rtl="0" algn="l">
              <a:lnSpc>
                <a:spcPct val="100000"/>
              </a:lnSpc>
              <a:spcBef>
                <a:spcPts val="0"/>
              </a:spcBef>
              <a:spcAft>
                <a:spcPts val="0"/>
              </a:spcAft>
              <a:buClr>
                <a:srgbClr val="333333"/>
              </a:buClr>
              <a:buSzPts val="2400"/>
              <a:buChar char="○"/>
            </a:pPr>
            <a:r>
              <a:rPr lang="en">
                <a:solidFill>
                  <a:srgbClr val="333333"/>
                </a:solidFill>
              </a:rPr>
              <a:t>Insert an additional operator into an expression.</a:t>
            </a:r>
            <a:endParaRPr>
              <a:solidFill>
                <a:srgbClr val="333333"/>
              </a:solidFill>
            </a:endParaRPr>
          </a:p>
          <a:p>
            <a:pPr indent="-381000" lvl="0" marL="457200" marR="0" rtl="0" algn="l">
              <a:lnSpc>
                <a:spcPct val="100000"/>
              </a:lnSpc>
              <a:spcBef>
                <a:spcPts val="0"/>
              </a:spcBef>
              <a:spcAft>
                <a:spcPts val="0"/>
              </a:spcAft>
              <a:buClr>
                <a:srgbClr val="333333"/>
              </a:buClr>
              <a:buSzPts val="2400"/>
              <a:buChar char="●"/>
            </a:pPr>
            <a:r>
              <a:rPr lang="en">
                <a:solidFill>
                  <a:srgbClr val="333333"/>
                </a:solidFill>
              </a:rPr>
              <a:t>Arithmetic Operator Deletion</a:t>
            </a:r>
            <a:endParaRPr>
              <a:solidFill>
                <a:srgbClr val="333333"/>
              </a:solidFill>
            </a:endParaRPr>
          </a:p>
          <a:p>
            <a:pPr indent="-381000" lvl="1" marL="914400" marR="0" rtl="0" algn="l">
              <a:lnSpc>
                <a:spcPct val="100000"/>
              </a:lnSpc>
              <a:spcBef>
                <a:spcPts val="0"/>
              </a:spcBef>
              <a:spcAft>
                <a:spcPts val="0"/>
              </a:spcAft>
              <a:buClr>
                <a:srgbClr val="333333"/>
              </a:buClr>
              <a:buSzPts val="2400"/>
              <a:buChar char="○"/>
            </a:pPr>
            <a:r>
              <a:rPr lang="en">
                <a:solidFill>
                  <a:srgbClr val="333333"/>
                </a:solidFill>
              </a:rPr>
              <a:t>Remove an operator from an expression.</a:t>
            </a:r>
            <a:endParaRPr>
              <a:solidFill>
                <a:srgbClr val="333333"/>
              </a:solidFill>
            </a:endParaRPr>
          </a:p>
        </p:txBody>
      </p:sp>
      <p:sp>
        <p:nvSpPr>
          <p:cNvPr id="128" name="Shape 12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Expression Modifications</a:t>
            </a:r>
            <a:endParaRPr/>
          </a:p>
        </p:txBody>
      </p:sp>
      <p:sp>
        <p:nvSpPr>
          <p:cNvPr id="134" name="Shape 13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Clr>
                <a:srgbClr val="333333"/>
              </a:buClr>
              <a:buSzPts val="2400"/>
              <a:buFont typeface="Arial"/>
              <a:buChar char="●"/>
            </a:pPr>
            <a:r>
              <a:rPr lang="en">
                <a:solidFill>
                  <a:srgbClr val="333333"/>
                </a:solidFill>
              </a:rPr>
              <a:t>Conditional Operators</a:t>
            </a:r>
            <a:endParaRPr>
              <a:solidFill>
                <a:srgbClr val="333333"/>
              </a:solidFill>
            </a:endParaRPr>
          </a:p>
          <a:p>
            <a:pPr indent="-381000" lvl="1" marL="914400" marR="0" rtl="0" algn="l">
              <a:lnSpc>
                <a:spcPct val="100000"/>
              </a:lnSpc>
              <a:spcBef>
                <a:spcPts val="0"/>
              </a:spcBef>
              <a:spcAft>
                <a:spcPts val="0"/>
              </a:spcAft>
              <a:buClr>
                <a:srgbClr val="333333"/>
              </a:buClr>
              <a:buSzPts val="2400"/>
              <a:buFont typeface="Arial"/>
              <a:buChar char="○"/>
            </a:pPr>
            <a:r>
              <a:rPr lang="en">
                <a:solidFill>
                  <a:srgbClr val="333333"/>
                </a:solidFill>
              </a:rPr>
              <a:t>Binary: </a:t>
            </a:r>
            <a:r>
              <a:rPr i="1" lang="en">
                <a:solidFill>
                  <a:srgbClr val="333333"/>
                </a:solidFill>
              </a:rPr>
              <a:t>x (&amp;&amp;, ||, &amp;, |, ^) y</a:t>
            </a:r>
            <a:endParaRPr i="1">
              <a:solidFill>
                <a:srgbClr val="333333"/>
              </a:solidFill>
            </a:endParaRPr>
          </a:p>
          <a:p>
            <a:pPr indent="-381000" lvl="1" marL="914400" marR="0" rtl="0" algn="l">
              <a:lnSpc>
                <a:spcPct val="100000"/>
              </a:lnSpc>
              <a:spcBef>
                <a:spcPts val="0"/>
              </a:spcBef>
              <a:spcAft>
                <a:spcPts val="0"/>
              </a:spcAft>
              <a:buClr>
                <a:srgbClr val="333333"/>
              </a:buClr>
              <a:buSzPts val="2400"/>
              <a:buChar char="○"/>
            </a:pPr>
            <a:r>
              <a:rPr lang="en">
                <a:solidFill>
                  <a:srgbClr val="333333"/>
                </a:solidFill>
              </a:rPr>
              <a:t>Unary: (~, </a:t>
            </a:r>
            <a:r>
              <a:rPr i="1" lang="en">
                <a:solidFill>
                  <a:srgbClr val="333333"/>
                </a:solidFill>
              </a:rPr>
              <a:t>!)x</a:t>
            </a:r>
            <a:endParaRPr i="1">
              <a:solidFill>
                <a:srgbClr val="333333"/>
              </a:solidFill>
            </a:endParaRPr>
          </a:p>
          <a:p>
            <a:pPr indent="-381000" lvl="0" marL="457200" marR="0" rtl="0" algn="l">
              <a:lnSpc>
                <a:spcPct val="100000"/>
              </a:lnSpc>
              <a:spcBef>
                <a:spcPts val="0"/>
              </a:spcBef>
              <a:spcAft>
                <a:spcPts val="0"/>
              </a:spcAft>
              <a:buClr>
                <a:srgbClr val="333333"/>
              </a:buClr>
              <a:buSzPts val="2400"/>
              <a:buFont typeface="Arial"/>
              <a:buChar char="●"/>
            </a:pPr>
            <a:r>
              <a:rPr lang="en">
                <a:solidFill>
                  <a:srgbClr val="333333"/>
                </a:solidFill>
              </a:rPr>
              <a:t>Relational Operators</a:t>
            </a:r>
            <a:endParaRPr>
              <a:solidFill>
                <a:srgbClr val="333333"/>
              </a:solidFill>
            </a:endParaRPr>
          </a:p>
          <a:p>
            <a:pPr indent="-381000" lvl="1" marL="914400" marR="0" rtl="0" algn="l">
              <a:lnSpc>
                <a:spcPct val="100000"/>
              </a:lnSpc>
              <a:spcBef>
                <a:spcPts val="0"/>
              </a:spcBef>
              <a:spcAft>
                <a:spcPts val="0"/>
              </a:spcAft>
              <a:buClr>
                <a:srgbClr val="333333"/>
              </a:buClr>
              <a:buSzPts val="2400"/>
              <a:buChar char="○"/>
            </a:pPr>
            <a:r>
              <a:rPr i="1" lang="en">
                <a:solidFill>
                  <a:srgbClr val="333333"/>
                </a:solidFill>
              </a:rPr>
              <a:t> x (&gt;, &gt;=, &lt;, &lt;=, ==, !=) y</a:t>
            </a:r>
            <a:endParaRPr i="1">
              <a:solidFill>
                <a:srgbClr val="333333"/>
              </a:solidFill>
            </a:endParaRPr>
          </a:p>
          <a:p>
            <a:pPr indent="-381000" lvl="0" marL="457200" marR="0" rtl="0" algn="l">
              <a:lnSpc>
                <a:spcPct val="100000"/>
              </a:lnSpc>
              <a:spcBef>
                <a:spcPts val="0"/>
              </a:spcBef>
              <a:spcAft>
                <a:spcPts val="0"/>
              </a:spcAft>
              <a:buClr>
                <a:srgbClr val="333333"/>
              </a:buClr>
              <a:buSzPts val="2400"/>
              <a:buChar char="●"/>
            </a:pPr>
            <a:r>
              <a:rPr lang="en">
                <a:solidFill>
                  <a:srgbClr val="333333"/>
                </a:solidFill>
              </a:rPr>
              <a:t>Shift Operators</a:t>
            </a:r>
            <a:endParaRPr>
              <a:solidFill>
                <a:srgbClr val="333333"/>
              </a:solidFill>
            </a:endParaRPr>
          </a:p>
          <a:p>
            <a:pPr indent="-381000" lvl="1" marL="914400" marR="0" rtl="0" algn="l">
              <a:lnSpc>
                <a:spcPct val="100000"/>
              </a:lnSpc>
              <a:spcBef>
                <a:spcPts val="0"/>
              </a:spcBef>
              <a:spcAft>
                <a:spcPts val="0"/>
              </a:spcAft>
              <a:buClr>
                <a:srgbClr val="333333"/>
              </a:buClr>
              <a:buSzPts val="2400"/>
              <a:buChar char="○"/>
            </a:pPr>
            <a:r>
              <a:rPr i="1" lang="en">
                <a:solidFill>
                  <a:srgbClr val="333333"/>
                </a:solidFill>
              </a:rPr>
              <a:t>x (&gt;&gt;, &lt;&lt;, &gt;&gt;&gt;&gt;) y</a:t>
            </a:r>
            <a:endParaRPr i="1">
              <a:solidFill>
                <a:srgbClr val="333333"/>
              </a:solidFill>
            </a:endParaRPr>
          </a:p>
          <a:p>
            <a:pPr indent="-381000" lvl="0" marL="457200" marR="0" rtl="0" algn="l">
              <a:lnSpc>
                <a:spcPct val="100000"/>
              </a:lnSpc>
              <a:spcBef>
                <a:spcPts val="0"/>
              </a:spcBef>
              <a:spcAft>
                <a:spcPts val="0"/>
              </a:spcAft>
              <a:buClr>
                <a:srgbClr val="333333"/>
              </a:buClr>
              <a:buSzPts val="2400"/>
              <a:buChar char="●"/>
            </a:pPr>
            <a:r>
              <a:rPr lang="en">
                <a:solidFill>
                  <a:srgbClr val="333333"/>
                </a:solidFill>
              </a:rPr>
              <a:t>(Conditional/Relational/Shift) Operator Replacement, Insertion Deletion</a:t>
            </a:r>
            <a:endParaRPr>
              <a:solidFill>
                <a:srgbClr val="333333"/>
              </a:solidFill>
            </a:endParaRPr>
          </a:p>
          <a:p>
            <a:pPr indent="0" lvl="0" marL="0" marR="0" rtl="0" algn="l">
              <a:lnSpc>
                <a:spcPct val="100000"/>
              </a:lnSpc>
              <a:spcBef>
                <a:spcPts val="600"/>
              </a:spcBef>
              <a:spcAft>
                <a:spcPts val="0"/>
              </a:spcAft>
              <a:buNone/>
            </a:pPr>
            <a:r>
              <a:t/>
            </a:r>
            <a:endParaRPr>
              <a:solidFill>
                <a:srgbClr val="333333"/>
              </a:solidFill>
            </a:endParaRPr>
          </a:p>
        </p:txBody>
      </p:sp>
      <p:sp>
        <p:nvSpPr>
          <p:cNvPr id="135" name="Shape 13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Expression Modifications</a:t>
            </a:r>
            <a:endParaRPr/>
          </a:p>
        </p:txBody>
      </p:sp>
      <p:sp>
        <p:nvSpPr>
          <p:cNvPr id="141" name="Shape 14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Clr>
                <a:srgbClr val="333333"/>
              </a:buClr>
              <a:buSzPts val="2400"/>
              <a:buFont typeface="Arial"/>
              <a:buChar char="●"/>
            </a:pPr>
            <a:r>
              <a:rPr lang="en">
                <a:solidFill>
                  <a:srgbClr val="333333"/>
                </a:solidFill>
              </a:rPr>
              <a:t>Shortcut Operators</a:t>
            </a:r>
            <a:endParaRPr>
              <a:solidFill>
                <a:srgbClr val="333333"/>
              </a:solidFill>
            </a:endParaRPr>
          </a:p>
          <a:p>
            <a:pPr indent="-381000" lvl="1" marL="914400" marR="0" rtl="0" algn="l">
              <a:lnSpc>
                <a:spcPct val="100000"/>
              </a:lnSpc>
              <a:spcBef>
                <a:spcPts val="0"/>
              </a:spcBef>
              <a:spcAft>
                <a:spcPts val="0"/>
              </a:spcAft>
              <a:buClr>
                <a:srgbClr val="333333"/>
              </a:buClr>
              <a:buSzPts val="2400"/>
              <a:buChar char="○"/>
            </a:pPr>
            <a:r>
              <a:rPr i="1" lang="en">
                <a:solidFill>
                  <a:srgbClr val="333333"/>
                </a:solidFill>
              </a:rPr>
              <a:t>x (+=, -=, *=, /=, %=, &amp;=, |=, ^=, &lt;&lt;=, &gt;&gt;=) y</a:t>
            </a:r>
            <a:endParaRPr i="1">
              <a:solidFill>
                <a:srgbClr val="333333"/>
              </a:solidFill>
            </a:endParaRPr>
          </a:p>
          <a:p>
            <a:pPr indent="-381000" lvl="1" marL="914400" marR="0" rtl="0" algn="l">
              <a:lnSpc>
                <a:spcPct val="100000"/>
              </a:lnSpc>
              <a:spcBef>
                <a:spcPts val="0"/>
              </a:spcBef>
              <a:spcAft>
                <a:spcPts val="0"/>
              </a:spcAft>
              <a:buClr>
                <a:srgbClr val="333333"/>
              </a:buClr>
              <a:buSzPts val="2400"/>
              <a:buChar char="○"/>
            </a:pPr>
            <a:r>
              <a:rPr lang="en">
                <a:solidFill>
                  <a:srgbClr val="333333"/>
                </a:solidFill>
              </a:rPr>
              <a:t>Shortcut Operator Replacement</a:t>
            </a:r>
            <a:endParaRPr>
              <a:solidFill>
                <a:srgbClr val="333333"/>
              </a:solidFill>
            </a:endParaRPr>
          </a:p>
          <a:p>
            <a:pPr indent="-381000" lvl="0" marL="457200" marR="0" rtl="0" algn="l">
              <a:lnSpc>
                <a:spcPct val="100000"/>
              </a:lnSpc>
              <a:spcBef>
                <a:spcPts val="0"/>
              </a:spcBef>
              <a:spcAft>
                <a:spcPts val="0"/>
              </a:spcAft>
              <a:buClr>
                <a:srgbClr val="333333"/>
              </a:buClr>
              <a:buSzPts val="2400"/>
              <a:buChar char="●"/>
            </a:pPr>
            <a:r>
              <a:rPr lang="en">
                <a:solidFill>
                  <a:srgbClr val="333333"/>
                </a:solidFill>
              </a:rPr>
              <a:t>Absolute Value Insertion</a:t>
            </a:r>
            <a:endParaRPr>
              <a:solidFill>
                <a:srgbClr val="333333"/>
              </a:solidFill>
            </a:endParaRPr>
          </a:p>
          <a:p>
            <a:pPr indent="-381000" lvl="1" marL="914400" marR="0" rtl="0" algn="l">
              <a:lnSpc>
                <a:spcPct val="100000"/>
              </a:lnSpc>
              <a:spcBef>
                <a:spcPts val="0"/>
              </a:spcBef>
              <a:spcAft>
                <a:spcPts val="0"/>
              </a:spcAft>
              <a:buClr>
                <a:srgbClr val="333333"/>
              </a:buClr>
              <a:buSzPts val="2400"/>
              <a:buChar char="○"/>
            </a:pPr>
            <a:r>
              <a:rPr lang="en">
                <a:solidFill>
                  <a:srgbClr val="333333"/>
                </a:solidFill>
              </a:rPr>
              <a:t>Replace a subexpression with </a:t>
            </a:r>
            <a:r>
              <a:rPr i="1" lang="en">
                <a:solidFill>
                  <a:srgbClr val="333333"/>
                </a:solidFill>
              </a:rPr>
              <a:t>abs(e)</a:t>
            </a:r>
            <a:r>
              <a:rPr lang="en">
                <a:solidFill>
                  <a:srgbClr val="333333"/>
                </a:solidFill>
              </a:rPr>
              <a:t>.</a:t>
            </a:r>
            <a:endParaRPr>
              <a:solidFill>
                <a:srgbClr val="333333"/>
              </a:solidFill>
            </a:endParaRPr>
          </a:p>
          <a:p>
            <a:pPr indent="-381000" lvl="0" marL="457200" marR="0" rtl="0" algn="l">
              <a:lnSpc>
                <a:spcPct val="100000"/>
              </a:lnSpc>
              <a:spcBef>
                <a:spcPts val="0"/>
              </a:spcBef>
              <a:spcAft>
                <a:spcPts val="0"/>
              </a:spcAft>
              <a:buClr>
                <a:srgbClr val="333333"/>
              </a:buClr>
              <a:buSzPts val="2400"/>
              <a:buChar char="●"/>
            </a:pPr>
            <a:r>
              <a:rPr lang="en">
                <a:solidFill>
                  <a:srgbClr val="333333"/>
                </a:solidFill>
              </a:rPr>
              <a:t>Constant for Predicate Replacement</a:t>
            </a:r>
            <a:endParaRPr>
              <a:solidFill>
                <a:srgbClr val="333333"/>
              </a:solidFill>
            </a:endParaRPr>
          </a:p>
          <a:p>
            <a:pPr indent="-381000" lvl="1" marL="914400" marR="0" rtl="0" algn="l">
              <a:lnSpc>
                <a:spcPct val="100000"/>
              </a:lnSpc>
              <a:spcBef>
                <a:spcPts val="0"/>
              </a:spcBef>
              <a:spcAft>
                <a:spcPts val="0"/>
              </a:spcAft>
              <a:buClr>
                <a:srgbClr val="333333"/>
              </a:buClr>
              <a:buSzPts val="2400"/>
              <a:buChar char="○"/>
            </a:pPr>
            <a:r>
              <a:rPr lang="en">
                <a:solidFill>
                  <a:srgbClr val="333333"/>
                </a:solidFill>
              </a:rPr>
              <a:t>Replace a predicate </a:t>
            </a:r>
            <a:r>
              <a:rPr i="1" lang="en">
                <a:solidFill>
                  <a:srgbClr val="333333"/>
                </a:solidFill>
              </a:rPr>
              <a:t>(a || b)</a:t>
            </a:r>
            <a:r>
              <a:rPr lang="en">
                <a:solidFill>
                  <a:srgbClr val="333333"/>
                </a:solidFill>
              </a:rPr>
              <a:t> with a constant truth value </a:t>
            </a:r>
            <a:r>
              <a:rPr i="1" lang="en">
                <a:solidFill>
                  <a:srgbClr val="333333"/>
                </a:solidFill>
              </a:rPr>
              <a:t>(true/false)</a:t>
            </a:r>
            <a:r>
              <a:rPr lang="en">
                <a:solidFill>
                  <a:srgbClr val="333333"/>
                </a:solidFill>
              </a:rPr>
              <a:t>.</a:t>
            </a:r>
            <a:endParaRPr>
              <a:solidFill>
                <a:srgbClr val="333333"/>
              </a:solidFill>
            </a:endParaRPr>
          </a:p>
          <a:p>
            <a:pPr indent="0" lvl="0" marL="0" marR="0" rtl="0" algn="l">
              <a:lnSpc>
                <a:spcPct val="100000"/>
              </a:lnSpc>
              <a:spcBef>
                <a:spcPts val="600"/>
              </a:spcBef>
              <a:spcAft>
                <a:spcPts val="0"/>
              </a:spcAft>
              <a:buNone/>
            </a:pPr>
            <a:r>
              <a:t/>
            </a:r>
            <a:endParaRPr>
              <a:solidFill>
                <a:srgbClr val="333333"/>
              </a:solidFill>
            </a:endParaRPr>
          </a:p>
        </p:txBody>
      </p:sp>
      <p:sp>
        <p:nvSpPr>
          <p:cNvPr id="142" name="Shape 14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Statement Modifications</a:t>
            </a:r>
            <a:endParaRPr/>
          </a:p>
        </p:txBody>
      </p:sp>
      <p:sp>
        <p:nvSpPr>
          <p:cNvPr id="148" name="Shape 14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Clr>
                <a:srgbClr val="333333"/>
              </a:buClr>
              <a:buSzPts val="2400"/>
              <a:buFont typeface="Arial"/>
              <a:buChar char="●"/>
            </a:pPr>
            <a:r>
              <a:rPr lang="en">
                <a:solidFill>
                  <a:srgbClr val="333333"/>
                </a:solidFill>
              </a:rPr>
              <a:t>Statement Deletion</a:t>
            </a:r>
            <a:endParaRPr>
              <a:solidFill>
                <a:srgbClr val="333333"/>
              </a:solidFill>
            </a:endParaRPr>
          </a:p>
          <a:p>
            <a:pPr indent="-381000" lvl="1" marL="914400" marR="0" rtl="0" algn="l">
              <a:lnSpc>
                <a:spcPct val="100000"/>
              </a:lnSpc>
              <a:spcBef>
                <a:spcPts val="0"/>
              </a:spcBef>
              <a:spcAft>
                <a:spcPts val="0"/>
              </a:spcAft>
              <a:buClr>
                <a:srgbClr val="333333"/>
              </a:buClr>
              <a:buSzPts val="2400"/>
              <a:buChar char="○"/>
            </a:pPr>
            <a:r>
              <a:rPr lang="en">
                <a:solidFill>
                  <a:srgbClr val="333333"/>
                </a:solidFill>
              </a:rPr>
              <a:t>Remove a random statement from the program.</a:t>
            </a:r>
            <a:endParaRPr>
              <a:solidFill>
                <a:srgbClr val="333333"/>
              </a:solidFill>
            </a:endParaRPr>
          </a:p>
          <a:p>
            <a:pPr indent="-381000" lvl="0" marL="457200" marR="0" rtl="0" algn="l">
              <a:lnSpc>
                <a:spcPct val="100000"/>
              </a:lnSpc>
              <a:spcBef>
                <a:spcPts val="0"/>
              </a:spcBef>
              <a:spcAft>
                <a:spcPts val="0"/>
              </a:spcAft>
              <a:buClr>
                <a:srgbClr val="333333"/>
              </a:buClr>
              <a:buSzPts val="2400"/>
              <a:buChar char="●"/>
            </a:pPr>
            <a:r>
              <a:rPr lang="en">
                <a:solidFill>
                  <a:srgbClr val="333333"/>
                </a:solidFill>
              </a:rPr>
              <a:t>Switch Case Replacement</a:t>
            </a:r>
            <a:endParaRPr>
              <a:solidFill>
                <a:srgbClr val="333333"/>
              </a:solidFill>
            </a:endParaRPr>
          </a:p>
          <a:p>
            <a:pPr indent="-381000" lvl="1" marL="914400" marR="0" rtl="0" algn="l">
              <a:lnSpc>
                <a:spcPct val="100000"/>
              </a:lnSpc>
              <a:spcBef>
                <a:spcPts val="0"/>
              </a:spcBef>
              <a:spcAft>
                <a:spcPts val="0"/>
              </a:spcAft>
              <a:buClr>
                <a:srgbClr val="333333"/>
              </a:buClr>
              <a:buSzPts val="2400"/>
              <a:buChar char="○"/>
            </a:pPr>
            <a:r>
              <a:rPr lang="en">
                <a:solidFill>
                  <a:srgbClr val="333333"/>
                </a:solidFill>
              </a:rPr>
              <a:t>Replace the label of one case with another.</a:t>
            </a:r>
            <a:endParaRPr>
              <a:solidFill>
                <a:srgbClr val="333333"/>
              </a:solidFill>
            </a:endParaRPr>
          </a:p>
          <a:p>
            <a:pPr indent="-381000" lvl="0" marL="457200" marR="0" rtl="0" algn="l">
              <a:lnSpc>
                <a:spcPct val="100000"/>
              </a:lnSpc>
              <a:spcBef>
                <a:spcPts val="0"/>
              </a:spcBef>
              <a:spcAft>
                <a:spcPts val="0"/>
              </a:spcAft>
              <a:buClr>
                <a:srgbClr val="333333"/>
              </a:buClr>
              <a:buSzPts val="2400"/>
              <a:buChar char="●"/>
            </a:pPr>
            <a:r>
              <a:rPr lang="en">
                <a:solidFill>
                  <a:srgbClr val="333333"/>
                </a:solidFill>
              </a:rPr>
              <a:t>End Block Shift</a:t>
            </a:r>
            <a:endParaRPr>
              <a:solidFill>
                <a:srgbClr val="333333"/>
              </a:solidFill>
            </a:endParaRPr>
          </a:p>
          <a:p>
            <a:pPr indent="-381000" lvl="1" marL="914400" marR="0" rtl="0" algn="l">
              <a:lnSpc>
                <a:spcPct val="100000"/>
              </a:lnSpc>
              <a:spcBef>
                <a:spcPts val="0"/>
              </a:spcBef>
              <a:spcAft>
                <a:spcPts val="0"/>
              </a:spcAft>
              <a:buClr>
                <a:srgbClr val="333333"/>
              </a:buClr>
              <a:buSzPts val="2400"/>
              <a:buChar char="○"/>
            </a:pPr>
            <a:r>
              <a:rPr lang="en">
                <a:solidFill>
                  <a:srgbClr val="333333"/>
                </a:solidFill>
              </a:rPr>
              <a:t>Move closing brackets to an earlier or later location.</a:t>
            </a:r>
            <a:endParaRPr>
              <a:solidFill>
                <a:srgbClr val="333333"/>
              </a:solidFill>
            </a:endParaRPr>
          </a:p>
          <a:p>
            <a:pPr indent="0" lvl="0" marL="0" marR="0" rtl="0" algn="l">
              <a:lnSpc>
                <a:spcPct val="100000"/>
              </a:lnSpc>
              <a:spcBef>
                <a:spcPts val="600"/>
              </a:spcBef>
              <a:spcAft>
                <a:spcPts val="0"/>
              </a:spcAft>
              <a:buNone/>
            </a:pPr>
            <a:r>
              <a:t/>
            </a:r>
            <a:endParaRPr>
              <a:solidFill>
                <a:srgbClr val="333333"/>
              </a:solidFill>
            </a:endParaRPr>
          </a:p>
        </p:txBody>
      </p:sp>
      <p:sp>
        <p:nvSpPr>
          <p:cNvPr id="149" name="Shape 14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Encapsulation/Inheritance Modifications</a:t>
            </a:r>
            <a:endParaRPr/>
          </a:p>
        </p:txBody>
      </p:sp>
      <p:sp>
        <p:nvSpPr>
          <p:cNvPr id="155" name="Shape 15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Clr>
                <a:srgbClr val="333333"/>
              </a:buClr>
              <a:buSzPts val="2400"/>
              <a:buFont typeface="Arial"/>
              <a:buChar char="●"/>
            </a:pPr>
            <a:r>
              <a:rPr lang="en">
                <a:solidFill>
                  <a:srgbClr val="333333"/>
                </a:solidFill>
              </a:rPr>
              <a:t>Access Modifier Change</a:t>
            </a:r>
            <a:endParaRPr>
              <a:solidFill>
                <a:srgbClr val="333333"/>
              </a:solidFill>
            </a:endParaRPr>
          </a:p>
          <a:p>
            <a:pPr indent="-381000" lvl="1" marL="914400" marR="0" rtl="0" algn="l">
              <a:lnSpc>
                <a:spcPct val="100000"/>
              </a:lnSpc>
              <a:spcBef>
                <a:spcPts val="0"/>
              </a:spcBef>
              <a:spcAft>
                <a:spcPts val="0"/>
              </a:spcAft>
              <a:buClr>
                <a:srgbClr val="333333"/>
              </a:buClr>
              <a:buSzPts val="2400"/>
              <a:buChar char="○"/>
            </a:pPr>
            <a:r>
              <a:rPr lang="en">
                <a:solidFill>
                  <a:srgbClr val="333333"/>
                </a:solidFill>
              </a:rPr>
              <a:t>Change a modifier to </a:t>
            </a:r>
            <a:r>
              <a:rPr i="1" lang="en">
                <a:solidFill>
                  <a:srgbClr val="333333"/>
                </a:solidFill>
              </a:rPr>
              <a:t>(public/protected/private)</a:t>
            </a:r>
            <a:endParaRPr i="1">
              <a:solidFill>
                <a:srgbClr val="333333"/>
              </a:solidFill>
            </a:endParaRPr>
          </a:p>
          <a:p>
            <a:pPr indent="-381000" lvl="0" marL="457200" marR="0" rtl="0" algn="l">
              <a:lnSpc>
                <a:spcPct val="100000"/>
              </a:lnSpc>
              <a:spcBef>
                <a:spcPts val="0"/>
              </a:spcBef>
              <a:spcAft>
                <a:spcPts val="0"/>
              </a:spcAft>
              <a:buClr>
                <a:srgbClr val="333333"/>
              </a:buClr>
              <a:buSzPts val="2400"/>
              <a:buChar char="●"/>
            </a:pPr>
            <a:r>
              <a:rPr lang="en">
                <a:solidFill>
                  <a:srgbClr val="333333"/>
                </a:solidFill>
              </a:rPr>
              <a:t>Hiding Variable Deletion</a:t>
            </a:r>
            <a:endParaRPr>
              <a:solidFill>
                <a:srgbClr val="333333"/>
              </a:solidFill>
            </a:endParaRPr>
          </a:p>
          <a:p>
            <a:pPr indent="-381000" lvl="1" marL="914400" marR="0" rtl="0" algn="l">
              <a:lnSpc>
                <a:spcPct val="100000"/>
              </a:lnSpc>
              <a:spcBef>
                <a:spcPts val="0"/>
              </a:spcBef>
              <a:spcAft>
                <a:spcPts val="0"/>
              </a:spcAft>
              <a:buClr>
                <a:srgbClr val="333333"/>
              </a:buClr>
              <a:buSzPts val="2400"/>
              <a:buChar char="○"/>
            </a:pPr>
            <a:r>
              <a:rPr lang="en">
                <a:solidFill>
                  <a:srgbClr val="333333"/>
                </a:solidFill>
              </a:rPr>
              <a:t>Hiding variable - a variable in a subclass that has the same name and type as a variable in the parent.</a:t>
            </a:r>
            <a:endParaRPr>
              <a:solidFill>
                <a:srgbClr val="333333"/>
              </a:solidFill>
            </a:endParaRPr>
          </a:p>
          <a:p>
            <a:pPr indent="-381000" lvl="1" marL="914400" marR="0" rtl="0" algn="l">
              <a:lnSpc>
                <a:spcPct val="100000"/>
              </a:lnSpc>
              <a:spcBef>
                <a:spcPts val="0"/>
              </a:spcBef>
              <a:spcAft>
                <a:spcPts val="0"/>
              </a:spcAft>
              <a:buClr>
                <a:srgbClr val="333333"/>
              </a:buClr>
              <a:buSzPts val="2400"/>
              <a:buChar char="○"/>
            </a:pPr>
            <a:r>
              <a:rPr lang="en">
                <a:solidFill>
                  <a:srgbClr val="333333"/>
                </a:solidFill>
              </a:rPr>
              <a:t>Delete a hiding variable.</a:t>
            </a:r>
            <a:endParaRPr>
              <a:solidFill>
                <a:srgbClr val="333333"/>
              </a:solidFill>
            </a:endParaRPr>
          </a:p>
          <a:p>
            <a:pPr indent="-381000" lvl="1" marL="914400" marR="0" rtl="0" algn="l">
              <a:lnSpc>
                <a:spcPct val="100000"/>
              </a:lnSpc>
              <a:spcBef>
                <a:spcPts val="0"/>
              </a:spcBef>
              <a:spcAft>
                <a:spcPts val="0"/>
              </a:spcAft>
              <a:buClr>
                <a:srgbClr val="333333"/>
              </a:buClr>
              <a:buSzPts val="2400"/>
              <a:buChar char="○"/>
            </a:pPr>
            <a:r>
              <a:rPr lang="en">
                <a:solidFill>
                  <a:srgbClr val="333333"/>
                </a:solidFill>
              </a:rPr>
              <a:t>Causes references to that variable to access the version in the parent instead.</a:t>
            </a:r>
            <a:endParaRPr>
              <a:solidFill>
                <a:srgbClr val="333333"/>
              </a:solidFill>
            </a:endParaRPr>
          </a:p>
          <a:p>
            <a:pPr indent="-381000" lvl="0" marL="457200" marR="0" rtl="0" algn="l">
              <a:lnSpc>
                <a:spcPct val="100000"/>
              </a:lnSpc>
              <a:spcBef>
                <a:spcPts val="0"/>
              </a:spcBef>
              <a:spcAft>
                <a:spcPts val="0"/>
              </a:spcAft>
              <a:buClr>
                <a:srgbClr val="333333"/>
              </a:buClr>
              <a:buSzPts val="2400"/>
              <a:buChar char="●"/>
            </a:pPr>
            <a:r>
              <a:rPr lang="en">
                <a:solidFill>
                  <a:srgbClr val="333333"/>
                </a:solidFill>
              </a:rPr>
              <a:t>Hiding Variable Insertion</a:t>
            </a:r>
            <a:endParaRPr>
              <a:solidFill>
                <a:srgbClr val="333333"/>
              </a:solidFill>
            </a:endParaRPr>
          </a:p>
          <a:p>
            <a:pPr indent="-381000" lvl="1" marL="914400" marR="0" rtl="0" algn="l">
              <a:lnSpc>
                <a:spcPct val="100000"/>
              </a:lnSpc>
              <a:spcBef>
                <a:spcPts val="0"/>
              </a:spcBef>
              <a:spcAft>
                <a:spcPts val="0"/>
              </a:spcAft>
              <a:buClr>
                <a:srgbClr val="333333"/>
              </a:buClr>
              <a:buSzPts val="2400"/>
              <a:buChar char="○"/>
            </a:pPr>
            <a:r>
              <a:rPr lang="en">
                <a:solidFill>
                  <a:srgbClr val="333333"/>
                </a:solidFill>
              </a:rPr>
              <a:t>Insert a hiding variable into a subclass.</a:t>
            </a:r>
            <a:endParaRPr>
              <a:solidFill>
                <a:srgbClr val="333333"/>
              </a:solidFill>
            </a:endParaRPr>
          </a:p>
          <a:p>
            <a:pPr indent="-381000" lvl="1" marL="914400" marR="0" rtl="0" algn="l">
              <a:lnSpc>
                <a:spcPct val="100000"/>
              </a:lnSpc>
              <a:spcBef>
                <a:spcPts val="0"/>
              </a:spcBef>
              <a:spcAft>
                <a:spcPts val="0"/>
              </a:spcAft>
              <a:buClr>
                <a:srgbClr val="333333"/>
              </a:buClr>
              <a:buSzPts val="2400"/>
              <a:buChar char="○"/>
            </a:pPr>
            <a:r>
              <a:rPr lang="en">
                <a:solidFill>
                  <a:srgbClr val="333333"/>
                </a:solidFill>
              </a:rPr>
              <a:t>Now, two variables of the same name exist.</a:t>
            </a:r>
            <a:endParaRPr>
              <a:solidFill>
                <a:srgbClr val="333333"/>
              </a:solidFill>
            </a:endParaRPr>
          </a:p>
          <a:p>
            <a:pPr indent="0" lvl="0" marL="0" marR="0" rtl="0" algn="l">
              <a:lnSpc>
                <a:spcPct val="100000"/>
              </a:lnSpc>
              <a:spcBef>
                <a:spcPts val="600"/>
              </a:spcBef>
              <a:spcAft>
                <a:spcPts val="0"/>
              </a:spcAft>
              <a:buNone/>
            </a:pPr>
            <a:r>
              <a:t/>
            </a:r>
            <a:endParaRPr>
              <a:solidFill>
                <a:srgbClr val="333333"/>
              </a:solidFill>
            </a:endParaRPr>
          </a:p>
        </p:txBody>
      </p:sp>
      <p:sp>
        <p:nvSpPr>
          <p:cNvPr id="156" name="Shape 15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Inheritance Modifications</a:t>
            </a:r>
            <a:endParaRPr/>
          </a:p>
        </p:txBody>
      </p:sp>
      <p:sp>
        <p:nvSpPr>
          <p:cNvPr id="162" name="Shape 16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Clr>
                <a:srgbClr val="333333"/>
              </a:buClr>
              <a:buSzPts val="2400"/>
              <a:buFont typeface="Arial"/>
              <a:buChar char="●"/>
            </a:pPr>
            <a:r>
              <a:rPr lang="en">
                <a:solidFill>
                  <a:srgbClr val="333333"/>
                </a:solidFill>
              </a:rPr>
              <a:t>Overriding Method Deletion</a:t>
            </a:r>
            <a:endParaRPr>
              <a:solidFill>
                <a:srgbClr val="333333"/>
              </a:solidFill>
            </a:endParaRPr>
          </a:p>
          <a:p>
            <a:pPr indent="-381000" lvl="1" marL="914400" marR="0" rtl="0" algn="l">
              <a:lnSpc>
                <a:spcPct val="100000"/>
              </a:lnSpc>
              <a:spcBef>
                <a:spcPts val="0"/>
              </a:spcBef>
              <a:spcAft>
                <a:spcPts val="0"/>
              </a:spcAft>
              <a:buClr>
                <a:srgbClr val="333333"/>
              </a:buClr>
              <a:buSzPts val="2400"/>
              <a:buChar char="○"/>
            </a:pPr>
            <a:r>
              <a:rPr lang="en">
                <a:solidFill>
                  <a:srgbClr val="333333"/>
                </a:solidFill>
              </a:rPr>
              <a:t>Delete an overriden method from a subclass.</a:t>
            </a:r>
            <a:endParaRPr>
              <a:solidFill>
                <a:srgbClr val="333333"/>
              </a:solidFill>
            </a:endParaRPr>
          </a:p>
          <a:p>
            <a:pPr indent="-381000" lvl="1" marL="914400" marR="0" rtl="0" algn="l">
              <a:lnSpc>
                <a:spcPct val="100000"/>
              </a:lnSpc>
              <a:spcBef>
                <a:spcPts val="0"/>
              </a:spcBef>
              <a:spcAft>
                <a:spcPts val="0"/>
              </a:spcAft>
              <a:buClr>
                <a:srgbClr val="333333"/>
              </a:buClr>
              <a:buSzPts val="2400"/>
              <a:buChar char="○"/>
            </a:pPr>
            <a:r>
              <a:rPr lang="en">
                <a:solidFill>
                  <a:srgbClr val="333333"/>
                </a:solidFill>
              </a:rPr>
              <a:t>References call the version inherited from a parent.</a:t>
            </a:r>
            <a:endParaRPr>
              <a:solidFill>
                <a:srgbClr val="333333"/>
              </a:solidFill>
            </a:endParaRPr>
          </a:p>
          <a:p>
            <a:pPr indent="-381000" lvl="0" marL="457200" marR="0" rtl="0" algn="l">
              <a:lnSpc>
                <a:spcPct val="100000"/>
              </a:lnSpc>
              <a:spcBef>
                <a:spcPts val="0"/>
              </a:spcBef>
              <a:spcAft>
                <a:spcPts val="0"/>
              </a:spcAft>
              <a:buClr>
                <a:srgbClr val="333333"/>
              </a:buClr>
              <a:buSzPts val="2400"/>
              <a:buChar char="●"/>
            </a:pPr>
            <a:r>
              <a:rPr lang="en">
                <a:solidFill>
                  <a:srgbClr val="333333"/>
                </a:solidFill>
              </a:rPr>
              <a:t>Overridden Method Calling Position Change</a:t>
            </a:r>
            <a:endParaRPr>
              <a:solidFill>
                <a:srgbClr val="333333"/>
              </a:solidFill>
            </a:endParaRPr>
          </a:p>
          <a:p>
            <a:pPr indent="-381000" lvl="1" marL="914400" marR="0" rtl="0" algn="l">
              <a:lnSpc>
                <a:spcPct val="100000"/>
              </a:lnSpc>
              <a:spcBef>
                <a:spcPts val="0"/>
              </a:spcBef>
              <a:spcAft>
                <a:spcPts val="0"/>
              </a:spcAft>
              <a:buClr>
                <a:srgbClr val="333333"/>
              </a:buClr>
              <a:buSzPts val="2400"/>
              <a:buChar char="○"/>
            </a:pPr>
            <a:r>
              <a:rPr lang="en">
                <a:solidFill>
                  <a:srgbClr val="333333"/>
                </a:solidFill>
              </a:rPr>
              <a:t>Overridden methods can call the parent method.</a:t>
            </a:r>
            <a:endParaRPr>
              <a:solidFill>
                <a:srgbClr val="333333"/>
              </a:solidFill>
            </a:endParaRPr>
          </a:p>
          <a:p>
            <a:pPr indent="-381000" lvl="1" marL="914400" marR="0" rtl="0" algn="l">
              <a:lnSpc>
                <a:spcPct val="100000"/>
              </a:lnSpc>
              <a:spcBef>
                <a:spcPts val="0"/>
              </a:spcBef>
              <a:spcAft>
                <a:spcPts val="0"/>
              </a:spcAft>
              <a:buClr>
                <a:srgbClr val="333333"/>
              </a:buClr>
              <a:buSzPts val="2400"/>
              <a:buChar char="○"/>
            </a:pPr>
            <a:r>
              <a:rPr lang="en">
                <a:solidFill>
                  <a:srgbClr val="333333"/>
                </a:solidFill>
              </a:rPr>
              <a:t>Moves calls to the parent version to other positions.</a:t>
            </a:r>
            <a:endParaRPr>
              <a:solidFill>
                <a:srgbClr val="333333"/>
              </a:solidFill>
            </a:endParaRPr>
          </a:p>
          <a:p>
            <a:pPr indent="-381000" lvl="0" marL="457200" marR="0" rtl="0" algn="l">
              <a:lnSpc>
                <a:spcPct val="100000"/>
              </a:lnSpc>
              <a:spcBef>
                <a:spcPts val="0"/>
              </a:spcBef>
              <a:spcAft>
                <a:spcPts val="0"/>
              </a:spcAft>
              <a:buClr>
                <a:srgbClr val="333333"/>
              </a:buClr>
              <a:buSzPts val="2400"/>
              <a:buChar char="●"/>
            </a:pPr>
            <a:r>
              <a:rPr lang="en">
                <a:solidFill>
                  <a:srgbClr val="333333"/>
                </a:solidFill>
              </a:rPr>
              <a:t>Super Keyword Insertion/Deletion</a:t>
            </a:r>
            <a:endParaRPr>
              <a:solidFill>
                <a:srgbClr val="333333"/>
              </a:solidFill>
            </a:endParaRPr>
          </a:p>
          <a:p>
            <a:pPr indent="-381000" lvl="1" marL="914400" marR="0" rtl="0" algn="l">
              <a:lnSpc>
                <a:spcPct val="100000"/>
              </a:lnSpc>
              <a:spcBef>
                <a:spcPts val="0"/>
              </a:spcBef>
              <a:spcAft>
                <a:spcPts val="0"/>
              </a:spcAft>
              <a:buClr>
                <a:srgbClr val="333333"/>
              </a:buClr>
              <a:buSzPts val="2400"/>
              <a:buChar char="○"/>
            </a:pPr>
            <a:r>
              <a:rPr lang="en">
                <a:solidFill>
                  <a:srgbClr val="333333"/>
                </a:solidFill>
              </a:rPr>
              <a:t>Super keyword is used to access parent variables and methods within the child.</a:t>
            </a:r>
            <a:endParaRPr>
              <a:solidFill>
                <a:srgbClr val="333333"/>
              </a:solidFill>
            </a:endParaRPr>
          </a:p>
          <a:p>
            <a:pPr indent="-381000" lvl="1" marL="914400" marR="0" rtl="0" algn="l">
              <a:lnSpc>
                <a:spcPct val="100000"/>
              </a:lnSpc>
              <a:spcBef>
                <a:spcPts val="0"/>
              </a:spcBef>
              <a:spcAft>
                <a:spcPts val="0"/>
              </a:spcAft>
              <a:buClr>
                <a:srgbClr val="333333"/>
              </a:buClr>
              <a:buSzPts val="2400"/>
              <a:buChar char="○"/>
            </a:pPr>
            <a:r>
              <a:rPr lang="en">
                <a:solidFill>
                  <a:srgbClr val="333333"/>
                </a:solidFill>
              </a:rPr>
              <a:t>Inserts or deletes the keyword within methods.</a:t>
            </a:r>
            <a:endParaRPr>
              <a:solidFill>
                <a:srgbClr val="333333"/>
              </a:solidFill>
            </a:endParaRPr>
          </a:p>
          <a:p>
            <a:pPr indent="0" lvl="0" marL="0" marR="0" rtl="0" algn="l">
              <a:lnSpc>
                <a:spcPct val="100000"/>
              </a:lnSpc>
              <a:spcBef>
                <a:spcPts val="600"/>
              </a:spcBef>
              <a:spcAft>
                <a:spcPts val="0"/>
              </a:spcAft>
              <a:buNone/>
            </a:pPr>
            <a:r>
              <a:t/>
            </a:r>
            <a:endParaRPr>
              <a:solidFill>
                <a:srgbClr val="333333"/>
              </a:solidFill>
            </a:endParaRPr>
          </a:p>
        </p:txBody>
      </p:sp>
      <p:sp>
        <p:nvSpPr>
          <p:cNvPr id="163" name="Shape 16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Inheritance Modifications</a:t>
            </a:r>
            <a:endParaRPr/>
          </a:p>
        </p:txBody>
      </p:sp>
      <p:sp>
        <p:nvSpPr>
          <p:cNvPr id="169" name="Shape 16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Clr>
                <a:srgbClr val="333333"/>
              </a:buClr>
              <a:buSzPts val="2400"/>
              <a:buChar char="●"/>
            </a:pPr>
            <a:r>
              <a:rPr lang="en">
                <a:solidFill>
                  <a:srgbClr val="333333"/>
                </a:solidFill>
              </a:rPr>
              <a:t>Overridden Method Renamed</a:t>
            </a:r>
            <a:endParaRPr>
              <a:solidFill>
                <a:srgbClr val="333333"/>
              </a:solidFill>
            </a:endParaRPr>
          </a:p>
          <a:p>
            <a:pPr indent="-381000" lvl="1" marL="914400" rtl="0">
              <a:spcBef>
                <a:spcPts val="0"/>
              </a:spcBef>
              <a:spcAft>
                <a:spcPts val="0"/>
              </a:spcAft>
              <a:buClr>
                <a:srgbClr val="333333"/>
              </a:buClr>
              <a:buSzPts val="2400"/>
              <a:buChar char="○"/>
            </a:pPr>
            <a:r>
              <a:rPr lang="en">
                <a:solidFill>
                  <a:srgbClr val="333333"/>
                </a:solidFill>
              </a:rPr>
              <a:t>Rename a method in the parent class that was overridden by the child.</a:t>
            </a:r>
            <a:endParaRPr>
              <a:solidFill>
                <a:srgbClr val="333333"/>
              </a:solidFill>
            </a:endParaRPr>
          </a:p>
          <a:p>
            <a:pPr indent="-381000" lvl="1" marL="914400" rtl="0">
              <a:spcBef>
                <a:spcPts val="0"/>
              </a:spcBef>
              <a:spcAft>
                <a:spcPts val="0"/>
              </a:spcAft>
              <a:buClr>
                <a:srgbClr val="333333"/>
              </a:buClr>
              <a:buSzPts val="2400"/>
              <a:buChar char="○"/>
            </a:pPr>
            <a:r>
              <a:rPr lang="en">
                <a:solidFill>
                  <a:srgbClr val="333333"/>
                </a:solidFill>
              </a:rPr>
              <a:t>Ensures that the overridden version is always called instead of the parent version.</a:t>
            </a:r>
            <a:endParaRPr>
              <a:solidFill>
                <a:srgbClr val="333333"/>
              </a:solidFill>
            </a:endParaRPr>
          </a:p>
          <a:p>
            <a:pPr indent="-381000" lvl="0" marL="457200" marR="0" rtl="0" algn="l">
              <a:lnSpc>
                <a:spcPct val="100000"/>
              </a:lnSpc>
              <a:spcBef>
                <a:spcPts val="0"/>
              </a:spcBef>
              <a:spcAft>
                <a:spcPts val="0"/>
              </a:spcAft>
              <a:buClr>
                <a:srgbClr val="333333"/>
              </a:buClr>
              <a:buSzPts val="2400"/>
              <a:buChar char="●"/>
            </a:pPr>
            <a:r>
              <a:rPr lang="en">
                <a:solidFill>
                  <a:srgbClr val="333333"/>
                </a:solidFill>
              </a:rPr>
              <a:t>Explicit Parent Constructor Call Deletion</a:t>
            </a:r>
            <a:endParaRPr>
              <a:solidFill>
                <a:srgbClr val="333333"/>
              </a:solidFill>
            </a:endParaRPr>
          </a:p>
          <a:p>
            <a:pPr indent="-381000" lvl="1" marL="914400" marR="0" rtl="0" algn="l">
              <a:lnSpc>
                <a:spcPct val="100000"/>
              </a:lnSpc>
              <a:spcBef>
                <a:spcPts val="0"/>
              </a:spcBef>
              <a:spcAft>
                <a:spcPts val="0"/>
              </a:spcAft>
              <a:buClr>
                <a:srgbClr val="333333"/>
              </a:buClr>
              <a:buSzPts val="2400"/>
              <a:buChar char="○"/>
            </a:pPr>
            <a:r>
              <a:rPr lang="en">
                <a:solidFill>
                  <a:srgbClr val="333333"/>
                </a:solidFill>
              </a:rPr>
              <a:t>Deletes</a:t>
            </a:r>
            <a:r>
              <a:rPr i="1" lang="en">
                <a:solidFill>
                  <a:srgbClr val="333333"/>
                </a:solidFill>
              </a:rPr>
              <a:t> super(parent) </a:t>
            </a:r>
            <a:r>
              <a:rPr lang="en">
                <a:solidFill>
                  <a:srgbClr val="333333"/>
                </a:solidFill>
              </a:rPr>
              <a:t>constructor calls.</a:t>
            </a:r>
            <a:endParaRPr>
              <a:solidFill>
                <a:srgbClr val="333333"/>
              </a:solidFill>
            </a:endParaRPr>
          </a:p>
          <a:p>
            <a:pPr indent="-381000" lvl="1" marL="914400" marR="0" rtl="0" algn="l">
              <a:lnSpc>
                <a:spcPct val="100000"/>
              </a:lnSpc>
              <a:spcBef>
                <a:spcPts val="0"/>
              </a:spcBef>
              <a:spcAft>
                <a:spcPts val="0"/>
              </a:spcAft>
              <a:buClr>
                <a:srgbClr val="333333"/>
              </a:buClr>
              <a:buSzPts val="2400"/>
              <a:buChar char="○"/>
            </a:pPr>
            <a:r>
              <a:rPr lang="en">
                <a:solidFill>
                  <a:srgbClr val="333333"/>
                </a:solidFill>
              </a:rPr>
              <a:t>To kill, tests must cause and notice an incorrect initial state.</a:t>
            </a:r>
            <a:endParaRPr>
              <a:solidFill>
                <a:srgbClr val="333333"/>
              </a:solidFill>
            </a:endParaRPr>
          </a:p>
          <a:p>
            <a:pPr indent="0" lvl="0" marL="0" rtl="0">
              <a:spcBef>
                <a:spcPts val="600"/>
              </a:spcBef>
              <a:spcAft>
                <a:spcPts val="0"/>
              </a:spcAft>
              <a:buNone/>
            </a:pPr>
            <a:r>
              <a:t/>
            </a:r>
            <a:endParaRPr>
              <a:solidFill>
                <a:srgbClr val="333333"/>
              </a:solidFill>
            </a:endParaRPr>
          </a:p>
          <a:p>
            <a:pPr indent="0" lvl="0" marL="0" marR="0" rtl="0" algn="l">
              <a:lnSpc>
                <a:spcPct val="100000"/>
              </a:lnSpc>
              <a:spcBef>
                <a:spcPts val="600"/>
              </a:spcBef>
              <a:spcAft>
                <a:spcPts val="0"/>
              </a:spcAft>
              <a:buNone/>
            </a:pPr>
            <a:r>
              <a:t/>
            </a:r>
            <a:endParaRPr>
              <a:solidFill>
                <a:srgbClr val="333333"/>
              </a:solidFill>
            </a:endParaRPr>
          </a:p>
        </p:txBody>
      </p:sp>
      <p:sp>
        <p:nvSpPr>
          <p:cNvPr id="170" name="Shape 17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Polymorphism Modifications</a:t>
            </a:r>
            <a:endParaRPr/>
          </a:p>
        </p:txBody>
      </p:sp>
      <p:sp>
        <p:nvSpPr>
          <p:cNvPr id="176" name="Shape 17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Clr>
                <a:srgbClr val="333333"/>
              </a:buClr>
              <a:buSzPts val="2400"/>
              <a:buFont typeface="Arial"/>
              <a:buChar char="●"/>
            </a:pPr>
            <a:r>
              <a:rPr lang="en">
                <a:solidFill>
                  <a:srgbClr val="333333"/>
                </a:solidFill>
              </a:rPr>
              <a:t>New Method Call with Child Class Type</a:t>
            </a:r>
            <a:endParaRPr>
              <a:solidFill>
                <a:srgbClr val="333333"/>
              </a:solidFill>
            </a:endParaRPr>
          </a:p>
          <a:p>
            <a:pPr indent="-381000" lvl="1" marL="914400" marR="0" rtl="0" algn="l">
              <a:lnSpc>
                <a:spcPct val="100000"/>
              </a:lnSpc>
              <a:spcBef>
                <a:spcPts val="0"/>
              </a:spcBef>
              <a:spcAft>
                <a:spcPts val="0"/>
              </a:spcAft>
              <a:buClr>
                <a:srgbClr val="333333"/>
              </a:buClr>
              <a:buSzPts val="2400"/>
              <a:buChar char="○"/>
            </a:pPr>
            <a:r>
              <a:rPr lang="en">
                <a:solidFill>
                  <a:srgbClr val="333333"/>
                </a:solidFill>
              </a:rPr>
              <a:t>Replace a declaration with a valid child instance.</a:t>
            </a:r>
            <a:endParaRPr>
              <a:solidFill>
                <a:srgbClr val="333333"/>
              </a:solidFill>
            </a:endParaRPr>
          </a:p>
          <a:p>
            <a:pPr indent="-355600" lvl="2" marL="1371600" marR="0" rtl="0" algn="l">
              <a:lnSpc>
                <a:spcPct val="100000"/>
              </a:lnSpc>
              <a:spcBef>
                <a:spcPts val="0"/>
              </a:spcBef>
              <a:spcAft>
                <a:spcPts val="0"/>
              </a:spcAft>
              <a:buClr>
                <a:srgbClr val="333333"/>
              </a:buClr>
              <a:buSzPts val="2000"/>
              <a:buChar char="■"/>
            </a:pPr>
            <a:r>
              <a:rPr i="1" lang="en" sz="2000">
                <a:solidFill>
                  <a:srgbClr val="333333"/>
                </a:solidFill>
              </a:rPr>
              <a:t>Parent a = new Parent();</a:t>
            </a:r>
            <a:r>
              <a:rPr lang="en" sz="2000">
                <a:solidFill>
                  <a:srgbClr val="333333"/>
                </a:solidFill>
              </a:rPr>
              <a:t> becomes </a:t>
            </a:r>
            <a:r>
              <a:rPr i="1" lang="en" sz="2000">
                <a:solidFill>
                  <a:srgbClr val="333333"/>
                </a:solidFill>
              </a:rPr>
              <a:t>Parent a = new Child();</a:t>
            </a:r>
            <a:endParaRPr i="1" sz="2000">
              <a:solidFill>
                <a:srgbClr val="333333"/>
              </a:solidFill>
            </a:endParaRPr>
          </a:p>
          <a:p>
            <a:pPr indent="-381000" lvl="0" marL="457200" marR="0" rtl="0" algn="l">
              <a:lnSpc>
                <a:spcPct val="100000"/>
              </a:lnSpc>
              <a:spcBef>
                <a:spcPts val="0"/>
              </a:spcBef>
              <a:spcAft>
                <a:spcPts val="0"/>
              </a:spcAft>
              <a:buClr>
                <a:srgbClr val="333333"/>
              </a:buClr>
              <a:buSzPts val="2400"/>
              <a:buChar char="●"/>
            </a:pPr>
            <a:r>
              <a:rPr lang="en">
                <a:solidFill>
                  <a:srgbClr val="333333"/>
                </a:solidFill>
              </a:rPr>
              <a:t>Variable/Parameter Declaration With Parent Class Type</a:t>
            </a:r>
            <a:endParaRPr>
              <a:solidFill>
                <a:srgbClr val="333333"/>
              </a:solidFill>
            </a:endParaRPr>
          </a:p>
          <a:p>
            <a:pPr indent="-381000" lvl="1" marL="914400" marR="0" rtl="0" algn="l">
              <a:lnSpc>
                <a:spcPct val="100000"/>
              </a:lnSpc>
              <a:spcBef>
                <a:spcPts val="0"/>
              </a:spcBef>
              <a:spcAft>
                <a:spcPts val="0"/>
              </a:spcAft>
              <a:buClr>
                <a:srgbClr val="333333"/>
              </a:buClr>
              <a:buSzPts val="2400"/>
              <a:buChar char="○"/>
            </a:pPr>
            <a:r>
              <a:rPr lang="en">
                <a:solidFill>
                  <a:srgbClr val="333333"/>
                </a:solidFill>
              </a:rPr>
              <a:t>Change the declared type of a variable to its parent.</a:t>
            </a:r>
            <a:endParaRPr>
              <a:solidFill>
                <a:srgbClr val="333333"/>
              </a:solidFill>
            </a:endParaRPr>
          </a:p>
          <a:p>
            <a:pPr indent="-355600" lvl="2" marL="1371600" marR="0" rtl="0" algn="l">
              <a:lnSpc>
                <a:spcPct val="100000"/>
              </a:lnSpc>
              <a:spcBef>
                <a:spcPts val="0"/>
              </a:spcBef>
              <a:spcAft>
                <a:spcPts val="0"/>
              </a:spcAft>
              <a:buClr>
                <a:srgbClr val="333333"/>
              </a:buClr>
              <a:buSzPts val="2000"/>
              <a:buChar char="■"/>
            </a:pPr>
            <a:r>
              <a:rPr i="1" lang="en" sz="2000">
                <a:solidFill>
                  <a:srgbClr val="333333"/>
                </a:solidFill>
              </a:rPr>
              <a:t>Child a = new Child();</a:t>
            </a:r>
            <a:r>
              <a:rPr lang="en" sz="2000">
                <a:solidFill>
                  <a:srgbClr val="333333"/>
                </a:solidFill>
              </a:rPr>
              <a:t> becomes </a:t>
            </a:r>
            <a:r>
              <a:rPr i="1" lang="en" sz="2000">
                <a:solidFill>
                  <a:srgbClr val="333333"/>
                </a:solidFill>
              </a:rPr>
              <a:t>Parent a = new Child();</a:t>
            </a:r>
            <a:endParaRPr i="1" sz="2000">
              <a:solidFill>
                <a:srgbClr val="333333"/>
              </a:solidFill>
            </a:endParaRPr>
          </a:p>
          <a:p>
            <a:pPr indent="-355600" lvl="2" marL="1371600" marR="0" rtl="0" algn="l">
              <a:lnSpc>
                <a:spcPct val="100000"/>
              </a:lnSpc>
              <a:spcBef>
                <a:spcPts val="0"/>
              </a:spcBef>
              <a:spcAft>
                <a:spcPts val="0"/>
              </a:spcAft>
              <a:buClr>
                <a:srgbClr val="333333"/>
              </a:buClr>
              <a:buSzPts val="2000"/>
              <a:buChar char="■"/>
            </a:pPr>
            <a:r>
              <a:rPr i="1" lang="en" sz="2000">
                <a:solidFill>
                  <a:srgbClr val="333333"/>
                </a:solidFill>
              </a:rPr>
              <a:t>boolean equals(Child c){..} </a:t>
            </a:r>
            <a:r>
              <a:rPr lang="en" sz="2000">
                <a:solidFill>
                  <a:srgbClr val="333333"/>
                </a:solidFill>
              </a:rPr>
              <a:t>becomes </a:t>
            </a:r>
            <a:r>
              <a:rPr i="1" lang="en" sz="2000">
                <a:solidFill>
                  <a:srgbClr val="333333"/>
                </a:solidFill>
              </a:rPr>
              <a:t>boolean equals(Parent c){..}</a:t>
            </a:r>
            <a:endParaRPr>
              <a:solidFill>
                <a:srgbClr val="333333"/>
              </a:solidFill>
            </a:endParaRPr>
          </a:p>
        </p:txBody>
      </p:sp>
      <p:sp>
        <p:nvSpPr>
          <p:cNvPr id="177" name="Shape 17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Shape 182"/>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Polymorphism Modifications</a:t>
            </a:r>
            <a:endParaRPr/>
          </a:p>
        </p:txBody>
      </p:sp>
      <p:sp>
        <p:nvSpPr>
          <p:cNvPr id="183" name="Shape 18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Clr>
                <a:srgbClr val="333333"/>
              </a:buClr>
              <a:buSzPts val="2400"/>
              <a:buFont typeface="Arial"/>
              <a:buChar char="●"/>
            </a:pPr>
            <a:r>
              <a:rPr lang="en" sz="2400">
                <a:solidFill>
                  <a:srgbClr val="333333"/>
                </a:solidFill>
              </a:rPr>
              <a:t>Type Case Operator Insertion/Deletion</a:t>
            </a:r>
            <a:endParaRPr sz="2400">
              <a:solidFill>
                <a:srgbClr val="333333"/>
              </a:solidFill>
            </a:endParaRPr>
          </a:p>
          <a:p>
            <a:pPr indent="-355600" lvl="1" marL="914400" marR="0" rtl="0" algn="l">
              <a:lnSpc>
                <a:spcPct val="100000"/>
              </a:lnSpc>
              <a:spcBef>
                <a:spcPts val="0"/>
              </a:spcBef>
              <a:spcAft>
                <a:spcPts val="0"/>
              </a:spcAft>
              <a:buClr>
                <a:srgbClr val="333333"/>
              </a:buClr>
              <a:buSzPts val="2000"/>
              <a:buChar char="○"/>
            </a:pPr>
            <a:r>
              <a:rPr lang="en" sz="2000">
                <a:solidFill>
                  <a:srgbClr val="333333"/>
                </a:solidFill>
              </a:rPr>
              <a:t>Change the actual type of an object reference to the parent or child of the original type.</a:t>
            </a:r>
            <a:endParaRPr sz="2000">
              <a:solidFill>
                <a:srgbClr val="333333"/>
              </a:solidFill>
            </a:endParaRPr>
          </a:p>
          <a:p>
            <a:pPr indent="-355600" lvl="2" marL="1371600" marR="0" rtl="0" algn="l">
              <a:lnSpc>
                <a:spcPct val="100000"/>
              </a:lnSpc>
              <a:spcBef>
                <a:spcPts val="0"/>
              </a:spcBef>
              <a:spcAft>
                <a:spcPts val="0"/>
              </a:spcAft>
              <a:buClr>
                <a:srgbClr val="333333"/>
              </a:buClr>
              <a:buSzPts val="2000"/>
              <a:buChar char="■"/>
            </a:pPr>
            <a:r>
              <a:rPr i="1" lang="en" sz="2000">
                <a:solidFill>
                  <a:srgbClr val="333333"/>
                </a:solidFill>
              </a:rPr>
              <a:t>p.toString()</a:t>
            </a:r>
            <a:r>
              <a:rPr lang="en" sz="2000">
                <a:solidFill>
                  <a:srgbClr val="333333"/>
                </a:solidFill>
              </a:rPr>
              <a:t> becomes </a:t>
            </a:r>
            <a:r>
              <a:rPr i="1" lang="en" sz="2000">
                <a:solidFill>
                  <a:srgbClr val="333333"/>
                </a:solidFill>
              </a:rPr>
              <a:t>((Child) p).toString()</a:t>
            </a:r>
            <a:endParaRPr i="1" sz="2000">
              <a:solidFill>
                <a:srgbClr val="333333"/>
              </a:solidFill>
            </a:endParaRPr>
          </a:p>
          <a:p>
            <a:pPr indent="-355600" lvl="1" marL="914400" marR="0" rtl="0" algn="l">
              <a:lnSpc>
                <a:spcPct val="100000"/>
              </a:lnSpc>
              <a:spcBef>
                <a:spcPts val="0"/>
              </a:spcBef>
              <a:spcAft>
                <a:spcPts val="0"/>
              </a:spcAft>
              <a:buClr>
                <a:srgbClr val="333333"/>
              </a:buClr>
              <a:buSzPts val="2000"/>
              <a:buChar char="○"/>
            </a:pPr>
            <a:r>
              <a:rPr lang="en" sz="2000">
                <a:solidFill>
                  <a:srgbClr val="333333"/>
                </a:solidFill>
              </a:rPr>
              <a:t>Or delete a type cast operator.</a:t>
            </a:r>
            <a:endParaRPr sz="2000">
              <a:solidFill>
                <a:srgbClr val="333333"/>
              </a:solidFill>
            </a:endParaRPr>
          </a:p>
          <a:p>
            <a:pPr indent="-381000" lvl="0" marL="457200" marR="0" rtl="0" algn="l">
              <a:lnSpc>
                <a:spcPct val="100000"/>
              </a:lnSpc>
              <a:spcBef>
                <a:spcPts val="0"/>
              </a:spcBef>
              <a:spcAft>
                <a:spcPts val="0"/>
              </a:spcAft>
              <a:buClr>
                <a:srgbClr val="333333"/>
              </a:buClr>
              <a:buSzPts val="2400"/>
              <a:buChar char="●"/>
            </a:pPr>
            <a:r>
              <a:rPr lang="en" sz="2400">
                <a:solidFill>
                  <a:srgbClr val="333333"/>
                </a:solidFill>
              </a:rPr>
              <a:t>Cast Type Change</a:t>
            </a:r>
            <a:endParaRPr sz="2400">
              <a:solidFill>
                <a:srgbClr val="333333"/>
              </a:solidFill>
            </a:endParaRPr>
          </a:p>
          <a:p>
            <a:pPr indent="-355600" lvl="1" marL="914400" marR="0" rtl="0" algn="l">
              <a:lnSpc>
                <a:spcPct val="100000"/>
              </a:lnSpc>
              <a:spcBef>
                <a:spcPts val="0"/>
              </a:spcBef>
              <a:spcAft>
                <a:spcPts val="0"/>
              </a:spcAft>
              <a:buClr>
                <a:srgbClr val="333333"/>
              </a:buClr>
              <a:buSzPts val="2000"/>
              <a:buChar char="○"/>
            </a:pPr>
            <a:r>
              <a:rPr i="1" lang="en" sz="2000">
                <a:solidFill>
                  <a:srgbClr val="333333"/>
                </a:solidFill>
              </a:rPr>
              <a:t>((SomeChild) c).toString()</a:t>
            </a:r>
            <a:r>
              <a:rPr lang="en" sz="2000">
                <a:solidFill>
                  <a:srgbClr val="333333"/>
                </a:solidFill>
              </a:rPr>
              <a:t> becomes </a:t>
            </a:r>
            <a:r>
              <a:rPr i="1" lang="en" sz="2000">
                <a:solidFill>
                  <a:srgbClr val="333333"/>
                </a:solidFill>
              </a:rPr>
              <a:t>((OtherChild) c).toString()</a:t>
            </a:r>
            <a:endParaRPr i="1" sz="2000">
              <a:solidFill>
                <a:srgbClr val="333333"/>
              </a:solidFill>
            </a:endParaRPr>
          </a:p>
          <a:p>
            <a:pPr indent="-381000" lvl="0" marL="457200" marR="0" rtl="0" algn="l">
              <a:lnSpc>
                <a:spcPct val="100000"/>
              </a:lnSpc>
              <a:spcBef>
                <a:spcPts val="0"/>
              </a:spcBef>
              <a:spcAft>
                <a:spcPts val="0"/>
              </a:spcAft>
              <a:buClr>
                <a:srgbClr val="333333"/>
              </a:buClr>
              <a:buSzPts val="2400"/>
              <a:buChar char="●"/>
            </a:pPr>
            <a:r>
              <a:rPr lang="en" sz="2400">
                <a:solidFill>
                  <a:srgbClr val="333333"/>
                </a:solidFill>
              </a:rPr>
              <a:t>Reference Assignment with Other Compatible Type</a:t>
            </a:r>
            <a:endParaRPr sz="2400">
              <a:solidFill>
                <a:srgbClr val="333333"/>
              </a:solidFill>
            </a:endParaRPr>
          </a:p>
          <a:p>
            <a:pPr indent="-355600" lvl="1" marL="914400" marR="0" rtl="0" algn="l">
              <a:lnSpc>
                <a:spcPct val="100000"/>
              </a:lnSpc>
              <a:spcBef>
                <a:spcPts val="0"/>
              </a:spcBef>
              <a:spcAft>
                <a:spcPts val="0"/>
              </a:spcAft>
              <a:buClr>
                <a:srgbClr val="333333"/>
              </a:buClr>
              <a:buSzPts val="2000"/>
              <a:buChar char="○"/>
            </a:pPr>
            <a:r>
              <a:rPr lang="en" sz="2000">
                <a:solidFill>
                  <a:srgbClr val="333333"/>
                </a:solidFill>
              </a:rPr>
              <a:t>Change an object reference to point to another compatible variable.</a:t>
            </a:r>
            <a:endParaRPr sz="2000">
              <a:solidFill>
                <a:srgbClr val="333333"/>
              </a:solidFill>
            </a:endParaRPr>
          </a:p>
          <a:p>
            <a:pPr indent="-355600" lvl="1" marL="914400" marR="0" rtl="0" algn="l">
              <a:lnSpc>
                <a:spcPct val="100000"/>
              </a:lnSpc>
              <a:spcBef>
                <a:spcPts val="0"/>
              </a:spcBef>
              <a:spcAft>
                <a:spcPts val="0"/>
              </a:spcAft>
              <a:buClr>
                <a:srgbClr val="333333"/>
              </a:buClr>
              <a:buSzPts val="2000"/>
              <a:buChar char="○"/>
            </a:pPr>
            <a:r>
              <a:rPr lang="en" sz="2000">
                <a:solidFill>
                  <a:srgbClr val="333333"/>
                </a:solidFill>
              </a:rPr>
              <a:t>                                      becomes</a:t>
            </a:r>
            <a:endParaRPr sz="2000">
              <a:solidFill>
                <a:srgbClr val="333333"/>
              </a:solidFill>
            </a:endParaRPr>
          </a:p>
        </p:txBody>
      </p:sp>
      <p:sp>
        <p:nvSpPr>
          <p:cNvPr id="184" name="Shape 184"/>
          <p:cNvSpPr txBox="1"/>
          <p:nvPr/>
        </p:nvSpPr>
        <p:spPr>
          <a:xfrm>
            <a:off x="1452150" y="5013650"/>
            <a:ext cx="2480400" cy="1197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Object obj;</a:t>
            </a:r>
            <a:endParaRPr/>
          </a:p>
          <a:p>
            <a:pPr indent="0" lvl="0" marL="0" rtl="0">
              <a:spcBef>
                <a:spcPts val="0"/>
              </a:spcBef>
              <a:spcAft>
                <a:spcPts val="0"/>
              </a:spcAft>
              <a:buNone/>
            </a:pPr>
            <a:r>
              <a:rPr lang="en"/>
              <a:t>String s = “hello”;</a:t>
            </a:r>
            <a:endParaRPr/>
          </a:p>
          <a:p>
            <a:pPr indent="0" lvl="0" marL="0" rtl="0">
              <a:spcBef>
                <a:spcPts val="0"/>
              </a:spcBef>
              <a:spcAft>
                <a:spcPts val="0"/>
              </a:spcAft>
              <a:buNone/>
            </a:pPr>
            <a:r>
              <a:rPr lang="en"/>
              <a:t>Integer i = new Integer(4);</a:t>
            </a:r>
            <a:endParaRPr/>
          </a:p>
          <a:p>
            <a:pPr indent="0" lvl="0" marL="0">
              <a:spcBef>
                <a:spcPts val="0"/>
              </a:spcBef>
              <a:spcAft>
                <a:spcPts val="0"/>
              </a:spcAft>
              <a:buNone/>
            </a:pPr>
            <a:r>
              <a:rPr lang="en"/>
              <a:t>obj=s;</a:t>
            </a:r>
            <a:endParaRPr/>
          </a:p>
        </p:txBody>
      </p:sp>
      <p:sp>
        <p:nvSpPr>
          <p:cNvPr id="185" name="Shape 185"/>
          <p:cNvSpPr txBox="1"/>
          <p:nvPr/>
        </p:nvSpPr>
        <p:spPr>
          <a:xfrm>
            <a:off x="5621825" y="5013650"/>
            <a:ext cx="2480400" cy="1197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Object obj;</a:t>
            </a:r>
            <a:endParaRPr/>
          </a:p>
          <a:p>
            <a:pPr indent="0" lvl="0" marL="0" rtl="0">
              <a:spcBef>
                <a:spcPts val="0"/>
              </a:spcBef>
              <a:spcAft>
                <a:spcPts val="0"/>
              </a:spcAft>
              <a:buNone/>
            </a:pPr>
            <a:r>
              <a:rPr lang="en"/>
              <a:t>String s = “hello”;</a:t>
            </a:r>
            <a:endParaRPr/>
          </a:p>
          <a:p>
            <a:pPr indent="0" lvl="0" marL="0" rtl="0">
              <a:spcBef>
                <a:spcPts val="0"/>
              </a:spcBef>
              <a:spcAft>
                <a:spcPts val="0"/>
              </a:spcAft>
              <a:buNone/>
            </a:pPr>
            <a:r>
              <a:rPr lang="en"/>
              <a:t>Integer i = new Integer(4);</a:t>
            </a:r>
            <a:endParaRPr/>
          </a:p>
          <a:p>
            <a:pPr indent="0" lvl="0" marL="0" rtl="0">
              <a:spcBef>
                <a:spcPts val="0"/>
              </a:spcBef>
              <a:spcAft>
                <a:spcPts val="0"/>
              </a:spcAft>
              <a:buNone/>
            </a:pPr>
            <a:r>
              <a:rPr lang="en"/>
              <a:t>obj=</a:t>
            </a:r>
            <a:r>
              <a:rPr b="1" lang="en">
                <a:solidFill>
                  <a:srgbClr val="FF0000"/>
                </a:solidFill>
              </a:rPr>
              <a:t>i</a:t>
            </a:r>
            <a:r>
              <a:rPr lang="en"/>
              <a:t>;</a:t>
            </a:r>
            <a:endParaRPr/>
          </a:p>
        </p:txBody>
      </p:sp>
      <p:sp>
        <p:nvSpPr>
          <p:cNvPr id="186" name="Shape 18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Shape 56"/>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Space Shuttle Challenger</a:t>
            </a:r>
            <a:endParaRPr/>
          </a:p>
        </p:txBody>
      </p:sp>
      <p:sp>
        <p:nvSpPr>
          <p:cNvPr id="57" name="Shape 57"/>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Clr>
                <a:schemeClr val="dk1"/>
              </a:buClr>
              <a:buSzPts val="2400"/>
              <a:buFont typeface="Arial"/>
              <a:buChar char="●"/>
            </a:pPr>
            <a:r>
              <a:rPr lang="en" sz="2400"/>
              <a:t>January 28, 1986 - seal failure in a rocket booster causes the shuttle to explode, killing all seven astronauts.</a:t>
            </a:r>
            <a:endParaRPr sz="2400"/>
          </a:p>
          <a:p>
            <a:pPr indent="-381000" lvl="0" marL="457200" marR="0" rtl="0" algn="l">
              <a:lnSpc>
                <a:spcPct val="100000"/>
              </a:lnSpc>
              <a:spcBef>
                <a:spcPts val="0"/>
              </a:spcBef>
              <a:spcAft>
                <a:spcPts val="0"/>
              </a:spcAft>
              <a:buSzPts val="2400"/>
              <a:buChar char="●"/>
            </a:pPr>
            <a:r>
              <a:rPr lang="en" sz="2400"/>
              <a:t>Three year investigation found technical and organizational issues.</a:t>
            </a:r>
            <a:endParaRPr sz="2400"/>
          </a:p>
          <a:p>
            <a:pPr indent="-381000" lvl="0" marL="457200" marR="0" rtl="0" algn="l">
              <a:lnSpc>
                <a:spcPct val="100000"/>
              </a:lnSpc>
              <a:spcBef>
                <a:spcPts val="0"/>
              </a:spcBef>
              <a:spcAft>
                <a:spcPts val="0"/>
              </a:spcAft>
              <a:buSzPts val="2400"/>
              <a:buChar char="●"/>
            </a:pPr>
            <a:r>
              <a:rPr lang="en" sz="2400"/>
              <a:t>Became a case example studied in many forms of engineering.</a:t>
            </a:r>
            <a:endParaRPr sz="2400"/>
          </a:p>
        </p:txBody>
      </p:sp>
      <p:pic>
        <p:nvPicPr>
          <p:cNvPr descr="Challenger_Photo_Montage.jpg" id="58" name="Shape 58"/>
          <p:cNvPicPr preferRelativeResize="0"/>
          <p:nvPr/>
        </p:nvPicPr>
        <p:blipFill>
          <a:blip r:embed="rId3">
            <a:alphaModFix/>
          </a:blip>
          <a:stretch>
            <a:fillRect/>
          </a:stretch>
        </p:blipFill>
        <p:spPr>
          <a:xfrm>
            <a:off x="5533475" y="1670425"/>
            <a:ext cx="2841675" cy="4897475"/>
          </a:xfrm>
          <a:prstGeom prst="rect">
            <a:avLst/>
          </a:prstGeom>
          <a:noFill/>
          <a:ln>
            <a:noFill/>
          </a:ln>
        </p:spPr>
      </p:pic>
      <p:sp>
        <p:nvSpPr>
          <p:cNvPr id="59" name="Shape 5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Polymorphism Modifications</a:t>
            </a:r>
            <a:endParaRPr/>
          </a:p>
        </p:txBody>
      </p:sp>
      <p:sp>
        <p:nvSpPr>
          <p:cNvPr id="192" name="Shape 19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Clr>
                <a:srgbClr val="333333"/>
              </a:buClr>
              <a:buSzPts val="2400"/>
              <a:buFont typeface="Arial"/>
              <a:buChar char="●"/>
            </a:pPr>
            <a:r>
              <a:rPr lang="en">
                <a:solidFill>
                  <a:srgbClr val="333333"/>
                </a:solidFill>
              </a:rPr>
              <a:t>Overloading allows 2+ methods to have the same name if they have different signatures.</a:t>
            </a:r>
            <a:endParaRPr>
              <a:solidFill>
                <a:srgbClr val="333333"/>
              </a:solidFill>
            </a:endParaRPr>
          </a:p>
          <a:p>
            <a:pPr indent="-381000" lvl="0" marL="457200" marR="0" rtl="0" algn="l">
              <a:lnSpc>
                <a:spcPct val="100000"/>
              </a:lnSpc>
              <a:spcBef>
                <a:spcPts val="0"/>
              </a:spcBef>
              <a:spcAft>
                <a:spcPts val="0"/>
              </a:spcAft>
              <a:buClr>
                <a:srgbClr val="333333"/>
              </a:buClr>
              <a:buSzPts val="2400"/>
              <a:buChar char="●"/>
            </a:pPr>
            <a:r>
              <a:rPr lang="en">
                <a:solidFill>
                  <a:srgbClr val="333333"/>
                </a:solidFill>
              </a:rPr>
              <a:t>Overloading Method Contents Change</a:t>
            </a:r>
            <a:endParaRPr>
              <a:solidFill>
                <a:srgbClr val="333333"/>
              </a:solidFill>
            </a:endParaRPr>
          </a:p>
          <a:p>
            <a:pPr indent="-381000" lvl="1" marL="914400" marR="0" rtl="0" algn="l">
              <a:lnSpc>
                <a:spcPct val="100000"/>
              </a:lnSpc>
              <a:spcBef>
                <a:spcPts val="0"/>
              </a:spcBef>
              <a:spcAft>
                <a:spcPts val="0"/>
              </a:spcAft>
              <a:buClr>
                <a:srgbClr val="333333"/>
              </a:buClr>
              <a:buSzPts val="2400"/>
              <a:buChar char="○"/>
            </a:pPr>
            <a:r>
              <a:rPr lang="en">
                <a:solidFill>
                  <a:srgbClr val="333333"/>
                </a:solidFill>
              </a:rPr>
              <a:t>Replace the body of a method with the body of another method with the same name.</a:t>
            </a:r>
            <a:endParaRPr>
              <a:solidFill>
                <a:srgbClr val="333333"/>
              </a:solidFill>
            </a:endParaRPr>
          </a:p>
          <a:p>
            <a:pPr indent="-381000" lvl="0" marL="457200" marR="0" rtl="0" algn="l">
              <a:lnSpc>
                <a:spcPct val="100000"/>
              </a:lnSpc>
              <a:spcBef>
                <a:spcPts val="0"/>
              </a:spcBef>
              <a:spcAft>
                <a:spcPts val="0"/>
              </a:spcAft>
              <a:buClr>
                <a:srgbClr val="333333"/>
              </a:buClr>
              <a:buSzPts val="2400"/>
              <a:buChar char="●"/>
            </a:pPr>
            <a:r>
              <a:rPr lang="en">
                <a:solidFill>
                  <a:srgbClr val="333333"/>
                </a:solidFill>
              </a:rPr>
              <a:t>Overloading Method Deletion</a:t>
            </a:r>
            <a:endParaRPr>
              <a:solidFill>
                <a:srgbClr val="333333"/>
              </a:solidFill>
            </a:endParaRPr>
          </a:p>
          <a:p>
            <a:pPr indent="-381000" lvl="1" marL="914400" marR="0" rtl="0" algn="l">
              <a:lnSpc>
                <a:spcPct val="100000"/>
              </a:lnSpc>
              <a:spcBef>
                <a:spcPts val="0"/>
              </a:spcBef>
              <a:spcAft>
                <a:spcPts val="0"/>
              </a:spcAft>
              <a:buClr>
                <a:srgbClr val="333333"/>
              </a:buClr>
              <a:buSzPts val="2400"/>
              <a:buChar char="○"/>
            </a:pPr>
            <a:r>
              <a:rPr lang="en">
                <a:solidFill>
                  <a:srgbClr val="333333"/>
                </a:solidFill>
              </a:rPr>
              <a:t>Deletes one of the overloading methods.</a:t>
            </a:r>
            <a:endParaRPr>
              <a:solidFill>
                <a:srgbClr val="333333"/>
              </a:solidFill>
            </a:endParaRPr>
          </a:p>
          <a:p>
            <a:pPr indent="-381000" lvl="0" marL="457200" marR="0" rtl="0" algn="l">
              <a:lnSpc>
                <a:spcPct val="100000"/>
              </a:lnSpc>
              <a:spcBef>
                <a:spcPts val="0"/>
              </a:spcBef>
              <a:spcAft>
                <a:spcPts val="0"/>
              </a:spcAft>
              <a:buClr>
                <a:srgbClr val="333333"/>
              </a:buClr>
              <a:buSzPts val="2400"/>
              <a:buChar char="●"/>
            </a:pPr>
            <a:r>
              <a:rPr lang="en">
                <a:solidFill>
                  <a:srgbClr val="333333"/>
                </a:solidFill>
              </a:rPr>
              <a:t>Argument of Overloading Method Change</a:t>
            </a:r>
            <a:endParaRPr>
              <a:solidFill>
                <a:srgbClr val="333333"/>
              </a:solidFill>
            </a:endParaRPr>
          </a:p>
          <a:p>
            <a:pPr indent="-381000" lvl="1" marL="914400" marR="0" rtl="0" algn="l">
              <a:lnSpc>
                <a:spcPct val="100000"/>
              </a:lnSpc>
              <a:spcBef>
                <a:spcPts val="0"/>
              </a:spcBef>
              <a:spcAft>
                <a:spcPts val="0"/>
              </a:spcAft>
              <a:buClr>
                <a:srgbClr val="333333"/>
              </a:buClr>
              <a:buSzPts val="2400"/>
              <a:buChar char="○"/>
            </a:pPr>
            <a:r>
              <a:rPr lang="en">
                <a:solidFill>
                  <a:srgbClr val="333333"/>
                </a:solidFill>
              </a:rPr>
              <a:t>Changes the order or number of arguments in an invocation, as long as there is a version that will accept the list.</a:t>
            </a:r>
            <a:endParaRPr>
              <a:solidFill>
                <a:srgbClr val="333333"/>
              </a:solidFill>
            </a:endParaRPr>
          </a:p>
        </p:txBody>
      </p:sp>
      <p:sp>
        <p:nvSpPr>
          <p:cNvPr id="193" name="Shape 19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Language-Specific Modifications</a:t>
            </a:r>
            <a:endParaRPr/>
          </a:p>
        </p:txBody>
      </p:sp>
      <p:sp>
        <p:nvSpPr>
          <p:cNvPr id="199" name="Shape 19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Clr>
                <a:srgbClr val="333333"/>
              </a:buClr>
              <a:buSzPts val="2400"/>
              <a:buFont typeface="Arial"/>
              <a:buChar char="●"/>
            </a:pPr>
            <a:r>
              <a:rPr lang="en">
                <a:solidFill>
                  <a:srgbClr val="333333"/>
                </a:solidFill>
              </a:rPr>
              <a:t>Mutation operators can be written for a particular language.</a:t>
            </a:r>
            <a:endParaRPr>
              <a:solidFill>
                <a:srgbClr val="333333"/>
              </a:solidFill>
            </a:endParaRPr>
          </a:p>
          <a:p>
            <a:pPr indent="-381000" lvl="0" marL="457200" marR="0" rtl="0" algn="l">
              <a:lnSpc>
                <a:spcPct val="100000"/>
              </a:lnSpc>
              <a:spcBef>
                <a:spcPts val="0"/>
              </a:spcBef>
              <a:spcAft>
                <a:spcPts val="0"/>
              </a:spcAft>
              <a:buClr>
                <a:srgbClr val="333333"/>
              </a:buClr>
              <a:buSzPts val="2400"/>
              <a:buChar char="●"/>
            </a:pPr>
            <a:r>
              <a:rPr lang="en">
                <a:solidFill>
                  <a:srgbClr val="333333"/>
                </a:solidFill>
              </a:rPr>
              <a:t>Java:</a:t>
            </a:r>
            <a:endParaRPr>
              <a:solidFill>
                <a:srgbClr val="333333"/>
              </a:solidFill>
            </a:endParaRPr>
          </a:p>
          <a:p>
            <a:pPr indent="-381000" lvl="1" marL="914400" marR="0" rtl="0" algn="l">
              <a:lnSpc>
                <a:spcPct val="100000"/>
              </a:lnSpc>
              <a:spcBef>
                <a:spcPts val="0"/>
              </a:spcBef>
              <a:spcAft>
                <a:spcPts val="0"/>
              </a:spcAft>
              <a:buClr>
                <a:srgbClr val="333333"/>
              </a:buClr>
              <a:buSzPts val="2400"/>
              <a:buChar char="○"/>
            </a:pPr>
            <a:r>
              <a:rPr i="1" lang="en">
                <a:solidFill>
                  <a:srgbClr val="333333"/>
                </a:solidFill>
              </a:rPr>
              <a:t>this</a:t>
            </a:r>
            <a:r>
              <a:rPr lang="en">
                <a:solidFill>
                  <a:srgbClr val="333333"/>
                </a:solidFill>
              </a:rPr>
              <a:t> insertion/deletion</a:t>
            </a:r>
            <a:endParaRPr>
              <a:solidFill>
                <a:srgbClr val="333333"/>
              </a:solidFill>
            </a:endParaRPr>
          </a:p>
          <a:p>
            <a:pPr indent="-381000" lvl="1" marL="914400" marR="0" rtl="0" algn="l">
              <a:lnSpc>
                <a:spcPct val="100000"/>
              </a:lnSpc>
              <a:spcBef>
                <a:spcPts val="0"/>
              </a:spcBef>
              <a:spcAft>
                <a:spcPts val="0"/>
              </a:spcAft>
              <a:buClr>
                <a:srgbClr val="333333"/>
              </a:buClr>
              <a:buSzPts val="2400"/>
              <a:buChar char="○"/>
            </a:pPr>
            <a:r>
              <a:rPr lang="en">
                <a:solidFill>
                  <a:srgbClr val="333333"/>
                </a:solidFill>
              </a:rPr>
              <a:t>Static modifier insertion/deletion</a:t>
            </a:r>
            <a:endParaRPr>
              <a:solidFill>
                <a:srgbClr val="333333"/>
              </a:solidFill>
            </a:endParaRPr>
          </a:p>
          <a:p>
            <a:pPr indent="-381000" lvl="1" marL="914400" marR="0" rtl="0" algn="l">
              <a:lnSpc>
                <a:spcPct val="100000"/>
              </a:lnSpc>
              <a:spcBef>
                <a:spcPts val="0"/>
              </a:spcBef>
              <a:spcAft>
                <a:spcPts val="0"/>
              </a:spcAft>
              <a:buClr>
                <a:srgbClr val="333333"/>
              </a:buClr>
              <a:buSzPts val="2400"/>
              <a:buChar char="○"/>
            </a:pPr>
            <a:r>
              <a:rPr lang="en">
                <a:solidFill>
                  <a:srgbClr val="333333"/>
                </a:solidFill>
              </a:rPr>
              <a:t>Member variable initialization deletion</a:t>
            </a:r>
            <a:endParaRPr>
              <a:solidFill>
                <a:srgbClr val="333333"/>
              </a:solidFill>
            </a:endParaRPr>
          </a:p>
          <a:p>
            <a:pPr indent="-381000" lvl="1" marL="914400" marR="0" rtl="0" algn="l">
              <a:lnSpc>
                <a:spcPct val="100000"/>
              </a:lnSpc>
              <a:spcBef>
                <a:spcPts val="0"/>
              </a:spcBef>
              <a:spcAft>
                <a:spcPts val="0"/>
              </a:spcAft>
              <a:buClr>
                <a:srgbClr val="333333"/>
              </a:buClr>
              <a:buSzPts val="2400"/>
              <a:buChar char="○"/>
            </a:pPr>
            <a:r>
              <a:rPr lang="en">
                <a:solidFill>
                  <a:srgbClr val="333333"/>
                </a:solidFill>
              </a:rPr>
              <a:t>Default constructor deletion</a:t>
            </a:r>
            <a:endParaRPr>
              <a:solidFill>
                <a:srgbClr val="333333"/>
              </a:solidFill>
            </a:endParaRPr>
          </a:p>
          <a:p>
            <a:pPr indent="-381000" lvl="1" marL="914400" marR="0" rtl="0" algn="l">
              <a:lnSpc>
                <a:spcPct val="100000"/>
              </a:lnSpc>
              <a:spcBef>
                <a:spcPts val="0"/>
              </a:spcBef>
              <a:spcAft>
                <a:spcPts val="0"/>
              </a:spcAft>
              <a:buClr>
                <a:srgbClr val="333333"/>
              </a:buClr>
              <a:buSzPts val="2400"/>
              <a:buChar char="○"/>
            </a:pPr>
            <a:r>
              <a:rPr lang="en">
                <a:solidFill>
                  <a:srgbClr val="333333"/>
                </a:solidFill>
              </a:rPr>
              <a:t>Getter/Setter method replacement</a:t>
            </a:r>
            <a:endParaRPr>
              <a:solidFill>
                <a:srgbClr val="333333"/>
              </a:solidFill>
            </a:endParaRPr>
          </a:p>
        </p:txBody>
      </p:sp>
      <p:sp>
        <p:nvSpPr>
          <p:cNvPr id="200" name="Shape 20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nvSpPr>
        <p:spPr>
          <a:xfrm>
            <a:off x="720775" y="2278925"/>
            <a:ext cx="6338700" cy="171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4800">
                <a:solidFill>
                  <a:srgbClr val="FFFFFF"/>
                </a:solidFill>
              </a:rPr>
              <a:t>Mutation Testing</a:t>
            </a:r>
            <a:endParaRPr b="1" sz="4800">
              <a:solidFill>
                <a:srgbClr val="FFFFFF"/>
              </a:solidFill>
            </a:endParaRPr>
          </a:p>
        </p:txBody>
      </p:sp>
      <p:sp>
        <p:nvSpPr>
          <p:cNvPr id="206" name="Shape 20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Mutation Testing</a:t>
            </a:r>
            <a:endParaRPr/>
          </a:p>
        </p:txBody>
      </p:sp>
      <p:sp>
        <p:nvSpPr>
          <p:cNvPr id="212" name="Shape 21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Clr>
                <a:srgbClr val="333333"/>
              </a:buClr>
              <a:buSzPts val="3000"/>
              <a:buChar char="●"/>
            </a:pPr>
            <a:r>
              <a:rPr b="1" lang="en">
                <a:solidFill>
                  <a:srgbClr val="333333"/>
                </a:solidFill>
              </a:rPr>
              <a:t>Select </a:t>
            </a:r>
            <a:r>
              <a:rPr b="1" i="1" lang="en">
                <a:solidFill>
                  <a:srgbClr val="333333"/>
                </a:solidFill>
              </a:rPr>
              <a:t>mutation operators</a:t>
            </a:r>
            <a:r>
              <a:rPr lang="en">
                <a:solidFill>
                  <a:srgbClr val="333333"/>
                </a:solidFill>
              </a:rPr>
              <a:t> - code transformations that represent classes of faults that we are interested in.</a:t>
            </a:r>
            <a:endParaRPr>
              <a:solidFill>
                <a:srgbClr val="333333"/>
              </a:solidFill>
            </a:endParaRPr>
          </a:p>
          <a:p>
            <a:pPr indent="-419100" lvl="0" marL="457200" rtl="0">
              <a:spcBef>
                <a:spcPts val="0"/>
              </a:spcBef>
              <a:spcAft>
                <a:spcPts val="0"/>
              </a:spcAft>
              <a:buClr>
                <a:srgbClr val="333333"/>
              </a:buClr>
              <a:buSzPts val="3000"/>
              <a:buChar char="●"/>
            </a:pPr>
            <a:r>
              <a:rPr b="1" lang="en">
                <a:solidFill>
                  <a:srgbClr val="333333"/>
                </a:solidFill>
              </a:rPr>
              <a:t>Generate </a:t>
            </a:r>
            <a:r>
              <a:rPr b="1" i="1" lang="en">
                <a:solidFill>
                  <a:srgbClr val="333333"/>
                </a:solidFill>
              </a:rPr>
              <a:t>mutants</a:t>
            </a:r>
            <a:r>
              <a:rPr lang="en">
                <a:solidFill>
                  <a:srgbClr val="333333"/>
                </a:solidFill>
              </a:rPr>
              <a:t> by applying mutation operators to the program.</a:t>
            </a:r>
            <a:endParaRPr>
              <a:solidFill>
                <a:srgbClr val="333333"/>
              </a:solidFill>
            </a:endParaRPr>
          </a:p>
          <a:p>
            <a:pPr indent="-419100" lvl="0" marL="457200" rtl="0">
              <a:spcBef>
                <a:spcPts val="0"/>
              </a:spcBef>
              <a:spcAft>
                <a:spcPts val="0"/>
              </a:spcAft>
              <a:buClr>
                <a:srgbClr val="333333"/>
              </a:buClr>
              <a:buSzPts val="3000"/>
              <a:buChar char="●"/>
            </a:pPr>
            <a:r>
              <a:rPr lang="en">
                <a:solidFill>
                  <a:srgbClr val="333333"/>
                </a:solidFill>
              </a:rPr>
              <a:t>Execute the same tests against the program and mutants to </a:t>
            </a:r>
            <a:r>
              <a:rPr b="1" i="1" lang="en">
                <a:solidFill>
                  <a:srgbClr val="333333"/>
                </a:solidFill>
              </a:rPr>
              <a:t>kill</a:t>
            </a:r>
            <a:r>
              <a:rPr b="1" lang="en">
                <a:solidFill>
                  <a:srgbClr val="333333"/>
                </a:solidFill>
              </a:rPr>
              <a:t> mutants</a:t>
            </a:r>
            <a:r>
              <a:rPr lang="en">
                <a:solidFill>
                  <a:srgbClr val="333333"/>
                </a:solidFill>
              </a:rPr>
              <a:t>. </a:t>
            </a:r>
            <a:endParaRPr>
              <a:solidFill>
                <a:srgbClr val="333333"/>
              </a:solidFill>
            </a:endParaRPr>
          </a:p>
          <a:p>
            <a:pPr indent="-381000" lvl="1" marL="914400" rtl="0">
              <a:spcBef>
                <a:spcPts val="0"/>
              </a:spcBef>
              <a:spcAft>
                <a:spcPts val="0"/>
              </a:spcAft>
              <a:buClr>
                <a:srgbClr val="333333"/>
              </a:buClr>
              <a:buSzPts val="2400"/>
              <a:buChar char="○"/>
            </a:pPr>
            <a:r>
              <a:rPr lang="en">
                <a:solidFill>
                  <a:srgbClr val="333333"/>
                </a:solidFill>
              </a:rPr>
              <a:t>A mutant is killed if the test passes on the original program and fails on the mutant.</a:t>
            </a:r>
            <a:endParaRPr>
              <a:solidFill>
                <a:srgbClr val="333333"/>
              </a:solidFill>
            </a:endParaRPr>
          </a:p>
          <a:p>
            <a:pPr indent="-381000" lvl="1" marL="914400" rtl="0">
              <a:spcBef>
                <a:spcPts val="0"/>
              </a:spcBef>
              <a:spcAft>
                <a:spcPts val="0"/>
              </a:spcAft>
              <a:buClr>
                <a:srgbClr val="333333"/>
              </a:buClr>
              <a:buSzPts val="2400"/>
              <a:buChar char="○"/>
            </a:pPr>
            <a:r>
              <a:rPr lang="en">
                <a:solidFill>
                  <a:srgbClr val="333333"/>
                </a:solidFill>
              </a:rPr>
              <a:t>A mutant not killed is considered </a:t>
            </a:r>
            <a:r>
              <a:rPr i="1" lang="en">
                <a:solidFill>
                  <a:srgbClr val="333333"/>
                </a:solidFill>
              </a:rPr>
              <a:t>live</a:t>
            </a:r>
            <a:r>
              <a:rPr lang="en">
                <a:solidFill>
                  <a:srgbClr val="333333"/>
                </a:solidFill>
              </a:rPr>
              <a:t>.</a:t>
            </a:r>
            <a:endParaRPr>
              <a:solidFill>
                <a:srgbClr val="333333"/>
              </a:solidFill>
            </a:endParaRPr>
          </a:p>
          <a:p>
            <a:pPr indent="0" lvl="0" marL="0" rtl="0">
              <a:spcBef>
                <a:spcPts val="600"/>
              </a:spcBef>
              <a:spcAft>
                <a:spcPts val="0"/>
              </a:spcAft>
              <a:buClr>
                <a:schemeClr val="dk1"/>
              </a:buClr>
              <a:buSzPts val="1100"/>
              <a:buFont typeface="Arial"/>
              <a:buNone/>
            </a:pPr>
            <a:r>
              <a:t/>
            </a:r>
            <a:endParaRPr sz="2800">
              <a:solidFill>
                <a:srgbClr val="333333"/>
              </a:solidFill>
            </a:endParaRPr>
          </a:p>
        </p:txBody>
      </p:sp>
      <p:sp>
        <p:nvSpPr>
          <p:cNvPr id="213" name="Shape 21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Shape 218"/>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Mutation Testing</a:t>
            </a:r>
            <a:endParaRPr/>
          </a:p>
        </p:txBody>
      </p:sp>
      <p:sp>
        <p:nvSpPr>
          <p:cNvPr id="219" name="Shape 21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Clr>
                <a:srgbClr val="333333"/>
              </a:buClr>
              <a:buSzPts val="3000"/>
              <a:buChar char="●"/>
            </a:pPr>
            <a:r>
              <a:rPr lang="en">
                <a:solidFill>
                  <a:srgbClr val="333333"/>
                </a:solidFill>
              </a:rPr>
              <a:t>Most mutation operators reflect small syntactic mistakes.</a:t>
            </a:r>
            <a:endParaRPr>
              <a:solidFill>
                <a:srgbClr val="333333"/>
              </a:solidFill>
            </a:endParaRPr>
          </a:p>
          <a:p>
            <a:pPr indent="-419100" lvl="0" marL="457200" rtl="0">
              <a:spcBef>
                <a:spcPts val="0"/>
              </a:spcBef>
              <a:spcAft>
                <a:spcPts val="0"/>
              </a:spcAft>
              <a:buClr>
                <a:srgbClr val="333333"/>
              </a:buClr>
              <a:buSzPts val="3000"/>
              <a:buChar char="●"/>
            </a:pPr>
            <a:r>
              <a:rPr lang="en">
                <a:solidFill>
                  <a:srgbClr val="333333"/>
                </a:solidFill>
              </a:rPr>
              <a:t>Programmers do make such mistakes. However, many faults are actually </a:t>
            </a:r>
            <a:r>
              <a:rPr b="1" lang="en">
                <a:solidFill>
                  <a:srgbClr val="333333"/>
                </a:solidFill>
              </a:rPr>
              <a:t>conceptual</a:t>
            </a:r>
            <a:r>
              <a:rPr lang="en">
                <a:solidFill>
                  <a:srgbClr val="333333"/>
                </a:solidFill>
              </a:rPr>
              <a:t> mistakes.</a:t>
            </a:r>
            <a:endParaRPr>
              <a:solidFill>
                <a:srgbClr val="333333"/>
              </a:solidFill>
            </a:endParaRPr>
          </a:p>
          <a:p>
            <a:pPr indent="-381000" lvl="1" marL="914400" rtl="0">
              <a:spcBef>
                <a:spcPts val="0"/>
              </a:spcBef>
              <a:spcAft>
                <a:spcPts val="0"/>
              </a:spcAft>
              <a:buClr>
                <a:srgbClr val="333333"/>
              </a:buClr>
              <a:buSzPts val="2400"/>
              <a:buChar char="○"/>
            </a:pPr>
            <a:r>
              <a:rPr lang="en">
                <a:solidFill>
                  <a:srgbClr val="333333"/>
                </a:solidFill>
              </a:rPr>
              <a:t>Mistaken assumptions about requirements.</a:t>
            </a:r>
            <a:endParaRPr>
              <a:solidFill>
                <a:srgbClr val="333333"/>
              </a:solidFill>
            </a:endParaRPr>
          </a:p>
          <a:p>
            <a:pPr indent="-381000" lvl="1" marL="914400" rtl="0">
              <a:spcBef>
                <a:spcPts val="0"/>
              </a:spcBef>
              <a:spcAft>
                <a:spcPts val="0"/>
              </a:spcAft>
              <a:buClr>
                <a:srgbClr val="333333"/>
              </a:buClr>
              <a:buSzPts val="2400"/>
              <a:buChar char="○"/>
            </a:pPr>
            <a:r>
              <a:rPr lang="en">
                <a:solidFill>
                  <a:srgbClr val="333333"/>
                </a:solidFill>
              </a:rPr>
              <a:t>Forgotten requirements.</a:t>
            </a:r>
            <a:endParaRPr>
              <a:solidFill>
                <a:srgbClr val="333333"/>
              </a:solidFill>
            </a:endParaRPr>
          </a:p>
          <a:p>
            <a:pPr indent="-419100" lvl="0" marL="457200" rtl="0">
              <a:spcBef>
                <a:spcPts val="0"/>
              </a:spcBef>
              <a:spcAft>
                <a:spcPts val="0"/>
              </a:spcAft>
              <a:buClr>
                <a:srgbClr val="333333"/>
              </a:buClr>
              <a:buSzPts val="3000"/>
              <a:buChar char="●"/>
            </a:pPr>
            <a:r>
              <a:rPr lang="en">
                <a:solidFill>
                  <a:srgbClr val="333333"/>
                </a:solidFill>
              </a:rPr>
              <a:t>Is mutation testing a viable technique?</a:t>
            </a:r>
            <a:endParaRPr>
              <a:solidFill>
                <a:srgbClr val="333333"/>
              </a:solidFill>
            </a:endParaRPr>
          </a:p>
        </p:txBody>
      </p:sp>
      <p:sp>
        <p:nvSpPr>
          <p:cNvPr id="220" name="Shape 22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Shape 225"/>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Viability of Mutation Testing</a:t>
            </a:r>
            <a:endParaRPr/>
          </a:p>
        </p:txBody>
      </p:sp>
      <p:sp>
        <p:nvSpPr>
          <p:cNvPr id="226" name="Shape 22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Clr>
                <a:srgbClr val="333333"/>
              </a:buClr>
              <a:buSzPts val="3000"/>
              <a:buChar char="●"/>
            </a:pPr>
            <a:r>
              <a:rPr lang="en">
                <a:solidFill>
                  <a:srgbClr val="333333"/>
                </a:solidFill>
              </a:rPr>
              <a:t>Mutation testing is valid if seeded faults are </a:t>
            </a:r>
            <a:r>
              <a:rPr i="1" lang="en">
                <a:solidFill>
                  <a:srgbClr val="333333"/>
                </a:solidFill>
              </a:rPr>
              <a:t>representative</a:t>
            </a:r>
            <a:r>
              <a:rPr lang="en">
                <a:solidFill>
                  <a:srgbClr val="333333"/>
                </a:solidFill>
              </a:rPr>
              <a:t> of real faults. </a:t>
            </a:r>
            <a:endParaRPr>
              <a:solidFill>
                <a:srgbClr val="333333"/>
              </a:solidFill>
            </a:endParaRPr>
          </a:p>
          <a:p>
            <a:pPr indent="0" lvl="0" marL="0" rtl="0">
              <a:spcBef>
                <a:spcPts val="600"/>
              </a:spcBef>
              <a:spcAft>
                <a:spcPts val="0"/>
              </a:spcAft>
              <a:buClr>
                <a:srgbClr val="000000"/>
              </a:buClr>
              <a:buSzPts val="1100"/>
              <a:buNone/>
            </a:pPr>
            <a:r>
              <a:t/>
            </a:r>
            <a:endParaRPr sz="1100">
              <a:solidFill>
                <a:srgbClr val="333333"/>
              </a:solidFill>
            </a:endParaRPr>
          </a:p>
          <a:p>
            <a:pPr indent="-419100" lvl="0" marL="457200" rtl="0">
              <a:spcBef>
                <a:spcPts val="600"/>
              </a:spcBef>
              <a:spcAft>
                <a:spcPts val="0"/>
              </a:spcAft>
              <a:buClr>
                <a:srgbClr val="333333"/>
              </a:buClr>
              <a:buSzPts val="3000"/>
              <a:buChar char="●"/>
            </a:pPr>
            <a:r>
              <a:rPr i="1" lang="en">
                <a:solidFill>
                  <a:srgbClr val="333333"/>
                </a:solidFill>
              </a:rPr>
              <a:t>Competent Programmer Hypothesis</a:t>
            </a:r>
            <a:endParaRPr>
              <a:solidFill>
                <a:srgbClr val="333333"/>
              </a:solidFill>
            </a:endParaRPr>
          </a:p>
          <a:p>
            <a:pPr indent="-381000" lvl="1" marL="914400" rtl="0">
              <a:spcBef>
                <a:spcPts val="0"/>
              </a:spcBef>
              <a:spcAft>
                <a:spcPts val="0"/>
              </a:spcAft>
              <a:buClr>
                <a:srgbClr val="333333"/>
              </a:buClr>
              <a:buSzPts val="2400"/>
              <a:buChar char="○"/>
            </a:pPr>
            <a:r>
              <a:rPr lang="en">
                <a:solidFill>
                  <a:srgbClr val="333333"/>
                </a:solidFill>
              </a:rPr>
              <a:t>A faulty program differs from a correct program only by a small textual change.</a:t>
            </a:r>
            <a:endParaRPr>
              <a:solidFill>
                <a:srgbClr val="333333"/>
              </a:solidFill>
            </a:endParaRPr>
          </a:p>
          <a:p>
            <a:pPr indent="-381000" lvl="1" marL="914400" rtl="0">
              <a:spcBef>
                <a:spcPts val="0"/>
              </a:spcBef>
              <a:spcAft>
                <a:spcPts val="0"/>
              </a:spcAft>
              <a:buClr>
                <a:srgbClr val="333333"/>
              </a:buClr>
              <a:buSzPts val="2400"/>
              <a:buChar char="○"/>
            </a:pPr>
            <a:r>
              <a:rPr lang="en">
                <a:solidFill>
                  <a:srgbClr val="333333"/>
                </a:solidFill>
              </a:rPr>
              <a:t>If so, we only have to distinguish the program from all such small variants.</a:t>
            </a:r>
            <a:endParaRPr>
              <a:solidFill>
                <a:srgbClr val="333333"/>
              </a:solidFill>
            </a:endParaRPr>
          </a:p>
          <a:p>
            <a:pPr indent="-381000" lvl="1" marL="914400" rtl="0">
              <a:spcBef>
                <a:spcPts val="0"/>
              </a:spcBef>
              <a:spcAft>
                <a:spcPts val="0"/>
              </a:spcAft>
              <a:buClr>
                <a:srgbClr val="333333"/>
              </a:buClr>
              <a:buSzPts val="2400"/>
              <a:buChar char="○"/>
            </a:pPr>
            <a:r>
              <a:rPr lang="en">
                <a:solidFill>
                  <a:srgbClr val="333333"/>
                </a:solidFill>
              </a:rPr>
              <a:t>Assumption: the SUT is “close to” correct.</a:t>
            </a:r>
            <a:endParaRPr>
              <a:solidFill>
                <a:srgbClr val="333333"/>
              </a:solidFill>
            </a:endParaRPr>
          </a:p>
          <a:p>
            <a:pPr indent="0" lvl="0" marL="0" rtl="0">
              <a:spcBef>
                <a:spcPts val="600"/>
              </a:spcBef>
              <a:spcAft>
                <a:spcPts val="0"/>
              </a:spcAft>
              <a:buNone/>
            </a:pPr>
            <a:r>
              <a:t/>
            </a:r>
            <a:endParaRPr>
              <a:solidFill>
                <a:srgbClr val="333333"/>
              </a:solidFill>
            </a:endParaRPr>
          </a:p>
        </p:txBody>
      </p:sp>
      <p:sp>
        <p:nvSpPr>
          <p:cNvPr id="227" name="Shape 22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Shape 232"/>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Coupling Effect</a:t>
            </a:r>
            <a:endParaRPr/>
          </a:p>
        </p:txBody>
      </p:sp>
      <p:sp>
        <p:nvSpPr>
          <p:cNvPr id="233" name="Shape 23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Clr>
                <a:srgbClr val="333333"/>
              </a:buClr>
              <a:buSzPts val="3000"/>
              <a:buChar char="●"/>
            </a:pPr>
            <a:r>
              <a:rPr lang="en">
                <a:solidFill>
                  <a:srgbClr val="333333"/>
                </a:solidFill>
              </a:rPr>
              <a:t>Many faults are small syntactical errors.</a:t>
            </a:r>
            <a:endParaRPr>
              <a:solidFill>
                <a:srgbClr val="333333"/>
              </a:solidFill>
            </a:endParaRPr>
          </a:p>
          <a:p>
            <a:pPr indent="-419100" lvl="0" marL="457200" rtl="0">
              <a:spcBef>
                <a:spcPts val="0"/>
              </a:spcBef>
              <a:spcAft>
                <a:spcPts val="0"/>
              </a:spcAft>
              <a:buClr>
                <a:srgbClr val="333333"/>
              </a:buClr>
              <a:buSzPts val="3000"/>
              <a:buChar char="●"/>
            </a:pPr>
            <a:r>
              <a:rPr lang="en">
                <a:solidFill>
                  <a:srgbClr val="333333"/>
                </a:solidFill>
              </a:rPr>
              <a:t>Conceptual faults often manifest as syntactical errors.</a:t>
            </a:r>
            <a:endParaRPr>
              <a:solidFill>
                <a:srgbClr val="333333"/>
              </a:solidFill>
            </a:endParaRPr>
          </a:p>
          <a:p>
            <a:pPr indent="-419100" lvl="0" marL="457200" rtl="0">
              <a:spcBef>
                <a:spcPts val="0"/>
              </a:spcBef>
              <a:spcAft>
                <a:spcPts val="0"/>
              </a:spcAft>
              <a:buClr>
                <a:srgbClr val="333333"/>
              </a:buClr>
              <a:buSzPts val="3000"/>
              <a:buChar char="●"/>
            </a:pPr>
            <a:r>
              <a:rPr lang="en">
                <a:solidFill>
                  <a:srgbClr val="333333"/>
                </a:solidFill>
              </a:rPr>
              <a:t>Complex faults may result in larger textual differences.</a:t>
            </a:r>
            <a:endParaRPr>
              <a:solidFill>
                <a:srgbClr val="333333"/>
              </a:solidFill>
            </a:endParaRPr>
          </a:p>
          <a:p>
            <a:pPr indent="-381000" lvl="1" marL="914400" rtl="0">
              <a:spcBef>
                <a:spcPts val="0"/>
              </a:spcBef>
              <a:spcAft>
                <a:spcPts val="0"/>
              </a:spcAft>
              <a:buClr>
                <a:srgbClr val="333333"/>
              </a:buClr>
              <a:buSzPts val="2400"/>
              <a:buChar char="○"/>
            </a:pPr>
            <a:r>
              <a:rPr lang="en">
                <a:solidFill>
                  <a:srgbClr val="333333"/>
                </a:solidFill>
              </a:rPr>
              <a:t>However, mutation testing is still valid if test cases for simple issues can detect complex issues.</a:t>
            </a:r>
            <a:endParaRPr>
              <a:solidFill>
                <a:srgbClr val="333333"/>
              </a:solidFill>
            </a:endParaRPr>
          </a:p>
          <a:p>
            <a:pPr indent="-381000" lvl="1" marL="914400" rtl="0">
              <a:spcBef>
                <a:spcPts val="0"/>
              </a:spcBef>
              <a:spcAft>
                <a:spcPts val="0"/>
              </a:spcAft>
              <a:buClr>
                <a:srgbClr val="333333"/>
              </a:buClr>
              <a:buSzPts val="2400"/>
              <a:buChar char="○"/>
            </a:pPr>
            <a:r>
              <a:rPr i="1" lang="en">
                <a:solidFill>
                  <a:srgbClr val="333333"/>
                </a:solidFill>
              </a:rPr>
              <a:t>Coupling Effect Hypothesis</a:t>
            </a:r>
            <a:r>
              <a:rPr lang="en">
                <a:solidFill>
                  <a:srgbClr val="333333"/>
                </a:solidFill>
              </a:rPr>
              <a:t> - complex faults can be modeled as a set of small faults.</a:t>
            </a:r>
            <a:endParaRPr>
              <a:solidFill>
                <a:srgbClr val="333333"/>
              </a:solidFill>
            </a:endParaRPr>
          </a:p>
        </p:txBody>
      </p:sp>
      <p:sp>
        <p:nvSpPr>
          <p:cNvPr id="234" name="Shape 23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Shape 239"/>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Coupling Effect</a:t>
            </a:r>
            <a:endParaRPr/>
          </a:p>
        </p:txBody>
      </p:sp>
      <p:sp>
        <p:nvSpPr>
          <p:cNvPr id="240" name="Shape 24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Clr>
                <a:srgbClr val="333333"/>
              </a:buClr>
              <a:buSzPts val="3000"/>
              <a:buChar char="●"/>
            </a:pPr>
            <a:r>
              <a:rPr lang="en">
                <a:solidFill>
                  <a:srgbClr val="333333"/>
                </a:solidFill>
              </a:rPr>
              <a:t>A complex change to a program is a series of small changes.</a:t>
            </a:r>
            <a:endParaRPr>
              <a:solidFill>
                <a:srgbClr val="333333"/>
              </a:solidFill>
            </a:endParaRPr>
          </a:p>
          <a:p>
            <a:pPr indent="-419100" lvl="0" marL="457200" rtl="0">
              <a:spcBef>
                <a:spcPts val="0"/>
              </a:spcBef>
              <a:spcAft>
                <a:spcPts val="0"/>
              </a:spcAft>
              <a:buClr>
                <a:srgbClr val="333333"/>
              </a:buClr>
              <a:buSzPts val="3000"/>
              <a:buChar char="●"/>
            </a:pPr>
            <a:r>
              <a:rPr lang="en">
                <a:solidFill>
                  <a:srgbClr val="333333"/>
                </a:solidFill>
              </a:rPr>
              <a:t>If one of these small changes is not masked by the effects of other changes, then a test case that can notice that change may also detect a more complex change.</a:t>
            </a:r>
            <a:endParaRPr>
              <a:solidFill>
                <a:srgbClr val="333333"/>
              </a:solidFill>
            </a:endParaRPr>
          </a:p>
          <a:p>
            <a:pPr indent="-419100" lvl="0" marL="457200" rtl="0">
              <a:spcBef>
                <a:spcPts val="0"/>
              </a:spcBef>
              <a:spcAft>
                <a:spcPts val="0"/>
              </a:spcAft>
              <a:buClr>
                <a:srgbClr val="333333"/>
              </a:buClr>
              <a:buSzPts val="3000"/>
              <a:buChar char="●"/>
            </a:pPr>
            <a:r>
              <a:rPr lang="en">
                <a:solidFill>
                  <a:srgbClr val="333333"/>
                </a:solidFill>
              </a:rPr>
              <a:t>Mutation testing is effective if both the competent programmer hypothesis and coupling effect hypothesis hold.</a:t>
            </a:r>
            <a:endParaRPr>
              <a:solidFill>
                <a:srgbClr val="333333"/>
              </a:solidFill>
            </a:endParaRPr>
          </a:p>
        </p:txBody>
      </p:sp>
      <p:sp>
        <p:nvSpPr>
          <p:cNvPr id="241" name="Shape 24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Shape 246"/>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Mutant Quality</a:t>
            </a:r>
            <a:endParaRPr/>
          </a:p>
        </p:txBody>
      </p:sp>
      <p:sp>
        <p:nvSpPr>
          <p:cNvPr id="247" name="Shape 24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Clr>
                <a:srgbClr val="000000"/>
              </a:buClr>
              <a:buSzPts val="1100"/>
              <a:buNone/>
            </a:pPr>
            <a:r>
              <a:rPr lang="en">
                <a:solidFill>
                  <a:srgbClr val="333333"/>
                </a:solidFill>
              </a:rPr>
              <a:t>To be used in testing, mutants must be:</a:t>
            </a:r>
            <a:endParaRPr>
              <a:solidFill>
                <a:srgbClr val="333333"/>
              </a:solidFill>
            </a:endParaRPr>
          </a:p>
          <a:p>
            <a:pPr indent="-419100" lvl="0" marL="457200" rtl="0">
              <a:spcBef>
                <a:spcPts val="600"/>
              </a:spcBef>
              <a:spcAft>
                <a:spcPts val="0"/>
              </a:spcAft>
              <a:buClr>
                <a:srgbClr val="333333"/>
              </a:buClr>
              <a:buSzPts val="3000"/>
              <a:buChar char="●"/>
            </a:pPr>
            <a:r>
              <a:rPr lang="en">
                <a:solidFill>
                  <a:srgbClr val="333333"/>
                </a:solidFill>
              </a:rPr>
              <a:t>Syntactically correct (</a:t>
            </a:r>
            <a:r>
              <a:rPr i="1" lang="en">
                <a:solidFill>
                  <a:srgbClr val="333333"/>
                </a:solidFill>
              </a:rPr>
              <a:t>valid</a:t>
            </a:r>
            <a:r>
              <a:rPr lang="en">
                <a:solidFill>
                  <a:srgbClr val="333333"/>
                </a:solidFill>
              </a:rPr>
              <a:t>)</a:t>
            </a:r>
            <a:endParaRPr>
              <a:solidFill>
                <a:srgbClr val="333333"/>
              </a:solidFill>
            </a:endParaRPr>
          </a:p>
          <a:p>
            <a:pPr indent="-381000" lvl="1" marL="914400" rtl="0">
              <a:spcBef>
                <a:spcPts val="0"/>
              </a:spcBef>
              <a:spcAft>
                <a:spcPts val="0"/>
              </a:spcAft>
              <a:buClr>
                <a:srgbClr val="333333"/>
              </a:buClr>
              <a:buSzPts val="2400"/>
              <a:buChar char="○"/>
            </a:pPr>
            <a:r>
              <a:rPr lang="en">
                <a:solidFill>
                  <a:srgbClr val="333333"/>
                </a:solidFill>
              </a:rPr>
              <a:t>Mutants must compile and execute.</a:t>
            </a:r>
            <a:endParaRPr>
              <a:solidFill>
                <a:srgbClr val="333333"/>
              </a:solidFill>
            </a:endParaRPr>
          </a:p>
          <a:p>
            <a:pPr indent="-419100" lvl="0" marL="457200" rtl="0">
              <a:spcBef>
                <a:spcPts val="0"/>
              </a:spcBef>
              <a:spcAft>
                <a:spcPts val="0"/>
              </a:spcAft>
              <a:buClr>
                <a:srgbClr val="333333"/>
              </a:buClr>
              <a:buSzPts val="3000"/>
              <a:buChar char="●"/>
            </a:pPr>
            <a:r>
              <a:rPr lang="en">
                <a:solidFill>
                  <a:srgbClr val="333333"/>
                </a:solidFill>
              </a:rPr>
              <a:t>Plausible (</a:t>
            </a:r>
            <a:r>
              <a:rPr i="1" lang="en">
                <a:solidFill>
                  <a:srgbClr val="333333"/>
                </a:solidFill>
              </a:rPr>
              <a:t>useful</a:t>
            </a:r>
            <a:r>
              <a:rPr lang="en">
                <a:solidFill>
                  <a:srgbClr val="333333"/>
                </a:solidFill>
              </a:rPr>
              <a:t>) </a:t>
            </a:r>
            <a:endParaRPr>
              <a:solidFill>
                <a:srgbClr val="333333"/>
              </a:solidFill>
            </a:endParaRPr>
          </a:p>
          <a:p>
            <a:pPr indent="-381000" lvl="1" marL="914400" rtl="0">
              <a:spcBef>
                <a:spcPts val="0"/>
              </a:spcBef>
              <a:spcAft>
                <a:spcPts val="0"/>
              </a:spcAft>
              <a:buClr>
                <a:srgbClr val="333333"/>
              </a:buClr>
              <a:buSzPts val="2400"/>
              <a:buChar char="○"/>
            </a:pPr>
            <a:r>
              <a:rPr lang="en">
                <a:solidFill>
                  <a:srgbClr val="333333"/>
                </a:solidFill>
              </a:rPr>
              <a:t>Must provide information on how the system works.</a:t>
            </a:r>
            <a:endParaRPr>
              <a:solidFill>
                <a:srgbClr val="333333"/>
              </a:solidFill>
            </a:endParaRPr>
          </a:p>
          <a:p>
            <a:pPr indent="0" lvl="0" marL="0" rtl="0">
              <a:spcBef>
                <a:spcPts val="600"/>
              </a:spcBef>
              <a:spcAft>
                <a:spcPts val="0"/>
              </a:spcAft>
              <a:buClr>
                <a:srgbClr val="000000"/>
              </a:buClr>
              <a:buSzPts val="1100"/>
              <a:buNone/>
            </a:pPr>
            <a:r>
              <a:t/>
            </a:r>
            <a:endParaRPr>
              <a:solidFill>
                <a:srgbClr val="333333"/>
              </a:solidFill>
            </a:endParaRPr>
          </a:p>
          <a:p>
            <a:pPr indent="0" lvl="0" marL="0" rtl="0">
              <a:spcBef>
                <a:spcPts val="600"/>
              </a:spcBef>
              <a:spcAft>
                <a:spcPts val="0"/>
              </a:spcAft>
              <a:buClr>
                <a:srgbClr val="000000"/>
              </a:buClr>
              <a:buSzPts val="1100"/>
              <a:buNone/>
            </a:pPr>
            <a:r>
              <a:rPr b="1" lang="en">
                <a:solidFill>
                  <a:srgbClr val="333333"/>
                </a:solidFill>
              </a:rPr>
              <a:t>Can a mutant be valid, but not useful?</a:t>
            </a:r>
            <a:endParaRPr b="1">
              <a:solidFill>
                <a:srgbClr val="333333"/>
              </a:solidFill>
            </a:endParaRPr>
          </a:p>
        </p:txBody>
      </p:sp>
      <p:sp>
        <p:nvSpPr>
          <p:cNvPr id="248" name="Shape 24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Shape 253"/>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Mutant Quality</a:t>
            </a:r>
            <a:endParaRPr/>
          </a:p>
        </p:txBody>
      </p:sp>
      <p:sp>
        <p:nvSpPr>
          <p:cNvPr id="254" name="Shape 25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solidFill>
                  <a:srgbClr val="333333"/>
                </a:solidFill>
              </a:rPr>
              <a:t>Mutants might remain live if:</a:t>
            </a:r>
            <a:endParaRPr>
              <a:solidFill>
                <a:srgbClr val="333333"/>
              </a:solidFill>
            </a:endParaRPr>
          </a:p>
          <a:p>
            <a:pPr indent="-419100" lvl="0" marL="457200" rtl="0">
              <a:spcBef>
                <a:spcPts val="600"/>
              </a:spcBef>
              <a:spcAft>
                <a:spcPts val="0"/>
              </a:spcAft>
              <a:buClr>
                <a:srgbClr val="333333"/>
              </a:buClr>
              <a:buSzPts val="3000"/>
              <a:buChar char="●"/>
            </a:pPr>
            <a:r>
              <a:rPr lang="en">
                <a:solidFill>
                  <a:srgbClr val="333333"/>
                </a:solidFill>
              </a:rPr>
              <a:t>They are </a:t>
            </a:r>
            <a:r>
              <a:rPr i="1" lang="en">
                <a:solidFill>
                  <a:srgbClr val="333333"/>
                </a:solidFill>
              </a:rPr>
              <a:t>equivalent</a:t>
            </a:r>
            <a:r>
              <a:rPr lang="en">
                <a:solidFill>
                  <a:srgbClr val="333333"/>
                </a:solidFill>
              </a:rPr>
              <a:t> to the original program.</a:t>
            </a:r>
            <a:endParaRPr>
              <a:solidFill>
                <a:srgbClr val="333333"/>
              </a:solidFill>
            </a:endParaRPr>
          </a:p>
          <a:p>
            <a:pPr indent="-381000" lvl="1" marL="914400" rtl="0">
              <a:spcBef>
                <a:spcPts val="0"/>
              </a:spcBef>
              <a:spcAft>
                <a:spcPts val="0"/>
              </a:spcAft>
              <a:buClr>
                <a:srgbClr val="333333"/>
              </a:buClr>
              <a:buSzPts val="2400"/>
              <a:buChar char="○"/>
            </a:pPr>
            <a:r>
              <a:rPr lang="en">
                <a:solidFill>
                  <a:srgbClr val="333333"/>
                </a:solidFill>
              </a:rPr>
              <a:t>for(i=0; i &lt; 10; i++)</a:t>
            </a:r>
            <a:endParaRPr>
              <a:solidFill>
                <a:srgbClr val="333333"/>
              </a:solidFill>
            </a:endParaRPr>
          </a:p>
          <a:p>
            <a:pPr indent="-381000" lvl="1" marL="914400" rtl="0">
              <a:spcBef>
                <a:spcPts val="0"/>
              </a:spcBef>
              <a:spcAft>
                <a:spcPts val="0"/>
              </a:spcAft>
              <a:buClr>
                <a:srgbClr val="333333"/>
              </a:buClr>
              <a:buSzPts val="2400"/>
              <a:buChar char="○"/>
            </a:pPr>
            <a:r>
              <a:rPr lang="en">
                <a:solidFill>
                  <a:srgbClr val="333333"/>
                </a:solidFill>
              </a:rPr>
              <a:t>for(i=0; i != 10; i++)</a:t>
            </a:r>
            <a:endParaRPr>
              <a:solidFill>
                <a:srgbClr val="333333"/>
              </a:solidFill>
            </a:endParaRPr>
          </a:p>
          <a:p>
            <a:pPr indent="-381000" lvl="1" marL="914400" rtl="0">
              <a:spcBef>
                <a:spcPts val="0"/>
              </a:spcBef>
              <a:spcAft>
                <a:spcPts val="0"/>
              </a:spcAft>
              <a:buClr>
                <a:srgbClr val="333333"/>
              </a:buClr>
              <a:buSzPts val="2400"/>
              <a:buChar char="○"/>
            </a:pPr>
            <a:r>
              <a:rPr lang="en">
                <a:solidFill>
                  <a:srgbClr val="333333"/>
                </a:solidFill>
              </a:rPr>
              <a:t>Identifying equivalency is NP-hard.</a:t>
            </a:r>
            <a:endParaRPr>
              <a:solidFill>
                <a:srgbClr val="333333"/>
              </a:solidFill>
            </a:endParaRPr>
          </a:p>
          <a:p>
            <a:pPr indent="-419100" lvl="0" marL="457200" rtl="0">
              <a:spcBef>
                <a:spcPts val="0"/>
              </a:spcBef>
              <a:spcAft>
                <a:spcPts val="0"/>
              </a:spcAft>
              <a:buClr>
                <a:srgbClr val="333333"/>
              </a:buClr>
              <a:buSzPts val="3000"/>
              <a:buChar char="●"/>
            </a:pPr>
            <a:r>
              <a:rPr lang="en">
                <a:solidFill>
                  <a:srgbClr val="333333"/>
                </a:solidFill>
              </a:rPr>
              <a:t>Test suite is </a:t>
            </a:r>
            <a:r>
              <a:rPr i="1" lang="en">
                <a:solidFill>
                  <a:srgbClr val="333333"/>
                </a:solidFill>
              </a:rPr>
              <a:t>inadequate </a:t>
            </a:r>
            <a:r>
              <a:rPr lang="en">
                <a:solidFill>
                  <a:srgbClr val="333333"/>
                </a:solidFill>
              </a:rPr>
              <a:t>for that mutation. </a:t>
            </a:r>
            <a:endParaRPr>
              <a:solidFill>
                <a:srgbClr val="333333"/>
              </a:solidFill>
            </a:endParaRPr>
          </a:p>
          <a:p>
            <a:pPr indent="-381000" lvl="1" marL="914400" rtl="0">
              <a:spcBef>
                <a:spcPts val="0"/>
              </a:spcBef>
              <a:spcAft>
                <a:spcPts val="0"/>
              </a:spcAft>
              <a:buClr>
                <a:srgbClr val="333333"/>
              </a:buClr>
              <a:buSzPts val="2400"/>
              <a:buChar char="○"/>
            </a:pPr>
            <a:r>
              <a:rPr lang="en">
                <a:solidFill>
                  <a:srgbClr val="333333"/>
                </a:solidFill>
              </a:rPr>
              <a:t>(a &lt;= b) and (a &gt;= b) cannot be differentiated if a==b in the test case. </a:t>
            </a:r>
            <a:endParaRPr>
              <a:solidFill>
                <a:srgbClr val="333333"/>
              </a:solidFill>
            </a:endParaRPr>
          </a:p>
        </p:txBody>
      </p:sp>
      <p:sp>
        <p:nvSpPr>
          <p:cNvPr id="255" name="Shape 25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Shape 64"/>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Fault-Based Testing</a:t>
            </a:r>
            <a:endParaRPr/>
          </a:p>
        </p:txBody>
      </p:sp>
      <p:sp>
        <p:nvSpPr>
          <p:cNvPr id="65" name="Shape 6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solidFill>
                  <a:srgbClr val="333333"/>
                </a:solidFill>
              </a:rPr>
              <a:t>By studying faults in previous designs, we can predict and prevent similar faults in future product designs.</a:t>
            </a:r>
            <a:endParaRPr>
              <a:solidFill>
                <a:srgbClr val="333333"/>
              </a:solidFill>
            </a:endParaRPr>
          </a:p>
          <a:p>
            <a:pPr indent="0" lvl="0" marL="0" marR="0" rtl="0" algn="l">
              <a:lnSpc>
                <a:spcPct val="100000"/>
              </a:lnSpc>
              <a:spcBef>
                <a:spcPts val="600"/>
              </a:spcBef>
              <a:spcAft>
                <a:spcPts val="0"/>
              </a:spcAft>
              <a:buNone/>
            </a:pPr>
            <a:r>
              <a:t/>
            </a:r>
            <a:endParaRPr>
              <a:solidFill>
                <a:srgbClr val="333333"/>
              </a:solidFill>
            </a:endParaRPr>
          </a:p>
          <a:p>
            <a:pPr indent="0" lvl="0" marL="0" marR="0" rtl="0" algn="l">
              <a:lnSpc>
                <a:spcPct val="100000"/>
              </a:lnSpc>
              <a:spcBef>
                <a:spcPts val="600"/>
              </a:spcBef>
              <a:spcAft>
                <a:spcPts val="0"/>
              </a:spcAft>
              <a:buNone/>
            </a:pPr>
            <a:r>
              <a:rPr lang="en">
                <a:solidFill>
                  <a:srgbClr val="333333"/>
                </a:solidFill>
              </a:rPr>
              <a:t>Many testing techniques based on what we </a:t>
            </a:r>
            <a:r>
              <a:rPr i="1" lang="en">
                <a:solidFill>
                  <a:srgbClr val="333333"/>
                </a:solidFill>
              </a:rPr>
              <a:t>think should happen</a:t>
            </a:r>
            <a:r>
              <a:rPr lang="en">
                <a:solidFill>
                  <a:srgbClr val="333333"/>
                </a:solidFill>
              </a:rPr>
              <a:t>. We can also test based on knowledge of </a:t>
            </a:r>
            <a:r>
              <a:rPr i="1" lang="en">
                <a:solidFill>
                  <a:srgbClr val="333333"/>
                </a:solidFill>
              </a:rPr>
              <a:t>what has gone wrong before.</a:t>
            </a:r>
            <a:endParaRPr>
              <a:solidFill>
                <a:srgbClr val="333333"/>
              </a:solidFill>
            </a:endParaRPr>
          </a:p>
        </p:txBody>
      </p:sp>
      <p:sp>
        <p:nvSpPr>
          <p:cNvPr id="66" name="Shape 6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Shape 260"/>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Mutation Coverage</a:t>
            </a:r>
            <a:endParaRPr/>
          </a:p>
        </p:txBody>
      </p:sp>
      <p:sp>
        <p:nvSpPr>
          <p:cNvPr id="261" name="Shape 26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Clr>
                <a:schemeClr val="dk1"/>
              </a:buClr>
              <a:buSzPts val="1100"/>
              <a:buFont typeface="Arial"/>
              <a:buNone/>
            </a:pPr>
            <a:r>
              <a:rPr lang="en">
                <a:solidFill>
                  <a:srgbClr val="333333"/>
                </a:solidFill>
              </a:rPr>
              <a:t>Adequacy of the suite can be measured as:</a:t>
            </a:r>
            <a:endParaRPr>
              <a:solidFill>
                <a:srgbClr val="333333"/>
              </a:solidFill>
            </a:endParaRPr>
          </a:p>
          <a:p>
            <a:pPr indent="0" lvl="0" marL="2286000" rtl="0">
              <a:spcBef>
                <a:spcPts val="600"/>
              </a:spcBef>
              <a:spcAft>
                <a:spcPts val="0"/>
              </a:spcAft>
              <a:buClr>
                <a:schemeClr val="dk1"/>
              </a:buClr>
              <a:buSzPts val="1100"/>
              <a:buFont typeface="Arial"/>
              <a:buNone/>
            </a:pPr>
            <a:r>
              <a:rPr lang="en">
                <a:solidFill>
                  <a:srgbClr val="333333"/>
                </a:solidFill>
              </a:rPr>
              <a:t> (# mutants killed)</a:t>
            </a:r>
            <a:endParaRPr>
              <a:solidFill>
                <a:srgbClr val="333333"/>
              </a:solidFill>
            </a:endParaRPr>
          </a:p>
          <a:p>
            <a:pPr indent="457200" lvl="0" marL="2286000" rtl="0">
              <a:spcBef>
                <a:spcPts val="600"/>
              </a:spcBef>
              <a:spcAft>
                <a:spcPts val="0"/>
              </a:spcAft>
              <a:buClr>
                <a:schemeClr val="dk1"/>
              </a:buClr>
              <a:buSzPts val="1100"/>
              <a:buFont typeface="Arial"/>
              <a:buNone/>
            </a:pPr>
            <a:r>
              <a:rPr lang="en">
                <a:solidFill>
                  <a:srgbClr val="333333"/>
                </a:solidFill>
              </a:rPr>
              <a:t>(total mutants)</a:t>
            </a:r>
            <a:endParaRPr>
              <a:solidFill>
                <a:srgbClr val="333333"/>
              </a:solidFill>
            </a:endParaRPr>
          </a:p>
          <a:p>
            <a:pPr indent="-419100" lvl="0" marL="457200" rtl="0">
              <a:spcBef>
                <a:spcPts val="600"/>
              </a:spcBef>
              <a:spcAft>
                <a:spcPts val="0"/>
              </a:spcAft>
              <a:buClr>
                <a:srgbClr val="333333"/>
              </a:buClr>
              <a:buSzPts val="3000"/>
              <a:buChar char="●"/>
            </a:pPr>
            <a:r>
              <a:rPr lang="en">
                <a:solidFill>
                  <a:srgbClr val="333333"/>
                </a:solidFill>
              </a:rPr>
              <a:t>Mutants can be equivalent when both the original and the mutant are wrong.</a:t>
            </a:r>
            <a:endParaRPr>
              <a:solidFill>
                <a:srgbClr val="333333"/>
              </a:solidFill>
            </a:endParaRPr>
          </a:p>
          <a:p>
            <a:pPr indent="-419100" lvl="0" marL="457200" rtl="0">
              <a:spcBef>
                <a:spcPts val="0"/>
              </a:spcBef>
              <a:spcAft>
                <a:spcPts val="0"/>
              </a:spcAft>
              <a:buClr>
                <a:srgbClr val="333333"/>
              </a:buClr>
              <a:buSzPts val="3000"/>
              <a:buChar char="●"/>
            </a:pPr>
            <a:r>
              <a:rPr lang="en">
                <a:solidFill>
                  <a:srgbClr val="333333"/>
                </a:solidFill>
              </a:rPr>
              <a:t>Helps ensure that the test suite is </a:t>
            </a:r>
            <a:r>
              <a:rPr i="1" lang="en">
                <a:solidFill>
                  <a:srgbClr val="333333"/>
                </a:solidFill>
              </a:rPr>
              <a:t>robust</a:t>
            </a:r>
            <a:r>
              <a:rPr lang="en">
                <a:solidFill>
                  <a:srgbClr val="333333"/>
                </a:solidFill>
              </a:rPr>
              <a:t> against the modeled mutation types.</a:t>
            </a:r>
            <a:endParaRPr>
              <a:solidFill>
                <a:srgbClr val="333333"/>
              </a:solidFill>
            </a:endParaRPr>
          </a:p>
        </p:txBody>
      </p:sp>
      <p:cxnSp>
        <p:nvCxnSpPr>
          <p:cNvPr id="262" name="Shape 262"/>
          <p:cNvCxnSpPr/>
          <p:nvPr/>
        </p:nvCxnSpPr>
        <p:spPr>
          <a:xfrm>
            <a:off x="2831000" y="2800725"/>
            <a:ext cx="3209400" cy="0"/>
          </a:xfrm>
          <a:prstGeom prst="straightConnector1">
            <a:avLst/>
          </a:prstGeom>
          <a:noFill/>
          <a:ln cap="flat" cmpd="sng" w="19050">
            <a:solidFill>
              <a:srgbClr val="000000"/>
            </a:solidFill>
            <a:prstDash val="solid"/>
            <a:round/>
            <a:headEnd len="med" w="med" type="none"/>
            <a:tailEnd len="med" w="med" type="none"/>
          </a:ln>
        </p:spPr>
      </p:cxnSp>
      <p:sp>
        <p:nvSpPr>
          <p:cNvPr id="263" name="Shape 26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Shape 268"/>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Mutation and Structural Coverage</a:t>
            </a:r>
            <a:endParaRPr/>
          </a:p>
        </p:txBody>
      </p:sp>
      <p:sp>
        <p:nvSpPr>
          <p:cNvPr id="269" name="Shape 26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Clr>
                <a:srgbClr val="000000"/>
              </a:buClr>
              <a:buSzPts val="1100"/>
              <a:buNone/>
            </a:pPr>
            <a:r>
              <a:rPr lang="en">
                <a:solidFill>
                  <a:srgbClr val="333333"/>
                </a:solidFill>
              </a:rPr>
              <a:t>Mutation coverage can subsume structural coverage metrics.</a:t>
            </a:r>
            <a:endParaRPr>
              <a:solidFill>
                <a:srgbClr val="333333"/>
              </a:solidFill>
            </a:endParaRPr>
          </a:p>
          <a:p>
            <a:pPr indent="-419100" lvl="0" marL="457200" rtl="0">
              <a:spcBef>
                <a:spcPts val="600"/>
              </a:spcBef>
              <a:spcAft>
                <a:spcPts val="0"/>
              </a:spcAft>
              <a:buClr>
                <a:srgbClr val="333333"/>
              </a:buClr>
              <a:buSzPts val="3000"/>
              <a:buChar char="●"/>
            </a:pPr>
            <a:r>
              <a:rPr lang="en">
                <a:solidFill>
                  <a:srgbClr val="333333"/>
                </a:solidFill>
              </a:rPr>
              <a:t>Statement Coverage</a:t>
            </a:r>
            <a:endParaRPr>
              <a:solidFill>
                <a:srgbClr val="333333"/>
              </a:solidFill>
            </a:endParaRPr>
          </a:p>
          <a:p>
            <a:pPr indent="-381000" lvl="1" marL="914400" rtl="0">
              <a:spcBef>
                <a:spcPts val="0"/>
              </a:spcBef>
              <a:spcAft>
                <a:spcPts val="0"/>
              </a:spcAft>
              <a:buClr>
                <a:srgbClr val="333333"/>
              </a:buClr>
              <a:buSzPts val="2400"/>
              <a:buChar char="○"/>
            </a:pPr>
            <a:r>
              <a:rPr lang="en">
                <a:solidFill>
                  <a:srgbClr val="333333"/>
                </a:solidFill>
              </a:rPr>
              <a:t>Apply statement deletion to all statements.</a:t>
            </a:r>
            <a:endParaRPr>
              <a:solidFill>
                <a:srgbClr val="333333"/>
              </a:solidFill>
            </a:endParaRPr>
          </a:p>
          <a:p>
            <a:pPr indent="-381000" lvl="1" marL="914400" rtl="0">
              <a:spcBef>
                <a:spcPts val="0"/>
              </a:spcBef>
              <a:spcAft>
                <a:spcPts val="0"/>
              </a:spcAft>
              <a:buClr>
                <a:srgbClr val="333333"/>
              </a:buClr>
              <a:buSzPts val="2400"/>
              <a:buChar char="○"/>
            </a:pPr>
            <a:r>
              <a:rPr lang="en">
                <a:solidFill>
                  <a:srgbClr val="333333"/>
                </a:solidFill>
              </a:rPr>
              <a:t>To kill a mutant where statement </a:t>
            </a:r>
            <a:r>
              <a:rPr i="1" lang="en">
                <a:solidFill>
                  <a:srgbClr val="333333"/>
                </a:solidFill>
              </a:rPr>
              <a:t>S</a:t>
            </a:r>
            <a:r>
              <a:rPr lang="en">
                <a:solidFill>
                  <a:srgbClr val="333333"/>
                </a:solidFill>
              </a:rPr>
              <a:t> has been deleted requires executing </a:t>
            </a:r>
            <a:r>
              <a:rPr i="1" lang="en">
                <a:solidFill>
                  <a:srgbClr val="333333"/>
                </a:solidFill>
              </a:rPr>
              <a:t>S</a:t>
            </a:r>
            <a:r>
              <a:rPr lang="en">
                <a:solidFill>
                  <a:srgbClr val="333333"/>
                </a:solidFill>
              </a:rPr>
              <a:t> in the original program.</a:t>
            </a:r>
            <a:endParaRPr>
              <a:solidFill>
                <a:srgbClr val="333333"/>
              </a:solidFill>
            </a:endParaRPr>
          </a:p>
          <a:p>
            <a:pPr indent="-419100" lvl="0" marL="457200" rtl="0">
              <a:spcBef>
                <a:spcPts val="0"/>
              </a:spcBef>
              <a:spcAft>
                <a:spcPts val="0"/>
              </a:spcAft>
              <a:buClr>
                <a:srgbClr val="333333"/>
              </a:buClr>
              <a:buSzPts val="3000"/>
              <a:buChar char="●"/>
            </a:pPr>
            <a:r>
              <a:rPr lang="en">
                <a:solidFill>
                  <a:srgbClr val="333333"/>
                </a:solidFill>
              </a:rPr>
              <a:t>Branch Coverage</a:t>
            </a:r>
            <a:endParaRPr>
              <a:solidFill>
                <a:srgbClr val="333333"/>
              </a:solidFill>
            </a:endParaRPr>
          </a:p>
          <a:p>
            <a:pPr indent="-381000" lvl="1" marL="914400" rtl="0">
              <a:spcBef>
                <a:spcPts val="0"/>
              </a:spcBef>
              <a:spcAft>
                <a:spcPts val="0"/>
              </a:spcAft>
              <a:buClr>
                <a:srgbClr val="333333"/>
              </a:buClr>
              <a:buSzPts val="2400"/>
              <a:buChar char="○"/>
            </a:pPr>
            <a:r>
              <a:rPr lang="en">
                <a:solidFill>
                  <a:srgbClr val="333333"/>
                </a:solidFill>
              </a:rPr>
              <a:t>Apply constant replacement to all predicates.</a:t>
            </a:r>
            <a:endParaRPr>
              <a:solidFill>
                <a:srgbClr val="333333"/>
              </a:solidFill>
            </a:endParaRPr>
          </a:p>
          <a:p>
            <a:pPr indent="-381000" lvl="1" marL="914400" rtl="0">
              <a:spcBef>
                <a:spcPts val="0"/>
              </a:spcBef>
              <a:spcAft>
                <a:spcPts val="0"/>
              </a:spcAft>
              <a:buClr>
                <a:srgbClr val="333333"/>
              </a:buClr>
              <a:buSzPts val="2400"/>
              <a:buChar char="○"/>
            </a:pPr>
            <a:r>
              <a:rPr lang="en">
                <a:solidFill>
                  <a:srgbClr val="333333"/>
                </a:solidFill>
              </a:rPr>
              <a:t>To kill a mutant where a predicate is set to true, a test must execute the original with a false value.</a:t>
            </a:r>
            <a:endParaRPr>
              <a:solidFill>
                <a:srgbClr val="333333"/>
              </a:solidFill>
            </a:endParaRPr>
          </a:p>
        </p:txBody>
      </p:sp>
      <p:sp>
        <p:nvSpPr>
          <p:cNvPr id="270" name="Shape 27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Shape 275"/>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Practical Considerations</a:t>
            </a:r>
            <a:endParaRPr/>
          </a:p>
        </p:txBody>
      </p:sp>
      <p:sp>
        <p:nvSpPr>
          <p:cNvPr id="276" name="Shape 27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Clr>
                <a:schemeClr val="dk1"/>
              </a:buClr>
              <a:buSzPts val="1100"/>
              <a:buFont typeface="Arial"/>
              <a:buNone/>
            </a:pPr>
            <a:r>
              <a:rPr lang="en">
                <a:solidFill>
                  <a:srgbClr val="333333"/>
                </a:solidFill>
              </a:rPr>
              <a:t>Mutation testing is expensive.</a:t>
            </a:r>
            <a:endParaRPr>
              <a:solidFill>
                <a:srgbClr val="333333"/>
              </a:solidFill>
            </a:endParaRPr>
          </a:p>
          <a:p>
            <a:pPr indent="-419100" lvl="0" marL="457200" rtl="0">
              <a:spcBef>
                <a:spcPts val="600"/>
              </a:spcBef>
              <a:spcAft>
                <a:spcPts val="0"/>
              </a:spcAft>
              <a:buClr>
                <a:srgbClr val="333333"/>
              </a:buClr>
              <a:buSzPts val="3000"/>
              <a:buChar char="●"/>
            </a:pPr>
            <a:r>
              <a:rPr lang="en">
                <a:solidFill>
                  <a:srgbClr val="333333"/>
                </a:solidFill>
              </a:rPr>
              <a:t>Must run </a:t>
            </a:r>
            <a:r>
              <a:rPr i="1" lang="en">
                <a:solidFill>
                  <a:srgbClr val="333333"/>
                </a:solidFill>
              </a:rPr>
              <a:t>all </a:t>
            </a:r>
            <a:r>
              <a:rPr lang="en">
                <a:solidFill>
                  <a:srgbClr val="333333"/>
                </a:solidFill>
              </a:rPr>
              <a:t>tests against </a:t>
            </a:r>
            <a:r>
              <a:rPr i="1" lang="en">
                <a:solidFill>
                  <a:srgbClr val="333333"/>
                </a:solidFill>
              </a:rPr>
              <a:t>all</a:t>
            </a:r>
            <a:r>
              <a:rPr lang="en">
                <a:solidFill>
                  <a:srgbClr val="333333"/>
                </a:solidFill>
              </a:rPr>
              <a:t> mutants.</a:t>
            </a:r>
            <a:endParaRPr>
              <a:solidFill>
                <a:srgbClr val="333333"/>
              </a:solidFill>
            </a:endParaRPr>
          </a:p>
          <a:p>
            <a:pPr indent="-419100" lvl="0" marL="457200" rtl="0">
              <a:spcBef>
                <a:spcPts val="0"/>
              </a:spcBef>
              <a:spcAft>
                <a:spcPts val="0"/>
              </a:spcAft>
              <a:buClr>
                <a:srgbClr val="333333"/>
              </a:buClr>
              <a:buSzPts val="3000"/>
              <a:buChar char="●"/>
            </a:pPr>
            <a:r>
              <a:rPr lang="en">
                <a:solidFill>
                  <a:srgbClr val="333333"/>
                </a:solidFill>
              </a:rPr>
              <a:t>Many mutants typically generated.</a:t>
            </a:r>
            <a:endParaRPr>
              <a:solidFill>
                <a:srgbClr val="333333"/>
              </a:solidFill>
            </a:endParaRPr>
          </a:p>
          <a:p>
            <a:pPr indent="-381000" lvl="1" marL="914400" rtl="0">
              <a:spcBef>
                <a:spcPts val="0"/>
              </a:spcBef>
              <a:spcAft>
                <a:spcPts val="0"/>
              </a:spcAft>
              <a:buClr>
                <a:srgbClr val="333333"/>
              </a:buClr>
              <a:buSzPts val="2400"/>
              <a:buChar char="○"/>
            </a:pPr>
            <a:r>
              <a:rPr lang="en">
                <a:solidFill>
                  <a:srgbClr val="333333"/>
                </a:solidFill>
              </a:rPr>
              <a:t>One mutation operator applied per mutant.</a:t>
            </a:r>
            <a:endParaRPr>
              <a:solidFill>
                <a:srgbClr val="333333"/>
              </a:solidFill>
            </a:endParaRPr>
          </a:p>
          <a:p>
            <a:pPr indent="0" lvl="0" marL="0" rtl="0">
              <a:spcBef>
                <a:spcPts val="600"/>
              </a:spcBef>
              <a:spcAft>
                <a:spcPts val="0"/>
              </a:spcAft>
              <a:buClr>
                <a:schemeClr val="dk1"/>
              </a:buClr>
              <a:buSzPts val="1100"/>
              <a:buFont typeface="Arial"/>
              <a:buNone/>
            </a:pPr>
            <a:r>
              <a:t/>
            </a:r>
            <a:endParaRPr sz="1100">
              <a:solidFill>
                <a:srgbClr val="333333"/>
              </a:solidFill>
            </a:endParaRPr>
          </a:p>
          <a:p>
            <a:pPr indent="-419100" lvl="0" marL="457200" rtl="0">
              <a:spcBef>
                <a:spcPts val="600"/>
              </a:spcBef>
              <a:spcAft>
                <a:spcPts val="0"/>
              </a:spcAft>
              <a:buClr>
                <a:srgbClr val="333333"/>
              </a:buClr>
              <a:buSzPts val="3000"/>
              <a:buChar char="●"/>
            </a:pPr>
            <a:r>
              <a:rPr lang="en">
                <a:solidFill>
                  <a:srgbClr val="333333"/>
                </a:solidFill>
              </a:rPr>
              <a:t>If cost is an issue, use “weak” mutation testing:</a:t>
            </a:r>
            <a:endParaRPr>
              <a:solidFill>
                <a:srgbClr val="333333"/>
              </a:solidFill>
            </a:endParaRPr>
          </a:p>
          <a:p>
            <a:pPr indent="-381000" lvl="0" marL="914400" rtl="0">
              <a:spcBef>
                <a:spcPts val="0"/>
              </a:spcBef>
              <a:spcAft>
                <a:spcPts val="0"/>
              </a:spcAft>
              <a:buClr>
                <a:srgbClr val="333333"/>
              </a:buClr>
              <a:buSzPts val="2400"/>
              <a:buChar char="●"/>
            </a:pPr>
            <a:r>
              <a:rPr lang="en" sz="2400">
                <a:solidFill>
                  <a:srgbClr val="333333"/>
                </a:solidFill>
              </a:rPr>
              <a:t>Apply multiple mutation operators per mutant.</a:t>
            </a:r>
            <a:endParaRPr sz="2400">
              <a:solidFill>
                <a:srgbClr val="333333"/>
              </a:solidFill>
            </a:endParaRPr>
          </a:p>
          <a:p>
            <a:pPr indent="0" lvl="0" marL="0" rtl="0">
              <a:spcBef>
                <a:spcPts val="600"/>
              </a:spcBef>
              <a:spcAft>
                <a:spcPts val="0"/>
              </a:spcAft>
              <a:buClr>
                <a:srgbClr val="000000"/>
              </a:buClr>
              <a:buSzPts val="1100"/>
              <a:buNone/>
            </a:pPr>
            <a:r>
              <a:t/>
            </a:r>
            <a:endParaRPr>
              <a:solidFill>
                <a:srgbClr val="333333"/>
              </a:solidFill>
            </a:endParaRPr>
          </a:p>
        </p:txBody>
      </p:sp>
      <p:sp>
        <p:nvSpPr>
          <p:cNvPr id="277" name="Shape 27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Shape 282"/>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Weak Mutation Testing</a:t>
            </a:r>
            <a:endParaRPr/>
          </a:p>
        </p:txBody>
      </p:sp>
      <p:sp>
        <p:nvSpPr>
          <p:cNvPr id="283" name="Shape 28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spcBef>
                <a:spcPts val="600"/>
              </a:spcBef>
              <a:spcAft>
                <a:spcPts val="0"/>
              </a:spcAft>
              <a:buClr>
                <a:schemeClr val="dk1"/>
              </a:buClr>
              <a:buSzPts val="1100"/>
              <a:buFont typeface="Arial"/>
              <a:buNone/>
            </a:pPr>
            <a:r>
              <a:rPr lang="en">
                <a:solidFill>
                  <a:srgbClr val="333333"/>
                </a:solidFill>
              </a:rPr>
              <a:t>Mutation testing is expensive.</a:t>
            </a:r>
            <a:endParaRPr>
              <a:solidFill>
                <a:srgbClr val="333333"/>
              </a:solidFill>
            </a:endParaRPr>
          </a:p>
          <a:p>
            <a:pPr indent="-419100" lvl="0" marL="457200" rtl="0">
              <a:spcBef>
                <a:spcPts val="600"/>
              </a:spcBef>
              <a:spcAft>
                <a:spcPts val="0"/>
              </a:spcAft>
              <a:buClr>
                <a:srgbClr val="333333"/>
              </a:buClr>
              <a:buSzPts val="3000"/>
              <a:buChar char="●"/>
            </a:pPr>
            <a:r>
              <a:rPr lang="en">
                <a:solidFill>
                  <a:srgbClr val="333333"/>
                </a:solidFill>
              </a:rPr>
              <a:t>Must run </a:t>
            </a:r>
            <a:r>
              <a:rPr i="1" lang="en">
                <a:solidFill>
                  <a:srgbClr val="333333"/>
                </a:solidFill>
              </a:rPr>
              <a:t>all </a:t>
            </a:r>
            <a:r>
              <a:rPr lang="en">
                <a:solidFill>
                  <a:srgbClr val="333333"/>
                </a:solidFill>
              </a:rPr>
              <a:t>tests against </a:t>
            </a:r>
            <a:r>
              <a:rPr i="1" lang="en">
                <a:solidFill>
                  <a:srgbClr val="333333"/>
                </a:solidFill>
              </a:rPr>
              <a:t>all</a:t>
            </a:r>
            <a:r>
              <a:rPr lang="en">
                <a:solidFill>
                  <a:srgbClr val="333333"/>
                </a:solidFill>
              </a:rPr>
              <a:t> mutants.</a:t>
            </a:r>
            <a:endParaRPr>
              <a:solidFill>
                <a:srgbClr val="333333"/>
              </a:solidFill>
            </a:endParaRPr>
          </a:p>
          <a:p>
            <a:pPr indent="-419100" lvl="0" marL="457200" rtl="0">
              <a:spcBef>
                <a:spcPts val="0"/>
              </a:spcBef>
              <a:spcAft>
                <a:spcPts val="0"/>
              </a:spcAft>
              <a:buClr>
                <a:srgbClr val="333333"/>
              </a:buClr>
              <a:buSzPts val="3000"/>
              <a:buChar char="●"/>
            </a:pPr>
            <a:r>
              <a:rPr lang="en">
                <a:solidFill>
                  <a:srgbClr val="333333"/>
                </a:solidFill>
              </a:rPr>
              <a:t>Many mutants typically generated.</a:t>
            </a:r>
            <a:endParaRPr>
              <a:solidFill>
                <a:srgbClr val="333333"/>
              </a:solidFill>
            </a:endParaRPr>
          </a:p>
          <a:p>
            <a:pPr indent="-381000" lvl="1" marL="914400" rtl="0">
              <a:spcBef>
                <a:spcPts val="0"/>
              </a:spcBef>
              <a:spcAft>
                <a:spcPts val="0"/>
              </a:spcAft>
              <a:buClr>
                <a:srgbClr val="333333"/>
              </a:buClr>
              <a:buSzPts val="2400"/>
              <a:buChar char="○"/>
            </a:pPr>
            <a:r>
              <a:rPr lang="en">
                <a:solidFill>
                  <a:srgbClr val="333333"/>
                </a:solidFill>
              </a:rPr>
              <a:t>One mutation operator applied per mutant.</a:t>
            </a:r>
            <a:endParaRPr>
              <a:solidFill>
                <a:srgbClr val="333333"/>
              </a:solidFill>
            </a:endParaRPr>
          </a:p>
          <a:p>
            <a:pPr indent="0" lvl="0" marL="0" rtl="0">
              <a:spcBef>
                <a:spcPts val="600"/>
              </a:spcBef>
              <a:spcAft>
                <a:spcPts val="0"/>
              </a:spcAft>
              <a:buClr>
                <a:schemeClr val="dk1"/>
              </a:buClr>
              <a:buSzPts val="1100"/>
              <a:buFont typeface="Arial"/>
              <a:buNone/>
            </a:pPr>
            <a:r>
              <a:t/>
            </a:r>
            <a:endParaRPr sz="1100">
              <a:solidFill>
                <a:srgbClr val="333333"/>
              </a:solidFill>
            </a:endParaRPr>
          </a:p>
          <a:p>
            <a:pPr indent="-419100" lvl="0" marL="457200" rtl="0">
              <a:spcBef>
                <a:spcPts val="600"/>
              </a:spcBef>
              <a:spcAft>
                <a:spcPts val="0"/>
              </a:spcAft>
              <a:buClr>
                <a:srgbClr val="333333"/>
              </a:buClr>
              <a:buSzPts val="3000"/>
              <a:buChar char="●"/>
            </a:pPr>
            <a:r>
              <a:rPr lang="en">
                <a:solidFill>
                  <a:srgbClr val="333333"/>
                </a:solidFill>
              </a:rPr>
              <a:t>If cost is an issue:</a:t>
            </a:r>
            <a:endParaRPr>
              <a:solidFill>
                <a:srgbClr val="333333"/>
              </a:solidFill>
            </a:endParaRPr>
          </a:p>
          <a:p>
            <a:pPr indent="-381000" lvl="1" marL="914400" rtl="0">
              <a:spcBef>
                <a:spcPts val="0"/>
              </a:spcBef>
              <a:spcAft>
                <a:spcPts val="0"/>
              </a:spcAft>
              <a:buClr>
                <a:srgbClr val="333333"/>
              </a:buClr>
              <a:buSzPts val="2400"/>
              <a:buChar char="○"/>
            </a:pPr>
            <a:r>
              <a:rPr b="1" lang="en">
                <a:solidFill>
                  <a:srgbClr val="333333"/>
                </a:solidFill>
              </a:rPr>
              <a:t>“weak” mutation testing</a:t>
            </a:r>
            <a:r>
              <a:rPr lang="en">
                <a:solidFill>
                  <a:srgbClr val="333333"/>
                </a:solidFill>
              </a:rPr>
              <a:t> - seed multiple faults per mutants.</a:t>
            </a:r>
            <a:endParaRPr>
              <a:solidFill>
                <a:srgbClr val="333333"/>
              </a:solidFill>
            </a:endParaRPr>
          </a:p>
          <a:p>
            <a:pPr indent="-381000" lvl="1" marL="914400" rtl="0">
              <a:spcBef>
                <a:spcPts val="0"/>
              </a:spcBef>
              <a:spcAft>
                <a:spcPts val="0"/>
              </a:spcAft>
              <a:buClr>
                <a:srgbClr val="333333"/>
              </a:buClr>
              <a:buSzPts val="2400"/>
              <a:buChar char="○"/>
            </a:pPr>
            <a:r>
              <a:rPr lang="en">
                <a:solidFill>
                  <a:srgbClr val="333333"/>
                </a:solidFill>
              </a:rPr>
              <a:t>Sample from space of mutants until statistical significance is achieved.</a:t>
            </a:r>
            <a:endParaRPr>
              <a:solidFill>
                <a:srgbClr val="333333"/>
              </a:solidFill>
            </a:endParaRPr>
          </a:p>
          <a:p>
            <a:pPr indent="0" lvl="0" marL="0" rtl="0">
              <a:spcBef>
                <a:spcPts val="600"/>
              </a:spcBef>
              <a:spcAft>
                <a:spcPts val="0"/>
              </a:spcAft>
              <a:buClr>
                <a:srgbClr val="000000"/>
              </a:buClr>
              <a:buSzPts val="1100"/>
              <a:buNone/>
            </a:pPr>
            <a:r>
              <a:t/>
            </a:r>
            <a:endParaRPr>
              <a:solidFill>
                <a:srgbClr val="333333"/>
              </a:solidFill>
            </a:endParaRPr>
          </a:p>
        </p:txBody>
      </p:sp>
      <p:sp>
        <p:nvSpPr>
          <p:cNvPr id="284" name="Shape 28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Shape 289"/>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Weak Mutation Testing</a:t>
            </a:r>
            <a:endParaRPr/>
          </a:p>
        </p:txBody>
      </p:sp>
      <p:sp>
        <p:nvSpPr>
          <p:cNvPr id="290" name="Shape 29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Clr>
                <a:srgbClr val="333333"/>
              </a:buClr>
              <a:buSzPts val="3000"/>
              <a:buChar char="●"/>
            </a:pPr>
            <a:r>
              <a:rPr lang="en">
                <a:solidFill>
                  <a:srgbClr val="252525"/>
                </a:solidFill>
                <a:highlight>
                  <a:srgbClr val="FFFFFF"/>
                </a:highlight>
              </a:rPr>
              <a:t>Seed multiple faults into a single mutant.</a:t>
            </a:r>
            <a:endParaRPr>
              <a:solidFill>
                <a:srgbClr val="252525"/>
              </a:solidFill>
              <a:highlight>
                <a:srgbClr val="FFFFFF"/>
              </a:highlight>
            </a:endParaRPr>
          </a:p>
          <a:p>
            <a:pPr indent="-381000" lvl="1" marL="914400" rtl="0">
              <a:spcBef>
                <a:spcPts val="0"/>
              </a:spcBef>
              <a:spcAft>
                <a:spcPts val="0"/>
              </a:spcAft>
              <a:buClr>
                <a:srgbClr val="252525"/>
              </a:buClr>
              <a:buSzPts val="2400"/>
              <a:buChar char="○"/>
            </a:pPr>
            <a:r>
              <a:rPr lang="en">
                <a:solidFill>
                  <a:srgbClr val="252525"/>
                </a:solidFill>
                <a:highlight>
                  <a:srgbClr val="FFFFFF"/>
                </a:highlight>
              </a:rPr>
              <a:t>Called a “meta-mutant”</a:t>
            </a:r>
            <a:endParaRPr>
              <a:solidFill>
                <a:srgbClr val="252525"/>
              </a:solidFill>
              <a:highlight>
                <a:srgbClr val="FFFFFF"/>
              </a:highlight>
            </a:endParaRPr>
          </a:p>
          <a:p>
            <a:pPr indent="-419100" lvl="0" marL="457200" rtl="0">
              <a:spcBef>
                <a:spcPts val="0"/>
              </a:spcBef>
              <a:spcAft>
                <a:spcPts val="0"/>
              </a:spcAft>
              <a:buClr>
                <a:srgbClr val="252525"/>
              </a:buClr>
              <a:buSzPts val="3000"/>
              <a:buChar char="●"/>
            </a:pPr>
            <a:r>
              <a:rPr lang="en">
                <a:solidFill>
                  <a:srgbClr val="252525"/>
                </a:solidFill>
                <a:highlight>
                  <a:srgbClr val="FFFFFF"/>
                </a:highlight>
              </a:rPr>
              <a:t>Divide the program into segments and track internal state of both original and all mutants when executing a segment.</a:t>
            </a:r>
            <a:endParaRPr>
              <a:solidFill>
                <a:srgbClr val="252525"/>
              </a:solidFill>
              <a:highlight>
                <a:srgbClr val="FFFFFF"/>
              </a:highlight>
            </a:endParaRPr>
          </a:p>
          <a:p>
            <a:pPr indent="-419100" lvl="0" marL="457200" rtl="0">
              <a:spcBef>
                <a:spcPts val="0"/>
              </a:spcBef>
              <a:spcAft>
                <a:spcPts val="0"/>
              </a:spcAft>
              <a:buClr>
                <a:srgbClr val="252525"/>
              </a:buClr>
              <a:buSzPts val="3000"/>
              <a:buChar char="●"/>
            </a:pPr>
            <a:r>
              <a:rPr lang="en">
                <a:solidFill>
                  <a:srgbClr val="252525"/>
                </a:solidFill>
                <a:highlight>
                  <a:srgbClr val="FFFFFF"/>
                </a:highlight>
              </a:rPr>
              <a:t>Kill all detected mutants when intermediate state differs instead of waiting for output.</a:t>
            </a:r>
            <a:endParaRPr>
              <a:solidFill>
                <a:srgbClr val="252525"/>
              </a:solidFill>
              <a:highlight>
                <a:srgbClr val="FFFFFF"/>
              </a:highlight>
            </a:endParaRPr>
          </a:p>
          <a:p>
            <a:pPr indent="-419100" lvl="0" marL="457200" rtl="0">
              <a:spcBef>
                <a:spcPts val="0"/>
              </a:spcBef>
              <a:spcAft>
                <a:spcPts val="0"/>
              </a:spcAft>
              <a:buClr>
                <a:srgbClr val="252525"/>
              </a:buClr>
              <a:buSzPts val="3000"/>
              <a:buChar char="●"/>
            </a:pPr>
            <a:r>
              <a:rPr lang="en">
                <a:solidFill>
                  <a:srgbClr val="252525"/>
                </a:solidFill>
                <a:highlight>
                  <a:srgbClr val="FFFFFF"/>
                </a:highlight>
              </a:rPr>
              <a:t>Decreases the number of test executions.</a:t>
            </a:r>
            <a:endParaRPr>
              <a:solidFill>
                <a:srgbClr val="252525"/>
              </a:solidFill>
              <a:highlight>
                <a:srgbClr val="FFFFFF"/>
              </a:highlight>
            </a:endParaRPr>
          </a:p>
        </p:txBody>
      </p:sp>
      <p:sp>
        <p:nvSpPr>
          <p:cNvPr id="291" name="Shape 29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Shape 296"/>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Statistical Mutation Testing</a:t>
            </a:r>
            <a:endParaRPr/>
          </a:p>
        </p:txBody>
      </p:sp>
      <p:sp>
        <p:nvSpPr>
          <p:cNvPr id="297" name="Shape 29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Clr>
                <a:srgbClr val="252525"/>
              </a:buClr>
              <a:buSzPts val="3000"/>
              <a:buChar char="●"/>
            </a:pPr>
            <a:r>
              <a:rPr lang="en">
                <a:solidFill>
                  <a:srgbClr val="252525"/>
                </a:solidFill>
                <a:highlight>
                  <a:srgbClr val="FFFFFF"/>
                </a:highlight>
              </a:rPr>
              <a:t>A test suite that kills </a:t>
            </a:r>
            <a:r>
              <a:rPr i="1" lang="en">
                <a:solidFill>
                  <a:srgbClr val="252525"/>
                </a:solidFill>
                <a:highlight>
                  <a:srgbClr val="FFFFFF"/>
                </a:highlight>
              </a:rPr>
              <a:t>some</a:t>
            </a:r>
            <a:r>
              <a:rPr lang="en">
                <a:solidFill>
                  <a:srgbClr val="252525"/>
                </a:solidFill>
                <a:highlight>
                  <a:srgbClr val="FFFFFF"/>
                </a:highlight>
              </a:rPr>
              <a:t> mutants may be as effective at finding real faults as one that kills </a:t>
            </a:r>
            <a:r>
              <a:rPr i="1" lang="en">
                <a:solidFill>
                  <a:srgbClr val="252525"/>
                </a:solidFill>
                <a:highlight>
                  <a:srgbClr val="FFFFFF"/>
                </a:highlight>
              </a:rPr>
              <a:t>all</a:t>
            </a:r>
            <a:r>
              <a:rPr lang="en">
                <a:solidFill>
                  <a:srgbClr val="252525"/>
                </a:solidFill>
                <a:highlight>
                  <a:srgbClr val="FFFFFF"/>
                </a:highlight>
              </a:rPr>
              <a:t> mutants.</a:t>
            </a:r>
            <a:endParaRPr>
              <a:solidFill>
                <a:srgbClr val="252525"/>
              </a:solidFill>
              <a:highlight>
                <a:srgbClr val="FFFFFF"/>
              </a:highlight>
            </a:endParaRPr>
          </a:p>
          <a:p>
            <a:pPr indent="-419100" lvl="0" marL="457200" rtl="0">
              <a:spcBef>
                <a:spcPts val="0"/>
              </a:spcBef>
              <a:spcAft>
                <a:spcPts val="0"/>
              </a:spcAft>
              <a:buClr>
                <a:srgbClr val="252525"/>
              </a:buClr>
              <a:buSzPts val="3000"/>
              <a:buChar char="●"/>
            </a:pPr>
            <a:r>
              <a:rPr lang="en">
                <a:solidFill>
                  <a:srgbClr val="252525"/>
                </a:solidFill>
                <a:highlight>
                  <a:srgbClr val="FFFFFF"/>
                </a:highlight>
              </a:rPr>
              <a:t>Mutation testing can be used to obtain a statistical estimate of the ability of the suite to detect mutations.</a:t>
            </a:r>
            <a:endParaRPr>
              <a:solidFill>
                <a:srgbClr val="252525"/>
              </a:solidFill>
              <a:highlight>
                <a:srgbClr val="FFFFFF"/>
              </a:highlight>
            </a:endParaRPr>
          </a:p>
          <a:p>
            <a:pPr indent="-381000" lvl="1" marL="914400" rtl="0">
              <a:spcBef>
                <a:spcPts val="0"/>
              </a:spcBef>
              <a:spcAft>
                <a:spcPts val="0"/>
              </a:spcAft>
              <a:buClr>
                <a:srgbClr val="252525"/>
              </a:buClr>
              <a:buSzPts val="2400"/>
              <a:buChar char="○"/>
            </a:pPr>
            <a:r>
              <a:rPr lang="en">
                <a:solidFill>
                  <a:srgbClr val="252525"/>
                </a:solidFill>
                <a:highlight>
                  <a:srgbClr val="FFFFFF"/>
                </a:highlight>
              </a:rPr>
              <a:t>Randomly generate </a:t>
            </a:r>
            <a:r>
              <a:rPr i="1" lang="en">
                <a:solidFill>
                  <a:srgbClr val="252525"/>
                </a:solidFill>
                <a:highlight>
                  <a:srgbClr val="FFFFFF"/>
                </a:highlight>
              </a:rPr>
              <a:t>N</a:t>
            </a:r>
            <a:r>
              <a:rPr lang="en">
                <a:solidFill>
                  <a:srgbClr val="252525"/>
                </a:solidFill>
                <a:highlight>
                  <a:srgbClr val="FFFFFF"/>
                </a:highlight>
              </a:rPr>
              <a:t> mutants.</a:t>
            </a:r>
            <a:endParaRPr>
              <a:solidFill>
                <a:srgbClr val="252525"/>
              </a:solidFill>
              <a:highlight>
                <a:srgbClr val="FFFFFF"/>
              </a:highlight>
            </a:endParaRPr>
          </a:p>
          <a:p>
            <a:pPr indent="-381000" lvl="1" marL="914400" rtl="0">
              <a:spcBef>
                <a:spcPts val="0"/>
              </a:spcBef>
              <a:spcAft>
                <a:spcPts val="0"/>
              </a:spcAft>
              <a:buClr>
                <a:srgbClr val="252525"/>
              </a:buClr>
              <a:buSzPts val="2400"/>
              <a:buChar char="○"/>
            </a:pPr>
            <a:r>
              <a:rPr lang="en">
                <a:solidFill>
                  <a:srgbClr val="252525"/>
                </a:solidFill>
                <a:highlight>
                  <a:srgbClr val="FFFFFF"/>
                </a:highlight>
              </a:rPr>
              <a:t>Samples must be a valid statistical model of occurrence frequencies of real faults. </a:t>
            </a:r>
            <a:endParaRPr>
              <a:solidFill>
                <a:srgbClr val="252525"/>
              </a:solidFill>
              <a:highlight>
                <a:srgbClr val="FFFFFF"/>
              </a:highlight>
            </a:endParaRPr>
          </a:p>
          <a:p>
            <a:pPr indent="-381000" lvl="1" marL="914400" rtl="0">
              <a:spcBef>
                <a:spcPts val="0"/>
              </a:spcBef>
              <a:spcAft>
                <a:spcPts val="0"/>
              </a:spcAft>
              <a:buClr>
                <a:srgbClr val="252525"/>
              </a:buClr>
              <a:buSzPts val="2400"/>
              <a:buChar char="○"/>
            </a:pPr>
            <a:r>
              <a:rPr lang="en">
                <a:solidFill>
                  <a:srgbClr val="252525"/>
                </a:solidFill>
                <a:highlight>
                  <a:srgbClr val="FFFFFF"/>
                </a:highlight>
              </a:rPr>
              <a:t>Target 100% coverage over the sample.</a:t>
            </a:r>
            <a:endParaRPr>
              <a:solidFill>
                <a:srgbClr val="252525"/>
              </a:solidFill>
              <a:highlight>
                <a:srgbClr val="FFFFFF"/>
              </a:highlight>
            </a:endParaRPr>
          </a:p>
        </p:txBody>
      </p:sp>
      <p:sp>
        <p:nvSpPr>
          <p:cNvPr id="298" name="Shape 29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Shape 303"/>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Estimating Number of Real Faults</a:t>
            </a:r>
            <a:endParaRPr/>
          </a:p>
        </p:txBody>
      </p:sp>
      <p:sp>
        <p:nvSpPr>
          <p:cNvPr id="304" name="Shape 30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rgbClr val="252525"/>
              </a:buClr>
              <a:buSzPts val="3000"/>
              <a:buFont typeface="Arial"/>
              <a:buChar char="●"/>
            </a:pPr>
            <a:r>
              <a:rPr lang="en">
                <a:solidFill>
                  <a:srgbClr val="252525"/>
                </a:solidFill>
              </a:rPr>
              <a:t>Mutants can be used to estimate the number of remaining faults in a program.</a:t>
            </a:r>
            <a:endParaRPr>
              <a:solidFill>
                <a:srgbClr val="252525"/>
              </a:solidFill>
            </a:endParaRPr>
          </a:p>
          <a:p>
            <a:pPr indent="0" lvl="0" marL="0" marR="0" rtl="0" algn="l">
              <a:lnSpc>
                <a:spcPct val="100000"/>
              </a:lnSpc>
              <a:spcBef>
                <a:spcPts val="600"/>
              </a:spcBef>
              <a:spcAft>
                <a:spcPts val="0"/>
              </a:spcAft>
              <a:buNone/>
            </a:pPr>
            <a:r>
              <a:t/>
            </a:r>
            <a:endParaRPr>
              <a:solidFill>
                <a:srgbClr val="252525"/>
              </a:solidFill>
            </a:endParaRPr>
          </a:p>
          <a:p>
            <a:pPr indent="0" lvl="0" marL="0" marR="0" rtl="0" algn="l">
              <a:lnSpc>
                <a:spcPct val="100000"/>
              </a:lnSpc>
              <a:spcBef>
                <a:spcPts val="600"/>
              </a:spcBef>
              <a:spcAft>
                <a:spcPts val="0"/>
              </a:spcAft>
              <a:buNone/>
            </a:pPr>
            <a:r>
              <a:t/>
            </a:r>
            <a:endParaRPr>
              <a:solidFill>
                <a:srgbClr val="252525"/>
              </a:solidFill>
            </a:endParaRPr>
          </a:p>
          <a:p>
            <a:pPr indent="0" lvl="0" marL="0" marR="0" rtl="0" algn="l">
              <a:lnSpc>
                <a:spcPct val="100000"/>
              </a:lnSpc>
              <a:spcBef>
                <a:spcPts val="600"/>
              </a:spcBef>
              <a:spcAft>
                <a:spcPts val="0"/>
              </a:spcAft>
              <a:buNone/>
            </a:pPr>
            <a:r>
              <a:t/>
            </a:r>
            <a:endParaRPr sz="1100">
              <a:solidFill>
                <a:srgbClr val="252525"/>
              </a:solidFill>
            </a:endParaRPr>
          </a:p>
          <a:p>
            <a:pPr indent="-419100" lvl="0" marL="457200" marR="0" rtl="0" algn="l">
              <a:lnSpc>
                <a:spcPct val="100000"/>
              </a:lnSpc>
              <a:spcBef>
                <a:spcPts val="600"/>
              </a:spcBef>
              <a:spcAft>
                <a:spcPts val="0"/>
              </a:spcAft>
              <a:buClr>
                <a:srgbClr val="FF0000"/>
              </a:buClr>
              <a:buSzPts val="3000"/>
              <a:buChar char="●"/>
            </a:pPr>
            <a:r>
              <a:rPr b="1" lang="en">
                <a:solidFill>
                  <a:srgbClr val="FF0000"/>
                </a:solidFill>
              </a:rPr>
              <a:t>Be careful! </a:t>
            </a:r>
            <a:endParaRPr b="1">
              <a:solidFill>
                <a:srgbClr val="FF0000"/>
              </a:solidFill>
            </a:endParaRPr>
          </a:p>
          <a:p>
            <a:pPr indent="-381000" lvl="1" marL="914400" marR="0" rtl="0" algn="l">
              <a:lnSpc>
                <a:spcPct val="100000"/>
              </a:lnSpc>
              <a:spcBef>
                <a:spcPts val="0"/>
              </a:spcBef>
              <a:spcAft>
                <a:spcPts val="0"/>
              </a:spcAft>
              <a:buClr>
                <a:srgbClr val="252525"/>
              </a:buClr>
              <a:buSzPts val="2400"/>
              <a:buChar char="○"/>
            </a:pPr>
            <a:r>
              <a:rPr lang="en">
                <a:solidFill>
                  <a:srgbClr val="252525"/>
                </a:solidFill>
              </a:rPr>
              <a:t>We must have a reason to believe that our tests are as effective as real faults as seeded faults.</a:t>
            </a:r>
            <a:endParaRPr>
              <a:solidFill>
                <a:srgbClr val="252525"/>
              </a:solidFill>
            </a:endParaRPr>
          </a:p>
          <a:p>
            <a:pPr indent="-381000" lvl="1" marL="914400" marR="0" rtl="0" algn="l">
              <a:lnSpc>
                <a:spcPct val="100000"/>
              </a:lnSpc>
              <a:spcBef>
                <a:spcPts val="0"/>
              </a:spcBef>
              <a:spcAft>
                <a:spcPts val="0"/>
              </a:spcAft>
              <a:buClr>
                <a:srgbClr val="252525"/>
              </a:buClr>
              <a:buSzPts val="2400"/>
              <a:buChar char="○"/>
            </a:pPr>
            <a:r>
              <a:rPr lang="en">
                <a:solidFill>
                  <a:srgbClr val="252525"/>
                </a:solidFill>
              </a:rPr>
              <a:t>Fault model must reflect the real program.</a:t>
            </a:r>
            <a:endParaRPr>
              <a:solidFill>
                <a:srgbClr val="252525"/>
              </a:solidFill>
            </a:endParaRPr>
          </a:p>
          <a:p>
            <a:pPr indent="-381000" lvl="1" marL="914400" marR="0" rtl="0" algn="l">
              <a:lnSpc>
                <a:spcPct val="100000"/>
              </a:lnSpc>
              <a:spcBef>
                <a:spcPts val="0"/>
              </a:spcBef>
              <a:spcAft>
                <a:spcPts val="0"/>
              </a:spcAft>
              <a:buClr>
                <a:srgbClr val="252525"/>
              </a:buClr>
              <a:buSzPts val="2400"/>
              <a:buChar char="○"/>
            </a:pPr>
            <a:r>
              <a:rPr lang="en">
                <a:solidFill>
                  <a:srgbClr val="252525"/>
                </a:solidFill>
              </a:rPr>
              <a:t>These assumptions are rarely true.</a:t>
            </a:r>
            <a:endParaRPr>
              <a:solidFill>
                <a:srgbClr val="252525"/>
              </a:solidFill>
            </a:endParaRPr>
          </a:p>
        </p:txBody>
      </p:sp>
      <p:sp>
        <p:nvSpPr>
          <p:cNvPr id="305" name="Shape 305"/>
          <p:cNvSpPr txBox="1"/>
          <p:nvPr/>
        </p:nvSpPr>
        <p:spPr>
          <a:xfrm>
            <a:off x="1187175" y="2946725"/>
            <a:ext cx="7154700" cy="11433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1800"/>
              <a:t>Number of Seeded Faults		Seeded Faults Detected</a:t>
            </a:r>
            <a:endParaRPr b="1" sz="1800"/>
          </a:p>
          <a:p>
            <a:pPr indent="0" lvl="0" marL="0" rtl="0">
              <a:spcBef>
                <a:spcPts val="0"/>
              </a:spcBef>
              <a:spcAft>
                <a:spcPts val="0"/>
              </a:spcAft>
              <a:buNone/>
            </a:pPr>
            <a:r>
              <a:rPr b="1" lang="en" sz="1800"/>
              <a:t>							</a:t>
            </a:r>
            <a:r>
              <a:rPr b="1" lang="en" sz="1800">
                <a:solidFill>
                  <a:schemeClr val="dk1"/>
                </a:solidFill>
              </a:rPr>
              <a:t>=</a:t>
            </a:r>
            <a:endParaRPr b="1" sz="1800"/>
          </a:p>
          <a:p>
            <a:pPr indent="0" lvl="0" marL="0">
              <a:spcBef>
                <a:spcPts val="0"/>
              </a:spcBef>
              <a:spcAft>
                <a:spcPts val="0"/>
              </a:spcAft>
              <a:buNone/>
            </a:pPr>
            <a:r>
              <a:rPr b="1" lang="en" sz="1800"/>
              <a:t>   Number of Real Faults			   Real Faults Detected</a:t>
            </a:r>
            <a:endParaRPr b="1" sz="1800"/>
          </a:p>
        </p:txBody>
      </p:sp>
      <p:cxnSp>
        <p:nvCxnSpPr>
          <p:cNvPr id="306" name="Shape 306"/>
          <p:cNvCxnSpPr/>
          <p:nvPr/>
        </p:nvCxnSpPr>
        <p:spPr>
          <a:xfrm>
            <a:off x="1505075" y="3429000"/>
            <a:ext cx="2378400" cy="0"/>
          </a:xfrm>
          <a:prstGeom prst="straightConnector1">
            <a:avLst/>
          </a:prstGeom>
          <a:noFill/>
          <a:ln cap="flat" cmpd="sng" w="9525">
            <a:solidFill>
              <a:srgbClr val="000000"/>
            </a:solidFill>
            <a:prstDash val="solid"/>
            <a:round/>
            <a:headEnd len="med" w="med" type="none"/>
            <a:tailEnd len="med" w="med" type="none"/>
          </a:ln>
        </p:spPr>
      </p:cxnSp>
      <p:cxnSp>
        <p:nvCxnSpPr>
          <p:cNvPr id="307" name="Shape 307"/>
          <p:cNvCxnSpPr/>
          <p:nvPr/>
        </p:nvCxnSpPr>
        <p:spPr>
          <a:xfrm>
            <a:off x="5059975" y="3429000"/>
            <a:ext cx="2378400" cy="0"/>
          </a:xfrm>
          <a:prstGeom prst="straightConnector1">
            <a:avLst/>
          </a:prstGeom>
          <a:noFill/>
          <a:ln cap="flat" cmpd="sng" w="9525">
            <a:solidFill>
              <a:srgbClr val="000000"/>
            </a:solidFill>
            <a:prstDash val="solid"/>
            <a:round/>
            <a:headEnd len="med" w="med" type="none"/>
            <a:tailEnd len="med" w="med" type="none"/>
          </a:ln>
        </p:spPr>
      </p:cxnSp>
      <p:sp>
        <p:nvSpPr>
          <p:cNvPr id="308" name="Shape 30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Shape 313"/>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Activity</a:t>
            </a:r>
            <a:endParaRPr/>
          </a:p>
        </p:txBody>
      </p:sp>
      <p:sp>
        <p:nvSpPr>
          <p:cNvPr id="314" name="Shape 314"/>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355600" lvl="0" marL="457200" rtl="0">
              <a:lnSpc>
                <a:spcPct val="115000"/>
              </a:lnSpc>
              <a:spcBef>
                <a:spcPts val="0"/>
              </a:spcBef>
              <a:spcAft>
                <a:spcPts val="0"/>
              </a:spcAft>
              <a:buSzPts val="2000"/>
              <a:buAutoNum type="arabicPeriod"/>
            </a:pPr>
            <a:r>
              <a:rPr lang="en" sz="2000"/>
              <a:t>How many mutations are possible for Relational Operator Replacement, Arithmetic Operator Replacement</a:t>
            </a:r>
            <a:endParaRPr sz="2000"/>
          </a:p>
          <a:p>
            <a:pPr indent="-355600" lvl="0" marL="457200" rtl="0">
              <a:lnSpc>
                <a:spcPct val="115000"/>
              </a:lnSpc>
              <a:spcBef>
                <a:spcPts val="0"/>
              </a:spcBef>
              <a:spcAft>
                <a:spcPts val="0"/>
              </a:spcAft>
              <a:buSzPts val="2000"/>
              <a:buAutoNum type="arabicPeriod"/>
            </a:pPr>
            <a:r>
              <a:rPr lang="en" sz="2000"/>
              <a:t>Apply relational operator replacement operation to statement 4, design a test that would kill that mutant.</a:t>
            </a:r>
            <a:endParaRPr sz="2000"/>
          </a:p>
          <a:p>
            <a:pPr indent="-355600" lvl="0" marL="457200" rtl="0">
              <a:lnSpc>
                <a:spcPct val="115000"/>
              </a:lnSpc>
              <a:spcBef>
                <a:spcPts val="0"/>
              </a:spcBef>
              <a:spcAft>
                <a:spcPts val="0"/>
              </a:spcAft>
              <a:buSzPts val="2000"/>
              <a:buAutoNum type="arabicPeriod"/>
            </a:pPr>
            <a:r>
              <a:rPr lang="en" sz="2000"/>
              <a:t>Design an equivalent mutant. </a:t>
            </a:r>
            <a:endParaRPr sz="2000"/>
          </a:p>
          <a:p>
            <a:pPr indent="-355600" lvl="0" marL="457200" rtl="0">
              <a:lnSpc>
                <a:spcPct val="115000"/>
              </a:lnSpc>
              <a:spcBef>
                <a:spcPts val="0"/>
              </a:spcBef>
              <a:spcAft>
                <a:spcPts val="0"/>
              </a:spcAft>
              <a:buSzPts val="2000"/>
              <a:buAutoNum type="arabicPeriod"/>
            </a:pPr>
            <a:r>
              <a:rPr lang="en" sz="2000"/>
              <a:t>Design a valid, but useless mutant. </a:t>
            </a:r>
            <a:endParaRPr sz="2000"/>
          </a:p>
        </p:txBody>
      </p:sp>
      <p:sp>
        <p:nvSpPr>
          <p:cNvPr id="315" name="Shape 315"/>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sz="1400">
                <a:latin typeface="Consolas"/>
                <a:ea typeface="Consolas"/>
                <a:cs typeface="Consolas"/>
                <a:sym typeface="Consolas"/>
              </a:rPr>
              <a:t>public int[] makePositive(int[] a){</a:t>
            </a:r>
            <a:endParaRPr sz="1400">
              <a:latin typeface="Consolas"/>
              <a:ea typeface="Consolas"/>
              <a:cs typeface="Consolas"/>
              <a:sym typeface="Consolas"/>
            </a:endParaRPr>
          </a:p>
          <a:p>
            <a:pPr indent="457200" lvl="0" marL="0" rtl="0">
              <a:lnSpc>
                <a:spcPct val="115000"/>
              </a:lnSpc>
              <a:spcBef>
                <a:spcPts val="0"/>
              </a:spcBef>
              <a:spcAft>
                <a:spcPts val="0"/>
              </a:spcAft>
              <a:buNone/>
            </a:pPr>
            <a:r>
              <a:rPr lang="en" sz="1400">
                <a:latin typeface="Consolas"/>
                <a:ea typeface="Consolas"/>
                <a:cs typeface="Consolas"/>
                <a:sym typeface="Consolas"/>
              </a:rPr>
              <a:t>int threshold = 0;</a:t>
            </a:r>
            <a:endParaRPr sz="1400">
              <a:latin typeface="Consolas"/>
              <a:ea typeface="Consolas"/>
              <a:cs typeface="Consolas"/>
              <a:sym typeface="Consolas"/>
            </a:endParaRPr>
          </a:p>
          <a:p>
            <a:pPr indent="457200" lvl="0" marL="0" rtl="0">
              <a:lnSpc>
                <a:spcPct val="115000"/>
              </a:lnSpc>
              <a:spcBef>
                <a:spcPts val="0"/>
              </a:spcBef>
              <a:spcAft>
                <a:spcPts val="0"/>
              </a:spcAft>
              <a:buNone/>
            </a:pPr>
            <a:r>
              <a:rPr lang="en" sz="1400">
                <a:latin typeface="Consolas"/>
                <a:ea typeface="Consolas"/>
                <a:cs typeface="Consolas"/>
                <a:sym typeface="Consolas"/>
              </a:rPr>
              <a:t>for(int i=0; i &lt; a.length; i++){</a:t>
            </a:r>
            <a:endParaRPr sz="1400">
              <a:latin typeface="Consolas"/>
              <a:ea typeface="Consolas"/>
              <a:cs typeface="Consolas"/>
              <a:sym typeface="Consolas"/>
            </a:endParaRPr>
          </a:p>
          <a:p>
            <a:pPr indent="457200" lvl="0" marL="457200" rtl="0">
              <a:lnSpc>
                <a:spcPct val="115000"/>
              </a:lnSpc>
              <a:spcBef>
                <a:spcPts val="0"/>
              </a:spcBef>
              <a:spcAft>
                <a:spcPts val="0"/>
              </a:spcAft>
              <a:buNone/>
            </a:pPr>
            <a:r>
              <a:rPr lang="en" sz="1400">
                <a:latin typeface="Consolas"/>
                <a:ea typeface="Consolas"/>
                <a:cs typeface="Consolas"/>
                <a:sym typeface="Consolas"/>
              </a:rPr>
              <a:t>if(a[i] &lt; threshold){</a:t>
            </a:r>
            <a:endParaRPr sz="1400">
              <a:latin typeface="Consolas"/>
              <a:ea typeface="Consolas"/>
              <a:cs typeface="Consolas"/>
              <a:sym typeface="Consolas"/>
            </a:endParaRPr>
          </a:p>
          <a:p>
            <a:pPr indent="457200" lvl="0" marL="914400" rtl="0">
              <a:lnSpc>
                <a:spcPct val="115000"/>
              </a:lnSpc>
              <a:spcBef>
                <a:spcPts val="0"/>
              </a:spcBef>
              <a:spcAft>
                <a:spcPts val="0"/>
              </a:spcAft>
              <a:buNone/>
            </a:pPr>
            <a:r>
              <a:rPr lang="en" sz="1400">
                <a:latin typeface="Consolas"/>
                <a:ea typeface="Consolas"/>
                <a:cs typeface="Consolas"/>
                <a:sym typeface="Consolas"/>
              </a:rPr>
              <a:t>a[i]= -a[i];</a:t>
            </a:r>
            <a:endParaRPr sz="1400">
              <a:latin typeface="Consolas"/>
              <a:ea typeface="Consolas"/>
              <a:cs typeface="Consolas"/>
              <a:sym typeface="Consolas"/>
            </a:endParaRPr>
          </a:p>
          <a:p>
            <a:pPr indent="457200" lvl="0" marL="457200" rtl="0">
              <a:lnSpc>
                <a:spcPct val="115000"/>
              </a:lnSpc>
              <a:spcBef>
                <a:spcPts val="0"/>
              </a:spcBef>
              <a:spcAft>
                <a:spcPts val="0"/>
              </a:spcAft>
              <a:buNone/>
            </a:pPr>
            <a:r>
              <a:rPr lang="en" sz="1400">
                <a:latin typeface="Consolas"/>
                <a:ea typeface="Consolas"/>
                <a:cs typeface="Consolas"/>
                <a:sym typeface="Consolas"/>
              </a:rPr>
              <a:t>}</a:t>
            </a:r>
            <a:endParaRPr sz="1400">
              <a:latin typeface="Consolas"/>
              <a:ea typeface="Consolas"/>
              <a:cs typeface="Consolas"/>
              <a:sym typeface="Consolas"/>
            </a:endParaRPr>
          </a:p>
          <a:p>
            <a:pPr indent="0" lvl="0" marL="457200" rtl="0">
              <a:lnSpc>
                <a:spcPct val="115000"/>
              </a:lnSpc>
              <a:spcBef>
                <a:spcPts val="0"/>
              </a:spcBef>
              <a:spcAft>
                <a:spcPts val="0"/>
              </a:spcAft>
              <a:buNone/>
            </a:pPr>
            <a:r>
              <a:rPr lang="en" sz="1400">
                <a:latin typeface="Consolas"/>
                <a:ea typeface="Consolas"/>
                <a:cs typeface="Consolas"/>
                <a:sym typeface="Consolas"/>
              </a:rPr>
              <a:t>}</a:t>
            </a:r>
            <a:endParaRPr sz="1400">
              <a:latin typeface="Consolas"/>
              <a:ea typeface="Consolas"/>
              <a:cs typeface="Consolas"/>
              <a:sym typeface="Consolas"/>
            </a:endParaRPr>
          </a:p>
          <a:p>
            <a:pPr indent="457200" lvl="0" marL="0" rtl="0">
              <a:lnSpc>
                <a:spcPct val="115000"/>
              </a:lnSpc>
              <a:spcBef>
                <a:spcPts val="0"/>
              </a:spcBef>
              <a:spcAft>
                <a:spcPts val="0"/>
              </a:spcAft>
              <a:buNone/>
            </a:pPr>
            <a:r>
              <a:rPr lang="en" sz="1400">
                <a:latin typeface="Consolas"/>
                <a:ea typeface="Consolas"/>
                <a:cs typeface="Consolas"/>
                <a:sym typeface="Consolas"/>
              </a:rPr>
              <a:t>return a;</a:t>
            </a:r>
            <a:endParaRPr sz="1400">
              <a:latin typeface="Consolas"/>
              <a:ea typeface="Consolas"/>
              <a:cs typeface="Consolas"/>
              <a:sym typeface="Consolas"/>
            </a:endParaRPr>
          </a:p>
          <a:p>
            <a:pPr indent="0" lvl="0" marL="0">
              <a:lnSpc>
                <a:spcPct val="115000"/>
              </a:lnSpc>
              <a:spcBef>
                <a:spcPts val="0"/>
              </a:spcBef>
              <a:spcAft>
                <a:spcPts val="0"/>
              </a:spcAft>
              <a:buNone/>
            </a:pPr>
            <a:r>
              <a:rPr lang="en" sz="1400">
                <a:latin typeface="Consolas"/>
                <a:ea typeface="Consolas"/>
                <a:cs typeface="Consolas"/>
                <a:sym typeface="Consolas"/>
              </a:rPr>
              <a:t>}</a:t>
            </a:r>
            <a:endParaRPr sz="1400"/>
          </a:p>
        </p:txBody>
      </p:sp>
      <p:sp>
        <p:nvSpPr>
          <p:cNvPr id="316" name="Shape 31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Shape 321"/>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Activity - Solution</a:t>
            </a:r>
            <a:endParaRPr/>
          </a:p>
        </p:txBody>
      </p:sp>
      <p:sp>
        <p:nvSpPr>
          <p:cNvPr id="322" name="Shape 32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rtl="0">
              <a:lnSpc>
                <a:spcPct val="115000"/>
              </a:lnSpc>
              <a:spcBef>
                <a:spcPts val="0"/>
              </a:spcBef>
              <a:spcAft>
                <a:spcPts val="0"/>
              </a:spcAft>
              <a:buSzPts val="2400"/>
              <a:buChar char="●"/>
            </a:pPr>
            <a:r>
              <a:rPr lang="en" sz="2400"/>
              <a:t>How many mutations are possible:</a:t>
            </a:r>
            <a:endParaRPr sz="2400"/>
          </a:p>
          <a:p>
            <a:pPr indent="-381000" lvl="1" marL="914400" rtl="0">
              <a:lnSpc>
                <a:spcPct val="115000"/>
              </a:lnSpc>
              <a:spcBef>
                <a:spcPts val="0"/>
              </a:spcBef>
              <a:spcAft>
                <a:spcPts val="0"/>
              </a:spcAft>
              <a:buSzPts val="2400"/>
              <a:buChar char="○"/>
            </a:pPr>
            <a:r>
              <a:rPr lang="en"/>
              <a:t>Relational Operator Replacement: </a:t>
            </a:r>
            <a:endParaRPr/>
          </a:p>
          <a:p>
            <a:pPr indent="-355600" lvl="2" marL="1371600" rtl="0">
              <a:lnSpc>
                <a:spcPct val="115000"/>
              </a:lnSpc>
              <a:spcBef>
                <a:spcPts val="0"/>
              </a:spcBef>
              <a:spcAft>
                <a:spcPts val="0"/>
              </a:spcAft>
              <a:buSzPts val="2000"/>
              <a:buChar char="■"/>
            </a:pPr>
            <a:r>
              <a:rPr lang="en" sz="2000">
                <a:latin typeface="Consolas"/>
                <a:ea typeface="Consolas"/>
                <a:cs typeface="Consolas"/>
                <a:sym typeface="Consolas"/>
              </a:rPr>
              <a:t>for(int i=0; </a:t>
            </a:r>
            <a:r>
              <a:rPr b="1" lang="en" sz="2000">
                <a:latin typeface="Consolas"/>
                <a:ea typeface="Consolas"/>
                <a:cs typeface="Consolas"/>
                <a:sym typeface="Consolas"/>
              </a:rPr>
              <a:t>i &lt; a.length</a:t>
            </a:r>
            <a:r>
              <a:rPr lang="en" sz="2000">
                <a:latin typeface="Consolas"/>
                <a:ea typeface="Consolas"/>
                <a:cs typeface="Consolas"/>
                <a:sym typeface="Consolas"/>
              </a:rPr>
              <a:t>; i++){</a:t>
            </a:r>
            <a:endParaRPr sz="2000">
              <a:latin typeface="Consolas"/>
              <a:ea typeface="Consolas"/>
              <a:cs typeface="Consolas"/>
              <a:sym typeface="Consolas"/>
            </a:endParaRPr>
          </a:p>
          <a:p>
            <a:pPr indent="-355600" lvl="3" marL="1828800" rtl="0">
              <a:spcBef>
                <a:spcPts val="0"/>
              </a:spcBef>
              <a:spcAft>
                <a:spcPts val="0"/>
              </a:spcAft>
              <a:buSzPts val="2000"/>
              <a:buChar char="●"/>
            </a:pPr>
            <a:r>
              <a:rPr lang="en" sz="2000">
                <a:solidFill>
                  <a:srgbClr val="333333"/>
                </a:solidFill>
              </a:rPr>
              <a:t> (&gt;=, &lt;, &lt;=, ==, !=), 5 mutations</a:t>
            </a:r>
            <a:endParaRPr sz="2000"/>
          </a:p>
          <a:p>
            <a:pPr indent="-355600" lvl="2" marL="1371600" rtl="0">
              <a:lnSpc>
                <a:spcPct val="115000"/>
              </a:lnSpc>
              <a:spcBef>
                <a:spcPts val="0"/>
              </a:spcBef>
              <a:spcAft>
                <a:spcPts val="0"/>
              </a:spcAft>
              <a:buSzPts val="2000"/>
              <a:buChar char="■"/>
            </a:pPr>
            <a:r>
              <a:rPr lang="en" sz="2000">
                <a:latin typeface="Consolas"/>
                <a:ea typeface="Consolas"/>
                <a:cs typeface="Consolas"/>
                <a:sym typeface="Consolas"/>
              </a:rPr>
              <a:t>if(</a:t>
            </a:r>
            <a:r>
              <a:rPr b="1" lang="en" sz="2000">
                <a:latin typeface="Consolas"/>
                <a:ea typeface="Consolas"/>
                <a:cs typeface="Consolas"/>
                <a:sym typeface="Consolas"/>
              </a:rPr>
              <a:t>a[i] &lt; threshold</a:t>
            </a:r>
            <a:r>
              <a:rPr lang="en" sz="2000">
                <a:latin typeface="Consolas"/>
                <a:ea typeface="Consolas"/>
                <a:cs typeface="Consolas"/>
                <a:sym typeface="Consolas"/>
              </a:rPr>
              <a:t>){</a:t>
            </a:r>
            <a:endParaRPr sz="2000">
              <a:latin typeface="Consolas"/>
              <a:ea typeface="Consolas"/>
              <a:cs typeface="Consolas"/>
              <a:sym typeface="Consolas"/>
            </a:endParaRPr>
          </a:p>
          <a:p>
            <a:pPr indent="-355600" lvl="3" marL="1828800" rtl="0">
              <a:spcBef>
                <a:spcPts val="0"/>
              </a:spcBef>
              <a:spcAft>
                <a:spcPts val="0"/>
              </a:spcAft>
              <a:buSzPts val="2000"/>
              <a:buChar char="●"/>
            </a:pPr>
            <a:r>
              <a:rPr lang="en" sz="2000">
                <a:solidFill>
                  <a:srgbClr val="333333"/>
                </a:solidFill>
              </a:rPr>
              <a:t> (&gt;, &gt;=, &lt;=, ==, !=), 5 mutations</a:t>
            </a:r>
            <a:endParaRPr sz="2000"/>
          </a:p>
          <a:p>
            <a:pPr indent="-381000" lvl="1" marL="914400" rtl="0">
              <a:lnSpc>
                <a:spcPct val="115000"/>
              </a:lnSpc>
              <a:spcBef>
                <a:spcPts val="0"/>
              </a:spcBef>
              <a:spcAft>
                <a:spcPts val="0"/>
              </a:spcAft>
              <a:buSzPts val="2400"/>
              <a:buChar char="○"/>
            </a:pPr>
            <a:r>
              <a:rPr lang="en"/>
              <a:t>Arithmetic Operator Replacement</a:t>
            </a:r>
            <a:endParaRPr/>
          </a:p>
          <a:p>
            <a:pPr indent="-355600" lvl="2" marL="1371600" rtl="0">
              <a:lnSpc>
                <a:spcPct val="115000"/>
              </a:lnSpc>
              <a:spcBef>
                <a:spcPts val="0"/>
              </a:spcBef>
              <a:spcAft>
                <a:spcPts val="0"/>
              </a:spcAft>
              <a:buSzPts val="2000"/>
              <a:buChar char="■"/>
            </a:pPr>
            <a:r>
              <a:rPr lang="en" sz="2000">
                <a:latin typeface="Consolas"/>
                <a:ea typeface="Consolas"/>
                <a:cs typeface="Consolas"/>
                <a:sym typeface="Consolas"/>
              </a:rPr>
              <a:t>for(int i=0; i &lt; a.length; </a:t>
            </a:r>
            <a:r>
              <a:rPr b="1" lang="en" sz="2000">
                <a:latin typeface="Consolas"/>
                <a:ea typeface="Consolas"/>
                <a:cs typeface="Consolas"/>
                <a:sym typeface="Consolas"/>
              </a:rPr>
              <a:t>i++</a:t>
            </a:r>
            <a:r>
              <a:rPr lang="en" sz="2000">
                <a:latin typeface="Consolas"/>
                <a:ea typeface="Consolas"/>
                <a:cs typeface="Consolas"/>
                <a:sym typeface="Consolas"/>
              </a:rPr>
              <a:t>){</a:t>
            </a:r>
            <a:endParaRPr sz="2000">
              <a:latin typeface="Consolas"/>
              <a:ea typeface="Consolas"/>
              <a:cs typeface="Consolas"/>
              <a:sym typeface="Consolas"/>
            </a:endParaRPr>
          </a:p>
          <a:p>
            <a:pPr indent="-355600" lvl="3" marL="1828800" rtl="0">
              <a:lnSpc>
                <a:spcPct val="115000"/>
              </a:lnSpc>
              <a:spcBef>
                <a:spcPts val="0"/>
              </a:spcBef>
              <a:spcAft>
                <a:spcPts val="0"/>
              </a:spcAft>
              <a:buSzPts val="2000"/>
              <a:buChar char="●"/>
            </a:pPr>
            <a:r>
              <a:rPr lang="en" sz="2000"/>
              <a:t>Shortcut replacement, (</a:t>
            </a:r>
            <a:r>
              <a:rPr i="1" lang="en" sz="2000">
                <a:solidFill>
                  <a:srgbClr val="333333"/>
                </a:solidFill>
              </a:rPr>
              <a:t>++i, i--, --i</a:t>
            </a:r>
            <a:r>
              <a:rPr lang="en" sz="2000">
                <a:solidFill>
                  <a:srgbClr val="333333"/>
                </a:solidFill>
              </a:rPr>
              <a:t>), 3 mutations</a:t>
            </a:r>
            <a:endParaRPr sz="2000"/>
          </a:p>
          <a:p>
            <a:pPr indent="-355600" lvl="2" marL="1371600" rtl="0">
              <a:lnSpc>
                <a:spcPct val="115000"/>
              </a:lnSpc>
              <a:spcBef>
                <a:spcPts val="0"/>
              </a:spcBef>
              <a:spcAft>
                <a:spcPts val="0"/>
              </a:spcAft>
              <a:buSzPts val="2000"/>
              <a:buChar char="■"/>
            </a:pPr>
            <a:r>
              <a:rPr lang="en" sz="2000">
                <a:latin typeface="Consolas"/>
                <a:ea typeface="Consolas"/>
                <a:cs typeface="Consolas"/>
                <a:sym typeface="Consolas"/>
              </a:rPr>
              <a:t>a[i]= </a:t>
            </a:r>
            <a:r>
              <a:rPr b="1" lang="en" sz="2000">
                <a:latin typeface="Consolas"/>
                <a:ea typeface="Consolas"/>
                <a:cs typeface="Consolas"/>
                <a:sym typeface="Consolas"/>
              </a:rPr>
              <a:t>-a[i]</a:t>
            </a:r>
            <a:r>
              <a:rPr lang="en" sz="2000">
                <a:latin typeface="Consolas"/>
                <a:ea typeface="Consolas"/>
                <a:cs typeface="Consolas"/>
                <a:sym typeface="Consolas"/>
              </a:rPr>
              <a:t>;</a:t>
            </a:r>
            <a:endParaRPr sz="2000">
              <a:latin typeface="Consolas"/>
              <a:ea typeface="Consolas"/>
              <a:cs typeface="Consolas"/>
              <a:sym typeface="Consolas"/>
            </a:endParaRPr>
          </a:p>
          <a:p>
            <a:pPr indent="-355600" lvl="3" marL="1828800" marR="0" rtl="0" algn="l">
              <a:lnSpc>
                <a:spcPct val="115000"/>
              </a:lnSpc>
              <a:spcBef>
                <a:spcPts val="0"/>
              </a:spcBef>
              <a:spcAft>
                <a:spcPts val="0"/>
              </a:spcAft>
              <a:buClr>
                <a:schemeClr val="dk1"/>
              </a:buClr>
              <a:buSzPts val="2000"/>
              <a:buFont typeface="Arial"/>
              <a:buChar char="●"/>
            </a:pPr>
            <a:r>
              <a:rPr lang="en" sz="2000"/>
              <a:t>Unary replacement, (+a[i]), 1 mutation</a:t>
            </a:r>
            <a:endParaRPr sz="2000">
              <a:solidFill>
                <a:srgbClr val="333333"/>
              </a:solidFill>
            </a:endParaRPr>
          </a:p>
          <a:p>
            <a:pPr indent="-355600" lvl="3" marL="1828800" marR="0" rtl="0" algn="l">
              <a:lnSpc>
                <a:spcPct val="115000"/>
              </a:lnSpc>
              <a:spcBef>
                <a:spcPts val="0"/>
              </a:spcBef>
              <a:spcAft>
                <a:spcPts val="0"/>
              </a:spcAft>
              <a:buClr>
                <a:schemeClr val="dk1"/>
              </a:buClr>
              <a:buSzPts val="2000"/>
              <a:buFont typeface="Arial"/>
              <a:buChar char="●"/>
            </a:pPr>
            <a:r>
              <a:rPr lang="en" sz="2000">
                <a:solidFill>
                  <a:srgbClr val="333333"/>
                </a:solidFill>
              </a:rPr>
              <a:t>Unary to shortcut replacement, </a:t>
            </a:r>
            <a:r>
              <a:rPr i="1" lang="en" sz="2000">
                <a:solidFill>
                  <a:srgbClr val="333333"/>
                </a:solidFill>
              </a:rPr>
              <a:t>(a[i]++, ++a[i], a[i]--, --a[i]</a:t>
            </a:r>
            <a:r>
              <a:rPr lang="en" sz="2000">
                <a:solidFill>
                  <a:srgbClr val="333333"/>
                </a:solidFill>
              </a:rPr>
              <a:t>), 4 mutations</a:t>
            </a:r>
            <a:endParaRPr/>
          </a:p>
          <a:p>
            <a:pPr indent="0" lvl="0" marL="457200" rtl="0">
              <a:lnSpc>
                <a:spcPct val="115000"/>
              </a:lnSpc>
              <a:spcBef>
                <a:spcPts val="0"/>
              </a:spcBef>
              <a:spcAft>
                <a:spcPts val="0"/>
              </a:spcAft>
              <a:buNone/>
            </a:pPr>
            <a:r>
              <a:t/>
            </a:r>
            <a:endParaRPr/>
          </a:p>
        </p:txBody>
      </p:sp>
      <p:sp>
        <p:nvSpPr>
          <p:cNvPr id="323" name="Shape 32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sp>
        <p:nvSpPr>
          <p:cNvPr id="328" name="Shape 328"/>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Activity - Solution</a:t>
            </a:r>
            <a:endParaRPr/>
          </a:p>
        </p:txBody>
      </p:sp>
      <p:sp>
        <p:nvSpPr>
          <p:cNvPr id="329" name="Shape 32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rtl="0">
              <a:lnSpc>
                <a:spcPct val="115000"/>
              </a:lnSpc>
              <a:spcBef>
                <a:spcPts val="0"/>
              </a:spcBef>
              <a:spcAft>
                <a:spcPts val="0"/>
              </a:spcAft>
              <a:buSzPts val="2400"/>
              <a:buChar char="●"/>
            </a:pPr>
            <a:r>
              <a:rPr lang="en" sz="2400"/>
              <a:t>Apply the relational operator replacement operation to statement 4:</a:t>
            </a:r>
            <a:endParaRPr sz="2400"/>
          </a:p>
          <a:p>
            <a:pPr indent="-381000" lvl="1" marL="914400" rtl="0">
              <a:lnSpc>
                <a:spcPct val="115000"/>
              </a:lnSpc>
              <a:spcBef>
                <a:spcPts val="0"/>
              </a:spcBef>
              <a:spcAft>
                <a:spcPts val="0"/>
              </a:spcAft>
              <a:buSzPts val="2400"/>
              <a:buChar char="○"/>
            </a:pPr>
            <a:r>
              <a:rPr lang="en">
                <a:latin typeface="Consolas"/>
                <a:ea typeface="Consolas"/>
                <a:cs typeface="Consolas"/>
                <a:sym typeface="Consolas"/>
              </a:rPr>
              <a:t>if(a[i] &lt; threshold){</a:t>
            </a:r>
            <a:r>
              <a:rPr lang="en"/>
              <a:t> becomes:</a:t>
            </a:r>
            <a:endParaRPr/>
          </a:p>
          <a:p>
            <a:pPr indent="-381000" lvl="1" marL="914400" rtl="0">
              <a:lnSpc>
                <a:spcPct val="115000"/>
              </a:lnSpc>
              <a:spcBef>
                <a:spcPts val="0"/>
              </a:spcBef>
              <a:spcAft>
                <a:spcPts val="0"/>
              </a:spcAft>
              <a:buSzPts val="2400"/>
              <a:buChar char="○"/>
            </a:pPr>
            <a:r>
              <a:rPr lang="en">
                <a:latin typeface="Consolas"/>
                <a:ea typeface="Consolas"/>
                <a:cs typeface="Consolas"/>
                <a:sym typeface="Consolas"/>
              </a:rPr>
              <a:t>if(a[i] == threshold){</a:t>
            </a:r>
            <a:r>
              <a:rPr lang="en"/>
              <a:t> </a:t>
            </a:r>
            <a:endParaRPr/>
          </a:p>
          <a:p>
            <a:pPr indent="-381000" lvl="0" marL="457200" rtl="0">
              <a:lnSpc>
                <a:spcPct val="115000"/>
              </a:lnSpc>
              <a:spcBef>
                <a:spcPts val="0"/>
              </a:spcBef>
              <a:spcAft>
                <a:spcPts val="0"/>
              </a:spcAft>
              <a:buSzPts val="2400"/>
              <a:buChar char="●"/>
            </a:pPr>
            <a:r>
              <a:rPr lang="en" sz="2400"/>
              <a:t>Design a test case that would kill that mutant.</a:t>
            </a:r>
            <a:endParaRPr sz="2400"/>
          </a:p>
          <a:p>
            <a:pPr indent="-381000" lvl="1" marL="914400" marR="0" rtl="0" algn="l">
              <a:lnSpc>
                <a:spcPct val="115000"/>
              </a:lnSpc>
              <a:spcBef>
                <a:spcPts val="0"/>
              </a:spcBef>
              <a:spcAft>
                <a:spcPts val="0"/>
              </a:spcAft>
              <a:buSzPts val="2400"/>
              <a:buChar char="○"/>
            </a:pPr>
            <a:r>
              <a:rPr lang="en"/>
              <a:t>a[-1,0,1]</a:t>
            </a:r>
            <a:endParaRPr/>
          </a:p>
          <a:p>
            <a:pPr indent="-381000" lvl="1" marL="914400" marR="0" rtl="0" algn="l">
              <a:lnSpc>
                <a:spcPct val="115000"/>
              </a:lnSpc>
              <a:spcBef>
                <a:spcPts val="0"/>
              </a:spcBef>
              <a:spcAft>
                <a:spcPts val="0"/>
              </a:spcAft>
              <a:buSzPts val="2400"/>
              <a:buChar char="○"/>
            </a:pPr>
            <a:r>
              <a:rPr lang="en"/>
              <a:t>-1 would not become positive.</a:t>
            </a:r>
            <a:endParaRPr/>
          </a:p>
          <a:p>
            <a:pPr indent="0" lvl="0" marL="457200" rtl="0">
              <a:lnSpc>
                <a:spcPct val="115000"/>
              </a:lnSpc>
              <a:spcBef>
                <a:spcPts val="0"/>
              </a:spcBef>
              <a:spcAft>
                <a:spcPts val="0"/>
              </a:spcAft>
              <a:buNone/>
            </a:pPr>
            <a:r>
              <a:t/>
            </a:r>
            <a:endParaRPr/>
          </a:p>
        </p:txBody>
      </p:sp>
      <p:sp>
        <p:nvSpPr>
          <p:cNvPr id="330" name="Shape 33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Used in Language Design</a:t>
            </a:r>
            <a:endParaRPr/>
          </a:p>
        </p:txBody>
      </p:sp>
      <p:sp>
        <p:nvSpPr>
          <p:cNvPr id="72" name="Shape 7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rgbClr val="333333"/>
              </a:buClr>
              <a:buSzPts val="3000"/>
              <a:buChar char="●"/>
            </a:pPr>
            <a:r>
              <a:rPr lang="en">
                <a:solidFill>
                  <a:srgbClr val="333333"/>
                </a:solidFill>
              </a:rPr>
              <a:t>Automated Garbage Collection</a:t>
            </a:r>
            <a:endParaRPr>
              <a:solidFill>
                <a:srgbClr val="333333"/>
              </a:solidFill>
            </a:endParaRPr>
          </a:p>
          <a:p>
            <a:pPr indent="-381000" lvl="1" marL="914400" marR="0" rtl="0" algn="l">
              <a:lnSpc>
                <a:spcPct val="100000"/>
              </a:lnSpc>
              <a:spcBef>
                <a:spcPts val="0"/>
              </a:spcBef>
              <a:spcAft>
                <a:spcPts val="0"/>
              </a:spcAft>
              <a:buClr>
                <a:srgbClr val="333333"/>
              </a:buClr>
              <a:buSzPts val="2400"/>
              <a:buChar char="○"/>
            </a:pPr>
            <a:r>
              <a:rPr lang="en">
                <a:solidFill>
                  <a:srgbClr val="333333"/>
                </a:solidFill>
              </a:rPr>
              <a:t>Prevents dangling pointers, memory leaks, other memory management faults.</a:t>
            </a:r>
            <a:endParaRPr>
              <a:solidFill>
                <a:srgbClr val="333333"/>
              </a:solidFill>
            </a:endParaRPr>
          </a:p>
          <a:p>
            <a:pPr indent="-419100" lvl="0" marL="457200" marR="0" rtl="0" algn="l">
              <a:lnSpc>
                <a:spcPct val="100000"/>
              </a:lnSpc>
              <a:spcBef>
                <a:spcPts val="0"/>
              </a:spcBef>
              <a:spcAft>
                <a:spcPts val="0"/>
              </a:spcAft>
              <a:buClr>
                <a:srgbClr val="333333"/>
              </a:buClr>
              <a:buSzPts val="3000"/>
              <a:buChar char="●"/>
            </a:pPr>
            <a:r>
              <a:rPr lang="en">
                <a:solidFill>
                  <a:srgbClr val="333333"/>
                </a:solidFill>
              </a:rPr>
              <a:t>Automatic Array Bounds Checking</a:t>
            </a:r>
            <a:endParaRPr>
              <a:solidFill>
                <a:srgbClr val="333333"/>
              </a:solidFill>
            </a:endParaRPr>
          </a:p>
          <a:p>
            <a:pPr indent="-381000" lvl="1" marL="914400" marR="0" rtl="0" algn="l">
              <a:lnSpc>
                <a:spcPct val="100000"/>
              </a:lnSpc>
              <a:spcBef>
                <a:spcPts val="0"/>
              </a:spcBef>
              <a:spcAft>
                <a:spcPts val="0"/>
              </a:spcAft>
              <a:buClr>
                <a:srgbClr val="333333"/>
              </a:buClr>
              <a:buSzPts val="2400"/>
              <a:buChar char="○"/>
            </a:pPr>
            <a:r>
              <a:rPr lang="en">
                <a:solidFill>
                  <a:srgbClr val="333333"/>
                </a:solidFill>
              </a:rPr>
              <a:t>Does not prevent bad indexes from being used, but ensures they are noticed and limits damage.</a:t>
            </a:r>
            <a:endParaRPr>
              <a:solidFill>
                <a:srgbClr val="333333"/>
              </a:solidFill>
            </a:endParaRPr>
          </a:p>
          <a:p>
            <a:pPr indent="-419100" lvl="0" marL="457200" marR="0" rtl="0" algn="l">
              <a:lnSpc>
                <a:spcPct val="100000"/>
              </a:lnSpc>
              <a:spcBef>
                <a:spcPts val="0"/>
              </a:spcBef>
              <a:spcAft>
                <a:spcPts val="0"/>
              </a:spcAft>
              <a:buClr>
                <a:srgbClr val="333333"/>
              </a:buClr>
              <a:buSzPts val="3000"/>
              <a:buChar char="●"/>
            </a:pPr>
            <a:r>
              <a:rPr lang="en">
                <a:solidFill>
                  <a:srgbClr val="333333"/>
                </a:solidFill>
              </a:rPr>
              <a:t>Type Checking</a:t>
            </a:r>
            <a:endParaRPr>
              <a:solidFill>
                <a:srgbClr val="333333"/>
              </a:solidFill>
            </a:endParaRPr>
          </a:p>
          <a:p>
            <a:pPr indent="-381000" lvl="1" marL="914400" marR="0" rtl="0" algn="l">
              <a:lnSpc>
                <a:spcPct val="100000"/>
              </a:lnSpc>
              <a:spcBef>
                <a:spcPts val="0"/>
              </a:spcBef>
              <a:spcAft>
                <a:spcPts val="0"/>
              </a:spcAft>
              <a:buClr>
                <a:srgbClr val="333333"/>
              </a:buClr>
              <a:buSzPts val="2400"/>
              <a:buChar char="○"/>
            </a:pPr>
            <a:r>
              <a:rPr lang="en">
                <a:solidFill>
                  <a:srgbClr val="333333"/>
                </a:solidFill>
              </a:rPr>
              <a:t>Prevents malformed values from being used as input or in computations.</a:t>
            </a:r>
            <a:endParaRPr>
              <a:solidFill>
                <a:srgbClr val="333333"/>
              </a:solidFill>
            </a:endParaRPr>
          </a:p>
        </p:txBody>
      </p:sp>
      <p:sp>
        <p:nvSpPr>
          <p:cNvPr id="73" name="Shape 7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Shape 335"/>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Activity - Solution</a:t>
            </a:r>
            <a:endParaRPr/>
          </a:p>
        </p:txBody>
      </p:sp>
      <p:sp>
        <p:nvSpPr>
          <p:cNvPr id="336" name="Shape 33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rtl="0">
              <a:lnSpc>
                <a:spcPct val="115000"/>
              </a:lnSpc>
              <a:spcBef>
                <a:spcPts val="0"/>
              </a:spcBef>
              <a:spcAft>
                <a:spcPts val="0"/>
              </a:spcAft>
              <a:buSzPts val="2400"/>
              <a:buChar char="●"/>
            </a:pPr>
            <a:r>
              <a:rPr b="1" lang="en" sz="2400"/>
              <a:t>Design an equivalent mutant. </a:t>
            </a:r>
            <a:endParaRPr b="1" sz="2400"/>
          </a:p>
          <a:p>
            <a:pPr indent="-381000" lvl="1" marL="914400" rtl="0">
              <a:lnSpc>
                <a:spcPct val="115000"/>
              </a:lnSpc>
              <a:spcBef>
                <a:spcPts val="0"/>
              </a:spcBef>
              <a:spcAft>
                <a:spcPts val="0"/>
              </a:spcAft>
              <a:buSzPts val="2400"/>
              <a:buChar char="○"/>
            </a:pPr>
            <a:r>
              <a:rPr lang="en" sz="2400"/>
              <a:t>C</a:t>
            </a:r>
            <a:r>
              <a:rPr lang="en"/>
              <a:t>an do so by a</a:t>
            </a:r>
            <a:r>
              <a:rPr lang="en" sz="2400"/>
              <a:t>pplying the relational operator replacement operation to statement 4:</a:t>
            </a:r>
            <a:endParaRPr sz="2400"/>
          </a:p>
          <a:p>
            <a:pPr indent="-355600" lvl="2" marL="1371600" rtl="0">
              <a:lnSpc>
                <a:spcPct val="115000"/>
              </a:lnSpc>
              <a:spcBef>
                <a:spcPts val="0"/>
              </a:spcBef>
              <a:spcAft>
                <a:spcPts val="0"/>
              </a:spcAft>
              <a:buSzPts val="2000"/>
              <a:buChar char="■"/>
            </a:pPr>
            <a:r>
              <a:rPr lang="en">
                <a:latin typeface="Consolas"/>
                <a:ea typeface="Consolas"/>
                <a:cs typeface="Consolas"/>
                <a:sym typeface="Consolas"/>
              </a:rPr>
              <a:t>if(a[i] &lt; threshold){</a:t>
            </a:r>
            <a:r>
              <a:rPr lang="en"/>
              <a:t> becomes:</a:t>
            </a:r>
            <a:endParaRPr/>
          </a:p>
          <a:p>
            <a:pPr indent="-355600" lvl="2" marL="1371600" rtl="0">
              <a:lnSpc>
                <a:spcPct val="115000"/>
              </a:lnSpc>
              <a:spcBef>
                <a:spcPts val="0"/>
              </a:spcBef>
              <a:spcAft>
                <a:spcPts val="0"/>
              </a:spcAft>
              <a:buSzPts val="2000"/>
              <a:buChar char="■"/>
            </a:pPr>
            <a:r>
              <a:rPr lang="en">
                <a:latin typeface="Consolas"/>
                <a:ea typeface="Consolas"/>
                <a:cs typeface="Consolas"/>
                <a:sym typeface="Consolas"/>
              </a:rPr>
              <a:t>if(a[i] &lt;= threshold){</a:t>
            </a:r>
            <a:r>
              <a:rPr lang="en"/>
              <a:t> </a:t>
            </a:r>
            <a:endParaRPr/>
          </a:p>
          <a:p>
            <a:pPr indent="-381000" lvl="1" marL="914400" rtl="0">
              <a:lnSpc>
                <a:spcPct val="115000"/>
              </a:lnSpc>
              <a:spcBef>
                <a:spcPts val="0"/>
              </a:spcBef>
              <a:spcAft>
                <a:spcPts val="0"/>
              </a:spcAft>
              <a:buSzPts val="2400"/>
              <a:buChar char="○"/>
            </a:pPr>
            <a:r>
              <a:rPr lang="en"/>
              <a:t>Since threshold=0, and -0 = 0, no test would detect this fault.</a:t>
            </a:r>
            <a:endParaRPr/>
          </a:p>
          <a:p>
            <a:pPr indent="-381000" lvl="1" marL="914400" rtl="0">
              <a:lnSpc>
                <a:spcPct val="115000"/>
              </a:lnSpc>
              <a:spcBef>
                <a:spcPts val="0"/>
              </a:spcBef>
              <a:spcAft>
                <a:spcPts val="0"/>
              </a:spcAft>
              <a:buSzPts val="2400"/>
              <a:buChar char="○"/>
            </a:pPr>
            <a:r>
              <a:rPr lang="en"/>
              <a:t>Does not help us test, as the fault cannot cause a failure.</a:t>
            </a:r>
            <a:endParaRPr/>
          </a:p>
          <a:p>
            <a:pPr indent="0" lvl="0" marL="457200" rtl="0">
              <a:lnSpc>
                <a:spcPct val="115000"/>
              </a:lnSpc>
              <a:spcBef>
                <a:spcPts val="0"/>
              </a:spcBef>
              <a:spcAft>
                <a:spcPts val="0"/>
              </a:spcAft>
              <a:buNone/>
            </a:pPr>
            <a:r>
              <a:t/>
            </a:r>
            <a:endParaRPr/>
          </a:p>
        </p:txBody>
      </p:sp>
      <p:sp>
        <p:nvSpPr>
          <p:cNvPr id="337" name="Shape 33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Shape 342"/>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Activity - Solution</a:t>
            </a:r>
            <a:endParaRPr/>
          </a:p>
        </p:txBody>
      </p:sp>
      <p:sp>
        <p:nvSpPr>
          <p:cNvPr id="343" name="Shape 34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rtl="0">
              <a:lnSpc>
                <a:spcPct val="115000"/>
              </a:lnSpc>
              <a:spcBef>
                <a:spcPts val="0"/>
              </a:spcBef>
              <a:spcAft>
                <a:spcPts val="0"/>
              </a:spcAft>
              <a:buSzPts val="2400"/>
              <a:buChar char="●"/>
            </a:pPr>
            <a:r>
              <a:rPr b="1" lang="en" sz="2400"/>
              <a:t>Design a valid, but useless mutant. </a:t>
            </a:r>
            <a:endParaRPr b="1" sz="2400"/>
          </a:p>
          <a:p>
            <a:pPr indent="-381000" lvl="1" marL="914400" rtl="0">
              <a:lnSpc>
                <a:spcPct val="115000"/>
              </a:lnSpc>
              <a:spcBef>
                <a:spcPts val="0"/>
              </a:spcBef>
              <a:spcAft>
                <a:spcPts val="0"/>
              </a:spcAft>
              <a:buSzPts val="2400"/>
              <a:buChar char="○"/>
            </a:pPr>
            <a:r>
              <a:rPr lang="en"/>
              <a:t>For example: mutant that compiles, but trivially fails.</a:t>
            </a:r>
            <a:endParaRPr/>
          </a:p>
          <a:p>
            <a:pPr indent="-381000" lvl="1" marL="914400" rtl="0">
              <a:lnSpc>
                <a:spcPct val="115000"/>
              </a:lnSpc>
              <a:spcBef>
                <a:spcPts val="0"/>
              </a:spcBef>
              <a:spcAft>
                <a:spcPts val="0"/>
              </a:spcAft>
              <a:buSzPts val="2400"/>
              <a:buChar char="○"/>
            </a:pPr>
            <a:r>
              <a:rPr lang="en"/>
              <a:t>Apply the relational operator replacement operation to statement 4:</a:t>
            </a:r>
            <a:endParaRPr/>
          </a:p>
          <a:p>
            <a:pPr indent="-355600" lvl="2" marL="1371600" rtl="0">
              <a:lnSpc>
                <a:spcPct val="115000"/>
              </a:lnSpc>
              <a:spcBef>
                <a:spcPts val="0"/>
              </a:spcBef>
              <a:spcAft>
                <a:spcPts val="0"/>
              </a:spcAft>
              <a:buSzPts val="2000"/>
              <a:buChar char="■"/>
            </a:pPr>
            <a:r>
              <a:rPr lang="en" sz="2000">
                <a:latin typeface="Consolas"/>
                <a:ea typeface="Consolas"/>
                <a:cs typeface="Consolas"/>
                <a:sym typeface="Consolas"/>
              </a:rPr>
              <a:t>if(a[i] &lt; threshold){</a:t>
            </a:r>
            <a:r>
              <a:rPr lang="en" sz="2000"/>
              <a:t> becomes:</a:t>
            </a:r>
            <a:endParaRPr sz="2000"/>
          </a:p>
          <a:p>
            <a:pPr indent="-355600" lvl="2" marL="1371600" rtl="0">
              <a:lnSpc>
                <a:spcPct val="115000"/>
              </a:lnSpc>
              <a:spcBef>
                <a:spcPts val="0"/>
              </a:spcBef>
              <a:spcAft>
                <a:spcPts val="0"/>
              </a:spcAft>
              <a:buSzPts val="2000"/>
              <a:buChar char="■"/>
            </a:pPr>
            <a:r>
              <a:rPr lang="en" sz="2000">
                <a:latin typeface="Consolas"/>
                <a:ea typeface="Consolas"/>
                <a:cs typeface="Consolas"/>
                <a:sym typeface="Consolas"/>
              </a:rPr>
              <a:t>if(a[i] &gt; threshold){</a:t>
            </a:r>
            <a:r>
              <a:rPr lang="en" sz="2000"/>
              <a:t> </a:t>
            </a:r>
            <a:endParaRPr sz="2000"/>
          </a:p>
          <a:p>
            <a:pPr indent="-355600" lvl="2" marL="1371600" rtl="0">
              <a:lnSpc>
                <a:spcPct val="115000"/>
              </a:lnSpc>
              <a:spcBef>
                <a:spcPts val="0"/>
              </a:spcBef>
              <a:spcAft>
                <a:spcPts val="0"/>
              </a:spcAft>
              <a:buSzPts val="2000"/>
              <a:buChar char="■"/>
            </a:pPr>
            <a:r>
              <a:rPr lang="en" sz="2000"/>
              <a:t>Any positive numbers are made negative, all negative remain negative. Almost any test would detect this.</a:t>
            </a:r>
            <a:endParaRPr sz="2000"/>
          </a:p>
          <a:p>
            <a:pPr indent="-381000" lvl="1" marL="914400" rtl="0">
              <a:lnSpc>
                <a:spcPct val="115000"/>
              </a:lnSpc>
              <a:spcBef>
                <a:spcPts val="0"/>
              </a:spcBef>
              <a:spcAft>
                <a:spcPts val="0"/>
              </a:spcAft>
              <a:buSzPts val="2400"/>
              <a:buChar char="○"/>
            </a:pPr>
            <a:r>
              <a:rPr b="1" lang="en"/>
              <a:t>Many</a:t>
            </a:r>
            <a:r>
              <a:rPr lang="en"/>
              <a:t> mutants are useless for detecting real faults.</a:t>
            </a:r>
            <a:endParaRPr/>
          </a:p>
          <a:p>
            <a:pPr indent="0" lvl="0" marL="457200" rtl="0">
              <a:lnSpc>
                <a:spcPct val="115000"/>
              </a:lnSpc>
              <a:spcBef>
                <a:spcPts val="0"/>
              </a:spcBef>
              <a:spcAft>
                <a:spcPts val="0"/>
              </a:spcAft>
              <a:buNone/>
            </a:pPr>
            <a:r>
              <a:t/>
            </a:r>
            <a:endParaRPr/>
          </a:p>
        </p:txBody>
      </p:sp>
      <p:sp>
        <p:nvSpPr>
          <p:cNvPr id="344" name="Shape 34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Shape 349"/>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We Have Learned</a:t>
            </a:r>
            <a:endParaRPr/>
          </a:p>
        </p:txBody>
      </p:sp>
      <p:sp>
        <p:nvSpPr>
          <p:cNvPr id="350" name="Shape 35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Mutation testing is the process of inserting faults to help develop a test suite that can detect unknown real faults.</a:t>
            </a:r>
            <a:endParaRPr/>
          </a:p>
          <a:p>
            <a:pPr indent="-419100" lvl="0" marL="457200" marR="0" rtl="0" algn="l">
              <a:lnSpc>
                <a:spcPct val="100000"/>
              </a:lnSpc>
              <a:spcBef>
                <a:spcPts val="0"/>
              </a:spcBef>
              <a:spcAft>
                <a:spcPts val="0"/>
              </a:spcAft>
              <a:buSzPts val="3000"/>
              <a:buChar char="●"/>
            </a:pPr>
            <a:r>
              <a:rPr lang="en"/>
              <a:t>Mutation operators automatically create faulty versions of a program.</a:t>
            </a:r>
            <a:endParaRPr/>
          </a:p>
          <a:p>
            <a:pPr indent="-381000" lvl="1" marL="914400" marR="0" rtl="0" algn="l">
              <a:lnSpc>
                <a:spcPct val="100000"/>
              </a:lnSpc>
              <a:spcBef>
                <a:spcPts val="0"/>
              </a:spcBef>
              <a:spcAft>
                <a:spcPts val="0"/>
              </a:spcAft>
              <a:buSzPts val="2400"/>
              <a:buChar char="○"/>
            </a:pPr>
            <a:r>
              <a:rPr lang="en"/>
              <a:t>Operators model expected fault types.</a:t>
            </a:r>
            <a:endParaRPr/>
          </a:p>
          <a:p>
            <a:pPr indent="-419100" lvl="0" marL="457200" marR="0" rtl="0" algn="l">
              <a:lnSpc>
                <a:spcPct val="100000"/>
              </a:lnSpc>
              <a:spcBef>
                <a:spcPts val="0"/>
              </a:spcBef>
              <a:spcAft>
                <a:spcPts val="0"/>
              </a:spcAft>
              <a:buSzPts val="3000"/>
              <a:buChar char="●"/>
            </a:pPr>
            <a:r>
              <a:rPr lang="en"/>
              <a:t>Tests are judged according to their ability to detect faults.</a:t>
            </a:r>
            <a:endParaRPr/>
          </a:p>
        </p:txBody>
      </p:sp>
      <p:sp>
        <p:nvSpPr>
          <p:cNvPr id="351" name="Shape 35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Shape 356"/>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Next Time</a:t>
            </a:r>
            <a:endParaRPr/>
          </a:p>
        </p:txBody>
      </p:sp>
      <p:sp>
        <p:nvSpPr>
          <p:cNvPr id="357" name="Shape 35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Midterm Review</a:t>
            </a:r>
            <a:endParaRPr/>
          </a:p>
          <a:p>
            <a:pPr indent="-381000" lvl="1" marL="914400" rtl="0">
              <a:spcBef>
                <a:spcPts val="0"/>
              </a:spcBef>
              <a:spcAft>
                <a:spcPts val="0"/>
              </a:spcAft>
              <a:buSzPts val="2400"/>
              <a:buChar char="○"/>
            </a:pPr>
            <a:r>
              <a:rPr lang="en"/>
              <a:t>Practice Midterm on Dropbox site. Try it out!</a:t>
            </a:r>
            <a:endParaRPr/>
          </a:p>
          <a:p>
            <a:pPr indent="-381000" lvl="1" marL="914400" rtl="0">
              <a:spcBef>
                <a:spcPts val="0"/>
              </a:spcBef>
              <a:spcAft>
                <a:spcPts val="0"/>
              </a:spcAft>
              <a:buSzPts val="2400"/>
              <a:buChar char="○"/>
            </a:pPr>
            <a:r>
              <a:rPr lang="en"/>
              <a:t>Answers will be revealed after the review</a:t>
            </a:r>
            <a:endParaRPr/>
          </a:p>
          <a:p>
            <a:pPr indent="0" lvl="0" marL="457200" rtl="0">
              <a:spcBef>
                <a:spcPts val="600"/>
              </a:spcBef>
              <a:spcAft>
                <a:spcPts val="0"/>
              </a:spcAft>
              <a:buClr>
                <a:srgbClr val="000000"/>
              </a:buClr>
              <a:buSzPts val="1100"/>
              <a:buFont typeface="Arial"/>
              <a:buNone/>
            </a:pPr>
            <a:r>
              <a:t/>
            </a:r>
            <a:endParaRPr/>
          </a:p>
          <a:p>
            <a:pPr indent="-419100" lvl="0" marL="457200" rtl="0">
              <a:spcBef>
                <a:spcPts val="600"/>
              </a:spcBef>
              <a:spcAft>
                <a:spcPts val="0"/>
              </a:spcAft>
              <a:buSzPts val="3000"/>
              <a:buChar char="●"/>
            </a:pPr>
            <a:r>
              <a:rPr lang="en"/>
              <a:t>Homework:</a:t>
            </a:r>
            <a:endParaRPr/>
          </a:p>
          <a:p>
            <a:pPr indent="-381000" lvl="1" marL="914400" rtl="0">
              <a:spcBef>
                <a:spcPts val="0"/>
              </a:spcBef>
              <a:spcAft>
                <a:spcPts val="0"/>
              </a:spcAft>
              <a:buSzPts val="2400"/>
              <a:buChar char="○"/>
            </a:pPr>
            <a:r>
              <a:rPr lang="en"/>
              <a:t>Homework 2 - questions?</a:t>
            </a:r>
            <a:endParaRPr/>
          </a:p>
          <a:p>
            <a:pPr indent="0" lvl="0" marL="0" marR="0" rtl="0" algn="l">
              <a:lnSpc>
                <a:spcPct val="100000"/>
              </a:lnSpc>
              <a:spcBef>
                <a:spcPts val="600"/>
              </a:spcBef>
              <a:spcAft>
                <a:spcPts val="0"/>
              </a:spcAft>
              <a:buNone/>
            </a:pPr>
            <a:r>
              <a:t/>
            </a:r>
            <a:endParaRPr/>
          </a:p>
        </p:txBody>
      </p:sp>
      <p:sp>
        <p:nvSpPr>
          <p:cNvPr id="358" name="Shape 35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Fault-Based Testing</a:t>
            </a:r>
            <a:endParaRPr/>
          </a:p>
        </p:txBody>
      </p:sp>
      <p:sp>
        <p:nvSpPr>
          <p:cNvPr id="79" name="Shape 7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rgbClr val="333333"/>
              </a:buClr>
              <a:buSzPts val="3000"/>
              <a:buFont typeface="Arial"/>
              <a:buChar char="●"/>
            </a:pPr>
            <a:r>
              <a:rPr lang="en">
                <a:solidFill>
                  <a:srgbClr val="333333"/>
                </a:solidFill>
              </a:rPr>
              <a:t>Model the type of faults we expect to see in a program.</a:t>
            </a:r>
            <a:endParaRPr>
              <a:solidFill>
                <a:srgbClr val="333333"/>
              </a:solidFill>
            </a:endParaRPr>
          </a:p>
          <a:p>
            <a:pPr indent="-381000" lvl="1" marL="914400" marR="0" rtl="0" algn="l">
              <a:lnSpc>
                <a:spcPct val="100000"/>
              </a:lnSpc>
              <a:spcBef>
                <a:spcPts val="0"/>
              </a:spcBef>
              <a:spcAft>
                <a:spcPts val="0"/>
              </a:spcAft>
              <a:buClr>
                <a:srgbClr val="333333"/>
              </a:buClr>
              <a:buSzPts val="2400"/>
              <a:buChar char="○"/>
            </a:pPr>
            <a:r>
              <a:rPr lang="en">
                <a:solidFill>
                  <a:srgbClr val="333333"/>
                </a:solidFill>
              </a:rPr>
              <a:t>Create alternate versions of the program with those faults.</a:t>
            </a:r>
            <a:endParaRPr>
              <a:solidFill>
                <a:srgbClr val="333333"/>
              </a:solidFill>
            </a:endParaRPr>
          </a:p>
          <a:p>
            <a:pPr indent="-381000" lvl="1" marL="914400" marR="0" rtl="0" algn="l">
              <a:lnSpc>
                <a:spcPct val="100000"/>
              </a:lnSpc>
              <a:spcBef>
                <a:spcPts val="0"/>
              </a:spcBef>
              <a:spcAft>
                <a:spcPts val="0"/>
              </a:spcAft>
              <a:buClr>
                <a:srgbClr val="333333"/>
              </a:buClr>
              <a:buSzPts val="2400"/>
              <a:buChar char="○"/>
            </a:pPr>
            <a:r>
              <a:rPr lang="en">
                <a:solidFill>
                  <a:srgbClr val="333333"/>
                </a:solidFill>
              </a:rPr>
              <a:t>Design tests that distinguish the real program from the faulty program.</a:t>
            </a:r>
            <a:endParaRPr>
              <a:solidFill>
                <a:srgbClr val="333333"/>
              </a:solidFill>
            </a:endParaRPr>
          </a:p>
          <a:p>
            <a:pPr indent="-419100" lvl="0" marL="457200" marR="0" rtl="0" algn="l">
              <a:lnSpc>
                <a:spcPct val="100000"/>
              </a:lnSpc>
              <a:spcBef>
                <a:spcPts val="0"/>
              </a:spcBef>
              <a:spcAft>
                <a:spcPts val="0"/>
              </a:spcAft>
              <a:buClr>
                <a:srgbClr val="333333"/>
              </a:buClr>
              <a:buSzPts val="3000"/>
              <a:buChar char="●"/>
            </a:pPr>
            <a:r>
              <a:rPr lang="en">
                <a:solidFill>
                  <a:srgbClr val="333333"/>
                </a:solidFill>
              </a:rPr>
              <a:t>Process of </a:t>
            </a:r>
            <a:r>
              <a:rPr i="1" lang="en">
                <a:solidFill>
                  <a:srgbClr val="333333"/>
                </a:solidFill>
              </a:rPr>
              <a:t>fault seeding</a:t>
            </a:r>
            <a:r>
              <a:rPr lang="en">
                <a:solidFill>
                  <a:srgbClr val="333333"/>
                </a:solidFill>
              </a:rPr>
              <a:t> - deliberately creating programs with faults to see if our tests can find those </a:t>
            </a:r>
            <a:r>
              <a:rPr i="1" lang="en">
                <a:solidFill>
                  <a:srgbClr val="333333"/>
                </a:solidFill>
              </a:rPr>
              <a:t>intentional</a:t>
            </a:r>
            <a:r>
              <a:rPr lang="en">
                <a:solidFill>
                  <a:srgbClr val="333333"/>
                </a:solidFill>
              </a:rPr>
              <a:t> faults. </a:t>
            </a:r>
            <a:endParaRPr>
              <a:solidFill>
                <a:srgbClr val="333333"/>
              </a:solidFill>
            </a:endParaRPr>
          </a:p>
        </p:txBody>
      </p:sp>
      <p:sp>
        <p:nvSpPr>
          <p:cNvPr id="80" name="Shape 8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Uses of Fault Seeding</a:t>
            </a:r>
            <a:endParaRPr/>
          </a:p>
        </p:txBody>
      </p:sp>
      <p:sp>
        <p:nvSpPr>
          <p:cNvPr id="86" name="Shape 8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Clr>
                <a:srgbClr val="333333"/>
              </a:buClr>
              <a:buSzPts val="3000"/>
              <a:buChar char="●"/>
            </a:pPr>
            <a:r>
              <a:rPr i="1" lang="en">
                <a:solidFill>
                  <a:srgbClr val="333333"/>
                </a:solidFill>
              </a:rPr>
              <a:t>Fault seeding</a:t>
            </a:r>
            <a:r>
              <a:rPr lang="en">
                <a:solidFill>
                  <a:srgbClr val="333333"/>
                </a:solidFill>
              </a:rPr>
              <a:t> can be used to: </a:t>
            </a:r>
            <a:endParaRPr>
              <a:solidFill>
                <a:srgbClr val="333333"/>
              </a:solidFill>
            </a:endParaRPr>
          </a:p>
          <a:p>
            <a:pPr indent="-381000" lvl="1" marL="914400" rtl="0">
              <a:spcBef>
                <a:spcPts val="0"/>
              </a:spcBef>
              <a:spcAft>
                <a:spcPts val="0"/>
              </a:spcAft>
              <a:buClr>
                <a:srgbClr val="333333"/>
              </a:buClr>
              <a:buSzPts val="2400"/>
              <a:buChar char="○"/>
            </a:pPr>
            <a:r>
              <a:rPr lang="en">
                <a:solidFill>
                  <a:srgbClr val="333333"/>
                </a:solidFill>
              </a:rPr>
              <a:t>Judge the adequacy of a test suite.</a:t>
            </a:r>
            <a:endParaRPr>
              <a:solidFill>
                <a:srgbClr val="333333"/>
              </a:solidFill>
            </a:endParaRPr>
          </a:p>
          <a:p>
            <a:pPr indent="-381000" lvl="1" marL="914400" rtl="0">
              <a:spcBef>
                <a:spcPts val="0"/>
              </a:spcBef>
              <a:spcAft>
                <a:spcPts val="0"/>
              </a:spcAft>
              <a:buClr>
                <a:srgbClr val="333333"/>
              </a:buClr>
              <a:buSzPts val="2400"/>
              <a:buChar char="○"/>
            </a:pPr>
            <a:r>
              <a:rPr lang="en">
                <a:solidFill>
                  <a:srgbClr val="333333"/>
                </a:solidFill>
              </a:rPr>
              <a:t>Select test cases to augment a suite.</a:t>
            </a:r>
            <a:endParaRPr>
              <a:solidFill>
                <a:srgbClr val="333333"/>
              </a:solidFill>
            </a:endParaRPr>
          </a:p>
          <a:p>
            <a:pPr indent="-381000" lvl="1" marL="914400" marR="0" rtl="0" algn="l">
              <a:lnSpc>
                <a:spcPct val="100000"/>
              </a:lnSpc>
              <a:spcBef>
                <a:spcPts val="0"/>
              </a:spcBef>
              <a:spcAft>
                <a:spcPts val="0"/>
              </a:spcAft>
              <a:buClr>
                <a:srgbClr val="333333"/>
              </a:buClr>
              <a:buSzPts val="2400"/>
              <a:buFont typeface="Arial"/>
              <a:buChar char="○"/>
            </a:pPr>
            <a:r>
              <a:rPr lang="en" sz="2400">
                <a:solidFill>
                  <a:srgbClr val="333333"/>
                </a:solidFill>
              </a:rPr>
              <a:t>Estimate the number of faults in a program.</a:t>
            </a:r>
            <a:endParaRPr sz="2400">
              <a:solidFill>
                <a:srgbClr val="333333"/>
              </a:solidFill>
            </a:endParaRPr>
          </a:p>
          <a:p>
            <a:pPr indent="-419100" lvl="0" marL="457200" marR="0" rtl="0" algn="l">
              <a:lnSpc>
                <a:spcPct val="100000"/>
              </a:lnSpc>
              <a:spcBef>
                <a:spcPts val="0"/>
              </a:spcBef>
              <a:spcAft>
                <a:spcPts val="0"/>
              </a:spcAft>
              <a:buClr>
                <a:srgbClr val="333333"/>
              </a:buClr>
              <a:buSzPts val="3000"/>
              <a:buFont typeface="Arial"/>
              <a:buChar char="●"/>
            </a:pPr>
            <a:r>
              <a:rPr lang="en">
                <a:solidFill>
                  <a:srgbClr val="333333"/>
                </a:solidFill>
              </a:rPr>
              <a:t>Provides evidence that we have done a good job in testing.</a:t>
            </a:r>
            <a:endParaRPr>
              <a:solidFill>
                <a:srgbClr val="333333"/>
              </a:solidFill>
            </a:endParaRPr>
          </a:p>
          <a:p>
            <a:pPr indent="-381000" lvl="1" marL="914400" marR="0" rtl="0" algn="l">
              <a:lnSpc>
                <a:spcPct val="100000"/>
              </a:lnSpc>
              <a:spcBef>
                <a:spcPts val="0"/>
              </a:spcBef>
              <a:spcAft>
                <a:spcPts val="0"/>
              </a:spcAft>
              <a:buClr>
                <a:srgbClr val="333333"/>
              </a:buClr>
              <a:buSzPts val="2400"/>
              <a:buChar char="○"/>
            </a:pPr>
            <a:r>
              <a:rPr lang="en">
                <a:solidFill>
                  <a:srgbClr val="333333"/>
                </a:solidFill>
              </a:rPr>
              <a:t>If our tests have not found any new faults, have they found all major issues, or are they bad tests?</a:t>
            </a:r>
            <a:endParaRPr>
              <a:solidFill>
                <a:srgbClr val="333333"/>
              </a:solidFill>
            </a:endParaRPr>
          </a:p>
          <a:p>
            <a:pPr indent="-381000" lvl="1" marL="914400" marR="0" rtl="0" algn="l">
              <a:lnSpc>
                <a:spcPct val="100000"/>
              </a:lnSpc>
              <a:spcBef>
                <a:spcPts val="0"/>
              </a:spcBef>
              <a:spcAft>
                <a:spcPts val="0"/>
              </a:spcAft>
              <a:buClr>
                <a:srgbClr val="333333"/>
              </a:buClr>
              <a:buSzPts val="2400"/>
              <a:buChar char="○"/>
            </a:pPr>
            <a:r>
              <a:rPr lang="en">
                <a:solidFill>
                  <a:srgbClr val="333333"/>
                </a:solidFill>
              </a:rPr>
              <a:t>Fault seeding helps answer this question. </a:t>
            </a:r>
            <a:endParaRPr>
              <a:solidFill>
                <a:srgbClr val="333333"/>
              </a:solidFill>
            </a:endParaRPr>
          </a:p>
          <a:p>
            <a:pPr indent="-381000" lvl="2" marL="1371600" marR="0" rtl="0" algn="l">
              <a:lnSpc>
                <a:spcPct val="100000"/>
              </a:lnSpc>
              <a:spcBef>
                <a:spcPts val="0"/>
              </a:spcBef>
              <a:spcAft>
                <a:spcPts val="0"/>
              </a:spcAft>
              <a:buClr>
                <a:srgbClr val="333333"/>
              </a:buClr>
              <a:buSzPts val="2400"/>
              <a:buChar char="■"/>
            </a:pPr>
            <a:r>
              <a:rPr lang="en">
                <a:solidFill>
                  <a:srgbClr val="333333"/>
                </a:solidFill>
              </a:rPr>
              <a:t>Can the existing tests find the seeded faults?</a:t>
            </a:r>
            <a:endParaRPr>
              <a:solidFill>
                <a:srgbClr val="333333"/>
              </a:solidFill>
            </a:endParaRPr>
          </a:p>
          <a:p>
            <a:pPr indent="0" lvl="0" marL="457200" marR="0" rtl="0" algn="l">
              <a:lnSpc>
                <a:spcPct val="100000"/>
              </a:lnSpc>
              <a:spcBef>
                <a:spcPts val="600"/>
              </a:spcBef>
              <a:spcAft>
                <a:spcPts val="0"/>
              </a:spcAft>
              <a:buNone/>
            </a:pPr>
            <a:r>
              <a:t/>
            </a:r>
            <a:endParaRPr>
              <a:solidFill>
                <a:srgbClr val="333333"/>
              </a:solidFill>
            </a:endParaRPr>
          </a:p>
        </p:txBody>
      </p:sp>
      <p:sp>
        <p:nvSpPr>
          <p:cNvPr id="87" name="Shape 8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Mutation Testing</a:t>
            </a:r>
            <a:endParaRPr/>
          </a:p>
        </p:txBody>
      </p:sp>
      <p:sp>
        <p:nvSpPr>
          <p:cNvPr id="93" name="Shape 93"/>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Clr>
                <a:srgbClr val="333333"/>
              </a:buClr>
              <a:buSzPts val="2400"/>
              <a:buChar char="●"/>
            </a:pPr>
            <a:r>
              <a:rPr lang="en" sz="2400">
                <a:solidFill>
                  <a:srgbClr val="333333"/>
                </a:solidFill>
              </a:rPr>
              <a:t>Encode common syntactic faults as </a:t>
            </a:r>
            <a:r>
              <a:rPr i="1" lang="en" sz="2400">
                <a:solidFill>
                  <a:srgbClr val="333333"/>
                </a:solidFill>
              </a:rPr>
              <a:t>mutation operators.</a:t>
            </a:r>
            <a:r>
              <a:rPr lang="en" sz="2400">
                <a:solidFill>
                  <a:srgbClr val="333333"/>
                </a:solidFill>
              </a:rPr>
              <a:t> </a:t>
            </a:r>
            <a:endParaRPr sz="2400">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en" sz="2200">
                <a:solidFill>
                  <a:srgbClr val="333333"/>
                </a:solidFill>
              </a:rPr>
              <a:t>Functions that take in candidate program statements and insert the modeled fault.</a:t>
            </a:r>
            <a:endParaRPr sz="2200">
              <a:solidFill>
                <a:srgbClr val="333333"/>
              </a:solidFill>
            </a:endParaRPr>
          </a:p>
          <a:p>
            <a:pPr indent="-381000" lvl="0" marL="457200" marR="0" rtl="0" algn="l">
              <a:lnSpc>
                <a:spcPct val="100000"/>
              </a:lnSpc>
              <a:spcBef>
                <a:spcPts val="0"/>
              </a:spcBef>
              <a:spcAft>
                <a:spcPts val="0"/>
              </a:spcAft>
              <a:buClr>
                <a:srgbClr val="333333"/>
              </a:buClr>
              <a:buSzPts val="2400"/>
              <a:buChar char="●"/>
            </a:pPr>
            <a:r>
              <a:rPr lang="en" sz="2400">
                <a:solidFill>
                  <a:srgbClr val="333333"/>
                </a:solidFill>
              </a:rPr>
              <a:t>Produces a </a:t>
            </a:r>
            <a:r>
              <a:rPr i="1" lang="en" sz="2400">
                <a:solidFill>
                  <a:srgbClr val="333333"/>
                </a:solidFill>
              </a:rPr>
              <a:t>mutant.</a:t>
            </a:r>
            <a:endParaRPr sz="2400">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en" sz="2200">
                <a:solidFill>
                  <a:srgbClr val="333333"/>
                </a:solidFill>
              </a:rPr>
              <a:t>A clone of the program with 1+ seeded faults. </a:t>
            </a:r>
            <a:endParaRPr sz="2200">
              <a:solidFill>
                <a:srgbClr val="333333"/>
              </a:solidFill>
            </a:endParaRPr>
          </a:p>
        </p:txBody>
      </p:sp>
      <p:sp>
        <p:nvSpPr>
          <p:cNvPr id="94" name="Shape 94"/>
          <p:cNvSpPr/>
          <p:nvPr/>
        </p:nvSpPr>
        <p:spPr>
          <a:xfrm>
            <a:off x="5003050" y="1939750"/>
            <a:ext cx="710100" cy="8268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t>SUT</a:t>
            </a:r>
            <a:endParaRPr/>
          </a:p>
        </p:txBody>
      </p:sp>
      <p:sp>
        <p:nvSpPr>
          <p:cNvPr id="95" name="Shape 95"/>
          <p:cNvSpPr/>
          <p:nvPr/>
        </p:nvSpPr>
        <p:spPr>
          <a:xfrm>
            <a:off x="7381375" y="4593675"/>
            <a:ext cx="710100" cy="8268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1200"/>
              <a:t>Mutant</a:t>
            </a:r>
            <a:endParaRPr sz="1200"/>
          </a:p>
        </p:txBody>
      </p:sp>
      <p:sp>
        <p:nvSpPr>
          <p:cNvPr id="96" name="Shape 96"/>
          <p:cNvSpPr/>
          <p:nvPr/>
        </p:nvSpPr>
        <p:spPr>
          <a:xfrm>
            <a:off x="6020625" y="3116300"/>
            <a:ext cx="1409724" cy="1006992"/>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t>Mutation Operator</a:t>
            </a:r>
            <a:endParaRPr/>
          </a:p>
        </p:txBody>
      </p:sp>
      <p:cxnSp>
        <p:nvCxnSpPr>
          <p:cNvPr id="97" name="Shape 97"/>
          <p:cNvCxnSpPr>
            <a:stCxn id="94" idx="3"/>
            <a:endCxn id="96" idx="2"/>
          </p:cNvCxnSpPr>
          <p:nvPr/>
        </p:nvCxnSpPr>
        <p:spPr>
          <a:xfrm>
            <a:off x="5358100" y="2766550"/>
            <a:ext cx="666900" cy="853200"/>
          </a:xfrm>
          <a:prstGeom prst="straightConnector1">
            <a:avLst/>
          </a:prstGeom>
          <a:noFill/>
          <a:ln cap="flat" cmpd="sng" w="19050">
            <a:solidFill>
              <a:schemeClr val="dk2"/>
            </a:solidFill>
            <a:prstDash val="solid"/>
            <a:round/>
            <a:headEnd len="med" w="med" type="none"/>
            <a:tailEnd len="med" w="med" type="triangle"/>
          </a:ln>
        </p:spPr>
      </p:cxnSp>
      <p:cxnSp>
        <p:nvCxnSpPr>
          <p:cNvPr id="98" name="Shape 98"/>
          <p:cNvCxnSpPr>
            <a:stCxn id="96" idx="1"/>
            <a:endCxn id="95" idx="2"/>
          </p:cNvCxnSpPr>
          <p:nvPr/>
        </p:nvCxnSpPr>
        <p:spPr>
          <a:xfrm>
            <a:off x="6725487" y="4122220"/>
            <a:ext cx="655800" cy="885000"/>
          </a:xfrm>
          <a:prstGeom prst="straightConnector1">
            <a:avLst/>
          </a:prstGeom>
          <a:noFill/>
          <a:ln cap="flat" cmpd="sng" w="19050">
            <a:solidFill>
              <a:schemeClr val="dk2"/>
            </a:solidFill>
            <a:prstDash val="solid"/>
            <a:round/>
            <a:headEnd len="med" w="med" type="none"/>
            <a:tailEnd len="med" w="med" type="triangle"/>
          </a:ln>
        </p:spPr>
      </p:cxnSp>
      <p:sp>
        <p:nvSpPr>
          <p:cNvPr id="99" name="Shape 99"/>
          <p:cNvSpPr/>
          <p:nvPr/>
        </p:nvSpPr>
        <p:spPr>
          <a:xfrm>
            <a:off x="5575425" y="2225925"/>
            <a:ext cx="1854900" cy="646500"/>
          </a:xfrm>
          <a:prstGeom prst="foldedCorner">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a:t>if((a == 1) </a:t>
            </a:r>
            <a:r>
              <a:rPr b="1" lang="en"/>
              <a:t>&amp;&amp;</a:t>
            </a:r>
            <a:r>
              <a:rPr lang="en"/>
              <a:t> !b){ ...</a:t>
            </a:r>
            <a:endParaRPr/>
          </a:p>
        </p:txBody>
      </p:sp>
      <p:sp>
        <p:nvSpPr>
          <p:cNvPr id="100" name="Shape 100"/>
          <p:cNvSpPr/>
          <p:nvPr/>
        </p:nvSpPr>
        <p:spPr>
          <a:xfrm>
            <a:off x="5575425" y="4836500"/>
            <a:ext cx="1854900" cy="646500"/>
          </a:xfrm>
          <a:prstGeom prst="foldedCorner">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a:t>if((a == 1)</a:t>
            </a:r>
            <a:r>
              <a:rPr b="1" lang="en">
                <a:solidFill>
                  <a:srgbClr val="FF0000"/>
                </a:solidFill>
              </a:rPr>
              <a:t> || </a:t>
            </a:r>
            <a:r>
              <a:rPr lang="en"/>
              <a:t>!b){ ...</a:t>
            </a:r>
            <a:endParaRPr/>
          </a:p>
        </p:txBody>
      </p:sp>
      <p:sp>
        <p:nvSpPr>
          <p:cNvPr id="101" name="Shape 10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nvSpPr>
        <p:spPr>
          <a:xfrm>
            <a:off x="720775" y="2278925"/>
            <a:ext cx="6338700" cy="1717200"/>
          </a:xfrm>
          <a:prstGeom prst="rect">
            <a:avLst/>
          </a:prstGeom>
          <a:noFill/>
          <a:ln>
            <a:noFill/>
          </a:ln>
        </p:spPr>
        <p:txBody>
          <a:bodyPr anchorCtr="0" anchor="t" bIns="91425" lIns="91425" spcFirstLastPara="1" rIns="91425" wrap="square" tIns="91425">
            <a:noAutofit/>
          </a:bodyPr>
          <a:lstStyle/>
          <a:p>
            <a:pPr indent="0" lvl="0" marL="0">
              <a:spcBef>
                <a:spcPts val="0"/>
              </a:spcBef>
              <a:spcAft>
                <a:spcPts val="0"/>
              </a:spcAft>
              <a:buNone/>
            </a:pPr>
            <a:r>
              <a:rPr b="1" lang="en" sz="4800">
                <a:solidFill>
                  <a:srgbClr val="FFFFFF"/>
                </a:solidFill>
              </a:rPr>
              <a:t>Mutation Operators</a:t>
            </a:r>
            <a:endParaRPr b="1" sz="4800">
              <a:solidFill>
                <a:srgbClr val="FFFFFF"/>
              </a:solidFill>
            </a:endParaRPr>
          </a:p>
        </p:txBody>
      </p:sp>
      <p:sp>
        <p:nvSpPr>
          <p:cNvPr id="107" name="Shape 10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Shape 112"/>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Mutation Operators</a:t>
            </a:r>
            <a:endParaRPr/>
          </a:p>
        </p:txBody>
      </p:sp>
      <p:sp>
        <p:nvSpPr>
          <p:cNvPr id="113" name="Shape 11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rtl="0">
              <a:spcBef>
                <a:spcPts val="600"/>
              </a:spcBef>
              <a:spcAft>
                <a:spcPts val="0"/>
              </a:spcAft>
              <a:buClr>
                <a:srgbClr val="333333"/>
              </a:buClr>
              <a:buSzPts val="2400"/>
              <a:buChar char="●"/>
            </a:pPr>
            <a:r>
              <a:rPr lang="en">
                <a:solidFill>
                  <a:srgbClr val="333333"/>
                </a:solidFill>
              </a:rPr>
              <a:t>Intended to model common types of faults.</a:t>
            </a:r>
            <a:endParaRPr>
              <a:solidFill>
                <a:srgbClr val="333333"/>
              </a:solidFill>
            </a:endParaRPr>
          </a:p>
          <a:p>
            <a:pPr indent="-381000" lvl="0" marL="457200" rtl="0">
              <a:spcBef>
                <a:spcPts val="0"/>
              </a:spcBef>
              <a:spcAft>
                <a:spcPts val="0"/>
              </a:spcAft>
              <a:buClr>
                <a:srgbClr val="333333"/>
              </a:buClr>
              <a:buSzPts val="2400"/>
              <a:buChar char="●"/>
            </a:pPr>
            <a:r>
              <a:rPr lang="en">
                <a:solidFill>
                  <a:srgbClr val="333333"/>
                </a:solidFill>
              </a:rPr>
              <a:t>Designed to be applied to any type of code, without human intervention.</a:t>
            </a:r>
            <a:endParaRPr>
              <a:solidFill>
                <a:srgbClr val="333333"/>
              </a:solidFill>
            </a:endParaRPr>
          </a:p>
          <a:p>
            <a:pPr indent="-381000" lvl="0" marL="457200" rtl="0">
              <a:spcBef>
                <a:spcPts val="0"/>
              </a:spcBef>
              <a:spcAft>
                <a:spcPts val="0"/>
              </a:spcAft>
              <a:buClr>
                <a:srgbClr val="333333"/>
              </a:buClr>
              <a:buSzPts val="2400"/>
              <a:buChar char="●"/>
            </a:pPr>
            <a:r>
              <a:rPr lang="en">
                <a:solidFill>
                  <a:srgbClr val="333333"/>
                </a:solidFill>
              </a:rPr>
              <a:t>Tend to be simple syntactic faults.</a:t>
            </a:r>
            <a:endParaRPr>
              <a:solidFill>
                <a:srgbClr val="333333"/>
              </a:solidFill>
            </a:endParaRPr>
          </a:p>
          <a:p>
            <a:pPr indent="-381000" lvl="1" marL="914400" rtl="0">
              <a:spcBef>
                <a:spcPts val="0"/>
              </a:spcBef>
              <a:spcAft>
                <a:spcPts val="0"/>
              </a:spcAft>
              <a:buClr>
                <a:srgbClr val="333333"/>
              </a:buClr>
              <a:buSzPts val="2400"/>
              <a:buChar char="○"/>
            </a:pPr>
            <a:r>
              <a:rPr lang="en">
                <a:solidFill>
                  <a:srgbClr val="333333"/>
                </a:solidFill>
              </a:rPr>
              <a:t>Replacing one variable reference with another.</a:t>
            </a:r>
            <a:endParaRPr>
              <a:solidFill>
                <a:srgbClr val="333333"/>
              </a:solidFill>
            </a:endParaRPr>
          </a:p>
          <a:p>
            <a:pPr indent="-381000" lvl="1" marL="914400" rtl="0">
              <a:spcBef>
                <a:spcPts val="0"/>
              </a:spcBef>
              <a:spcAft>
                <a:spcPts val="0"/>
              </a:spcAft>
              <a:buClr>
                <a:srgbClr val="333333"/>
              </a:buClr>
              <a:buSzPts val="2400"/>
              <a:buChar char="○"/>
            </a:pPr>
            <a:r>
              <a:rPr lang="en">
                <a:solidFill>
                  <a:srgbClr val="333333"/>
                </a:solidFill>
              </a:rPr>
              <a:t>Changing a comparison from &lt; to &lt;=.</a:t>
            </a:r>
            <a:endParaRPr>
              <a:solidFill>
                <a:srgbClr val="333333"/>
              </a:solidFill>
            </a:endParaRPr>
          </a:p>
          <a:p>
            <a:pPr indent="-381000" lvl="1" marL="914400" rtl="0">
              <a:spcBef>
                <a:spcPts val="0"/>
              </a:spcBef>
              <a:spcAft>
                <a:spcPts val="0"/>
              </a:spcAft>
              <a:buClr>
                <a:srgbClr val="333333"/>
              </a:buClr>
              <a:buSzPts val="2400"/>
              <a:buChar char="○"/>
            </a:pPr>
            <a:r>
              <a:rPr lang="en">
                <a:solidFill>
                  <a:srgbClr val="333333"/>
                </a:solidFill>
              </a:rPr>
              <a:t>Referencing a parent class instead of a child.</a:t>
            </a:r>
            <a:endParaRPr>
              <a:solidFill>
                <a:srgbClr val="333333"/>
              </a:solidFill>
            </a:endParaRPr>
          </a:p>
        </p:txBody>
      </p:sp>
      <p:sp>
        <p:nvSpPr>
          <p:cNvPr id="114" name="Shape 11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