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EF6DAE-C1B7-451A-B8C8-87DB315BF293}">
  <a:tblStyle styleId="{79EF6DAE-C1B7-451A-B8C8-87DB315BF2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a:solidFill>
                  <a:schemeClr val="dk1"/>
                </a:solidFill>
              </a:rPr>
              <a:t>There are several reasons. The most obvious one being doing a poor job finding the black-box test cases. Since we assume we did a good job, this is not the case. </a:t>
            </a:r>
            <a:endParaRPr i="1">
              <a:solidFill>
                <a:schemeClr val="dk1"/>
              </a:solidFill>
            </a:endParaRPr>
          </a:p>
          <a:p>
            <a:pPr indent="0" lvl="0" marL="0" rtl="0">
              <a:lnSpc>
                <a:spcPct val="115000"/>
              </a:lnSpc>
              <a:spcBef>
                <a:spcPts val="0"/>
              </a:spcBef>
              <a:spcAft>
                <a:spcPts val="0"/>
              </a:spcAft>
              <a:buNone/>
            </a:pPr>
            <a:r>
              <a:rPr i="1" lang="en">
                <a:solidFill>
                  <a:schemeClr val="dk1"/>
                </a:solidFill>
              </a:rPr>
              <a:t>- 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a:t>
            </a:r>
            <a:endParaRPr i="1">
              <a:solidFill>
                <a:schemeClr val="dk1"/>
              </a:solidFill>
            </a:endParaRPr>
          </a:p>
          <a:p>
            <a:pPr indent="0" lvl="0" marL="0" rtl="0">
              <a:lnSpc>
                <a:spcPct val="115000"/>
              </a:lnSpc>
              <a:spcBef>
                <a:spcPts val="0"/>
              </a:spcBef>
              <a:spcAft>
                <a:spcPts val="0"/>
              </a:spcAft>
              <a:buNone/>
            </a:pPr>
            <a:r>
              <a:rPr i="1" lang="en">
                <a:solidFill>
                  <a:schemeClr val="dk1"/>
                </a:solidFill>
              </a:rPr>
              <a:t>- 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a:t>
            </a:r>
            <a:endParaRPr i="1">
              <a:solidFill>
                <a:schemeClr val="dk1"/>
              </a:solidFill>
            </a:endParaRPr>
          </a:p>
          <a:p>
            <a:pPr indent="0" lvl="0" marL="0" rtl="0">
              <a:lnSpc>
                <a:spcPct val="115000"/>
              </a:lnSpc>
              <a:spcBef>
                <a:spcPts val="0"/>
              </a:spcBef>
              <a:spcAft>
                <a:spcPts val="0"/>
              </a:spcAft>
              <a:buNone/>
            </a:pPr>
            <a:r>
              <a:rPr i="1" lang="en">
                <a:solidFill>
                  <a:schemeClr val="dk1"/>
                </a:solidFill>
              </a:rPr>
              <a:t>- 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black box testing you are unlikely to cover much of those switch statements.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endParaRPr i="1">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a:solidFill>
                  <a:schemeClr val="dk1"/>
                </a:solidFill>
              </a:rPr>
              <a:t>Impossible combination of conditions, defensive programming, unreachable/unused code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AutoNum type="arabicPeriod"/>
            </a:pPr>
            <a:r>
              <a:rPr i="1" lang="en">
                <a:solidFill>
                  <a:schemeClr val="dk1"/>
                </a:solidFill>
              </a:rPr>
              <a:t>A test case will greatly help us in the integration testing phase. Now our testing groups can start defining test cases and procedures early and be ready when the system is coming on-line. </a:t>
            </a:r>
            <a:endParaRPr i="1">
              <a:solidFill>
                <a:schemeClr val="dk1"/>
              </a:solidFill>
            </a:endParaRPr>
          </a:p>
          <a:p>
            <a:pPr indent="-298450" lvl="0" marL="457200" rtl="0">
              <a:spcBef>
                <a:spcPts val="0"/>
              </a:spcBef>
              <a:spcAft>
                <a:spcPts val="0"/>
              </a:spcAft>
              <a:buClr>
                <a:schemeClr val="dk1"/>
              </a:buClr>
              <a:buSzPts val="1100"/>
              <a:buAutoNum type="arabicPeriod"/>
            </a:pPr>
            <a:r>
              <a:rPr i="1" lang="en">
                <a:solidFill>
                  <a:schemeClr val="dk1"/>
                </a:solidFill>
              </a:rPr>
              <a:t>Test cases force us to write testable (thus, pretty good) requirements. If a requirement is not testable, we simply cannot write a test case.</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work through</a:t>
            </a:r>
            <a:endParaRPr/>
          </a:p>
          <a:p>
            <a:pPr indent="0" lvl="0" marL="0" rtl="0">
              <a:spcBef>
                <a:spcPts val="0"/>
              </a:spcBef>
              <a:spcAft>
                <a:spcPts val="0"/>
              </a:spcAft>
              <a:buNone/>
            </a:pPr>
            <a:r>
              <a:rPr lang="en"/>
              <a:t>departure flight, arrival flight, database</a:t>
            </a:r>
            <a:endParaRPr/>
          </a:p>
          <a:p>
            <a:pPr indent="0" lvl="0" marL="0" rtl="0">
              <a:spcBef>
                <a:spcPts val="0"/>
              </a:spcBef>
              <a:spcAft>
                <a:spcPts val="0"/>
              </a:spcAft>
              <a:buNone/>
            </a:pPr>
            <a:r>
              <a:rPr lang="en"/>
              <a:t>for each parameter in data structure, what are some input partitions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are kind of the essential, could be some others - make sure destination and originating differ for the arriving flight and for the departing flight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statement (discuss) - 2</a:t>
            </a:r>
            <a:endParaRPr>
              <a:solidFill>
                <a:schemeClr val="dk1"/>
              </a:solidFill>
            </a:endParaRPr>
          </a:p>
          <a:p>
            <a:pPr indent="0" lvl="0" marL="0" rtl="0">
              <a:lnSpc>
                <a:spcPct val="120000"/>
              </a:lnSpc>
              <a:spcBef>
                <a:spcPts val="0"/>
              </a:spcBef>
              <a:spcAft>
                <a:spcPts val="0"/>
              </a:spcAft>
              <a:buNone/>
            </a:pPr>
            <a:r>
              <a:rPr lang="en">
                <a:solidFill>
                  <a:schemeClr val="dk1"/>
                </a:solidFill>
              </a:rPr>
              <a:t>branch (discuss) - 2 (one new) (TT,FF)</a:t>
            </a:r>
            <a:endParaRPr>
              <a:solidFill>
                <a:schemeClr val="dk1"/>
              </a:solidFill>
            </a:endParaRPr>
          </a:p>
          <a:p>
            <a:pPr indent="0" lvl="0" marL="0" rtl="0">
              <a:lnSpc>
                <a:spcPct val="120000"/>
              </a:lnSpc>
              <a:spcBef>
                <a:spcPts val="0"/>
              </a:spcBef>
              <a:spcAft>
                <a:spcPts val="0"/>
              </a:spcAft>
              <a:buNone/>
            </a:pPr>
            <a:r>
              <a:rPr lang="en">
                <a:solidFill>
                  <a:schemeClr val="dk1"/>
                </a:solidFill>
              </a:rPr>
              <a:t>path ( discuss) - 4 tests (TT) (TF) (FT) (FF)</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and discuss)</a:t>
            </a:r>
            <a:endParaRPr>
              <a:solidFill>
                <a:schemeClr val="dk1"/>
              </a:solidFill>
            </a:endParaRPr>
          </a:p>
          <a:p>
            <a:pPr indent="0" lvl="0" marL="0" rtl="0">
              <a:lnSpc>
                <a:spcPct val="120000"/>
              </a:lnSpc>
              <a:spcBef>
                <a:spcPts val="0"/>
              </a:spcBef>
              <a:spcAft>
                <a:spcPts val="0"/>
              </a:spcAft>
              <a:buNone/>
            </a:pPr>
            <a:r>
              <a:rPr lang="en">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Now, the code in the practice midterm is too big for one slide, the answers for that will go up today. Let’s work together on a smaller example, though.</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Click 1, 2 go over</a:t>
            </a:r>
            <a:endParaRPr>
              <a:solidFill>
                <a:schemeClr val="dk1"/>
              </a:solidFill>
            </a:endParaRPr>
          </a:p>
          <a:p>
            <a:pPr indent="0" lvl="0" marL="0" rtl="0">
              <a:spcBef>
                <a:spcPts val="600"/>
              </a:spcBef>
              <a:spcAft>
                <a:spcPts val="0"/>
              </a:spcAft>
              <a:buNone/>
            </a:pPr>
            <a:r>
              <a:rPr lang="en">
                <a:solidFill>
                  <a:schemeClr val="dk1"/>
                </a:solidFill>
              </a:rPr>
              <a:t>Click 3, 4 go over</a:t>
            </a:r>
            <a:endParaRPr>
              <a:solidFill>
                <a:schemeClr val="dk1"/>
              </a:solidFill>
            </a:endParaRPr>
          </a:p>
          <a:p>
            <a:pPr indent="0" lvl="0" marL="0" rtl="0">
              <a:spcBef>
                <a:spcPts val="600"/>
              </a:spcBef>
              <a:spcAft>
                <a:spcPts val="0"/>
              </a:spcAft>
              <a:buNone/>
            </a:pPr>
            <a:r>
              <a:rPr lang="en">
                <a:solidFill>
                  <a:schemeClr val="dk1"/>
                </a:solidFill>
              </a:rPr>
              <a:t>Click 5, 6 go over</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Look familiar?</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AutoNum type="arabicPeriod"/>
            </a:pPr>
            <a:r>
              <a:rPr i="1" lang="en">
                <a:solidFill>
                  <a:schemeClr val="dk1"/>
                </a:solidFill>
              </a:rPr>
              <a:t>Yes. Trivially, the node b must appear on every path from the exit node to itself. Thus, every node is its own “trivial post-dominator”. Thus, pdom is reflexive.</a:t>
            </a:r>
            <a:endParaRPr i="1">
              <a:solidFill>
                <a:schemeClr val="dk1"/>
              </a:solidFill>
            </a:endParaRPr>
          </a:p>
          <a:p>
            <a:pPr indent="-298450" lvl="0" marL="457200" rtl="0">
              <a:lnSpc>
                <a:spcPct val="115000"/>
              </a:lnSpc>
              <a:spcBef>
                <a:spcPts val="0"/>
              </a:spcBef>
              <a:spcAft>
                <a:spcPts val="0"/>
              </a:spcAft>
              <a:buClr>
                <a:schemeClr val="dk1"/>
              </a:buClr>
              <a:buSzPts val="1100"/>
              <a:buAutoNum type="arabicPeriod"/>
            </a:pPr>
            <a:r>
              <a:rPr i="1" lang="en">
                <a:solidFill>
                  <a:schemeClr val="dk1"/>
                </a:solidFill>
              </a:rPr>
              <a:t>No, unless a = b (or yes, only if a = b). If a = b, result follows from (a). If a and b are distinct and a pdom b, every path to the exit must pass through a after reaching b. If b pdom a is true, that implies that every path to the exit must pass through b after passing through a. Both cannot be true at once, that would imply there is some path from a to the exit that does not pass through b. Thus, pdom is anti-symmetric.</a:t>
            </a:r>
            <a:endParaRPr i="1">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AutoNum type="arabicPeriod"/>
            </a:pPr>
            <a:r>
              <a:rPr i="1" lang="en">
                <a:solidFill>
                  <a:schemeClr val="dk1"/>
                </a:solidFill>
              </a:rPr>
              <a:t>c pdom a holds true. If there is a path from a to the exit, b appears on that path because b pdom a. Then, c must appear on the sub-path from b to the exit because c pdom b. Thus, pdom is transitive.</a:t>
            </a:r>
            <a:endParaRPr i="1">
              <a:solidFill>
                <a:schemeClr val="dk1"/>
              </a:solidFill>
            </a:endParaRPr>
          </a:p>
          <a:p>
            <a:pPr indent="-298450" lvl="0" marL="457200" rtl="0">
              <a:lnSpc>
                <a:spcPct val="115000"/>
              </a:lnSpc>
              <a:spcBef>
                <a:spcPts val="0"/>
              </a:spcBef>
              <a:spcAft>
                <a:spcPts val="0"/>
              </a:spcAft>
              <a:buClr>
                <a:schemeClr val="dk1"/>
              </a:buClr>
              <a:buSzPts val="1100"/>
              <a:buAutoNum type="arabicPeriod"/>
            </a:pPr>
            <a:r>
              <a:rPr i="1" lang="en">
                <a:solidFill>
                  <a:schemeClr val="dk1"/>
                </a:solidFill>
              </a:rPr>
              <a:t>Either c pdom b or b pdom c holds true. Otherwise, b and c will be distinct nodes and there will be a path from b to the exit that does not pass through c, and a path from c to the exit that does not pass through b. Suppose there is a path from a to the exit. Now, because c pdom a and b pdom a, both c and b must appear on that path.</a:t>
            </a:r>
            <a:endParaRPr i="1">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i="1" lang="en">
                <a:solidFill>
                  <a:schemeClr val="dk1"/>
                </a:solidFill>
              </a:rPr>
              <a:t>Expected-value oracles are less expensive to design (per-test) than models and self-checks, but only work for one test input at a time. Self-checks and Models can handle a wider variety of situations - potentially any input to the function. However, they may miss a fault that does not violate the property, or meets the same abstract output class as the expected result. Models are the most expensive to design, as they require development of a full model of execution. Models may be inaccurate as well, as they represent simplified versions of a program, and may not reflect enough of the details that are needed for the real execution of the program. Self-Checks may also be inaccurate, as they can only tell when a program violates the specified property - incorrect output could still meet the property.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(and many more)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Midterm</a:t>
            </a:r>
            <a:r>
              <a:rPr lang="en" sz="5600"/>
              <a:t> Review</a:t>
            </a:r>
            <a:endParaRPr sz="5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13 - 03/06/2018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2</a:t>
            </a:r>
            <a:endParaRPr/>
          </a:p>
        </p:txBody>
      </p:sp>
      <p:sp>
        <p:nvSpPr>
          <p:cNvPr id="113" name="Shape 113"/>
          <p:cNvSpPr txBox="1"/>
          <p:nvPr>
            <p:ph idx="1" type="body"/>
          </p:nvPr>
        </p:nvSpPr>
        <p:spPr>
          <a:xfrm>
            <a:off x="457200" y="1600200"/>
            <a:ext cx="8229600" cy="1496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Briefly describe two (2) things that might have happened to account for the fact that 40% of the code was not exercised during the requirements-based tests.</a:t>
            </a:r>
            <a:endParaRPr sz="2400"/>
          </a:p>
        </p:txBody>
      </p:sp>
      <p:sp>
        <p:nvSpPr>
          <p:cNvPr id="114" name="Shape 114"/>
          <p:cNvSpPr txBox="1"/>
          <p:nvPr/>
        </p:nvSpPr>
        <p:spPr>
          <a:xfrm>
            <a:off x="518325" y="3096600"/>
            <a:ext cx="7894800" cy="3203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Poor job choosing test cases.</a:t>
            </a:r>
            <a:endParaRPr sz="2400"/>
          </a:p>
          <a:p>
            <a:pPr indent="-381000" lvl="0" marL="457200" rtl="0">
              <a:spcBef>
                <a:spcPts val="0"/>
              </a:spcBef>
              <a:spcAft>
                <a:spcPts val="0"/>
              </a:spcAft>
              <a:buSzPts val="2400"/>
              <a:buChar char="●"/>
            </a:pPr>
            <a:r>
              <a:rPr lang="en" sz="2400"/>
              <a:t>Missing requirements.</a:t>
            </a:r>
            <a:endParaRPr sz="2400"/>
          </a:p>
          <a:p>
            <a:pPr indent="-381000" lvl="0" marL="457200" rtl="0">
              <a:spcBef>
                <a:spcPts val="0"/>
              </a:spcBef>
              <a:spcAft>
                <a:spcPts val="0"/>
              </a:spcAft>
              <a:buSzPts val="2400"/>
              <a:buChar char="●"/>
            </a:pPr>
            <a:r>
              <a:rPr lang="en" sz="2400"/>
              <a:t>Dead or inactive code.</a:t>
            </a:r>
            <a:endParaRPr sz="2400"/>
          </a:p>
          <a:p>
            <a:pPr indent="-381000" lvl="0" marL="457200" rtl="0">
              <a:spcBef>
                <a:spcPts val="0"/>
              </a:spcBef>
              <a:spcAft>
                <a:spcPts val="0"/>
              </a:spcAft>
              <a:buSzPts val="2400"/>
              <a:buChar char="●"/>
            </a:pPr>
            <a:r>
              <a:rPr lang="en" sz="2400"/>
              <a:t>Error-handling.</a:t>
            </a:r>
            <a:endParaRPr sz="2400"/>
          </a:p>
          <a:p>
            <a:pPr indent="-381000" lvl="1" marL="914400">
              <a:spcBef>
                <a:spcPts val="0"/>
              </a:spcBef>
              <a:spcAft>
                <a:spcPts val="0"/>
              </a:spcAft>
              <a:buSzPts val="2400"/>
              <a:buChar char="○"/>
            </a:pPr>
            <a:r>
              <a:rPr lang="en" sz="2400"/>
              <a:t>Code used only in special cases.</a:t>
            </a:r>
            <a:endParaRPr sz="2400"/>
          </a:p>
        </p:txBody>
      </p:sp>
      <p:sp>
        <p:nvSpPr>
          <p:cNvPr id="115" name="Shape 1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2</a:t>
            </a:r>
            <a:endParaRPr/>
          </a:p>
        </p:txBody>
      </p:sp>
      <p:sp>
        <p:nvSpPr>
          <p:cNvPr id="121" name="Shape 121"/>
          <p:cNvSpPr txBox="1"/>
          <p:nvPr>
            <p:ph idx="1" type="body"/>
          </p:nvPr>
        </p:nvSpPr>
        <p:spPr>
          <a:xfrm>
            <a:off x="457200" y="1600200"/>
            <a:ext cx="8229600" cy="1483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Should you, in general, be able to expect 100% statement coverage through thorough requirements-based testing alone (why or why not)?</a:t>
            </a:r>
            <a:endParaRPr sz="2400"/>
          </a:p>
        </p:txBody>
      </p:sp>
      <p:sp>
        <p:nvSpPr>
          <p:cNvPr id="122" name="Shape 122"/>
          <p:cNvSpPr txBox="1"/>
          <p:nvPr/>
        </p:nvSpPr>
        <p:spPr>
          <a:xfrm>
            <a:off x="505050" y="3256225"/>
            <a:ext cx="8181900" cy="30570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No.</a:t>
            </a:r>
            <a:endParaRPr sz="2400"/>
          </a:p>
          <a:p>
            <a:pPr indent="-381000" lvl="0" marL="457200" rtl="0">
              <a:spcBef>
                <a:spcPts val="0"/>
              </a:spcBef>
              <a:spcAft>
                <a:spcPts val="0"/>
              </a:spcAft>
              <a:buSzPts val="2400"/>
              <a:buChar char="●"/>
            </a:pPr>
            <a:r>
              <a:rPr lang="en" sz="2400"/>
              <a:t>There are almost always special cases not covered by requirements.</a:t>
            </a:r>
            <a:endParaRPr sz="2400"/>
          </a:p>
          <a:p>
            <a:pPr indent="-381000" lvl="1" marL="914400">
              <a:spcBef>
                <a:spcPts val="0"/>
              </a:spcBef>
              <a:spcAft>
                <a:spcPts val="0"/>
              </a:spcAft>
              <a:buSzPts val="2400"/>
              <a:buChar char="○"/>
            </a:pPr>
            <a:r>
              <a:rPr lang="en" sz="2400"/>
              <a:t>Code optimizations, debug code, exception handling.</a:t>
            </a:r>
            <a:endParaRPr sz="2400"/>
          </a:p>
        </p:txBody>
      </p:sp>
      <p:sp>
        <p:nvSpPr>
          <p:cNvPr id="123" name="Shape 1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2</a:t>
            </a:r>
            <a:endParaRPr/>
          </a:p>
        </p:txBody>
      </p:sp>
      <p:sp>
        <p:nvSpPr>
          <p:cNvPr id="129" name="Shape 129"/>
          <p:cNvSpPr txBox="1"/>
          <p:nvPr>
            <p:ph idx="1" type="body"/>
          </p:nvPr>
        </p:nvSpPr>
        <p:spPr>
          <a:xfrm>
            <a:off x="457200" y="1600200"/>
            <a:ext cx="8229600" cy="1403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Some structural criteria, such as MC/DC, prescribe obligations that are impossible to satisfy. What are two reasons why a test obligation may be impossible to satisfy?</a:t>
            </a:r>
            <a:endParaRPr sz="2400"/>
          </a:p>
        </p:txBody>
      </p:sp>
      <p:sp>
        <p:nvSpPr>
          <p:cNvPr id="130" name="Shape 130"/>
          <p:cNvSpPr txBox="1"/>
          <p:nvPr/>
        </p:nvSpPr>
        <p:spPr>
          <a:xfrm>
            <a:off x="544925" y="3163175"/>
            <a:ext cx="8067600" cy="29373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Impossible combination of conditions</a:t>
            </a:r>
            <a:endParaRPr sz="2400"/>
          </a:p>
          <a:p>
            <a:pPr indent="-381000" lvl="0" marL="457200" rtl="0">
              <a:spcBef>
                <a:spcPts val="0"/>
              </a:spcBef>
              <a:spcAft>
                <a:spcPts val="0"/>
              </a:spcAft>
              <a:buSzPts val="2400"/>
              <a:buChar char="●"/>
            </a:pPr>
            <a:r>
              <a:rPr lang="en" sz="2400"/>
              <a:t>Defensive programming (situations that may not happen in practice are planned for).</a:t>
            </a:r>
            <a:endParaRPr sz="2400"/>
          </a:p>
          <a:p>
            <a:pPr indent="-381000" lvl="0" marL="457200">
              <a:spcBef>
                <a:spcPts val="0"/>
              </a:spcBef>
              <a:spcAft>
                <a:spcPts val="0"/>
              </a:spcAft>
              <a:buSzPts val="2400"/>
              <a:buChar char="●"/>
            </a:pPr>
            <a:r>
              <a:rPr lang="en" sz="2400"/>
              <a:t>Other situations that result in unused code (i.e., code implemented for future use that is not currently reachable).</a:t>
            </a:r>
            <a:endParaRPr sz="2400"/>
          </a:p>
        </p:txBody>
      </p:sp>
      <p:sp>
        <p:nvSpPr>
          <p:cNvPr id="131" name="Shape 1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37" name="Shape 137"/>
          <p:cNvSpPr txBox="1"/>
          <p:nvPr>
            <p:ph idx="1" type="body"/>
          </p:nvPr>
        </p:nvSpPr>
        <p:spPr>
          <a:xfrm>
            <a:off x="457200" y="1600200"/>
            <a:ext cx="8229600" cy="1456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In class we discussed the importance of defining a test case for each requirement. What are the two primary benefits of defining this test case? </a:t>
            </a:r>
            <a:endParaRPr sz="2400"/>
          </a:p>
        </p:txBody>
      </p:sp>
      <p:sp>
        <p:nvSpPr>
          <p:cNvPr id="138" name="Shape 138"/>
          <p:cNvSpPr txBox="1"/>
          <p:nvPr/>
        </p:nvSpPr>
        <p:spPr>
          <a:xfrm>
            <a:off x="451875" y="3296100"/>
            <a:ext cx="8229600" cy="27777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Helps when performing integration testing. Can build test cases early, apply to code once it is written.</a:t>
            </a:r>
            <a:endParaRPr sz="2400"/>
          </a:p>
          <a:p>
            <a:pPr indent="-381000" lvl="0" marL="457200">
              <a:spcBef>
                <a:spcPts val="0"/>
              </a:spcBef>
              <a:spcAft>
                <a:spcPts val="0"/>
              </a:spcAft>
              <a:buSzPts val="2400"/>
              <a:buChar char="●"/>
            </a:pPr>
            <a:r>
              <a:rPr lang="en" sz="2400"/>
              <a:t>Forces us to write testable requirements.</a:t>
            </a:r>
            <a:endParaRPr sz="2400"/>
          </a:p>
        </p:txBody>
      </p:sp>
      <p:sp>
        <p:nvSpPr>
          <p:cNvPr id="139" name="Shape 1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4</a:t>
            </a:r>
            <a:endParaRPr/>
          </a:p>
        </p:txBody>
      </p:sp>
      <p:sp>
        <p:nvSpPr>
          <p:cNvPr id="145" name="Shape 1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t>The airport connection check is part of a travel reservation system. It checks the validity of a single connection between two flights in an itinerary. </a:t>
            </a:r>
            <a:endParaRPr sz="1800"/>
          </a:p>
          <a:p>
            <a:pPr indent="0" lvl="0" marL="0" rtl="0">
              <a:spcBef>
                <a:spcPts val="0"/>
              </a:spcBef>
              <a:spcAft>
                <a:spcPts val="0"/>
              </a:spcAft>
              <a:buClr>
                <a:schemeClr val="dk1"/>
              </a:buClr>
              <a:buSzPts val="1100"/>
              <a:buFont typeface="Arial"/>
              <a:buNone/>
            </a:pPr>
            <a:r>
              <a:t/>
            </a:r>
            <a:endParaRPr sz="1100"/>
          </a:p>
          <a:p>
            <a:pPr indent="0" lvl="0" marL="0" rtl="0">
              <a:spcBef>
                <a:spcPts val="0"/>
              </a:spcBef>
              <a:spcAft>
                <a:spcPts val="0"/>
              </a:spcAft>
              <a:buClr>
                <a:schemeClr val="dk1"/>
              </a:buClr>
              <a:buSzPts val="1100"/>
              <a:buFont typeface="Arial"/>
              <a:buNone/>
            </a:pPr>
            <a:r>
              <a:rPr b="1" lang="en" sz="1400">
                <a:latin typeface="Consolas"/>
                <a:ea typeface="Consolas"/>
                <a:cs typeface="Consolas"/>
                <a:sym typeface="Consolas"/>
              </a:rPr>
              <a:t>validConnection(Flight arrivingFlight, Flight departingFlight) </a:t>
            </a:r>
            <a:endParaRPr b="1" sz="1400">
              <a:latin typeface="Consolas"/>
              <a:ea typeface="Consolas"/>
              <a:cs typeface="Consolas"/>
              <a:sym typeface="Consolas"/>
            </a:endParaRPr>
          </a:p>
          <a:p>
            <a:pPr indent="457200" lvl="0" marL="1371600" rtl="0">
              <a:spcBef>
                <a:spcPts val="0"/>
              </a:spcBef>
              <a:spcAft>
                <a:spcPts val="0"/>
              </a:spcAft>
              <a:buClr>
                <a:schemeClr val="dk1"/>
              </a:buClr>
              <a:buSzPts val="1100"/>
              <a:buFont typeface="Arial"/>
              <a:buNone/>
            </a:pPr>
            <a:r>
              <a:rPr b="1" lang="en" sz="1400">
                <a:latin typeface="Consolas"/>
                <a:ea typeface="Consolas"/>
                <a:cs typeface="Consolas"/>
                <a:sym typeface="Consolas"/>
              </a:rPr>
              <a:t>returns ValidityCode. </a:t>
            </a:r>
            <a:endParaRPr b="1" sz="1400">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t/>
            </a:r>
            <a:endParaRPr sz="1100"/>
          </a:p>
          <a:p>
            <a:pPr indent="0" lvl="0" marL="0" rtl="0">
              <a:spcBef>
                <a:spcPts val="0"/>
              </a:spcBef>
              <a:spcAft>
                <a:spcPts val="0"/>
              </a:spcAft>
              <a:buClr>
                <a:schemeClr val="dk1"/>
              </a:buClr>
              <a:buSzPts val="1100"/>
              <a:buFont typeface="Arial"/>
              <a:buNone/>
            </a:pPr>
            <a:r>
              <a:rPr lang="en" sz="1800"/>
              <a:t>A Flight is a data structure consisting of:</a:t>
            </a:r>
            <a:endParaRPr sz="1800"/>
          </a:p>
          <a:p>
            <a:pPr indent="-342900" lvl="0" marL="457200" rtl="0">
              <a:spcBef>
                <a:spcPts val="0"/>
              </a:spcBef>
              <a:spcAft>
                <a:spcPts val="0"/>
              </a:spcAft>
              <a:buSzPts val="1800"/>
              <a:buChar char="●"/>
            </a:pPr>
            <a:r>
              <a:rPr lang="en" sz="1800"/>
              <a:t>A unique identifying flight code (string, three characters followed by four numbers).</a:t>
            </a:r>
            <a:endParaRPr sz="1800"/>
          </a:p>
          <a:p>
            <a:pPr indent="-342900" lvl="0" marL="457200" rtl="0">
              <a:spcBef>
                <a:spcPts val="0"/>
              </a:spcBef>
              <a:spcAft>
                <a:spcPts val="0"/>
              </a:spcAft>
              <a:buSzPts val="1800"/>
              <a:buChar char="●"/>
            </a:pPr>
            <a:r>
              <a:rPr lang="en" sz="1800"/>
              <a:t>The originating airport code (three character string).</a:t>
            </a:r>
            <a:endParaRPr sz="1800"/>
          </a:p>
          <a:p>
            <a:pPr indent="-342900" lvl="0" marL="457200" rtl="0">
              <a:spcBef>
                <a:spcPts val="0"/>
              </a:spcBef>
              <a:spcAft>
                <a:spcPts val="0"/>
              </a:spcAft>
              <a:buSzPts val="1800"/>
              <a:buChar char="●"/>
            </a:pPr>
            <a:r>
              <a:rPr lang="en" sz="1800"/>
              <a:t>The scheduled departure time (in universal time).</a:t>
            </a:r>
            <a:endParaRPr sz="1800"/>
          </a:p>
          <a:p>
            <a:pPr indent="-342900" lvl="0" marL="457200" rtl="0">
              <a:spcBef>
                <a:spcPts val="0"/>
              </a:spcBef>
              <a:spcAft>
                <a:spcPts val="0"/>
              </a:spcAft>
              <a:buSzPts val="1800"/>
              <a:buChar char="●"/>
            </a:pPr>
            <a:r>
              <a:rPr lang="en" sz="1800"/>
              <a:t>The destination airport code (three character string).</a:t>
            </a:r>
            <a:endParaRPr sz="1800"/>
          </a:p>
          <a:p>
            <a:pPr indent="-342900" lvl="0" marL="457200" rtl="0">
              <a:spcBef>
                <a:spcPts val="0"/>
              </a:spcBef>
              <a:spcAft>
                <a:spcPts val="0"/>
              </a:spcAft>
              <a:buSzPts val="1800"/>
              <a:buChar char="●"/>
            </a:pPr>
            <a:r>
              <a:rPr lang="en" sz="1800"/>
              <a:t>The scheduled arrival time (in universal time).</a:t>
            </a:r>
            <a:endParaRPr sz="1800"/>
          </a:p>
          <a:p>
            <a:pPr indent="0" lvl="0" marL="0" rtl="0">
              <a:spcBef>
                <a:spcPts val="0"/>
              </a:spcBef>
              <a:spcAft>
                <a:spcPts val="0"/>
              </a:spcAft>
              <a:buNone/>
            </a:pPr>
            <a:r>
              <a:t/>
            </a:r>
            <a:endParaRPr sz="1100"/>
          </a:p>
          <a:p>
            <a:pPr indent="0" lvl="0" marL="0" rtl="0">
              <a:spcBef>
                <a:spcPts val="0"/>
              </a:spcBef>
              <a:spcAft>
                <a:spcPts val="0"/>
              </a:spcAft>
              <a:buClr>
                <a:schemeClr val="dk1"/>
              </a:buClr>
              <a:buSzPts val="1100"/>
              <a:buFont typeface="Arial"/>
              <a:buNone/>
            </a:pPr>
            <a:r>
              <a:rPr lang="en" sz="1800"/>
              <a:t>There is also a flight database, where each record contains:</a:t>
            </a:r>
            <a:endParaRPr sz="1800"/>
          </a:p>
          <a:p>
            <a:pPr indent="-342900" lvl="0" marL="457200" rtl="0">
              <a:spcBef>
                <a:spcPts val="0"/>
              </a:spcBef>
              <a:spcAft>
                <a:spcPts val="0"/>
              </a:spcAft>
              <a:buSzPts val="1800"/>
              <a:buChar char="●"/>
            </a:pPr>
            <a:r>
              <a:rPr lang="en" sz="1800"/>
              <a:t>Three-letter airport code (three character string).</a:t>
            </a:r>
            <a:endParaRPr sz="1800"/>
          </a:p>
          <a:p>
            <a:pPr indent="-342900" lvl="0" marL="457200" rtl="0">
              <a:spcBef>
                <a:spcPts val="0"/>
              </a:spcBef>
              <a:spcAft>
                <a:spcPts val="0"/>
              </a:spcAft>
              <a:buSzPts val="1800"/>
              <a:buChar char="●"/>
            </a:pPr>
            <a:r>
              <a:rPr lang="en" sz="1800"/>
              <a:t>Airport country (two character string).</a:t>
            </a:r>
            <a:endParaRPr sz="1800"/>
          </a:p>
          <a:p>
            <a:pPr indent="-342900" lvl="0" marL="457200" rtl="0">
              <a:spcBef>
                <a:spcPts val="0"/>
              </a:spcBef>
              <a:spcAft>
                <a:spcPts val="0"/>
              </a:spcAft>
              <a:buSzPts val="1800"/>
              <a:buChar char="●"/>
            </a:pPr>
            <a:r>
              <a:rPr lang="en" sz="1800"/>
              <a:t>Minimum connection time (integer, minimum number of minutes that must be allowed for flight connections).</a:t>
            </a:r>
            <a:endParaRPr sz="1800"/>
          </a:p>
        </p:txBody>
      </p:sp>
      <p:sp>
        <p:nvSpPr>
          <p:cNvPr id="146" name="Shape 1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4</a:t>
            </a:r>
            <a:endParaRPr/>
          </a:p>
        </p:txBody>
      </p:sp>
      <p:sp>
        <p:nvSpPr>
          <p:cNvPr id="152" name="Shape 1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A Flight is a data structure consisting of:</a:t>
            </a:r>
            <a:endParaRPr sz="1800"/>
          </a:p>
          <a:p>
            <a:pPr indent="-342900" lvl="0" marL="457200" rtl="0">
              <a:spcBef>
                <a:spcPts val="0"/>
              </a:spcBef>
              <a:spcAft>
                <a:spcPts val="0"/>
              </a:spcAft>
              <a:buSzPts val="1800"/>
              <a:buChar char="●"/>
            </a:pPr>
            <a:r>
              <a:rPr lang="en" sz="1800"/>
              <a:t>A unique identifying flight code (string, three characters followed by four numbers).</a:t>
            </a:r>
            <a:endParaRPr sz="1800"/>
          </a:p>
          <a:p>
            <a:pPr indent="-342900" lvl="0" marL="457200" rtl="0">
              <a:spcBef>
                <a:spcPts val="0"/>
              </a:spcBef>
              <a:spcAft>
                <a:spcPts val="0"/>
              </a:spcAft>
              <a:buSzPts val="1800"/>
              <a:buChar char="●"/>
            </a:pPr>
            <a:r>
              <a:rPr lang="en" sz="1800"/>
              <a:t>The originating airport code (three character string).</a:t>
            </a:r>
            <a:endParaRPr sz="1800"/>
          </a:p>
          <a:p>
            <a:pPr indent="-342900" lvl="0" marL="457200" rtl="0">
              <a:spcBef>
                <a:spcPts val="0"/>
              </a:spcBef>
              <a:spcAft>
                <a:spcPts val="0"/>
              </a:spcAft>
              <a:buSzPts val="1800"/>
              <a:buChar char="●"/>
            </a:pPr>
            <a:r>
              <a:rPr lang="en" sz="1800"/>
              <a:t>The scheduled departure time (in universal time).</a:t>
            </a:r>
            <a:endParaRPr sz="1800"/>
          </a:p>
          <a:p>
            <a:pPr indent="-342900" lvl="0" marL="457200" rtl="0">
              <a:spcBef>
                <a:spcPts val="0"/>
              </a:spcBef>
              <a:spcAft>
                <a:spcPts val="0"/>
              </a:spcAft>
              <a:buSzPts val="1800"/>
              <a:buChar char="●"/>
            </a:pPr>
            <a:r>
              <a:rPr lang="en" sz="1800"/>
              <a:t>The destination airport code (three character string).</a:t>
            </a:r>
            <a:endParaRPr sz="1800"/>
          </a:p>
          <a:p>
            <a:pPr indent="-342900" lvl="0" marL="457200" rtl="0">
              <a:spcBef>
                <a:spcPts val="0"/>
              </a:spcBef>
              <a:spcAft>
                <a:spcPts val="0"/>
              </a:spcAft>
              <a:buSzPts val="1800"/>
              <a:buChar char="●"/>
            </a:pPr>
            <a:r>
              <a:rPr lang="en" sz="1800"/>
              <a:t>The scheduled arrival time (in universal time).</a:t>
            </a:r>
            <a:endParaRPr sz="1800"/>
          </a:p>
          <a:p>
            <a:pPr indent="0" lvl="0" marL="0" rtl="0">
              <a:spcBef>
                <a:spcPts val="0"/>
              </a:spcBef>
              <a:spcAft>
                <a:spcPts val="0"/>
              </a:spcAft>
              <a:buNone/>
            </a:pPr>
            <a:r>
              <a:t/>
            </a:r>
            <a:endParaRPr sz="1100"/>
          </a:p>
          <a:p>
            <a:pPr indent="0" lvl="0" marL="0" rtl="0">
              <a:spcBef>
                <a:spcPts val="0"/>
              </a:spcBef>
              <a:spcAft>
                <a:spcPts val="0"/>
              </a:spcAft>
              <a:buNone/>
            </a:pPr>
            <a:r>
              <a:rPr lang="en" sz="1800"/>
              <a:t>There is also a flight database, where each record contains:</a:t>
            </a:r>
            <a:endParaRPr sz="1800"/>
          </a:p>
          <a:p>
            <a:pPr indent="-342900" lvl="0" marL="457200" rtl="0">
              <a:spcBef>
                <a:spcPts val="0"/>
              </a:spcBef>
              <a:spcAft>
                <a:spcPts val="0"/>
              </a:spcAft>
              <a:buSzPts val="1800"/>
              <a:buChar char="●"/>
            </a:pPr>
            <a:r>
              <a:rPr lang="en" sz="1800"/>
              <a:t>Three-letter airport code (three character string).</a:t>
            </a:r>
            <a:endParaRPr sz="1800"/>
          </a:p>
          <a:p>
            <a:pPr indent="-342900" lvl="0" marL="457200" rtl="0">
              <a:spcBef>
                <a:spcPts val="0"/>
              </a:spcBef>
              <a:spcAft>
                <a:spcPts val="0"/>
              </a:spcAft>
              <a:buSzPts val="1800"/>
              <a:buChar char="●"/>
            </a:pPr>
            <a:r>
              <a:rPr lang="en" sz="1800"/>
              <a:t>Airport country (two character string).</a:t>
            </a:r>
            <a:endParaRPr sz="1800"/>
          </a:p>
          <a:p>
            <a:pPr indent="-342900" lvl="0" marL="457200" rtl="0">
              <a:spcBef>
                <a:spcPts val="0"/>
              </a:spcBef>
              <a:spcAft>
                <a:spcPts val="0"/>
              </a:spcAft>
              <a:buSzPts val="1800"/>
              <a:buChar char="●"/>
            </a:pPr>
            <a:r>
              <a:rPr lang="en" sz="1800"/>
              <a:t>Minimum connection time (integer, minimum number of minutes that must be allowed for flight connections).</a:t>
            </a:r>
            <a:endParaRPr sz="1800"/>
          </a:p>
          <a:p>
            <a:pPr indent="0" lvl="0" marL="0" rtl="0">
              <a:spcBef>
                <a:spcPts val="0"/>
              </a:spcBef>
              <a:spcAft>
                <a:spcPts val="0"/>
              </a:spcAft>
              <a:buClr>
                <a:schemeClr val="dk1"/>
              </a:buClr>
              <a:buSzPts val="1100"/>
              <a:buFont typeface="Arial"/>
              <a:buNone/>
            </a:pPr>
            <a:r>
              <a:t/>
            </a:r>
            <a:endParaRPr sz="1800"/>
          </a:p>
          <a:p>
            <a:pPr indent="0" lvl="0" marL="0" rtl="0">
              <a:spcBef>
                <a:spcPts val="0"/>
              </a:spcBef>
              <a:spcAft>
                <a:spcPts val="0"/>
              </a:spcAft>
              <a:buClr>
                <a:schemeClr val="dk1"/>
              </a:buClr>
              <a:buSzPts val="1100"/>
              <a:buFont typeface="Arial"/>
              <a:buNone/>
            </a:pPr>
            <a:r>
              <a:rPr b="1" lang="en" sz="1800"/>
              <a:t>Identify categories and choices for the parameters of this function.</a:t>
            </a:r>
            <a:endParaRPr sz="1800"/>
          </a:p>
        </p:txBody>
      </p:sp>
      <p:sp>
        <p:nvSpPr>
          <p:cNvPr id="153" name="Shape 1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4 - Solution</a:t>
            </a:r>
            <a:endParaRPr/>
          </a:p>
        </p:txBody>
      </p:sp>
      <p:sp>
        <p:nvSpPr>
          <p:cNvPr id="159" name="Shape 159"/>
          <p:cNvSpPr txBox="1"/>
          <p:nvPr>
            <p:ph idx="1" type="body"/>
          </p:nvPr>
        </p:nvSpPr>
        <p:spPr>
          <a:xfrm>
            <a:off x="457200" y="1600200"/>
            <a:ext cx="2485200" cy="4967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i="1" lang="en" sz="1200" u="sng"/>
              <a:t>Parameter: Arriving flight</a:t>
            </a:r>
            <a:endParaRPr b="1" i="1" sz="1200" u="sng"/>
          </a:p>
          <a:p>
            <a:pPr indent="0" lvl="0" marL="0" rtl="0">
              <a:spcBef>
                <a:spcPts val="0"/>
              </a:spcBef>
              <a:spcAft>
                <a:spcPts val="0"/>
              </a:spcAft>
              <a:buNone/>
            </a:pPr>
            <a:r>
              <a:t/>
            </a:r>
            <a:endParaRPr b="1" i="1" sz="1200"/>
          </a:p>
          <a:p>
            <a:pPr indent="0" lvl="0" marL="0" rtl="0">
              <a:spcBef>
                <a:spcPts val="0"/>
              </a:spcBef>
              <a:spcAft>
                <a:spcPts val="0"/>
              </a:spcAft>
              <a:buNone/>
            </a:pPr>
            <a:r>
              <a:rPr b="1" i="1" lang="en" sz="1200"/>
              <a:t>Flight code:</a:t>
            </a:r>
            <a:endParaRPr b="1" i="1" sz="1200"/>
          </a:p>
          <a:p>
            <a:pPr indent="-304800" lvl="0" marL="457200" rtl="0">
              <a:spcBef>
                <a:spcPts val="0"/>
              </a:spcBef>
              <a:spcAft>
                <a:spcPts val="0"/>
              </a:spcAft>
              <a:buSzPts val="1200"/>
              <a:buChar char="●"/>
            </a:pPr>
            <a:r>
              <a:rPr b="1" i="1" lang="en" sz="1200"/>
              <a:t>malformed</a:t>
            </a:r>
            <a:endParaRPr b="1" i="1" sz="1200"/>
          </a:p>
          <a:p>
            <a:pPr indent="-304800" lvl="0" marL="457200" rtl="0">
              <a:spcBef>
                <a:spcPts val="0"/>
              </a:spcBef>
              <a:spcAft>
                <a:spcPts val="0"/>
              </a:spcAft>
              <a:buSzPts val="1200"/>
              <a:buChar char="●"/>
            </a:pPr>
            <a:r>
              <a:rPr b="1" i="1" lang="en" sz="1200"/>
              <a:t>not in database</a:t>
            </a:r>
            <a:endParaRPr b="1" i="1" sz="1200"/>
          </a:p>
          <a:p>
            <a:pPr indent="-304800" lvl="0" marL="457200" rtl="0">
              <a:spcBef>
                <a:spcPts val="0"/>
              </a:spcBef>
              <a:spcAft>
                <a:spcPts val="0"/>
              </a:spcAft>
              <a:buSzPts val="1200"/>
              <a:buChar char="●"/>
            </a:pPr>
            <a:r>
              <a:rPr b="1" i="1" lang="en" sz="1200"/>
              <a:t>valid</a:t>
            </a:r>
            <a:endParaRPr b="1" i="1" sz="1200"/>
          </a:p>
          <a:p>
            <a:pPr indent="0" lvl="0" marL="0" rtl="0">
              <a:spcBef>
                <a:spcPts val="0"/>
              </a:spcBef>
              <a:spcAft>
                <a:spcPts val="0"/>
              </a:spcAft>
              <a:buNone/>
            </a:pPr>
            <a:r>
              <a:t/>
            </a:r>
            <a:endParaRPr b="1" i="1" sz="1200"/>
          </a:p>
          <a:p>
            <a:pPr indent="0" lvl="0" marL="0" rtl="0">
              <a:spcBef>
                <a:spcPts val="0"/>
              </a:spcBef>
              <a:spcAft>
                <a:spcPts val="0"/>
              </a:spcAft>
              <a:buNone/>
            </a:pPr>
            <a:r>
              <a:rPr b="1" i="1" lang="en" sz="1200"/>
              <a:t>Originating airport code:</a:t>
            </a:r>
            <a:endParaRPr b="1" i="1" sz="1200"/>
          </a:p>
          <a:p>
            <a:pPr indent="-304800" lvl="0" marL="457200" rtl="0">
              <a:spcBef>
                <a:spcPts val="0"/>
              </a:spcBef>
              <a:spcAft>
                <a:spcPts val="0"/>
              </a:spcAft>
              <a:buSzPts val="1200"/>
              <a:buChar char="●"/>
            </a:pPr>
            <a:r>
              <a:rPr b="1" i="1" lang="en" sz="1200"/>
              <a:t>malformed </a:t>
            </a:r>
            <a:endParaRPr b="1" i="1" sz="1200"/>
          </a:p>
          <a:p>
            <a:pPr indent="-304800" lvl="0" marL="457200" rtl="0">
              <a:spcBef>
                <a:spcPts val="0"/>
              </a:spcBef>
              <a:spcAft>
                <a:spcPts val="0"/>
              </a:spcAft>
              <a:buSzPts val="1200"/>
              <a:buChar char="●"/>
            </a:pPr>
            <a:r>
              <a:rPr b="1" i="1" lang="en" sz="1200"/>
              <a:t>not in database </a:t>
            </a:r>
            <a:endParaRPr b="1" i="1" sz="1200"/>
          </a:p>
          <a:p>
            <a:pPr indent="-304800" lvl="0" marL="457200" rtl="0">
              <a:spcBef>
                <a:spcPts val="0"/>
              </a:spcBef>
              <a:spcAft>
                <a:spcPts val="0"/>
              </a:spcAft>
              <a:buSzPts val="1200"/>
              <a:buChar char="●"/>
            </a:pPr>
            <a:r>
              <a:rPr b="1" i="1" lang="en" sz="1200"/>
              <a:t>valid city</a:t>
            </a:r>
            <a:endParaRPr b="1" i="1" sz="1200"/>
          </a:p>
          <a:p>
            <a:pPr indent="0" lvl="0" marL="0" rtl="0">
              <a:spcBef>
                <a:spcPts val="0"/>
              </a:spcBef>
              <a:spcAft>
                <a:spcPts val="0"/>
              </a:spcAft>
              <a:buNone/>
            </a:pPr>
            <a:r>
              <a:t/>
            </a:r>
            <a:endParaRPr b="1" i="1" sz="1200"/>
          </a:p>
          <a:p>
            <a:pPr indent="0" lvl="0" marL="0" rtl="0">
              <a:spcBef>
                <a:spcPts val="0"/>
              </a:spcBef>
              <a:spcAft>
                <a:spcPts val="0"/>
              </a:spcAft>
              <a:buNone/>
            </a:pPr>
            <a:r>
              <a:rPr b="1" i="1" lang="en" sz="1200"/>
              <a:t>Scheduled departure time:</a:t>
            </a:r>
            <a:endParaRPr b="1" i="1" sz="1200"/>
          </a:p>
          <a:p>
            <a:pPr indent="-304800" lvl="0" marL="457200" rtl="0">
              <a:spcBef>
                <a:spcPts val="0"/>
              </a:spcBef>
              <a:spcAft>
                <a:spcPts val="0"/>
              </a:spcAft>
              <a:buSzPts val="1200"/>
              <a:buChar char="●"/>
            </a:pPr>
            <a:r>
              <a:rPr b="1" i="1" lang="en" sz="1200"/>
              <a:t>syntactically malformed</a:t>
            </a:r>
            <a:endParaRPr b="1" i="1" sz="1200"/>
          </a:p>
          <a:p>
            <a:pPr indent="-304800" lvl="0" marL="457200" rtl="0">
              <a:spcBef>
                <a:spcPts val="0"/>
              </a:spcBef>
              <a:spcAft>
                <a:spcPts val="0"/>
              </a:spcAft>
              <a:buSzPts val="1200"/>
              <a:buChar char="●"/>
            </a:pPr>
            <a:r>
              <a:rPr b="1" i="1" lang="en" sz="1200"/>
              <a:t>out of legal range</a:t>
            </a:r>
            <a:endParaRPr b="1" i="1" sz="1200"/>
          </a:p>
          <a:p>
            <a:pPr indent="-304800" lvl="0" marL="457200" rtl="0">
              <a:spcBef>
                <a:spcPts val="0"/>
              </a:spcBef>
              <a:spcAft>
                <a:spcPts val="0"/>
              </a:spcAft>
              <a:buSzPts val="1200"/>
              <a:buChar char="●"/>
            </a:pPr>
            <a:r>
              <a:rPr b="1" i="1" lang="en" sz="1200"/>
              <a:t>legal</a:t>
            </a:r>
            <a:endParaRPr b="1" i="1" sz="1200"/>
          </a:p>
          <a:p>
            <a:pPr indent="0" lvl="0" marL="0" rtl="0">
              <a:spcBef>
                <a:spcPts val="0"/>
              </a:spcBef>
              <a:spcAft>
                <a:spcPts val="0"/>
              </a:spcAft>
              <a:buNone/>
            </a:pPr>
            <a:r>
              <a:t/>
            </a:r>
            <a:endParaRPr b="1" i="1" sz="1200"/>
          </a:p>
          <a:p>
            <a:pPr indent="0" lvl="0" marL="0" rtl="0">
              <a:spcBef>
                <a:spcPts val="0"/>
              </a:spcBef>
              <a:spcAft>
                <a:spcPts val="0"/>
              </a:spcAft>
              <a:buNone/>
            </a:pPr>
            <a:r>
              <a:rPr b="1" i="1" lang="en" sz="1200"/>
              <a:t>Destination airport (transfer airport):</a:t>
            </a:r>
            <a:endParaRPr b="1" i="1" sz="1200"/>
          </a:p>
          <a:p>
            <a:pPr indent="-304800" lvl="0" marL="457200" rtl="0">
              <a:spcBef>
                <a:spcPts val="0"/>
              </a:spcBef>
              <a:spcAft>
                <a:spcPts val="0"/>
              </a:spcAft>
              <a:buSzPts val="1200"/>
              <a:buChar char="●"/>
            </a:pPr>
            <a:r>
              <a:rPr b="1" i="1" lang="en" sz="1200"/>
              <a:t>malformed </a:t>
            </a:r>
            <a:endParaRPr b="1" i="1" sz="1200"/>
          </a:p>
          <a:p>
            <a:pPr indent="-304800" lvl="0" marL="457200" rtl="0">
              <a:spcBef>
                <a:spcPts val="0"/>
              </a:spcBef>
              <a:spcAft>
                <a:spcPts val="0"/>
              </a:spcAft>
              <a:buSzPts val="1200"/>
              <a:buChar char="●"/>
            </a:pPr>
            <a:r>
              <a:rPr b="1" i="1" lang="en" sz="1200"/>
              <a:t>not in database</a:t>
            </a:r>
            <a:endParaRPr b="1" i="1" sz="1200"/>
          </a:p>
          <a:p>
            <a:pPr indent="-304800" lvl="0" marL="457200" rtl="0">
              <a:spcBef>
                <a:spcPts val="0"/>
              </a:spcBef>
              <a:spcAft>
                <a:spcPts val="0"/>
              </a:spcAft>
              <a:buSzPts val="1200"/>
              <a:buChar char="●"/>
            </a:pPr>
            <a:r>
              <a:rPr b="1" i="1" lang="en" sz="1200"/>
              <a:t>valid city</a:t>
            </a:r>
            <a:endParaRPr b="1" i="1" sz="1200"/>
          </a:p>
          <a:p>
            <a:pPr indent="0" lvl="0" marL="0" rtl="0">
              <a:spcBef>
                <a:spcPts val="0"/>
              </a:spcBef>
              <a:spcAft>
                <a:spcPts val="0"/>
              </a:spcAft>
              <a:buNone/>
            </a:pPr>
            <a:r>
              <a:t/>
            </a:r>
            <a:endParaRPr b="1" i="1" sz="1200"/>
          </a:p>
          <a:p>
            <a:pPr indent="0" lvl="0" marL="0" rtl="0">
              <a:spcBef>
                <a:spcPts val="0"/>
              </a:spcBef>
              <a:spcAft>
                <a:spcPts val="0"/>
              </a:spcAft>
              <a:buNone/>
            </a:pPr>
            <a:r>
              <a:rPr b="1" i="1" lang="en" sz="1200"/>
              <a:t>Scheduled arrival time (tA):</a:t>
            </a:r>
            <a:endParaRPr b="1" i="1" sz="1200"/>
          </a:p>
          <a:p>
            <a:pPr indent="-304800" lvl="0" marL="457200" rtl="0">
              <a:spcBef>
                <a:spcPts val="0"/>
              </a:spcBef>
              <a:spcAft>
                <a:spcPts val="0"/>
              </a:spcAft>
              <a:buSzPts val="1200"/>
              <a:buChar char="●"/>
            </a:pPr>
            <a:r>
              <a:rPr b="1" i="1" lang="en" sz="1200"/>
              <a:t>syntactically malformed</a:t>
            </a:r>
            <a:endParaRPr b="1" i="1" sz="1200"/>
          </a:p>
          <a:p>
            <a:pPr indent="-304800" lvl="0" marL="457200" rtl="0">
              <a:spcBef>
                <a:spcPts val="0"/>
              </a:spcBef>
              <a:spcAft>
                <a:spcPts val="0"/>
              </a:spcAft>
              <a:buSzPts val="1200"/>
              <a:buChar char="●"/>
            </a:pPr>
            <a:r>
              <a:rPr b="1" i="1" lang="en" sz="1200"/>
              <a:t>out of legal range</a:t>
            </a:r>
            <a:endParaRPr b="1" i="1" sz="1200"/>
          </a:p>
          <a:p>
            <a:pPr indent="-304800" lvl="0" marL="457200" rtl="0">
              <a:spcBef>
                <a:spcPts val="0"/>
              </a:spcBef>
              <a:spcAft>
                <a:spcPts val="0"/>
              </a:spcAft>
              <a:buSzPts val="1200"/>
              <a:buChar char="●"/>
            </a:pPr>
            <a:r>
              <a:rPr b="1" i="1" lang="en" sz="1200"/>
              <a:t>legal</a:t>
            </a:r>
            <a:endParaRPr b="1" sz="1200"/>
          </a:p>
        </p:txBody>
      </p:sp>
      <p:sp>
        <p:nvSpPr>
          <p:cNvPr id="160" name="Shape 160"/>
          <p:cNvSpPr txBox="1"/>
          <p:nvPr>
            <p:ph idx="2" type="body"/>
          </p:nvPr>
        </p:nvSpPr>
        <p:spPr>
          <a:xfrm>
            <a:off x="2942400" y="1600200"/>
            <a:ext cx="2978400" cy="4967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i="1" lang="en" sz="1200" u="sng"/>
              <a:t>Parameter: Departing flight</a:t>
            </a:r>
            <a:endParaRPr b="1" i="1" sz="1200" u="sng"/>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Flight code:</a:t>
            </a:r>
            <a:endParaRPr b="1" i="1" sz="1200"/>
          </a:p>
          <a:p>
            <a:pPr indent="-304800" lvl="0" marL="457200" rtl="0">
              <a:spcBef>
                <a:spcPts val="0"/>
              </a:spcBef>
              <a:spcAft>
                <a:spcPts val="0"/>
              </a:spcAft>
              <a:buSzPts val="1200"/>
              <a:buChar char="●"/>
            </a:pPr>
            <a:r>
              <a:rPr b="1" i="1" lang="en" sz="1200"/>
              <a:t>malformed</a:t>
            </a:r>
            <a:endParaRPr b="1" i="1" sz="1200"/>
          </a:p>
          <a:p>
            <a:pPr indent="-304800" lvl="0" marL="457200" rtl="0">
              <a:spcBef>
                <a:spcPts val="0"/>
              </a:spcBef>
              <a:spcAft>
                <a:spcPts val="0"/>
              </a:spcAft>
              <a:buSzPts val="1200"/>
              <a:buChar char="●"/>
            </a:pPr>
            <a:r>
              <a:rPr b="1" i="1" lang="en" sz="1200"/>
              <a:t>not in database</a:t>
            </a:r>
            <a:endParaRPr b="1" i="1" sz="1200"/>
          </a:p>
          <a:p>
            <a:pPr indent="-304800" lvl="0" marL="457200" rtl="0">
              <a:spcBef>
                <a:spcPts val="0"/>
              </a:spcBef>
              <a:spcAft>
                <a:spcPts val="0"/>
              </a:spcAft>
              <a:buSzPts val="1200"/>
              <a:buChar char="●"/>
            </a:pPr>
            <a:r>
              <a:rPr b="1" i="1" lang="en" sz="1200"/>
              <a:t>valid</a:t>
            </a:r>
            <a:endParaRPr b="1" i="1" sz="1200"/>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Originating airport code:</a:t>
            </a:r>
            <a:endParaRPr b="1" i="1" sz="1200"/>
          </a:p>
          <a:p>
            <a:pPr indent="-304800" lvl="0" marL="457200" rtl="0">
              <a:spcBef>
                <a:spcPts val="0"/>
              </a:spcBef>
              <a:spcAft>
                <a:spcPts val="0"/>
              </a:spcAft>
              <a:buSzPts val="1200"/>
              <a:buChar char="●"/>
            </a:pPr>
            <a:r>
              <a:rPr b="1" i="1" lang="en" sz="1200"/>
              <a:t>malformed</a:t>
            </a:r>
            <a:endParaRPr b="1" i="1" sz="1200"/>
          </a:p>
          <a:p>
            <a:pPr indent="-304800" lvl="0" marL="457200" rtl="0">
              <a:spcBef>
                <a:spcPts val="0"/>
              </a:spcBef>
              <a:spcAft>
                <a:spcPts val="0"/>
              </a:spcAft>
              <a:buSzPts val="1200"/>
              <a:buChar char="●"/>
            </a:pPr>
            <a:r>
              <a:rPr b="1" i="1" lang="en" sz="1200"/>
              <a:t>not in database </a:t>
            </a:r>
            <a:endParaRPr b="1" i="1" sz="1200"/>
          </a:p>
          <a:p>
            <a:pPr indent="-304800" lvl="0" marL="457200" rtl="0">
              <a:spcBef>
                <a:spcPts val="0"/>
              </a:spcBef>
              <a:spcAft>
                <a:spcPts val="0"/>
              </a:spcAft>
              <a:buSzPts val="1200"/>
              <a:buChar char="●"/>
            </a:pPr>
            <a:r>
              <a:rPr b="1" i="1" lang="en" sz="1200"/>
              <a:t>differs from transfer airport </a:t>
            </a:r>
            <a:endParaRPr b="1" i="1" sz="1200"/>
          </a:p>
          <a:p>
            <a:pPr indent="-304800" lvl="0" marL="457200" rtl="0">
              <a:spcBef>
                <a:spcPts val="0"/>
              </a:spcBef>
              <a:spcAft>
                <a:spcPts val="0"/>
              </a:spcAft>
              <a:buSzPts val="1200"/>
              <a:buChar char="●"/>
            </a:pPr>
            <a:r>
              <a:rPr b="1" i="1" lang="en" sz="1200"/>
              <a:t>same as transfer airport</a:t>
            </a:r>
            <a:endParaRPr b="1" i="1" sz="1200"/>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Scheduled departure time:</a:t>
            </a:r>
            <a:endParaRPr b="1" i="1" sz="1200"/>
          </a:p>
          <a:p>
            <a:pPr indent="-304800" lvl="0" marL="457200" rtl="0">
              <a:spcBef>
                <a:spcPts val="0"/>
              </a:spcBef>
              <a:spcAft>
                <a:spcPts val="0"/>
              </a:spcAft>
              <a:buSzPts val="1200"/>
              <a:buChar char="●"/>
            </a:pPr>
            <a:r>
              <a:rPr b="1" i="1" lang="en" sz="1200"/>
              <a:t>syntactically malformed</a:t>
            </a:r>
            <a:endParaRPr b="1" i="1" sz="1200"/>
          </a:p>
          <a:p>
            <a:pPr indent="-304800" lvl="0" marL="457200" rtl="0">
              <a:spcBef>
                <a:spcPts val="0"/>
              </a:spcBef>
              <a:spcAft>
                <a:spcPts val="0"/>
              </a:spcAft>
              <a:buSzPts val="1200"/>
              <a:buChar char="●"/>
            </a:pPr>
            <a:r>
              <a:rPr b="1" i="1" lang="en" sz="1200"/>
              <a:t>out of legal range</a:t>
            </a:r>
            <a:endParaRPr b="1" i="1" sz="1200"/>
          </a:p>
          <a:p>
            <a:pPr indent="-304800" lvl="0" marL="457200" rtl="0">
              <a:spcBef>
                <a:spcPts val="0"/>
              </a:spcBef>
              <a:spcAft>
                <a:spcPts val="0"/>
              </a:spcAft>
              <a:buSzPts val="1200"/>
              <a:buChar char="●"/>
            </a:pPr>
            <a:r>
              <a:rPr b="1" i="1" lang="en" sz="1200"/>
              <a:t>before arriving flight time (tA)</a:t>
            </a:r>
            <a:endParaRPr b="1" i="1" sz="1200"/>
          </a:p>
          <a:p>
            <a:pPr indent="-304800" lvl="0" marL="457200" rtl="0">
              <a:spcBef>
                <a:spcPts val="0"/>
              </a:spcBef>
              <a:spcAft>
                <a:spcPts val="0"/>
              </a:spcAft>
              <a:buSzPts val="1200"/>
              <a:buChar char="●"/>
            </a:pPr>
            <a:r>
              <a:rPr b="1" i="1" lang="en" sz="1200"/>
              <a:t>between tA and tA + minimum connection time (CT)</a:t>
            </a:r>
            <a:endParaRPr b="1" i="1" sz="1200"/>
          </a:p>
          <a:p>
            <a:pPr indent="-304800" lvl="0" marL="457200" rtl="0">
              <a:spcBef>
                <a:spcPts val="0"/>
              </a:spcBef>
              <a:spcAft>
                <a:spcPts val="0"/>
              </a:spcAft>
              <a:buSzPts val="1200"/>
              <a:buChar char="●"/>
            </a:pPr>
            <a:r>
              <a:rPr b="1" i="1" lang="en" sz="1200"/>
              <a:t>equal to tA + CT</a:t>
            </a:r>
            <a:endParaRPr b="1" i="1" sz="1200"/>
          </a:p>
          <a:p>
            <a:pPr indent="-304800" lvl="0" marL="457200" rtl="0">
              <a:spcBef>
                <a:spcPts val="0"/>
              </a:spcBef>
              <a:spcAft>
                <a:spcPts val="0"/>
              </a:spcAft>
              <a:buSzPts val="1200"/>
              <a:buChar char="●"/>
            </a:pPr>
            <a:r>
              <a:rPr b="1" i="1" lang="en" sz="1200"/>
              <a:t>greater than tA + CT</a:t>
            </a:r>
            <a:endParaRPr b="1" i="1" sz="1200"/>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Destination airport code:</a:t>
            </a:r>
            <a:endParaRPr b="1" i="1" sz="1200"/>
          </a:p>
          <a:p>
            <a:pPr indent="-304800" lvl="0" marL="457200" rtl="0">
              <a:spcBef>
                <a:spcPts val="0"/>
              </a:spcBef>
              <a:spcAft>
                <a:spcPts val="0"/>
              </a:spcAft>
              <a:buSzPts val="1200"/>
              <a:buChar char="●"/>
            </a:pPr>
            <a:r>
              <a:rPr b="1" i="1" lang="en" sz="1200"/>
              <a:t>malformed </a:t>
            </a:r>
            <a:endParaRPr b="1" i="1" sz="1200"/>
          </a:p>
          <a:p>
            <a:pPr indent="-304800" lvl="0" marL="457200" rtl="0">
              <a:spcBef>
                <a:spcPts val="0"/>
              </a:spcBef>
              <a:spcAft>
                <a:spcPts val="0"/>
              </a:spcAft>
              <a:buSzPts val="1200"/>
              <a:buChar char="●"/>
            </a:pPr>
            <a:r>
              <a:rPr b="1" i="1" lang="en" sz="1200"/>
              <a:t>not in database</a:t>
            </a:r>
            <a:endParaRPr b="1" i="1" sz="1200"/>
          </a:p>
          <a:p>
            <a:pPr indent="-304800" lvl="0" marL="457200" rtl="0">
              <a:spcBef>
                <a:spcPts val="0"/>
              </a:spcBef>
              <a:spcAft>
                <a:spcPts val="0"/>
              </a:spcAft>
              <a:buSzPts val="1200"/>
              <a:buChar char="●"/>
            </a:pPr>
            <a:r>
              <a:rPr b="1" i="1" lang="en" sz="1200"/>
              <a:t>valid city</a:t>
            </a:r>
            <a:endParaRPr b="1" i="1" sz="1200"/>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None/>
            </a:pPr>
            <a:r>
              <a:t/>
            </a:r>
            <a:endParaRPr b="1" sz="1200"/>
          </a:p>
        </p:txBody>
      </p:sp>
      <p:sp>
        <p:nvSpPr>
          <p:cNvPr id="161" name="Shape 161"/>
          <p:cNvSpPr txBox="1"/>
          <p:nvPr>
            <p:ph idx="2" type="body"/>
          </p:nvPr>
        </p:nvSpPr>
        <p:spPr>
          <a:xfrm>
            <a:off x="5788175" y="1600200"/>
            <a:ext cx="2978400" cy="4967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i="1" lang="en" sz="1200"/>
              <a:t>Scheduled arrival time:</a:t>
            </a:r>
            <a:endParaRPr b="1" i="1" sz="1200"/>
          </a:p>
          <a:p>
            <a:pPr indent="-304800" lvl="0" marL="457200" rtl="0">
              <a:spcBef>
                <a:spcPts val="0"/>
              </a:spcBef>
              <a:spcAft>
                <a:spcPts val="0"/>
              </a:spcAft>
              <a:buSzPts val="1200"/>
              <a:buChar char="●"/>
            </a:pPr>
            <a:r>
              <a:rPr b="1" i="1" lang="en" sz="1200"/>
              <a:t>syntactically malformed </a:t>
            </a:r>
            <a:endParaRPr b="1" i="1" sz="1200"/>
          </a:p>
          <a:p>
            <a:pPr indent="-304800" lvl="0" marL="457200" rtl="0">
              <a:spcBef>
                <a:spcPts val="0"/>
              </a:spcBef>
              <a:spcAft>
                <a:spcPts val="0"/>
              </a:spcAft>
              <a:buSzPts val="1200"/>
              <a:buChar char="●"/>
            </a:pPr>
            <a:r>
              <a:rPr b="1" i="1" lang="en" sz="1200"/>
              <a:t>out of legal range </a:t>
            </a:r>
            <a:endParaRPr b="1" i="1" sz="1200"/>
          </a:p>
          <a:p>
            <a:pPr indent="-304800" lvl="0" marL="457200" rtl="0">
              <a:spcBef>
                <a:spcPts val="0"/>
              </a:spcBef>
              <a:spcAft>
                <a:spcPts val="0"/>
              </a:spcAft>
              <a:buSzPts val="1200"/>
              <a:buChar char="●"/>
            </a:pPr>
            <a:r>
              <a:rPr b="1" i="1" lang="en" sz="1200"/>
              <a:t>legal</a:t>
            </a:r>
            <a:endParaRPr b="1" i="1" sz="1200"/>
          </a:p>
          <a:p>
            <a:pPr indent="0" lvl="0" marL="0" rtl="0">
              <a:spcBef>
                <a:spcPts val="0"/>
              </a:spcBef>
              <a:spcAft>
                <a:spcPts val="0"/>
              </a:spcAft>
              <a:buNone/>
            </a:pPr>
            <a:r>
              <a:t/>
            </a:r>
            <a:endParaRPr b="1" i="1" sz="1200"/>
          </a:p>
          <a:p>
            <a:pPr indent="0" lvl="0" marL="0" rtl="0">
              <a:spcBef>
                <a:spcPts val="0"/>
              </a:spcBef>
              <a:spcAft>
                <a:spcPts val="0"/>
              </a:spcAft>
              <a:buClr>
                <a:schemeClr val="dk1"/>
              </a:buClr>
              <a:buSzPts val="1100"/>
              <a:buFont typeface="Arial"/>
              <a:buNone/>
            </a:pPr>
            <a:r>
              <a:rPr b="1" i="1" lang="en" sz="1200" u="sng"/>
              <a:t>Parameter: Database record</a:t>
            </a:r>
            <a:endParaRPr b="1" i="1" sz="1200" u="sng"/>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This parameter refers to the database time record corresponding to the transfer airport.</a:t>
            </a:r>
            <a:endParaRPr b="1" i="1" sz="1200"/>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Airport code:</a:t>
            </a:r>
            <a:endParaRPr b="1" i="1" sz="1200"/>
          </a:p>
          <a:p>
            <a:pPr indent="-304800" lvl="0" marL="457200" rtl="0">
              <a:spcBef>
                <a:spcPts val="0"/>
              </a:spcBef>
              <a:spcAft>
                <a:spcPts val="0"/>
              </a:spcAft>
              <a:buSzPts val="1200"/>
              <a:buChar char="●"/>
            </a:pPr>
            <a:r>
              <a:rPr b="1" i="1" lang="en" sz="1200"/>
              <a:t>malformed</a:t>
            </a:r>
            <a:endParaRPr b="1" i="1" sz="1200"/>
          </a:p>
          <a:p>
            <a:pPr indent="-304800" lvl="0" marL="457200" rtl="0">
              <a:spcBef>
                <a:spcPts val="0"/>
              </a:spcBef>
              <a:spcAft>
                <a:spcPts val="0"/>
              </a:spcAft>
              <a:buSzPts val="1200"/>
              <a:buChar char="●"/>
            </a:pPr>
            <a:r>
              <a:rPr b="1" i="1" lang="en" sz="1200"/>
              <a:t>not found in database</a:t>
            </a:r>
            <a:endParaRPr b="1" i="1" sz="1200"/>
          </a:p>
          <a:p>
            <a:pPr indent="-304800" lvl="0" marL="457200" rtl="0">
              <a:spcBef>
                <a:spcPts val="0"/>
              </a:spcBef>
              <a:spcAft>
                <a:spcPts val="0"/>
              </a:spcAft>
              <a:buSzPts val="1200"/>
              <a:buChar char="●"/>
            </a:pPr>
            <a:r>
              <a:rPr b="1" i="1" lang="en" sz="1200"/>
              <a:t>valid</a:t>
            </a:r>
            <a:endParaRPr b="1" i="1" sz="1200"/>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Airport country:</a:t>
            </a:r>
            <a:endParaRPr b="1" i="1" sz="1200"/>
          </a:p>
          <a:p>
            <a:pPr indent="-304800" lvl="0" marL="457200" rtl="0">
              <a:spcBef>
                <a:spcPts val="0"/>
              </a:spcBef>
              <a:spcAft>
                <a:spcPts val="0"/>
              </a:spcAft>
              <a:buSzPts val="1200"/>
              <a:buChar char="●"/>
            </a:pPr>
            <a:r>
              <a:rPr b="1" i="1" lang="en" sz="1200"/>
              <a:t>malformed</a:t>
            </a:r>
            <a:endParaRPr b="1" i="1" sz="1200"/>
          </a:p>
          <a:p>
            <a:pPr indent="-304800" lvl="0" marL="457200" rtl="0">
              <a:spcBef>
                <a:spcPts val="0"/>
              </a:spcBef>
              <a:spcAft>
                <a:spcPts val="0"/>
              </a:spcAft>
              <a:buSzPts val="1200"/>
              <a:buChar char="●"/>
            </a:pPr>
            <a:r>
              <a:rPr b="1" i="1" lang="en" sz="1200"/>
              <a:t>invalid</a:t>
            </a:r>
            <a:endParaRPr b="1" i="1" sz="1200"/>
          </a:p>
          <a:p>
            <a:pPr indent="-304800" lvl="0" marL="457200" rtl="0">
              <a:spcBef>
                <a:spcPts val="0"/>
              </a:spcBef>
              <a:spcAft>
                <a:spcPts val="0"/>
              </a:spcAft>
              <a:buSzPts val="1200"/>
              <a:buChar char="●"/>
            </a:pPr>
            <a:r>
              <a:rPr b="1" i="1" lang="en" sz="1200"/>
              <a:t>valid</a:t>
            </a:r>
            <a:endParaRPr b="1" i="1" sz="1200"/>
          </a:p>
          <a:p>
            <a:pPr indent="0" lvl="0" marL="0" rtl="0">
              <a:spcBef>
                <a:spcPts val="0"/>
              </a:spcBef>
              <a:spcAft>
                <a:spcPts val="0"/>
              </a:spcAft>
              <a:buClr>
                <a:schemeClr val="dk1"/>
              </a:buClr>
              <a:buSzPts val="1100"/>
              <a:buFont typeface="Arial"/>
              <a:buNone/>
            </a:pPr>
            <a:r>
              <a:t/>
            </a:r>
            <a:endParaRPr b="1" i="1" sz="1200"/>
          </a:p>
          <a:p>
            <a:pPr indent="0" lvl="0" marL="0" rtl="0">
              <a:spcBef>
                <a:spcPts val="0"/>
              </a:spcBef>
              <a:spcAft>
                <a:spcPts val="0"/>
              </a:spcAft>
              <a:buClr>
                <a:schemeClr val="dk1"/>
              </a:buClr>
              <a:buSzPts val="1100"/>
              <a:buFont typeface="Arial"/>
              <a:buNone/>
            </a:pPr>
            <a:r>
              <a:rPr b="1" i="1" lang="en" sz="1200"/>
              <a:t>Minimum connection time: </a:t>
            </a:r>
            <a:endParaRPr b="1" i="1" sz="1200"/>
          </a:p>
          <a:p>
            <a:pPr indent="-304800" lvl="0" marL="457200" rtl="0">
              <a:spcBef>
                <a:spcPts val="0"/>
              </a:spcBef>
              <a:spcAft>
                <a:spcPts val="0"/>
              </a:spcAft>
              <a:buSzPts val="1200"/>
              <a:buChar char="●"/>
            </a:pPr>
            <a:r>
              <a:rPr b="1" i="1" lang="en" sz="1200"/>
              <a:t>not found in database</a:t>
            </a:r>
            <a:endParaRPr b="1" i="1" sz="1200"/>
          </a:p>
          <a:p>
            <a:pPr indent="-304800" lvl="0" marL="457200" rtl="0">
              <a:spcBef>
                <a:spcPts val="0"/>
              </a:spcBef>
              <a:spcAft>
                <a:spcPts val="0"/>
              </a:spcAft>
              <a:buSzPts val="1200"/>
              <a:buChar char="●"/>
            </a:pPr>
            <a:r>
              <a:rPr b="1" i="1" lang="en" sz="1200"/>
              <a:t>invalid </a:t>
            </a:r>
            <a:endParaRPr b="1" i="1" sz="1200"/>
          </a:p>
          <a:p>
            <a:pPr indent="-304800" lvl="0" marL="457200" rtl="0">
              <a:spcBef>
                <a:spcPts val="0"/>
              </a:spcBef>
              <a:spcAft>
                <a:spcPts val="0"/>
              </a:spcAft>
              <a:buSzPts val="1200"/>
              <a:buChar char="●"/>
            </a:pPr>
            <a:r>
              <a:rPr b="1" i="1" lang="en" sz="1200"/>
              <a:t>valid</a:t>
            </a:r>
            <a:endParaRPr b="1" i="1" sz="1200"/>
          </a:p>
          <a:p>
            <a:pPr indent="0" lvl="0" marL="0" rtl="0">
              <a:spcBef>
                <a:spcPts val="0"/>
              </a:spcBef>
              <a:spcAft>
                <a:spcPts val="0"/>
              </a:spcAft>
              <a:buNone/>
            </a:pPr>
            <a:r>
              <a:t/>
            </a:r>
            <a:endParaRPr b="1" i="1" sz="1200"/>
          </a:p>
          <a:p>
            <a:pPr indent="0" lvl="0" marL="0" rtl="0">
              <a:spcBef>
                <a:spcPts val="600"/>
              </a:spcBef>
              <a:spcAft>
                <a:spcPts val="0"/>
              </a:spcAft>
              <a:buNone/>
            </a:pPr>
            <a:r>
              <a:t/>
            </a:r>
            <a:endParaRPr b="1" sz="1200"/>
          </a:p>
        </p:txBody>
      </p:sp>
      <p:sp>
        <p:nvSpPr>
          <p:cNvPr id="162" name="Shape 1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168" name="Shape 16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68300" lvl="0" marL="457200" rtl="0">
              <a:lnSpc>
                <a:spcPct val="120000"/>
              </a:lnSpc>
              <a:spcBef>
                <a:spcPts val="0"/>
              </a:spcBef>
              <a:spcAft>
                <a:spcPts val="0"/>
              </a:spcAft>
              <a:buSzPts val="2200"/>
              <a:buChar char="●"/>
            </a:pPr>
            <a:r>
              <a:rPr lang="en" sz="2200"/>
              <a:t>Draw the control-flow graph for this method.</a:t>
            </a:r>
            <a:endParaRPr sz="2200"/>
          </a:p>
          <a:p>
            <a:pPr indent="-368300" lvl="0" marL="457200" rtl="0">
              <a:lnSpc>
                <a:spcPct val="120000"/>
              </a:lnSpc>
              <a:spcBef>
                <a:spcPts val="0"/>
              </a:spcBef>
              <a:spcAft>
                <a:spcPts val="0"/>
              </a:spcAft>
              <a:buSzPts val="2200"/>
              <a:buChar char="●"/>
            </a:pPr>
            <a:r>
              <a:rPr lang="en" sz="2200"/>
              <a:t>Develop test input that will provide statement coverage.</a:t>
            </a:r>
            <a:endParaRPr sz="2200"/>
          </a:p>
          <a:p>
            <a:pPr indent="-368300" lvl="0" marL="457200" rtl="0">
              <a:lnSpc>
                <a:spcPct val="120000"/>
              </a:lnSpc>
              <a:spcBef>
                <a:spcPts val="0"/>
              </a:spcBef>
              <a:spcAft>
                <a:spcPts val="0"/>
              </a:spcAft>
              <a:buSzPts val="2200"/>
              <a:buChar char="●"/>
            </a:pPr>
            <a:r>
              <a:rPr lang="en" sz="2200"/>
              <a:t>Develop test input that will provide branch coverage.</a:t>
            </a:r>
            <a:endParaRPr sz="2200"/>
          </a:p>
          <a:p>
            <a:pPr indent="-368300" lvl="0" marL="457200" rtl="0">
              <a:lnSpc>
                <a:spcPct val="120000"/>
              </a:lnSpc>
              <a:spcBef>
                <a:spcPts val="0"/>
              </a:spcBef>
              <a:spcAft>
                <a:spcPts val="0"/>
              </a:spcAft>
              <a:buSzPts val="2200"/>
              <a:buChar char="●"/>
            </a:pPr>
            <a:r>
              <a:rPr lang="en" sz="2200"/>
              <a:t>Develop test input that will provide path coverage.</a:t>
            </a:r>
            <a:endParaRPr sz="2200"/>
          </a:p>
        </p:txBody>
      </p:sp>
      <p:sp>
        <p:nvSpPr>
          <p:cNvPr id="169" name="Shape 169"/>
          <p:cNvSpPr txBox="1"/>
          <p:nvPr>
            <p:ph idx="2" type="body"/>
          </p:nvPr>
        </p:nvSpPr>
        <p:spPr>
          <a:xfrm>
            <a:off x="4361750" y="1600200"/>
            <a:ext cx="43251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spcBef>
                <a:spcPts val="600"/>
              </a:spcBef>
              <a:spcAft>
                <a:spcPts val="0"/>
              </a:spcAft>
              <a:buClr>
                <a:schemeClr val="dk1"/>
              </a:buClr>
              <a:buSzPts val="1100"/>
              <a:buFont typeface="Arial"/>
              <a:buNone/>
            </a:pPr>
            <a:r>
              <a:rPr lang="en" sz="1800">
                <a:latin typeface="Consolas"/>
                <a:ea typeface="Consolas"/>
                <a:cs typeface="Consolas"/>
                <a:sym typeface="Consolas"/>
              </a:rPr>
              <a:t>int temp;</a:t>
            </a:r>
            <a:endParaRPr sz="1800">
              <a:latin typeface="Consolas"/>
              <a:ea typeface="Consolas"/>
              <a:cs typeface="Consolas"/>
              <a:sym typeface="Consolas"/>
            </a:endParaRPr>
          </a:p>
          <a:p>
            <a:pPr indent="457200" lvl="0" marL="0" rtl="0">
              <a:spcBef>
                <a:spcPts val="600"/>
              </a:spcBef>
              <a:spcAft>
                <a:spcPts val="0"/>
              </a:spcAft>
              <a:buClr>
                <a:schemeClr val="dk1"/>
              </a:buClr>
              <a:buSzPts val="1100"/>
              <a:buFont typeface="Arial"/>
              <a:buNone/>
            </a:pPr>
            <a:r>
              <a:rPr lang="en"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spcBef>
                <a:spcPts val="600"/>
              </a:spcBef>
              <a:spcAft>
                <a:spcPts val="0"/>
              </a:spcAft>
              <a:buClr>
                <a:schemeClr val="dk1"/>
              </a:buClr>
              <a:buSzPts val="1100"/>
              <a:buFont typeface="Arial"/>
              <a:buNone/>
            </a:pPr>
            <a:r>
              <a:rPr lang="en" sz="1800">
                <a:latin typeface="Consolas"/>
                <a:ea typeface="Consolas"/>
                <a:cs typeface="Consolas"/>
                <a:sym typeface="Consolas"/>
              </a:rPr>
              <a:t>temp=a;</a:t>
            </a:r>
            <a:endParaRPr sz="1800">
              <a:latin typeface="Consolas"/>
              <a:ea typeface="Consolas"/>
              <a:cs typeface="Consolas"/>
              <a:sym typeface="Consolas"/>
            </a:endParaRPr>
          </a:p>
          <a:p>
            <a:pPr indent="457200" lvl="0" marL="0" rtl="0">
              <a:spcBef>
                <a:spcPts val="600"/>
              </a:spcBef>
              <a:spcAft>
                <a:spcPts val="0"/>
              </a:spcAft>
              <a:buClr>
                <a:schemeClr val="dk1"/>
              </a:buClr>
              <a:buSzPts val="1100"/>
              <a:buFont typeface="Arial"/>
              <a:buNone/>
            </a:pPr>
            <a:r>
              <a:rPr lang="en" sz="1800">
                <a:latin typeface="Consolas"/>
                <a:ea typeface="Consolas"/>
                <a:cs typeface="Consolas"/>
                <a:sym typeface="Consolas"/>
              </a:rPr>
              <a:t>else</a:t>
            </a:r>
            <a:endParaRPr sz="1800">
              <a:latin typeface="Consolas"/>
              <a:ea typeface="Consolas"/>
              <a:cs typeface="Consolas"/>
              <a:sym typeface="Consolas"/>
            </a:endParaRPr>
          </a:p>
          <a:p>
            <a:pPr indent="457200" lvl="0" marL="457200" rtl="0">
              <a:spcBef>
                <a:spcPts val="600"/>
              </a:spcBef>
              <a:spcAft>
                <a:spcPts val="0"/>
              </a:spcAft>
              <a:buClr>
                <a:schemeClr val="dk1"/>
              </a:buClr>
              <a:buSzPts val="1100"/>
              <a:buFont typeface="Arial"/>
              <a:buNone/>
            </a:pPr>
            <a:r>
              <a:rPr lang="en" sz="1800">
                <a:latin typeface="Consolas"/>
                <a:ea typeface="Consolas"/>
                <a:cs typeface="Consolas"/>
                <a:sym typeface="Consolas"/>
              </a:rPr>
              <a:t>temp=b;</a:t>
            </a:r>
            <a:endParaRPr sz="1800">
              <a:latin typeface="Consolas"/>
              <a:ea typeface="Consolas"/>
              <a:cs typeface="Consolas"/>
              <a:sym typeface="Consolas"/>
            </a:endParaRPr>
          </a:p>
          <a:p>
            <a:pPr indent="457200" lvl="0" marL="0" rtl="0">
              <a:spcBef>
                <a:spcPts val="600"/>
              </a:spcBef>
              <a:spcAft>
                <a:spcPts val="0"/>
              </a:spcAft>
              <a:buClr>
                <a:schemeClr val="dk1"/>
              </a:buClr>
              <a:buSzPts val="1100"/>
              <a:buFont typeface="Arial"/>
              <a:buNone/>
            </a:pPr>
            <a:r>
              <a:rPr lang="en"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spcBef>
                <a:spcPts val="600"/>
              </a:spcBef>
              <a:spcAft>
                <a:spcPts val="0"/>
              </a:spcAft>
              <a:buClr>
                <a:schemeClr val="dk1"/>
              </a:buClr>
              <a:buSzPts val="1100"/>
              <a:buFont typeface="Arial"/>
              <a:buNone/>
            </a:pPr>
            <a:r>
              <a:rPr lang="en" sz="1800">
                <a:latin typeface="Consolas"/>
                <a:ea typeface="Consolas"/>
                <a:cs typeface="Consolas"/>
                <a:sym typeface="Consolas"/>
              </a:rPr>
              <a:t>temp = c;</a:t>
            </a:r>
            <a:endParaRPr sz="1800">
              <a:latin typeface="Consolas"/>
              <a:ea typeface="Consolas"/>
              <a:cs typeface="Consolas"/>
              <a:sym typeface="Consolas"/>
            </a:endParaRPr>
          </a:p>
          <a:p>
            <a:pPr indent="457200" lvl="0" marL="0" rtl="0">
              <a:spcBef>
                <a:spcPts val="600"/>
              </a:spcBef>
              <a:spcAft>
                <a:spcPts val="0"/>
              </a:spcAft>
              <a:buClr>
                <a:schemeClr val="dk1"/>
              </a:buClr>
              <a:buSzPts val="1100"/>
              <a:buFont typeface="Arial"/>
              <a:buNone/>
            </a:pPr>
            <a:r>
              <a:rPr lang="en" sz="1800">
                <a:latin typeface="Consolas"/>
                <a:ea typeface="Consolas"/>
                <a:cs typeface="Consolas"/>
                <a:sym typeface="Consolas"/>
              </a:rPr>
              <a:t>return temp;</a:t>
            </a:r>
            <a:endParaRPr sz="18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a:spcBef>
                <a:spcPts val="600"/>
              </a:spcBef>
              <a:spcAft>
                <a:spcPts val="0"/>
              </a:spcAft>
              <a:buNone/>
            </a:pPr>
            <a:r>
              <a:t/>
            </a:r>
            <a:endParaRPr sz="1800">
              <a:latin typeface="Consolas"/>
              <a:ea typeface="Consolas"/>
              <a:cs typeface="Consolas"/>
              <a:sym typeface="Consolas"/>
            </a:endParaRPr>
          </a:p>
        </p:txBody>
      </p:sp>
      <p:sp>
        <p:nvSpPr>
          <p:cNvPr id="170" name="Shape 1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5 - Solution</a:t>
            </a:r>
            <a:endParaRPr/>
          </a:p>
        </p:txBody>
      </p:sp>
      <p:sp>
        <p:nvSpPr>
          <p:cNvPr id="176" name="Shape 176"/>
          <p:cNvSpPr txBox="1"/>
          <p:nvPr>
            <p:ph idx="2" type="body"/>
          </p:nvPr>
        </p:nvSpPr>
        <p:spPr>
          <a:xfrm>
            <a:off x="3987850" y="1651875"/>
            <a:ext cx="4225500" cy="303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spcBef>
                <a:spcPts val="600"/>
              </a:spcBef>
              <a:spcAft>
                <a:spcPts val="0"/>
              </a:spcAft>
              <a:buNone/>
            </a:pPr>
            <a:r>
              <a:t/>
            </a:r>
            <a:endParaRPr sz="1100"/>
          </a:p>
          <a:p>
            <a:pPr indent="0" lvl="0" marL="0" rtl="0">
              <a:spcBef>
                <a:spcPts val="600"/>
              </a:spcBef>
              <a:spcAft>
                <a:spcPts val="0"/>
              </a:spcAft>
              <a:buNone/>
            </a:pPr>
            <a:r>
              <a:t/>
            </a:r>
            <a:endParaRPr sz="1100"/>
          </a:p>
        </p:txBody>
      </p:sp>
      <p:sp>
        <p:nvSpPr>
          <p:cNvPr id="177" name="Shape 177"/>
          <p:cNvSpPr/>
          <p:nvPr/>
        </p:nvSpPr>
        <p:spPr>
          <a:xfrm>
            <a:off x="1265350" y="1893200"/>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2</a:t>
            </a:r>
            <a:endParaRPr/>
          </a:p>
        </p:txBody>
      </p:sp>
      <p:sp>
        <p:nvSpPr>
          <p:cNvPr id="178" name="Shape 178"/>
          <p:cNvSpPr/>
          <p:nvPr/>
        </p:nvSpPr>
        <p:spPr>
          <a:xfrm>
            <a:off x="1328200" y="2472725"/>
            <a:ext cx="444300" cy="4830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3</a:t>
            </a:r>
            <a:endParaRPr/>
          </a:p>
        </p:txBody>
      </p:sp>
      <p:cxnSp>
        <p:nvCxnSpPr>
          <p:cNvPr id="179" name="Shape 179"/>
          <p:cNvCxnSpPr>
            <a:stCxn id="177" idx="2"/>
            <a:endCxn id="178" idx="0"/>
          </p:cNvCxnSpPr>
          <p:nvPr/>
        </p:nvCxnSpPr>
        <p:spPr>
          <a:xfrm>
            <a:off x="1550350" y="2211800"/>
            <a:ext cx="0" cy="261000"/>
          </a:xfrm>
          <a:prstGeom prst="straightConnector1">
            <a:avLst/>
          </a:prstGeom>
          <a:noFill/>
          <a:ln cap="flat" cmpd="sng" w="19050">
            <a:solidFill>
              <a:schemeClr val="dk2"/>
            </a:solidFill>
            <a:prstDash val="solid"/>
            <a:round/>
            <a:headEnd len="med" w="med" type="none"/>
            <a:tailEnd len="med" w="med" type="triangle"/>
          </a:ln>
        </p:spPr>
      </p:cxnSp>
      <p:sp>
        <p:nvSpPr>
          <p:cNvPr id="180" name="Shape 180"/>
          <p:cNvSpPr/>
          <p:nvPr/>
        </p:nvSpPr>
        <p:spPr>
          <a:xfrm>
            <a:off x="1265350" y="3216650"/>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6</a:t>
            </a:r>
            <a:endParaRPr/>
          </a:p>
        </p:txBody>
      </p:sp>
      <p:sp>
        <p:nvSpPr>
          <p:cNvPr id="181" name="Shape 181"/>
          <p:cNvSpPr/>
          <p:nvPr/>
        </p:nvSpPr>
        <p:spPr>
          <a:xfrm>
            <a:off x="2178675" y="2554925"/>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4</a:t>
            </a:r>
            <a:endParaRPr/>
          </a:p>
        </p:txBody>
      </p:sp>
      <p:cxnSp>
        <p:nvCxnSpPr>
          <p:cNvPr id="182" name="Shape 182"/>
          <p:cNvCxnSpPr>
            <a:stCxn id="178" idx="2"/>
            <a:endCxn id="180" idx="0"/>
          </p:cNvCxnSpPr>
          <p:nvPr/>
        </p:nvCxnSpPr>
        <p:spPr>
          <a:xfrm>
            <a:off x="1550350" y="2955725"/>
            <a:ext cx="0" cy="261000"/>
          </a:xfrm>
          <a:prstGeom prst="straightConnector1">
            <a:avLst/>
          </a:prstGeom>
          <a:noFill/>
          <a:ln cap="flat" cmpd="sng" w="19050">
            <a:solidFill>
              <a:schemeClr val="dk2"/>
            </a:solidFill>
            <a:prstDash val="solid"/>
            <a:round/>
            <a:headEnd len="med" w="med" type="none"/>
            <a:tailEnd len="med" w="med" type="triangle"/>
          </a:ln>
        </p:spPr>
      </p:cxnSp>
      <p:cxnSp>
        <p:nvCxnSpPr>
          <p:cNvPr id="183" name="Shape 183"/>
          <p:cNvCxnSpPr>
            <a:stCxn id="178" idx="3"/>
            <a:endCxn id="181" idx="1"/>
          </p:cNvCxnSpPr>
          <p:nvPr/>
        </p:nvCxnSpPr>
        <p:spPr>
          <a:xfrm>
            <a:off x="1772500" y="2714225"/>
            <a:ext cx="406200" cy="0"/>
          </a:xfrm>
          <a:prstGeom prst="straightConnector1">
            <a:avLst/>
          </a:prstGeom>
          <a:noFill/>
          <a:ln cap="flat" cmpd="sng" w="19050">
            <a:solidFill>
              <a:schemeClr val="dk2"/>
            </a:solidFill>
            <a:prstDash val="solid"/>
            <a:round/>
            <a:headEnd len="med" w="med" type="none"/>
            <a:tailEnd len="med" w="med" type="triangle"/>
          </a:ln>
        </p:spPr>
      </p:cxnSp>
      <p:sp>
        <p:nvSpPr>
          <p:cNvPr id="184" name="Shape 184"/>
          <p:cNvSpPr txBox="1"/>
          <p:nvPr/>
        </p:nvSpPr>
        <p:spPr>
          <a:xfrm>
            <a:off x="1815925" y="2356825"/>
            <a:ext cx="241500" cy="1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t>
            </a:r>
            <a:endParaRPr/>
          </a:p>
        </p:txBody>
      </p:sp>
      <p:sp>
        <p:nvSpPr>
          <p:cNvPr id="185" name="Shape 185"/>
          <p:cNvSpPr txBox="1"/>
          <p:nvPr/>
        </p:nvSpPr>
        <p:spPr>
          <a:xfrm>
            <a:off x="1033525" y="2839800"/>
            <a:ext cx="241500" cy="1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t>
            </a:r>
            <a:endParaRPr/>
          </a:p>
        </p:txBody>
      </p:sp>
      <p:sp>
        <p:nvSpPr>
          <p:cNvPr id="186" name="Shape 186"/>
          <p:cNvSpPr/>
          <p:nvPr/>
        </p:nvSpPr>
        <p:spPr>
          <a:xfrm>
            <a:off x="1265350" y="4575663"/>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8</a:t>
            </a:r>
            <a:endParaRPr/>
          </a:p>
        </p:txBody>
      </p:sp>
      <p:sp>
        <p:nvSpPr>
          <p:cNvPr id="187" name="Shape 187"/>
          <p:cNvSpPr/>
          <p:nvPr/>
        </p:nvSpPr>
        <p:spPr>
          <a:xfrm>
            <a:off x="1328200" y="3796175"/>
            <a:ext cx="444300" cy="4830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7</a:t>
            </a:r>
            <a:endParaRPr/>
          </a:p>
        </p:txBody>
      </p:sp>
      <p:cxnSp>
        <p:nvCxnSpPr>
          <p:cNvPr id="188" name="Shape 188"/>
          <p:cNvCxnSpPr>
            <a:stCxn id="180" idx="2"/>
            <a:endCxn id="187" idx="0"/>
          </p:cNvCxnSpPr>
          <p:nvPr/>
        </p:nvCxnSpPr>
        <p:spPr>
          <a:xfrm>
            <a:off x="1550350" y="3535250"/>
            <a:ext cx="0" cy="261000"/>
          </a:xfrm>
          <a:prstGeom prst="straightConnector1">
            <a:avLst/>
          </a:prstGeom>
          <a:noFill/>
          <a:ln cap="flat" cmpd="sng" w="19050">
            <a:solidFill>
              <a:schemeClr val="dk2"/>
            </a:solidFill>
            <a:prstDash val="solid"/>
            <a:round/>
            <a:headEnd len="med" w="med" type="none"/>
            <a:tailEnd len="med" w="med" type="triangle"/>
          </a:ln>
        </p:spPr>
      </p:cxnSp>
      <p:cxnSp>
        <p:nvCxnSpPr>
          <p:cNvPr id="189" name="Shape 189"/>
          <p:cNvCxnSpPr>
            <a:stCxn id="187" idx="2"/>
            <a:endCxn id="186" idx="0"/>
          </p:cNvCxnSpPr>
          <p:nvPr/>
        </p:nvCxnSpPr>
        <p:spPr>
          <a:xfrm>
            <a:off x="1550350" y="4279175"/>
            <a:ext cx="0" cy="296400"/>
          </a:xfrm>
          <a:prstGeom prst="straightConnector1">
            <a:avLst/>
          </a:prstGeom>
          <a:noFill/>
          <a:ln cap="flat" cmpd="sng" w="19050">
            <a:solidFill>
              <a:schemeClr val="dk2"/>
            </a:solidFill>
            <a:prstDash val="solid"/>
            <a:round/>
            <a:headEnd len="med" w="med" type="none"/>
            <a:tailEnd len="med" w="med" type="triangle"/>
          </a:ln>
        </p:spPr>
      </p:cxnSp>
      <p:sp>
        <p:nvSpPr>
          <p:cNvPr id="190" name="Shape 190"/>
          <p:cNvSpPr/>
          <p:nvPr/>
        </p:nvSpPr>
        <p:spPr>
          <a:xfrm>
            <a:off x="1265350" y="5237375"/>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9</a:t>
            </a:r>
            <a:endParaRPr/>
          </a:p>
        </p:txBody>
      </p:sp>
      <p:cxnSp>
        <p:nvCxnSpPr>
          <p:cNvPr id="191" name="Shape 191"/>
          <p:cNvCxnSpPr>
            <a:stCxn id="186" idx="2"/>
            <a:endCxn id="190" idx="0"/>
          </p:cNvCxnSpPr>
          <p:nvPr/>
        </p:nvCxnSpPr>
        <p:spPr>
          <a:xfrm>
            <a:off x="1550350" y="4894263"/>
            <a:ext cx="0" cy="343200"/>
          </a:xfrm>
          <a:prstGeom prst="straightConnector1">
            <a:avLst/>
          </a:prstGeom>
          <a:noFill/>
          <a:ln cap="flat" cmpd="sng" w="19050">
            <a:solidFill>
              <a:schemeClr val="dk2"/>
            </a:solidFill>
            <a:prstDash val="solid"/>
            <a:round/>
            <a:headEnd len="med" w="med" type="none"/>
            <a:tailEnd len="med" w="med" type="triangle"/>
          </a:ln>
        </p:spPr>
      </p:cxnSp>
      <p:cxnSp>
        <p:nvCxnSpPr>
          <p:cNvPr id="192" name="Shape 192"/>
          <p:cNvCxnSpPr>
            <a:stCxn id="181" idx="2"/>
            <a:endCxn id="187" idx="0"/>
          </p:cNvCxnSpPr>
          <p:nvPr/>
        </p:nvCxnSpPr>
        <p:spPr>
          <a:xfrm flipH="1">
            <a:off x="1550475" y="2873525"/>
            <a:ext cx="913200" cy="922500"/>
          </a:xfrm>
          <a:prstGeom prst="straightConnector1">
            <a:avLst/>
          </a:prstGeom>
          <a:noFill/>
          <a:ln cap="flat" cmpd="sng" w="19050">
            <a:solidFill>
              <a:schemeClr val="dk2"/>
            </a:solidFill>
            <a:prstDash val="solid"/>
            <a:round/>
            <a:headEnd len="med" w="med" type="none"/>
            <a:tailEnd len="med" w="med" type="triangle"/>
          </a:ln>
        </p:spPr>
      </p:cxnSp>
      <p:sp>
        <p:nvSpPr>
          <p:cNvPr id="193" name="Shape 193"/>
          <p:cNvSpPr/>
          <p:nvPr/>
        </p:nvSpPr>
        <p:spPr>
          <a:xfrm>
            <a:off x="1564775" y="4259675"/>
            <a:ext cx="1062525" cy="936950"/>
          </a:xfrm>
          <a:custGeom>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194" name="Shape 194"/>
          <p:cNvSpPr txBox="1"/>
          <p:nvPr/>
        </p:nvSpPr>
        <p:spPr>
          <a:xfrm>
            <a:off x="1188075" y="4288675"/>
            <a:ext cx="241500" cy="12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t>
            </a:r>
            <a:endParaRPr/>
          </a:p>
        </p:txBody>
      </p:sp>
      <p:sp>
        <p:nvSpPr>
          <p:cNvPr id="195" name="Shape 195"/>
          <p:cNvSpPr txBox="1"/>
          <p:nvPr/>
        </p:nvSpPr>
        <p:spPr>
          <a:xfrm>
            <a:off x="2057425" y="4201725"/>
            <a:ext cx="406200" cy="12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t>
            </a:r>
            <a:endParaRPr/>
          </a:p>
        </p:txBody>
      </p:sp>
      <p:sp>
        <p:nvSpPr>
          <p:cNvPr id="196" name="Shape 196"/>
          <p:cNvSpPr txBox="1"/>
          <p:nvPr/>
        </p:nvSpPr>
        <p:spPr>
          <a:xfrm>
            <a:off x="4354775" y="4685775"/>
            <a:ext cx="1779300" cy="69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Statement:</a:t>
            </a:r>
            <a:endParaRPr/>
          </a:p>
          <a:p>
            <a:pPr indent="0" lvl="0" marL="0">
              <a:spcBef>
                <a:spcPts val="0"/>
              </a:spcBef>
              <a:spcAft>
                <a:spcPts val="0"/>
              </a:spcAft>
              <a:buNone/>
            </a:pPr>
            <a:r>
              <a:rPr lang="en"/>
              <a:t>(3,2,4), (2,3,4)</a:t>
            </a:r>
            <a:endParaRPr/>
          </a:p>
        </p:txBody>
      </p:sp>
      <p:sp>
        <p:nvSpPr>
          <p:cNvPr id="197" name="Shape 197"/>
          <p:cNvSpPr/>
          <p:nvPr/>
        </p:nvSpPr>
        <p:spPr>
          <a:xfrm>
            <a:off x="1303700" y="1960163"/>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198" name="Shape 198"/>
          <p:cNvSpPr/>
          <p:nvPr/>
        </p:nvSpPr>
        <p:spPr>
          <a:xfrm>
            <a:off x="1451363" y="1888025"/>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199" name="Shape 199"/>
          <p:cNvSpPr txBox="1"/>
          <p:nvPr/>
        </p:nvSpPr>
        <p:spPr>
          <a:xfrm>
            <a:off x="4354775" y="5227650"/>
            <a:ext cx="1779300" cy="69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Branch:</a:t>
            </a:r>
            <a:endParaRPr/>
          </a:p>
          <a:p>
            <a:pPr indent="0" lvl="0" marL="0" rtl="0">
              <a:spcBef>
                <a:spcPts val="0"/>
              </a:spcBef>
              <a:spcAft>
                <a:spcPts val="0"/>
              </a:spcAft>
              <a:buNone/>
            </a:pPr>
            <a:r>
              <a:rPr lang="en"/>
              <a:t>(3,2,4), (3,4,1)</a:t>
            </a:r>
            <a:endParaRPr/>
          </a:p>
        </p:txBody>
      </p:sp>
      <p:sp>
        <p:nvSpPr>
          <p:cNvPr id="200" name="Shape 200"/>
          <p:cNvSpPr txBox="1"/>
          <p:nvPr/>
        </p:nvSpPr>
        <p:spPr>
          <a:xfrm>
            <a:off x="6255300" y="4719375"/>
            <a:ext cx="2371500" cy="69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Path:</a:t>
            </a:r>
            <a:endParaRPr/>
          </a:p>
          <a:p>
            <a:pPr indent="0" lvl="0" marL="0" rtl="0">
              <a:spcBef>
                <a:spcPts val="0"/>
              </a:spcBef>
              <a:spcAft>
                <a:spcPts val="0"/>
              </a:spcAft>
              <a:buNone/>
            </a:pPr>
            <a:r>
              <a:rPr lang="en"/>
              <a:t>(4,2,5), (4,2,1), (2,3,4), (2,3,1)</a:t>
            </a:r>
            <a:endParaRPr/>
          </a:p>
        </p:txBody>
      </p:sp>
      <p:sp>
        <p:nvSpPr>
          <p:cNvPr id="201" name="Shape 201"/>
          <p:cNvSpPr/>
          <p:nvPr/>
        </p:nvSpPr>
        <p:spPr>
          <a:xfrm>
            <a:off x="1303700" y="1893188"/>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202" name="Shape 202"/>
          <p:cNvSpPr/>
          <p:nvPr/>
        </p:nvSpPr>
        <p:spPr>
          <a:xfrm>
            <a:off x="1253000" y="1907288"/>
            <a:ext cx="1686050" cy="3516900"/>
          </a:xfrm>
          <a:custGeom>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203" name="Shape 203"/>
          <p:cNvSpPr/>
          <p:nvPr/>
        </p:nvSpPr>
        <p:spPr>
          <a:xfrm>
            <a:off x="1473063" y="1824488"/>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204" name="Shape 204"/>
          <p:cNvSpPr/>
          <p:nvPr/>
        </p:nvSpPr>
        <p:spPr>
          <a:xfrm>
            <a:off x="1550350" y="1965613"/>
            <a:ext cx="982675" cy="3216950"/>
          </a:xfrm>
          <a:custGeom>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205" name="Shape 205"/>
          <p:cNvSpPr/>
          <p:nvPr/>
        </p:nvSpPr>
        <p:spPr>
          <a:xfrm>
            <a:off x="1492975" y="1934350"/>
            <a:ext cx="1206125" cy="3279475"/>
          </a:xfrm>
          <a:custGeom>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206" name="Shape 2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7"/>
                                        </p:tgtEl>
                                      </p:cBhvr>
                                    </p:animEffec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8"/>
                                        </p:tgtEl>
                                      </p:cBhvr>
                                    </p:animEffect>
                                    <p:set>
                                      <p:cBhvr>
                                        <p:cTn dur="1" fill="hold">
                                          <p:stCondLst>
                                            <p:cond delay="0"/>
                                          </p:stCondLst>
                                        </p:cTn>
                                        <p:tgtEl>
                                          <p:spTgt spid="1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5 - Solution</a:t>
            </a:r>
            <a:endParaRPr/>
          </a:p>
        </p:txBody>
      </p:sp>
      <p:sp>
        <p:nvSpPr>
          <p:cNvPr id="212" name="Shape 212"/>
          <p:cNvSpPr txBox="1"/>
          <p:nvPr>
            <p:ph idx="1" type="body"/>
          </p:nvPr>
        </p:nvSpPr>
        <p:spPr>
          <a:xfrm>
            <a:off x="457200" y="1600200"/>
            <a:ext cx="3994500" cy="1761300"/>
          </a:xfrm>
          <a:prstGeom prst="rect">
            <a:avLst/>
          </a:prstGeom>
        </p:spPr>
        <p:txBody>
          <a:bodyPr anchorCtr="0" anchor="t" bIns="91425" lIns="91425" spcFirstLastPara="1" rIns="91425" wrap="square" tIns="91425">
            <a:noAutofit/>
          </a:bodyPr>
          <a:lstStyle/>
          <a:p>
            <a:pPr indent="-368300" lvl="0" marL="457200" rtl="0">
              <a:lnSpc>
                <a:spcPct val="120000"/>
              </a:lnSpc>
              <a:spcBef>
                <a:spcPts val="0"/>
              </a:spcBef>
              <a:spcAft>
                <a:spcPts val="0"/>
              </a:spcAft>
              <a:buSzPts val="2200"/>
              <a:buChar char="●"/>
            </a:pPr>
            <a:r>
              <a:rPr lang="en" sz="2200"/>
              <a:t>Modify the program to introduce a fault such that even path coverage could miss the fault. </a:t>
            </a:r>
            <a:endParaRPr sz="2200"/>
          </a:p>
        </p:txBody>
      </p:sp>
      <p:sp>
        <p:nvSpPr>
          <p:cNvPr id="213" name="Shape 213"/>
          <p:cNvSpPr txBox="1"/>
          <p:nvPr>
            <p:ph idx="2" type="body"/>
          </p:nvPr>
        </p:nvSpPr>
        <p:spPr>
          <a:xfrm>
            <a:off x="4451700" y="1600200"/>
            <a:ext cx="42351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spcBef>
                <a:spcPts val="600"/>
              </a:spcBef>
              <a:spcAft>
                <a:spcPts val="0"/>
              </a:spcAft>
              <a:buNone/>
            </a:pPr>
            <a:r>
              <a:rPr lang="en" sz="1800">
                <a:latin typeface="Consolas"/>
                <a:ea typeface="Consolas"/>
                <a:cs typeface="Consolas"/>
                <a:sym typeface="Consolas"/>
              </a:rPr>
              <a:t>int temp;</a:t>
            </a:r>
            <a:endParaRPr sz="1800">
              <a:latin typeface="Consolas"/>
              <a:ea typeface="Consolas"/>
              <a:cs typeface="Consolas"/>
              <a:sym typeface="Consolas"/>
            </a:endParaRPr>
          </a:p>
          <a:p>
            <a:pPr indent="457200" lvl="0" marL="0" rtl="0">
              <a:spcBef>
                <a:spcPts val="600"/>
              </a:spcBef>
              <a:spcAft>
                <a:spcPts val="0"/>
              </a:spcAft>
              <a:buNone/>
            </a:pPr>
            <a:r>
              <a:rPr lang="en"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spcBef>
                <a:spcPts val="600"/>
              </a:spcBef>
              <a:spcAft>
                <a:spcPts val="0"/>
              </a:spcAft>
              <a:buNone/>
            </a:pPr>
            <a:r>
              <a:rPr lang="en" sz="1800">
                <a:latin typeface="Consolas"/>
                <a:ea typeface="Consolas"/>
                <a:cs typeface="Consolas"/>
                <a:sym typeface="Consolas"/>
              </a:rPr>
              <a:t>temp=a;</a:t>
            </a:r>
            <a:endParaRPr sz="1800">
              <a:latin typeface="Consolas"/>
              <a:ea typeface="Consolas"/>
              <a:cs typeface="Consolas"/>
              <a:sym typeface="Consolas"/>
            </a:endParaRPr>
          </a:p>
          <a:p>
            <a:pPr indent="457200" lvl="0" marL="0" rtl="0">
              <a:spcBef>
                <a:spcPts val="600"/>
              </a:spcBef>
              <a:spcAft>
                <a:spcPts val="0"/>
              </a:spcAft>
              <a:buNone/>
            </a:pPr>
            <a:r>
              <a:rPr lang="en" sz="1800">
                <a:latin typeface="Consolas"/>
                <a:ea typeface="Consolas"/>
                <a:cs typeface="Consolas"/>
                <a:sym typeface="Consolas"/>
              </a:rPr>
              <a:t>else</a:t>
            </a:r>
            <a:endParaRPr sz="1800">
              <a:latin typeface="Consolas"/>
              <a:ea typeface="Consolas"/>
              <a:cs typeface="Consolas"/>
              <a:sym typeface="Consolas"/>
            </a:endParaRPr>
          </a:p>
          <a:p>
            <a:pPr indent="457200" lvl="0" marL="457200" rtl="0">
              <a:spcBef>
                <a:spcPts val="600"/>
              </a:spcBef>
              <a:spcAft>
                <a:spcPts val="0"/>
              </a:spcAft>
              <a:buNone/>
            </a:pPr>
            <a:r>
              <a:rPr lang="en" sz="1800">
                <a:latin typeface="Consolas"/>
                <a:ea typeface="Consolas"/>
                <a:cs typeface="Consolas"/>
                <a:sym typeface="Consolas"/>
              </a:rPr>
              <a:t>temp=b;</a:t>
            </a:r>
            <a:endParaRPr sz="1800">
              <a:latin typeface="Consolas"/>
              <a:ea typeface="Consolas"/>
              <a:cs typeface="Consolas"/>
              <a:sym typeface="Consolas"/>
            </a:endParaRPr>
          </a:p>
          <a:p>
            <a:pPr indent="457200" lvl="0" marL="0" rtl="0">
              <a:spcBef>
                <a:spcPts val="600"/>
              </a:spcBef>
              <a:spcAft>
                <a:spcPts val="0"/>
              </a:spcAft>
              <a:buNone/>
            </a:pPr>
            <a:r>
              <a:rPr lang="en"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spcBef>
                <a:spcPts val="600"/>
              </a:spcBef>
              <a:spcAft>
                <a:spcPts val="0"/>
              </a:spcAft>
              <a:buNone/>
            </a:pPr>
            <a:r>
              <a:rPr lang="en" sz="1800">
                <a:latin typeface="Consolas"/>
                <a:ea typeface="Consolas"/>
                <a:cs typeface="Consolas"/>
                <a:sym typeface="Consolas"/>
              </a:rPr>
              <a:t>temp = c;</a:t>
            </a:r>
            <a:endParaRPr sz="1800">
              <a:latin typeface="Consolas"/>
              <a:ea typeface="Consolas"/>
              <a:cs typeface="Consolas"/>
              <a:sym typeface="Consolas"/>
            </a:endParaRPr>
          </a:p>
          <a:p>
            <a:pPr indent="457200" lvl="0" marL="0" rtl="0">
              <a:spcBef>
                <a:spcPts val="600"/>
              </a:spcBef>
              <a:spcAft>
                <a:spcPts val="0"/>
              </a:spcAft>
              <a:buNone/>
            </a:pPr>
            <a:r>
              <a:rPr lang="en" sz="1800">
                <a:latin typeface="Consolas"/>
                <a:ea typeface="Consolas"/>
                <a:cs typeface="Consolas"/>
                <a:sym typeface="Consolas"/>
              </a:rPr>
              <a:t>return temp;</a:t>
            </a:r>
            <a:endParaRPr sz="1800">
              <a:latin typeface="Consolas"/>
              <a:ea typeface="Consolas"/>
              <a:cs typeface="Consolas"/>
              <a:sym typeface="Consolas"/>
            </a:endParaRPr>
          </a:p>
          <a:p>
            <a:pPr indent="0" lvl="0" marL="0" rtl="0">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spcBef>
                <a:spcPts val="600"/>
              </a:spcBef>
              <a:spcAft>
                <a:spcPts val="0"/>
              </a:spcAft>
              <a:buNone/>
            </a:pPr>
            <a:r>
              <a:t/>
            </a:r>
            <a:endParaRPr sz="1800">
              <a:latin typeface="Consolas"/>
              <a:ea typeface="Consolas"/>
              <a:cs typeface="Consolas"/>
              <a:sym typeface="Consolas"/>
            </a:endParaRPr>
          </a:p>
          <a:p>
            <a:pPr indent="0" lvl="0" marL="0" rtl="0">
              <a:spcBef>
                <a:spcPts val="600"/>
              </a:spcBef>
              <a:spcAft>
                <a:spcPts val="0"/>
              </a:spcAft>
              <a:buNone/>
            </a:pPr>
            <a:r>
              <a:t/>
            </a:r>
            <a:endParaRPr sz="1800">
              <a:latin typeface="Consolas"/>
              <a:ea typeface="Consolas"/>
              <a:cs typeface="Consolas"/>
              <a:sym typeface="Consolas"/>
            </a:endParaRPr>
          </a:p>
        </p:txBody>
      </p:sp>
      <p:sp>
        <p:nvSpPr>
          <p:cNvPr id="214" name="Shape 214"/>
          <p:cNvSpPr txBox="1"/>
          <p:nvPr/>
        </p:nvSpPr>
        <p:spPr>
          <a:xfrm>
            <a:off x="608525" y="3506275"/>
            <a:ext cx="3795900" cy="132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Use (a &gt;b+1) instead of (a&gt;b) and the test input from the last slide:</a:t>
            </a:r>
            <a:endParaRPr sz="1800"/>
          </a:p>
          <a:p>
            <a:pPr indent="0" lvl="0" marL="0" rtl="0">
              <a:spcBef>
                <a:spcPts val="0"/>
              </a:spcBef>
              <a:spcAft>
                <a:spcPts val="0"/>
              </a:spcAft>
              <a:buNone/>
            </a:pPr>
            <a:r>
              <a:rPr lang="en" sz="1800">
                <a:solidFill>
                  <a:schemeClr val="dk1"/>
                </a:solidFill>
              </a:rPr>
              <a:t>(4,2,5), (4,2,1), (2,3,4), (2,3,1)</a:t>
            </a:r>
            <a:endParaRPr sz="1800"/>
          </a:p>
          <a:p>
            <a:pPr indent="0" lvl="0" marL="0">
              <a:spcBef>
                <a:spcPts val="0"/>
              </a:spcBef>
              <a:spcAft>
                <a:spcPts val="0"/>
              </a:spcAft>
              <a:buNone/>
            </a:pPr>
            <a:r>
              <a:rPr lang="en" sz="1800"/>
              <a:t>will not reveal the fault. </a:t>
            </a:r>
            <a:endParaRPr sz="1800"/>
          </a:p>
        </p:txBody>
      </p:sp>
      <p:sp>
        <p:nvSpPr>
          <p:cNvPr id="215" name="Shape 2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Will Cover</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You have a midterm on Thursday</a:t>
            </a:r>
            <a:endParaRPr/>
          </a:p>
          <a:p>
            <a:pPr indent="-381000" lvl="1" marL="914400" rtl="0">
              <a:lnSpc>
                <a:spcPct val="120000"/>
              </a:lnSpc>
              <a:spcBef>
                <a:spcPts val="0"/>
              </a:spcBef>
              <a:spcAft>
                <a:spcPts val="0"/>
              </a:spcAft>
              <a:buSzPts val="2400"/>
              <a:buChar char="○"/>
            </a:pPr>
            <a:r>
              <a:rPr lang="en"/>
              <a:t>75 minutes</a:t>
            </a:r>
            <a:endParaRPr/>
          </a:p>
          <a:p>
            <a:pPr indent="-381000" lvl="1" marL="914400" rtl="0">
              <a:lnSpc>
                <a:spcPct val="120000"/>
              </a:lnSpc>
              <a:spcBef>
                <a:spcPts val="0"/>
              </a:spcBef>
              <a:spcAft>
                <a:spcPts val="0"/>
              </a:spcAft>
              <a:buSzPts val="2400"/>
              <a:buChar char="○"/>
            </a:pPr>
            <a:r>
              <a:rPr b="1" lang="en"/>
              <a:t>Closed-book, closed-notes.</a:t>
            </a:r>
            <a:endParaRPr b="1"/>
          </a:p>
          <a:p>
            <a:pPr indent="-381000" lvl="1" marL="914400" rtl="0">
              <a:lnSpc>
                <a:spcPct val="120000"/>
              </a:lnSpc>
              <a:spcBef>
                <a:spcPts val="0"/>
              </a:spcBef>
              <a:spcAft>
                <a:spcPts val="0"/>
              </a:spcAft>
              <a:buSzPts val="2400"/>
              <a:buChar char="○"/>
            </a:pPr>
            <a:r>
              <a:rPr lang="en"/>
              <a:t>Covers all content to date.</a:t>
            </a:r>
            <a:endParaRPr/>
          </a:p>
          <a:p>
            <a:pPr indent="-419100" lvl="0" marL="457200" rtl="0">
              <a:lnSpc>
                <a:spcPct val="120000"/>
              </a:lnSpc>
              <a:spcBef>
                <a:spcPts val="0"/>
              </a:spcBef>
              <a:spcAft>
                <a:spcPts val="0"/>
              </a:spcAft>
              <a:buSzPts val="3000"/>
              <a:buChar char="●"/>
            </a:pPr>
            <a:r>
              <a:rPr lang="en"/>
              <a:t>There is a practice exam on the course site. </a:t>
            </a:r>
            <a:endParaRPr/>
          </a:p>
          <a:p>
            <a:pPr indent="-381000" lvl="1" marL="914400" rtl="0">
              <a:lnSpc>
                <a:spcPct val="120000"/>
              </a:lnSpc>
              <a:spcBef>
                <a:spcPts val="0"/>
              </a:spcBef>
              <a:spcAft>
                <a:spcPts val="0"/>
              </a:spcAft>
              <a:buSzPts val="2400"/>
              <a:buChar char="○"/>
            </a:pPr>
            <a:r>
              <a:rPr lang="en"/>
              <a:t>Did you try it?</a:t>
            </a:r>
            <a:endParaRPr/>
          </a:p>
          <a:p>
            <a:pPr indent="-419100" lvl="0" marL="457200" rtl="0">
              <a:lnSpc>
                <a:spcPct val="120000"/>
              </a:lnSpc>
              <a:spcBef>
                <a:spcPts val="0"/>
              </a:spcBef>
              <a:spcAft>
                <a:spcPts val="0"/>
              </a:spcAft>
              <a:buSzPts val="3000"/>
              <a:buChar char="●"/>
            </a:pPr>
            <a:r>
              <a:rPr lang="en"/>
              <a:t>Let’s go over it!</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221" name="Shape 221"/>
          <p:cNvSpPr txBox="1"/>
          <p:nvPr>
            <p:ph idx="1" type="body"/>
          </p:nvPr>
        </p:nvSpPr>
        <p:spPr>
          <a:xfrm>
            <a:off x="457200" y="1600200"/>
            <a:ext cx="36813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Identify all DU pairs and write test cases to achieve All DU Pair Coverage.</a:t>
            </a:r>
            <a:endParaRPr/>
          </a:p>
          <a:p>
            <a:pPr indent="-381000" lvl="1" marL="914400" marR="0" rtl="0" algn="l">
              <a:lnSpc>
                <a:spcPct val="100000"/>
              </a:lnSpc>
              <a:spcBef>
                <a:spcPts val="0"/>
              </a:spcBef>
              <a:spcAft>
                <a:spcPts val="0"/>
              </a:spcAft>
              <a:buSzPts val="2400"/>
              <a:buChar char="○"/>
            </a:pPr>
            <a:r>
              <a:rPr lang="en"/>
              <a:t>Hint - remember that there is a loop.</a:t>
            </a:r>
            <a:endParaRPr/>
          </a:p>
        </p:txBody>
      </p:sp>
      <p:sp>
        <p:nvSpPr>
          <p:cNvPr id="222" name="Shape 222"/>
          <p:cNvSpPr txBox="1"/>
          <p:nvPr>
            <p:ph idx="2" type="body"/>
          </p:nvPr>
        </p:nvSpPr>
        <p:spPr>
          <a:xfrm>
            <a:off x="4451700" y="1600200"/>
            <a:ext cx="42351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5.				y = y - x;</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6.			}else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7.				x = x + 1;</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8.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9.		}</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sz="1800">
                <a:latin typeface="Consolas"/>
                <a:ea typeface="Consolas"/>
                <a:cs typeface="Consolas"/>
                <a:sym typeface="Consolas"/>
              </a:rPr>
              <a:t>11. }</a:t>
            </a:r>
            <a:endParaRPr sz="1800">
              <a:latin typeface="Consolas"/>
              <a:ea typeface="Consolas"/>
              <a:cs typeface="Consolas"/>
              <a:sym typeface="Consolas"/>
            </a:endParaRPr>
          </a:p>
        </p:txBody>
      </p:sp>
      <p:sp>
        <p:nvSpPr>
          <p:cNvPr id="223" name="Shape 2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229" name="Shape 229"/>
          <p:cNvSpPr txBox="1"/>
          <p:nvPr>
            <p:ph idx="2" type="body"/>
          </p:nvPr>
        </p:nvSpPr>
        <p:spPr>
          <a:xfrm>
            <a:off x="457200" y="1590350"/>
            <a:ext cx="42351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5.				y = y - x;</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6.			}else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7.				x = x + 1;</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8.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9.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230" name="Shape 230"/>
          <p:cNvGraphicFramePr/>
          <p:nvPr/>
        </p:nvGraphicFramePr>
        <p:xfrm>
          <a:off x="4879525" y="2279450"/>
          <a:ext cx="3000000" cy="3000000"/>
        </p:xfrm>
        <a:graphic>
          <a:graphicData uri="http://schemas.openxmlformats.org/drawingml/2006/table">
            <a:tbl>
              <a:tblPr>
                <a:noFill/>
                <a:tableStyleId>{79EF6DAE-C1B7-451A-B8C8-87DB315BF293}</a:tableStyleId>
              </a:tblPr>
              <a:tblGrid>
                <a:gridCol w="1049925"/>
                <a:gridCol w="1049925"/>
                <a:gridCol w="1049925"/>
              </a:tblGrid>
              <a:tr h="381000">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Defs</a:t>
                      </a:r>
                      <a:endParaRPr b="1"/>
                    </a:p>
                  </a:txBody>
                  <a:tcPr marT="91425" marB="91425" marR="91425" marL="91425"/>
                </a:tc>
                <a:tc>
                  <a:txBody>
                    <a:bodyPr>
                      <a:noAutofit/>
                    </a:bodyPr>
                    <a:lstStyle/>
                    <a:p>
                      <a:pPr indent="0" lvl="0" marL="0" rtl="0">
                        <a:spcBef>
                          <a:spcPts val="0"/>
                        </a:spcBef>
                        <a:spcAft>
                          <a:spcPts val="0"/>
                        </a:spcAft>
                        <a:buNone/>
                      </a:pPr>
                      <a:r>
                        <a:rPr b="1" lang="en"/>
                        <a:t>Uses</a:t>
                      </a:r>
                      <a:endParaRPr b="1"/>
                    </a:p>
                  </a:txBody>
                  <a:tcPr marT="91425" marB="91425" marR="91425" marL="91425"/>
                </a:tc>
              </a:tr>
              <a:tr h="381000">
                <a:tc>
                  <a:txBody>
                    <a:bodyPr>
                      <a:noAutofit/>
                    </a:bodyPr>
                    <a:lstStyle/>
                    <a:p>
                      <a:pPr indent="0" lvl="0" marL="0" rtl="0">
                        <a:spcBef>
                          <a:spcPts val="0"/>
                        </a:spcBef>
                        <a:spcAft>
                          <a:spcPts val="0"/>
                        </a:spcAft>
                        <a:buNone/>
                      </a:pPr>
                      <a:r>
                        <a:rPr lang="en"/>
                        <a:t>x</a:t>
                      </a:r>
                      <a:endParaRPr/>
                    </a:p>
                  </a:txBody>
                  <a:tcPr marT="91425" marB="91425" marR="91425" marL="91425"/>
                </a:tc>
                <a:tc>
                  <a:txBody>
                    <a:bodyPr>
                      <a:noAutofit/>
                    </a:bodyPr>
                    <a:lstStyle/>
                    <a:p>
                      <a:pPr indent="0" lvl="0" marL="0" rtl="0">
                        <a:spcBef>
                          <a:spcPts val="0"/>
                        </a:spcBef>
                        <a:spcAft>
                          <a:spcPts val="0"/>
                        </a:spcAft>
                        <a:buNone/>
                      </a:pPr>
                      <a:r>
                        <a:rPr lang="en"/>
                        <a:t>1, 7</a:t>
                      </a:r>
                      <a:endParaRPr/>
                    </a:p>
                  </a:txBody>
                  <a:tcPr marT="91425" marB="91425" marR="91425" marL="91425"/>
                </a:tc>
                <a:tc>
                  <a:txBody>
                    <a:bodyPr>
                      <a:noAutofit/>
                    </a:bodyPr>
                    <a:lstStyle/>
                    <a:p>
                      <a:pPr indent="0" lvl="0" marL="0" rtl="0">
                        <a:spcBef>
                          <a:spcPts val="0"/>
                        </a:spcBef>
                        <a:spcAft>
                          <a:spcPts val="0"/>
                        </a:spcAft>
                        <a:buNone/>
                      </a:pPr>
                      <a:r>
                        <a:rPr lang="en"/>
                        <a:t>4, 5, 7, 10</a:t>
                      </a:r>
                      <a:endParaRPr/>
                    </a:p>
                  </a:txBody>
                  <a:tcPr marT="91425" marB="91425" marR="91425" marL="91425"/>
                </a:tc>
              </a:tr>
              <a:tr h="381000">
                <a:tc>
                  <a:txBody>
                    <a:bodyPr>
                      <a:noAutofit/>
                    </a:bodyPr>
                    <a:lstStyle/>
                    <a:p>
                      <a:pPr indent="0" lvl="0" marL="0" rtl="0">
                        <a:spcBef>
                          <a:spcPts val="0"/>
                        </a:spcBef>
                        <a:spcAft>
                          <a:spcPts val="0"/>
                        </a:spcAft>
                        <a:buNone/>
                      </a:pPr>
                      <a:r>
                        <a:rPr lang="en"/>
                        <a:t>y</a:t>
                      </a:r>
                      <a:endParaRPr/>
                    </a:p>
                  </a:txBody>
                  <a:tcPr marT="91425" marB="91425" marR="91425" marL="91425"/>
                </a:tc>
                <a:tc>
                  <a:txBody>
                    <a:bodyPr>
                      <a:noAutofit/>
                    </a:bodyPr>
                    <a:lstStyle/>
                    <a:p>
                      <a:pPr indent="0" lvl="0" marL="0" rtl="0">
                        <a:spcBef>
                          <a:spcPts val="0"/>
                        </a:spcBef>
                        <a:spcAft>
                          <a:spcPts val="0"/>
                        </a:spcAft>
                        <a:buNone/>
                      </a:pPr>
                      <a:r>
                        <a:rPr lang="en"/>
                        <a:t>1, 5</a:t>
                      </a:r>
                      <a:endParaRPr/>
                    </a:p>
                  </a:txBody>
                  <a:tcPr marT="91425" marB="91425" marR="91425" marL="91425"/>
                </a:tc>
                <a:tc>
                  <a:txBody>
                    <a:bodyPr>
                      <a:noAutofit/>
                    </a:bodyPr>
                    <a:lstStyle/>
                    <a:p>
                      <a:pPr indent="0" lvl="0" marL="0" rtl="0">
                        <a:spcBef>
                          <a:spcPts val="0"/>
                        </a:spcBef>
                        <a:spcAft>
                          <a:spcPts val="0"/>
                        </a:spcAft>
                        <a:buNone/>
                      </a:pPr>
                      <a:r>
                        <a:rPr lang="en"/>
                        <a:t>3, 5, 10</a:t>
                      </a:r>
                      <a:endParaRPr/>
                    </a:p>
                  </a:txBody>
                  <a:tcPr marT="91425" marB="91425" marR="91425" marL="91425"/>
                </a:tc>
              </a:tr>
            </a:tbl>
          </a:graphicData>
        </a:graphic>
      </p:graphicFrame>
      <p:graphicFrame>
        <p:nvGraphicFramePr>
          <p:cNvPr id="231" name="Shape 231"/>
          <p:cNvGraphicFramePr/>
          <p:nvPr/>
        </p:nvGraphicFramePr>
        <p:xfrm>
          <a:off x="4879525" y="3722650"/>
          <a:ext cx="3000000" cy="3000000"/>
        </p:xfrm>
        <a:graphic>
          <a:graphicData uri="http://schemas.openxmlformats.org/drawingml/2006/table">
            <a:tbl>
              <a:tblPr>
                <a:noFill/>
                <a:tableStyleId>{79EF6DAE-C1B7-451A-B8C8-87DB315BF293}</a:tableStyleId>
              </a:tblPr>
              <a:tblGrid>
                <a:gridCol w="948650"/>
                <a:gridCol w="2323775"/>
              </a:tblGrid>
              <a:tr h="381000">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D-U Pairs</a:t>
                      </a:r>
                      <a:endParaRPr b="1"/>
                    </a:p>
                  </a:txBody>
                  <a:tcPr marT="91425" marB="91425" marR="91425" marL="91425"/>
                </a:tc>
              </a:tr>
              <a:tr h="381000">
                <a:tc>
                  <a:txBody>
                    <a:bodyPr>
                      <a:noAutofit/>
                    </a:bodyPr>
                    <a:lstStyle/>
                    <a:p>
                      <a:pPr indent="0" lvl="0" marL="0" rtl="0">
                        <a:spcBef>
                          <a:spcPts val="0"/>
                        </a:spcBef>
                        <a:spcAft>
                          <a:spcPts val="0"/>
                        </a:spcAft>
                        <a:buNone/>
                      </a:pPr>
                      <a:r>
                        <a:rPr lang="en"/>
                        <a:t>x</a:t>
                      </a:r>
                      <a:endParaRPr/>
                    </a:p>
                  </a:txBody>
                  <a:tcPr marT="91425" marB="91425" marR="91425" marL="91425"/>
                </a:tc>
                <a:tc>
                  <a:txBody>
                    <a:bodyPr>
                      <a:noAutofit/>
                    </a:bodyPr>
                    <a:lstStyle/>
                    <a:p>
                      <a:pPr indent="0" lvl="0" marL="0" rtl="0">
                        <a:spcBef>
                          <a:spcPts val="0"/>
                        </a:spcBef>
                        <a:spcAft>
                          <a:spcPts val="0"/>
                        </a:spcAft>
                        <a:buNone/>
                      </a:pPr>
                      <a:r>
                        <a:rPr lang="en"/>
                        <a:t>(1, 4), </a:t>
                      </a:r>
                      <a:r>
                        <a:rPr lang="en">
                          <a:solidFill>
                            <a:schemeClr val="dk1"/>
                          </a:solidFill>
                        </a:rPr>
                        <a:t>(1, 5), </a:t>
                      </a:r>
                      <a:r>
                        <a:rPr lang="en"/>
                        <a:t>(1, 7), (1, 10), (7, 4), (7, 5), (7, 7), (7, 10) </a:t>
                      </a:r>
                      <a:endParaRPr/>
                    </a:p>
                  </a:txBody>
                  <a:tcPr marT="91425" marB="91425" marR="91425" marL="91425"/>
                </a:tc>
              </a:tr>
              <a:tr h="381000">
                <a:tc>
                  <a:txBody>
                    <a:bodyPr>
                      <a:noAutofit/>
                    </a:bodyPr>
                    <a:lstStyle/>
                    <a:p>
                      <a:pPr indent="0" lvl="0" marL="0" rtl="0">
                        <a:spcBef>
                          <a:spcPts val="0"/>
                        </a:spcBef>
                        <a:spcAft>
                          <a:spcPts val="0"/>
                        </a:spcAft>
                        <a:buNone/>
                      </a:pPr>
                      <a:r>
                        <a:rPr lang="en"/>
                        <a:t>y</a:t>
                      </a:r>
                      <a:endParaRPr/>
                    </a:p>
                  </a:txBody>
                  <a:tcPr marT="91425" marB="91425" marR="91425" marL="91425"/>
                </a:tc>
                <a:tc>
                  <a:txBody>
                    <a:bodyPr>
                      <a:noAutofit/>
                    </a:bodyPr>
                    <a:lstStyle/>
                    <a:p>
                      <a:pPr indent="0" lvl="0" marL="0" rtl="0">
                        <a:spcBef>
                          <a:spcPts val="0"/>
                        </a:spcBef>
                        <a:spcAft>
                          <a:spcPts val="0"/>
                        </a:spcAft>
                        <a:buNone/>
                      </a:pPr>
                      <a:r>
                        <a:rPr lang="en"/>
                        <a:t>(1, 3), (1, 5), (1, 10), (5, 3), (5, 5), (5, 10)</a:t>
                      </a:r>
                      <a:endParaRPr/>
                    </a:p>
                  </a:txBody>
                  <a:tcPr marT="91425" marB="91425" marR="91425" marL="91425"/>
                </a:tc>
              </a:tr>
            </a:tbl>
          </a:graphicData>
        </a:graphic>
      </p:graphicFrame>
      <p:sp>
        <p:nvSpPr>
          <p:cNvPr id="232" name="Shape 2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238" name="Shape 238"/>
          <p:cNvSpPr txBox="1"/>
          <p:nvPr>
            <p:ph idx="2" type="body"/>
          </p:nvPr>
        </p:nvSpPr>
        <p:spPr>
          <a:xfrm>
            <a:off x="457200" y="1590350"/>
            <a:ext cx="42351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5.				y = y - x;</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6.			}else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7.				x = x + 1;</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8.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9.		}</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nSpc>
                <a:spcPct val="120000"/>
              </a:lnSpc>
              <a:spcBef>
                <a:spcPts val="0"/>
              </a:spcBef>
              <a:spcAft>
                <a:spcPts val="0"/>
              </a:spcAft>
              <a:buNone/>
            </a:pPr>
            <a:r>
              <a:rPr b="1" lang="en"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239" name="Shape 239"/>
          <p:cNvGraphicFramePr/>
          <p:nvPr/>
        </p:nvGraphicFramePr>
        <p:xfrm>
          <a:off x="4692300" y="2146100"/>
          <a:ext cx="3000000" cy="3000000"/>
        </p:xfrm>
        <a:graphic>
          <a:graphicData uri="http://schemas.openxmlformats.org/drawingml/2006/table">
            <a:tbl>
              <a:tblPr>
                <a:noFill/>
                <a:tableStyleId>{79EF6DAE-C1B7-451A-B8C8-87DB315BF293}</a:tableStyleId>
              </a:tblPr>
              <a:tblGrid>
                <a:gridCol w="948650"/>
                <a:gridCol w="2323775"/>
              </a:tblGrid>
              <a:tr h="381000">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D-U Pairs</a:t>
                      </a:r>
                      <a:endParaRPr b="1"/>
                    </a:p>
                  </a:txBody>
                  <a:tcPr marT="91425" marB="91425" marR="91425" marL="91425"/>
                </a:tc>
              </a:tr>
              <a:tr h="381000">
                <a:tc>
                  <a:txBody>
                    <a:bodyPr>
                      <a:noAutofit/>
                    </a:bodyPr>
                    <a:lstStyle/>
                    <a:p>
                      <a:pPr indent="0" lvl="0" marL="0" rtl="0">
                        <a:spcBef>
                          <a:spcPts val="0"/>
                        </a:spcBef>
                        <a:spcAft>
                          <a:spcPts val="0"/>
                        </a:spcAft>
                        <a:buNone/>
                      </a:pPr>
                      <a:r>
                        <a:rPr lang="en"/>
                        <a:t>x</a:t>
                      </a:r>
                      <a:endParaRPr/>
                    </a:p>
                  </a:txBody>
                  <a:tcPr marT="91425" marB="91425" marR="91425" marL="91425"/>
                </a:tc>
                <a:tc>
                  <a:txBody>
                    <a:bodyPr>
                      <a:noAutofit/>
                    </a:bodyPr>
                    <a:lstStyle/>
                    <a:p>
                      <a:pPr indent="0" lvl="0" marL="0" rtl="0">
                        <a:spcBef>
                          <a:spcPts val="0"/>
                        </a:spcBef>
                        <a:spcAft>
                          <a:spcPts val="0"/>
                        </a:spcAft>
                        <a:buNone/>
                      </a:pPr>
                      <a:r>
                        <a:rPr lang="en"/>
                        <a:t>(1, 4), </a:t>
                      </a:r>
                      <a:r>
                        <a:rPr lang="en">
                          <a:solidFill>
                            <a:schemeClr val="dk1"/>
                          </a:solidFill>
                        </a:rPr>
                        <a:t>(1, 5), </a:t>
                      </a:r>
                      <a:r>
                        <a:rPr lang="en"/>
                        <a:t>(1, 7), (1, 10), (7, 4), (7, 5), (7, 7), (7, 10) </a:t>
                      </a:r>
                      <a:endParaRPr/>
                    </a:p>
                  </a:txBody>
                  <a:tcPr marT="91425" marB="91425" marR="91425" marL="91425"/>
                </a:tc>
              </a:tr>
              <a:tr h="381000">
                <a:tc>
                  <a:txBody>
                    <a:bodyPr>
                      <a:noAutofit/>
                    </a:bodyPr>
                    <a:lstStyle/>
                    <a:p>
                      <a:pPr indent="0" lvl="0" marL="0" rtl="0">
                        <a:spcBef>
                          <a:spcPts val="0"/>
                        </a:spcBef>
                        <a:spcAft>
                          <a:spcPts val="0"/>
                        </a:spcAft>
                        <a:buNone/>
                      </a:pPr>
                      <a:r>
                        <a:rPr lang="en"/>
                        <a:t>y</a:t>
                      </a:r>
                      <a:endParaRPr/>
                    </a:p>
                  </a:txBody>
                  <a:tcPr marT="91425" marB="91425" marR="91425" marL="91425"/>
                </a:tc>
                <a:tc>
                  <a:txBody>
                    <a:bodyPr>
                      <a:noAutofit/>
                    </a:bodyPr>
                    <a:lstStyle/>
                    <a:p>
                      <a:pPr indent="0" lvl="0" marL="0" rtl="0">
                        <a:spcBef>
                          <a:spcPts val="0"/>
                        </a:spcBef>
                        <a:spcAft>
                          <a:spcPts val="0"/>
                        </a:spcAft>
                        <a:buNone/>
                      </a:pPr>
                      <a:r>
                        <a:rPr lang="en"/>
                        <a:t>(1, 3), (1, 5), (1, 10), (5, 3), (5, 5), (5, 10)</a:t>
                      </a:r>
                      <a:endParaRPr/>
                    </a:p>
                  </a:txBody>
                  <a:tcPr marT="91425" marB="91425" marR="91425" marL="91425"/>
                </a:tc>
              </a:tr>
            </a:tbl>
          </a:graphicData>
        </a:graphic>
      </p:graphicFrame>
      <p:sp>
        <p:nvSpPr>
          <p:cNvPr id="240" name="Shape 240"/>
          <p:cNvSpPr txBox="1"/>
          <p:nvPr/>
        </p:nvSpPr>
        <p:spPr>
          <a:xfrm>
            <a:off x="4296100" y="3901975"/>
            <a:ext cx="3931500" cy="5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Test 1: (x = 1, y = 2)</a:t>
            </a:r>
            <a:endParaRPr b="1"/>
          </a:p>
          <a:p>
            <a:pPr indent="0" lvl="0" marL="0" rtl="0">
              <a:spcBef>
                <a:spcPts val="0"/>
              </a:spcBef>
              <a:spcAft>
                <a:spcPts val="0"/>
              </a:spcAft>
              <a:buNone/>
            </a:pPr>
            <a:r>
              <a:rPr lang="en"/>
              <a:t>Covers lines 1, 3, 4, 5, 3, 4, 5, 3, 10</a:t>
            </a:r>
            <a:endParaRPr/>
          </a:p>
          <a:p>
            <a:pPr indent="0" lvl="0" marL="0" rtl="0">
              <a:spcBef>
                <a:spcPts val="0"/>
              </a:spcBef>
              <a:spcAft>
                <a:spcPts val="0"/>
              </a:spcAft>
              <a:buNone/>
            </a:pPr>
            <a:r>
              <a:t/>
            </a:r>
            <a:endParaRPr/>
          </a:p>
        </p:txBody>
      </p:sp>
      <p:cxnSp>
        <p:nvCxnSpPr>
          <p:cNvPr id="241" name="Shape 241"/>
          <p:cNvCxnSpPr/>
          <p:nvPr/>
        </p:nvCxnSpPr>
        <p:spPr>
          <a:xfrm>
            <a:off x="5695300" y="27392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42" name="Shape 242"/>
          <p:cNvCxnSpPr/>
          <p:nvPr/>
        </p:nvCxnSpPr>
        <p:spPr>
          <a:xfrm>
            <a:off x="6168400" y="27392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43" name="Shape 243"/>
          <p:cNvCxnSpPr/>
          <p:nvPr/>
        </p:nvCxnSpPr>
        <p:spPr>
          <a:xfrm>
            <a:off x="7340175" y="27392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44" name="Shape 244"/>
          <p:cNvCxnSpPr/>
          <p:nvPr/>
        </p:nvCxnSpPr>
        <p:spPr>
          <a:xfrm>
            <a:off x="5695300" y="333440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45" name="Shape 245"/>
          <p:cNvCxnSpPr/>
          <p:nvPr/>
        </p:nvCxnSpPr>
        <p:spPr>
          <a:xfrm>
            <a:off x="6168400" y="333440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46" name="Shape 246"/>
          <p:cNvCxnSpPr/>
          <p:nvPr/>
        </p:nvCxnSpPr>
        <p:spPr>
          <a:xfrm>
            <a:off x="7383525" y="333440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47" name="Shape 247"/>
          <p:cNvCxnSpPr/>
          <p:nvPr/>
        </p:nvCxnSpPr>
        <p:spPr>
          <a:xfrm>
            <a:off x="5695300" y="3574825"/>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48" name="Shape 248"/>
          <p:cNvCxnSpPr/>
          <p:nvPr/>
        </p:nvCxnSpPr>
        <p:spPr>
          <a:xfrm>
            <a:off x="6269425" y="3574825"/>
            <a:ext cx="473100" cy="0"/>
          </a:xfrm>
          <a:prstGeom prst="straightConnector1">
            <a:avLst/>
          </a:prstGeom>
          <a:noFill/>
          <a:ln cap="flat" cmpd="sng" w="9525">
            <a:solidFill>
              <a:srgbClr val="FF0000"/>
            </a:solidFill>
            <a:prstDash val="solid"/>
            <a:round/>
            <a:headEnd len="med" w="med" type="none"/>
            <a:tailEnd len="med" w="med" type="none"/>
          </a:ln>
        </p:spPr>
      </p:cxnSp>
      <p:sp>
        <p:nvSpPr>
          <p:cNvPr id="249" name="Shape 249"/>
          <p:cNvSpPr txBox="1"/>
          <p:nvPr/>
        </p:nvSpPr>
        <p:spPr>
          <a:xfrm>
            <a:off x="4296100" y="4410400"/>
            <a:ext cx="4235100" cy="5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Test 2: (x = -1, y = 1)</a:t>
            </a:r>
            <a:endParaRPr b="1"/>
          </a:p>
          <a:p>
            <a:pPr indent="0" lvl="0" marL="0" rtl="0">
              <a:spcBef>
                <a:spcPts val="0"/>
              </a:spcBef>
              <a:spcAft>
                <a:spcPts val="0"/>
              </a:spcAft>
              <a:buNone/>
            </a:pPr>
            <a:r>
              <a:rPr lang="en"/>
              <a:t>Covers lines 1, 3, 4, 6, 7, 3, 4, 6, 7, 3, 4, 5, 3, 10</a:t>
            </a:r>
            <a:endParaRPr/>
          </a:p>
          <a:p>
            <a:pPr indent="0" lvl="0" marL="0" rtl="0">
              <a:spcBef>
                <a:spcPts val="0"/>
              </a:spcBef>
              <a:spcAft>
                <a:spcPts val="0"/>
              </a:spcAft>
              <a:buNone/>
            </a:pPr>
            <a:r>
              <a:t/>
            </a:r>
            <a:endParaRPr/>
          </a:p>
        </p:txBody>
      </p:sp>
      <p:cxnSp>
        <p:nvCxnSpPr>
          <p:cNvPr id="250" name="Shape 250"/>
          <p:cNvCxnSpPr/>
          <p:nvPr/>
        </p:nvCxnSpPr>
        <p:spPr>
          <a:xfrm>
            <a:off x="6742525" y="27392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51" name="Shape 251"/>
          <p:cNvCxnSpPr/>
          <p:nvPr/>
        </p:nvCxnSpPr>
        <p:spPr>
          <a:xfrm>
            <a:off x="5695300" y="2945525"/>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52" name="Shape 252"/>
          <p:cNvCxnSpPr/>
          <p:nvPr/>
        </p:nvCxnSpPr>
        <p:spPr>
          <a:xfrm>
            <a:off x="6177100" y="2945525"/>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53" name="Shape 253"/>
          <p:cNvCxnSpPr/>
          <p:nvPr/>
        </p:nvCxnSpPr>
        <p:spPr>
          <a:xfrm>
            <a:off x="6742525" y="2945525"/>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254" name="Shape 254"/>
          <p:cNvCxnSpPr/>
          <p:nvPr/>
        </p:nvCxnSpPr>
        <p:spPr>
          <a:xfrm>
            <a:off x="7340175" y="2944250"/>
            <a:ext cx="473100" cy="0"/>
          </a:xfrm>
          <a:prstGeom prst="straightConnector1">
            <a:avLst/>
          </a:prstGeom>
          <a:noFill/>
          <a:ln cap="flat" cmpd="sng" w="9525">
            <a:solidFill>
              <a:srgbClr val="FF0000"/>
            </a:solidFill>
            <a:prstDash val="solid"/>
            <a:round/>
            <a:headEnd len="med" w="med" type="none"/>
            <a:tailEnd len="med" w="med" type="none"/>
          </a:ln>
        </p:spPr>
      </p:cxnSp>
      <p:sp>
        <p:nvSpPr>
          <p:cNvPr id="255" name="Shape 255"/>
          <p:cNvSpPr txBox="1"/>
          <p:nvPr/>
        </p:nvSpPr>
        <p:spPr>
          <a:xfrm>
            <a:off x="4296100" y="4862200"/>
            <a:ext cx="4235100" cy="53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Test 3: (x = 1, y = 0)</a:t>
            </a:r>
            <a:endParaRPr b="1"/>
          </a:p>
          <a:p>
            <a:pPr indent="0" lvl="0" marL="0" rtl="0">
              <a:spcBef>
                <a:spcPts val="0"/>
              </a:spcBef>
              <a:spcAft>
                <a:spcPts val="0"/>
              </a:spcAft>
              <a:buNone/>
            </a:pPr>
            <a:r>
              <a:rPr lang="en"/>
              <a:t>Covers lines 1, 3, 8</a:t>
            </a:r>
            <a:endParaRPr/>
          </a:p>
          <a:p>
            <a:pPr indent="0" lvl="0" marL="0" rtl="0">
              <a:spcBef>
                <a:spcPts val="0"/>
              </a:spcBef>
              <a:spcAft>
                <a:spcPts val="0"/>
              </a:spcAft>
              <a:buNone/>
            </a:pPr>
            <a:r>
              <a:t/>
            </a:r>
            <a:endParaRPr/>
          </a:p>
        </p:txBody>
      </p:sp>
      <p:cxnSp>
        <p:nvCxnSpPr>
          <p:cNvPr id="256" name="Shape 256"/>
          <p:cNvCxnSpPr/>
          <p:nvPr/>
        </p:nvCxnSpPr>
        <p:spPr>
          <a:xfrm>
            <a:off x="6796925" y="3334400"/>
            <a:ext cx="473100" cy="0"/>
          </a:xfrm>
          <a:prstGeom prst="straightConnector1">
            <a:avLst/>
          </a:prstGeom>
          <a:noFill/>
          <a:ln cap="flat" cmpd="sng" w="9525">
            <a:solidFill>
              <a:srgbClr val="FF0000"/>
            </a:solidFill>
            <a:prstDash val="solid"/>
            <a:round/>
            <a:headEnd len="med" w="med" type="none"/>
            <a:tailEnd len="med" w="med" type="none"/>
          </a:ln>
        </p:spPr>
      </p:cxnSp>
      <p:sp>
        <p:nvSpPr>
          <p:cNvPr id="257" name="Shape 2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263" name="Shape 2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400"/>
              <a:t>In a directed graph with a designated exit node, we say that a node </a:t>
            </a:r>
            <a:r>
              <a:rPr b="1" lang="en" sz="2400"/>
              <a:t>m</a:t>
            </a:r>
            <a:r>
              <a:rPr lang="en" sz="2400"/>
              <a:t> post-dominates another node </a:t>
            </a:r>
            <a:r>
              <a:rPr b="1" lang="en" sz="2400"/>
              <a:t>n</a:t>
            </a:r>
            <a:r>
              <a:rPr lang="en" sz="2400"/>
              <a:t>, if m appears on every path from n to the exit node. </a:t>
            </a:r>
            <a:endParaRPr sz="2400"/>
          </a:p>
          <a:p>
            <a:pPr indent="0" lvl="0" marL="0" rtl="0">
              <a:lnSpc>
                <a:spcPct val="115000"/>
              </a:lnSpc>
              <a:spcBef>
                <a:spcPts val="0"/>
              </a:spcBef>
              <a:spcAft>
                <a:spcPts val="0"/>
              </a:spcAft>
              <a:buClr>
                <a:schemeClr val="dk1"/>
              </a:buClr>
              <a:buSzPts val="1100"/>
              <a:buFont typeface="Arial"/>
              <a:buNone/>
            </a:pPr>
            <a:r>
              <a:t/>
            </a:r>
            <a:endParaRPr sz="2400"/>
          </a:p>
          <a:p>
            <a:pPr indent="0" lvl="0" marL="0" rtl="0">
              <a:lnSpc>
                <a:spcPct val="115000"/>
              </a:lnSpc>
              <a:spcBef>
                <a:spcPts val="0"/>
              </a:spcBef>
              <a:spcAft>
                <a:spcPts val="0"/>
              </a:spcAft>
              <a:buClr>
                <a:schemeClr val="dk1"/>
              </a:buClr>
              <a:buSzPts val="1100"/>
              <a:buFont typeface="Arial"/>
              <a:buNone/>
            </a:pPr>
            <a:r>
              <a:rPr lang="en" sz="2400"/>
              <a:t>Let us write </a:t>
            </a:r>
            <a:r>
              <a:rPr i="1" lang="en" sz="2400"/>
              <a:t>m pdom n</a:t>
            </a:r>
            <a:r>
              <a:rPr lang="en" sz="2400"/>
              <a:t> to mean that m post-dominates n, and </a:t>
            </a:r>
            <a:r>
              <a:rPr i="1" lang="en" sz="2400"/>
              <a:t>pdom(n) </a:t>
            </a:r>
            <a:r>
              <a:rPr lang="en" sz="2400"/>
              <a:t>to mean the set of all post-dominators of n, i.e.,</a:t>
            </a:r>
            <a:r>
              <a:rPr i="1" lang="en" sz="2400"/>
              <a:t> {m | m pdom n}</a:t>
            </a:r>
            <a:r>
              <a:rPr lang="en" sz="2400"/>
              <a:t>. </a:t>
            </a:r>
            <a:endParaRPr sz="2400"/>
          </a:p>
        </p:txBody>
      </p:sp>
      <p:sp>
        <p:nvSpPr>
          <p:cNvPr id="264" name="Shape 2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270" name="Shape 270"/>
          <p:cNvSpPr txBox="1"/>
          <p:nvPr>
            <p:ph idx="1" type="body"/>
          </p:nvPr>
        </p:nvSpPr>
        <p:spPr>
          <a:xfrm>
            <a:off x="457200" y="1600200"/>
            <a:ext cx="8229600" cy="18555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AutoNum type="arabicPeriod"/>
            </a:pPr>
            <a:r>
              <a:rPr lang="en" sz="2400"/>
              <a:t>Does</a:t>
            </a:r>
            <a:r>
              <a:rPr i="1" lang="en" sz="2400"/>
              <a:t> b pdom b</a:t>
            </a:r>
            <a:r>
              <a:rPr lang="en" sz="2400"/>
              <a:t> hold true for all b? </a:t>
            </a:r>
            <a:endParaRPr b="1" sz="2400"/>
          </a:p>
          <a:p>
            <a:pPr indent="-381000" lvl="0" marL="457200" rtl="0">
              <a:lnSpc>
                <a:spcPct val="115000"/>
              </a:lnSpc>
              <a:spcBef>
                <a:spcPts val="0"/>
              </a:spcBef>
              <a:spcAft>
                <a:spcPts val="0"/>
              </a:spcAft>
              <a:buSzPts val="2400"/>
              <a:buAutoNum type="arabicPeriod"/>
            </a:pPr>
            <a:r>
              <a:rPr lang="en" sz="2400"/>
              <a:t>Can both </a:t>
            </a:r>
            <a:r>
              <a:rPr i="1" lang="en" sz="2400"/>
              <a:t>a pdom b</a:t>
            </a:r>
            <a:r>
              <a:rPr lang="en" sz="2400"/>
              <a:t> and</a:t>
            </a:r>
            <a:r>
              <a:rPr i="1" lang="en" sz="2400"/>
              <a:t> b pdom a</a:t>
            </a:r>
            <a:r>
              <a:rPr lang="en" sz="2400"/>
              <a:t> hold true for two different nodes a and b? </a:t>
            </a:r>
            <a:endParaRPr sz="2400"/>
          </a:p>
          <a:p>
            <a:pPr indent="0" lvl="0" marL="0" rtl="0">
              <a:lnSpc>
                <a:spcPct val="115000"/>
              </a:lnSpc>
              <a:spcBef>
                <a:spcPts val="0"/>
              </a:spcBef>
              <a:spcAft>
                <a:spcPts val="0"/>
              </a:spcAft>
              <a:buClr>
                <a:schemeClr val="dk1"/>
              </a:buClr>
              <a:buSzPts val="1100"/>
              <a:buNone/>
            </a:pPr>
            <a:r>
              <a:t/>
            </a:r>
            <a:endParaRPr sz="2400"/>
          </a:p>
        </p:txBody>
      </p:sp>
      <p:sp>
        <p:nvSpPr>
          <p:cNvPr id="271" name="Shape 271"/>
          <p:cNvSpPr txBox="1"/>
          <p:nvPr/>
        </p:nvSpPr>
        <p:spPr>
          <a:xfrm>
            <a:off x="465175" y="3575200"/>
            <a:ext cx="8229600" cy="23922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Yes. Each node must appear on every path to the exit from itself.</a:t>
            </a:r>
            <a:endParaRPr sz="2400"/>
          </a:p>
          <a:p>
            <a:pPr indent="-381000" lvl="0" marL="457200">
              <a:spcBef>
                <a:spcPts val="0"/>
              </a:spcBef>
              <a:spcAft>
                <a:spcPts val="0"/>
              </a:spcAft>
              <a:buSzPts val="2400"/>
              <a:buAutoNum type="arabicPeriod"/>
            </a:pPr>
            <a:r>
              <a:rPr lang="en" sz="2400"/>
              <a:t>Not if they are </a:t>
            </a:r>
            <a:r>
              <a:rPr b="1" lang="en" sz="2400"/>
              <a:t>different</a:t>
            </a:r>
            <a:r>
              <a:rPr lang="en" sz="2400"/>
              <a:t> nodes. If a pdom b, then b must be on all paths from a to the exit. Node a cannot appear after b at the same time.</a:t>
            </a:r>
            <a:endParaRPr sz="2400"/>
          </a:p>
        </p:txBody>
      </p:sp>
      <p:sp>
        <p:nvSpPr>
          <p:cNvPr id="272" name="Shape 2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278" name="Shape 278"/>
          <p:cNvSpPr txBox="1"/>
          <p:nvPr>
            <p:ph idx="1" type="body"/>
          </p:nvPr>
        </p:nvSpPr>
        <p:spPr>
          <a:xfrm>
            <a:off x="457200" y="1600200"/>
            <a:ext cx="8229600" cy="1855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None/>
            </a:pPr>
            <a:r>
              <a:rPr lang="en" sz="2400"/>
              <a:t>3. If both</a:t>
            </a:r>
            <a:r>
              <a:rPr i="1" lang="en" sz="2400"/>
              <a:t> c pdom b</a:t>
            </a:r>
            <a:r>
              <a:rPr lang="en" sz="2400"/>
              <a:t> and</a:t>
            </a:r>
            <a:r>
              <a:rPr i="1" lang="en" sz="2400"/>
              <a:t> b pdom a</a:t>
            </a:r>
            <a:r>
              <a:rPr lang="en" sz="2400"/>
              <a:t> hold true, what can you say about the relationship between c and a? </a:t>
            </a:r>
            <a:endParaRPr sz="2400"/>
          </a:p>
          <a:p>
            <a:pPr indent="0" lvl="0" marL="0" rtl="0">
              <a:lnSpc>
                <a:spcPct val="115000"/>
              </a:lnSpc>
              <a:spcBef>
                <a:spcPts val="0"/>
              </a:spcBef>
              <a:spcAft>
                <a:spcPts val="0"/>
              </a:spcAft>
              <a:buClr>
                <a:schemeClr val="dk1"/>
              </a:buClr>
              <a:buSzPts val="1100"/>
              <a:buNone/>
            </a:pPr>
            <a:r>
              <a:rPr lang="en" sz="2400"/>
              <a:t>4. If both </a:t>
            </a:r>
            <a:r>
              <a:rPr i="1" lang="en" sz="2400"/>
              <a:t>c pdom a</a:t>
            </a:r>
            <a:r>
              <a:rPr lang="en" sz="2400"/>
              <a:t> and </a:t>
            </a:r>
            <a:r>
              <a:rPr i="1" lang="en" sz="2400"/>
              <a:t>b pdom a</a:t>
            </a:r>
            <a:r>
              <a:rPr lang="en" sz="2400"/>
              <a:t> hold true, what can you say about the relationship between c and b? </a:t>
            </a:r>
            <a:endParaRPr sz="2400"/>
          </a:p>
          <a:p>
            <a:pPr indent="0" lvl="0" marL="0" rtl="0">
              <a:lnSpc>
                <a:spcPct val="115000"/>
              </a:lnSpc>
              <a:spcBef>
                <a:spcPts val="0"/>
              </a:spcBef>
              <a:spcAft>
                <a:spcPts val="0"/>
              </a:spcAft>
              <a:buClr>
                <a:schemeClr val="dk1"/>
              </a:buClr>
              <a:buSzPts val="1100"/>
              <a:buNone/>
            </a:pPr>
            <a:r>
              <a:t/>
            </a:r>
            <a:endParaRPr sz="2400"/>
          </a:p>
        </p:txBody>
      </p:sp>
      <p:sp>
        <p:nvSpPr>
          <p:cNvPr id="279" name="Shape 279"/>
          <p:cNvSpPr txBox="1"/>
          <p:nvPr/>
        </p:nvSpPr>
        <p:spPr>
          <a:xfrm>
            <a:off x="465175" y="3575200"/>
            <a:ext cx="8229600" cy="239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3. </a:t>
            </a:r>
            <a:r>
              <a:rPr i="1" lang="en" sz="2400"/>
              <a:t>c pdom a</a:t>
            </a:r>
            <a:r>
              <a:rPr lang="en" sz="2400"/>
              <a:t>. Node b appears on all paths from a to the exit. Node c must appear on the subpath from b to the exit.</a:t>
            </a:r>
            <a:endParaRPr sz="2400"/>
          </a:p>
          <a:p>
            <a:pPr indent="0" lvl="0" marL="0" rtl="0">
              <a:spcBef>
                <a:spcPts val="0"/>
              </a:spcBef>
              <a:spcAft>
                <a:spcPts val="0"/>
              </a:spcAft>
              <a:buNone/>
            </a:pPr>
            <a:r>
              <a:rPr lang="en" sz="2400"/>
              <a:t>4. Either </a:t>
            </a:r>
            <a:r>
              <a:rPr i="1" lang="en" sz="2400"/>
              <a:t>c pdom b</a:t>
            </a:r>
            <a:r>
              <a:rPr lang="en" sz="2400"/>
              <a:t> or </a:t>
            </a:r>
            <a:r>
              <a:rPr i="1" lang="en" sz="2400"/>
              <a:t>b pdom c</a:t>
            </a:r>
            <a:r>
              <a:rPr lang="en" sz="2400"/>
              <a:t>. Both b and c must appear on all paths from a to the exit. One will pdom the other.</a:t>
            </a:r>
            <a:endParaRPr sz="2400"/>
          </a:p>
        </p:txBody>
      </p:sp>
      <p:sp>
        <p:nvSpPr>
          <p:cNvPr id="280" name="Shape 2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a:t>
            </a:r>
            <a:endParaRPr/>
          </a:p>
        </p:txBody>
      </p:sp>
      <p:sp>
        <p:nvSpPr>
          <p:cNvPr id="286" name="Shape 28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None/>
            </a:pPr>
            <a:r>
              <a:rPr lang="en" sz="2400"/>
              <a:t>In class, we discussed various forms of oracles – such as a model, a second implementation, properties, self-checks, a team of experts, etc. </a:t>
            </a:r>
            <a:endParaRPr sz="2400"/>
          </a:p>
          <a:p>
            <a:pPr indent="0" lvl="0" marL="0" rtl="0">
              <a:lnSpc>
                <a:spcPct val="115000"/>
              </a:lnSpc>
              <a:spcBef>
                <a:spcPts val="0"/>
              </a:spcBef>
              <a:spcAft>
                <a:spcPts val="0"/>
              </a:spcAft>
              <a:buClr>
                <a:schemeClr val="dk1"/>
              </a:buClr>
              <a:buSzPts val="1100"/>
              <a:buNone/>
            </a:pPr>
            <a:r>
              <a:t/>
            </a:r>
            <a:endParaRPr sz="2400"/>
          </a:p>
          <a:p>
            <a:pPr indent="0" lvl="0" marL="0" rtl="0">
              <a:lnSpc>
                <a:spcPct val="115000"/>
              </a:lnSpc>
              <a:spcBef>
                <a:spcPts val="0"/>
              </a:spcBef>
              <a:spcAft>
                <a:spcPts val="0"/>
              </a:spcAft>
              <a:buClr>
                <a:schemeClr val="dk1"/>
              </a:buClr>
              <a:buSzPts val="1100"/>
              <a:buNone/>
            </a:pPr>
            <a:r>
              <a:rPr lang="en" sz="2400"/>
              <a:t>Provide a comparative analysis of three different kinds of oracles of your choice, defining what they are and addressing their strengths and weaknesses with respect to key attributes relevant to the verification process (e.g., cost, accuracy, completeness). </a:t>
            </a:r>
            <a:endParaRPr sz="2400"/>
          </a:p>
        </p:txBody>
      </p:sp>
      <p:sp>
        <p:nvSpPr>
          <p:cNvPr id="287" name="Shape 2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a:t>
            </a:r>
            <a:endParaRPr/>
          </a:p>
        </p:txBody>
      </p:sp>
      <p:sp>
        <p:nvSpPr>
          <p:cNvPr id="293" name="Shape 29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b="1" lang="en" sz="2400"/>
              <a:t>Expected-Value Oracle:</a:t>
            </a:r>
            <a:r>
              <a:rPr lang="en" sz="2400"/>
              <a:t> Exact definition of the expected output given a concrete input. Most common form of oracle. </a:t>
            </a:r>
            <a:endParaRPr sz="2400"/>
          </a:p>
          <a:p>
            <a:pPr indent="0" lvl="0" marL="457200" rtl="0">
              <a:lnSpc>
                <a:spcPct val="115000"/>
              </a:lnSpc>
              <a:spcBef>
                <a:spcPts val="0"/>
              </a:spcBef>
              <a:spcAft>
                <a:spcPts val="0"/>
              </a:spcAft>
              <a:buNone/>
            </a:pPr>
            <a:r>
              <a:rPr lang="en" sz="1400">
                <a:latin typeface="Consolas"/>
                <a:ea typeface="Consolas"/>
                <a:cs typeface="Consolas"/>
                <a:sym typeface="Consolas"/>
              </a:rPr>
              <a:t>expected = 5;</a:t>
            </a:r>
            <a:br>
              <a:rPr lang="en" sz="1400">
                <a:latin typeface="Consolas"/>
                <a:ea typeface="Consolas"/>
                <a:cs typeface="Consolas"/>
                <a:sym typeface="Consolas"/>
              </a:rPr>
            </a:br>
            <a:r>
              <a:rPr lang="en" sz="1400">
                <a:latin typeface="Consolas"/>
                <a:ea typeface="Consolas"/>
                <a:cs typeface="Consolas"/>
                <a:sym typeface="Consolas"/>
              </a:rPr>
              <a:t>actual = function(x);</a:t>
            </a:r>
            <a:br>
              <a:rPr lang="en" sz="1400">
                <a:latin typeface="Consolas"/>
                <a:ea typeface="Consolas"/>
                <a:cs typeface="Consolas"/>
                <a:sym typeface="Consolas"/>
              </a:rPr>
            </a:br>
            <a:r>
              <a:rPr lang="en" sz="1400">
                <a:latin typeface="Consolas"/>
                <a:ea typeface="Consolas"/>
                <a:cs typeface="Consolas"/>
                <a:sym typeface="Consolas"/>
              </a:rPr>
              <a:t>assert(expected == actual);</a:t>
            </a:r>
            <a:endParaRPr sz="1400">
              <a:latin typeface="Consolas"/>
              <a:ea typeface="Consolas"/>
              <a:cs typeface="Consolas"/>
              <a:sym typeface="Consolas"/>
            </a:endParaRPr>
          </a:p>
          <a:p>
            <a:pPr indent="-381000" lvl="0" marL="457200" rtl="0">
              <a:lnSpc>
                <a:spcPct val="115000"/>
              </a:lnSpc>
              <a:spcBef>
                <a:spcPts val="0"/>
              </a:spcBef>
              <a:spcAft>
                <a:spcPts val="0"/>
              </a:spcAft>
              <a:buSzPts val="2400"/>
              <a:buChar char="●"/>
            </a:pPr>
            <a:r>
              <a:rPr b="1" lang="en" sz="2400"/>
              <a:t>Self-Check Oracle:</a:t>
            </a:r>
            <a:r>
              <a:rPr lang="en" sz="2400"/>
              <a:t> A property that must be met by the output, regardless of the value of the output. </a:t>
            </a:r>
            <a:br>
              <a:rPr lang="en" sz="2400"/>
            </a:br>
            <a:r>
              <a:rPr lang="en" sz="1400">
                <a:latin typeface="Consolas"/>
                <a:ea typeface="Consolas"/>
                <a:cs typeface="Consolas"/>
                <a:sym typeface="Consolas"/>
              </a:rPr>
              <a:t>actual = function(x);</a:t>
            </a:r>
            <a:br>
              <a:rPr lang="en" sz="1400">
                <a:latin typeface="Consolas"/>
                <a:ea typeface="Consolas"/>
                <a:cs typeface="Consolas"/>
                <a:sym typeface="Consolas"/>
              </a:rPr>
            </a:br>
            <a:r>
              <a:rPr lang="en" sz="1400">
                <a:latin typeface="Consolas"/>
                <a:ea typeface="Consolas"/>
                <a:cs typeface="Consolas"/>
                <a:sym typeface="Consolas"/>
              </a:rPr>
              <a:t>assert (actual &gt; 0);</a:t>
            </a:r>
            <a:endParaRPr sz="1400">
              <a:latin typeface="Consolas"/>
              <a:ea typeface="Consolas"/>
              <a:cs typeface="Consolas"/>
              <a:sym typeface="Consolas"/>
            </a:endParaRPr>
          </a:p>
          <a:p>
            <a:pPr indent="-381000" lvl="0" marL="457200" rtl="0">
              <a:lnSpc>
                <a:spcPct val="115000"/>
              </a:lnSpc>
              <a:spcBef>
                <a:spcPts val="0"/>
              </a:spcBef>
              <a:spcAft>
                <a:spcPts val="0"/>
              </a:spcAft>
              <a:buSzPts val="2400"/>
              <a:buChar char="●"/>
            </a:pPr>
            <a:r>
              <a:rPr b="1" lang="en" sz="2400"/>
              <a:t>Model:</a:t>
            </a:r>
            <a:r>
              <a:rPr lang="en" sz="2400"/>
              <a:t> A finite-state machine representing the abstract behavior of a function in a variety of situations. </a:t>
            </a:r>
            <a:endParaRPr sz="2400"/>
          </a:p>
        </p:txBody>
      </p:sp>
      <p:sp>
        <p:nvSpPr>
          <p:cNvPr id="294" name="Shape 29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a:t>
            </a:r>
            <a:endParaRPr/>
          </a:p>
        </p:txBody>
      </p:sp>
      <p:sp>
        <p:nvSpPr>
          <p:cNvPr id="300" name="Shape 30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lang="en" sz="2400"/>
              <a:t>Cost (per-test) (least to greatest): </a:t>
            </a:r>
            <a:endParaRPr sz="2400"/>
          </a:p>
          <a:p>
            <a:pPr indent="-355600" lvl="1" marL="914400" rtl="0">
              <a:lnSpc>
                <a:spcPct val="115000"/>
              </a:lnSpc>
              <a:spcBef>
                <a:spcPts val="0"/>
              </a:spcBef>
              <a:spcAft>
                <a:spcPts val="0"/>
              </a:spcAft>
              <a:buSzPts val="2000"/>
              <a:buChar char="○"/>
            </a:pPr>
            <a:r>
              <a:rPr lang="en" sz="2000"/>
              <a:t>expected value, self-check, model</a:t>
            </a:r>
            <a:endParaRPr sz="2000"/>
          </a:p>
          <a:p>
            <a:pPr indent="-355600" lvl="1" marL="914400" rtl="0">
              <a:lnSpc>
                <a:spcPct val="115000"/>
              </a:lnSpc>
              <a:spcBef>
                <a:spcPts val="0"/>
              </a:spcBef>
              <a:spcAft>
                <a:spcPts val="0"/>
              </a:spcAft>
              <a:buSzPts val="2000"/>
              <a:buChar char="○"/>
            </a:pPr>
            <a:r>
              <a:rPr lang="en" sz="2000"/>
              <a:t>Expected value very cheap, but only work for one input. Models very expensive, but can handle almost any input.</a:t>
            </a:r>
            <a:endParaRPr sz="2000"/>
          </a:p>
          <a:p>
            <a:pPr indent="-381000" lvl="0" marL="457200" rtl="0">
              <a:lnSpc>
                <a:spcPct val="115000"/>
              </a:lnSpc>
              <a:spcBef>
                <a:spcPts val="0"/>
              </a:spcBef>
              <a:spcAft>
                <a:spcPts val="0"/>
              </a:spcAft>
              <a:buSzPts val="2400"/>
              <a:buChar char="●"/>
            </a:pPr>
            <a:r>
              <a:rPr lang="en" sz="2400"/>
              <a:t>Completeness (least to greatest): </a:t>
            </a:r>
            <a:endParaRPr sz="2400"/>
          </a:p>
          <a:p>
            <a:pPr indent="-355600" lvl="1" marL="914400" rtl="0">
              <a:lnSpc>
                <a:spcPct val="115000"/>
              </a:lnSpc>
              <a:spcBef>
                <a:spcPts val="0"/>
              </a:spcBef>
              <a:spcAft>
                <a:spcPts val="0"/>
              </a:spcAft>
              <a:buSzPts val="2000"/>
              <a:buChar char="○"/>
            </a:pPr>
            <a:r>
              <a:rPr lang="en" sz="2000"/>
              <a:t>expected value, self-check, model</a:t>
            </a:r>
            <a:endParaRPr sz="2000"/>
          </a:p>
          <a:p>
            <a:pPr indent="-355600" lvl="1" marL="914400" rtl="0">
              <a:lnSpc>
                <a:spcPct val="115000"/>
              </a:lnSpc>
              <a:spcBef>
                <a:spcPts val="0"/>
              </a:spcBef>
              <a:spcAft>
                <a:spcPts val="0"/>
              </a:spcAft>
              <a:buSzPts val="2000"/>
              <a:buChar char="○"/>
            </a:pPr>
            <a:r>
              <a:rPr lang="en" sz="2000"/>
              <a:t>Self-checks, models can account for more scenarios.</a:t>
            </a:r>
            <a:endParaRPr sz="2000"/>
          </a:p>
          <a:p>
            <a:pPr indent="-381000" lvl="0" marL="457200" rtl="0">
              <a:lnSpc>
                <a:spcPct val="115000"/>
              </a:lnSpc>
              <a:spcBef>
                <a:spcPts val="0"/>
              </a:spcBef>
              <a:spcAft>
                <a:spcPts val="0"/>
              </a:spcAft>
              <a:buSzPts val="2400"/>
              <a:buChar char="●"/>
            </a:pPr>
            <a:r>
              <a:rPr lang="en" sz="2400"/>
              <a:t>Accuracy (least to greatest): </a:t>
            </a:r>
            <a:endParaRPr sz="2400"/>
          </a:p>
          <a:p>
            <a:pPr indent="-355600" lvl="1" marL="914400" rtl="0">
              <a:lnSpc>
                <a:spcPct val="115000"/>
              </a:lnSpc>
              <a:spcBef>
                <a:spcPts val="0"/>
              </a:spcBef>
              <a:spcAft>
                <a:spcPts val="0"/>
              </a:spcAft>
              <a:buSzPts val="2000"/>
              <a:buChar char="○"/>
            </a:pPr>
            <a:r>
              <a:rPr lang="en" sz="2000"/>
              <a:t>self-check, model, expected value </a:t>
            </a:r>
            <a:endParaRPr sz="2000"/>
          </a:p>
          <a:p>
            <a:pPr indent="-355600" lvl="1" marL="914400" rtl="0">
              <a:lnSpc>
                <a:spcPct val="115000"/>
              </a:lnSpc>
              <a:spcBef>
                <a:spcPts val="0"/>
              </a:spcBef>
              <a:spcAft>
                <a:spcPts val="0"/>
              </a:spcAft>
              <a:buSzPts val="2000"/>
              <a:buChar char="○"/>
            </a:pPr>
            <a:r>
              <a:rPr lang="en" sz="2000"/>
              <a:t>Self-checks only catch faults related to specified properties.</a:t>
            </a:r>
            <a:endParaRPr sz="2000"/>
          </a:p>
        </p:txBody>
      </p:sp>
      <p:sp>
        <p:nvSpPr>
          <p:cNvPr id="301" name="Shape 3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307" name="Shape 3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Explain the difference between </a:t>
            </a:r>
            <a:r>
              <a:rPr i="1" lang="en"/>
              <a:t>verification</a:t>
            </a:r>
            <a:r>
              <a:rPr lang="en"/>
              <a:t> and </a:t>
            </a:r>
            <a:r>
              <a:rPr i="1" lang="en"/>
              <a:t>validation</a:t>
            </a:r>
            <a:r>
              <a:rPr lang="en"/>
              <a:t>.</a:t>
            </a:r>
            <a:endParaRPr/>
          </a:p>
          <a:p>
            <a:pPr indent="-419100" lvl="0" marL="457200" marR="0" rtl="0" algn="l">
              <a:lnSpc>
                <a:spcPct val="100000"/>
              </a:lnSpc>
              <a:spcBef>
                <a:spcPts val="0"/>
              </a:spcBef>
              <a:spcAft>
                <a:spcPts val="0"/>
              </a:spcAft>
              <a:buSzPts val="3000"/>
              <a:buChar char="●"/>
            </a:pPr>
            <a:r>
              <a:rPr lang="en"/>
              <a:t>Which of these is considered harder? Why?</a:t>
            </a:r>
            <a:endParaRPr/>
          </a:p>
          <a:p>
            <a:pPr indent="0" lvl="0" marL="0" marR="0" rtl="0" algn="l">
              <a:lnSpc>
                <a:spcPct val="100000"/>
              </a:lnSpc>
              <a:spcBef>
                <a:spcPts val="600"/>
              </a:spcBef>
              <a:spcAft>
                <a:spcPts val="0"/>
              </a:spcAft>
              <a:buNone/>
            </a:pPr>
            <a:r>
              <a:t/>
            </a:r>
            <a:endParaRPr/>
          </a:p>
        </p:txBody>
      </p:sp>
      <p:sp>
        <p:nvSpPr>
          <p:cNvPr id="308" name="Shape 3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A test suite that meets a stronger coverage criterion will find any defects that are detected by any test suite that meets only a weaker coverage criterion</a:t>
            </a:r>
            <a:endParaRPr sz="2400"/>
          </a:p>
          <a:p>
            <a:pPr indent="-381000" lvl="1" marL="914400" rtl="0">
              <a:spcBef>
                <a:spcPts val="0"/>
              </a:spcBef>
              <a:spcAft>
                <a:spcPts val="0"/>
              </a:spcAft>
              <a:buSzPts val="2400"/>
              <a:buChar char="○"/>
            </a:pPr>
            <a:r>
              <a:rPr lang="en"/>
              <a:t>True</a:t>
            </a:r>
            <a:endParaRPr/>
          </a:p>
          <a:p>
            <a:pPr indent="-381000" lvl="1" marL="914400" rtl="0">
              <a:spcBef>
                <a:spcPts val="0"/>
              </a:spcBef>
              <a:spcAft>
                <a:spcPts val="0"/>
              </a:spcAft>
              <a:buSzPts val="2400"/>
              <a:buChar char="○"/>
            </a:pPr>
            <a:r>
              <a:rPr lang="en"/>
              <a:t>False</a:t>
            </a:r>
            <a:endParaRPr b="1"/>
          </a:p>
          <a:p>
            <a:pPr indent="0" lvl="0" marL="0" rtl="0">
              <a:spcBef>
                <a:spcPts val="0"/>
              </a:spcBef>
              <a:spcAft>
                <a:spcPts val="0"/>
              </a:spcAft>
              <a:buClr>
                <a:srgbClr val="000000"/>
              </a:buClr>
              <a:buSzPts val="1100"/>
              <a:buNone/>
            </a:pPr>
            <a:r>
              <a:t/>
            </a:r>
            <a:endParaRPr sz="2400"/>
          </a:p>
          <a:p>
            <a:pPr indent="-381000" lvl="0" marL="457200" rtl="0">
              <a:spcBef>
                <a:spcPts val="0"/>
              </a:spcBef>
              <a:spcAft>
                <a:spcPts val="0"/>
              </a:spcAft>
              <a:buSzPts val="2400"/>
              <a:buChar char="●"/>
            </a:pPr>
            <a:r>
              <a:rPr lang="en" sz="2400"/>
              <a:t>A test suite that is known to achieve Modified Condition/Decision Coverage (MC/DC) for a given program, when executed, will exercise, at least once:</a:t>
            </a:r>
            <a:endParaRPr sz="2400"/>
          </a:p>
          <a:p>
            <a:pPr indent="-381000" lvl="1" marL="914400" rtl="0">
              <a:spcBef>
                <a:spcPts val="0"/>
              </a:spcBef>
              <a:spcAft>
                <a:spcPts val="0"/>
              </a:spcAft>
              <a:buSzPts val="2400"/>
              <a:buChar char="○"/>
            </a:pPr>
            <a:r>
              <a:rPr lang="en"/>
              <a:t>Every statement in the program.</a:t>
            </a:r>
            <a:endParaRPr/>
          </a:p>
          <a:p>
            <a:pPr indent="-381000" lvl="1" marL="914400" rtl="0">
              <a:spcBef>
                <a:spcPts val="0"/>
              </a:spcBef>
              <a:spcAft>
                <a:spcPts val="0"/>
              </a:spcAft>
              <a:buSzPts val="2400"/>
              <a:buChar char="○"/>
            </a:pPr>
            <a:r>
              <a:rPr lang="en"/>
              <a:t>Every branch in the program.</a:t>
            </a:r>
            <a:endParaRPr/>
          </a:p>
          <a:p>
            <a:pPr indent="-381000" lvl="1" marL="914400" rtl="0">
              <a:spcBef>
                <a:spcPts val="0"/>
              </a:spcBef>
              <a:spcAft>
                <a:spcPts val="0"/>
              </a:spcAft>
              <a:buSzPts val="2400"/>
              <a:buChar char="○"/>
            </a:pPr>
            <a:r>
              <a:rPr lang="en"/>
              <a:t>Every LCSAJ in the program.</a:t>
            </a:r>
            <a:endParaRPr/>
          </a:p>
          <a:p>
            <a:pPr indent="-381000" lvl="1" marL="914400" rtl="0">
              <a:spcBef>
                <a:spcPts val="0"/>
              </a:spcBef>
              <a:spcAft>
                <a:spcPts val="0"/>
              </a:spcAft>
              <a:buSzPts val="2400"/>
              <a:buChar char="○"/>
            </a:pPr>
            <a:r>
              <a:rPr lang="en"/>
              <a:t>Every path in the program.</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314" name="Shape 3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Explain the difference between </a:t>
            </a:r>
            <a:r>
              <a:rPr i="1" lang="en"/>
              <a:t>verification</a:t>
            </a:r>
            <a:r>
              <a:rPr lang="en"/>
              <a:t> and </a:t>
            </a:r>
            <a:r>
              <a:rPr i="1" lang="en"/>
              <a:t>validation</a:t>
            </a:r>
            <a:r>
              <a:rPr lang="en"/>
              <a:t>.</a:t>
            </a:r>
            <a:endParaRPr/>
          </a:p>
          <a:p>
            <a:pPr indent="-381000" lvl="1" marL="914400" marR="0" rtl="0" algn="l">
              <a:lnSpc>
                <a:spcPct val="100000"/>
              </a:lnSpc>
              <a:spcBef>
                <a:spcPts val="0"/>
              </a:spcBef>
              <a:spcAft>
                <a:spcPts val="0"/>
              </a:spcAft>
              <a:buSzPts val="2400"/>
              <a:buChar char="○"/>
            </a:pPr>
            <a:r>
              <a:rPr lang="en"/>
              <a:t>Validation: Does the system meet the customer’s needs? “Are we building the right product?”</a:t>
            </a:r>
            <a:endParaRPr/>
          </a:p>
          <a:p>
            <a:pPr indent="-381000" lvl="1" marL="914400" marR="0" rtl="0" algn="l">
              <a:lnSpc>
                <a:spcPct val="100000"/>
              </a:lnSpc>
              <a:spcBef>
                <a:spcPts val="0"/>
              </a:spcBef>
              <a:spcAft>
                <a:spcPts val="0"/>
              </a:spcAft>
              <a:buSzPts val="2400"/>
              <a:buChar char="○"/>
            </a:pPr>
            <a:r>
              <a:rPr lang="en"/>
              <a:t>Verification: Does the system meet the specifications we laid out? “Are we building the product right?”</a:t>
            </a:r>
            <a:endParaRPr/>
          </a:p>
          <a:p>
            <a:pPr indent="-419100" lvl="0" marL="457200" marR="0" rtl="0" algn="l">
              <a:lnSpc>
                <a:spcPct val="100000"/>
              </a:lnSpc>
              <a:spcBef>
                <a:spcPts val="0"/>
              </a:spcBef>
              <a:spcAft>
                <a:spcPts val="0"/>
              </a:spcAft>
              <a:buSzPts val="3000"/>
              <a:buChar char="●"/>
            </a:pPr>
            <a:r>
              <a:rPr lang="en"/>
              <a:t>Which of these is considered harder? Why?</a:t>
            </a:r>
            <a:endParaRPr/>
          </a:p>
          <a:p>
            <a:pPr indent="-381000" lvl="1" marL="914400" marR="0" rtl="0" algn="l">
              <a:lnSpc>
                <a:spcPct val="100000"/>
              </a:lnSpc>
              <a:spcBef>
                <a:spcPts val="0"/>
              </a:spcBef>
              <a:spcAft>
                <a:spcPts val="0"/>
              </a:spcAft>
              <a:buSzPts val="2400"/>
              <a:buChar char="○"/>
            </a:pPr>
            <a:r>
              <a:rPr lang="en"/>
              <a:t>Validation is harder. </a:t>
            </a:r>
            <a:endParaRPr/>
          </a:p>
          <a:p>
            <a:pPr indent="-381000" lvl="1" marL="914400" marR="0" rtl="0" algn="l">
              <a:lnSpc>
                <a:spcPct val="100000"/>
              </a:lnSpc>
              <a:spcBef>
                <a:spcPts val="0"/>
              </a:spcBef>
              <a:spcAft>
                <a:spcPts val="0"/>
              </a:spcAft>
              <a:buSzPts val="2400"/>
              <a:buChar char="○"/>
            </a:pPr>
            <a:r>
              <a:rPr lang="en"/>
              <a:t>It requires that we understand the customer’s actual desires. They might not have told us those, or changed their minds.</a:t>
            </a:r>
            <a:endParaRPr/>
          </a:p>
          <a:p>
            <a:pPr indent="0" lvl="0" marL="0" marR="0" rtl="0" algn="l">
              <a:lnSpc>
                <a:spcPct val="100000"/>
              </a:lnSpc>
              <a:spcBef>
                <a:spcPts val="600"/>
              </a:spcBef>
              <a:spcAft>
                <a:spcPts val="0"/>
              </a:spcAft>
              <a:buNone/>
            </a:pPr>
            <a:r>
              <a:t/>
            </a:r>
            <a:endParaRPr/>
          </a:p>
        </p:txBody>
      </p:sp>
      <p:sp>
        <p:nvSpPr>
          <p:cNvPr id="315" name="Shape 3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10</a:t>
            </a:r>
            <a:endParaRPr/>
          </a:p>
        </p:txBody>
      </p:sp>
      <p:sp>
        <p:nvSpPr>
          <p:cNvPr id="321" name="Shape 3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t>Describe the key difference between black-box testing and white-box testing.</a:t>
            </a:r>
            <a:endParaRPr/>
          </a:p>
        </p:txBody>
      </p:sp>
      <p:sp>
        <p:nvSpPr>
          <p:cNvPr id="322" name="Shape 3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10</a:t>
            </a:r>
            <a:endParaRPr/>
          </a:p>
        </p:txBody>
      </p:sp>
      <p:sp>
        <p:nvSpPr>
          <p:cNvPr id="328" name="Shape 3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2400"/>
              <a:t>Black-box testing treats the program as a machine that accepts input and issues output, with no visibility into its internal workings. </a:t>
            </a:r>
            <a:endParaRPr sz="2400"/>
          </a:p>
          <a:p>
            <a:pPr indent="-381000" lvl="0" marL="457200" rtl="0">
              <a:lnSpc>
                <a:spcPct val="120000"/>
              </a:lnSpc>
              <a:spcBef>
                <a:spcPts val="0"/>
              </a:spcBef>
              <a:spcAft>
                <a:spcPts val="0"/>
              </a:spcAft>
              <a:buSzPts val="2400"/>
              <a:buChar char="●"/>
            </a:pPr>
            <a:r>
              <a:rPr lang="en" sz="2400"/>
              <a:t>Tests are based on requirements and specifications. </a:t>
            </a:r>
            <a:endParaRPr sz="2400"/>
          </a:p>
          <a:p>
            <a:pPr indent="-381000" lvl="0" marL="457200" rtl="0">
              <a:lnSpc>
                <a:spcPct val="120000"/>
              </a:lnSpc>
              <a:spcBef>
                <a:spcPts val="0"/>
              </a:spcBef>
              <a:spcAft>
                <a:spcPts val="0"/>
              </a:spcAft>
              <a:buSzPts val="2400"/>
              <a:buChar char="●"/>
            </a:pPr>
            <a:r>
              <a:rPr lang="en" sz="2400"/>
              <a:t>You do not know what classes or methods are in the code, and you do now know what objects exist at runtime.</a:t>
            </a:r>
            <a:endParaRPr sz="1100"/>
          </a:p>
          <a:p>
            <a:pPr indent="0" lvl="0" marL="0" rtl="0">
              <a:lnSpc>
                <a:spcPct val="120000"/>
              </a:lnSpc>
              <a:spcBef>
                <a:spcPts val="0"/>
              </a:spcBef>
              <a:spcAft>
                <a:spcPts val="0"/>
              </a:spcAft>
              <a:buNone/>
            </a:pPr>
            <a:r>
              <a:rPr lang="en" sz="2400"/>
              <a:t>White-box involves testing the independent logic paths with full knowledge of the source code. You do not have full knowledge of the intended functionality (white box tests cannot look for unimplemented code).</a:t>
            </a:r>
            <a:endParaRPr sz="2400"/>
          </a:p>
          <a:p>
            <a:pPr indent="0" lvl="0" marL="0" rtl="0">
              <a:lnSpc>
                <a:spcPct val="120000"/>
              </a:lnSpc>
              <a:spcBef>
                <a:spcPts val="0"/>
              </a:spcBef>
              <a:spcAft>
                <a:spcPts val="0"/>
              </a:spcAft>
              <a:buNone/>
            </a:pPr>
            <a:r>
              <a:rPr lang="en" sz="2400"/>
              <a:t> </a:t>
            </a:r>
            <a:endParaRPr sz="2400"/>
          </a:p>
        </p:txBody>
      </p:sp>
      <p:sp>
        <p:nvSpPr>
          <p:cNvPr id="329" name="Shape 3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11</a:t>
            </a:r>
            <a:endParaRPr/>
          </a:p>
        </p:txBody>
      </p:sp>
      <p:sp>
        <p:nvSpPr>
          <p:cNvPr id="335" name="Shape 3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t>When we discuss software testing, we refer to Faults and Failures. Please briefly describe what a Fault is and what a Failure is. Make sure to point out the difference between a Fault and a Failure.</a:t>
            </a:r>
            <a:endParaRPr/>
          </a:p>
        </p:txBody>
      </p:sp>
      <p:sp>
        <p:nvSpPr>
          <p:cNvPr id="336" name="Shape 3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11</a:t>
            </a:r>
            <a:endParaRPr/>
          </a:p>
        </p:txBody>
      </p:sp>
      <p:sp>
        <p:nvSpPr>
          <p:cNvPr id="342" name="Shape 3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20000"/>
              </a:lnSpc>
              <a:spcBef>
                <a:spcPts val="0"/>
              </a:spcBef>
              <a:spcAft>
                <a:spcPts val="0"/>
              </a:spcAft>
              <a:buSzPts val="2400"/>
              <a:buChar char="●"/>
            </a:pPr>
            <a:r>
              <a:rPr lang="en" sz="2400"/>
              <a:t>A Fault is a problem with the implementation. It is something that is missing, extra, or erroneous.</a:t>
            </a:r>
            <a:endParaRPr sz="2400"/>
          </a:p>
          <a:p>
            <a:pPr indent="-381000" lvl="0" marL="457200" rtl="0">
              <a:lnSpc>
                <a:spcPct val="120000"/>
              </a:lnSpc>
              <a:spcBef>
                <a:spcPts val="0"/>
              </a:spcBef>
              <a:spcAft>
                <a:spcPts val="0"/>
              </a:spcAft>
              <a:buSzPts val="2400"/>
              <a:buChar char="●"/>
            </a:pPr>
            <a:r>
              <a:rPr lang="en" sz="2400"/>
              <a:t>A Failure is an incorrect execution of the software; we get an output we did not expect.</a:t>
            </a:r>
            <a:endParaRPr sz="2400"/>
          </a:p>
          <a:p>
            <a:pPr indent="-381000" lvl="0" marL="457200" rtl="0">
              <a:lnSpc>
                <a:spcPct val="120000"/>
              </a:lnSpc>
              <a:spcBef>
                <a:spcPts val="0"/>
              </a:spcBef>
              <a:spcAft>
                <a:spcPts val="0"/>
              </a:spcAft>
              <a:buSzPts val="2400"/>
              <a:buChar char="●"/>
            </a:pPr>
            <a:r>
              <a:rPr lang="en" sz="2400"/>
              <a:t>A Failure is the manifestation of a Fault, if the execution executes the Fault and the corrupted state propagates to the output, we can observe it as a Failure.</a:t>
            </a:r>
            <a:endParaRPr sz="2400"/>
          </a:p>
          <a:p>
            <a:pPr indent="0" lvl="0" marL="0" rtl="0">
              <a:lnSpc>
                <a:spcPct val="120000"/>
              </a:lnSpc>
              <a:spcBef>
                <a:spcPts val="0"/>
              </a:spcBef>
              <a:spcAft>
                <a:spcPts val="0"/>
              </a:spcAft>
              <a:buNone/>
            </a:pPr>
            <a:r>
              <a:t/>
            </a:r>
            <a:endParaRPr sz="2400"/>
          </a:p>
          <a:p>
            <a:pPr indent="0" lvl="0" marL="0" rtl="0">
              <a:lnSpc>
                <a:spcPct val="120000"/>
              </a:lnSpc>
              <a:spcBef>
                <a:spcPts val="0"/>
              </a:spcBef>
              <a:spcAft>
                <a:spcPts val="0"/>
              </a:spcAft>
              <a:buNone/>
            </a:pPr>
            <a:r>
              <a:t/>
            </a:r>
            <a:endParaRPr sz="2400"/>
          </a:p>
        </p:txBody>
      </p:sp>
      <p:sp>
        <p:nvSpPr>
          <p:cNvPr id="343" name="Shape 3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12</a:t>
            </a:r>
            <a:endParaRPr/>
          </a:p>
        </p:txBody>
      </p:sp>
      <p:sp>
        <p:nvSpPr>
          <p:cNvPr id="349" name="Shape 3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2400"/>
              <a:t>Why is it so important to include boundary values in your black-box test-data? </a:t>
            </a:r>
            <a:endParaRPr sz="2400"/>
          </a:p>
          <a:p>
            <a:pPr indent="-381000" lvl="0" marL="457200" rtl="0">
              <a:lnSpc>
                <a:spcPct val="120000"/>
              </a:lnSpc>
              <a:spcBef>
                <a:spcPts val="0"/>
              </a:spcBef>
              <a:spcAft>
                <a:spcPts val="0"/>
              </a:spcAft>
              <a:buSzPts val="2400"/>
              <a:buChar char="●"/>
            </a:pPr>
            <a:r>
              <a:rPr lang="en" sz="2400"/>
              <a:t>Make sure your answer includes a brief description of what a boundary value is.</a:t>
            </a:r>
            <a:endParaRPr sz="2400"/>
          </a:p>
          <a:p>
            <a:pPr indent="0" lvl="0" marL="0" rtl="0">
              <a:lnSpc>
                <a:spcPct val="120000"/>
              </a:lnSpc>
              <a:spcBef>
                <a:spcPts val="0"/>
              </a:spcBef>
              <a:spcAft>
                <a:spcPts val="0"/>
              </a:spcAft>
              <a:buNone/>
            </a:pPr>
            <a:r>
              <a:t/>
            </a:r>
            <a:endParaRPr sz="2400"/>
          </a:p>
        </p:txBody>
      </p:sp>
      <p:sp>
        <p:nvSpPr>
          <p:cNvPr id="350" name="Shape 3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12</a:t>
            </a:r>
            <a:endParaRPr/>
          </a:p>
        </p:txBody>
      </p:sp>
      <p:sp>
        <p:nvSpPr>
          <p:cNvPr id="356" name="Shape 3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2400"/>
              <a:t>Boundary values are the inputs that are on or close to the boundaries between the input equivalence partitions as well as special values we know are tricky to handle correctly. </a:t>
            </a:r>
            <a:endParaRPr sz="2400"/>
          </a:p>
          <a:p>
            <a:pPr indent="-381000" lvl="0" marL="457200" rtl="0">
              <a:lnSpc>
                <a:spcPct val="120000"/>
              </a:lnSpc>
              <a:spcBef>
                <a:spcPts val="0"/>
              </a:spcBef>
              <a:spcAft>
                <a:spcPts val="0"/>
              </a:spcAft>
              <a:buSzPts val="2400"/>
              <a:buChar char="●"/>
            </a:pPr>
            <a:r>
              <a:rPr lang="en" sz="2400"/>
              <a:t>We know from experience that programmers make mistakes with boundary values. </a:t>
            </a:r>
            <a:endParaRPr sz="2400"/>
          </a:p>
          <a:p>
            <a:pPr indent="-381000" lvl="0" marL="457200" rtl="0">
              <a:lnSpc>
                <a:spcPct val="120000"/>
              </a:lnSpc>
              <a:spcBef>
                <a:spcPts val="0"/>
              </a:spcBef>
              <a:spcAft>
                <a:spcPts val="0"/>
              </a:spcAft>
              <a:buSzPts val="2400"/>
              <a:buChar char="●"/>
            </a:pPr>
            <a:r>
              <a:rPr lang="en" sz="2400"/>
              <a:t>Thus we should include test cases to see if these cases are handled correctly. </a:t>
            </a:r>
            <a:endParaRPr sz="2400"/>
          </a:p>
          <a:p>
            <a:pPr indent="-381000" lvl="1" marL="914400" rtl="0">
              <a:lnSpc>
                <a:spcPct val="120000"/>
              </a:lnSpc>
              <a:spcBef>
                <a:spcPts val="0"/>
              </a:spcBef>
              <a:spcAft>
                <a:spcPts val="0"/>
              </a:spcAft>
              <a:buSzPts val="2400"/>
              <a:buChar char="○"/>
            </a:pPr>
            <a:r>
              <a:rPr lang="en" sz="2400"/>
              <a:t>Include values such as zero, very large, very small, empty list, max long list, etc.</a:t>
            </a:r>
            <a:endParaRPr sz="2400"/>
          </a:p>
        </p:txBody>
      </p:sp>
      <p:sp>
        <p:nvSpPr>
          <p:cNvPr id="357" name="Shape 3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Any other questions?</a:t>
            </a:r>
            <a:endParaRPr/>
          </a:p>
        </p:txBody>
      </p:sp>
      <p:sp>
        <p:nvSpPr>
          <p:cNvPr id="363" name="Shape 3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solidFill>
                  <a:srgbClr val="000000"/>
                </a:solidFill>
              </a:rPr>
              <a:t>Next Class: </a:t>
            </a:r>
            <a:endParaRPr b="1">
              <a:solidFill>
                <a:srgbClr val="000000"/>
              </a:solidFill>
            </a:endParaRPr>
          </a:p>
          <a:p>
            <a:pPr indent="-419100" lvl="0" marL="457200" rtl="0">
              <a:spcBef>
                <a:spcPts val="600"/>
              </a:spcBef>
              <a:spcAft>
                <a:spcPts val="0"/>
              </a:spcAft>
              <a:buClr>
                <a:srgbClr val="000000"/>
              </a:buClr>
              <a:buSzPts val="3000"/>
              <a:buChar char="●"/>
            </a:pPr>
            <a:r>
              <a:rPr lang="en">
                <a:solidFill>
                  <a:srgbClr val="000000"/>
                </a:solidFill>
              </a:rPr>
              <a:t>The Midterm</a:t>
            </a:r>
            <a:endParaRPr>
              <a:solidFill>
                <a:srgbClr val="000000"/>
              </a:solidFill>
            </a:endParaRPr>
          </a:p>
          <a:p>
            <a:pPr indent="0" lvl="0" marL="0" rtl="0">
              <a:spcBef>
                <a:spcPts val="600"/>
              </a:spcBef>
              <a:spcAft>
                <a:spcPts val="0"/>
              </a:spcAft>
              <a:buNone/>
            </a:pPr>
            <a:r>
              <a:t/>
            </a:r>
            <a:endParaRPr b="1" sz="1100">
              <a:solidFill>
                <a:srgbClr val="000000"/>
              </a:solidFill>
            </a:endParaRPr>
          </a:p>
          <a:p>
            <a:pPr indent="0" lvl="0" marL="0" rtl="0">
              <a:spcBef>
                <a:spcPts val="600"/>
              </a:spcBef>
              <a:spcAft>
                <a:spcPts val="0"/>
              </a:spcAft>
              <a:buNone/>
            </a:pPr>
            <a:r>
              <a:rPr b="1" lang="en">
                <a:solidFill>
                  <a:srgbClr val="000000"/>
                </a:solidFill>
              </a:rPr>
              <a:t>Next Week:</a:t>
            </a:r>
            <a:endParaRPr b="1">
              <a:solidFill>
                <a:srgbClr val="000000"/>
              </a:solidFill>
            </a:endParaRPr>
          </a:p>
          <a:p>
            <a:pPr indent="-419100" lvl="0" marL="457200" marR="0" rtl="0" algn="l">
              <a:lnSpc>
                <a:spcPct val="100000"/>
              </a:lnSpc>
              <a:spcBef>
                <a:spcPts val="600"/>
              </a:spcBef>
              <a:spcAft>
                <a:spcPts val="0"/>
              </a:spcAft>
              <a:buClr>
                <a:schemeClr val="dk1"/>
              </a:buClr>
              <a:buSzPts val="3000"/>
              <a:buFont typeface="Arial"/>
              <a:buChar char="●"/>
            </a:pPr>
            <a:r>
              <a:rPr lang="en"/>
              <a:t>Spring Break</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a:t>The Week After:</a:t>
            </a:r>
            <a:endParaRPr b="1"/>
          </a:p>
          <a:p>
            <a:pPr indent="-419100" lvl="0" marL="457200" marR="0" rtl="0" algn="l">
              <a:lnSpc>
                <a:spcPct val="100000"/>
              </a:lnSpc>
              <a:spcBef>
                <a:spcPts val="600"/>
              </a:spcBef>
              <a:spcAft>
                <a:spcPts val="0"/>
              </a:spcAft>
              <a:buSzPts val="3000"/>
              <a:buChar char="●"/>
            </a:pPr>
            <a:r>
              <a:rPr lang="en"/>
              <a:t>Model-Based Test Creation </a:t>
            </a:r>
            <a:endParaRPr/>
          </a:p>
        </p:txBody>
      </p:sp>
      <p:sp>
        <p:nvSpPr>
          <p:cNvPr id="364" name="Shape 3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A test suite that meets a stronger coverage criterion will find any defects that are detected by any test suite that meets only a weaker coverage criterion</a:t>
            </a:r>
            <a:endParaRPr sz="2400"/>
          </a:p>
          <a:p>
            <a:pPr indent="-381000" lvl="1" marL="914400" rtl="0">
              <a:spcBef>
                <a:spcPts val="0"/>
              </a:spcBef>
              <a:spcAft>
                <a:spcPts val="0"/>
              </a:spcAft>
              <a:buSzPts val="2400"/>
              <a:buChar char="○"/>
            </a:pPr>
            <a:r>
              <a:rPr lang="en"/>
              <a:t>True</a:t>
            </a:r>
            <a:endParaRPr/>
          </a:p>
          <a:p>
            <a:pPr indent="-381000" lvl="1" marL="914400" rtl="0">
              <a:spcBef>
                <a:spcPts val="0"/>
              </a:spcBef>
              <a:spcAft>
                <a:spcPts val="0"/>
              </a:spcAft>
              <a:buSzPts val="2400"/>
              <a:buChar char="○"/>
            </a:pPr>
            <a:r>
              <a:rPr b="1" lang="en"/>
              <a:t>False</a:t>
            </a:r>
            <a:endParaRPr b="1"/>
          </a:p>
          <a:p>
            <a:pPr indent="0" lvl="0" marL="0" rtl="0">
              <a:spcBef>
                <a:spcPts val="0"/>
              </a:spcBef>
              <a:spcAft>
                <a:spcPts val="0"/>
              </a:spcAft>
              <a:buClr>
                <a:srgbClr val="000000"/>
              </a:buClr>
              <a:buSzPts val="1100"/>
              <a:buNone/>
            </a:pPr>
            <a:r>
              <a:t/>
            </a:r>
            <a:endParaRPr sz="2400"/>
          </a:p>
          <a:p>
            <a:pPr indent="-381000" lvl="0" marL="457200" rtl="0">
              <a:spcBef>
                <a:spcPts val="0"/>
              </a:spcBef>
              <a:spcAft>
                <a:spcPts val="0"/>
              </a:spcAft>
              <a:buSzPts val="2400"/>
              <a:buChar char="●"/>
            </a:pPr>
            <a:r>
              <a:rPr lang="en" sz="2400"/>
              <a:t>A test suite that is known to achieve Modified Condition/Decision Coverage (MC/DC) for a given program, when executed, will exercise, at least once:</a:t>
            </a:r>
            <a:endParaRPr sz="2400"/>
          </a:p>
          <a:p>
            <a:pPr indent="-381000" lvl="1" marL="914400" rtl="0">
              <a:spcBef>
                <a:spcPts val="0"/>
              </a:spcBef>
              <a:spcAft>
                <a:spcPts val="0"/>
              </a:spcAft>
              <a:buSzPts val="2400"/>
              <a:buChar char="○"/>
            </a:pPr>
            <a:r>
              <a:rPr b="1" lang="en"/>
              <a:t>Every statement in the program.</a:t>
            </a:r>
            <a:endParaRPr b="1"/>
          </a:p>
          <a:p>
            <a:pPr indent="-381000" lvl="1" marL="914400" rtl="0">
              <a:spcBef>
                <a:spcPts val="0"/>
              </a:spcBef>
              <a:spcAft>
                <a:spcPts val="0"/>
              </a:spcAft>
              <a:buSzPts val="2400"/>
              <a:buChar char="○"/>
            </a:pPr>
            <a:r>
              <a:rPr b="1" lang="en"/>
              <a:t>Every branch in the program.</a:t>
            </a:r>
            <a:endParaRPr b="1"/>
          </a:p>
          <a:p>
            <a:pPr indent="-381000" lvl="1" marL="914400" rtl="0">
              <a:spcBef>
                <a:spcPts val="0"/>
              </a:spcBef>
              <a:spcAft>
                <a:spcPts val="0"/>
              </a:spcAft>
              <a:buSzPts val="2400"/>
              <a:buChar char="○"/>
            </a:pPr>
            <a:r>
              <a:rPr lang="en"/>
              <a:t>Every LCSAJ in the program.</a:t>
            </a:r>
            <a:endParaRPr/>
          </a:p>
          <a:p>
            <a:pPr indent="-381000" lvl="1" marL="914400" rtl="0">
              <a:spcBef>
                <a:spcPts val="0"/>
              </a:spcBef>
              <a:spcAft>
                <a:spcPts val="0"/>
              </a:spcAft>
              <a:buSzPts val="2400"/>
              <a:buChar char="○"/>
            </a:pPr>
            <a:r>
              <a:rPr lang="en"/>
              <a:t>Every path in the program.</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Possible sources of information for functional testing include:</a:t>
            </a:r>
            <a:endParaRPr sz="2400"/>
          </a:p>
          <a:p>
            <a:pPr indent="-381000" lvl="1" marL="914400" rtl="0">
              <a:spcBef>
                <a:spcPts val="0"/>
              </a:spcBef>
              <a:spcAft>
                <a:spcPts val="0"/>
              </a:spcAft>
              <a:buSzPts val="2400"/>
              <a:buChar char="○"/>
            </a:pPr>
            <a:r>
              <a:rPr lang="en"/>
              <a:t>Requirements Specification</a:t>
            </a:r>
            <a:endParaRPr/>
          </a:p>
          <a:p>
            <a:pPr indent="-381000" lvl="1" marL="914400" rtl="0">
              <a:spcBef>
                <a:spcPts val="0"/>
              </a:spcBef>
              <a:spcAft>
                <a:spcPts val="0"/>
              </a:spcAft>
              <a:buSzPts val="2400"/>
              <a:buChar char="○"/>
            </a:pPr>
            <a:r>
              <a:rPr lang="en"/>
              <a:t>User Manuals</a:t>
            </a:r>
            <a:endParaRPr/>
          </a:p>
          <a:p>
            <a:pPr indent="-381000" lvl="1" marL="914400" rtl="0">
              <a:spcBef>
                <a:spcPts val="0"/>
              </a:spcBef>
              <a:spcAft>
                <a:spcPts val="0"/>
              </a:spcAft>
              <a:buSzPts val="2400"/>
              <a:buChar char="○"/>
            </a:pPr>
            <a:r>
              <a:rPr lang="en"/>
              <a:t>Program Source Code</a:t>
            </a:r>
            <a:endParaRPr/>
          </a:p>
          <a:p>
            <a:pPr indent="-381000" lvl="1" marL="914400" rtl="0">
              <a:spcBef>
                <a:spcPts val="0"/>
              </a:spcBef>
              <a:spcAft>
                <a:spcPts val="0"/>
              </a:spcAft>
              <a:buSzPts val="2400"/>
              <a:buChar char="○"/>
            </a:pPr>
            <a:r>
              <a:rPr lang="en"/>
              <a:t>Domain Experts</a:t>
            </a:r>
            <a:endParaRPr b="1"/>
          </a:p>
          <a:p>
            <a:pPr indent="0" lvl="0" marL="0" rtl="0">
              <a:spcBef>
                <a:spcPts val="0"/>
              </a:spcBef>
              <a:spcAft>
                <a:spcPts val="0"/>
              </a:spcAft>
              <a:buClr>
                <a:srgbClr val="000000"/>
              </a:buClr>
              <a:buSzPts val="1100"/>
              <a:buNone/>
            </a:pPr>
            <a:r>
              <a:t/>
            </a:r>
            <a:endParaRPr sz="2400"/>
          </a:p>
          <a:p>
            <a:pPr indent="-381000" lvl="0" marL="457200" rtl="0">
              <a:spcBef>
                <a:spcPts val="0"/>
              </a:spcBef>
              <a:spcAft>
                <a:spcPts val="0"/>
              </a:spcAft>
              <a:buSzPts val="2400"/>
              <a:buChar char="●"/>
            </a:pPr>
            <a:r>
              <a:rPr lang="en" sz="2400"/>
              <a:t>Category-Partition Testing technique requires identification of:</a:t>
            </a:r>
            <a:endParaRPr sz="2400"/>
          </a:p>
          <a:p>
            <a:pPr indent="-381000" lvl="1" marL="914400" rtl="0">
              <a:spcBef>
                <a:spcPts val="0"/>
              </a:spcBef>
              <a:spcAft>
                <a:spcPts val="0"/>
              </a:spcAft>
              <a:buSzPts val="2400"/>
              <a:buChar char="○"/>
            </a:pPr>
            <a:r>
              <a:rPr lang="en"/>
              <a:t>Parameter characteristics</a:t>
            </a:r>
            <a:endParaRPr/>
          </a:p>
          <a:p>
            <a:pPr indent="-381000" lvl="1" marL="914400" rtl="0">
              <a:spcBef>
                <a:spcPts val="0"/>
              </a:spcBef>
              <a:spcAft>
                <a:spcPts val="0"/>
              </a:spcAft>
              <a:buSzPts val="2400"/>
              <a:buChar char="○"/>
            </a:pPr>
            <a:r>
              <a:rPr lang="en"/>
              <a:t>Representative values</a:t>
            </a:r>
            <a:endParaRPr/>
          </a:p>
          <a:p>
            <a:pPr indent="-381000" lvl="1" marL="914400" rtl="0">
              <a:spcBef>
                <a:spcPts val="0"/>
              </a:spcBef>
              <a:spcAft>
                <a:spcPts val="0"/>
              </a:spcAft>
              <a:buSzPts val="2400"/>
              <a:buChar char="○"/>
            </a:pPr>
            <a:r>
              <a:rPr lang="en"/>
              <a:t>Def-Use pairs</a:t>
            </a:r>
            <a:endParaRPr/>
          </a:p>
          <a:p>
            <a:pPr indent="-381000" lvl="1" marL="914400" rtl="0">
              <a:spcBef>
                <a:spcPts val="0"/>
              </a:spcBef>
              <a:spcAft>
                <a:spcPts val="0"/>
              </a:spcAft>
              <a:buSzPts val="2400"/>
              <a:buChar char="○"/>
            </a:pPr>
            <a:r>
              <a:rPr lang="en"/>
              <a:t>Pairwise combinations</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85" name="Shape 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Possible sources of information for functional testing include:</a:t>
            </a:r>
            <a:endParaRPr sz="2400"/>
          </a:p>
          <a:p>
            <a:pPr indent="-381000" lvl="1" marL="914400" rtl="0">
              <a:spcBef>
                <a:spcPts val="0"/>
              </a:spcBef>
              <a:spcAft>
                <a:spcPts val="0"/>
              </a:spcAft>
              <a:buSzPts val="2400"/>
              <a:buChar char="○"/>
            </a:pPr>
            <a:r>
              <a:rPr b="1" lang="en"/>
              <a:t>Requirements Specification</a:t>
            </a:r>
            <a:endParaRPr b="1"/>
          </a:p>
          <a:p>
            <a:pPr indent="-381000" lvl="1" marL="914400" rtl="0">
              <a:spcBef>
                <a:spcPts val="0"/>
              </a:spcBef>
              <a:spcAft>
                <a:spcPts val="0"/>
              </a:spcAft>
              <a:buSzPts val="2400"/>
              <a:buChar char="○"/>
            </a:pPr>
            <a:r>
              <a:rPr b="1" lang="en"/>
              <a:t>User Manuals</a:t>
            </a:r>
            <a:endParaRPr b="1"/>
          </a:p>
          <a:p>
            <a:pPr indent="-381000" lvl="1" marL="914400" rtl="0">
              <a:spcBef>
                <a:spcPts val="0"/>
              </a:spcBef>
              <a:spcAft>
                <a:spcPts val="0"/>
              </a:spcAft>
              <a:buSzPts val="2400"/>
              <a:buChar char="○"/>
            </a:pPr>
            <a:r>
              <a:rPr lang="en"/>
              <a:t>Program Source Code</a:t>
            </a:r>
            <a:endParaRPr/>
          </a:p>
          <a:p>
            <a:pPr indent="-381000" lvl="1" marL="914400" rtl="0">
              <a:spcBef>
                <a:spcPts val="0"/>
              </a:spcBef>
              <a:spcAft>
                <a:spcPts val="0"/>
              </a:spcAft>
              <a:buSzPts val="2400"/>
              <a:buChar char="○"/>
            </a:pPr>
            <a:r>
              <a:rPr b="1" lang="en"/>
              <a:t>Domain Experts</a:t>
            </a:r>
            <a:endParaRPr b="1"/>
          </a:p>
          <a:p>
            <a:pPr indent="0" lvl="0" marL="0" rtl="0">
              <a:spcBef>
                <a:spcPts val="0"/>
              </a:spcBef>
              <a:spcAft>
                <a:spcPts val="0"/>
              </a:spcAft>
              <a:buClr>
                <a:srgbClr val="000000"/>
              </a:buClr>
              <a:buSzPts val="1100"/>
              <a:buNone/>
            </a:pPr>
            <a:r>
              <a:t/>
            </a:r>
            <a:endParaRPr sz="2400"/>
          </a:p>
          <a:p>
            <a:pPr indent="-381000" lvl="0" marL="457200" rtl="0">
              <a:spcBef>
                <a:spcPts val="0"/>
              </a:spcBef>
              <a:spcAft>
                <a:spcPts val="0"/>
              </a:spcAft>
              <a:buSzPts val="2400"/>
              <a:buChar char="●"/>
            </a:pPr>
            <a:r>
              <a:rPr lang="en" sz="2400"/>
              <a:t>Category-Partition Testing technique requires identification of:</a:t>
            </a:r>
            <a:endParaRPr sz="2400"/>
          </a:p>
          <a:p>
            <a:pPr indent="-381000" lvl="1" marL="914400" rtl="0">
              <a:spcBef>
                <a:spcPts val="0"/>
              </a:spcBef>
              <a:spcAft>
                <a:spcPts val="0"/>
              </a:spcAft>
              <a:buSzPts val="2400"/>
              <a:buChar char="○"/>
            </a:pPr>
            <a:r>
              <a:rPr b="1" lang="en"/>
              <a:t>Parameter characteristics</a:t>
            </a:r>
            <a:endParaRPr b="1"/>
          </a:p>
          <a:p>
            <a:pPr indent="-381000" lvl="1" marL="914400" rtl="0">
              <a:spcBef>
                <a:spcPts val="0"/>
              </a:spcBef>
              <a:spcAft>
                <a:spcPts val="0"/>
              </a:spcAft>
              <a:buSzPts val="2400"/>
              <a:buChar char="○"/>
            </a:pPr>
            <a:r>
              <a:rPr b="1" lang="en"/>
              <a:t>Representative values</a:t>
            </a:r>
            <a:endParaRPr b="1"/>
          </a:p>
          <a:p>
            <a:pPr indent="-381000" lvl="1" marL="914400" rtl="0">
              <a:spcBef>
                <a:spcPts val="0"/>
              </a:spcBef>
              <a:spcAft>
                <a:spcPts val="0"/>
              </a:spcAft>
              <a:buSzPts val="2400"/>
              <a:buChar char="○"/>
            </a:pPr>
            <a:r>
              <a:rPr lang="en"/>
              <a:t>Def-Use pairs</a:t>
            </a:r>
            <a:endParaRPr/>
          </a:p>
          <a:p>
            <a:pPr indent="-381000" lvl="1" marL="914400" rtl="0">
              <a:spcBef>
                <a:spcPts val="0"/>
              </a:spcBef>
              <a:spcAft>
                <a:spcPts val="0"/>
              </a:spcAft>
              <a:buSzPts val="2400"/>
              <a:buChar char="○"/>
            </a:pPr>
            <a:r>
              <a:rPr lang="en"/>
              <a:t>Pairwise combinations</a:t>
            </a:r>
            <a:endParaRPr/>
          </a:p>
        </p:txBody>
      </p:sp>
      <p:sp>
        <p:nvSpPr>
          <p:cNvPr id="86" name="Shape 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92" name="Shape 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Validation activities can only be performed once the complete system has been built.</a:t>
            </a:r>
            <a:endParaRPr sz="1800"/>
          </a:p>
          <a:p>
            <a:pPr indent="-342900" lvl="1" marL="914400" rtl="0">
              <a:spcBef>
                <a:spcPts val="0"/>
              </a:spcBef>
              <a:spcAft>
                <a:spcPts val="0"/>
              </a:spcAft>
              <a:buSzPts val="1800"/>
              <a:buChar char="○"/>
            </a:pPr>
            <a:r>
              <a:rPr lang="en" sz="1800"/>
              <a:t>True</a:t>
            </a:r>
            <a:endParaRPr sz="1800"/>
          </a:p>
          <a:p>
            <a:pPr indent="-342900" lvl="1" marL="914400" rtl="0">
              <a:spcBef>
                <a:spcPts val="0"/>
              </a:spcBef>
              <a:spcAft>
                <a:spcPts val="0"/>
              </a:spcAft>
              <a:buSzPts val="1800"/>
              <a:buChar char="○"/>
            </a:pPr>
            <a:r>
              <a:rPr lang="en" sz="1800"/>
              <a:t>False</a:t>
            </a:r>
            <a:endParaRPr sz="1800"/>
          </a:p>
          <a:p>
            <a:pPr indent="-342900" lvl="0" marL="457200" rtl="0">
              <a:spcBef>
                <a:spcPts val="0"/>
              </a:spcBef>
              <a:spcAft>
                <a:spcPts val="0"/>
              </a:spcAft>
              <a:buSzPts val="1800"/>
              <a:buChar char="●"/>
            </a:pPr>
            <a:r>
              <a:rPr lang="en" sz="1800"/>
              <a:t>Statement coverage criterion never requires as many test cases to satisfy as branch coverage criterion.</a:t>
            </a:r>
            <a:endParaRPr sz="1800"/>
          </a:p>
          <a:p>
            <a:pPr indent="-342900" lvl="1" marL="914400" rtl="0">
              <a:spcBef>
                <a:spcPts val="0"/>
              </a:spcBef>
              <a:spcAft>
                <a:spcPts val="0"/>
              </a:spcAft>
              <a:buSzPts val="1800"/>
              <a:buChar char="○"/>
            </a:pPr>
            <a:r>
              <a:rPr lang="en" sz="1800"/>
              <a:t>True</a:t>
            </a:r>
            <a:endParaRPr sz="1800"/>
          </a:p>
          <a:p>
            <a:pPr indent="-342900" lvl="1" marL="914400" rtl="0">
              <a:spcBef>
                <a:spcPts val="0"/>
              </a:spcBef>
              <a:spcAft>
                <a:spcPts val="0"/>
              </a:spcAft>
              <a:buSzPts val="1800"/>
              <a:buChar char="○"/>
            </a:pPr>
            <a:r>
              <a:rPr lang="en" sz="1800"/>
              <a:t>False</a:t>
            </a:r>
            <a:endParaRPr sz="1800"/>
          </a:p>
          <a:p>
            <a:pPr indent="-342900" lvl="0" marL="457200" rtl="0">
              <a:spcBef>
                <a:spcPts val="0"/>
              </a:spcBef>
              <a:spcAft>
                <a:spcPts val="0"/>
              </a:spcAft>
              <a:buSzPts val="1800"/>
              <a:buChar char="●"/>
            </a:pPr>
            <a:r>
              <a:rPr lang="en" sz="1800"/>
              <a:t>Requirement specifications are not needed for generating inputs to satisfy structural coverage of program code.</a:t>
            </a:r>
            <a:endParaRPr sz="1800"/>
          </a:p>
          <a:p>
            <a:pPr indent="-342900" lvl="1" marL="914400" rtl="0">
              <a:spcBef>
                <a:spcPts val="0"/>
              </a:spcBef>
              <a:spcAft>
                <a:spcPts val="0"/>
              </a:spcAft>
              <a:buSzPts val="1800"/>
              <a:buChar char="○"/>
            </a:pPr>
            <a:r>
              <a:rPr lang="en" sz="1800"/>
              <a:t>True</a:t>
            </a:r>
            <a:endParaRPr sz="1800"/>
          </a:p>
          <a:p>
            <a:pPr indent="-342900" lvl="1" marL="914400" rtl="0">
              <a:spcBef>
                <a:spcPts val="0"/>
              </a:spcBef>
              <a:spcAft>
                <a:spcPts val="0"/>
              </a:spcAft>
              <a:buSzPts val="1800"/>
              <a:buChar char="○"/>
            </a:pPr>
            <a:r>
              <a:rPr lang="en" sz="1800"/>
              <a:t>False</a:t>
            </a:r>
            <a:endParaRPr sz="1800"/>
          </a:p>
          <a:p>
            <a:pPr indent="-342900" lvl="0" marL="457200" rtl="0">
              <a:spcBef>
                <a:spcPts val="0"/>
              </a:spcBef>
              <a:spcAft>
                <a:spcPts val="0"/>
              </a:spcAft>
              <a:buSzPts val="1800"/>
              <a:buChar char="●"/>
            </a:pPr>
            <a:r>
              <a:rPr lang="en" sz="1800"/>
              <a:t>A system that fails to meet its user’s needs may still be:</a:t>
            </a:r>
            <a:endParaRPr sz="1800"/>
          </a:p>
          <a:p>
            <a:pPr indent="-342900" lvl="1" marL="914400" rtl="0">
              <a:spcBef>
                <a:spcPts val="0"/>
              </a:spcBef>
              <a:spcAft>
                <a:spcPts val="0"/>
              </a:spcAft>
              <a:buSzPts val="1800"/>
              <a:buChar char="○"/>
            </a:pPr>
            <a:r>
              <a:rPr lang="en" sz="1800"/>
              <a:t>Correct with respect to its specification.</a:t>
            </a:r>
            <a:endParaRPr sz="1800"/>
          </a:p>
          <a:p>
            <a:pPr indent="-342900" lvl="1" marL="914400" rtl="0">
              <a:spcBef>
                <a:spcPts val="0"/>
              </a:spcBef>
              <a:spcAft>
                <a:spcPts val="0"/>
              </a:spcAft>
              <a:buSzPts val="1800"/>
              <a:buChar char="○"/>
            </a:pPr>
            <a:r>
              <a:rPr lang="en" sz="1800"/>
              <a:t>Safe to operate.</a:t>
            </a:r>
            <a:endParaRPr sz="1800"/>
          </a:p>
          <a:p>
            <a:pPr indent="-342900" lvl="1" marL="914400" rtl="0">
              <a:spcBef>
                <a:spcPts val="0"/>
              </a:spcBef>
              <a:spcAft>
                <a:spcPts val="0"/>
              </a:spcAft>
              <a:buSzPts val="1800"/>
              <a:buChar char="○"/>
            </a:pPr>
            <a:r>
              <a:rPr lang="en" sz="1800"/>
              <a:t>Robust in the presence of exceptional conditions.</a:t>
            </a:r>
            <a:endParaRPr sz="1800"/>
          </a:p>
          <a:p>
            <a:pPr indent="-342900" lvl="1" marL="914400" rtl="0">
              <a:spcBef>
                <a:spcPts val="0"/>
              </a:spcBef>
              <a:spcAft>
                <a:spcPts val="0"/>
              </a:spcAft>
              <a:buSzPts val="1800"/>
              <a:buChar char="○"/>
            </a:pPr>
            <a:r>
              <a:rPr lang="en" sz="1800"/>
              <a:t>Considered to have passed verification.</a:t>
            </a:r>
            <a:endParaRPr sz="1800"/>
          </a:p>
          <a:p>
            <a:pPr indent="0" lvl="0" marL="0" marR="0" rtl="0" algn="l">
              <a:lnSpc>
                <a:spcPct val="100000"/>
              </a:lnSpc>
              <a:spcBef>
                <a:spcPts val="0"/>
              </a:spcBef>
              <a:spcAft>
                <a:spcPts val="0"/>
              </a:spcAft>
              <a:buNone/>
            </a:pPr>
            <a:r>
              <a:t/>
            </a:r>
            <a:endParaRPr sz="2400"/>
          </a:p>
        </p:txBody>
      </p:sp>
      <p:sp>
        <p:nvSpPr>
          <p:cNvPr id="93" name="Shape 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99" name="Shape 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Validation activities can only be performed once the complete system has been built.</a:t>
            </a:r>
            <a:endParaRPr sz="1800"/>
          </a:p>
          <a:p>
            <a:pPr indent="-342900" lvl="1" marL="914400" rtl="0">
              <a:spcBef>
                <a:spcPts val="0"/>
              </a:spcBef>
              <a:spcAft>
                <a:spcPts val="0"/>
              </a:spcAft>
              <a:buSzPts val="1800"/>
              <a:buChar char="○"/>
            </a:pPr>
            <a:r>
              <a:rPr lang="en" sz="1800"/>
              <a:t>True</a:t>
            </a:r>
            <a:endParaRPr sz="1800"/>
          </a:p>
          <a:p>
            <a:pPr indent="-342900" lvl="1" marL="914400" rtl="0">
              <a:spcBef>
                <a:spcPts val="0"/>
              </a:spcBef>
              <a:spcAft>
                <a:spcPts val="0"/>
              </a:spcAft>
              <a:buSzPts val="1800"/>
              <a:buChar char="○"/>
            </a:pPr>
            <a:r>
              <a:rPr b="1" lang="en" sz="1800"/>
              <a:t>False</a:t>
            </a:r>
            <a:endParaRPr b="1" sz="1800"/>
          </a:p>
          <a:p>
            <a:pPr indent="-342900" lvl="0" marL="457200" rtl="0">
              <a:spcBef>
                <a:spcPts val="0"/>
              </a:spcBef>
              <a:spcAft>
                <a:spcPts val="0"/>
              </a:spcAft>
              <a:buSzPts val="1800"/>
              <a:buChar char="●"/>
            </a:pPr>
            <a:r>
              <a:rPr lang="en" sz="1800"/>
              <a:t>Statement coverage criterion never requires as many test cases to satisfy as branch coverage criterion.</a:t>
            </a:r>
            <a:endParaRPr sz="1800"/>
          </a:p>
          <a:p>
            <a:pPr indent="-342900" lvl="1" marL="914400" rtl="0">
              <a:spcBef>
                <a:spcPts val="0"/>
              </a:spcBef>
              <a:spcAft>
                <a:spcPts val="0"/>
              </a:spcAft>
              <a:buSzPts val="1800"/>
              <a:buChar char="○"/>
            </a:pPr>
            <a:r>
              <a:rPr lang="en" sz="1800"/>
              <a:t>True</a:t>
            </a:r>
            <a:endParaRPr sz="1800"/>
          </a:p>
          <a:p>
            <a:pPr indent="-342900" lvl="1" marL="914400" rtl="0">
              <a:spcBef>
                <a:spcPts val="0"/>
              </a:spcBef>
              <a:spcAft>
                <a:spcPts val="0"/>
              </a:spcAft>
              <a:buSzPts val="1800"/>
              <a:buChar char="○"/>
            </a:pPr>
            <a:r>
              <a:rPr b="1" lang="en" sz="1800"/>
              <a:t>False</a:t>
            </a:r>
            <a:endParaRPr b="1" sz="1800"/>
          </a:p>
          <a:p>
            <a:pPr indent="-342900" lvl="0" marL="457200" rtl="0">
              <a:spcBef>
                <a:spcPts val="0"/>
              </a:spcBef>
              <a:spcAft>
                <a:spcPts val="0"/>
              </a:spcAft>
              <a:buSzPts val="1800"/>
              <a:buChar char="●"/>
            </a:pPr>
            <a:r>
              <a:rPr lang="en" sz="1800"/>
              <a:t>Requirement specifications are not needed for generating inputs to satisfy structural coverage of program code.</a:t>
            </a:r>
            <a:endParaRPr sz="1800"/>
          </a:p>
          <a:p>
            <a:pPr indent="-342900" lvl="1" marL="914400" rtl="0">
              <a:spcBef>
                <a:spcPts val="0"/>
              </a:spcBef>
              <a:spcAft>
                <a:spcPts val="0"/>
              </a:spcAft>
              <a:buSzPts val="1800"/>
              <a:buChar char="○"/>
            </a:pPr>
            <a:r>
              <a:rPr b="1" lang="en" sz="1800"/>
              <a:t>True</a:t>
            </a:r>
            <a:endParaRPr b="1" sz="1800"/>
          </a:p>
          <a:p>
            <a:pPr indent="-342900" lvl="1" marL="914400" rtl="0">
              <a:spcBef>
                <a:spcPts val="0"/>
              </a:spcBef>
              <a:spcAft>
                <a:spcPts val="0"/>
              </a:spcAft>
              <a:buSzPts val="1800"/>
              <a:buChar char="○"/>
            </a:pPr>
            <a:r>
              <a:rPr lang="en" sz="1800"/>
              <a:t>False</a:t>
            </a:r>
            <a:endParaRPr sz="1800"/>
          </a:p>
          <a:p>
            <a:pPr indent="-342900" lvl="0" marL="457200" rtl="0">
              <a:spcBef>
                <a:spcPts val="0"/>
              </a:spcBef>
              <a:spcAft>
                <a:spcPts val="0"/>
              </a:spcAft>
              <a:buSzPts val="1800"/>
              <a:buChar char="●"/>
            </a:pPr>
            <a:r>
              <a:rPr lang="en" sz="1800"/>
              <a:t>A system that fails to meet its user’s needs may still be:</a:t>
            </a:r>
            <a:endParaRPr sz="1800"/>
          </a:p>
          <a:p>
            <a:pPr indent="-342900" lvl="1" marL="914400" rtl="0">
              <a:spcBef>
                <a:spcPts val="0"/>
              </a:spcBef>
              <a:spcAft>
                <a:spcPts val="0"/>
              </a:spcAft>
              <a:buSzPts val="1800"/>
              <a:buChar char="○"/>
            </a:pPr>
            <a:r>
              <a:rPr b="1" lang="en" sz="1800"/>
              <a:t>Correct with respect to its specification.</a:t>
            </a:r>
            <a:endParaRPr b="1" sz="1800"/>
          </a:p>
          <a:p>
            <a:pPr indent="-342900" lvl="1" marL="914400" rtl="0">
              <a:spcBef>
                <a:spcPts val="0"/>
              </a:spcBef>
              <a:spcAft>
                <a:spcPts val="0"/>
              </a:spcAft>
              <a:buSzPts val="1800"/>
              <a:buChar char="○"/>
            </a:pPr>
            <a:r>
              <a:rPr b="1" lang="en" sz="1800"/>
              <a:t>Safe to operate.</a:t>
            </a:r>
            <a:endParaRPr b="1" sz="1800"/>
          </a:p>
          <a:p>
            <a:pPr indent="-342900" lvl="1" marL="914400" rtl="0">
              <a:spcBef>
                <a:spcPts val="0"/>
              </a:spcBef>
              <a:spcAft>
                <a:spcPts val="0"/>
              </a:spcAft>
              <a:buSzPts val="1800"/>
              <a:buChar char="○"/>
            </a:pPr>
            <a:r>
              <a:rPr b="1" lang="en" sz="1800"/>
              <a:t>Robust in the presence of exceptional conditions.</a:t>
            </a:r>
            <a:endParaRPr b="1" sz="1800"/>
          </a:p>
          <a:p>
            <a:pPr indent="-342900" lvl="1" marL="914400" rtl="0">
              <a:spcBef>
                <a:spcPts val="0"/>
              </a:spcBef>
              <a:spcAft>
                <a:spcPts val="0"/>
              </a:spcAft>
              <a:buSzPts val="1800"/>
              <a:buChar char="○"/>
            </a:pPr>
            <a:r>
              <a:rPr b="1" lang="en" sz="1800"/>
              <a:t>Considered to have passed verification.</a:t>
            </a:r>
            <a:endParaRPr b="1" sz="1800"/>
          </a:p>
          <a:p>
            <a:pPr indent="0" lvl="0" marL="0" marR="0" rtl="0" algn="l">
              <a:lnSpc>
                <a:spcPct val="100000"/>
              </a:lnSpc>
              <a:spcBef>
                <a:spcPts val="0"/>
              </a:spcBef>
              <a:spcAft>
                <a:spcPts val="0"/>
              </a:spcAft>
              <a:buNone/>
            </a:pPr>
            <a:r>
              <a:t/>
            </a:r>
            <a:endParaRPr sz="2400"/>
          </a:p>
        </p:txBody>
      </p:sp>
      <p:sp>
        <p:nvSpPr>
          <p:cNvPr id="100" name="Shape 1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2</a:t>
            </a:r>
            <a:endParaRPr/>
          </a:p>
        </p:txBody>
      </p:sp>
      <p:sp>
        <p:nvSpPr>
          <p:cNvPr id="106" name="Shape 1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rgbClr val="000000"/>
              </a:buClr>
              <a:buSzPts val="1100"/>
              <a:buNone/>
            </a:pPr>
            <a:r>
              <a:rPr lang="en" sz="2400"/>
              <a:t>Consider the following situation:</a:t>
            </a:r>
            <a:endParaRPr sz="2400"/>
          </a:p>
          <a:p>
            <a:pPr indent="0" lvl="0" marL="0" rtl="0">
              <a:lnSpc>
                <a:spcPct val="115000"/>
              </a:lnSpc>
              <a:spcBef>
                <a:spcPts val="0"/>
              </a:spcBef>
              <a:spcAft>
                <a:spcPts val="0"/>
              </a:spcAft>
              <a:buClr>
                <a:srgbClr val="000000"/>
              </a:buClr>
              <a:buSzPts val="1100"/>
              <a:buNone/>
            </a:pPr>
            <a:r>
              <a:rPr lang="en" sz="2400"/>
              <a:t>After</a:t>
            </a:r>
            <a:r>
              <a:rPr i="1" lang="en" sz="2400"/>
              <a:t> carefully and thoroughly</a:t>
            </a:r>
            <a:r>
              <a:rPr lang="en"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endParaRPr sz="2400"/>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