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spcBef>
                <a:spcPts val="0"/>
              </a:spcBef>
              <a:spcAft>
                <a:spcPts val="0"/>
              </a:spcAft>
              <a:buNone/>
            </a:pPr>
            <a:r>
              <a:rPr lang="en"/>
              <a:t>Now, we can write a test class using the capabilities offered by JUnit. </a:t>
            </a:r>
            <a:endParaRPr/>
          </a:p>
          <a:p>
            <a:pPr indent="0" lvl="0" marL="0" rtl="0">
              <a:spcBef>
                <a:spcPts val="0"/>
              </a:spcBef>
              <a:spcAft>
                <a:spcPts val="0"/>
              </a:spcAft>
              <a:buNone/>
            </a:pPr>
            <a:r>
              <a:rPr lang="en">
                <a:solidFill>
                  <a:schemeClr val="dk1"/>
                </a:solidFill>
              </a:rPr>
              <a:t>- You create classes for testing either a particular class or unit of your system or for testing a kind of functionality.The convention is to name it (read), followed by the word Test. </a:t>
            </a:r>
            <a:endParaRPr>
              <a:solidFill>
                <a:schemeClr val="dk1"/>
              </a:solidFill>
            </a:endParaRPr>
          </a:p>
          <a:p>
            <a:pPr indent="0" lvl="0" marL="0" rtl="0">
              <a:spcBef>
                <a:spcPts val="0"/>
              </a:spcBef>
              <a:spcAft>
                <a:spcPts val="0"/>
              </a:spcAft>
              <a:buNone/>
            </a:pPr>
            <a:r>
              <a:rPr lang="en">
                <a:solidFill>
                  <a:schemeClr val="dk1"/>
                </a:solidFill>
              </a:rPr>
              <a:t>- each test is marked with the keyword @test.</a:t>
            </a:r>
            <a:endParaRPr>
              <a:solidFill>
                <a:schemeClr val="dk1"/>
              </a:solidFill>
            </a:endParaRPr>
          </a:p>
          <a:p>
            <a:pPr indent="0" lvl="0" marL="0" rtl="0">
              <a:spcBef>
                <a:spcPts val="0"/>
              </a:spcBef>
              <a:spcAft>
                <a:spcPts val="0"/>
              </a:spcAft>
              <a:buNone/>
            </a:pPr>
            <a:r>
              <a:rPr lang="en">
                <a:solidFill>
                  <a:schemeClr val="dk1"/>
                </a:solidFill>
              </a:rPr>
              <a:t>-this is our initialization</a:t>
            </a:r>
            <a:endParaRPr>
              <a:solidFill>
                <a:schemeClr val="dk1"/>
              </a:solidFill>
            </a:endParaRPr>
          </a:p>
          <a:p>
            <a:pPr indent="0" lvl="0" marL="0" rtl="0">
              <a:spcBef>
                <a:spcPts val="0"/>
              </a:spcBef>
              <a:spcAft>
                <a:spcPts val="0"/>
              </a:spcAft>
              <a:buNone/>
            </a:pPr>
            <a:r>
              <a:rPr lang="en">
                <a:solidFill>
                  <a:schemeClr val="dk1"/>
                </a:solidFill>
              </a:rPr>
              <a:t>- then, our test steps are to run the evaluate method on the initialized Calculator object, then to check the results.</a:t>
            </a:r>
            <a:endParaRPr>
              <a:solidFill>
                <a:schemeClr val="dk1"/>
              </a:solidFill>
            </a:endParaRPr>
          </a:p>
          <a:p>
            <a:pPr indent="0" lvl="0" marL="0" rtl="0">
              <a:spcBef>
                <a:spcPts val="0"/>
              </a:spcBef>
              <a:spcAft>
                <a:spcPts val="0"/>
              </a:spcAft>
              <a:buNone/>
            </a:pPr>
            <a:r>
              <a:rPr lang="en">
                <a:solidFill>
                  <a:schemeClr val="dk1"/>
                </a:solidFill>
              </a:rPr>
              <a:t>- We execute evaluate with the input 1+2+3</a:t>
            </a:r>
            <a:endParaRPr>
              <a:solidFill>
                <a:schemeClr val="dk1"/>
              </a:solidFill>
            </a:endParaRPr>
          </a:p>
          <a:p>
            <a:pPr indent="0" lvl="0" marL="0" rtl="0">
              <a:spcBef>
                <a:spcPts val="0"/>
              </a:spcBef>
              <a:spcAft>
                <a:spcPts val="0"/>
              </a:spcAft>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spcBef>
                <a:spcPts val="0"/>
              </a:spcBef>
              <a:spcAft>
                <a:spcPts val="0"/>
              </a:spcAft>
              <a:buNone/>
            </a:pPr>
            <a:r>
              <a:rPr lang="en">
                <a:solidFill>
                  <a:schemeClr val="dk1"/>
                </a:solidFill>
              </a:rPr>
              <a:t>-  finally, to prepare for the next test, we set calculator to null. This is our tear down - any prep that needs to happen for the next test to ensure that this test does not corrupt another test.</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(DEMO)</a:t>
            </a:r>
            <a:endParaRPr>
              <a:solidFill>
                <a:schemeClr val="dk1"/>
              </a:solidFill>
            </a:endParaRPr>
          </a:p>
          <a:p>
            <a:pPr indent="0" lvl="0" marL="0" rtl="0">
              <a:spcBef>
                <a:spcPts val="0"/>
              </a:spcBef>
              <a:spcAft>
                <a:spcPts val="0"/>
              </a:spcAft>
              <a:buNone/>
            </a:pPr>
            <a:r>
              <a:rPr lang="en">
                <a:solidFill>
                  <a:schemeClr val="dk1"/>
                </a:solidFill>
              </a:rPr>
              <a:t>run, then </a:t>
            </a:r>
            <a:endParaRPr>
              <a:solidFill>
                <a:schemeClr val="dk1"/>
              </a:solidFill>
            </a:endParaRPr>
          </a:p>
          <a:p>
            <a:pPr indent="0" lvl="0" marL="0" rtl="0">
              <a:lnSpc>
                <a:spcPct val="160000"/>
              </a:lnSpc>
              <a:spcBef>
                <a:spcPts val="0"/>
              </a:spcBef>
              <a:spcAft>
                <a:spcPts val="1200"/>
              </a:spcAft>
              <a:buClr>
                <a:schemeClr val="dk1"/>
              </a:buClr>
              <a:buSzPts val="1100"/>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two other fixtures called beforeclass and after class</a:t>
            </a:r>
            <a:endParaRPr/>
          </a:p>
          <a:p>
            <a:pPr indent="0" lvl="0" marL="0" rtl="0">
              <a:spcBef>
                <a:spcPts val="0"/>
              </a:spcBef>
              <a:spcAft>
                <a:spcPts val="0"/>
              </a:spcAft>
              <a:buNone/>
            </a:pPr>
            <a:r>
              <a:rPr lang="en"/>
              <a:t>(go 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 your bread and butter in writing unit tests.</a:t>
            </a:r>
            <a:endParaRPr/>
          </a:p>
          <a:p>
            <a:pPr indent="0" lvl="0" marL="0" rtl="0">
              <a:spcBef>
                <a:spcPts val="0"/>
              </a:spcBef>
              <a:spcAft>
                <a:spcPts val="0"/>
              </a:spcAft>
              <a:buNone/>
            </a:pPr>
            <a:r>
              <a:rPr lang="en"/>
              <a:t>- this is where you can make a direct comparison of expected and actual output</a:t>
            </a:r>
            <a:endParaRPr/>
          </a:p>
          <a:p>
            <a:pPr indent="0" lvl="0" marL="0" rtl="0">
              <a:spcBef>
                <a:spcPts val="0"/>
              </a:spcBef>
              <a:spcAft>
                <a:spcPts val="0"/>
              </a:spcAft>
              <a:buNone/>
            </a:pPr>
            <a:r>
              <a:rPr lang="en"/>
              <a:t>- assert that a property evaluate to true or false - add two positive numbers, you can assert that the result is positive.</a:t>
            </a:r>
            <a:endParaRPr/>
          </a:p>
          <a:p>
            <a:pPr indent="0" lvl="0" marL="0" rtl="0">
              <a:spcBef>
                <a:spcPts val="0"/>
              </a:spcBef>
              <a:spcAft>
                <a:spcPts val="0"/>
              </a:spcAft>
              <a:buNone/>
            </a:pPr>
            <a:r>
              <a:rPr lang="en"/>
              <a:t>- assert that an object is null or not null</a:t>
            </a:r>
            <a:endParaRPr/>
          </a:p>
          <a:p>
            <a:pPr indent="0" lvl="0" marL="0" rtl="0">
              <a:spcBef>
                <a:spcPts val="0"/>
              </a:spcBef>
              <a:spcAft>
                <a:spcPts val="0"/>
              </a:spcAft>
              <a:buNone/>
            </a:pPr>
            <a:r>
              <a:rPr lang="en"/>
              <a:t>- assert that two objects are clones</a:t>
            </a:r>
            <a:endParaRPr/>
          </a:p>
          <a:p>
            <a:pPr indent="0" lvl="0" marL="0" rtl="0">
              <a:spcBef>
                <a:spcPts val="0"/>
              </a:spcBef>
              <a:spcAft>
                <a:spcPts val="0"/>
              </a:spcAft>
              <a:buNone/>
            </a:pPr>
            <a:r>
              <a:rPr lang="en"/>
              <a:t>- a bit of a complex one that allows for a number of checks on the contents of the output.</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first two are assertEquals and assertArrayEquals. This is the straightforward - does the expected output match the actual output. It takes in two items, and compares their values for equality.</a:t>
            </a:r>
            <a:endParaRPr/>
          </a:p>
          <a:p>
            <a:pPr indent="0" lvl="0" marL="0" rtl="0">
              <a:spcBef>
                <a:spcPts val="0"/>
              </a:spcBef>
              <a:spcAft>
                <a:spcPts val="0"/>
              </a:spcAft>
              <a:buNone/>
            </a:pPr>
            <a:r>
              <a:rPr lang="en"/>
              <a:t>(2-5)</a:t>
            </a:r>
            <a:endParaRPr/>
          </a:p>
          <a:p>
            <a:pPr indent="0" lvl="0" marL="0" rtl="0">
              <a:spcBef>
                <a:spcPts val="0"/>
              </a:spcBef>
              <a:spcAft>
                <a:spcPts val="0"/>
              </a:spcAft>
              <a:buNone/>
            </a:pPr>
            <a:r>
              <a:rPr lang="en"/>
              <a:t>go over code examples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is assertFalse and its twin assertTrue</a:t>
            </a:r>
            <a:endParaRPr/>
          </a:p>
          <a:p>
            <a:pPr indent="0" lvl="0" marL="0" rtl="0">
              <a:spcBef>
                <a:spcPts val="0"/>
              </a:spcBef>
              <a:spcAft>
                <a:spcPts val="0"/>
              </a:spcAft>
              <a:buNone/>
            </a:pPr>
            <a:r>
              <a:rPr lang="en"/>
              <a:t>(go over)</a:t>
            </a:r>
            <a:endParaRPr/>
          </a:p>
          <a:p>
            <a:pPr indent="0" lvl="0" marL="0" rtl="0">
              <a:spcBef>
                <a:spcPts val="0"/>
              </a:spcBef>
              <a:spcAft>
                <a:spcPts val="0"/>
              </a:spcAft>
              <a:buNone/>
            </a:pPr>
            <a:r>
              <a:rPr lang="en"/>
              <a:t>This is used when, rather than checking the exact value of the result, we want to check (3)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next two are similar to assertEquals, but not quite the same. </a:t>
            </a:r>
            <a:endParaRPr/>
          </a:p>
          <a:p>
            <a:pPr indent="0" lvl="0" marL="0" rtl="0">
              <a:spcBef>
                <a:spcPts val="0"/>
              </a:spcBef>
              <a:spcAft>
                <a:spcPts val="0"/>
              </a:spcAft>
              <a:buNone/>
            </a:pPr>
            <a:r>
              <a:rPr lang="en"/>
              <a:t>(1) , that is (2). Not whether they contain the same data, but are they literally aliases for the same memory space.</a:t>
            </a:r>
            <a:endParaRPr/>
          </a:p>
          <a:p>
            <a:pPr indent="0" lvl="0" marL="0" rtl="0">
              <a:spcBef>
                <a:spcPts val="0"/>
              </a:spcBef>
              <a:spcAft>
                <a:spcPts val="0"/>
              </a:spcAft>
              <a:buNone/>
            </a:pPr>
            <a:r>
              <a:rPr lang="en"/>
              <a:t>(3-4)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Pretty straightforward - (go over)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(1), but this has been an abstract process. I’ve never once brought up how you actually run these tests on the system. </a:t>
            </a:r>
            <a:endParaRPr>
              <a:solidFill>
                <a:schemeClr val="dk1"/>
              </a:solidFill>
            </a:endParaRPr>
          </a:p>
          <a:p>
            <a:pPr indent="0" lvl="0" marL="0" rtl="0">
              <a:lnSpc>
                <a:spcPct val="120000"/>
              </a:lnSpc>
              <a:spcBef>
                <a:spcPts val="0"/>
              </a:spcBef>
              <a:spcAft>
                <a:spcPts val="0"/>
              </a:spcAft>
              <a:buNone/>
            </a:pPr>
            <a:r>
              <a:rPr lang="en">
                <a:solidFill>
                  <a:schemeClr val="dk1"/>
                </a:solidFill>
              </a:rPr>
              <a:t>Of course, (3) - stat up the code, enter some input, then look at the output and give it the ok or not ok. </a:t>
            </a:r>
            <a:endParaRPr>
              <a:solidFill>
                <a:schemeClr val="dk1"/>
              </a:solidFill>
            </a:endParaRPr>
          </a:p>
          <a:p>
            <a:pPr indent="0" lvl="0" marL="0" rtl="0">
              <a:lnSpc>
                <a:spcPct val="120000"/>
              </a:lnSpc>
              <a:spcBef>
                <a:spcPts val="0"/>
              </a:spcBef>
              <a:spcAft>
                <a:spcPts val="0"/>
              </a:spcAft>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endParaRPr>
              <a:solidFill>
                <a:schemeClr val="dk1"/>
              </a:solidFill>
            </a:endParaRPr>
          </a:p>
          <a:p>
            <a:pPr indent="0" lvl="0" marL="0" rtl="0">
              <a:lnSpc>
                <a:spcPct val="120000"/>
              </a:lnSpc>
              <a:spcBef>
                <a:spcPts val="0"/>
              </a:spcBef>
              <a:spcAft>
                <a:spcPts val="0"/>
              </a:spcAft>
              <a:buNone/>
            </a:pPr>
            <a:r>
              <a:rPr lang="en">
                <a:solidFill>
                  <a:schemeClr val="dk1"/>
                </a:solidFill>
              </a:rPr>
              <a:t>Ultimately, (6), but (7).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Pretty straightforward - (go over)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assertThat is a special construct that allows a number of specialized assertions, using matchers provided by JUnit directly and the Hamcrest library that JUnit makes use of.</a:t>
            </a:r>
            <a:endParaRPr/>
          </a:p>
          <a:p>
            <a:pPr indent="0" lvl="0" marL="0" rtl="0">
              <a:spcBef>
                <a:spcPts val="0"/>
              </a:spcBef>
              <a:spcAft>
                <a:spcPts val="0"/>
              </a:spcAft>
              <a:buNone/>
            </a:pPr>
            <a:r>
              <a:rPr lang="en"/>
              <a:t>If you look at JUnit’s documentation, there are a bunch of these, but to go over a few examples.</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 - so, we have a checklist of bad things, and if all of them are met, we’ll issue a failure verdict. </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spcBef>
                <a:spcPts val="0"/>
              </a:spcBef>
              <a:spcAft>
                <a:spcPts val="0"/>
              </a:spcAft>
              <a:buNone/>
            </a:pPr>
            <a:r>
              <a:rPr lang="en">
                <a:solidFill>
                  <a:schemeClr val="dk1"/>
                </a:solidFill>
              </a:rPr>
              <a:t>As usual, the trade-off game comes in…</a:t>
            </a:r>
            <a:endParaRPr>
              <a:solidFill>
                <a:schemeClr val="dk1"/>
              </a:solidFill>
            </a:endParaRPr>
          </a:p>
          <a:p>
            <a:pPr indent="0" lvl="0" marL="0" rtl="0">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spcBef>
                <a:spcPts val="0"/>
              </a:spcBef>
              <a:spcAft>
                <a:spcPts val="0"/>
              </a:spcAft>
              <a:buNone/>
            </a:pPr>
            <a:r>
              <a:rPr lang="en">
                <a:solidFill>
                  <a:schemeClr val="dk1"/>
                </a:solidFill>
              </a:rPr>
              <a:t>As usual, the trade-off game comes in…</a:t>
            </a:r>
            <a:endParaRPr>
              <a:solidFill>
                <a:schemeClr val="dk1"/>
              </a:solidFill>
            </a:endParaRPr>
          </a:p>
          <a:p>
            <a:pPr indent="0" lvl="0" marL="0" rtl="0">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Sometimes stubs are needed to even make a component executable, if (2). </a:t>
            </a:r>
            <a:endParaRPr>
              <a:solidFill>
                <a:schemeClr val="dk1"/>
              </a:solidFill>
            </a:endParaRPr>
          </a:p>
          <a:p>
            <a:pPr indent="0" lvl="0" marL="0" rtl="0">
              <a:spcBef>
                <a:spcPts val="0"/>
              </a:spcBef>
              <a:spcAft>
                <a:spcPts val="0"/>
              </a:spcAft>
              <a:buNone/>
            </a:pPr>
            <a:r>
              <a:rPr lang="en">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endParaRPr>
              <a:solidFill>
                <a:schemeClr val="dk1"/>
              </a:solidFill>
            </a:endParaRPr>
          </a:p>
          <a:p>
            <a:pPr indent="0" lvl="0" marL="0" rtl="0">
              <a:spcBef>
                <a:spcPts val="0"/>
              </a:spcBef>
              <a:spcAft>
                <a:spcPts val="0"/>
              </a:spcAft>
              <a:buNone/>
            </a:pPr>
            <a:r>
              <a:rPr lang="en">
                <a:solidFill>
                  <a:schemeClr val="dk1"/>
                </a:solidFill>
              </a:rPr>
              <a:t>(3)</a:t>
            </a:r>
            <a:endParaRPr>
              <a:solidFill>
                <a:schemeClr val="dk1"/>
              </a:solidFill>
            </a:endParaRPr>
          </a:p>
          <a:p>
            <a:pPr indent="0" lvl="0" marL="0" rtl="0">
              <a:spcBef>
                <a:spcPts val="0"/>
              </a:spcBef>
              <a:spcAft>
                <a:spcPts val="0"/>
              </a:spcAft>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endParaRPr>
              <a:solidFill>
                <a:schemeClr val="dk1"/>
              </a:solidFill>
            </a:endParaRPr>
          </a:p>
          <a:p>
            <a:pPr indent="0" lvl="0" marL="0" rtl="0">
              <a:spcBef>
                <a:spcPts val="0"/>
              </a:spcBef>
              <a:spcAft>
                <a:spcPts val="0"/>
              </a:spcAft>
              <a:buNone/>
            </a:pPr>
            <a:r>
              <a:rPr lang="en">
                <a:solidFill>
                  <a:schemeClr val="dk1"/>
                </a:solidFill>
              </a:rPr>
              <a:t>In these cases (5) - (6)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spcBef>
                <a:spcPts val="0"/>
              </a:spcBef>
              <a:spcAft>
                <a:spcPts val="0"/>
              </a:spcAft>
              <a:buNone/>
            </a:pPr>
            <a:r>
              <a:rPr lang="en">
                <a:solidFill>
                  <a:schemeClr val="dk1"/>
                </a:solidFill>
              </a:rPr>
              <a:t>As usual, the trade-off game comes in…</a:t>
            </a:r>
            <a:endParaRPr>
              <a:solidFill>
                <a:schemeClr val="dk1"/>
              </a:solidFill>
            </a:endParaRPr>
          </a:p>
          <a:p>
            <a:pPr indent="0" lvl="0" marL="0" rtl="0">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endParaRPr>
              <a:solidFill>
                <a:schemeClr val="dk1"/>
              </a:solidFill>
            </a:endParaRPr>
          </a:p>
          <a:p>
            <a:pPr indent="0" lvl="0" marL="0" rtl="0">
              <a:spcBef>
                <a:spcPts val="0"/>
              </a:spcBef>
              <a:spcAft>
                <a:spcPts val="0"/>
              </a:spcAft>
              <a:buNone/>
            </a:pPr>
            <a:r>
              <a:rPr lang="en"/>
              <a:t>may need to mock (read). This is a form of stub.</a:t>
            </a:r>
            <a:endParaRPr/>
          </a:p>
          <a:p>
            <a:pPr indent="0" lvl="0" marL="0" rtl="0">
              <a:spcBef>
                <a:spcPts val="0"/>
              </a:spcBef>
              <a:spcAft>
                <a:spcPts val="0"/>
              </a:spcAft>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endParaRPr/>
          </a:p>
          <a:p>
            <a:pPr indent="0" lvl="0" marL="0" rtl="0">
              <a:spcBef>
                <a:spcPts val="0"/>
              </a:spcBef>
              <a:spcAft>
                <a:spcPts val="0"/>
              </a:spcAft>
              <a:buClr>
                <a:schemeClr val="dk1"/>
              </a:buClr>
              <a:buSzPts val="11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Execution should be as mechanical as compiling the latest version of the product. We want to make testing as easy as possible for humans. Test automation is how we do this</a:t>
            </a:r>
            <a:endParaRPr>
              <a:solidFill>
                <a:schemeClr val="dk1"/>
              </a:solidFill>
            </a:endParaRPr>
          </a:p>
          <a:p>
            <a:pPr indent="0" lvl="0" marL="0" rtl="0">
              <a:lnSpc>
                <a:spcPct val="120000"/>
              </a:lnSpc>
              <a:spcBef>
                <a:spcPts val="0"/>
              </a:spcBef>
              <a:spcAft>
                <a:spcPts val="0"/>
              </a:spcAft>
              <a:buNone/>
            </a:pPr>
            <a:r>
              <a:rPr lang="en">
                <a:solidFill>
                  <a:schemeClr val="dk1"/>
                </a:solidFill>
              </a:rPr>
              <a:t>(read 1-2)</a:t>
            </a:r>
            <a:endParaRPr>
              <a:solidFill>
                <a:schemeClr val="dk1"/>
              </a:solidFill>
            </a:endParaRPr>
          </a:p>
          <a:p>
            <a:pPr indent="0" lvl="0" marL="0" rtl="0">
              <a:lnSpc>
                <a:spcPct val="120000"/>
              </a:lnSpc>
              <a:spcBef>
                <a:spcPts val="0"/>
              </a:spcBef>
              <a:spcAft>
                <a:spcPts val="0"/>
              </a:spcAft>
              <a:buNone/>
            </a:pPr>
            <a:r>
              <a:rPr lang="en">
                <a:solidFill>
                  <a:schemeClr val="dk1"/>
                </a:solidFill>
              </a:rPr>
              <a:t>We can (3), giving us the ability to test the system in a variety of configurations.WE can make (4) without having to judge each test case, and really importantly - (5)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Walk through</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Sometimes stubs are needed to even make a component executable, if (2). </a:t>
            </a:r>
            <a:endParaRPr>
              <a:solidFill>
                <a:schemeClr val="dk1"/>
              </a:solidFill>
            </a:endParaRPr>
          </a:p>
          <a:p>
            <a:pPr indent="0" lvl="0" marL="0" rtl="0">
              <a:spcBef>
                <a:spcPts val="0"/>
              </a:spcBef>
              <a:spcAft>
                <a:spcPts val="0"/>
              </a:spcAft>
              <a:buNone/>
            </a:pPr>
            <a:r>
              <a:rPr lang="en">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area where test automation is essential - and has made possible - is continuous integration.</a:t>
            </a:r>
            <a:endParaRPr/>
          </a:p>
          <a:p>
            <a:pPr indent="0" lvl="0" marL="0" rtl="0">
              <a:spcBef>
                <a:spcPts val="600"/>
              </a:spcBef>
              <a:spcAft>
                <a:spcPts val="0"/>
              </a:spcAft>
              <a:buNone/>
            </a:pPr>
            <a:r>
              <a:rPr lang="en"/>
              <a:t>Continuous Integration is a development practice that requires developers to integrate code into a shared repository several times a day. Each check-in is then verified by an automated build (3)</a:t>
            </a:r>
            <a:endParaRPr/>
          </a:p>
          <a:p>
            <a:pPr indent="0" lvl="0" marL="0" rtl="0">
              <a:spcBef>
                <a:spcPts val="600"/>
              </a:spcBef>
              <a:spcAft>
                <a:spcPts val="0"/>
              </a:spcAft>
              <a:buNone/>
            </a:pPr>
            <a:r>
              <a:rPr lang="en"/>
              <a:t> By integrating regularly, you can detect errors quickly, and locate them more easily. CI requires significantly less back-tracking to discover where things went wrong, so you can more efficiently build the system.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endParaRPr/>
          </a:p>
          <a:p>
            <a:pPr indent="0" lvl="0" marL="0" rtl="0">
              <a:spcBef>
                <a:spcPts val="0"/>
              </a:spcBef>
              <a:spcAft>
                <a:spcPts val="0"/>
              </a:spcAft>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endParaRPr/>
          </a:p>
          <a:p>
            <a:pPr indent="0" lvl="0" marL="0" rtl="0">
              <a:spcBef>
                <a:spcPts val="0"/>
              </a:spcBef>
              <a:spcAft>
                <a:spcPts val="0"/>
              </a:spcAft>
              <a:buClr>
                <a:schemeClr val="dk1"/>
              </a:buClr>
              <a:buSzPts val="1100"/>
              <a:buFont typeface="Arial"/>
              <a:buNone/>
            </a:pPr>
            <a:r>
              <a:rPr lang="en"/>
              <a:t>(3) Once the code is built, all tests should run to confirm that it behaves as the developers expect it to behave. This requires test automation.</a:t>
            </a:r>
            <a:endParaRPr/>
          </a:p>
          <a:p>
            <a:pPr indent="0" lvl="0" marL="0" rtl="0">
              <a:spcBef>
                <a:spcPts val="0"/>
              </a:spcBef>
              <a:spcAft>
                <a:spcPts val="0"/>
              </a:spcAft>
              <a:buClr>
                <a:schemeClr val="dk1"/>
              </a:buClr>
              <a:buSzPts val="11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endParaRPr/>
          </a:p>
          <a:p>
            <a:pPr indent="0" lvl="0" marL="0" rtl="0">
              <a:spcBef>
                <a:spcPts val="0"/>
              </a:spcBef>
              <a:spcAft>
                <a:spcPts val="0"/>
              </a:spcAft>
              <a:buClr>
                <a:schemeClr val="dk1"/>
              </a:buClr>
              <a:buSzPts val="1100"/>
              <a:buFont typeface="Arial"/>
              <a:buNone/>
            </a:pPr>
            <a:r>
              <a:rPr lang="en"/>
              <a:t>(5)  The build needs to complete rapidly, so that if there is a problem with integration, it is quickly identified.</a:t>
            </a:r>
            <a:endParaRPr/>
          </a:p>
          <a:p>
            <a:pPr indent="0" lvl="0" marL="0" rtl="0">
              <a:spcBef>
                <a:spcPts val="0"/>
              </a:spcBef>
              <a:spcAft>
                <a:spcPts val="0"/>
              </a:spcAft>
              <a:buClr>
                <a:schemeClr val="dk1"/>
              </a:buClr>
              <a:buSzPts val="11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endParaRPr/>
          </a:p>
          <a:p>
            <a:pPr indent="0" lvl="0" marL="0" rtl="0">
              <a:spcBef>
                <a:spcPts val="0"/>
              </a:spcBef>
              <a:spcAft>
                <a:spcPts val="0"/>
              </a:spcAft>
              <a:buClr>
                <a:schemeClr val="dk1"/>
              </a:buClr>
              <a:buSzPts val="11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endParaRPr/>
          </a:p>
          <a:p>
            <a:pPr indent="0" lvl="0" marL="0" rtl="0">
              <a:spcBef>
                <a:spcPts val="0"/>
              </a:spcBef>
              <a:spcAft>
                <a:spcPts val="0"/>
              </a:spcAft>
              <a:buClr>
                <a:schemeClr val="dk1"/>
              </a:buClr>
              <a:buSzPts val="1100"/>
              <a:buFont typeface="Arial"/>
              <a:buNone/>
            </a:pPr>
            <a:r>
              <a:rPr lang="en"/>
              <a:t>All programmers should start the day by updating the project from the repository. That way, they will all stay up to date.</a:t>
            </a:r>
            <a:endParaRPr/>
          </a:p>
          <a:p>
            <a:pPr indent="0" lvl="0" marL="0" rtl="0">
              <a:spcBef>
                <a:spcPts val="0"/>
              </a:spcBef>
              <a:spcAft>
                <a:spcPts val="0"/>
              </a:spcAft>
              <a:buClr>
                <a:schemeClr val="dk1"/>
              </a:buClr>
              <a:buSzPts val="1100"/>
              <a:buFont typeface="Arial"/>
              <a:buNone/>
            </a:pPr>
            <a:r>
              <a:rPr lang="en"/>
              <a:t>(8) It should be easy to find out whether the build breaks and, if so, who made the relevant change.</a:t>
            </a:r>
            <a:endParaRPr/>
          </a:p>
          <a:p>
            <a:pPr indent="0" lvl="0" marL="0" rtl="0">
              <a:spcBef>
                <a:spcPts val="0"/>
              </a:spcBef>
              <a:spcAft>
                <a:spcPts val="0"/>
              </a:spcAft>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simple fact is that (1 -4)</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 to make this happen, testing often involves writing a surprising amount of code. This code, called test scaffolding, </a:t>
            </a:r>
            <a:endParaRPr>
              <a:solidFill>
                <a:schemeClr val="dk1"/>
              </a:solidFill>
            </a:endParaRPr>
          </a:p>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That said, scaffolding has been estimated to be up to half of the code written for large-scale projects</a:t>
            </a:r>
            <a:endParaRPr>
              <a:solidFill>
                <a:schemeClr val="dk1"/>
              </a:solidFill>
            </a:endParaRPr>
          </a:p>
          <a:p>
            <a:pPr indent="0" lvl="0" marL="0" rtl="0">
              <a:spcBef>
                <a:spcPts val="0"/>
              </a:spcBef>
              <a:spcAft>
                <a:spcPts val="0"/>
              </a:spcAft>
              <a:buNone/>
            </a:pPr>
            <a:r>
              <a:rPr lang="en">
                <a:solidFill>
                  <a:schemeClr val="dk1"/>
                </a:solidFill>
              </a:rPr>
              <a:t>(more reading)</a:t>
            </a:r>
            <a:endParaRPr>
              <a:solidFill>
                <a:schemeClr val="dk1"/>
              </a:solidFill>
            </a:endParaRPr>
          </a:p>
          <a:p>
            <a:pPr indent="0" lvl="0" marL="0" rtl="0">
              <a:spcBef>
                <a:spcPts val="0"/>
              </a:spcBef>
              <a:spcAft>
                <a:spcPts val="0"/>
              </a:spcAft>
              <a:buNone/>
            </a:pPr>
            <a:r>
              <a:rPr lang="en">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Some of the common pieces of code written as test scaffolding include:</a:t>
            </a:r>
            <a:endParaRPr>
              <a:solidFill>
                <a:schemeClr val="dk1"/>
              </a:solidFill>
            </a:endParaRPr>
          </a:p>
          <a:p>
            <a:pPr indent="0" lvl="0" marL="0" rtl="0">
              <a:spcBef>
                <a:spcPts val="0"/>
              </a:spcBef>
              <a:spcAft>
                <a:spcPts val="0"/>
              </a:spcAft>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spcBef>
                <a:spcPts val="0"/>
              </a:spcBef>
              <a:spcAft>
                <a:spcPts val="0"/>
              </a:spcAft>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spcBef>
                <a:spcPts val="0"/>
              </a:spcBef>
              <a:spcAft>
                <a:spcPts val="0"/>
              </a:spcAft>
              <a:buNone/>
            </a:pPr>
            <a:r>
              <a:rPr lang="en">
                <a:solidFill>
                  <a:schemeClr val="dk1"/>
                </a:solidFill>
              </a:rPr>
              <a:t>(read) or that we simply do not want to rely on. </a:t>
            </a:r>
            <a:endParaRPr>
              <a:solidFill>
                <a:schemeClr val="dk1"/>
              </a:solidFill>
            </a:endParaRPr>
          </a:p>
          <a:p>
            <a:pPr indent="0" lvl="0" marL="0" rtl="0">
              <a:spcBef>
                <a:spcPts val="0"/>
              </a:spcBef>
              <a:spcAft>
                <a:spcPts val="0"/>
              </a:spcAft>
              <a:buNone/>
            </a:pPr>
            <a:r>
              <a:rPr lang="en">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spcBef>
                <a:spcPts val="0"/>
              </a:spcBef>
              <a:spcAft>
                <a:spcPts val="0"/>
              </a:spcAft>
              <a:buNone/>
            </a:pPr>
            <a:r>
              <a:rPr lang="en">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spcBef>
                <a:spcPts val="0"/>
              </a:spcBef>
              <a:spcAft>
                <a:spcPts val="0"/>
              </a:spcAft>
              <a:buNone/>
            </a:pPr>
            <a:r>
              <a:rPr lang="en">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spcBef>
                <a:spcPts val="0"/>
              </a:spcBef>
              <a:spcAft>
                <a:spcPts val="0"/>
              </a:spcAft>
              <a:buNone/>
            </a:pPr>
            <a:r>
              <a:rPr lang="en">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To write a driver - an executable test case - we need to address five items. These are (go over)</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spcBef>
                <a:spcPts val="0"/>
              </a:spcBef>
              <a:spcAft>
                <a:spcPts val="0"/>
              </a:spcAft>
              <a:buNone/>
            </a:pPr>
            <a:r>
              <a:rPr lang="en"/>
              <a:t>What you usually will do is choose some target - some unit from the code base. Often, this is a class from the project, or a small group of classes. Then, in the test package (3), where you write a series of test cases as methods. </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Test Execution and Automation</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15 - 03/20/2018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Writing a Unit Test</a:t>
            </a:r>
            <a:endParaRPr/>
          </a:p>
        </p:txBody>
      </p:sp>
      <p:sp>
        <p:nvSpPr>
          <p:cNvPr id="118" name="Shape 11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2400"/>
          </a:p>
        </p:txBody>
      </p:sp>
      <p:sp>
        <p:nvSpPr>
          <p:cNvPr id="119" name="Shape 11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org.junit.jupiter.api.Assertions.assertEquals;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org.junit.jupiter.api.Test;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endParaRPr sz="1400">
              <a:solidFill>
                <a:srgbClr val="333333"/>
              </a:solidFill>
              <a:latin typeface="Consolas"/>
              <a:ea typeface="Consolas"/>
              <a:cs typeface="Consolas"/>
              <a:sym typeface="Consolas"/>
            </a:endParaRPr>
          </a:p>
          <a:p>
            <a:pPr indent="457200" lvl="0" marL="0" rtl="0">
              <a:lnSpc>
                <a:spcPct val="145000"/>
              </a:lnSpc>
              <a:spcBef>
                <a:spcPts val="0"/>
              </a:spcBef>
              <a:spcAft>
                <a:spcPts val="0"/>
              </a:spcAft>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spcBef>
                <a:spcPts val="600"/>
              </a:spcBef>
              <a:spcAft>
                <a:spcPts val="0"/>
              </a:spcAft>
              <a:buNone/>
            </a:pPr>
            <a:r>
              <a:t/>
            </a:r>
            <a:endParaRPr/>
          </a:p>
        </p:txBody>
      </p:sp>
      <p:sp>
        <p:nvSpPr>
          <p:cNvPr id="120" name="Shape 120"/>
          <p:cNvSpPr/>
          <p:nvPr/>
        </p:nvSpPr>
        <p:spPr>
          <a:xfrm>
            <a:off x="7793700" y="2629350"/>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Convention - name the test class after the class it is testing or the functionality being tested.</a:t>
            </a:r>
            <a:endParaRPr/>
          </a:p>
        </p:txBody>
      </p:sp>
      <p:sp>
        <p:nvSpPr>
          <p:cNvPr id="121" name="Shape 121"/>
          <p:cNvSpPr/>
          <p:nvPr/>
        </p:nvSpPr>
        <p:spPr>
          <a:xfrm>
            <a:off x="1830250" y="3032400"/>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Each test is denoted with keyword </a:t>
            </a:r>
            <a:r>
              <a:rPr b="1" lang="en"/>
              <a:t>@test</a:t>
            </a:r>
            <a:r>
              <a:rPr lang="en"/>
              <a:t>.</a:t>
            </a:r>
            <a:endParaRPr/>
          </a:p>
        </p:txBody>
      </p:sp>
      <p:sp>
        <p:nvSpPr>
          <p:cNvPr id="122" name="Shape 122"/>
          <p:cNvSpPr/>
          <p:nvPr/>
        </p:nvSpPr>
        <p:spPr>
          <a:xfrm>
            <a:off x="3739400" y="3885300"/>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Initialization</a:t>
            </a:r>
            <a:endParaRPr/>
          </a:p>
        </p:txBody>
      </p:sp>
      <p:sp>
        <p:nvSpPr>
          <p:cNvPr id="123" name="Shape 123"/>
          <p:cNvSpPr/>
          <p:nvPr/>
        </p:nvSpPr>
        <p:spPr>
          <a:xfrm>
            <a:off x="3739400" y="4603000"/>
            <a:ext cx="1262700" cy="58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Test Steps</a:t>
            </a:r>
            <a:endParaRPr/>
          </a:p>
        </p:txBody>
      </p:sp>
      <p:sp>
        <p:nvSpPr>
          <p:cNvPr id="124" name="Shape 124"/>
          <p:cNvSpPr/>
          <p:nvPr/>
        </p:nvSpPr>
        <p:spPr>
          <a:xfrm>
            <a:off x="7648075" y="4282800"/>
            <a:ext cx="6603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Input</a:t>
            </a:r>
            <a:endParaRPr/>
          </a:p>
        </p:txBody>
      </p:sp>
      <p:sp>
        <p:nvSpPr>
          <p:cNvPr id="125" name="Shape 125"/>
          <p:cNvSpPr/>
          <p:nvPr/>
        </p:nvSpPr>
        <p:spPr>
          <a:xfrm>
            <a:off x="7448500" y="4989825"/>
            <a:ext cx="7746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Oracle</a:t>
            </a:r>
            <a:endParaRPr/>
          </a:p>
        </p:txBody>
      </p:sp>
      <p:sp>
        <p:nvSpPr>
          <p:cNvPr id="126" name="Shape 126"/>
          <p:cNvSpPr/>
          <p:nvPr/>
        </p:nvSpPr>
        <p:spPr>
          <a:xfrm>
            <a:off x="5534325" y="5658875"/>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Tear Down</a:t>
            </a:r>
            <a:endParaRPr/>
          </a:p>
        </p:txBody>
      </p:sp>
      <p:sp>
        <p:nvSpPr>
          <p:cNvPr id="127" name="Shape 1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0"/>
                                        </p:tgtEl>
                                      </p:cBhvr>
                                    </p:animEffect>
                                    <p:set>
                                      <p:cBhvr>
                                        <p:cTn dur="1" fill="hold">
                                          <p:stCondLst>
                                            <p:cond delay="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Fixtures - Shared Initialization</a:t>
            </a:r>
            <a:endParaRPr/>
          </a:p>
        </p:txBody>
      </p:sp>
      <p:sp>
        <p:nvSpPr>
          <p:cNvPr id="133" name="Shape 1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a:t>@BeforeEach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@BeforeEach</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public void setUp()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endParaRPr sz="24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this.registration.setUser(“ggay”);</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34" name="Shape 1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Fixtures - Teardown Method</a:t>
            </a:r>
            <a:endParaRPr/>
          </a:p>
        </p:txBody>
      </p:sp>
      <p:sp>
        <p:nvSpPr>
          <p:cNvPr id="140" name="Shape 1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@AfterEach annotation defines a common test tear down method:</a:t>
            </a:r>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@AfterEach</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	this.registration.logout();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null;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41" name="Shape 1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More Test Fixtures</a:t>
            </a:r>
            <a:endParaRPr/>
          </a:p>
        </p:txBody>
      </p:sp>
      <p:sp>
        <p:nvSpPr>
          <p:cNvPr id="147" name="Shape 14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@BeforeAll defines initialization to take place before any tests are run.</a:t>
            </a:r>
            <a:endParaRPr/>
          </a:p>
          <a:p>
            <a:pPr indent="-419100" lvl="0" marL="457200" marR="0" rtl="0" algn="l">
              <a:lnSpc>
                <a:spcPct val="100000"/>
              </a:lnSpc>
              <a:spcBef>
                <a:spcPts val="0"/>
              </a:spcBef>
              <a:spcAft>
                <a:spcPts val="0"/>
              </a:spcAft>
              <a:buSzPts val="3000"/>
              <a:buChar char="●"/>
            </a:pPr>
            <a:r>
              <a:rPr lang="en"/>
              <a:t>@AfterAll defines tear down after all tests are done.</a:t>
            </a:r>
            <a:endParaRPr/>
          </a:p>
        </p:txBody>
      </p:sp>
      <p:sp>
        <p:nvSpPr>
          <p:cNvPr id="148" name="Shape 14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400">
                <a:solidFill>
                  <a:srgbClr val="A71D5D"/>
                </a:solidFill>
                <a:latin typeface="Consolas"/>
                <a:ea typeface="Consolas"/>
                <a:cs typeface="Consolas"/>
                <a:sym typeface="Consolas"/>
              </a:rPr>
              <a:t>@BeforeAll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nSpc>
                <a:spcPct val="145000"/>
              </a:lnSpc>
              <a:spcBef>
                <a:spcPts val="0"/>
              </a:spcBef>
              <a:spcAft>
                <a:spcPts val="0"/>
              </a:spcAft>
              <a:buClr>
                <a:schemeClr val="dk1"/>
              </a:buClr>
              <a:buSzPts val="1100"/>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@AfterAll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a:spcBef>
                <a:spcPts val="600"/>
              </a:spcBef>
              <a:spcAft>
                <a:spcPts val="0"/>
              </a:spcAft>
              <a:buNone/>
            </a:pPr>
            <a:r>
              <a:t/>
            </a:r>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Skeleton</a:t>
            </a:r>
            <a:endParaRPr/>
          </a:p>
        </p:txBody>
      </p:sp>
      <p:sp>
        <p:nvSpPr>
          <p:cNvPr id="155" name="Shape 1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@Test</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//Define Inputs</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endParaRPr sz="20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p:txBody>
      </p:sp>
      <p:sp>
        <p:nvSpPr>
          <p:cNvPr id="156" name="Shape 1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Assertions</a:t>
            </a:r>
            <a:endParaRPr/>
          </a:p>
        </p:txBody>
      </p:sp>
      <p:sp>
        <p:nvSpPr>
          <p:cNvPr id="162" name="Shape 1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assertEquals, assertArrayEquals</a:t>
            </a:r>
            <a:endParaRPr/>
          </a:p>
          <a:p>
            <a:pPr indent="-419100" lvl="0" marL="457200" marR="0" rtl="0" algn="l">
              <a:lnSpc>
                <a:spcPct val="100000"/>
              </a:lnSpc>
              <a:spcBef>
                <a:spcPts val="0"/>
              </a:spcBef>
              <a:spcAft>
                <a:spcPts val="0"/>
              </a:spcAft>
              <a:buSzPts val="3000"/>
              <a:buChar char="●"/>
            </a:pPr>
            <a:r>
              <a:rPr lang="en"/>
              <a:t>assertFalse, assertTrue</a:t>
            </a:r>
            <a:endParaRPr/>
          </a:p>
          <a:p>
            <a:pPr indent="-419100" lvl="0" marL="457200" marR="0" rtl="0" algn="l">
              <a:lnSpc>
                <a:spcPct val="100000"/>
              </a:lnSpc>
              <a:spcBef>
                <a:spcPts val="0"/>
              </a:spcBef>
              <a:spcAft>
                <a:spcPts val="0"/>
              </a:spcAft>
              <a:buSzPts val="3000"/>
              <a:buChar char="●"/>
            </a:pPr>
            <a:r>
              <a:rPr lang="en"/>
              <a:t>assertNull, assertNotNull</a:t>
            </a:r>
            <a:endParaRPr/>
          </a:p>
          <a:p>
            <a:pPr indent="-419100" lvl="0" marL="457200" marR="0" rtl="0" algn="l">
              <a:lnSpc>
                <a:spcPct val="100000"/>
              </a:lnSpc>
              <a:spcBef>
                <a:spcPts val="0"/>
              </a:spcBef>
              <a:spcAft>
                <a:spcPts val="0"/>
              </a:spcAft>
              <a:buSzPts val="3000"/>
              <a:buChar char="●"/>
            </a:pPr>
            <a:r>
              <a:rPr lang="en"/>
              <a:t>assertSame,assertNotSame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63" name="Shape 1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assertEquals</a:t>
            </a:r>
            <a:endParaRPr/>
          </a:p>
        </p:txBody>
      </p:sp>
      <p:sp>
        <p:nvSpPr>
          <p:cNvPr id="169" name="Shape 16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0" name="Shape 170"/>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Compares two items for equality.</a:t>
            </a:r>
            <a:endParaRPr sz="2400"/>
          </a:p>
          <a:p>
            <a:pPr indent="-381000" lvl="0" marL="457200" rtl="0">
              <a:spcBef>
                <a:spcPts val="0"/>
              </a:spcBef>
              <a:spcAft>
                <a:spcPts val="0"/>
              </a:spcAft>
              <a:buSzPts val="2400"/>
              <a:buChar char="●"/>
            </a:pPr>
            <a:r>
              <a:rPr lang="en" sz="2400"/>
              <a:t>For user-defined classes, relies on </a:t>
            </a:r>
            <a:r>
              <a:rPr lang="en" sz="2400">
                <a:latin typeface="Consolas"/>
                <a:ea typeface="Consolas"/>
                <a:cs typeface="Consolas"/>
                <a:sym typeface="Consolas"/>
              </a:rPr>
              <a:t>.equals</a:t>
            </a:r>
            <a:r>
              <a:rPr lang="en" sz="2400"/>
              <a:t> method. </a:t>
            </a:r>
            <a:endParaRPr sz="2400"/>
          </a:p>
          <a:p>
            <a:pPr indent="-355600" lvl="1" marL="914400" rtl="0">
              <a:spcBef>
                <a:spcPts val="0"/>
              </a:spcBef>
              <a:spcAft>
                <a:spcPts val="0"/>
              </a:spcAft>
              <a:buSzPts val="2000"/>
              <a:buChar char="○"/>
            </a:pPr>
            <a:r>
              <a:rPr lang="en" sz="2000"/>
              <a:t>Compare field-by-field</a:t>
            </a:r>
            <a:endParaRPr sz="2000"/>
          </a:p>
          <a:p>
            <a:pPr indent="-317500" lvl="1" marL="914400" rtl="0">
              <a:spcBef>
                <a:spcPts val="0"/>
              </a:spcBef>
              <a:spcAft>
                <a:spcPts val="0"/>
              </a:spcAft>
              <a:buSzPts val="1400"/>
              <a:buChar char="○"/>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endParaRPr sz="1400">
              <a:latin typeface="Consolas"/>
              <a:ea typeface="Consolas"/>
              <a:cs typeface="Consolas"/>
              <a:sym typeface="Consolas"/>
            </a:endParaRPr>
          </a:p>
          <a:p>
            <a:pPr indent="-381000" lvl="0" marL="457200" rtl="0">
              <a:spcBef>
                <a:spcPts val="0"/>
              </a:spcBef>
              <a:spcAft>
                <a:spcPts val="0"/>
              </a:spcAft>
              <a:buSzPts val="2400"/>
              <a:buChar char="●"/>
            </a:pPr>
            <a:r>
              <a:rPr lang="en" sz="2400"/>
              <a:t>assertArrayEquals compares arrays of items.</a:t>
            </a:r>
            <a:endParaRPr sz="2400"/>
          </a:p>
        </p:txBody>
      </p:sp>
      <p:sp>
        <p:nvSpPr>
          <p:cNvPr id="171" name="Shape 1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assertFalse, assertTrue</a:t>
            </a:r>
            <a:endParaRPr/>
          </a:p>
        </p:txBody>
      </p:sp>
      <p:sp>
        <p:nvSpPr>
          <p:cNvPr id="177" name="Shape 17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nSpc>
                <a:spcPct val="145000"/>
              </a:lnSpc>
              <a:spcBef>
                <a:spcPts val="0"/>
              </a:spcBef>
              <a:spcAft>
                <a:spcPts val="0"/>
              </a:spcAft>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8" name="Shape 178"/>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Take in a string and a boolean expression.</a:t>
            </a:r>
            <a:endParaRPr sz="2400"/>
          </a:p>
          <a:p>
            <a:pPr indent="-381000" lvl="0" marL="457200" rtl="0">
              <a:spcBef>
                <a:spcPts val="0"/>
              </a:spcBef>
              <a:spcAft>
                <a:spcPts val="0"/>
              </a:spcAft>
              <a:buSzPts val="2400"/>
              <a:buChar char="●"/>
            </a:pPr>
            <a:r>
              <a:rPr lang="en" sz="2400"/>
              <a:t>Evaluates the expression and issues pass/fail based on outcome.</a:t>
            </a:r>
            <a:endParaRPr sz="2400"/>
          </a:p>
          <a:p>
            <a:pPr indent="-381000" lvl="0" marL="457200" rtl="0">
              <a:spcBef>
                <a:spcPts val="0"/>
              </a:spcBef>
              <a:spcAft>
                <a:spcPts val="0"/>
              </a:spcAft>
              <a:buSzPts val="2400"/>
              <a:buChar char="●"/>
            </a:pPr>
            <a:r>
              <a:rPr lang="en" sz="2400"/>
              <a:t>Used to check conformance of solution to expected properties.</a:t>
            </a:r>
            <a:endParaRPr sz="2400"/>
          </a:p>
        </p:txBody>
      </p:sp>
      <p:sp>
        <p:nvSpPr>
          <p:cNvPr id="179" name="Shape 1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assertSame, assertNotSame</a:t>
            </a:r>
            <a:endParaRPr/>
          </a:p>
        </p:txBody>
      </p:sp>
      <p:sp>
        <p:nvSpPr>
          <p:cNvPr id="185" name="Shape 18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6" name="Shape 186"/>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Checks whether two objects are clones. </a:t>
            </a:r>
            <a:endParaRPr/>
          </a:p>
          <a:p>
            <a:pPr indent="-419100" lvl="0" marL="457200" rtl="0">
              <a:spcBef>
                <a:spcPts val="0"/>
              </a:spcBef>
              <a:spcAft>
                <a:spcPts val="0"/>
              </a:spcAft>
              <a:buSzPts val="3000"/>
              <a:buChar char="●"/>
            </a:pPr>
            <a:r>
              <a:rPr lang="en"/>
              <a:t>Are these variables aliases for the same object?</a:t>
            </a:r>
            <a:endParaRPr/>
          </a:p>
          <a:p>
            <a:pPr indent="-381000" lvl="1" marL="914400" rtl="0">
              <a:spcBef>
                <a:spcPts val="0"/>
              </a:spcBef>
              <a:spcAft>
                <a:spcPts val="0"/>
              </a:spcAft>
              <a:buSzPts val="2400"/>
              <a:buChar char="○"/>
            </a:pPr>
            <a:r>
              <a:rPr lang="en"/>
              <a:t>assertEquals uses .equals().</a:t>
            </a:r>
            <a:endParaRPr/>
          </a:p>
          <a:p>
            <a:pPr indent="-381000" lvl="1" marL="914400" rtl="0">
              <a:spcBef>
                <a:spcPts val="0"/>
              </a:spcBef>
              <a:spcAft>
                <a:spcPts val="0"/>
              </a:spcAft>
              <a:buSzPts val="2400"/>
              <a:buChar char="○"/>
            </a:pPr>
            <a:r>
              <a:rPr lang="en"/>
              <a:t>assertSame uses ==</a:t>
            </a:r>
            <a:endParaRPr/>
          </a:p>
        </p:txBody>
      </p:sp>
      <p:sp>
        <p:nvSpPr>
          <p:cNvPr id="187" name="Shape 1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assertNull, assertNotNull</a:t>
            </a:r>
            <a:endParaRPr/>
          </a:p>
        </p:txBody>
      </p:sp>
      <p:sp>
        <p:nvSpPr>
          <p:cNvPr id="193" name="Shape 19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testAssertNotNull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assertNotNull(</a:t>
            </a:r>
            <a:r>
              <a:rPr lang="en" sz="1400">
                <a:solidFill>
                  <a:srgbClr val="183691"/>
                </a:solidFill>
                <a:latin typeface="Consolas"/>
                <a:ea typeface="Consolas"/>
                <a:cs typeface="Consolas"/>
                <a:sym typeface="Consolas"/>
              </a:rPr>
              <a:t>"should not be 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Object());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assertNull(</a:t>
            </a:r>
            <a:r>
              <a:rPr lang="en" sz="1400">
                <a:solidFill>
                  <a:srgbClr val="183691"/>
                </a:solidFill>
                <a:latin typeface="Consolas"/>
                <a:ea typeface="Consolas"/>
                <a:cs typeface="Consolas"/>
                <a:sym typeface="Consolas"/>
              </a:rPr>
              <a:t>"should be null"</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4" name="Shape 194"/>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Take in an object and checks whether it is null/not null.</a:t>
            </a:r>
            <a:endParaRPr/>
          </a:p>
          <a:p>
            <a:pPr indent="-419100" lvl="0" marL="457200" rtl="0">
              <a:spcBef>
                <a:spcPts val="0"/>
              </a:spcBef>
              <a:spcAft>
                <a:spcPts val="0"/>
              </a:spcAft>
              <a:buSzPts val="3000"/>
              <a:buChar char="●"/>
            </a:pPr>
            <a:r>
              <a:rPr lang="en"/>
              <a:t>Can be used to help diagnose and void null pointer exceptions. </a:t>
            </a:r>
            <a:endParaRPr/>
          </a:p>
        </p:txBody>
      </p:sp>
      <p:sp>
        <p:nvSpPr>
          <p:cNvPr id="195" name="Shape 1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Executing Tests</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We’ve covered many techniques to derive test cases. </a:t>
            </a:r>
            <a:endParaRPr/>
          </a:p>
          <a:p>
            <a:pPr indent="-419100" lvl="0" marL="457200" rtl="0">
              <a:lnSpc>
                <a:spcPct val="120000"/>
              </a:lnSpc>
              <a:spcBef>
                <a:spcPts val="0"/>
              </a:spcBef>
              <a:spcAft>
                <a:spcPts val="0"/>
              </a:spcAft>
              <a:buSzPts val="3000"/>
              <a:buChar char="●"/>
            </a:pPr>
            <a:r>
              <a:rPr lang="en"/>
              <a:t>How do you run them on the program?</a:t>
            </a:r>
            <a:endParaRPr/>
          </a:p>
          <a:p>
            <a:pPr indent="-381000" lvl="1" marL="914400" rtl="0">
              <a:spcBef>
                <a:spcPts val="0"/>
              </a:spcBef>
              <a:spcAft>
                <a:spcPts val="0"/>
              </a:spcAft>
              <a:buSzPts val="2400"/>
              <a:buChar char="○"/>
            </a:pPr>
            <a:r>
              <a:rPr lang="en"/>
              <a:t>You could run the code and check results by hand.</a:t>
            </a:r>
            <a:endParaRPr/>
          </a:p>
          <a:p>
            <a:pPr indent="-381000" lvl="1" marL="914400" rtl="0">
              <a:spcBef>
                <a:spcPts val="0"/>
              </a:spcBef>
              <a:spcAft>
                <a:spcPts val="0"/>
              </a:spcAft>
              <a:buClr>
                <a:srgbClr val="FF0000"/>
              </a:buClr>
              <a:buSzPts val="2400"/>
              <a:buChar char="○"/>
            </a:pPr>
            <a:r>
              <a:rPr b="1" lang="en" u="sng">
                <a:solidFill>
                  <a:srgbClr val="FF0000"/>
                </a:solidFill>
              </a:rPr>
              <a:t>Please don’t do this.</a:t>
            </a:r>
            <a:endParaRPr b="1" u="sng">
              <a:solidFill>
                <a:srgbClr val="FF0000"/>
              </a:solidFill>
            </a:endParaRPr>
          </a:p>
          <a:p>
            <a:pPr indent="-381000" lvl="2" marL="1371600" rtl="0">
              <a:spcBef>
                <a:spcPts val="0"/>
              </a:spcBef>
              <a:spcAft>
                <a:spcPts val="0"/>
              </a:spcAft>
              <a:buClr>
                <a:srgbClr val="000000"/>
              </a:buClr>
              <a:buSzPts val="2400"/>
              <a:buChar char="■"/>
            </a:pPr>
            <a:r>
              <a:rPr lang="en"/>
              <a:t>Humans are slow, expensive, and error-prone.</a:t>
            </a:r>
            <a:endParaRPr>
              <a:solidFill>
                <a:srgbClr val="000000"/>
              </a:solidFill>
            </a:endParaRPr>
          </a:p>
          <a:p>
            <a:pPr indent="-381000" lvl="1" marL="914400" marR="0" rtl="0" algn="l">
              <a:lnSpc>
                <a:spcPct val="100000"/>
              </a:lnSpc>
              <a:spcBef>
                <a:spcPts val="0"/>
              </a:spcBef>
              <a:spcAft>
                <a:spcPts val="0"/>
              </a:spcAft>
              <a:buClr>
                <a:schemeClr val="dk1"/>
              </a:buClr>
              <a:buSzPts val="2400"/>
              <a:buFont typeface="Arial"/>
              <a:buChar char="○"/>
            </a:pPr>
            <a:r>
              <a:rPr lang="en"/>
              <a:t>Test design requires effort and creativity.</a:t>
            </a:r>
            <a:endParaRPr/>
          </a:p>
          <a:p>
            <a:pPr indent="-381000" lvl="1" marL="914400" marR="0" rtl="0" algn="l">
              <a:lnSpc>
                <a:spcPct val="100000"/>
              </a:lnSpc>
              <a:spcBef>
                <a:spcPts val="0"/>
              </a:spcBef>
              <a:spcAft>
                <a:spcPts val="0"/>
              </a:spcAft>
              <a:buSzPts val="2400"/>
              <a:buChar char="○"/>
            </a:pPr>
            <a:r>
              <a:rPr lang="en"/>
              <a:t>Test execution should not.</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Grouping</a:t>
            </a:r>
            <a:r>
              <a:rPr lang="en"/>
              <a:t> Assertions</a:t>
            </a:r>
            <a:endParaRPr/>
          </a:p>
        </p:txBody>
      </p:sp>
      <p:sp>
        <p:nvSpPr>
          <p:cNvPr id="201" name="Shape 201"/>
          <p:cNvSpPr txBox="1"/>
          <p:nvPr>
            <p:ph idx="1" type="body"/>
          </p:nvPr>
        </p:nvSpPr>
        <p:spPr>
          <a:xfrm>
            <a:off x="372200" y="1600200"/>
            <a:ext cx="4178100" cy="4967700"/>
          </a:xfrm>
          <a:prstGeom prst="rect">
            <a:avLst/>
          </a:prstGeom>
        </p:spPr>
        <p:txBody>
          <a:bodyPr anchorCtr="0" anchor="t" bIns="91425" lIns="91425" spcFirstLastPara="1" rIns="91425" wrap="square" tIns="91425">
            <a:noAutofit/>
          </a:bodyPr>
          <a:lstStyle/>
          <a:p>
            <a:pPr indent="0" lvl="0" marL="0" marR="152400" rtl="0">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groupedAssertions() {</a:t>
            </a:r>
            <a:endParaRPr sz="1400">
              <a:latin typeface="Verdana"/>
              <a:ea typeface="Verdana"/>
              <a:cs typeface="Verdana"/>
              <a:sym typeface="Verdana"/>
            </a:endParaRPr>
          </a:p>
          <a:p>
            <a:pPr indent="0" lvl="0" marL="152400" marR="152400" rtl="0">
              <a:lnSpc>
                <a:spcPct val="145000"/>
              </a:lnSpc>
              <a:spcBef>
                <a:spcPts val="0"/>
              </a:spcBef>
              <a:spcAft>
                <a:spcPts val="0"/>
              </a:spcAft>
              <a:buNone/>
            </a:pPr>
            <a:r>
              <a:rPr lang="en" sz="1400">
                <a:latin typeface="Verdana"/>
                <a:ea typeface="Verdana"/>
                <a:cs typeface="Verdana"/>
                <a:sym typeface="Verdana"/>
              </a:rPr>
              <a:t>    Person person = Account.getHolder();</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assertAll</a:t>
            </a:r>
            <a:r>
              <a:rPr lang="en" sz="1400">
                <a:latin typeface="Verdana"/>
                <a:ea typeface="Verdana"/>
                <a:cs typeface="Verdana"/>
                <a:sym typeface="Verdana"/>
              </a:rPr>
              <a:t>(</a:t>
            </a:r>
            <a:r>
              <a:rPr lang="en" sz="1400">
                <a:solidFill>
                  <a:srgbClr val="DD1144"/>
                </a:solidFill>
                <a:latin typeface="Verdana"/>
                <a:ea typeface="Verdana"/>
                <a:cs typeface="Verdana"/>
                <a:sym typeface="Verdana"/>
              </a:rPr>
              <a:t>"person"</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 -&gt; assertEquals(</a:t>
            </a:r>
            <a:r>
              <a:rPr lang="en" sz="1400">
                <a:solidFill>
                  <a:srgbClr val="DD1144"/>
                </a:solidFill>
                <a:latin typeface="Verdana"/>
                <a:ea typeface="Verdana"/>
                <a:cs typeface="Verdana"/>
                <a:sym typeface="Verdana"/>
              </a:rPr>
              <a:t>"John"</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person.getFirstName()),</a:t>
            </a:r>
            <a:br>
              <a:rPr lang="en" sz="1400">
                <a:latin typeface="Verdana"/>
                <a:ea typeface="Verdana"/>
                <a:cs typeface="Verdana"/>
                <a:sym typeface="Verdana"/>
              </a:rPr>
            </a:br>
            <a:r>
              <a:rPr lang="en" sz="1400">
                <a:latin typeface="Verdana"/>
                <a:ea typeface="Verdana"/>
                <a:cs typeface="Verdana"/>
                <a:sym typeface="Verdana"/>
              </a:rPr>
              <a:t>        () -&gt; assertEquals(</a:t>
            </a:r>
            <a:r>
              <a:rPr lang="en" sz="1400">
                <a:solidFill>
                  <a:srgbClr val="DD1144"/>
                </a:solidFill>
                <a:latin typeface="Verdana"/>
                <a:ea typeface="Verdana"/>
                <a:cs typeface="Verdana"/>
                <a:sym typeface="Verdana"/>
              </a:rPr>
              <a:t>"Doe"</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person.getLastName())</a:t>
            </a:r>
            <a:br>
              <a:rPr lang="en" sz="1400">
                <a:latin typeface="Verdana"/>
                <a:ea typeface="Verdana"/>
                <a:cs typeface="Verdana"/>
                <a:sym typeface="Verdana"/>
              </a:rPr>
            </a:br>
            <a:r>
              <a:rPr lang="en" sz="1400">
                <a:latin typeface="Verdana"/>
                <a:ea typeface="Verdana"/>
                <a:cs typeface="Verdana"/>
                <a:sym typeface="Verdana"/>
              </a:rPr>
              <a:t>    );</a:t>
            </a:r>
            <a:endParaRPr sz="1400">
              <a:latin typeface="Verdana"/>
              <a:ea typeface="Verdana"/>
              <a:cs typeface="Verdana"/>
              <a:sym typeface="Verdana"/>
            </a:endParaRPr>
          </a:p>
          <a:p>
            <a:pPr indent="0" lvl="0" marL="152400" marR="152400" rtl="0">
              <a:lnSpc>
                <a:spcPct val="145000"/>
              </a:lnSpc>
              <a:spcBef>
                <a:spcPts val="0"/>
              </a:spcBef>
              <a:spcAft>
                <a:spcPts val="0"/>
              </a:spcAft>
              <a:buNone/>
            </a:pPr>
            <a:r>
              <a:rPr lang="en" sz="1400">
                <a:latin typeface="Verdana"/>
                <a:ea typeface="Verdana"/>
                <a:cs typeface="Verdana"/>
                <a:sym typeface="Verdana"/>
              </a:rPr>
              <a:t>}</a:t>
            </a:r>
            <a:endParaRPr sz="1400">
              <a:latin typeface="Verdana"/>
              <a:ea typeface="Verdana"/>
              <a:cs typeface="Verdana"/>
              <a:sym typeface="Verdana"/>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2" name="Shape 202"/>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Grouped assertions are executed.</a:t>
            </a:r>
            <a:endParaRPr/>
          </a:p>
          <a:p>
            <a:pPr indent="-381000" lvl="1" marL="914400" rtl="0">
              <a:spcBef>
                <a:spcPts val="0"/>
              </a:spcBef>
              <a:spcAft>
                <a:spcPts val="0"/>
              </a:spcAft>
              <a:buSzPts val="2400"/>
              <a:buChar char="○"/>
            </a:pPr>
            <a:r>
              <a:rPr lang="en"/>
              <a:t>Failures are reported together.</a:t>
            </a:r>
            <a:endParaRPr/>
          </a:p>
          <a:p>
            <a:pPr indent="-381000" lvl="1" marL="914400" rtl="0">
              <a:spcBef>
                <a:spcPts val="0"/>
              </a:spcBef>
              <a:spcAft>
                <a:spcPts val="0"/>
              </a:spcAft>
              <a:buSzPts val="2400"/>
              <a:buChar char="○"/>
            </a:pPr>
            <a:r>
              <a:rPr lang="en"/>
              <a:t>Preferred way to compare fields of two data structures.</a:t>
            </a:r>
            <a:endParaRPr/>
          </a:p>
        </p:txBody>
      </p:sp>
      <p:sp>
        <p:nvSpPr>
          <p:cNvPr id="203" name="Shape 2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assertThat</a:t>
            </a:r>
            <a:endParaRPr/>
          </a:p>
        </p:txBody>
      </p:sp>
      <p:sp>
        <p:nvSpPr>
          <p:cNvPr id="209" name="Shape 2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testAssertThat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"albumen"</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both</a:t>
            </a:r>
            <a:r>
              <a:rPr lang="en" sz="1400">
                <a:solidFill>
                  <a:srgbClr val="333333"/>
                </a:solidFill>
                <a:latin typeface="Consolas"/>
                <a:ea typeface="Consolas"/>
                <a:cs typeface="Consolas"/>
                <a:sym typeface="Consolas"/>
              </a:rPr>
              <a:t>(containsString(</a:t>
            </a:r>
            <a:r>
              <a:rPr lang="en" sz="1400">
                <a:solidFill>
                  <a:srgbClr val="183691"/>
                </a:solidFill>
                <a:latin typeface="Consolas"/>
                <a:ea typeface="Consolas"/>
                <a:cs typeface="Consolas"/>
                <a:sym typeface="Consolas"/>
              </a:rPr>
              <a:t>"a"</a:t>
            </a:r>
            <a:r>
              <a:rPr lang="en" sz="1400">
                <a:solidFill>
                  <a:srgbClr val="333333"/>
                </a:solidFill>
                <a:latin typeface="Consolas"/>
                <a:ea typeface="Consolas"/>
                <a:cs typeface="Consolas"/>
                <a:sym typeface="Consolas"/>
              </a:rPr>
              <a:t>))</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and(containsString(</a:t>
            </a:r>
            <a:r>
              <a:rPr lang="en" sz="1400">
                <a:solidFill>
                  <a:srgbClr val="183691"/>
                </a:solidFill>
                <a:latin typeface="Consolas"/>
                <a:ea typeface="Consolas"/>
                <a:cs typeface="Consolas"/>
                <a:sym typeface="Consolas"/>
              </a:rPr>
              <a:t>"b"</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assertThat(Arrays</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asList(</a:t>
            </a:r>
            <a:r>
              <a:rPr lang="en" sz="1400">
                <a:solidFill>
                  <a:srgbClr val="183691"/>
                </a:solidFill>
                <a:latin typeface="Consolas"/>
                <a:ea typeface="Consolas"/>
                <a:cs typeface="Consolas"/>
                <a:sym typeface="Consolas"/>
              </a:rPr>
              <a:t>"one"</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"two"</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"three"</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hasItems</a:t>
            </a:r>
            <a:r>
              <a:rPr lang="en" sz="1400">
                <a:solidFill>
                  <a:srgbClr val="333333"/>
                </a:solidFill>
                <a:latin typeface="Consolas"/>
                <a:ea typeface="Consolas"/>
                <a:cs typeface="Consolas"/>
                <a:sym typeface="Consolas"/>
              </a:rPr>
              <a:t>(</a:t>
            </a:r>
            <a:r>
              <a:rPr lang="en" sz="1400">
                <a:solidFill>
                  <a:srgbClr val="183691"/>
                </a:solidFill>
                <a:latin typeface="Consolas"/>
                <a:ea typeface="Consolas"/>
                <a:cs typeface="Consolas"/>
                <a:sym typeface="Consolas"/>
              </a:rPr>
              <a:t>"one"</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"three"</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assertThat(Arrays</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asList(</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String[] { </a:t>
            </a:r>
            <a:r>
              <a:rPr lang="en" sz="1400">
                <a:solidFill>
                  <a:srgbClr val="183691"/>
                </a:solidFill>
                <a:latin typeface="Consolas"/>
                <a:ea typeface="Consolas"/>
                <a:cs typeface="Consolas"/>
                <a:sym typeface="Consolas"/>
              </a:rPr>
              <a:t>"fun"</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"ban"</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"net"</a:t>
            </a:r>
            <a:r>
              <a:rPr lang="en" sz="1400">
                <a:solidFill>
                  <a:srgbClr val="333333"/>
                </a:solidFill>
                <a:latin typeface="Consolas"/>
                <a:ea typeface="Consolas"/>
                <a:cs typeface="Consolas"/>
                <a:sym typeface="Consolas"/>
              </a:rPr>
              <a:t> }),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everyItem</a:t>
            </a:r>
            <a:r>
              <a:rPr lang="en" sz="1400">
                <a:solidFill>
                  <a:srgbClr val="333333"/>
                </a:solidFill>
                <a:latin typeface="Consolas"/>
                <a:ea typeface="Consolas"/>
                <a:cs typeface="Consolas"/>
                <a:sym typeface="Consolas"/>
              </a:rPr>
              <a:t>(containsString(</a:t>
            </a:r>
            <a:r>
              <a:rPr lang="en" sz="1400">
                <a:solidFill>
                  <a:srgbClr val="183691"/>
                </a:solidFill>
                <a:latin typeface="Consolas"/>
                <a:ea typeface="Consolas"/>
                <a:cs typeface="Consolas"/>
                <a:sym typeface="Consolas"/>
              </a:rPr>
              <a:t>"n"</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allOf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startsWith(</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not(allOf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"bad"</a:t>
            </a:r>
            <a:r>
              <a:rPr lang="en" sz="1400">
                <a:solidFill>
                  <a:srgbClr val="333333"/>
                </a:solidFill>
                <a:latin typeface="Consolas"/>
                <a:ea typeface="Consolas"/>
                <a:cs typeface="Consolas"/>
                <a:sym typeface="Consolas"/>
              </a:rPr>
              <a:t>), 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anyOf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"bad"</a:t>
            </a:r>
            <a:r>
              <a:rPr lang="en" sz="1400">
                <a:solidFill>
                  <a:srgbClr val="333333"/>
                </a:solidFill>
                <a:latin typeface="Consolas"/>
                <a:ea typeface="Consolas"/>
                <a:cs typeface="Consolas"/>
                <a:sym typeface="Consolas"/>
              </a:rPr>
              <a:t>), 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0086B3"/>
                </a:solidFill>
                <a:latin typeface="Consolas"/>
                <a:ea typeface="Consolas"/>
                <a:cs typeface="Consolas"/>
                <a:sym typeface="Consolas"/>
              </a:rPr>
              <a:t>7</a:t>
            </a:r>
            <a:r>
              <a:rPr lang="en" sz="1400">
                <a:solidFill>
                  <a:srgbClr val="333333"/>
                </a:solidFill>
                <a:latin typeface="Consolas"/>
                <a:ea typeface="Consolas"/>
                <a:cs typeface="Consolas"/>
                <a:sym typeface="Consolas"/>
              </a:rPr>
              <a:t>, not(CombinableMatcher</a:t>
            </a:r>
            <a:r>
              <a:rPr lang="en" sz="1400">
                <a:solidFill>
                  <a:srgbClr val="A71D5D"/>
                </a:solidFill>
                <a:latin typeface="Consolas"/>
                <a:ea typeface="Consolas"/>
                <a:cs typeface="Consolas"/>
                <a:sym typeface="Consolas"/>
              </a:rPr>
              <a:t>.&lt;</a:t>
            </a:r>
            <a:r>
              <a:rPr lang="en" sz="1400">
                <a:solidFill>
                  <a:srgbClr val="333333"/>
                </a:solidFill>
                <a:latin typeface="Consolas"/>
                <a:ea typeface="Consolas"/>
                <a:cs typeface="Consolas"/>
                <a:sym typeface="Consolas"/>
              </a:rPr>
              <a:t>Integer</a:t>
            </a:r>
            <a:r>
              <a:rPr lang="en" sz="1400">
                <a:solidFill>
                  <a:srgbClr val="A71D5D"/>
                </a:solidFill>
                <a:latin typeface="Consolas"/>
                <a:ea typeface="Consolas"/>
                <a:cs typeface="Consolas"/>
                <a:sym typeface="Consolas"/>
              </a:rPr>
              <a:t>&gt;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either</a:t>
            </a:r>
            <a:r>
              <a:rPr lang="en" sz="1400">
                <a:solidFill>
                  <a:srgbClr val="333333"/>
                </a:solidFill>
                <a:latin typeface="Consolas"/>
                <a:ea typeface="Consolas"/>
                <a:cs typeface="Consolas"/>
                <a:sym typeface="Consolas"/>
              </a:rPr>
              <a:t>(</a:t>
            </a:r>
            <a:r>
              <a:rPr b="1" lang="en" sz="1400">
                <a:solidFill>
                  <a:srgbClr val="333333"/>
                </a:solidFill>
                <a:latin typeface="Consolas"/>
                <a:ea typeface="Consolas"/>
                <a:cs typeface="Consolas"/>
                <a:sym typeface="Consolas"/>
              </a:rPr>
              <a:t>equalTo</a:t>
            </a:r>
            <a:r>
              <a:rPr lang="en" sz="1400">
                <a:solidFill>
                  <a:srgbClr val="333333"/>
                </a:solidFill>
                <a:latin typeface="Consolas"/>
                <a:ea typeface="Consolas"/>
                <a:cs typeface="Consolas"/>
                <a:sym typeface="Consolas"/>
              </a:rPr>
              <a:t>(</a:t>
            </a:r>
            <a:r>
              <a:rPr lang="en" sz="1400">
                <a:solidFill>
                  <a:srgbClr val="0086B3"/>
                </a:solidFill>
                <a:latin typeface="Consolas"/>
                <a:ea typeface="Consolas"/>
                <a:cs typeface="Consolas"/>
                <a:sym typeface="Consolas"/>
              </a:rPr>
              <a:t>3</a:t>
            </a:r>
            <a:r>
              <a:rPr lang="en" sz="1400">
                <a:solidFill>
                  <a:srgbClr val="333333"/>
                </a:solidFill>
                <a:latin typeface="Consolas"/>
                <a:ea typeface="Consolas"/>
                <a:cs typeface="Consolas"/>
                <a:sym typeface="Consolas"/>
              </a:rPr>
              <a:t>))</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or(</a:t>
            </a:r>
            <a:r>
              <a:rPr b="1" lang="en" sz="1400">
                <a:solidFill>
                  <a:srgbClr val="333333"/>
                </a:solidFill>
                <a:latin typeface="Consolas"/>
                <a:ea typeface="Consolas"/>
                <a:cs typeface="Consolas"/>
                <a:sym typeface="Consolas"/>
              </a:rPr>
              <a:t>equalTo</a:t>
            </a:r>
            <a:r>
              <a:rPr lang="en" sz="1400">
                <a:solidFill>
                  <a:srgbClr val="333333"/>
                </a:solidFill>
                <a:latin typeface="Consolas"/>
                <a:ea typeface="Consolas"/>
                <a:cs typeface="Consolas"/>
                <a:sym typeface="Consolas"/>
              </a:rPr>
              <a:t>(</a:t>
            </a:r>
            <a:r>
              <a:rPr lang="en" sz="1400">
                <a:solidFill>
                  <a:srgbClr val="0086B3"/>
                </a:solidFill>
                <a:latin typeface="Consolas"/>
                <a:ea typeface="Consolas"/>
                <a:cs typeface="Consolas"/>
                <a:sym typeface="Consolas"/>
              </a:rPr>
              <a:t>4</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0" name="Shape 210"/>
          <p:cNvSpPr/>
          <p:nvPr/>
        </p:nvSpPr>
        <p:spPr>
          <a:xfrm>
            <a:off x="2800000" y="5559150"/>
            <a:ext cx="30717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both </a:t>
            </a:r>
            <a:r>
              <a:rPr lang="en"/>
              <a:t>- two properties must be met.</a:t>
            </a:r>
            <a:endParaRPr/>
          </a:p>
        </p:txBody>
      </p:sp>
      <p:sp>
        <p:nvSpPr>
          <p:cNvPr id="211" name="Shape 211"/>
          <p:cNvSpPr/>
          <p:nvPr/>
        </p:nvSpPr>
        <p:spPr>
          <a:xfrm>
            <a:off x="2479800" y="5559150"/>
            <a:ext cx="38472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has items </a:t>
            </a:r>
            <a:r>
              <a:rPr lang="en"/>
              <a:t>- a list contains an indicated subset of items, but can also contain other items.</a:t>
            </a:r>
            <a:endParaRPr/>
          </a:p>
        </p:txBody>
      </p:sp>
      <p:sp>
        <p:nvSpPr>
          <p:cNvPr id="212" name="Shape 212"/>
          <p:cNvSpPr/>
          <p:nvPr/>
        </p:nvSpPr>
        <p:spPr>
          <a:xfrm>
            <a:off x="2933150" y="5559150"/>
            <a:ext cx="30717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everyItem </a:t>
            </a:r>
            <a:r>
              <a:rPr lang="en"/>
              <a:t>- all items in list must match a property.</a:t>
            </a:r>
            <a:endParaRPr/>
          </a:p>
        </p:txBody>
      </p:sp>
      <p:sp>
        <p:nvSpPr>
          <p:cNvPr id="213" name="Shape 213"/>
          <p:cNvSpPr/>
          <p:nvPr/>
        </p:nvSpPr>
        <p:spPr>
          <a:xfrm>
            <a:off x="26413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allOf </a:t>
            </a:r>
            <a:r>
              <a:rPr lang="en"/>
              <a:t>- all listed properties must be true</a:t>
            </a:r>
            <a:endParaRPr/>
          </a:p>
        </p:txBody>
      </p:sp>
      <p:sp>
        <p:nvSpPr>
          <p:cNvPr id="214" name="Shape 214"/>
          <p:cNvSpPr/>
          <p:nvPr/>
        </p:nvSpPr>
        <p:spPr>
          <a:xfrm>
            <a:off x="27069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not(allOf(...)) </a:t>
            </a:r>
            <a:r>
              <a:rPr lang="en"/>
              <a:t>- if all of these properties are true, the test should fail.</a:t>
            </a:r>
            <a:endParaRPr/>
          </a:p>
        </p:txBody>
      </p:sp>
      <p:sp>
        <p:nvSpPr>
          <p:cNvPr id="215" name="Shape 215"/>
          <p:cNvSpPr/>
          <p:nvPr/>
        </p:nvSpPr>
        <p:spPr>
          <a:xfrm>
            <a:off x="26413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anyOf </a:t>
            </a:r>
            <a:r>
              <a:rPr lang="en"/>
              <a:t>- at least one of the listed properties must be true</a:t>
            </a:r>
            <a:endParaRPr/>
          </a:p>
        </p:txBody>
      </p:sp>
      <p:sp>
        <p:nvSpPr>
          <p:cNvPr id="216" name="Shape 216"/>
          <p:cNvSpPr/>
          <p:nvPr/>
        </p:nvSpPr>
        <p:spPr>
          <a:xfrm>
            <a:off x="2573600" y="5559150"/>
            <a:ext cx="37908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either </a:t>
            </a:r>
            <a:r>
              <a:rPr lang="en"/>
              <a:t>- pass if one of these properties is true.</a:t>
            </a:r>
            <a:endParaRPr/>
          </a:p>
        </p:txBody>
      </p:sp>
      <p:sp>
        <p:nvSpPr>
          <p:cNvPr id="217" name="Shape 2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8" name="Shape 218"/>
          <p:cNvSpPr/>
          <p:nvPr/>
        </p:nvSpPr>
        <p:spPr>
          <a:xfrm>
            <a:off x="457200" y="23353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457200" y="261805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457200" y="296285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457200" y="359032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457200" y="387300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457200" y="41556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457200" y="44941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8"/>
                                        </p:tgtEl>
                                      </p:cBhvr>
                                    </p:animEffect>
                                    <p:set>
                                      <p:cBhvr>
                                        <p:cTn dur="1" fill="hold">
                                          <p:stCondLst>
                                            <p:cond delay="0"/>
                                          </p:stCondLst>
                                        </p:cTn>
                                        <p:tgtEl>
                                          <p:spTgt spid="2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9"/>
                                        </p:tgtEl>
                                      </p:cBhvr>
                                    </p:animEffect>
                                    <p:set>
                                      <p:cBhvr>
                                        <p:cTn dur="1" fill="hold">
                                          <p:stCondLst>
                                            <p:cond delay="0"/>
                                          </p:stCondLst>
                                        </p:cTn>
                                        <p:tgtEl>
                                          <p:spTgt spid="2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0"/>
                                        </p:tgtEl>
                                      </p:cBhvr>
                                    </p:animEffect>
                                    <p:set>
                                      <p:cBhvr>
                                        <p:cTn dur="1" fill="hold">
                                          <p:stCondLst>
                                            <p:cond delay="0"/>
                                          </p:stCondLst>
                                        </p:cTn>
                                        <p:tgtEl>
                                          <p:spTgt spid="2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3"/>
                                        </p:tgtEl>
                                      </p:cBhvr>
                                    </p:animEffect>
                                    <p:set>
                                      <p:cBhvr>
                                        <p:cTn dur="1" fill="hold">
                                          <p:stCondLst>
                                            <p:cond delay="0"/>
                                          </p:stCondLst>
                                        </p:cTn>
                                        <p:tgtEl>
                                          <p:spTgt spid="2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1"/>
                                        </p:tgtEl>
                                      </p:cBhvr>
                                    </p:animEffect>
                                    <p:set>
                                      <p:cBhvr>
                                        <p:cTn dur="1" fill="hold">
                                          <p:stCondLst>
                                            <p:cond delay="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4"/>
                                        </p:tgtEl>
                                      </p:cBhvr>
                                    </p:animEffect>
                                    <p:set>
                                      <p:cBhvr>
                                        <p:cTn dur="1" fill="hold">
                                          <p:stCondLst>
                                            <p:cond delay="0"/>
                                          </p:stCondLst>
                                        </p:cTn>
                                        <p:tgtEl>
                                          <p:spTgt spid="2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5"/>
                                        </p:tgtEl>
                                      </p:cBhvr>
                                    </p:animEffect>
                                    <p:set>
                                      <p:cBhvr>
                                        <p:cTn dur="1" fill="hold">
                                          <p:stCondLst>
                                            <p:cond delay="0"/>
                                          </p:stCondLst>
                                        </p:cTn>
                                        <p:tgtEl>
                                          <p:spTgt spid="2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3"/>
                                        </p:tgtEl>
                                      </p:cBhvr>
                                    </p:animEffect>
                                    <p:set>
                                      <p:cBhvr>
                                        <p:cTn dur="1" fill="hold">
                                          <p:stCondLst>
                                            <p:cond delay="0"/>
                                          </p:stCondLst>
                                        </p:cTn>
                                        <p:tgtEl>
                                          <p:spTgt spid="2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Exceptions</a:t>
            </a:r>
            <a:endParaRPr/>
          </a:p>
        </p:txBody>
      </p:sp>
      <p:sp>
        <p:nvSpPr>
          <p:cNvPr id="230" name="Shape 230"/>
          <p:cNvSpPr txBox="1"/>
          <p:nvPr>
            <p:ph idx="1" type="body"/>
          </p:nvPr>
        </p:nvSpPr>
        <p:spPr>
          <a:xfrm>
            <a:off x="457200" y="1600200"/>
            <a:ext cx="4446600" cy="4967700"/>
          </a:xfrm>
          <a:prstGeom prst="rect">
            <a:avLst/>
          </a:prstGeom>
        </p:spPr>
        <p:txBody>
          <a:bodyPr anchorCtr="0" anchor="t" bIns="91425" lIns="91425" spcFirstLastPara="1" rIns="91425" wrap="square" tIns="91425">
            <a:noAutofit/>
          </a:bodyPr>
          <a:lstStyle/>
          <a:p>
            <a:pPr indent="0" lvl="0" marL="0" marR="152400" rtl="0">
              <a:lnSpc>
                <a:spcPct val="145000"/>
              </a:lnSpc>
              <a:spcBef>
                <a:spcPts val="0"/>
              </a:spcBef>
              <a:spcAft>
                <a:spcPts val="0"/>
              </a:spcAft>
              <a:buClr>
                <a:schemeClr val="dk1"/>
              </a:buClr>
              <a:buSzPts val="1100"/>
              <a:buFont typeface="Arial"/>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exceptionTesting() {</a:t>
            </a:r>
            <a:br>
              <a:rPr lang="en" sz="1400">
                <a:latin typeface="Verdana"/>
                <a:ea typeface="Verdana"/>
                <a:cs typeface="Verdana"/>
                <a:sym typeface="Verdana"/>
              </a:rPr>
            </a:br>
            <a:r>
              <a:rPr lang="en" sz="1400">
                <a:latin typeface="Verdana"/>
                <a:ea typeface="Verdana"/>
                <a:cs typeface="Verdana"/>
                <a:sym typeface="Verdana"/>
              </a:rPr>
              <a:t>    Throwable exception = </a:t>
            </a:r>
            <a:r>
              <a:rPr b="1" lang="en" sz="1400">
                <a:latin typeface="Verdana"/>
                <a:ea typeface="Verdana"/>
                <a:cs typeface="Verdana"/>
                <a:sym typeface="Verdana"/>
              </a:rPr>
              <a:t>assertThrows</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IndexOutOfBoundsException.class, </a:t>
            </a:r>
            <a:br>
              <a:rPr lang="en" sz="1400">
                <a:latin typeface="Verdana"/>
                <a:ea typeface="Verdana"/>
                <a:cs typeface="Verdana"/>
                <a:sym typeface="Verdana"/>
              </a:rPr>
            </a:br>
            <a:r>
              <a:rPr lang="en" sz="1400">
                <a:latin typeface="Verdana"/>
                <a:ea typeface="Verdana"/>
                <a:cs typeface="Verdana"/>
                <a:sym typeface="Verdana"/>
              </a:rPr>
              <a:t>        () -&gt; { </a:t>
            </a:r>
            <a:br>
              <a:rPr lang="en" sz="1400">
                <a:latin typeface="Verdana"/>
                <a:ea typeface="Verdana"/>
                <a:cs typeface="Verdana"/>
                <a:sym typeface="Verdana"/>
              </a:rPr>
            </a:br>
            <a:r>
              <a:rPr lang="en" sz="1400">
                <a:latin typeface="Verdana"/>
                <a:ea typeface="Verdana"/>
                <a:cs typeface="Verdana"/>
                <a:sym typeface="Verdana"/>
              </a:rPr>
              <a:t>            new ArrayList&lt;Object&gt;().get(0);</a:t>
            </a:r>
            <a:br>
              <a:rPr lang="en" sz="1400">
                <a:latin typeface="Verdana"/>
                <a:ea typeface="Verdana"/>
                <a:cs typeface="Verdana"/>
                <a:sym typeface="Verdana"/>
              </a:rPr>
            </a:b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  assertEquals</a:t>
            </a:r>
            <a:r>
              <a:rPr lang="en" sz="1400">
                <a:latin typeface="Verdana"/>
                <a:ea typeface="Verdana"/>
                <a:cs typeface="Verdana"/>
                <a:sym typeface="Verdana"/>
              </a:rPr>
              <a:t>(</a:t>
            </a:r>
            <a:r>
              <a:rPr lang="en" sz="1400">
                <a:solidFill>
                  <a:srgbClr val="DD1144"/>
                </a:solidFill>
                <a:latin typeface="Verdana"/>
                <a:ea typeface="Verdana"/>
                <a:cs typeface="Verdana"/>
                <a:sym typeface="Verdana"/>
              </a:rPr>
              <a:t>"Index:0, Size:0"</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exception.getMessage());</a:t>
            </a:r>
            <a:br>
              <a:rPr lang="en" sz="1400">
                <a:latin typeface="Verdana"/>
                <a:ea typeface="Verdana"/>
                <a:cs typeface="Verdana"/>
                <a:sym typeface="Verdana"/>
              </a:rPr>
            </a:br>
            <a:r>
              <a:rPr lang="en" sz="1400">
                <a:latin typeface="Verdana"/>
                <a:ea typeface="Verdana"/>
                <a:cs typeface="Verdana"/>
                <a:sym typeface="Verdana"/>
              </a:rPr>
              <a:t>}</a:t>
            </a:r>
            <a:endParaRPr sz="1400">
              <a:latin typeface="Verdana"/>
              <a:ea typeface="Verdana"/>
              <a:cs typeface="Verdana"/>
              <a:sym typeface="Verdana"/>
            </a:endParaRPr>
          </a:p>
          <a:p>
            <a:pPr indent="0" lvl="0" marL="0" marR="0" rtl="0" algn="l">
              <a:lnSpc>
                <a:spcPct val="100000"/>
              </a:lnSpc>
              <a:spcBef>
                <a:spcPts val="600"/>
              </a:spcBef>
              <a:spcAft>
                <a:spcPts val="0"/>
              </a:spcAft>
              <a:buNone/>
            </a:pPr>
            <a:r>
              <a:t/>
            </a:r>
            <a:endParaRPr/>
          </a:p>
        </p:txBody>
      </p:sp>
      <p:sp>
        <p:nvSpPr>
          <p:cNvPr id="231" name="Shape 2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32" name="Shape 23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333333"/>
              </a:buClr>
              <a:buSzPts val="2400"/>
              <a:buChar char="●"/>
            </a:pPr>
            <a:r>
              <a:rPr lang="en" sz="2400">
                <a:solidFill>
                  <a:srgbClr val="333333"/>
                </a:solidFill>
              </a:rPr>
              <a:t>When testing error handling, we expect exceptions to be thrown. </a:t>
            </a:r>
            <a:endParaRPr sz="2400">
              <a:solidFill>
                <a:srgbClr val="333333"/>
              </a:solidFill>
            </a:endParaRPr>
          </a:p>
          <a:p>
            <a:pPr indent="-381000" lvl="1" marL="914400" rtl="0">
              <a:spcBef>
                <a:spcPts val="0"/>
              </a:spcBef>
              <a:spcAft>
                <a:spcPts val="0"/>
              </a:spcAft>
              <a:buClr>
                <a:srgbClr val="333333"/>
              </a:buClr>
              <a:buSzPts val="2400"/>
              <a:buChar char="○"/>
            </a:pPr>
            <a:r>
              <a:rPr b="1" lang="en">
                <a:solidFill>
                  <a:srgbClr val="333333"/>
                </a:solidFill>
              </a:rPr>
              <a:t>assertThrows </a:t>
            </a:r>
            <a:r>
              <a:rPr lang="en">
                <a:solidFill>
                  <a:srgbClr val="333333"/>
                </a:solidFill>
              </a:rPr>
              <a:t>checks whether the code block throws the expected exception.</a:t>
            </a:r>
            <a:endParaRPr>
              <a:solidFill>
                <a:srgbClr val="333333"/>
              </a:solidFill>
            </a:endParaRPr>
          </a:p>
          <a:p>
            <a:pPr indent="-381000" lvl="1" marL="914400" rtl="0">
              <a:spcBef>
                <a:spcPts val="0"/>
              </a:spcBef>
              <a:spcAft>
                <a:spcPts val="0"/>
              </a:spcAft>
              <a:buClr>
                <a:srgbClr val="333333"/>
              </a:buClr>
              <a:buSzPts val="2400"/>
              <a:buChar char="○"/>
            </a:pPr>
            <a:r>
              <a:rPr b="1" lang="en">
                <a:solidFill>
                  <a:srgbClr val="333333"/>
                </a:solidFill>
              </a:rPr>
              <a:t>assertEquals</a:t>
            </a:r>
            <a:r>
              <a:rPr lang="en">
                <a:solidFill>
                  <a:srgbClr val="333333"/>
                </a:solidFill>
              </a:rPr>
              <a:t> can be used to check the contents of the stack trace.</a:t>
            </a:r>
            <a:endParaRPr>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Performance</a:t>
            </a:r>
            <a:endParaRPr/>
          </a:p>
        </p:txBody>
      </p:sp>
      <p:sp>
        <p:nvSpPr>
          <p:cNvPr id="238" name="Shape 238"/>
          <p:cNvSpPr txBox="1"/>
          <p:nvPr>
            <p:ph idx="1" type="body"/>
          </p:nvPr>
        </p:nvSpPr>
        <p:spPr>
          <a:xfrm>
            <a:off x="457200" y="1600200"/>
            <a:ext cx="4235100" cy="4967700"/>
          </a:xfrm>
          <a:prstGeom prst="rect">
            <a:avLst/>
          </a:prstGeom>
        </p:spPr>
        <p:txBody>
          <a:bodyPr anchorCtr="0" anchor="t" bIns="91425" lIns="91425" spcFirstLastPara="1" rIns="91425" wrap="square" tIns="91425">
            <a:noAutofit/>
          </a:bodyPr>
          <a:lstStyle/>
          <a:p>
            <a:pPr indent="0" lvl="0" marL="0" marR="152400" rtl="0">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    void timeoutExceeded() {</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assertTimeout</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ofMillis(</a:t>
            </a:r>
            <a:r>
              <a:rPr lang="en" sz="1400">
                <a:solidFill>
                  <a:srgbClr val="009999"/>
                </a:solidFill>
                <a:latin typeface="Verdana"/>
                <a:ea typeface="Verdana"/>
                <a:cs typeface="Verdana"/>
                <a:sym typeface="Verdana"/>
              </a:rPr>
              <a:t>10</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 -&gt; {</a:t>
            </a:r>
            <a:br>
              <a:rPr lang="en" sz="1400">
                <a:latin typeface="Verdana"/>
                <a:ea typeface="Verdana"/>
                <a:cs typeface="Verdana"/>
                <a:sym typeface="Verdana"/>
              </a:rPr>
            </a:br>
            <a:r>
              <a:rPr lang="en" sz="1400">
                <a:latin typeface="Verdana"/>
                <a:ea typeface="Verdana"/>
                <a:cs typeface="Verdana"/>
                <a:sym typeface="Verdana"/>
              </a:rPr>
              <a:t>                    Order.process();</a:t>
            </a:r>
            <a:br>
              <a:rPr lang="en" sz="1400">
                <a:latin typeface="Verdana"/>
                <a:ea typeface="Verdana"/>
                <a:cs typeface="Verdana"/>
                <a:sym typeface="Verdana"/>
              </a:rPr>
            </a:b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a:t>
            </a:r>
            <a:endParaRPr sz="1400">
              <a:latin typeface="Verdana"/>
              <a:ea typeface="Verdana"/>
              <a:cs typeface="Verdana"/>
              <a:sym typeface="Verdana"/>
            </a:endParaRPr>
          </a:p>
          <a:p>
            <a:pPr indent="0" lvl="0" marL="0" marR="152400" rtl="0">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timeoutNotExceededWithMethod() {</a:t>
            </a:r>
            <a:br>
              <a:rPr lang="en" sz="1400">
                <a:latin typeface="Verdana"/>
                <a:ea typeface="Verdana"/>
                <a:cs typeface="Verdana"/>
                <a:sym typeface="Verdana"/>
              </a:rPr>
            </a:br>
            <a:r>
              <a:rPr lang="en" sz="1400">
                <a:latin typeface="Verdana"/>
                <a:ea typeface="Verdana"/>
                <a:cs typeface="Verdana"/>
                <a:sym typeface="Verdana"/>
              </a:rPr>
              <a:t>    String greeting = </a:t>
            </a:r>
            <a:r>
              <a:rPr b="1" lang="en" sz="1400">
                <a:latin typeface="Verdana"/>
                <a:ea typeface="Verdana"/>
                <a:cs typeface="Verdana"/>
                <a:sym typeface="Verdana"/>
              </a:rPr>
              <a:t>assertTimeout</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ofMinutes(</a:t>
            </a:r>
            <a:r>
              <a:rPr lang="en" sz="1400">
                <a:solidFill>
                  <a:srgbClr val="009999"/>
                </a:solidFill>
                <a:latin typeface="Verdana"/>
                <a:ea typeface="Verdana"/>
                <a:cs typeface="Verdana"/>
                <a:sym typeface="Verdana"/>
              </a:rPr>
              <a:t>2</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AssertionsDemo::greeting);</a:t>
            </a:r>
            <a:br>
              <a:rPr lang="en" sz="1400">
                <a:latin typeface="Verdana"/>
                <a:ea typeface="Verdana"/>
                <a:cs typeface="Verdana"/>
                <a:sym typeface="Verdana"/>
              </a:rPr>
            </a:br>
            <a:r>
              <a:rPr lang="en" sz="1400">
                <a:latin typeface="Verdana"/>
                <a:ea typeface="Verdana"/>
                <a:cs typeface="Verdana"/>
                <a:sym typeface="Verdana"/>
              </a:rPr>
              <a:t>    assertEquals(</a:t>
            </a:r>
            <a:r>
              <a:rPr lang="en" sz="1400">
                <a:solidFill>
                  <a:srgbClr val="DD1144"/>
                </a:solidFill>
                <a:latin typeface="Verdana"/>
                <a:ea typeface="Verdana"/>
                <a:cs typeface="Verdana"/>
                <a:sym typeface="Verdana"/>
              </a:rPr>
              <a:t>"Hello, World!"</a:t>
            </a:r>
            <a:r>
              <a:rPr lang="en" sz="1400">
                <a:latin typeface="Verdana"/>
                <a:ea typeface="Verdana"/>
                <a:cs typeface="Verdana"/>
                <a:sym typeface="Verdana"/>
              </a:rPr>
              <a:t>, greeting);</a:t>
            </a:r>
            <a:br>
              <a:rPr lang="en" sz="1400">
                <a:latin typeface="Verdana"/>
                <a:ea typeface="Verdana"/>
                <a:cs typeface="Verdana"/>
                <a:sym typeface="Verdana"/>
              </a:rPr>
            </a:br>
            <a:r>
              <a:rPr lang="en" sz="1400">
                <a:latin typeface="Verdana"/>
                <a:ea typeface="Verdana"/>
                <a:cs typeface="Verdana"/>
                <a:sym typeface="Verdana"/>
              </a:rPr>
              <a:t>}</a:t>
            </a:r>
            <a:endParaRPr sz="1400">
              <a:latin typeface="Verdana"/>
              <a:ea typeface="Verdana"/>
              <a:cs typeface="Verdana"/>
              <a:sym typeface="Verdana"/>
            </a:endParaRPr>
          </a:p>
          <a:p>
            <a:pPr indent="0" lvl="0" marL="0" marR="152400" rtl="0">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239" name="Shape 2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0" name="Shape 24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en" sz="2400">
                <a:solidFill>
                  <a:srgbClr val="333333"/>
                </a:solidFill>
              </a:rPr>
              <a:t>assertTimeout </a:t>
            </a:r>
            <a:r>
              <a:rPr lang="en"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Time limit stated using ofMilis(..), ofSeconds(..), ofMinutes(..)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Unit Testing</a:t>
            </a:r>
            <a:endParaRPr/>
          </a:p>
        </p:txBody>
      </p:sp>
      <p:sp>
        <p:nvSpPr>
          <p:cNvPr id="246" name="Shape 2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endParaRPr>
              <a:solidFill>
                <a:srgbClr val="000000"/>
              </a:solidFill>
            </a:endParaRPr>
          </a:p>
        </p:txBody>
      </p:sp>
      <p:sp>
        <p:nvSpPr>
          <p:cNvPr id="247" name="Shape 2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a:t>
            </a:r>
            <a:endParaRPr/>
          </a:p>
        </p:txBody>
      </p:sp>
      <p:sp>
        <p:nvSpPr>
          <p:cNvPr id="253" name="Shape 25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A71D5D"/>
              </a:solidFill>
              <a:latin typeface="Consolas"/>
              <a:ea typeface="Consolas"/>
              <a:cs typeface="Consolas"/>
              <a:sym typeface="Consolas"/>
            </a:endParaRPr>
          </a:p>
        </p:txBody>
      </p:sp>
      <p:sp>
        <p:nvSpPr>
          <p:cNvPr id="254" name="Shape 254"/>
          <p:cNvSpPr txBox="1"/>
          <p:nvPr>
            <p:ph idx="2" type="body"/>
          </p:nvPr>
        </p:nvSpPr>
        <p:spPr>
          <a:xfrm>
            <a:off x="4562550" y="1600200"/>
            <a:ext cx="41241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Clr>
                <a:schemeClr val="dk1"/>
              </a:buClr>
              <a:buSzPts val="1100"/>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255" name="Shape 2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Scaffolding</a:t>
            </a:r>
            <a:endParaRPr/>
          </a:p>
        </p:txBody>
      </p:sp>
      <p:sp>
        <p:nvSpPr>
          <p:cNvPr id="261" name="Shape 2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Stubs and drivers are code written as replacements other parts of the system. </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May be required if pieces of the system do not exist.</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Scaffolding allows greater control over test execution and greater observability to judge test results.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Ability to simulate dependencies and test components in isolation.</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Ability to set up specialized testing scenarios.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Ability to replace part of the program with a version more suited to testing.</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262" name="Shape 2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Replacing Interfaces</a:t>
            </a:r>
            <a:endParaRPr/>
          </a:p>
        </p:txBody>
      </p:sp>
      <p:sp>
        <p:nvSpPr>
          <p:cNvPr id="268" name="Shape 2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Scaffolding can be complex - can replace any portion of the system.</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If an interface does not allow control or observability - write scaffolding to replace it.</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Allow inspection of previously-private variables.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Replace a GUI with a machine-usable interface.</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May be useful after testing.</a:t>
            </a:r>
            <a:endParaRPr>
              <a:solidFill>
                <a:srgbClr val="000000"/>
              </a:solidFill>
            </a:endParaRPr>
          </a:p>
          <a:p>
            <a:pPr indent="-381000" lvl="2" marL="1371600" rtl="0">
              <a:spcBef>
                <a:spcPts val="0"/>
              </a:spcBef>
              <a:spcAft>
                <a:spcPts val="0"/>
              </a:spcAft>
              <a:buClr>
                <a:srgbClr val="000000"/>
              </a:buClr>
              <a:buSzPts val="2400"/>
              <a:buChar char="■"/>
            </a:pPr>
            <a:r>
              <a:rPr lang="en">
                <a:solidFill>
                  <a:srgbClr val="000000"/>
                </a:solidFill>
              </a:rPr>
              <a:t>Expose a command-line interface for scripting.</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269" name="Shape 2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Generic vs Specific Scaffolding</a:t>
            </a:r>
            <a:endParaRPr/>
          </a:p>
        </p:txBody>
      </p:sp>
      <p:sp>
        <p:nvSpPr>
          <p:cNvPr id="275" name="Shape 2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Simplest driver - one that runs a single specific test case.</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More complex:</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Common scaffolding for a set of similar tests cases, </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Scaffolding that can run multiple test suites for the same software (i.e., load a spreadsheet of inputs and run then).</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Scaffolding that can vary a number of parameters (product family, OS, language).</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Balance of quality, scope, and cost. </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276" name="Shape 2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 Mocking</a:t>
            </a:r>
            <a:endParaRPr/>
          </a:p>
        </p:txBody>
      </p:sp>
      <p:sp>
        <p:nvSpPr>
          <p:cNvPr id="282" name="Shape 282"/>
          <p:cNvSpPr txBox="1"/>
          <p:nvPr>
            <p:ph idx="1" type="body"/>
          </p:nvPr>
        </p:nvSpPr>
        <p:spPr>
          <a:xfrm>
            <a:off x="457200" y="1600200"/>
            <a:ext cx="4396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endParaRPr sz="2400"/>
          </a:p>
          <a:p>
            <a:pPr indent="-381000" lvl="0" marL="457200" marR="0" rtl="0" algn="l">
              <a:lnSpc>
                <a:spcPct val="100000"/>
              </a:lnSpc>
              <a:spcBef>
                <a:spcPts val="600"/>
              </a:spcBef>
              <a:spcAft>
                <a:spcPts val="0"/>
              </a:spcAft>
              <a:buSzPts val="2400"/>
              <a:buChar char="●"/>
            </a:pPr>
            <a:r>
              <a:rPr lang="en" sz="2400"/>
              <a:t>Mock objects have the same interface as the real component, but are hand-created to simulate the real component.</a:t>
            </a:r>
            <a:endParaRPr sz="2400"/>
          </a:p>
          <a:p>
            <a:pPr indent="-381000" lvl="0" marL="457200" rtl="0">
              <a:spcBef>
                <a:spcPts val="0"/>
              </a:spcBef>
              <a:spcAft>
                <a:spcPts val="0"/>
              </a:spcAft>
              <a:buSzPts val="2400"/>
              <a:buChar char="●"/>
            </a:pPr>
            <a:r>
              <a:rPr lang="en" sz="2400"/>
              <a:t>Can also be used to simulate abnormal operation or rare events.</a:t>
            </a:r>
            <a:endParaRPr sz="2400"/>
          </a:p>
        </p:txBody>
      </p:sp>
      <p:sp>
        <p:nvSpPr>
          <p:cNvPr id="283" name="Shape 283"/>
          <p:cNvSpPr/>
          <p:nvPr/>
        </p:nvSpPr>
        <p:spPr>
          <a:xfrm>
            <a:off x="4784850" y="1831675"/>
            <a:ext cx="1899600" cy="1949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WeatherData</a:t>
            </a:r>
            <a:endParaRPr b="1" sz="1200"/>
          </a:p>
          <a:p>
            <a:pPr indent="0" lvl="0" marL="0" rtl="0">
              <a:spcBef>
                <a:spcPts val="0"/>
              </a:spcBef>
              <a:spcAft>
                <a:spcPts val="0"/>
              </a:spcAft>
              <a:buNone/>
            </a:pPr>
            <a:r>
              <a:t/>
            </a:r>
            <a:endParaRPr sz="1200"/>
          </a:p>
          <a:p>
            <a:pPr indent="0" lvl="0" marL="0" rtl="0">
              <a:spcBef>
                <a:spcPts val="0"/>
              </a:spcBef>
              <a:spcAft>
                <a:spcPts val="0"/>
              </a:spcAft>
              <a:buNone/>
            </a:pPr>
            <a:r>
              <a:rPr lang="en" sz="1200"/>
              <a:t>temperature</a:t>
            </a:r>
            <a:endParaRPr sz="1200"/>
          </a:p>
          <a:p>
            <a:pPr indent="0" lvl="0" marL="0" rtl="0">
              <a:spcBef>
                <a:spcPts val="0"/>
              </a:spcBef>
              <a:spcAft>
                <a:spcPts val="0"/>
              </a:spcAft>
              <a:buNone/>
            </a:pPr>
            <a:r>
              <a:rPr lang="en" sz="1200"/>
              <a:t>windSpeed</a:t>
            </a:r>
            <a:endParaRPr sz="1200"/>
          </a:p>
          <a:p>
            <a:pPr indent="0" lvl="0" marL="0" rtl="0">
              <a:spcBef>
                <a:spcPts val="0"/>
              </a:spcBef>
              <a:spcAft>
                <a:spcPts val="0"/>
              </a:spcAft>
              <a:buNone/>
            </a:pPr>
            <a:r>
              <a:rPr lang="en" sz="1200"/>
              <a:t>windDirection</a:t>
            </a:r>
            <a:endParaRPr sz="1200"/>
          </a:p>
          <a:p>
            <a:pPr indent="0" lvl="0" marL="0" rtl="0">
              <a:spcBef>
                <a:spcPts val="0"/>
              </a:spcBef>
              <a:spcAft>
                <a:spcPts val="0"/>
              </a:spcAft>
              <a:buNone/>
            </a:pPr>
            <a:r>
              <a:rPr lang="en" sz="1200"/>
              <a:t>pressure</a:t>
            </a:r>
            <a:endParaRPr sz="1200"/>
          </a:p>
          <a:p>
            <a:pPr indent="0" lvl="0" marL="0" rtl="0">
              <a:spcBef>
                <a:spcPts val="0"/>
              </a:spcBef>
              <a:spcAft>
                <a:spcPts val="0"/>
              </a:spcAft>
              <a:buNone/>
            </a:pPr>
            <a:r>
              <a:rPr lang="en" sz="1200"/>
              <a:t>lastReadingTime</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collect(Instrument)</a:t>
            </a:r>
            <a:endParaRPr sz="1200"/>
          </a:p>
          <a:p>
            <a:pPr indent="0" lvl="0" marL="0" rtl="0">
              <a:spcBef>
                <a:spcPts val="0"/>
              </a:spcBef>
              <a:spcAft>
                <a:spcPts val="0"/>
              </a:spcAft>
              <a:buNone/>
            </a:pPr>
            <a:r>
              <a:rPr lang="en" sz="1200"/>
              <a:t>summarize(Time)</a:t>
            </a:r>
            <a:endParaRPr sz="1200"/>
          </a:p>
        </p:txBody>
      </p:sp>
      <p:cxnSp>
        <p:nvCxnSpPr>
          <p:cNvPr id="284" name="Shape 284"/>
          <p:cNvCxnSpPr/>
          <p:nvPr/>
        </p:nvCxnSpPr>
        <p:spPr>
          <a:xfrm>
            <a:off x="4784850" y="2196625"/>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285" name="Shape 285"/>
          <p:cNvCxnSpPr/>
          <p:nvPr/>
        </p:nvCxnSpPr>
        <p:spPr>
          <a:xfrm>
            <a:off x="4784850" y="3236300"/>
            <a:ext cx="1899600" cy="0"/>
          </a:xfrm>
          <a:prstGeom prst="straightConnector1">
            <a:avLst/>
          </a:prstGeom>
          <a:noFill/>
          <a:ln cap="flat" cmpd="sng" w="19050">
            <a:solidFill>
              <a:srgbClr val="2388DB"/>
            </a:solidFill>
            <a:prstDash val="solid"/>
            <a:round/>
            <a:headEnd len="med" w="med" type="none"/>
            <a:tailEnd len="med" w="med" type="none"/>
          </a:ln>
        </p:spPr>
      </p:cxnSp>
      <p:sp>
        <p:nvSpPr>
          <p:cNvPr id="286" name="Shape 286"/>
          <p:cNvSpPr/>
          <p:nvPr/>
        </p:nvSpPr>
        <p:spPr>
          <a:xfrm>
            <a:off x="7079325" y="3092000"/>
            <a:ext cx="13467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Thermometer</a:t>
            </a:r>
            <a:endParaRPr b="1" sz="1200"/>
          </a:p>
          <a:p>
            <a:pPr indent="0" lvl="0" marL="0" rtl="0">
              <a:spcBef>
                <a:spcPts val="0"/>
              </a:spcBef>
              <a:spcAft>
                <a:spcPts val="0"/>
              </a:spcAft>
              <a:buNone/>
            </a:pPr>
            <a:r>
              <a:t/>
            </a:r>
            <a:endParaRPr sz="600"/>
          </a:p>
          <a:p>
            <a:pPr indent="0" lvl="0" marL="0" rtl="0">
              <a:spcBef>
                <a:spcPts val="0"/>
              </a:spcBef>
              <a:spcAft>
                <a:spcPts val="0"/>
              </a:spcAft>
              <a:buNone/>
            </a:pPr>
            <a:r>
              <a:rPr lang="en" sz="1200"/>
              <a:t>ther_identifier</a:t>
            </a:r>
            <a:endParaRPr sz="1200"/>
          </a:p>
          <a:p>
            <a:pPr indent="0" lvl="0" marL="0" rtl="0">
              <a:spcBef>
                <a:spcPts val="0"/>
              </a:spcBef>
              <a:spcAft>
                <a:spcPts val="0"/>
              </a:spcAft>
              <a:buNone/>
            </a:pPr>
            <a:r>
              <a:rPr lang="en" sz="1200"/>
              <a:t>temperature</a:t>
            </a:r>
            <a:endParaRPr sz="1200"/>
          </a:p>
          <a:p>
            <a:pPr indent="0" lvl="0" marL="0" rtl="0">
              <a:spcBef>
                <a:spcPts val="0"/>
              </a:spcBef>
              <a:spcAft>
                <a:spcPts val="0"/>
              </a:spcAft>
              <a:buNone/>
            </a:pPr>
            <a:r>
              <a:t/>
            </a:r>
            <a:endParaRPr sz="600"/>
          </a:p>
          <a:p>
            <a:pPr indent="0" lvl="0" marL="0" rtl="0">
              <a:spcBef>
                <a:spcPts val="0"/>
              </a:spcBef>
              <a:spcAft>
                <a:spcPts val="0"/>
              </a:spcAft>
              <a:buNone/>
            </a:pPr>
            <a:r>
              <a:rPr lang="en" sz="1200"/>
              <a:t>get()</a:t>
            </a:r>
            <a:endParaRPr sz="1200"/>
          </a:p>
          <a:p>
            <a:pPr indent="0" lvl="0" marL="0" rtl="0">
              <a:spcBef>
                <a:spcPts val="0"/>
              </a:spcBef>
              <a:spcAft>
                <a:spcPts val="0"/>
              </a:spcAft>
              <a:buNone/>
            </a:pPr>
            <a:r>
              <a:rPr lang="en" sz="1200"/>
              <a:t>shutdown()</a:t>
            </a:r>
            <a:endParaRPr sz="1200"/>
          </a:p>
          <a:p>
            <a:pPr indent="0" lvl="0" marL="0" rtl="0">
              <a:spcBef>
                <a:spcPts val="0"/>
              </a:spcBef>
              <a:spcAft>
                <a:spcPts val="0"/>
              </a:spcAft>
              <a:buNone/>
            </a:pPr>
            <a:r>
              <a:rPr lang="en" sz="1200"/>
              <a:t>restart()</a:t>
            </a:r>
            <a:endParaRPr sz="1200"/>
          </a:p>
        </p:txBody>
      </p:sp>
      <p:cxnSp>
        <p:nvCxnSpPr>
          <p:cNvPr id="287" name="Shape 287"/>
          <p:cNvCxnSpPr/>
          <p:nvPr/>
        </p:nvCxnSpPr>
        <p:spPr>
          <a:xfrm>
            <a:off x="7079325" y="3386963"/>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288" name="Shape 288"/>
          <p:cNvCxnSpPr/>
          <p:nvPr/>
        </p:nvCxnSpPr>
        <p:spPr>
          <a:xfrm>
            <a:off x="7079325" y="3816813"/>
            <a:ext cx="1346700" cy="0"/>
          </a:xfrm>
          <a:prstGeom prst="straightConnector1">
            <a:avLst/>
          </a:prstGeom>
          <a:noFill/>
          <a:ln cap="flat" cmpd="sng" w="19050">
            <a:solidFill>
              <a:srgbClr val="2388DB"/>
            </a:solidFill>
            <a:prstDash val="solid"/>
            <a:round/>
            <a:headEnd len="med" w="med" type="none"/>
            <a:tailEnd len="med" w="med" type="none"/>
          </a:ln>
        </p:spPr>
      </p:cxnSp>
      <p:sp>
        <p:nvSpPr>
          <p:cNvPr id="289" name="Shape 289"/>
          <p:cNvSpPr/>
          <p:nvPr/>
        </p:nvSpPr>
        <p:spPr>
          <a:xfrm>
            <a:off x="5250275" y="4501775"/>
            <a:ext cx="17424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Mock_Thermometer</a:t>
            </a:r>
            <a:endParaRPr b="1" sz="1200"/>
          </a:p>
          <a:p>
            <a:pPr indent="0" lvl="0" marL="0" rtl="0">
              <a:spcBef>
                <a:spcPts val="0"/>
              </a:spcBef>
              <a:spcAft>
                <a:spcPts val="0"/>
              </a:spcAft>
              <a:buNone/>
            </a:pPr>
            <a:r>
              <a:t/>
            </a:r>
            <a:endParaRPr sz="600"/>
          </a:p>
          <a:p>
            <a:pPr indent="0" lvl="0" marL="0" rtl="0">
              <a:spcBef>
                <a:spcPts val="0"/>
              </a:spcBef>
              <a:spcAft>
                <a:spcPts val="0"/>
              </a:spcAft>
              <a:buNone/>
            </a:pPr>
            <a:r>
              <a:rPr lang="en" sz="1200"/>
              <a:t>ther_identifier</a:t>
            </a:r>
            <a:endParaRPr sz="1200"/>
          </a:p>
          <a:p>
            <a:pPr indent="0" lvl="0" marL="0" rtl="0">
              <a:spcBef>
                <a:spcPts val="0"/>
              </a:spcBef>
              <a:spcAft>
                <a:spcPts val="0"/>
              </a:spcAft>
              <a:buNone/>
            </a:pPr>
            <a:r>
              <a:rPr lang="en" sz="1200"/>
              <a:t>temperature</a:t>
            </a:r>
            <a:endParaRPr sz="1200"/>
          </a:p>
          <a:p>
            <a:pPr indent="0" lvl="0" marL="0" rtl="0">
              <a:spcBef>
                <a:spcPts val="0"/>
              </a:spcBef>
              <a:spcAft>
                <a:spcPts val="0"/>
              </a:spcAft>
              <a:buNone/>
            </a:pPr>
            <a:r>
              <a:t/>
            </a:r>
            <a:endParaRPr sz="600"/>
          </a:p>
          <a:p>
            <a:pPr indent="0" lvl="0" marL="0" rtl="0">
              <a:spcBef>
                <a:spcPts val="0"/>
              </a:spcBef>
              <a:spcAft>
                <a:spcPts val="0"/>
              </a:spcAft>
              <a:buNone/>
            </a:pPr>
            <a:r>
              <a:rPr lang="en" sz="1200"/>
              <a:t>get()</a:t>
            </a:r>
            <a:endParaRPr sz="1200"/>
          </a:p>
          <a:p>
            <a:pPr indent="0" lvl="0" marL="0" rtl="0">
              <a:spcBef>
                <a:spcPts val="0"/>
              </a:spcBef>
              <a:spcAft>
                <a:spcPts val="0"/>
              </a:spcAft>
              <a:buNone/>
            </a:pPr>
            <a:r>
              <a:rPr lang="en" sz="1200"/>
              <a:t>shutdown()</a:t>
            </a:r>
            <a:endParaRPr sz="1200"/>
          </a:p>
          <a:p>
            <a:pPr indent="0" lvl="0" marL="0" rtl="0">
              <a:spcBef>
                <a:spcPts val="0"/>
              </a:spcBef>
              <a:spcAft>
                <a:spcPts val="0"/>
              </a:spcAft>
              <a:buNone/>
            </a:pPr>
            <a:r>
              <a:rPr lang="en" sz="1200"/>
              <a:t>restart()</a:t>
            </a:r>
            <a:endParaRPr sz="1200"/>
          </a:p>
        </p:txBody>
      </p:sp>
      <p:cxnSp>
        <p:nvCxnSpPr>
          <p:cNvPr id="290" name="Shape 290"/>
          <p:cNvCxnSpPr/>
          <p:nvPr/>
        </p:nvCxnSpPr>
        <p:spPr>
          <a:xfrm>
            <a:off x="5250275" y="479673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291" name="Shape 291"/>
          <p:cNvCxnSpPr/>
          <p:nvPr/>
        </p:nvCxnSpPr>
        <p:spPr>
          <a:xfrm>
            <a:off x="5250275" y="52265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292" name="Shape 292"/>
          <p:cNvCxnSpPr/>
          <p:nvPr/>
        </p:nvCxnSpPr>
        <p:spPr>
          <a:xfrm flipH="1" rot="10800000">
            <a:off x="6684450" y="3006075"/>
            <a:ext cx="1875300" cy="1264800"/>
          </a:xfrm>
          <a:prstGeom prst="straightConnector1">
            <a:avLst/>
          </a:prstGeom>
          <a:noFill/>
          <a:ln cap="flat" cmpd="sng" w="38100">
            <a:solidFill>
              <a:srgbClr val="FF0000"/>
            </a:solidFill>
            <a:prstDash val="solid"/>
            <a:round/>
            <a:headEnd len="med" w="med" type="none"/>
            <a:tailEnd len="med" w="med" type="none"/>
          </a:ln>
        </p:spPr>
      </p:cxnSp>
      <p:cxnSp>
        <p:nvCxnSpPr>
          <p:cNvPr id="293" name="Shape 293"/>
          <p:cNvCxnSpPr/>
          <p:nvPr/>
        </p:nvCxnSpPr>
        <p:spPr>
          <a:xfrm>
            <a:off x="4975575" y="3553450"/>
            <a:ext cx="218100" cy="1842600"/>
          </a:xfrm>
          <a:prstGeom prst="straightConnector1">
            <a:avLst/>
          </a:prstGeom>
          <a:noFill/>
          <a:ln cap="flat" cmpd="sng" w="38100">
            <a:solidFill>
              <a:srgbClr val="000000"/>
            </a:solidFill>
            <a:prstDash val="solid"/>
            <a:round/>
            <a:headEnd len="med" w="med" type="none"/>
            <a:tailEnd len="med" w="med" type="triangle"/>
          </a:ln>
        </p:spPr>
      </p:cxnSp>
      <p:sp>
        <p:nvSpPr>
          <p:cNvPr id="294" name="Shape 294"/>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get(){</a:t>
            </a:r>
            <a:endParaRPr/>
          </a:p>
          <a:p>
            <a:pPr indent="0" lvl="0" marL="0" rtl="0">
              <a:spcBef>
                <a:spcPts val="0"/>
              </a:spcBef>
              <a:spcAft>
                <a:spcPts val="0"/>
              </a:spcAft>
              <a:buNone/>
            </a:pPr>
            <a:r>
              <a:rPr lang="en"/>
              <a:t>	return 98;</a:t>
            </a:r>
            <a:endParaRPr/>
          </a:p>
          <a:p>
            <a:pPr indent="0" lvl="0" marL="0" rtl="0">
              <a:spcBef>
                <a:spcPts val="0"/>
              </a:spcBef>
              <a:spcAft>
                <a:spcPts val="0"/>
              </a:spcAft>
              <a:buNone/>
            </a:pPr>
            <a:r>
              <a:rPr lang="en"/>
              <a:t>}</a:t>
            </a:r>
            <a:endParaRPr/>
          </a:p>
        </p:txBody>
      </p:sp>
      <p:sp>
        <p:nvSpPr>
          <p:cNvPr id="295" name="Shape 2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Automation</a:t>
            </a:r>
            <a:endParaRPr/>
          </a:p>
        </p:txBody>
      </p:sp>
      <p:sp>
        <p:nvSpPr>
          <p:cNvPr id="64" name="Shape 64"/>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endParaRPr/>
          </a:p>
          <a:p>
            <a:pPr indent="-419100" lvl="0" marL="457200" rtl="0">
              <a:spcBef>
                <a:spcPts val="0"/>
              </a:spcBef>
              <a:spcAft>
                <a:spcPts val="0"/>
              </a:spcAft>
              <a:buSzPts val="3000"/>
              <a:buChar char="●"/>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endParaRPr>
              <a:solidFill>
                <a:srgbClr val="000000"/>
              </a:solidFill>
            </a:endParaRPr>
          </a:p>
          <a:p>
            <a:pPr indent="-381000" lvl="1" marL="914400" rtl="0">
              <a:spcBef>
                <a:spcPts val="0"/>
              </a:spcBef>
              <a:spcAft>
                <a:spcPts val="0"/>
              </a:spcAft>
              <a:buSzPts val="2400"/>
              <a:buChar char="○"/>
            </a:pPr>
            <a:r>
              <a:rPr lang="en"/>
              <a:t>Control the environment and preconditions.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Automatic comparison of predicted and actual output.</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Automatic hands-free reexecution of tests.</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Mocking Example (Mockito)</a:t>
            </a:r>
            <a:endParaRPr/>
          </a:p>
        </p:txBody>
      </p:sp>
      <p:sp>
        <p:nvSpPr>
          <p:cNvPr id="301" name="Shape 3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Declare a mock object:</a:t>
            </a:r>
            <a:br>
              <a:rPr lang="en">
                <a:solidFill>
                  <a:srgbClr val="000000"/>
                </a:solidFill>
              </a:rPr>
            </a:br>
            <a:r>
              <a:rPr lang="en" sz="2200">
                <a:solidFill>
                  <a:srgbClr val="000000"/>
                </a:solidFill>
                <a:latin typeface="Consolas"/>
                <a:ea typeface="Consolas"/>
                <a:cs typeface="Consolas"/>
                <a:sym typeface="Consolas"/>
              </a:rPr>
              <a:t>LinkedList mList = mock(LinkedList.class);</a:t>
            </a:r>
            <a:endParaRPr sz="2200">
              <a:solidFill>
                <a:srgbClr val="000000"/>
              </a:solidFill>
              <a:latin typeface="Consolas"/>
              <a:ea typeface="Consolas"/>
              <a:cs typeface="Consolas"/>
              <a:sym typeface="Consolas"/>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Specify method behavior:</a:t>
            </a:r>
            <a:br>
              <a:rPr lang="en">
                <a:solidFill>
                  <a:srgbClr val="000000"/>
                </a:solidFill>
              </a:rPr>
            </a:br>
            <a:r>
              <a:rPr lang="en" sz="2200">
                <a:solidFill>
                  <a:srgbClr val="000000"/>
                </a:solidFill>
                <a:latin typeface="Consolas"/>
                <a:ea typeface="Consolas"/>
                <a:cs typeface="Consolas"/>
                <a:sym typeface="Consolas"/>
              </a:rPr>
              <a:t>when(mList.get(0)).thenReturn(“first”);</a:t>
            </a:r>
            <a:endParaRPr sz="2200">
              <a:solidFill>
                <a:srgbClr val="000000"/>
              </a:solidFill>
              <a:latin typeface="Consolas"/>
              <a:ea typeface="Consolas"/>
              <a:cs typeface="Consolas"/>
              <a:sym typeface="Consolas"/>
            </a:endParaRPr>
          </a:p>
          <a:p>
            <a:pPr indent="-381000" lvl="1" marL="914400" rtl="0">
              <a:spcBef>
                <a:spcPts val="0"/>
              </a:spcBef>
              <a:spcAft>
                <a:spcPts val="0"/>
              </a:spcAft>
              <a:buSzPts val="2400"/>
              <a:buChar char="○"/>
            </a:pPr>
            <a:r>
              <a:rPr lang="en" sz="2400"/>
              <a:t>Returns “first”: </a:t>
            </a:r>
            <a:r>
              <a:rPr lang="en" sz="2200">
                <a:latin typeface="Consolas"/>
                <a:ea typeface="Consolas"/>
                <a:cs typeface="Consolas"/>
                <a:sym typeface="Consolas"/>
              </a:rPr>
              <a:t>mList.get(0);</a:t>
            </a:r>
            <a:endParaRPr sz="2200">
              <a:latin typeface="Consolas"/>
              <a:ea typeface="Consolas"/>
              <a:cs typeface="Consolas"/>
              <a:sym typeface="Consolas"/>
            </a:endParaRPr>
          </a:p>
          <a:p>
            <a:pPr indent="-381000" lvl="1" marL="914400" rtl="0">
              <a:spcBef>
                <a:spcPts val="0"/>
              </a:spcBef>
              <a:spcAft>
                <a:spcPts val="0"/>
              </a:spcAft>
              <a:buSzPts val="2400"/>
              <a:buChar char="○"/>
            </a:pPr>
            <a:r>
              <a:rPr lang="en" sz="2400"/>
              <a:t>Returns null: </a:t>
            </a:r>
            <a:r>
              <a:rPr lang="en" sz="2200">
                <a:latin typeface="Consolas"/>
                <a:ea typeface="Consolas"/>
                <a:cs typeface="Consolas"/>
                <a:sym typeface="Consolas"/>
              </a:rPr>
              <a:t>mList.get(99);</a:t>
            </a:r>
            <a:endParaRPr sz="2200">
              <a:latin typeface="Consolas"/>
              <a:ea typeface="Consolas"/>
              <a:cs typeface="Consolas"/>
              <a:sym typeface="Consolas"/>
            </a:endParaRPr>
          </a:p>
          <a:p>
            <a:pPr indent="-381000" lvl="2" marL="1371600" rtl="0">
              <a:spcBef>
                <a:spcPts val="0"/>
              </a:spcBef>
              <a:spcAft>
                <a:spcPts val="0"/>
              </a:spcAft>
              <a:buSzPts val="2400"/>
              <a:buChar char="■"/>
            </a:pPr>
            <a:r>
              <a:rPr lang="en" sz="2400"/>
              <a:t>Because behavior for “99” is not specified.</a:t>
            </a:r>
            <a:endParaRPr sz="2200">
              <a:solidFill>
                <a:srgbClr val="000000"/>
              </a:solidFill>
              <a:latin typeface="Consolas"/>
              <a:ea typeface="Consolas"/>
              <a:cs typeface="Consolas"/>
              <a:sym typeface="Consolas"/>
            </a:endParaRPr>
          </a:p>
          <a:p>
            <a:pPr indent="457200" lvl="0" marL="0" rtl="0">
              <a:spcBef>
                <a:spcPts val="600"/>
              </a:spcBef>
              <a:spcAft>
                <a:spcPts val="0"/>
              </a:spcAft>
              <a:buNone/>
            </a:pPr>
            <a:r>
              <a:rPr lang="en" sz="2200">
                <a:solidFill>
                  <a:srgbClr val="000000"/>
                </a:solidFill>
                <a:latin typeface="Consolas"/>
                <a:ea typeface="Consolas"/>
                <a:cs typeface="Consolas"/>
                <a:sym typeface="Consolas"/>
              </a:rPr>
              <a:t>when(mList.get(anyInt()).thenReturn(“element”);</a:t>
            </a:r>
            <a:endParaRPr>
              <a:solidFill>
                <a:srgbClr val="000000"/>
              </a:solidFill>
            </a:endParaRPr>
          </a:p>
          <a:p>
            <a:pPr indent="-381000" lvl="1" marL="914400" marR="0" rtl="0" algn="l">
              <a:lnSpc>
                <a:spcPct val="100000"/>
              </a:lnSpc>
              <a:spcBef>
                <a:spcPts val="600"/>
              </a:spcBef>
              <a:spcAft>
                <a:spcPts val="0"/>
              </a:spcAft>
              <a:buClr>
                <a:srgbClr val="000000"/>
              </a:buClr>
              <a:buSzPts val="2400"/>
              <a:buFont typeface="Arial"/>
              <a:buChar char="○"/>
            </a:pPr>
            <a:r>
              <a:rPr lang="en" sz="2200">
                <a:latin typeface="Consolas"/>
                <a:ea typeface="Consolas"/>
                <a:cs typeface="Consolas"/>
                <a:sym typeface="Consolas"/>
              </a:rPr>
              <a:t>mList.get(0), mList.get(99) </a:t>
            </a:r>
            <a:r>
              <a:rPr lang="en">
                <a:solidFill>
                  <a:srgbClr val="000000"/>
                </a:solidFill>
              </a:rPr>
              <a:t>both return “element”, as all input are specified.</a:t>
            </a:r>
            <a:br>
              <a:rPr lang="en">
                <a:solidFill>
                  <a:srgbClr val="000000"/>
                </a:solidFill>
              </a:rPr>
            </a:b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02" name="Shape 3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Mocking Within a Test</a:t>
            </a:r>
            <a:endParaRPr/>
          </a:p>
        </p:txBody>
      </p:sp>
      <p:sp>
        <p:nvSpPr>
          <p:cNvPr id="308" name="Shape 3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@test</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public void temperatureTest(){</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Thermometer mockTherm = </a:t>
            </a:r>
            <a:br>
              <a:rPr lang="en" sz="2400">
                <a:solidFill>
                  <a:srgbClr val="000000"/>
                </a:solidFill>
                <a:latin typeface="Consolas"/>
                <a:ea typeface="Consolas"/>
                <a:cs typeface="Consolas"/>
                <a:sym typeface="Consolas"/>
              </a:rPr>
            </a:br>
            <a:r>
              <a:rPr lang="en" sz="2400">
                <a:solidFill>
                  <a:srgbClr val="000000"/>
                </a:solidFill>
                <a:latin typeface="Consolas"/>
                <a:ea typeface="Consolas"/>
                <a:cs typeface="Consolas"/>
                <a:sym typeface="Consolas"/>
              </a:rPr>
              <a:t>                mock(Thermometer.class);</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when(mockTherm.get()).thenReturn(98);</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WeatherData wData = new WeatherData();</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wData.collect(mockTherm);</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assertEquals(98,wData.temperature);</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a:t>
            </a:r>
            <a:br>
              <a:rPr lang="en">
                <a:solidFill>
                  <a:srgbClr val="000000"/>
                </a:solidFill>
              </a:rPr>
            </a:b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09" name="Shape 3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 Scripts</a:t>
            </a:r>
            <a:endParaRPr/>
          </a:p>
        </p:txBody>
      </p:sp>
      <p:sp>
        <p:nvSpPr>
          <p:cNvPr id="315" name="Shape 3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Build scripts allow control over code compilation, test execution, executable packaging, and deployment to production.</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Script defines actions that can be automatically invoked at any time.</a:t>
            </a:r>
            <a:endParaRPr>
              <a:solidFill>
                <a:srgbClr val="000000"/>
              </a:solidFill>
            </a:endParaRPr>
          </a:p>
          <a:p>
            <a:pPr indent="-419100" lvl="0" marL="457200" marR="0" rtl="0" algn="l">
              <a:lnSpc>
                <a:spcPct val="100000"/>
              </a:lnSpc>
              <a:spcBef>
                <a:spcPts val="0"/>
              </a:spcBef>
              <a:spcAft>
                <a:spcPts val="0"/>
              </a:spcAft>
              <a:buClr>
                <a:srgbClr val="000000"/>
              </a:buClr>
              <a:buSzPts val="3000"/>
              <a:buFont typeface="Arial"/>
              <a:buChar char="●"/>
            </a:pPr>
            <a:r>
              <a:rPr lang="en">
                <a:solidFill>
                  <a:srgbClr val="000000"/>
                </a:solidFill>
              </a:rPr>
              <a:t>Many frameworks for build scripting. </a:t>
            </a:r>
            <a:endParaRPr>
              <a:solidFill>
                <a:srgbClr val="000000"/>
              </a:solidFill>
            </a:endParaRPr>
          </a:p>
          <a:p>
            <a:pPr indent="-419100" lvl="1" marL="914400" marR="0" rtl="0" algn="l">
              <a:lnSpc>
                <a:spcPct val="100000"/>
              </a:lnSpc>
              <a:spcBef>
                <a:spcPts val="0"/>
              </a:spcBef>
              <a:spcAft>
                <a:spcPts val="0"/>
              </a:spcAft>
              <a:buClr>
                <a:srgbClr val="000000"/>
              </a:buClr>
              <a:buSzPts val="3000"/>
              <a:buFont typeface="Arial"/>
              <a:buChar char="○"/>
            </a:pPr>
            <a:r>
              <a:rPr lang="en">
                <a:solidFill>
                  <a:srgbClr val="000000"/>
                </a:solidFill>
              </a:rPr>
              <a:t>Most popular for Java include Ant, Maven, Gradle.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Gradle is very common for Android projects.</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Continuous Integration</a:t>
            </a:r>
            <a:endParaRPr/>
          </a:p>
        </p:txBody>
      </p:sp>
      <p:sp>
        <p:nvSpPr>
          <p:cNvPr id="322" name="Shape 3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Development practice that requires code be frequently checked into a shared repository.</a:t>
            </a:r>
            <a:endParaRPr/>
          </a:p>
          <a:p>
            <a:pPr indent="-419100" lvl="0" marL="457200" rtl="0">
              <a:spcBef>
                <a:spcPts val="0"/>
              </a:spcBef>
              <a:spcAft>
                <a:spcPts val="0"/>
              </a:spcAft>
              <a:buSzPts val="3000"/>
              <a:buChar char="●"/>
            </a:pPr>
            <a:r>
              <a:rPr lang="en"/>
              <a:t>Each check-in is then verified by an automated build.</a:t>
            </a:r>
            <a:endParaRPr/>
          </a:p>
          <a:p>
            <a:pPr indent="-381000" lvl="1" marL="914400" rtl="0">
              <a:spcBef>
                <a:spcPts val="0"/>
              </a:spcBef>
              <a:spcAft>
                <a:spcPts val="0"/>
              </a:spcAft>
              <a:buSzPts val="2400"/>
              <a:buChar char="○"/>
            </a:pPr>
            <a:r>
              <a:rPr lang="en"/>
              <a:t>The system is compiled and subjected to an automated test suite, then packaged into a new executable.</a:t>
            </a:r>
            <a:endParaRPr/>
          </a:p>
          <a:p>
            <a:pPr indent="-419100" lvl="0" marL="457200" rtl="0">
              <a:spcBef>
                <a:spcPts val="0"/>
              </a:spcBef>
              <a:spcAft>
                <a:spcPts val="0"/>
              </a:spcAft>
              <a:buSzPts val="3000"/>
              <a:buChar char="●"/>
            </a:pPr>
            <a:r>
              <a:rPr lang="en"/>
              <a:t>By integrating regularly, developers can detect errors quickly, and locate them more easily.</a:t>
            </a:r>
            <a:endParaRPr/>
          </a:p>
          <a:p>
            <a:pPr indent="0" lvl="0" marL="0" rtl="0">
              <a:spcBef>
                <a:spcPts val="600"/>
              </a:spcBef>
              <a:spcAft>
                <a:spcPts val="0"/>
              </a:spcAft>
              <a:buNone/>
            </a:pPr>
            <a:r>
              <a:t/>
            </a:r>
            <a:endParaRPr/>
          </a:p>
        </p:txBody>
      </p:sp>
      <p:sp>
        <p:nvSpPr>
          <p:cNvPr id="323" name="Shape 3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CI Practices</a:t>
            </a:r>
            <a:endParaRPr/>
          </a:p>
        </p:txBody>
      </p:sp>
      <p:sp>
        <p:nvSpPr>
          <p:cNvPr id="329" name="Shape 3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Maintain a code repository.</a:t>
            </a:r>
            <a:endParaRPr sz="2800"/>
          </a:p>
          <a:p>
            <a:pPr indent="-406400" lvl="0" marL="457200" rtl="0">
              <a:spcBef>
                <a:spcPts val="0"/>
              </a:spcBef>
              <a:spcAft>
                <a:spcPts val="0"/>
              </a:spcAft>
              <a:buSzPts val="2800"/>
              <a:buChar char="●"/>
            </a:pPr>
            <a:r>
              <a:rPr lang="en" sz="2800"/>
              <a:t>Automate the build.</a:t>
            </a:r>
            <a:endParaRPr sz="2800"/>
          </a:p>
          <a:p>
            <a:pPr indent="-406400" lvl="0" marL="457200" rtl="0">
              <a:spcBef>
                <a:spcPts val="0"/>
              </a:spcBef>
              <a:spcAft>
                <a:spcPts val="0"/>
              </a:spcAft>
              <a:buSzPts val="2800"/>
              <a:buChar char="●"/>
            </a:pPr>
            <a:r>
              <a:rPr lang="en" sz="2800"/>
              <a:t>Make the build self-testing.</a:t>
            </a:r>
            <a:endParaRPr sz="2800"/>
          </a:p>
          <a:p>
            <a:pPr indent="-406400" lvl="0" marL="457200" rtl="0">
              <a:spcBef>
                <a:spcPts val="0"/>
              </a:spcBef>
              <a:spcAft>
                <a:spcPts val="0"/>
              </a:spcAft>
              <a:buSzPts val="2800"/>
              <a:buChar char="●"/>
            </a:pPr>
            <a:r>
              <a:rPr lang="en" sz="2800"/>
              <a:t>Every commit should be built.</a:t>
            </a:r>
            <a:endParaRPr sz="2800"/>
          </a:p>
          <a:p>
            <a:pPr indent="-406400" lvl="0" marL="457200" rtl="0">
              <a:spcBef>
                <a:spcPts val="0"/>
              </a:spcBef>
              <a:spcAft>
                <a:spcPts val="0"/>
              </a:spcAft>
              <a:buSzPts val="2800"/>
              <a:buChar char="●"/>
            </a:pPr>
            <a:r>
              <a:rPr lang="en" sz="2800"/>
              <a:t>Keep the build fast.</a:t>
            </a:r>
            <a:endParaRPr sz="2800"/>
          </a:p>
          <a:p>
            <a:pPr indent="-406400" lvl="0" marL="457200" rtl="0">
              <a:spcBef>
                <a:spcPts val="0"/>
              </a:spcBef>
              <a:spcAft>
                <a:spcPts val="0"/>
              </a:spcAft>
              <a:buSzPts val="2800"/>
              <a:buChar char="●"/>
            </a:pPr>
            <a:r>
              <a:rPr lang="en" sz="2800"/>
              <a:t>Test in a clone of the production environment.</a:t>
            </a:r>
            <a:endParaRPr sz="2800"/>
          </a:p>
          <a:p>
            <a:pPr indent="-406400" lvl="0" marL="457200" rtl="0">
              <a:spcBef>
                <a:spcPts val="0"/>
              </a:spcBef>
              <a:spcAft>
                <a:spcPts val="0"/>
              </a:spcAft>
              <a:buSzPts val="2800"/>
              <a:buChar char="●"/>
            </a:pPr>
            <a:r>
              <a:rPr lang="en" sz="2800"/>
              <a:t>Make it easy to get the latest executable.</a:t>
            </a:r>
            <a:endParaRPr sz="2800"/>
          </a:p>
          <a:p>
            <a:pPr indent="-406400" lvl="0" marL="457200" rtl="0">
              <a:spcBef>
                <a:spcPts val="0"/>
              </a:spcBef>
              <a:spcAft>
                <a:spcPts val="0"/>
              </a:spcAft>
              <a:buSzPts val="2800"/>
              <a:buChar char="●"/>
            </a:pPr>
            <a:r>
              <a:rPr lang="en" sz="2800"/>
              <a:t>Everyone can see build results.</a:t>
            </a:r>
            <a:endParaRPr sz="2800"/>
          </a:p>
          <a:p>
            <a:pPr indent="-406400" lvl="0" marL="457200" rtl="0">
              <a:spcBef>
                <a:spcPts val="0"/>
              </a:spcBef>
              <a:spcAft>
                <a:spcPts val="0"/>
              </a:spcAft>
              <a:buSzPts val="2800"/>
              <a:buChar char="●"/>
            </a:pPr>
            <a:r>
              <a:rPr lang="en" sz="2800"/>
              <a:t>Automate deployment.</a:t>
            </a:r>
            <a:endParaRPr sz="2800"/>
          </a:p>
          <a:p>
            <a:pPr indent="0" lvl="0" marL="0" rtl="0">
              <a:spcBef>
                <a:spcPts val="600"/>
              </a:spcBef>
              <a:spcAft>
                <a:spcPts val="0"/>
              </a:spcAft>
              <a:buNone/>
            </a:pPr>
            <a:r>
              <a:t/>
            </a:r>
            <a:endParaRPr/>
          </a:p>
        </p:txBody>
      </p:sp>
      <p:sp>
        <p:nvSpPr>
          <p:cNvPr id="330" name="Shape 3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Integration is Performed</a:t>
            </a:r>
            <a:endParaRPr/>
          </a:p>
        </p:txBody>
      </p:sp>
      <p:sp>
        <p:nvSpPr>
          <p:cNvPr id="336" name="Shape 3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Developers check out code to their machine.</a:t>
            </a:r>
            <a:endParaRPr/>
          </a:p>
          <a:p>
            <a:pPr indent="-419100" lvl="0" marL="457200" rtl="0">
              <a:spcBef>
                <a:spcPts val="0"/>
              </a:spcBef>
              <a:spcAft>
                <a:spcPts val="0"/>
              </a:spcAft>
              <a:buSzPts val="3000"/>
              <a:buChar char="●"/>
            </a:pPr>
            <a:r>
              <a:rPr lang="en"/>
              <a:t>Changes are committed to the repository.</a:t>
            </a:r>
            <a:endParaRPr/>
          </a:p>
          <a:p>
            <a:pPr indent="-419100" lvl="0" marL="457200" rtl="0">
              <a:spcBef>
                <a:spcPts val="0"/>
              </a:spcBef>
              <a:spcAft>
                <a:spcPts val="0"/>
              </a:spcAft>
              <a:buSzPts val="3000"/>
              <a:buChar char="●"/>
            </a:pPr>
            <a:r>
              <a:rPr lang="en"/>
              <a:t>The CI server: </a:t>
            </a:r>
            <a:endParaRPr/>
          </a:p>
          <a:p>
            <a:pPr indent="-381000" lvl="1" marL="914400" rtl="0">
              <a:spcBef>
                <a:spcPts val="0"/>
              </a:spcBef>
              <a:spcAft>
                <a:spcPts val="0"/>
              </a:spcAft>
              <a:buSzPts val="2400"/>
              <a:buChar char="○"/>
            </a:pPr>
            <a:r>
              <a:rPr lang="en"/>
              <a:t>Monitors the repository and checks out changes when they occur.</a:t>
            </a:r>
            <a:endParaRPr/>
          </a:p>
          <a:p>
            <a:pPr indent="-381000" lvl="1" marL="914400" rtl="0">
              <a:spcBef>
                <a:spcPts val="0"/>
              </a:spcBef>
              <a:spcAft>
                <a:spcPts val="0"/>
              </a:spcAft>
              <a:buSzPts val="2400"/>
              <a:buChar char="○"/>
            </a:pPr>
            <a:r>
              <a:rPr lang="en"/>
              <a:t>Builds the system and runs unit/integration tests.</a:t>
            </a:r>
            <a:endParaRPr/>
          </a:p>
          <a:p>
            <a:pPr indent="-381000" lvl="1" marL="914400" rtl="0">
              <a:spcBef>
                <a:spcPts val="0"/>
              </a:spcBef>
              <a:spcAft>
                <a:spcPts val="0"/>
              </a:spcAft>
              <a:buSzPts val="2400"/>
              <a:buChar char="○"/>
            </a:pPr>
            <a:r>
              <a:rPr lang="en"/>
              <a:t>Releases deployable artefacts for testing.</a:t>
            </a:r>
            <a:endParaRPr/>
          </a:p>
          <a:p>
            <a:pPr indent="-381000" lvl="1" marL="914400" rtl="0">
              <a:spcBef>
                <a:spcPts val="0"/>
              </a:spcBef>
              <a:spcAft>
                <a:spcPts val="0"/>
              </a:spcAft>
              <a:buSzPts val="2400"/>
              <a:buChar char="○"/>
            </a:pPr>
            <a:r>
              <a:rPr lang="en"/>
              <a:t>Assigns a build label to the version of the code.</a:t>
            </a:r>
            <a:endParaRPr/>
          </a:p>
          <a:p>
            <a:pPr indent="-381000" lvl="1" marL="914400" rtl="0">
              <a:spcBef>
                <a:spcPts val="0"/>
              </a:spcBef>
              <a:spcAft>
                <a:spcPts val="0"/>
              </a:spcAft>
              <a:buSzPts val="2400"/>
              <a:buChar char="○"/>
            </a:pPr>
            <a:r>
              <a:rPr lang="en"/>
              <a:t>Informs the team of the successful build.</a:t>
            </a:r>
            <a:endParaRPr sz="2800"/>
          </a:p>
        </p:txBody>
      </p:sp>
      <p:sp>
        <p:nvSpPr>
          <p:cNvPr id="337" name="Shape 3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Integration is Performed</a:t>
            </a:r>
            <a:endParaRPr/>
          </a:p>
        </p:txBody>
      </p:sp>
      <p:sp>
        <p:nvSpPr>
          <p:cNvPr id="343" name="Shape 3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If the build or tests fail, the CI server alerts the team.</a:t>
            </a:r>
            <a:endParaRPr/>
          </a:p>
          <a:p>
            <a:pPr indent="-381000" lvl="1" marL="914400" rtl="0">
              <a:spcBef>
                <a:spcPts val="0"/>
              </a:spcBef>
              <a:spcAft>
                <a:spcPts val="0"/>
              </a:spcAft>
              <a:buSzPts val="2400"/>
              <a:buChar char="○"/>
            </a:pPr>
            <a:r>
              <a:rPr lang="en"/>
              <a:t>The team fixes the issue at the earliest opportunity.</a:t>
            </a:r>
            <a:endParaRPr/>
          </a:p>
          <a:p>
            <a:pPr indent="-381000" lvl="1" marL="914400" rtl="0">
              <a:spcBef>
                <a:spcPts val="0"/>
              </a:spcBef>
              <a:spcAft>
                <a:spcPts val="0"/>
              </a:spcAft>
              <a:buSzPts val="2400"/>
              <a:buChar char="○"/>
            </a:pPr>
            <a:r>
              <a:rPr lang="en"/>
              <a:t>Developers are expected not to check in code they know is broken.</a:t>
            </a:r>
            <a:endParaRPr/>
          </a:p>
          <a:p>
            <a:pPr indent="-381000" lvl="1" marL="914400" rtl="0">
              <a:spcBef>
                <a:spcPts val="0"/>
              </a:spcBef>
              <a:spcAft>
                <a:spcPts val="0"/>
              </a:spcAft>
              <a:buSzPts val="2400"/>
              <a:buChar char="○"/>
            </a:pPr>
            <a:r>
              <a:rPr lang="en"/>
              <a:t>Developers are expected to write and run tests on all code before checking it in.</a:t>
            </a:r>
            <a:endParaRPr/>
          </a:p>
          <a:p>
            <a:pPr indent="-381000" lvl="1" marL="914400" rtl="0">
              <a:spcBef>
                <a:spcPts val="0"/>
              </a:spcBef>
              <a:spcAft>
                <a:spcPts val="0"/>
              </a:spcAft>
              <a:buSzPts val="2400"/>
              <a:buChar char="○"/>
            </a:pPr>
            <a:r>
              <a:rPr lang="en"/>
              <a:t>No one is allowed to check in while a build is broken.</a:t>
            </a:r>
            <a:endParaRPr/>
          </a:p>
          <a:p>
            <a:pPr indent="-419100" lvl="0" marL="457200" rtl="0">
              <a:spcBef>
                <a:spcPts val="0"/>
              </a:spcBef>
              <a:spcAft>
                <a:spcPts val="0"/>
              </a:spcAft>
              <a:buSzPts val="3000"/>
              <a:buChar char="●"/>
            </a:pPr>
            <a:r>
              <a:rPr lang="en"/>
              <a:t>Continue to continually integrate and test throughout the project.</a:t>
            </a:r>
            <a:endParaRPr>
              <a:solidFill>
                <a:srgbClr val="333333"/>
              </a:solidFill>
            </a:endParaRPr>
          </a:p>
          <a:p>
            <a:pPr indent="0" lvl="0" marL="0" rtl="0">
              <a:spcBef>
                <a:spcPts val="600"/>
              </a:spcBef>
              <a:spcAft>
                <a:spcPts val="0"/>
              </a:spcAft>
              <a:buNone/>
            </a:pPr>
            <a:r>
              <a:t/>
            </a:r>
            <a:endParaRPr sz="2800"/>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50" name="Shape 3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Test automation can be used to lower the cost and improve the quality of testing.</a:t>
            </a:r>
            <a:endParaRPr/>
          </a:p>
          <a:p>
            <a:pPr indent="-419100" lvl="0" marL="457200" marR="0" rtl="0" algn="l">
              <a:lnSpc>
                <a:spcPct val="100000"/>
              </a:lnSpc>
              <a:spcBef>
                <a:spcPts val="0"/>
              </a:spcBef>
              <a:spcAft>
                <a:spcPts val="0"/>
              </a:spcAft>
              <a:buSzPts val="3000"/>
              <a:buChar char="●"/>
            </a:pPr>
            <a:r>
              <a:rPr lang="en"/>
              <a:t>Automation involves creating drivers, harnesses, stubs, and oracles.</a:t>
            </a:r>
            <a:endParaRPr/>
          </a:p>
          <a:p>
            <a:pPr indent="-419100" lvl="0" marL="457200" marR="0" rtl="0" algn="l">
              <a:lnSpc>
                <a:spcPct val="100000"/>
              </a:lnSpc>
              <a:spcBef>
                <a:spcPts val="0"/>
              </a:spcBef>
              <a:spcAft>
                <a:spcPts val="0"/>
              </a:spcAft>
              <a:buSzPts val="3000"/>
              <a:buChar char="●"/>
            </a:pPr>
            <a:r>
              <a:rPr lang="en"/>
              <a:t>Automated testing enables continuous integration and deployment.</a:t>
            </a:r>
            <a:endParaRPr/>
          </a:p>
        </p:txBody>
      </p:sp>
      <p:sp>
        <p:nvSpPr>
          <p:cNvPr id="351" name="Shape 3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57" name="Shape 3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Testing OO Systems</a:t>
            </a:r>
            <a:endParaRPr/>
          </a:p>
          <a:p>
            <a:pPr indent="-381000" lvl="1" marL="914400" marR="0" rtl="0" algn="l">
              <a:lnSpc>
                <a:spcPct val="120000"/>
              </a:lnSpc>
              <a:spcBef>
                <a:spcPts val="0"/>
              </a:spcBef>
              <a:spcAft>
                <a:spcPts val="0"/>
              </a:spcAft>
              <a:buSzPts val="2400"/>
              <a:buChar char="○"/>
            </a:pPr>
            <a:r>
              <a:rPr lang="en"/>
              <a:t>Common pitfalls and complications</a:t>
            </a:r>
            <a:endParaRPr/>
          </a:p>
          <a:p>
            <a:pPr indent="-381000" lvl="1" marL="914400" rtl="0">
              <a:lnSpc>
                <a:spcPct val="120000"/>
              </a:lnSpc>
              <a:spcBef>
                <a:spcPts val="0"/>
              </a:spcBef>
              <a:spcAft>
                <a:spcPts val="0"/>
              </a:spcAft>
              <a:buSzPts val="2400"/>
              <a:buChar char="○"/>
            </a:pPr>
            <a:r>
              <a:rPr lang="en"/>
              <a:t>Reading - Ch. 15</a:t>
            </a:r>
            <a:endParaRPr/>
          </a:p>
          <a:p>
            <a:pPr indent="0" lvl="0" marL="0" marR="0" rtl="0" algn="l">
              <a:lnSpc>
                <a:spcPct val="120000"/>
              </a:lnSpc>
              <a:spcBef>
                <a:spcPts val="0"/>
              </a:spcBef>
              <a:spcAft>
                <a:spcPts val="0"/>
              </a:spcAft>
              <a:buNone/>
            </a:pPr>
            <a:r>
              <a:t/>
            </a:r>
            <a:endParaRPr/>
          </a:p>
          <a:p>
            <a:pPr indent="-419100" lvl="0" marL="457200" marR="0" rtl="0" algn="l">
              <a:lnSpc>
                <a:spcPct val="120000"/>
              </a:lnSpc>
              <a:spcBef>
                <a:spcPts val="0"/>
              </a:spcBef>
              <a:spcAft>
                <a:spcPts val="0"/>
              </a:spcAft>
              <a:buSzPts val="3000"/>
              <a:buChar char="●"/>
            </a:pPr>
            <a:r>
              <a:rPr lang="en"/>
              <a:t>Assignment 3</a:t>
            </a:r>
            <a:endParaRPr/>
          </a:p>
          <a:p>
            <a:pPr indent="-381000" lvl="1" marL="914400" marR="0" rtl="0" algn="l">
              <a:lnSpc>
                <a:spcPct val="120000"/>
              </a:lnSpc>
              <a:spcBef>
                <a:spcPts val="0"/>
              </a:spcBef>
              <a:spcAft>
                <a:spcPts val="0"/>
              </a:spcAft>
              <a:buSzPts val="2400"/>
              <a:buChar char="○"/>
            </a:pPr>
            <a:r>
              <a:rPr lang="en"/>
              <a:t>Out now. Due April 3rd.</a:t>
            </a:r>
            <a:endParaRPr/>
          </a:p>
          <a:p>
            <a:pPr indent="-381000" lvl="1" marL="914400" marR="0" rtl="0" algn="l">
              <a:lnSpc>
                <a:spcPct val="120000"/>
              </a:lnSpc>
              <a:spcBef>
                <a:spcPts val="0"/>
              </a:spcBef>
              <a:spcAft>
                <a:spcPts val="0"/>
              </a:spcAft>
              <a:buSzPts val="2400"/>
              <a:buChar char="○"/>
            </a:pPr>
            <a:r>
              <a:rPr lang="en"/>
              <a:t>Focus on Fault and Unit-Based Testing</a:t>
            </a:r>
            <a:endParaRPr/>
          </a:p>
        </p:txBody>
      </p:sp>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Requires Writing Code	</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Testing cannot wait for the system to be complete.</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endParaRPr>
              <a:solidFill>
                <a:srgbClr val="000000"/>
              </a:solidFill>
            </a:endParaRPr>
          </a:p>
          <a:p>
            <a:pPr indent="0" lvl="0" marL="0" marR="0" rtl="0" algn="l">
              <a:lnSpc>
                <a:spcPct val="120000"/>
              </a:lnSpc>
              <a:spcBef>
                <a:spcPts val="0"/>
              </a:spcBef>
              <a:spcAft>
                <a:spcPts val="0"/>
              </a:spcAft>
              <a:buNone/>
            </a:pPr>
            <a:r>
              <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Scaffolding</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b="1" lang="en">
                <a:solidFill>
                  <a:srgbClr val="000000"/>
                </a:solidFill>
              </a:rPr>
              <a:t>Test scaffolding</a:t>
            </a:r>
            <a:r>
              <a:rPr lang="en">
                <a:solidFill>
                  <a:srgbClr val="000000"/>
                </a:solidFill>
              </a:rPr>
              <a:t> is a set of programs written to support test automation.</a:t>
            </a:r>
            <a:endParaRPr>
              <a:solidFill>
                <a:srgbClr val="000000"/>
              </a:solidFill>
            </a:endParaRPr>
          </a:p>
          <a:p>
            <a:pPr indent="-419100" lvl="0" marL="457200" rtl="0">
              <a:spcBef>
                <a:spcPts val="600"/>
              </a:spcBef>
              <a:spcAft>
                <a:spcPts val="0"/>
              </a:spcAft>
              <a:buClr>
                <a:srgbClr val="000000"/>
              </a:buClr>
              <a:buSzPts val="3000"/>
              <a:buChar char="●"/>
            </a:pPr>
            <a:r>
              <a:rPr lang="en">
                <a:solidFill>
                  <a:srgbClr val="000000"/>
                </a:solidFill>
              </a:rPr>
              <a:t>Not part of the product</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Often temporary</a:t>
            </a:r>
            <a:endParaRPr>
              <a:solidFill>
                <a:srgbClr val="000000"/>
              </a:solidFill>
            </a:endParaRPr>
          </a:p>
          <a:p>
            <a:pPr indent="0" lvl="0" marL="0" rtl="0">
              <a:spcBef>
                <a:spcPts val="600"/>
              </a:spcBef>
              <a:spcAft>
                <a:spcPts val="0"/>
              </a:spcAft>
              <a:buNone/>
            </a:pPr>
            <a:r>
              <a:t/>
            </a:r>
            <a:endParaRPr sz="1100">
              <a:solidFill>
                <a:srgbClr val="000000"/>
              </a:solidFill>
            </a:endParaRPr>
          </a:p>
          <a:p>
            <a:pPr indent="0" lvl="0" marL="0" rtl="0">
              <a:spcBef>
                <a:spcPts val="600"/>
              </a:spcBef>
              <a:spcAft>
                <a:spcPts val="0"/>
              </a:spcAft>
              <a:buClr>
                <a:srgbClr val="000000"/>
              </a:buClr>
              <a:buSzPts val="1100"/>
              <a:buNone/>
            </a:pPr>
            <a:r>
              <a:rPr lang="en">
                <a:solidFill>
                  <a:srgbClr val="000000"/>
                </a:solidFill>
              </a:rPr>
              <a:t>Allows for:</a:t>
            </a:r>
            <a:endParaRPr>
              <a:solidFill>
                <a:srgbClr val="000000"/>
              </a:solidFill>
            </a:endParaRPr>
          </a:p>
          <a:p>
            <a:pPr indent="-419100" lvl="0" marL="457200" rtl="0">
              <a:spcBef>
                <a:spcPts val="600"/>
              </a:spcBef>
              <a:spcAft>
                <a:spcPts val="0"/>
              </a:spcAft>
              <a:buClr>
                <a:srgbClr val="000000"/>
              </a:buClr>
              <a:buSzPts val="3000"/>
              <a:buChar char="●"/>
            </a:pPr>
            <a:r>
              <a:rPr lang="en">
                <a:solidFill>
                  <a:srgbClr val="000000"/>
                </a:solidFill>
              </a:rPr>
              <a:t>Testing before all components complete.</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Testing independent components.</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Control over testing environment.</a:t>
            </a:r>
            <a:endParaRPr b="1">
              <a:solidFill>
                <a:srgbClr val="000000"/>
              </a:solidFill>
            </a:endParaRPr>
          </a:p>
          <a:p>
            <a:pPr indent="0" lvl="0" marL="0" marR="0" rtl="0" algn="l">
              <a:lnSpc>
                <a:spcPct val="120000"/>
              </a:lnSpc>
              <a:spcBef>
                <a:spcPts val="0"/>
              </a:spcBef>
              <a:spcAft>
                <a:spcPts val="0"/>
              </a:spcAft>
              <a:buNone/>
            </a:pPr>
            <a:r>
              <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Scaffolding</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A </a:t>
            </a:r>
            <a:r>
              <a:rPr b="1" lang="en">
                <a:solidFill>
                  <a:srgbClr val="000000"/>
                </a:solidFill>
              </a:rPr>
              <a:t>driver</a:t>
            </a:r>
            <a:r>
              <a:rPr lang="en">
                <a:solidFill>
                  <a:srgbClr val="000000"/>
                </a:solidFill>
              </a:rPr>
              <a:t> is a substitute for a main or calling program.</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Test cases are drivers.</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Support for recording and managing test execution.</a:t>
            </a:r>
            <a:endParaRPr>
              <a:solidFill>
                <a:srgbClr val="000000"/>
              </a:solidFill>
            </a:endParaRPr>
          </a:p>
          <a:p>
            <a:pPr indent="0" lvl="0" marL="0" marR="0" rtl="0" algn="l">
              <a:lnSpc>
                <a:spcPct val="120000"/>
              </a:lnSpc>
              <a:spcBef>
                <a:spcPts val="0"/>
              </a:spcBef>
              <a:spcAft>
                <a:spcPts val="0"/>
              </a:spcAft>
              <a:buNone/>
            </a:pPr>
            <a:r>
              <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Scaffolding</a:t>
            </a:r>
            <a:endParaRPr/>
          </a:p>
        </p:txBody>
      </p:sp>
      <p:pic>
        <p:nvPicPr>
          <p:cNvPr id="92" name="Shape 92"/>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Shape 93"/>
          <p:cNvSpPr/>
          <p:nvPr/>
        </p:nvSpPr>
        <p:spPr>
          <a:xfrm>
            <a:off x="550130" y="2726569"/>
            <a:ext cx="2695200" cy="308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Initializes objects</a:t>
            </a:r>
            <a:endParaRPr sz="1800"/>
          </a:p>
          <a:p>
            <a:pPr indent="-342900" lvl="0" marL="457200" rtl="0">
              <a:spcBef>
                <a:spcPts val="0"/>
              </a:spcBef>
              <a:spcAft>
                <a:spcPts val="0"/>
              </a:spcAft>
              <a:buSzPts val="1800"/>
              <a:buChar char="●"/>
            </a:pPr>
            <a:r>
              <a:rPr lang="en" sz="1800"/>
              <a:t>Initializes parameter variables</a:t>
            </a:r>
            <a:endParaRPr sz="1800"/>
          </a:p>
          <a:p>
            <a:pPr indent="-342900" lvl="0" marL="457200" rtl="0">
              <a:spcBef>
                <a:spcPts val="0"/>
              </a:spcBef>
              <a:spcAft>
                <a:spcPts val="0"/>
              </a:spcAft>
              <a:buSzPts val="1800"/>
              <a:buChar char="●"/>
            </a:pPr>
            <a:r>
              <a:rPr lang="en" sz="1800"/>
              <a:t>Performs the test</a:t>
            </a:r>
            <a:endParaRPr sz="1800"/>
          </a:p>
          <a:p>
            <a:pPr indent="-342900" lvl="0" marL="457200">
              <a:spcBef>
                <a:spcPts val="0"/>
              </a:spcBef>
              <a:spcAft>
                <a:spcPts val="0"/>
              </a:spcAft>
              <a:buSzPts val="1800"/>
              <a:buChar char="●"/>
            </a:pPr>
            <a:r>
              <a:rPr lang="en" sz="1800"/>
              <a:t>Performs any necessary cleanup steps.</a:t>
            </a:r>
            <a:endParaRPr sz="1800"/>
          </a:p>
        </p:txBody>
      </p:sp>
      <p:sp>
        <p:nvSpPr>
          <p:cNvPr id="94" name="Shape 94"/>
          <p:cNvSpPr/>
          <p:nvPr/>
        </p:nvSpPr>
        <p:spPr>
          <a:xfrm>
            <a:off x="457200" y="1571264"/>
            <a:ext cx="5334900" cy="1211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Simulates the execution </a:t>
            </a:r>
            <a:br>
              <a:rPr lang="en"/>
            </a:br>
            <a:r>
              <a:rPr lang="en"/>
              <a:t>environment.</a:t>
            </a:r>
            <a:endParaRPr/>
          </a:p>
          <a:p>
            <a:pPr indent="-317500" lvl="0" marL="457200" rtl="0">
              <a:spcBef>
                <a:spcPts val="0"/>
              </a:spcBef>
              <a:spcAft>
                <a:spcPts val="0"/>
              </a:spcAft>
              <a:buSzPts val="1400"/>
              <a:buChar char="●"/>
            </a:pPr>
            <a:r>
              <a:rPr lang="en"/>
              <a:t>Can control network </a:t>
            </a:r>
            <a:br>
              <a:rPr lang="en"/>
            </a:br>
            <a:r>
              <a:rPr lang="en"/>
              <a:t>conditions, environmental </a:t>
            </a:r>
            <a:br>
              <a:rPr lang="en"/>
            </a:br>
            <a:r>
              <a:rPr lang="en"/>
              <a:t>factors, operating </a:t>
            </a:r>
            <a:br>
              <a:rPr lang="en"/>
            </a:br>
            <a:r>
              <a:rPr lang="en"/>
              <a:t>systems.</a:t>
            </a:r>
            <a:endParaRPr/>
          </a:p>
        </p:txBody>
      </p:sp>
      <p:sp>
        <p:nvSpPr>
          <p:cNvPr id="95" name="Shape 95"/>
          <p:cNvSpPr/>
          <p:nvPr/>
        </p:nvSpPr>
        <p:spPr>
          <a:xfrm>
            <a:off x="5983575" y="2726577"/>
            <a:ext cx="2583600" cy="179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11150" lvl="0" marL="457200">
              <a:spcBef>
                <a:spcPts val="0"/>
              </a:spcBef>
              <a:spcAft>
                <a:spcPts val="0"/>
              </a:spcAft>
              <a:buSzPts val="1300"/>
              <a:buChar char="●"/>
            </a:pPr>
            <a:r>
              <a:rPr lang="en" sz="1300"/>
              <a:t>Templates that provide functionality and allow testing in isolation</a:t>
            </a:r>
            <a:endParaRPr sz="1300"/>
          </a:p>
        </p:txBody>
      </p:sp>
      <p:sp>
        <p:nvSpPr>
          <p:cNvPr id="96" name="Shape 96"/>
          <p:cNvSpPr/>
          <p:nvPr/>
        </p:nvSpPr>
        <p:spPr>
          <a:xfrm>
            <a:off x="3537900" y="4158055"/>
            <a:ext cx="5148900" cy="1972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17500" lvl="0" marL="457200" algn="r">
              <a:spcBef>
                <a:spcPts val="0"/>
              </a:spcBef>
              <a:spcAft>
                <a:spcPts val="0"/>
              </a:spcAft>
              <a:buSzPts val="1400"/>
              <a:buChar char="●"/>
            </a:pPr>
            <a:r>
              <a:rPr lang="en"/>
              <a:t>Checks the correspondence </a:t>
            </a:r>
            <a:br>
              <a:rPr lang="en"/>
            </a:br>
            <a:r>
              <a:rPr lang="en"/>
              <a:t>between the produced and </a:t>
            </a:r>
            <a:br>
              <a:rPr lang="en"/>
            </a:br>
            <a:r>
              <a:rPr lang="en"/>
              <a:t>expected output and renders</a:t>
            </a:r>
            <a:br>
              <a:rPr lang="en"/>
            </a:br>
            <a:r>
              <a:rPr lang="en"/>
              <a:t>a test verdict.</a:t>
            </a:r>
            <a:endParaRPr/>
          </a:p>
        </p:txBody>
      </p:sp>
      <p:sp>
        <p:nvSpPr>
          <p:cNvPr id="97" name="Shape 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Writing an Executable Test Case</a:t>
            </a:r>
            <a:endParaRPr/>
          </a:p>
        </p:txBody>
      </p:sp>
      <p:sp>
        <p:nvSpPr>
          <p:cNvPr id="103" name="Shape 1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Clr>
                <a:srgbClr val="000000"/>
              </a:buClr>
              <a:buSzPts val="2800"/>
              <a:buChar char="●"/>
            </a:pPr>
            <a:r>
              <a:rPr lang="en" sz="2800">
                <a:solidFill>
                  <a:srgbClr val="000000"/>
                </a:solidFill>
              </a:rPr>
              <a:t>Test Input</a:t>
            </a:r>
            <a:endParaRPr sz="2800">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Any required input data.</a:t>
            </a:r>
            <a:endParaRPr>
              <a:solidFill>
                <a:srgbClr val="000000"/>
              </a:solidFill>
            </a:endParaRPr>
          </a:p>
          <a:p>
            <a:pPr indent="-406400" lvl="0" marL="457200" rtl="0">
              <a:spcBef>
                <a:spcPts val="0"/>
              </a:spcBef>
              <a:spcAft>
                <a:spcPts val="0"/>
              </a:spcAft>
              <a:buClr>
                <a:srgbClr val="000000"/>
              </a:buClr>
              <a:buSzPts val="2800"/>
              <a:buChar char="●"/>
            </a:pPr>
            <a:r>
              <a:rPr lang="en" sz="2800">
                <a:solidFill>
                  <a:srgbClr val="000000"/>
                </a:solidFill>
              </a:rPr>
              <a:t>Expected Output (Test Oracle)</a:t>
            </a:r>
            <a:endParaRPr sz="2800">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What </a:t>
            </a:r>
            <a:r>
              <a:rPr i="1" lang="en">
                <a:solidFill>
                  <a:srgbClr val="000000"/>
                </a:solidFill>
              </a:rPr>
              <a:t>should</a:t>
            </a:r>
            <a:r>
              <a:rPr lang="en">
                <a:solidFill>
                  <a:srgbClr val="000000"/>
                </a:solidFill>
              </a:rPr>
              <a:t> happen, i.e., values or exceptions.</a:t>
            </a:r>
            <a:endParaRPr>
              <a:solidFill>
                <a:srgbClr val="000000"/>
              </a:solidFill>
            </a:endParaRPr>
          </a:p>
          <a:p>
            <a:pPr indent="-406400" lvl="0" marL="457200" rtl="0">
              <a:spcBef>
                <a:spcPts val="0"/>
              </a:spcBef>
              <a:spcAft>
                <a:spcPts val="0"/>
              </a:spcAft>
              <a:buClr>
                <a:srgbClr val="000000"/>
              </a:buClr>
              <a:buSzPts val="2800"/>
              <a:buChar char="●"/>
            </a:pPr>
            <a:r>
              <a:rPr lang="en" sz="2800">
                <a:solidFill>
                  <a:srgbClr val="000000"/>
                </a:solidFill>
              </a:rPr>
              <a:t>Initialization</a:t>
            </a:r>
            <a:endParaRPr sz="2800">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Any steps that must be taken before test execution.</a:t>
            </a:r>
            <a:endParaRPr>
              <a:solidFill>
                <a:srgbClr val="000000"/>
              </a:solidFill>
            </a:endParaRPr>
          </a:p>
          <a:p>
            <a:pPr indent="-406400" lvl="0" marL="457200" rtl="0">
              <a:spcBef>
                <a:spcPts val="0"/>
              </a:spcBef>
              <a:spcAft>
                <a:spcPts val="0"/>
              </a:spcAft>
              <a:buClr>
                <a:srgbClr val="000000"/>
              </a:buClr>
              <a:buSzPts val="2800"/>
              <a:buChar char="●"/>
            </a:pPr>
            <a:r>
              <a:rPr lang="en" sz="2800">
                <a:solidFill>
                  <a:srgbClr val="000000"/>
                </a:solidFill>
              </a:rPr>
              <a:t>Test Steps</a:t>
            </a:r>
            <a:endParaRPr sz="2800">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Interactions with the system (such as method calls), and output comparisons.</a:t>
            </a:r>
            <a:endParaRPr>
              <a:solidFill>
                <a:srgbClr val="000000"/>
              </a:solidFill>
            </a:endParaRPr>
          </a:p>
          <a:p>
            <a:pPr indent="-406400" lvl="0" marL="457200" rtl="0">
              <a:spcBef>
                <a:spcPts val="0"/>
              </a:spcBef>
              <a:spcAft>
                <a:spcPts val="0"/>
              </a:spcAft>
              <a:buClr>
                <a:srgbClr val="000000"/>
              </a:buClr>
              <a:buSzPts val="2800"/>
              <a:buChar char="●"/>
            </a:pPr>
            <a:r>
              <a:rPr lang="en" sz="2800">
                <a:solidFill>
                  <a:srgbClr val="000000"/>
                </a:solidFill>
              </a:rPr>
              <a:t>Tear Down</a:t>
            </a:r>
            <a:endParaRPr sz="2800">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Any steps that must be taken after test execution to prepare for the next test.</a:t>
            </a:r>
            <a:endParaRPr b="1">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104" name="Shape 1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Writing a Unit Test</a:t>
            </a:r>
            <a:endParaRPr/>
          </a:p>
        </p:txBody>
      </p:sp>
      <p:sp>
        <p:nvSpPr>
          <p:cNvPr id="110" name="Shape 11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JUnit is a Java-based toolkit for writing executable tests.</a:t>
            </a:r>
            <a:r>
              <a:rPr lang="en"/>
              <a:t> </a:t>
            </a:r>
            <a:endParaRPr/>
          </a:p>
          <a:p>
            <a:pPr indent="-381000" lvl="0" marL="457200" marR="0" rtl="0" algn="l">
              <a:lnSpc>
                <a:spcPct val="100000"/>
              </a:lnSpc>
              <a:spcBef>
                <a:spcPts val="600"/>
              </a:spcBef>
              <a:spcAft>
                <a:spcPts val="0"/>
              </a:spcAft>
              <a:buSzPts val="2400"/>
              <a:buChar char="●"/>
            </a:pPr>
            <a:r>
              <a:rPr lang="en" sz="2400"/>
              <a:t>Choose a target from the code base.</a:t>
            </a:r>
            <a:endParaRPr sz="2400"/>
          </a:p>
          <a:p>
            <a:pPr indent="-381000" lvl="0" marL="457200" marR="0" rtl="0" algn="l">
              <a:lnSpc>
                <a:spcPct val="100000"/>
              </a:lnSpc>
              <a:spcBef>
                <a:spcPts val="0"/>
              </a:spcBef>
              <a:spcAft>
                <a:spcPts val="0"/>
              </a:spcAft>
              <a:buSzPts val="2400"/>
              <a:buChar char="●"/>
            </a:pPr>
            <a:r>
              <a:rPr lang="en" sz="2400"/>
              <a:t>Write a “testing class” containing a series of unit tests centered around testing that target.</a:t>
            </a:r>
            <a:endParaRPr sz="24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Shape 11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a:spcBef>
                <a:spcPts val="600"/>
              </a:spcBef>
              <a:spcAft>
                <a:spcPts val="0"/>
              </a:spcAft>
              <a:buNone/>
            </a:pPr>
            <a:r>
              <a:t/>
            </a:r>
            <a:endParaRPr/>
          </a:p>
        </p:txBody>
      </p:sp>
      <p:sp>
        <p:nvSpPr>
          <p:cNvPr id="112" name="Shape 1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