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In OO programs, public and private parts of a class are distinguished from each other. Private variables and methods are inaccessible to external objects - they can only read and interact with public elements of a class. To change private state, they must interact through those public elements. For example, here, (public and private in code)</a:t>
            </a:r>
            <a:endParaRPr>
              <a:solidFill>
                <a:schemeClr val="dk1"/>
              </a:solidFill>
            </a:endParaRPr>
          </a:p>
          <a:p>
            <a:pPr indent="0" lvl="0" marL="0" rtl="0">
              <a:lnSpc>
                <a:spcPct val="115000"/>
              </a:lnSpc>
              <a:spcBef>
                <a:spcPts val="0"/>
              </a:spcBef>
              <a:spcAft>
                <a:spcPts val="0"/>
              </a:spcAft>
              <a:buNone/>
            </a:pPr>
            <a:r>
              <a:rPr lang="en">
                <a:solidFill>
                  <a:schemeClr val="dk1"/>
                </a:solidFill>
              </a:rPr>
              <a:t>The checkConfiguration class can’t be called directly by external objects, but it could be called indirectly by calling the public isLegalConfiguration method (explain code)</a:t>
            </a:r>
            <a:endParaRPr>
              <a:solidFill>
                <a:schemeClr val="dk1"/>
              </a:solidFill>
            </a:endParaRPr>
          </a:p>
          <a:p>
            <a:pPr indent="0" lvl="0" marL="0" rtl="0">
              <a:lnSpc>
                <a:spcPct val="115000"/>
              </a:lnSpc>
              <a:spcBef>
                <a:spcPts val="0"/>
              </a:spcBef>
              <a:spcAft>
                <a:spcPts val="0"/>
              </a:spcAft>
              <a:buNone/>
            </a:pPr>
            <a:r>
              <a:rPr lang="en">
                <a:solidFill>
                  <a:schemeClr val="dk1"/>
                </a:solidFill>
              </a:rPr>
              <a:t>Encapsulation creates problems when testing because, first, testing often involves creating a particular set of conditions, and that requires being able to control the state of objects. If parts of that state are private, we lose direct control over that object and need to get it into the right state through indirect means. Second, problems in checking test results because we may need access to private information to distinguish between correct and incorrect behavior. Our oracle might need to identify incorrect state, but be unable to see parts of that state.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chemeClr val="dk1"/>
                </a:solidFill>
              </a:rPr>
              <a:t>An important aspect of OO design is the idea of Inheritance - this is the concept that you can define a hierarchy of related classes where the children all inherit the attributes and operations of their parents. This is really useful in creating specialized new classes. </a:t>
            </a:r>
            <a:endParaRPr>
              <a:solidFill>
                <a:schemeClr val="dk1"/>
              </a:solidFill>
            </a:endParaRPr>
          </a:p>
          <a:p>
            <a:pPr indent="0" lvl="0" marL="0" rtl="0">
              <a:spcBef>
                <a:spcPts val="0"/>
              </a:spcBef>
              <a:spcAft>
                <a:spcPts val="0"/>
              </a:spcAft>
              <a:buNone/>
            </a:pPr>
            <a:r>
              <a:rPr lang="en">
                <a:solidFill>
                  <a:schemeClr val="dk1"/>
                </a:solidFill>
              </a:rPr>
              <a:t>For instance, that Model class we’ve been looking at is a child of the class CompositeItem, which in turn is a child of the class LineItem.</a:t>
            </a:r>
            <a:endParaRPr>
              <a:solidFill>
                <a:schemeClr val="dk1"/>
              </a:solidFill>
            </a:endParaRPr>
          </a:p>
          <a:p>
            <a:pPr indent="0" lvl="0" marL="0" rtl="0">
              <a:spcBef>
                <a:spcPts val="0"/>
              </a:spcBef>
              <a:spcAft>
                <a:spcPts val="0"/>
              </a:spcAft>
              <a:buNone/>
            </a:pPr>
            <a:r>
              <a:rPr lang="en">
                <a:solidFill>
                  <a:schemeClr val="dk1"/>
                </a:solidFill>
              </a:rPr>
              <a:t>Both are classes with their own unique attributes and operations. But, the child also inherits the attributes and operations of its parent. Model gets parts, sku, and units from parents, along with methods like getUnitPrice and validItem. This averts two big design no-nos - reimplementing functionality in multiple places - no need for that, we inherit those from the parents. If we need to change those, we just change the parent. Second, we avoid including attributes or operations that are only used in very specific scenarios. We never want to create a class with attributes that aren’t always set. Instead, we create these specialized children and encapsulate those attributes and operations to the subclass that actually makes use of them.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However, while child classes can be counted on to have methods of the same name as the parents, they might not offer the same result.(2)</a:t>
            </a:r>
            <a:endParaRPr>
              <a:solidFill>
                <a:schemeClr val="dk1"/>
              </a:solidFill>
            </a:endParaRPr>
          </a:p>
          <a:p>
            <a:pPr indent="0" lvl="0" marL="0" rtl="0">
              <a:spcBef>
                <a:spcPts val="0"/>
              </a:spcBef>
              <a:spcAft>
                <a:spcPts val="0"/>
              </a:spcAft>
              <a:buNone/>
            </a:pPr>
            <a:r>
              <a:rPr lang="en">
                <a:solidFill>
                  <a:schemeClr val="dk1"/>
                </a:solidFill>
              </a:rPr>
              <a:t>Even if not, (3)</a:t>
            </a:r>
            <a:endParaRPr>
              <a:solidFill>
                <a:schemeClr val="dk1"/>
              </a:solidFill>
            </a:endParaRPr>
          </a:p>
          <a:p>
            <a:pPr indent="0" lvl="0" marL="0" rtl="0">
              <a:spcBef>
                <a:spcPts val="0"/>
              </a:spcBef>
              <a:spcAft>
                <a:spcPts val="0"/>
              </a:spcAft>
              <a:buNone/>
            </a:pPr>
            <a:r>
              <a:rPr lang="en">
                <a:solidFill>
                  <a:schemeClr val="dk1"/>
                </a:solidFill>
              </a:rPr>
              <a:t>(4), but if not, the method must be retested in the child class to make sure you get the right result for that context. You may not need new test cases, but you will need to understand how the results will differ.</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Related, Polymorphism is the ability of the same operation to behave differently when used on instances of different classes. Specifically. it is the ability to redefine the behavior of an operation to be relevant to the class it is operating on. </a:t>
            </a:r>
            <a:endParaRPr/>
          </a:p>
          <a:p>
            <a:pPr indent="0" lvl="0" marL="0" rtl="0">
              <a:spcBef>
                <a:spcPts val="0"/>
              </a:spcBef>
              <a:spcAft>
                <a:spcPts val="0"/>
              </a:spcAft>
              <a:buNone/>
            </a:pPr>
            <a:r>
              <a:rPr lang="en"/>
              <a:t>(read), (read)</a:t>
            </a:r>
            <a:endParaRPr/>
          </a:p>
          <a:p>
            <a:pPr indent="0" lvl="0" marL="0" rtl="0">
              <a:spcBef>
                <a:spcPts val="0"/>
              </a:spcBef>
              <a:spcAft>
                <a:spcPts val="0"/>
              </a:spcAft>
              <a:buNone/>
            </a:pPr>
            <a:r>
              <a:rPr lang="en"/>
              <a:t>(read right side)</a:t>
            </a:r>
            <a:endParaRPr/>
          </a:p>
          <a:p>
            <a:pPr indent="0" lvl="0" marL="0" rtl="0">
              <a:spcBef>
                <a:spcPts val="0"/>
              </a:spcBef>
              <a:spcAft>
                <a:spcPts val="0"/>
              </a:spcAft>
              <a:buNone/>
            </a:pPr>
            <a:r>
              <a:rPr lang="en"/>
              <a:t>This is a very powerful concept when coding, because we can write code that should work for any shape. If we don’t need to know if it’s a square or a circle, then we can just write to the abstract concept of a shape. At runtime, the appropriate object will get called, adn we’ll get the right area for that type of object. This allows us to write code that does not need to change, even if we get rid of particular shapes, add new shapes, or change how the area of an existing shape is calculated. We can restrict changes to a limited subset of the program.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However, this also introduces great risk of faults and makes testing difficult, as we don’t know which object type we’re dealing with. Here (lineitem/composite/etc - hierarcht - all are LineItems, but may be any one of five classes). (3), and since we can’t be sure which object type was assigned in some situations, it (4). Worse, the fault might not be in one object, but a result of layers of bindings, a bad combination of objects on both the calling and called ends.</a:t>
            </a:r>
            <a:endParaRPr>
              <a:solidFill>
                <a:schemeClr val="dk1"/>
              </a:solidFill>
            </a:endParaRPr>
          </a:p>
          <a:p>
            <a:pPr indent="0" lvl="0" marL="0" rtl="0">
              <a:spcBef>
                <a:spcPts val="0"/>
              </a:spcBef>
              <a:spcAft>
                <a:spcPts val="0"/>
              </a:spcAft>
              <a:buNone/>
            </a:pPr>
            <a:r>
              <a:rPr lang="en">
                <a:solidFill>
                  <a:schemeClr val="dk1"/>
                </a:solidFill>
              </a:rPr>
              <a:t>Testing a call by considering only one possible binding it not enough. Test designers need techniques that select subsets of the possible bindings and cover a range of situations to reveal fault in particular combinations of bindings.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Most OO languages have the concepts of abstract classes and interfaces. These are (1) directly - they define a contract - a template for the real classes to follow. By declaring a class as a child of an abstract class, you promise that it will offer the variables and methods listed in the parent. LineItem is an abstract class. </a:t>
            </a:r>
            <a:endParaRPr>
              <a:solidFill>
                <a:schemeClr val="dk1"/>
              </a:solidFill>
            </a:endParaRPr>
          </a:p>
          <a:p>
            <a:pPr indent="0" lvl="0" marL="0" rtl="0">
              <a:spcBef>
                <a:spcPts val="0"/>
              </a:spcBef>
              <a:spcAft>
                <a:spcPts val="0"/>
              </a:spcAft>
              <a:buNone/>
            </a:pPr>
            <a:r>
              <a:rPr lang="en">
                <a:solidFill>
                  <a:schemeClr val="dk1"/>
                </a:solidFill>
              </a:rPr>
              <a:t>(3-4)</a:t>
            </a:r>
            <a:endParaRPr>
              <a:solidFill>
                <a:schemeClr val="dk1"/>
              </a:solidFill>
            </a:endParaRPr>
          </a:p>
          <a:p>
            <a:pPr indent="0" lvl="0" marL="0" rtl="0">
              <a:spcBef>
                <a:spcPts val="0"/>
              </a:spcBef>
              <a:spcAft>
                <a:spcPts val="0"/>
              </a:spcAft>
              <a:buNone/>
            </a:pPr>
            <a:r>
              <a:rPr lang="en">
                <a:solidFill>
                  <a:schemeClr val="dk1"/>
                </a:solidFill>
              </a:rPr>
              <a:t>Sometimes, you need to test the parts that are declared early - for instance, if different teams are implementing different children. In those cases, techniques need to be able to create and test a representative subset of what is declared in the abstract class.</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You should know what exceptions are (maybe check java proficiency) (1-2)</a:t>
            </a:r>
            <a:endParaRPr>
              <a:solidFill>
                <a:schemeClr val="dk1"/>
              </a:solidFill>
            </a:endParaRPr>
          </a:p>
          <a:p>
            <a:pPr indent="0" lvl="0" marL="0" rtl="0">
              <a:spcBef>
                <a:spcPts val="0"/>
              </a:spcBef>
              <a:spcAft>
                <a:spcPts val="0"/>
              </a:spcAft>
              <a:buNone/>
            </a:pPr>
            <a:r>
              <a:rPr lang="en">
                <a:solidFill>
                  <a:schemeClr val="dk1"/>
                </a:solidFill>
              </a:rPr>
              <a:t>We’ll talk more about this later, but exception handling impacts the control-flow of a method and introduces complications related to the fact that (3). This requires some adaptation of testing techniques and what elements we must consider when tracking code coverage.</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(1), especially with multi-core CPUs, it is normal to have multiple, interacting threads of control. </a:t>
            </a:r>
            <a:endParaRPr/>
          </a:p>
          <a:p>
            <a:pPr indent="0" lvl="0" marL="0" rtl="0">
              <a:lnSpc>
                <a:spcPct val="115000"/>
              </a:lnSpc>
              <a:spcBef>
                <a:spcPts val="0"/>
              </a:spcBef>
              <a:spcAft>
                <a:spcPts val="0"/>
              </a:spcAft>
              <a:buNone/>
            </a:pPr>
            <a:r>
              <a:rPr lang="en"/>
              <a:t>This introduces new sources of failure, such as (3)</a:t>
            </a:r>
            <a:endParaRPr/>
          </a:p>
          <a:p>
            <a:pPr indent="0" lvl="0" marL="0" rtl="0">
              <a:lnSpc>
                <a:spcPct val="115000"/>
              </a:lnSpc>
              <a:spcBef>
                <a:spcPts val="0"/>
              </a:spcBef>
              <a:spcAft>
                <a:spcPts val="0"/>
              </a:spcAft>
              <a:buNone/>
            </a:pPr>
            <a:r>
              <a:rPr lang="en"/>
              <a:t>and adds new complications in testing in that the system is dependent on scheduler decisions that are not entirely under the tester’s control.</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Back in the second class, we talked about the phases of testing and where they fit into the grand scheme of development. (go over)</a:t>
            </a:r>
            <a:endParaRPr>
              <a:solidFill>
                <a:schemeClr val="dk1"/>
              </a:solidFill>
            </a:endParaRPr>
          </a:p>
          <a:p>
            <a:pPr indent="0" lvl="0" marL="0" rtl="0">
              <a:lnSpc>
                <a:spcPct val="115000"/>
              </a:lnSpc>
              <a:spcBef>
                <a:spcPts val="0"/>
              </a:spcBef>
              <a:spcAft>
                <a:spcPts val="0"/>
              </a:spcAft>
              <a:buNone/>
            </a:pPr>
            <a:r>
              <a:rPr lang="en">
                <a:solidFill>
                  <a:schemeClr val="dk1"/>
                </a:solidFill>
              </a:rPr>
              <a:t>When testing OO software, there are two stages where we will need to adapt our testing techniques, at the unit and subsystem testing phases.</a:t>
            </a:r>
            <a:endParaRPr>
              <a:solidFill>
                <a:schemeClr val="dk1"/>
              </a:solidFill>
            </a:endParaRPr>
          </a:p>
          <a:p>
            <a:pPr indent="0" lvl="0" marL="0" rtl="0">
              <a:lnSpc>
                <a:spcPct val="115000"/>
              </a:lnSpc>
              <a:spcBef>
                <a:spcPts val="0"/>
              </a:spcBef>
              <a:spcAft>
                <a:spcPts val="0"/>
              </a:spcAft>
              <a:buNone/>
            </a:pPr>
            <a:r>
              <a:rPr lang="en">
                <a:solidFill>
                  <a:schemeClr val="dk1"/>
                </a:solidFill>
              </a:rPr>
              <a:t>- During unit testing, we will apply intraclass testing techniques, techniques focused on testing one class in isolation.</a:t>
            </a:r>
            <a:endParaRPr>
              <a:solidFill>
                <a:schemeClr val="dk1"/>
              </a:solidFill>
            </a:endParaRPr>
          </a:p>
          <a:p>
            <a:pPr indent="0" lvl="0" marL="0" rtl="0">
              <a:lnSpc>
                <a:spcPct val="115000"/>
              </a:lnSpc>
              <a:spcBef>
                <a:spcPts val="0"/>
              </a:spcBef>
              <a:spcAft>
                <a:spcPts val="0"/>
              </a:spcAft>
              <a:buNone/>
            </a:pPr>
            <a:r>
              <a:rPr lang="en">
                <a:solidFill>
                  <a:schemeClr val="dk1"/>
                </a:solidFill>
              </a:rPr>
              <a:t>- Once classes are tested in isolation, we will perform interclass testing - testing groups of classes and examining their interactions.</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(read), can either reflect concrete entities or logical concepts of the problem domain</a:t>
            </a:r>
            <a:endParaRPr/>
          </a:p>
          <a:p>
            <a:pPr indent="0" lvl="0" marL="0" rtl="0">
              <a:spcBef>
                <a:spcPts val="0"/>
              </a:spcBef>
              <a:spcAft>
                <a:spcPts val="0"/>
              </a:spcAft>
              <a:buNone/>
            </a:pPr>
            <a:r>
              <a:rPr lang="en"/>
              <a:t>- (read, read)</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Unit testing is the first phase of testing in most cases, where we (1). (2) - or even before - some agile processes call for tests to be written before a class is written.</a:t>
            </a:r>
            <a:endParaRPr/>
          </a:p>
          <a:p>
            <a:pPr indent="0" lvl="0" marL="0" rtl="0">
              <a:spcBef>
                <a:spcPts val="0"/>
              </a:spcBef>
              <a:spcAft>
                <a:spcPts val="0"/>
              </a:spcAft>
              <a:buNone/>
            </a:pPr>
            <a:r>
              <a:rPr lang="en"/>
              <a:t>(3) - can more easily isolate faults and track them down. In general, there is the expectation that units work in isolation before we combine them to form a system</a:t>
            </a:r>
            <a:endParaRPr/>
          </a:p>
          <a:p>
            <a:pPr indent="0" lvl="0" marL="0" rtl="0">
              <a:spcBef>
                <a:spcPts val="0"/>
              </a:spcBef>
              <a:spcAft>
                <a:spcPts val="0"/>
              </a:spcAft>
              <a:buNone/>
            </a:pPr>
            <a:r>
              <a:rPr lang="en"/>
              <a:t>(4) - not the individual methods. The methods depend on and modify the object state, and they often depend on each other to get tasks done. We can isolate a class from the rest of the system, and create tests focused around the states of that class and the jobs that it performs.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(1) - if we’ve created instantiations - concrete child classes - we can use those. If not, we can create special concrete instantiations for testing purposes and get rid of them when done.</a:t>
            </a:r>
            <a:endParaRPr/>
          </a:p>
          <a:p>
            <a:pPr indent="0" lvl="0" marL="0" rtl="0">
              <a:lnSpc>
                <a:spcPct val="115000"/>
              </a:lnSpc>
              <a:spcBef>
                <a:spcPts val="0"/>
              </a:spcBef>
              <a:spcAft>
                <a:spcPts val="0"/>
              </a:spcAft>
              <a:buNone/>
            </a:pPr>
            <a:r>
              <a:rPr lang="en"/>
              <a:t>(2) This includes constructors. If the class extends classes that have already been tested, we can determine which inherited methods need to be retested - either because the method was overridden or because its behavior is impacted by parts that are overridden - and which test cases can be reused from those parents.</a:t>
            </a:r>
            <a:endParaRPr/>
          </a:p>
          <a:p>
            <a:pPr indent="0" lvl="0" marL="0" rtl="0">
              <a:lnSpc>
                <a:spcPct val="115000"/>
              </a:lnSpc>
              <a:spcBef>
                <a:spcPts val="0"/>
              </a:spcBef>
              <a:spcAft>
                <a:spcPts val="0"/>
              </a:spcAft>
              <a:buNone/>
            </a:pPr>
            <a:r>
              <a:rPr lang="en"/>
              <a:t>(3). We can build a state machine model and apply the testing techniques that we covered a couple of classes ago.</a:t>
            </a:r>
            <a:endParaRPr/>
          </a:p>
          <a:p>
            <a:pPr indent="0" lvl="0" marL="0" rtl="0">
              <a:lnSpc>
                <a:spcPct val="115000"/>
              </a:lnSpc>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(4)</a:t>
            </a:r>
            <a:endParaRPr/>
          </a:p>
          <a:p>
            <a:pPr indent="0" lvl="0" marL="0" rtl="0">
              <a:lnSpc>
                <a:spcPct val="115000"/>
              </a:lnSpc>
              <a:spcBef>
                <a:spcPts val="0"/>
              </a:spcBef>
              <a:spcAft>
                <a:spcPts val="0"/>
              </a:spcAft>
              <a:buNone/>
            </a:pPr>
            <a:r>
              <a:rPr lang="en"/>
              <a:t>(5) </a:t>
            </a:r>
            <a:endParaRPr/>
          </a:p>
          <a:p>
            <a:pPr indent="0" lvl="0" marL="0" rtl="0">
              <a:lnSpc>
                <a:spcPct val="115000"/>
              </a:lnSpc>
              <a:spcBef>
                <a:spcPts val="0"/>
              </a:spcBef>
              <a:spcAft>
                <a:spcPts val="0"/>
              </a:spcAft>
              <a:buNone/>
            </a:pPr>
            <a:r>
              <a:rPr lang="en"/>
              <a:t>(6)</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The state of an object - the values of its atrributes - (1). So, when designing unit test a class, we need to systematically explore object states and transitions. </a:t>
            </a:r>
            <a:endParaRPr/>
          </a:p>
          <a:p>
            <a:pPr indent="0" lvl="0" marL="0" rtl="0">
              <a:lnSpc>
                <a:spcPct val="115000"/>
              </a:lnSpc>
              <a:spcBef>
                <a:spcPts val="0"/>
              </a:spcBef>
              <a:spcAft>
                <a:spcPts val="0"/>
              </a:spcAft>
              <a:buNone/>
            </a:pPr>
            <a:r>
              <a:rPr lang="en"/>
              <a:t>(rest)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How can we identify those sequences? </a:t>
            </a:r>
            <a:r>
              <a:rPr lang="en"/>
              <a:t>WEll, if you can build a model based on the class and its possible states, you can use that to generate sequence of method calls intended to reach possible states. We can cover paths through the model, and get a sequence of transitions. Well, what causes state to change in an object? Method calls and assignments to public variables. The sequence of transitions we get back from the model will correspond to a sequence of method calls that we can call on the class under test to put it into different states (rest)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To come up with a state machine representing a class, we need information about how that class behaves. What does it do? What services does it offer? What purpose does it serve? The requirements are often not quite useful here, as the classes haven’t been designed yet. However, the design documents and - if done - the code are quite useful in this case. Let’s start with a class description from a design document for the class Slot (read over).</a:t>
            </a:r>
            <a:endParaRPr/>
          </a:p>
          <a:p>
            <a:pPr indent="0" lvl="0" marL="0" rtl="0">
              <a:lnSpc>
                <a:spcPct val="115000"/>
              </a:lnSpc>
              <a:spcBef>
                <a:spcPts val="0"/>
              </a:spcBef>
              <a:spcAft>
                <a:spcPts val="0"/>
              </a:spcAft>
              <a:buNone/>
            </a:pPr>
            <a:r>
              <a:rPr lang="en"/>
              <a:t>Even though states and transitions haven’t been explicitly enumerated, we can figure them out from this text. Look for descriptions of methods that behave differently, depending on the state of the object. LEt’s look at this. Any states you stand out? (click, IsBound)</a:t>
            </a:r>
            <a:endParaRPr/>
          </a:p>
          <a:p>
            <a:pPr indent="0" lvl="0" marL="0" rtl="0">
              <a:lnSpc>
                <a:spcPct val="115000"/>
              </a:lnSpc>
              <a:spcBef>
                <a:spcPts val="0"/>
              </a:spcBef>
              <a:spcAft>
                <a:spcPts val="0"/>
              </a:spcAft>
              <a:buNone/>
            </a:pPr>
            <a:r>
              <a:rPr lang="en"/>
              <a:t>(incorporate adds a slot to a model. That slot can be empty or have a component. This implies a third state, which is a slot not attached to a model at all. So, three states, not present, unbound - part of a model, but without a component-, and bound- part of a model, with a component)</a:t>
            </a:r>
            <a:endParaRPr/>
          </a:p>
          <a:p>
            <a:pPr indent="0" lvl="0" marL="0" rtl="0">
              <a:lnSpc>
                <a:spcPct val="115000"/>
              </a:lnSpc>
              <a:spcBef>
                <a:spcPts val="0"/>
              </a:spcBef>
              <a:spcAft>
                <a:spcPts val="0"/>
              </a:spcAft>
              <a:buNone/>
            </a:pPr>
            <a:r>
              <a:rPr lang="en"/>
              <a:t>Now, we need transitions as well - how does that state change? through the methods. How do these methods cause state changes? (discuss)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go over</a:t>
            </a:r>
            <a:endParaRPr/>
          </a:p>
          <a:p>
            <a:pPr indent="0" lvl="0" marL="0" rtl="0">
              <a:lnSpc>
                <a:spcPct val="115000"/>
              </a:lnSpc>
              <a:spcBef>
                <a:spcPts val="0"/>
              </a:spcBef>
              <a:spcAft>
                <a:spcPts val="0"/>
              </a:spcAft>
              <a:buNone/>
            </a:pPr>
            <a:r>
              <a:rPr lang="en"/>
              <a:t>Be careful (1). For instance, if you have an integer count, you might just have zero and nonzero as states representing that count, not a state for each possible value. Some abstraction is necessary. </a:t>
            </a:r>
            <a:endParaRPr/>
          </a:p>
          <a:p>
            <a:pPr indent="0" lvl="0" marL="0" rtl="0">
              <a:lnSpc>
                <a:spcPct val="115000"/>
              </a:lnSpc>
              <a:spcBef>
                <a:spcPts val="0"/>
              </a:spcBef>
              <a:spcAft>
                <a:spcPts val="0"/>
              </a:spcAft>
              <a:buNone/>
            </a:pPr>
            <a:r>
              <a:rPr lang="en"/>
              <a:t>(3)</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367" name="Shape 3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(1) , what we call transition coverage. (2-3) go over tests</a:t>
            </a:r>
            <a:endParaRPr/>
          </a:p>
          <a:p>
            <a:pPr indent="0" lvl="0" marL="0" rtl="0">
              <a:lnSpc>
                <a:spcPct val="115000"/>
              </a:lnSpc>
              <a:spcBef>
                <a:spcPts val="0"/>
              </a:spcBef>
              <a:spcAft>
                <a:spcPts val="0"/>
              </a:spcAft>
              <a:buNone/>
            </a:pPr>
            <a:r>
              <a:rPr lang="en"/>
              <a:t>This puts the system into each state and exercises the different ways of reaching those states.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Shape 3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89" name="Shape 3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rPr>
              <a:t>Go Over</a:t>
            </a:r>
            <a:endParaRPr>
              <a:solidFill>
                <a:schemeClr val="dk1"/>
              </a:solidFill>
            </a:endParaRPr>
          </a:p>
          <a:p>
            <a:pPr indent="0" lvl="0" marL="0" rtl="0">
              <a:spcBef>
                <a:spcPts val="0"/>
              </a:spcBef>
              <a:spcAft>
                <a:spcPts val="0"/>
              </a:spcAft>
              <a:buNone/>
            </a:pPr>
            <a:r>
              <a:rPr lang="en">
                <a:solidFill>
                  <a:schemeClr val="dk1"/>
                </a:solidFill>
              </a:rPr>
              <a:t>What do you think the states should be? Remember - keep it simple (discuss)</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396" name="Shape 3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Go over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(read), can either reflect concrete entities or logical concepts of the problem domain</a:t>
            </a:r>
            <a:endParaRPr/>
          </a:p>
          <a:p>
            <a:pPr indent="0" lvl="0" marL="0" rtl="0">
              <a:spcBef>
                <a:spcPts val="0"/>
              </a:spcBef>
              <a:spcAft>
                <a:spcPts val="0"/>
              </a:spcAft>
              <a:buNone/>
            </a:pPr>
            <a:r>
              <a:rPr lang="en"/>
              <a:t>- (read, read)</a:t>
            </a:r>
            <a:endParaRPr/>
          </a:p>
          <a:p>
            <a:pPr indent="0" lvl="0" marL="0" rtl="0">
              <a:spcBef>
                <a:spcPts val="0"/>
              </a:spcBef>
              <a:spcAft>
                <a:spcPts val="0"/>
              </a:spcAft>
              <a:buNone/>
            </a:pPr>
            <a:r>
              <a:rPr lang="en"/>
              <a:t>- When we reason about Objects, we need to be able to define what makes up that object. When we talk about me, there are things that define me. You know some information about me - I have attributes that define me - I have a name, an age, a job, hobbies. And there are things I can do - operations I can perform - I can teach (well, that’s arguable), but I can talk, I can program, I can walk or swim, not so great at running. So, in modeling a domain, you need to come up with the entities that make up that domain, and for each, define what attributes and operations those entities have.</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06" name="Shape 4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rPr>
              <a:t>Now, we also need transitions and an inital state. </a:t>
            </a:r>
            <a:endParaRPr>
              <a:solidFill>
                <a:schemeClr val="dk1"/>
              </a:solidFill>
            </a:endParaRPr>
          </a:p>
          <a:p>
            <a:pPr indent="0" lvl="0" marL="0" rtl="0">
              <a:spcBef>
                <a:spcPts val="0"/>
              </a:spcBef>
              <a:spcAft>
                <a:spcPts val="0"/>
              </a:spcAft>
              <a:buNone/>
            </a:pPr>
            <a:r>
              <a:rPr lang="en">
                <a:solidFill>
                  <a:schemeClr val="dk1"/>
                </a:solidFill>
              </a:rPr>
              <a:t>- Initial state - what happens when we call constructor - is that we have no model.</a:t>
            </a:r>
            <a:endParaRPr>
              <a:solidFill>
                <a:schemeClr val="dk1"/>
              </a:solidFill>
            </a:endParaRPr>
          </a:p>
          <a:p>
            <a:pPr indent="0" lvl="0" marL="0" rtl="0">
              <a:spcBef>
                <a:spcPts val="0"/>
              </a:spcBef>
              <a:spcAft>
                <a:spcPts val="0"/>
              </a:spcAft>
              <a:buNone/>
            </a:pPr>
            <a:r>
              <a:rPr lang="en">
                <a:solidFill>
                  <a:schemeClr val="dk1"/>
                </a:solidFill>
              </a:rPr>
              <a:t>- Now, What gets out of the NoModel state? We need to start making choices.</a:t>
            </a:r>
            <a:endParaRPr>
              <a:solidFill>
                <a:schemeClr val="dk1"/>
              </a:solidFill>
            </a:endParaRPr>
          </a:p>
          <a:p>
            <a:pPr indent="0" lvl="0" marL="0" rtl="0">
              <a:spcBef>
                <a:spcPts val="0"/>
              </a:spcBef>
              <a:spcAft>
                <a:spcPts val="0"/>
              </a:spcAft>
              <a:buNone/>
            </a:pPr>
            <a:r>
              <a:rPr lang="en">
                <a:solidFill>
                  <a:schemeClr val="dk1"/>
                </a:solidFill>
              </a:rPr>
              <a:t>- Great. Now, what can we do while configuring? Well, we could go back to No Model Selected.</a:t>
            </a:r>
            <a:endParaRPr>
              <a:solidFill>
                <a:schemeClr val="dk1"/>
              </a:solidFill>
            </a:endParaRPr>
          </a:p>
          <a:p>
            <a:pPr indent="0" lvl="0" marL="0" rtl="0">
              <a:spcBef>
                <a:spcPts val="0"/>
              </a:spcBef>
              <a:spcAft>
                <a:spcPts val="0"/>
              </a:spcAft>
              <a:buNone/>
            </a:pPr>
            <a:r>
              <a:rPr lang="en">
                <a:solidFill>
                  <a:schemeClr val="dk1"/>
                </a:solidFill>
              </a:rPr>
              <a:t>- We can also make changes to the configuration that don’t take us anywhere - remove a component, add a component.</a:t>
            </a:r>
            <a:endParaRPr>
              <a:solidFill>
                <a:schemeClr val="dk1"/>
              </a:solidFill>
            </a:endParaRPr>
          </a:p>
          <a:p>
            <a:pPr indent="0" lvl="0" marL="0" rtl="0">
              <a:spcBef>
                <a:spcPts val="0"/>
              </a:spcBef>
              <a:spcAft>
                <a:spcPts val="0"/>
              </a:spcAft>
              <a:buNone/>
            </a:pPr>
            <a:r>
              <a:rPr lang="en">
                <a:solidFill>
                  <a:schemeClr val="dk1"/>
                </a:solidFill>
              </a:rPr>
              <a:t>- How do we get to a legal configuration? We call the isLegalConfiguration method. Now, there are two possible results depending on our choices.</a:t>
            </a:r>
            <a:endParaRPr>
              <a:solidFill>
                <a:schemeClr val="dk1"/>
              </a:solidFill>
            </a:endParaRPr>
          </a:p>
          <a:p>
            <a:pPr indent="0" lvl="0" marL="0" rtl="0">
              <a:spcBef>
                <a:spcPts val="0"/>
              </a:spcBef>
              <a:spcAft>
                <a:spcPts val="0"/>
              </a:spcAft>
              <a:buNone/>
            </a:pPr>
            <a:r>
              <a:rPr lang="en">
                <a:solidFill>
                  <a:schemeClr val="dk1"/>
                </a:solidFill>
              </a:rPr>
              <a:t>- Now, can we do anything once we are legal? Sure - we could deselect model (point), we could add another component, we could remove a component. Now, we would need to make another legality check.</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Shape 43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35" name="Shape 4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Now, you could cover this with one big test case. I don’t recommend that. Instead, you should focus on smaller test cases designed around one thing at a time. This could either be all about a particular state, call, or scenario. We’ll focus on certain method calls and try them out in each state.</a:t>
            </a:r>
            <a:endParaRPr>
              <a:solidFill>
                <a:schemeClr val="dk1"/>
              </a:solidFill>
            </a:endParaRPr>
          </a:p>
          <a:p>
            <a:pPr indent="0" lvl="0" marL="0" rtl="0">
              <a:spcBef>
                <a:spcPts val="0"/>
              </a:spcBef>
              <a:spcAft>
                <a:spcPts val="0"/>
              </a:spcAft>
              <a:buNone/>
            </a:pPr>
            <a:r>
              <a:rPr lang="en">
                <a:solidFill>
                  <a:schemeClr val="dk1"/>
                </a:solidFill>
              </a:rPr>
              <a:t>1 - focused on select and deselect</a:t>
            </a:r>
            <a:endParaRPr>
              <a:solidFill>
                <a:schemeClr val="dk1"/>
              </a:solidFill>
            </a:endParaRPr>
          </a:p>
          <a:p>
            <a:pPr indent="0" lvl="0" marL="0" rtl="0">
              <a:spcBef>
                <a:spcPts val="0"/>
              </a:spcBef>
              <a:spcAft>
                <a:spcPts val="0"/>
              </a:spcAft>
              <a:buNone/>
            </a:pPr>
            <a:r>
              <a:rPr lang="en">
                <a:solidFill>
                  <a:schemeClr val="dk1"/>
                </a:solidFill>
              </a:rPr>
              <a:t>2 - focus on add and remove components</a:t>
            </a:r>
            <a:endParaRPr>
              <a:solidFill>
                <a:schemeClr val="dk1"/>
              </a:solidFill>
            </a:endParaRPr>
          </a:p>
          <a:p>
            <a:pPr indent="0" lvl="0" marL="0" rtl="0">
              <a:spcBef>
                <a:spcPts val="0"/>
              </a:spcBef>
              <a:spcAft>
                <a:spcPts val="0"/>
              </a:spcAft>
              <a:buNone/>
            </a:pPr>
            <a:r>
              <a:rPr lang="en">
                <a:solidFill>
                  <a:schemeClr val="dk1"/>
                </a:solidFill>
              </a:rPr>
              <a:t>Might want to break these down a little more, but you get the idea.</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Shape 46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68" name="Shape 4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Shape 47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75" name="Shape 4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(read, read)</a:t>
            </a:r>
            <a:endParaRPr/>
          </a:p>
          <a:p>
            <a:pPr indent="0" lvl="0" marL="0" rtl="0">
              <a:spcBef>
                <a:spcPts val="0"/>
              </a:spcBef>
              <a:spcAft>
                <a:spcPts val="0"/>
              </a:spcAft>
              <a:buNone/>
            </a:pPr>
            <a:r>
              <a:rPr lang="en"/>
              <a:t>(read) - we have some contract defined by which you access a subsystem, some top-level class or defined set of methods</a:t>
            </a:r>
            <a:endParaRPr/>
          </a:p>
          <a:p>
            <a:pPr indent="0" lvl="0" marL="0" rtl="0">
              <a:spcBef>
                <a:spcPts val="0"/>
              </a:spcBef>
              <a:spcAft>
                <a:spcPts val="0"/>
              </a:spcAft>
              <a:buNone/>
            </a:pPr>
            <a:r>
              <a:rPr lang="en"/>
              <a:t>(read)</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Shape 4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82" name="Shape 4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(1) </a:t>
            </a:r>
            <a:endParaRPr>
              <a:solidFill>
                <a:schemeClr val="dk1"/>
              </a:solidFill>
            </a:endParaRPr>
          </a:p>
          <a:p>
            <a:pPr indent="0" lvl="0" marL="0" rtl="0">
              <a:spcBef>
                <a:spcPts val="0"/>
              </a:spcBef>
              <a:spcAft>
                <a:spcPts val="0"/>
              </a:spcAft>
              <a:buNone/>
            </a:pPr>
            <a:r>
              <a:rPr lang="en">
                <a:solidFill>
                  <a:schemeClr val="dk1"/>
                </a:solidFill>
              </a:rPr>
              <a:t>(2)- to examine these dependencies, we need to identify the concrete relationship between classes - we need to model potential itneractions by looking at the use/include relation between classes.</a:t>
            </a:r>
            <a:endParaRPr>
              <a:solidFill>
                <a:schemeClr val="dk1"/>
              </a:solidFill>
            </a:endParaRPr>
          </a:p>
          <a:p>
            <a:pPr indent="0" lvl="0" marL="0" rtl="0">
              <a:spcBef>
                <a:spcPts val="0"/>
              </a:spcBef>
              <a:spcAft>
                <a:spcPts val="0"/>
              </a:spcAft>
              <a:buNone/>
            </a:pPr>
            <a:r>
              <a:rPr lang="en">
                <a:solidFill>
                  <a:schemeClr val="dk1"/>
                </a:solidFill>
              </a:rPr>
              <a:t>(3)</a:t>
            </a:r>
            <a:endParaRPr>
              <a:solidFill>
                <a:schemeClr val="dk1"/>
              </a:solidFill>
            </a:endParaRPr>
          </a:p>
          <a:p>
            <a:pPr indent="0" lvl="0" marL="0" rtl="0">
              <a:spcBef>
                <a:spcPts val="0"/>
              </a:spcBef>
              <a:spcAft>
                <a:spcPts val="0"/>
              </a:spcAft>
              <a:buNone/>
            </a:pPr>
            <a:r>
              <a:rPr lang="en">
                <a:solidFill>
                  <a:schemeClr val="dk1"/>
                </a:solidFill>
              </a:rPr>
              <a:t>This ignores inheritance - a subclass does not use or include a direct link to its ancestors through inheritance alone and abstract classes as they cannot directly participate in interactions.</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Shape 4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89" name="Shape 4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Here is a class diagram - </a:t>
            </a:r>
            <a:r>
              <a:rPr lang="en">
                <a:solidFill>
                  <a:schemeClr val="dk1"/>
                </a:solidFill>
              </a:rPr>
              <a:t> go over. This is a pretty simple derivation. We ignore abstract classes, like account or line item as they can’t take part in interactions, then we cut out parent classes, as inheritance is not a use or includes. Then, two classes are related if they use or include the other - that is, there is a direct association between them.</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Shape 59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92" name="Shape 5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We can arrange this in a hierarchy, where classes higher in the diagram use or include those lower in the diagram. - lineitem, account gone (abstract), Composite Item and Simple Item gone, as those parents aren’t used directly, multiplicities dropped</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9" name="Shape 649"/>
        <p:cNvGrpSpPr/>
        <p:nvPr/>
      </p:nvGrpSpPr>
      <p:grpSpPr>
        <a:xfrm>
          <a:off x="0" y="0"/>
          <a:ext cx="0" cy="0"/>
          <a:chOff x="0" y="0"/>
          <a:chExt cx="0" cy="0"/>
        </a:xfrm>
      </p:grpSpPr>
      <p:sp>
        <p:nvSpPr>
          <p:cNvPr id="650" name="Shape 65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51" name="Shape 6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One of the most powerful things made possible by the automation we talked about last class is the concept of incremental testing. Rather than waiting for the complete system to be built, we can start testing what we have completed. Piece by piece, we test components of the system. When we start, almost everything is stubbed out, but we can add in the real components and test their integration as we complete them. </a:t>
            </a:r>
            <a:endParaRPr>
              <a:solidFill>
                <a:schemeClr val="dk1"/>
              </a:solidFill>
            </a:endParaRPr>
          </a:p>
          <a:p>
            <a:pPr indent="0" lvl="0" marL="0" rtl="0">
              <a:spcBef>
                <a:spcPts val="0"/>
              </a:spcBef>
              <a:spcAft>
                <a:spcPts val="0"/>
              </a:spcAft>
              <a:buNone/>
            </a:pPr>
            <a:r>
              <a:rPr lang="en">
                <a:solidFill>
                  <a:schemeClr val="dk1"/>
                </a:solidFill>
              </a:rPr>
              <a:t>As a result, we can easily test components in isolation, which means that not only we can more easily discover faults, we can discover faults earlier in development because we don’t need the rest of the system and fix them before they become a problem.</a:t>
            </a:r>
            <a:endParaRPr>
              <a:solidFill>
                <a:schemeClr val="dk1"/>
              </a:solidFill>
            </a:endParaRPr>
          </a:p>
          <a:p>
            <a:pPr indent="0" lvl="0" marL="0" rtl="0">
              <a:spcBef>
                <a:spcPts val="0"/>
              </a:spcBef>
              <a:spcAft>
                <a:spcPts val="0"/>
              </a:spcAft>
              <a:buNone/>
            </a:pPr>
            <a:r>
              <a:rPr lang="en">
                <a:solidFill>
                  <a:schemeClr val="dk1"/>
                </a:solidFill>
              </a:rPr>
              <a:t>The downside is that it is expensive to develop all of that scaffolding. The earlier you start, or the more you want to isolate components, the more work you will have to pour into writing stubs. That can add up.</a:t>
            </a:r>
            <a:endParaRPr>
              <a:solidFill>
                <a:schemeClr val="dk1"/>
              </a:solidFill>
            </a:endParaRPr>
          </a:p>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8" name="Shape 708"/>
        <p:cNvGrpSpPr/>
        <p:nvPr/>
      </p:nvGrpSpPr>
      <p:grpSpPr>
        <a:xfrm>
          <a:off x="0" y="0"/>
          <a:ext cx="0" cy="0"/>
          <a:chOff x="0" y="0"/>
          <a:chExt cx="0" cy="0"/>
        </a:xfrm>
      </p:grpSpPr>
      <p:sp>
        <p:nvSpPr>
          <p:cNvPr id="709" name="Shape 7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10" name="Shape 7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480"/>
              </a:spcBef>
              <a:spcAft>
                <a:spcPts val="0"/>
              </a:spcAft>
              <a:buNone/>
            </a:pPr>
            <a:r>
              <a:rPr lang="en">
                <a:solidFill>
                  <a:schemeClr val="dk1"/>
                </a:solidFill>
              </a:rPr>
              <a:t>Now, the normal procedure then is to </a:t>
            </a:r>
            <a:r>
              <a:rPr lang="en">
                <a:solidFill>
                  <a:schemeClr val="dk1"/>
                </a:solidFill>
              </a:rPr>
              <a:t>(1) Start from classes with no dependencies, then test the next level and their interactions with the already-tested lower level.</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7" name="Shape 767"/>
        <p:cNvGrpSpPr/>
        <p:nvPr/>
      </p:nvGrpSpPr>
      <p:grpSpPr>
        <a:xfrm>
          <a:off x="0" y="0"/>
          <a:ext cx="0" cy="0"/>
          <a:chOff x="0" y="0"/>
          <a:chExt cx="0" cy="0"/>
        </a:xfrm>
      </p:grpSpPr>
      <p:sp>
        <p:nvSpPr>
          <p:cNvPr id="768" name="Shape 76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69" name="Shape 7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(read)</a:t>
            </a:r>
            <a:endParaRPr>
              <a:solidFill>
                <a:schemeClr val="dk1"/>
              </a:solidFill>
            </a:endParaRPr>
          </a:p>
          <a:p>
            <a:pPr indent="0" lvl="0" marL="0" rtl="0">
              <a:spcBef>
                <a:spcPts val="0"/>
              </a:spcBef>
              <a:spcAft>
                <a:spcPts val="0"/>
              </a:spcAft>
              <a:buNone/>
            </a:pPr>
            <a:r>
              <a:rPr lang="en">
                <a:solidFill>
                  <a:schemeClr val="dk1"/>
                </a:solidFill>
              </a:rPr>
              <a:t>(read 3) - the best way to test components in isolation. It won’t find architectural issues as easily, but it allows you to effectively test and find faults in those individual objects or methods.</a:t>
            </a:r>
            <a:endParaRPr>
              <a:solidFill>
                <a:schemeClr val="dk1"/>
              </a:solidFill>
            </a:endParaRPr>
          </a:p>
          <a:p>
            <a:pPr indent="0" lvl="0" marL="0" rtl="0">
              <a:spcBef>
                <a:spcPts val="0"/>
              </a:spcBef>
              <a:spcAft>
                <a:spcPts val="0"/>
              </a:spcAft>
              <a:buNone/>
            </a:pPr>
            <a:r>
              <a:rPr lang="en">
                <a:solidFill>
                  <a:schemeClr val="dk1"/>
                </a:solidFill>
              </a:rPr>
              <a:t>The trade off is that it (read 5).</a:t>
            </a:r>
            <a:endParaRPr>
              <a:solidFill>
                <a:schemeClr val="dk1"/>
              </a:solidFill>
            </a:endParaRPr>
          </a:p>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 class is an abstraction of an object, a type (read).</a:t>
            </a:r>
            <a:endParaRPr/>
          </a:p>
          <a:p>
            <a:pPr indent="0" lvl="0" marL="0" rtl="0">
              <a:spcBef>
                <a:spcPts val="0"/>
              </a:spcBef>
              <a:spcAft>
                <a:spcPts val="0"/>
              </a:spcAft>
              <a:buNone/>
            </a:pPr>
            <a:r>
              <a:rPr lang="en"/>
              <a:t>Objects are instances of classes (read) </a:t>
            </a:r>
            <a:endParaRPr/>
          </a:p>
          <a:p>
            <a:pPr indent="0" lvl="0" marL="0" rtl="0">
              <a:spcBef>
                <a:spcPts val="0"/>
              </a:spcBef>
              <a:spcAft>
                <a:spcPts val="0"/>
              </a:spcAft>
              <a:buNone/>
            </a:pPr>
            <a:r>
              <a:rPr lang="en"/>
              <a:t>So, Greg Gay is an object, an instance of the Person class. Jason is an instance of the Person class. They both have names, addresses, ages, and so on, but are differentiated by the values for those attributes. (read credit cards)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4" name="Shape 774"/>
        <p:cNvGrpSpPr/>
        <p:nvPr/>
      </p:nvGrpSpPr>
      <p:grpSpPr>
        <a:xfrm>
          <a:off x="0" y="0"/>
          <a:ext cx="0" cy="0"/>
          <a:chOff x="0" y="0"/>
          <a:chExt cx="0" cy="0"/>
        </a:xfrm>
      </p:grpSpPr>
      <p:sp>
        <p:nvSpPr>
          <p:cNvPr id="775" name="Shape 77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76" name="Shape 7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 In top-down testing, </a:t>
            </a:r>
            <a:r>
              <a:rPr lang="en">
                <a:solidFill>
                  <a:srgbClr val="333333"/>
                </a:solidFill>
                <a:highlight>
                  <a:srgbClr val="FFFFFF"/>
                </a:highlight>
              </a:rPr>
              <a:t>testing takes place from top to bottom in that system hierarchy. You take a higher-level component, something that calls into low level code, and you test it in isolation. To do so, lower level components or systems are substituted by stubs - mock objects -  that fake their results. This lets you see whether the higher-level component works as expected. How it brings together and integrates those lower level classes can corrupt results, even if the individual classes seem to work, so we fake lower layers, and focus on the class performing the integration.</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5" name="Shape 825"/>
        <p:cNvGrpSpPr/>
        <p:nvPr/>
      </p:nvGrpSpPr>
      <p:grpSpPr>
        <a:xfrm>
          <a:off x="0" y="0"/>
          <a:ext cx="0" cy="0"/>
          <a:chOff x="0" y="0"/>
          <a:chExt cx="0" cy="0"/>
        </a:xfrm>
      </p:grpSpPr>
      <p:sp>
        <p:nvSpPr>
          <p:cNvPr id="826" name="Shape 8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27" name="Shape 8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(read)</a:t>
            </a:r>
            <a:endParaRPr>
              <a:solidFill>
                <a:schemeClr val="dk1"/>
              </a:solidFill>
            </a:endParaRPr>
          </a:p>
          <a:p>
            <a:pPr indent="0" lvl="0" marL="0" rtl="0">
              <a:spcBef>
                <a:spcPts val="0"/>
              </a:spcBef>
              <a:spcAft>
                <a:spcPts val="0"/>
              </a:spcAft>
              <a:buNone/>
            </a:pPr>
            <a:r>
              <a:rPr lang="en">
                <a:solidFill>
                  <a:schemeClr val="dk1"/>
                </a:solidFill>
              </a:rPr>
              <a:t>(read) - if the interaction between components is an issue, it’s easier to spot if the top level is already working pretty well. If there is a problem with how the architecure comes together in practice. you’ll spot that more quickly. </a:t>
            </a:r>
            <a:endParaRPr>
              <a:solidFill>
                <a:schemeClr val="dk1"/>
              </a:solidFill>
            </a:endParaRPr>
          </a:p>
          <a:p>
            <a:pPr indent="0" lvl="0" marL="0" rtl="0">
              <a:spcBef>
                <a:spcPts val="0"/>
              </a:spcBef>
              <a:spcAft>
                <a:spcPts val="0"/>
              </a:spcAft>
              <a:buNone/>
            </a:pPr>
            <a:r>
              <a:rPr lang="en">
                <a:solidFill>
                  <a:schemeClr val="dk1"/>
                </a:solidFill>
              </a:rPr>
              <a:t>The trade-off is that top-down testing requires simulating the lower components. You will need to put effort into building stubs, and may need a great deal of system architecture in place before you can do much testing at all.</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2" name="Shape 832"/>
        <p:cNvGrpSpPr/>
        <p:nvPr/>
      </p:nvGrpSpPr>
      <p:grpSpPr>
        <a:xfrm>
          <a:off x="0" y="0"/>
          <a:ext cx="0" cy="0"/>
          <a:chOff x="0" y="0"/>
          <a:chExt cx="0" cy="0"/>
        </a:xfrm>
      </p:grpSpPr>
      <p:sp>
        <p:nvSpPr>
          <p:cNvPr id="833" name="Shape 83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34" name="Shape 8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Now, we haven’t covered every step of intraclass testing, but it’s useful to step forward now to cover some basics of interclass testing, then cover things like exception handling for both intra and interclass together.</a:t>
            </a:r>
            <a:endParaRPr>
              <a:solidFill>
                <a:schemeClr val="dk1"/>
              </a:solidFill>
            </a:endParaRPr>
          </a:p>
          <a:p>
            <a:pPr indent="0" lvl="0" marL="0" rtl="0">
              <a:spcBef>
                <a:spcPts val="0"/>
              </a:spcBef>
              <a:spcAft>
                <a:spcPts val="0"/>
              </a:spcAft>
              <a:buClr>
                <a:schemeClr val="dk1"/>
              </a:buClr>
              <a:buSzPts val="1100"/>
              <a:buFont typeface="Arial"/>
              <a:buNone/>
            </a:pPr>
            <a:r>
              <a:rPr lang="en">
                <a:solidFill>
                  <a:schemeClr val="dk1"/>
                </a:solidFill>
              </a:rPr>
              <a:t>To perform interclass testing of OO systems, we want to perform the following steps:</a:t>
            </a:r>
            <a:endParaRPr>
              <a:solidFill>
                <a:schemeClr val="dk1"/>
              </a:solidFill>
            </a:endParaRPr>
          </a:p>
          <a:p>
            <a:pPr indent="0" lvl="0" marL="0" rtl="0">
              <a:spcBef>
                <a:spcPts val="0"/>
              </a:spcBef>
              <a:spcAft>
                <a:spcPts val="0"/>
              </a:spcAft>
              <a:buNone/>
            </a:pPr>
            <a:r>
              <a:rPr lang="en">
                <a:solidFill>
                  <a:schemeClr val="dk1"/>
                </a:solidFill>
              </a:rPr>
              <a:t>1-4</a:t>
            </a:r>
            <a:endParaRPr>
              <a:solidFill>
                <a:schemeClr val="dk1"/>
              </a:solidFill>
            </a:endParaRPr>
          </a:p>
          <a:p>
            <a:pPr indent="0" lvl="0" marL="0" rtl="0">
              <a:spcBef>
                <a:spcPts val="0"/>
              </a:spcBef>
              <a:spcAft>
                <a:spcPts val="0"/>
              </a:spcAft>
              <a:buNone/>
            </a:pPr>
            <a:r>
              <a:rPr lang="en">
                <a:solidFill>
                  <a:schemeClr val="dk1"/>
                </a:solidFill>
              </a:rPr>
              <a:t>For exceptions propagated across classes</a:t>
            </a:r>
            <a:endParaRPr>
              <a:solidFill>
                <a:schemeClr val="dk1"/>
              </a:solidFill>
            </a:endParaRPr>
          </a:p>
          <a:p>
            <a:pPr indent="0" lvl="0" marL="0" rtl="0">
              <a:spcBef>
                <a:spcPts val="0"/>
              </a:spcBef>
              <a:spcAft>
                <a:spcPts val="0"/>
              </a:spcAft>
              <a:buNone/>
            </a:pPr>
            <a:r>
              <a:rPr lang="en">
                <a:solidFill>
                  <a:schemeClr val="dk1"/>
                </a:solidFill>
              </a:rPr>
              <a:t>5 with polymorphic calls and dynamic bindings</a:t>
            </a:r>
            <a:endParaRPr>
              <a:solidFill>
                <a:schemeClr val="dk1"/>
              </a:solidFill>
            </a:endParaRPr>
          </a:p>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9" name="Shape 839"/>
        <p:cNvGrpSpPr/>
        <p:nvPr/>
      </p:nvGrpSpPr>
      <p:grpSpPr>
        <a:xfrm>
          <a:off x="0" y="0"/>
          <a:ext cx="0" cy="0"/>
          <a:chOff x="0" y="0"/>
          <a:chExt cx="0" cy="0"/>
        </a:xfrm>
      </p:grpSpPr>
      <p:sp>
        <p:nvSpPr>
          <p:cNvPr id="840" name="Shape 84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41" name="Shape 8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1-3 - this is the path testing problem all over again, the number of possible interactions is too extensive to even consider. Instead, we need to explicitly test the important interaction scenarios that we’ve come up with in designing and specifying the requirements for the system.</a:t>
            </a:r>
            <a:endParaRPr>
              <a:solidFill>
                <a:schemeClr val="dk1"/>
              </a:solidFill>
            </a:endParaRPr>
          </a:p>
          <a:p>
            <a:pPr indent="0" lvl="0" marL="0" rtl="0">
              <a:spcBef>
                <a:spcPts val="0"/>
              </a:spcBef>
              <a:spcAft>
                <a:spcPts val="0"/>
              </a:spcAft>
              <a:buNone/>
            </a:pPr>
            <a:r>
              <a:rPr lang="en">
                <a:solidFill>
                  <a:schemeClr val="dk1"/>
                </a:solidFill>
              </a:rPr>
              <a:t>(5- 6)</a:t>
            </a:r>
            <a:endParaRPr>
              <a:solidFill>
                <a:schemeClr val="dk1"/>
              </a:solidFill>
            </a:endParaRPr>
          </a:p>
          <a:p>
            <a:pPr indent="0" lvl="0" marL="0" rtl="0">
              <a:spcBef>
                <a:spcPts val="480"/>
              </a:spcBef>
              <a:spcAft>
                <a:spcPts val="0"/>
              </a:spcAft>
              <a:buNone/>
            </a:pPr>
            <a:r>
              <a:rPr lang="en">
                <a:solidFill>
                  <a:schemeClr val="dk1"/>
                </a:solidFill>
              </a:rPr>
              <a:t>Capture the “typical” execution and some exception cases, so (7)</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6" name="Shape 846"/>
        <p:cNvGrpSpPr/>
        <p:nvPr/>
      </p:nvGrpSpPr>
      <p:grpSpPr>
        <a:xfrm>
          <a:off x="0" y="0"/>
          <a:ext cx="0" cy="0"/>
          <a:chOff x="0" y="0"/>
          <a:chExt cx="0" cy="0"/>
        </a:xfrm>
      </p:grpSpPr>
      <p:sp>
        <p:nvSpPr>
          <p:cNvPr id="847" name="Shape 8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48" name="Shape 8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480"/>
              </a:spcBef>
              <a:spcAft>
                <a:spcPts val="0"/>
              </a:spcAft>
              <a:buNone/>
            </a:pPr>
            <a:r>
              <a:rPr lang="en">
                <a:solidFill>
                  <a:schemeClr val="dk1"/>
                </a:solidFill>
              </a:rPr>
              <a:t>go over quickly</a:t>
            </a:r>
            <a:endParaRPr>
              <a:solidFill>
                <a:schemeClr val="dk1"/>
              </a:solidFill>
            </a:endParaRPr>
          </a:p>
          <a:p>
            <a:pPr indent="0" lvl="0" marL="0" rtl="0">
              <a:spcBef>
                <a:spcPts val="480"/>
              </a:spcBef>
              <a:spcAft>
                <a:spcPts val="0"/>
              </a:spcAft>
              <a:buNone/>
            </a:pPr>
            <a:r>
              <a:rPr lang="en">
                <a:solidFill>
                  <a:schemeClr val="dk1"/>
                </a:solidFill>
              </a:rPr>
              <a:t>These don’t describe all possible states or transitions that each object can undergo. Instead, the goal is to look at how multiple objects interact with each other while performing some scenario - often performing a high-level feature of the system. These interactions are often included to model the normal execution, and may include some error handling scenarios. Unlike state machines, there is not really a form of coverage over these sequence diagrams. instead, these are more akin to functional testing - it spells out a set of test cases revolving around an independently testable feature of the system that you can implement to test this group of objects and their interactions with each other. </a:t>
            </a:r>
            <a:endParaRPr>
              <a:solidFill>
                <a:schemeClr val="dk1"/>
              </a:solidFill>
            </a:endParaRPr>
          </a:p>
          <a:p>
            <a:pPr indent="0" lvl="0" marL="0" rtl="0">
              <a:spcBef>
                <a:spcPts val="480"/>
              </a:spcBef>
              <a:spcAft>
                <a:spcPts val="0"/>
              </a:spcAft>
              <a:buNone/>
            </a:pPr>
            <a:r>
              <a:rPr lang="en">
                <a:solidFill>
                  <a:schemeClr val="dk1"/>
                </a:solidFill>
              </a:rPr>
              <a:t>To introduce additional error handling scenarios, a good strategy would be to take one of these diagrams and replace a step with a different interaction, possibly with a different object. Run that senario and see how the error is handled. If it isn’t, then there is an issue.</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5" name="Shape 885"/>
        <p:cNvGrpSpPr/>
        <p:nvPr/>
      </p:nvGrpSpPr>
      <p:grpSpPr>
        <a:xfrm>
          <a:off x="0" y="0"/>
          <a:ext cx="0" cy="0"/>
          <a:chOff x="0" y="0"/>
          <a:chExt cx="0" cy="0"/>
        </a:xfrm>
      </p:grpSpPr>
      <p:sp>
        <p:nvSpPr>
          <p:cNvPr id="886" name="Shape 88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87" name="Shape 8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2" name="Shape 892"/>
        <p:cNvGrpSpPr/>
        <p:nvPr/>
      </p:nvGrpSpPr>
      <p:grpSpPr>
        <a:xfrm>
          <a:off x="0" y="0"/>
          <a:ext cx="0" cy="0"/>
          <a:chOff x="0" y="0"/>
          <a:chExt cx="0" cy="0"/>
        </a:xfrm>
      </p:grpSpPr>
      <p:sp>
        <p:nvSpPr>
          <p:cNvPr id="893" name="Shape 8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94" name="Shape 8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9" name="Shape 899"/>
        <p:cNvGrpSpPr/>
        <p:nvPr/>
      </p:nvGrpSpPr>
      <p:grpSpPr>
        <a:xfrm>
          <a:off x="0" y="0"/>
          <a:ext cx="0" cy="0"/>
          <a:chOff x="0" y="0"/>
          <a:chExt cx="0" cy="0"/>
        </a:xfrm>
      </p:grpSpPr>
      <p:sp>
        <p:nvSpPr>
          <p:cNvPr id="900" name="Shape 9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01" name="Shape 9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There are seven particular issues to cover when discussing OO systems. We will cover each of those, then start talking about how to address each of them. These issues are</a:t>
            </a:r>
            <a:endParaRPr/>
          </a:p>
          <a:p>
            <a:pPr indent="0" lvl="0" marL="0" rtl="0">
              <a:lnSpc>
                <a:spcPct val="115000"/>
              </a:lnSpc>
              <a:spcBef>
                <a:spcPts val="0"/>
              </a:spcBef>
              <a:spcAft>
                <a:spcPts val="0"/>
              </a:spcAft>
              <a:buNone/>
            </a:pPr>
            <a:r>
              <a:rPr lang="en"/>
              <a:t>- we need to consider the state of the objects in which methods are invoked</a:t>
            </a:r>
            <a:endParaRPr/>
          </a:p>
          <a:p>
            <a:pPr indent="0" lvl="0" marL="0" rtl="0">
              <a:lnSpc>
                <a:spcPct val="115000"/>
              </a:lnSpc>
              <a:spcBef>
                <a:spcPts val="0"/>
              </a:spcBef>
              <a:spcAft>
                <a:spcPts val="0"/>
              </a:spcAft>
              <a:buNone/>
            </a:pPr>
            <a:r>
              <a:rPr lang="en"/>
              <a:t>- we may need access to private information to distinguish between correct and incorrect behavior</a:t>
            </a:r>
            <a:endParaRPr/>
          </a:p>
          <a:p>
            <a:pPr indent="0" lvl="0" marL="0" rtl="0">
              <a:lnSpc>
                <a:spcPct val="115000"/>
              </a:lnSpc>
              <a:spcBef>
                <a:spcPts val="0"/>
              </a:spcBef>
              <a:spcAft>
                <a:spcPts val="0"/>
              </a:spcAft>
              <a:buNone/>
            </a:pPr>
            <a:r>
              <a:rPr lang="en"/>
              <a:t>- we need to understand the effects of new and overridden methods on the behavior of inherited methods, and distinguish between methods that need new test cases and those that can be tested by reexecuting existing test cases</a:t>
            </a:r>
            <a:endParaRPr/>
          </a:p>
          <a:p>
            <a:pPr indent="0" lvl="0" marL="0" rtl="0">
              <a:lnSpc>
                <a:spcPct val="115000"/>
              </a:lnSpc>
              <a:spcBef>
                <a:spcPts val="0"/>
              </a:spcBef>
              <a:spcAft>
                <a:spcPts val="0"/>
              </a:spcAft>
              <a:buNone/>
            </a:pPr>
            <a:r>
              <a:rPr lang="en"/>
              <a:t>- a single method call may be bound to different actual methods depending on the type of object assigned to the pointer being called and the state of the computation. Tests need to exercise different possible bindings to reveal faults in one particular combination of objects</a:t>
            </a:r>
            <a:endParaRPr/>
          </a:p>
          <a:p>
            <a:pPr indent="0" lvl="0" marL="0" rtl="0">
              <a:lnSpc>
                <a:spcPct val="115000"/>
              </a:lnSpc>
              <a:spcBef>
                <a:spcPts val="0"/>
              </a:spcBef>
              <a:spcAft>
                <a:spcPts val="0"/>
              </a:spcAft>
              <a:buNone/>
            </a:pPr>
            <a:r>
              <a:rPr lang="en"/>
              <a:t>- these are classes that can’t be directly instantiated or tested, but may be important elements of libraries and components, so they must be understood</a:t>
            </a:r>
            <a:endParaRPr/>
          </a:p>
          <a:p>
            <a:pPr indent="0" lvl="0" marL="0" rtl="0">
              <a:lnSpc>
                <a:spcPct val="115000"/>
              </a:lnSpc>
              <a:spcBef>
                <a:spcPts val="0"/>
              </a:spcBef>
              <a:spcAft>
                <a:spcPts val="0"/>
              </a:spcAft>
              <a:buNone/>
            </a:pPr>
            <a:r>
              <a:rPr lang="en"/>
              <a:t>- there are challenges related to exeption handling in that there may be a difference between the point where an exception is thrown and where it is handled and issues with binding, and it is important to test exceptional control flow in addition to normal flow</a:t>
            </a:r>
            <a:endParaRPr/>
          </a:p>
          <a:p>
            <a:pPr indent="0" lvl="0" marL="0" rtl="0">
              <a:lnSpc>
                <a:spcPct val="115000"/>
              </a:lnSpc>
              <a:spcBef>
                <a:spcPts val="0"/>
              </a:spcBef>
              <a:spcAft>
                <a:spcPts val="0"/>
              </a:spcAft>
              <a:buNone/>
            </a:pPr>
            <a:r>
              <a:rPr lang="en"/>
              <a:t>- we may have multiple, interacting threads of control. This introduces new sources of failure, and new complications in that the system is dependent on scheduler decisions that are not entirely under the tester’s control.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a:solidFill>
                  <a:schemeClr val="dk1"/>
                </a:solidFill>
              </a:rPr>
              <a:t>The behavior of object-oriented programs is inherently stateful (2)  the result of a method depends not only on the parameters passed to a method, but on the state of the object itself - the values of its attributes. We need to consider the state of the objects in which methods are invoked. (3) - the result depends on the object’s state. So, (4-5)</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For example, we have an ordering system and we can check on whether a model is a valid one. The result of that legality check depends on the exact contents of that object’s configuration. True or false depends on whether all components are bound to compatible slots in the current object state. </a:t>
            </a:r>
            <a:r>
              <a:rPr lang="en">
                <a:solidFill>
                  <a:schemeClr val="dk1"/>
                </a:solidFill>
              </a:rPr>
              <a:t> If you instantiate two different instances of the Model object, you might get different results on this method, as it depends on the state of the particular object that the method is invoked on. If we are writing unit tests, we need to set the slots accordingly.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0" y="0"/>
            <a:ext cx="9144000" cy="46911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1" name="Shape 11"/>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Shape 1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Shape 13"/>
          <p:cNvSpPr txBox="1"/>
          <p:nvPr>
            <p:ph idx="1" type="subTitle"/>
          </p:nvPr>
        </p:nvSpPr>
        <p:spPr>
          <a:xfrm>
            <a:off x="685800" y="4836036"/>
            <a:ext cx="7772400" cy="10323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Shape 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Shape 16"/>
          <p:cNvSpPr/>
          <p:nvPr/>
        </p:nvSpPr>
        <p:spPr>
          <a:xfrm>
            <a:off x="0" y="0"/>
            <a:ext cx="9144000" cy="15327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7" name="Shape 17"/>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Shape 18"/>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Shape 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p:nvPr/>
        </p:nvSpPr>
        <p:spPr>
          <a:xfrm>
            <a:off x="0" y="0"/>
            <a:ext cx="9144000" cy="15327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23" name="Shape 2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Shape 24"/>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Shape 26"/>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Shape 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p:nvPr/>
        </p:nvSpPr>
        <p:spPr>
          <a:xfrm>
            <a:off x="0" y="0"/>
            <a:ext cx="9144000" cy="15327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0" name="Shape 30"/>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Shape 31"/>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Shape 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Shape 34"/>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Shape 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0" name="Shape 40"/>
        <p:cNvGrpSpPr/>
        <p:nvPr/>
      </p:nvGrpSpPr>
      <p:grpSpPr>
        <a:xfrm>
          <a:off x="0" y="0"/>
          <a:ext cx="0" cy="0"/>
          <a:chOff x="0" y="0"/>
          <a:chExt cx="0" cy="0"/>
        </a:xfrm>
      </p:grpSpPr>
      <p:sp>
        <p:nvSpPr>
          <p:cNvPr id="41" name="Shape 41"/>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Shape 42"/>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9"/>
            <a:ext cx="21336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9"/>
            <a:ext cx="55077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9"/>
            <a:ext cx="733800" cy="273900"/>
          </a:xfrm>
          <a:prstGeom prst="rect">
            <a:avLst/>
          </a:prstGeom>
          <a:noFill/>
          <a:ln>
            <a:noFill/>
          </a:ln>
        </p:spPr>
        <p:txBody>
          <a:bodyPr anchorCtr="0" anchor="b" bIns="91425" lIns="91425" spcFirstLastPara="1" rIns="91425" wrap="square" tIns="91425">
            <a:noAutofit/>
          </a:bodyPr>
          <a:lstStyle>
            <a:lvl1pPr indent="0" lvl="0" marL="0" marR="0" rtl="0">
              <a:lnSpc>
                <a:spcPct val="100000"/>
              </a:lnSpc>
              <a:spcBef>
                <a:spcPts val="0"/>
              </a:spcBef>
              <a:spcAft>
                <a:spcPts val="0"/>
              </a:spcAft>
              <a:buNone/>
              <a:defRPr>
                <a:solidFill>
                  <a:srgbClr val="414141"/>
                </a:solidFill>
              </a:defRPr>
            </a:lvl1pPr>
            <a:lvl2pPr indent="0" lvl="1" marL="0" marR="0" rtl="0">
              <a:lnSpc>
                <a:spcPct val="100000"/>
              </a:lnSpc>
              <a:spcBef>
                <a:spcPts val="0"/>
              </a:spcBef>
              <a:spcAft>
                <a:spcPts val="0"/>
              </a:spcAft>
              <a:buNone/>
              <a:defRPr>
                <a:solidFill>
                  <a:srgbClr val="414141"/>
                </a:solidFill>
              </a:defRPr>
            </a:lvl2pPr>
            <a:lvl3pPr indent="0" lvl="2" marL="0" marR="0" rtl="0">
              <a:lnSpc>
                <a:spcPct val="100000"/>
              </a:lnSpc>
              <a:spcBef>
                <a:spcPts val="0"/>
              </a:spcBef>
              <a:spcAft>
                <a:spcPts val="0"/>
              </a:spcAft>
              <a:buNone/>
              <a:defRPr>
                <a:solidFill>
                  <a:srgbClr val="414141"/>
                </a:solidFill>
              </a:defRPr>
            </a:lvl3pPr>
            <a:lvl4pPr indent="0" lvl="3" marL="0" marR="0" rtl="0">
              <a:lnSpc>
                <a:spcPct val="100000"/>
              </a:lnSpc>
              <a:spcBef>
                <a:spcPts val="0"/>
              </a:spcBef>
              <a:spcAft>
                <a:spcPts val="0"/>
              </a:spcAft>
              <a:buNone/>
              <a:defRPr>
                <a:solidFill>
                  <a:srgbClr val="414141"/>
                </a:solidFill>
              </a:defRPr>
            </a:lvl4pPr>
            <a:lvl5pPr indent="0" lvl="4" marL="0" marR="0" rtl="0">
              <a:lnSpc>
                <a:spcPct val="100000"/>
              </a:lnSpc>
              <a:spcBef>
                <a:spcPts val="0"/>
              </a:spcBef>
              <a:spcAft>
                <a:spcPts val="0"/>
              </a:spcAft>
              <a:buNone/>
              <a:defRPr>
                <a:solidFill>
                  <a:srgbClr val="414141"/>
                </a:solidFill>
              </a:defRPr>
            </a:lvl5pPr>
            <a:lvl6pPr indent="0" lvl="5" marL="0" marR="0" rtl="0">
              <a:lnSpc>
                <a:spcPct val="100000"/>
              </a:lnSpc>
              <a:spcBef>
                <a:spcPts val="0"/>
              </a:spcBef>
              <a:spcAft>
                <a:spcPts val="0"/>
              </a:spcAft>
              <a:buNone/>
              <a:defRPr>
                <a:solidFill>
                  <a:srgbClr val="414141"/>
                </a:solidFill>
              </a:defRPr>
            </a:lvl6pPr>
            <a:lvl7pPr indent="0" lvl="6" marL="0" marR="0" rtl="0">
              <a:lnSpc>
                <a:spcPct val="100000"/>
              </a:lnSpc>
              <a:spcBef>
                <a:spcPts val="0"/>
              </a:spcBef>
              <a:spcAft>
                <a:spcPts val="0"/>
              </a:spcAft>
              <a:buNone/>
              <a:defRPr>
                <a:solidFill>
                  <a:srgbClr val="414141"/>
                </a:solidFill>
              </a:defRPr>
            </a:lvl7pPr>
            <a:lvl8pPr indent="0" lvl="7" marL="0" marR="0" rtl="0">
              <a:lnSpc>
                <a:spcPct val="100000"/>
              </a:lnSpc>
              <a:spcBef>
                <a:spcPts val="0"/>
              </a:spcBef>
              <a:spcAft>
                <a:spcPts val="0"/>
              </a:spcAft>
              <a:buNone/>
              <a:defRPr>
                <a:solidFill>
                  <a:srgbClr val="414141"/>
                </a:solidFill>
              </a:defRPr>
            </a:lvl8pPr>
            <a:lvl9pPr indent="0" lvl="8" marL="0" marR="0" rtl="0">
              <a:lnSpc>
                <a:spcPct val="100000"/>
              </a:lnSpc>
              <a:spcBef>
                <a:spcPts val="0"/>
              </a:spcBef>
              <a:spcAft>
                <a:spcPts val="0"/>
              </a:spcAft>
              <a:buNone/>
              <a:defRPr>
                <a:solidFill>
                  <a:srgbClr val="414141"/>
                </a:solidFill>
              </a:defRPr>
            </a:lvl9pPr>
          </a:lstStyle>
          <a:p>
            <a:pPr indent="0" lvl="0" marL="0">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Shape 8"/>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8164200" cy="2198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5600"/>
              <a:t>Testing Object-Oriented Systems</a:t>
            </a:r>
            <a:endParaRPr sz="3600"/>
          </a:p>
        </p:txBody>
      </p:sp>
      <p:sp>
        <p:nvSpPr>
          <p:cNvPr id="51" name="Shape 51"/>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CSCE 747 - Lecture 16 - 03/22/2018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Encapsulation</a:t>
            </a:r>
            <a:endParaRPr/>
          </a:p>
        </p:txBody>
      </p:sp>
      <p:sp>
        <p:nvSpPr>
          <p:cNvPr id="113" name="Shape 113"/>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Clr>
                <a:schemeClr val="dk1"/>
              </a:buClr>
              <a:buSzPts val="2000"/>
              <a:buFont typeface="Arial"/>
              <a:buChar char="●"/>
            </a:pPr>
            <a:r>
              <a:rPr lang="en" sz="2000"/>
              <a:t>Classes may have public and private members.</a:t>
            </a:r>
            <a:endParaRPr sz="2000"/>
          </a:p>
          <a:p>
            <a:pPr indent="-355600" lvl="0" marL="457200" marR="0" rtl="0" algn="l">
              <a:lnSpc>
                <a:spcPct val="100000"/>
              </a:lnSpc>
              <a:spcBef>
                <a:spcPts val="0"/>
              </a:spcBef>
              <a:spcAft>
                <a:spcPts val="0"/>
              </a:spcAft>
              <a:buSzPts val="2000"/>
              <a:buChar char="●"/>
            </a:pPr>
            <a:r>
              <a:rPr lang="en" sz="2000"/>
              <a:t>Other objects must work with public methods and variables.</a:t>
            </a:r>
            <a:endParaRPr sz="2000"/>
          </a:p>
          <a:p>
            <a:pPr indent="-355600" lvl="0" marL="457200" marR="0" rtl="0" algn="l">
              <a:lnSpc>
                <a:spcPct val="100000"/>
              </a:lnSpc>
              <a:spcBef>
                <a:spcPts val="0"/>
              </a:spcBef>
              <a:spcAft>
                <a:spcPts val="0"/>
              </a:spcAft>
              <a:buSzPts val="2000"/>
              <a:buChar char="●"/>
            </a:pPr>
            <a:r>
              <a:rPr lang="en" sz="2000"/>
              <a:t>To run a test, we may not be able to put an object in particular states.</a:t>
            </a:r>
            <a:endParaRPr sz="2000"/>
          </a:p>
          <a:p>
            <a:pPr indent="-355600" lvl="0" marL="457200" marR="0" rtl="0" algn="l">
              <a:lnSpc>
                <a:spcPct val="100000"/>
              </a:lnSpc>
              <a:spcBef>
                <a:spcPts val="0"/>
              </a:spcBef>
              <a:spcAft>
                <a:spcPts val="0"/>
              </a:spcAft>
              <a:buSzPts val="2000"/>
              <a:buChar char="●"/>
            </a:pPr>
            <a:r>
              <a:rPr lang="en" sz="2000"/>
              <a:t>To check test results, we may need access to private information.</a:t>
            </a:r>
            <a:endParaRPr sz="2000"/>
          </a:p>
        </p:txBody>
      </p:sp>
      <p:sp>
        <p:nvSpPr>
          <p:cNvPr id="114" name="Shape 114"/>
          <p:cNvSpPr txBox="1"/>
          <p:nvPr>
            <p:ph idx="2" type="body"/>
          </p:nvPr>
        </p:nvSpPr>
        <p:spPr>
          <a:xfrm>
            <a:off x="4451700" y="1600200"/>
            <a:ext cx="42351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100">
                <a:latin typeface="Consolas"/>
                <a:ea typeface="Consolas"/>
                <a:cs typeface="Consolas"/>
                <a:sym typeface="Consolas"/>
              </a:rPr>
              <a:t>public class Model extends Orders.CompositeItem{</a:t>
            </a:r>
            <a:endParaRPr sz="1100">
              <a:latin typeface="Consolas"/>
              <a:ea typeface="Consolas"/>
              <a:cs typeface="Consolas"/>
              <a:sym typeface="Consolas"/>
            </a:endParaRPr>
          </a:p>
          <a:p>
            <a:pPr indent="0" lvl="0" marL="0" rtl="0">
              <a:spcBef>
                <a:spcPts val="600"/>
              </a:spcBef>
              <a:spcAft>
                <a:spcPts val="0"/>
              </a:spcAft>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public String modelID;</a:t>
            </a:r>
            <a:endParaRPr sz="1100">
              <a:solidFill>
                <a:srgbClr val="0000FF"/>
              </a:solidFill>
              <a:latin typeface="Consolas"/>
              <a:ea typeface="Consolas"/>
              <a:cs typeface="Consolas"/>
              <a:sym typeface="Consolas"/>
            </a:endParaRPr>
          </a:p>
          <a:p>
            <a:pPr indent="0" lvl="0" marL="0" rtl="0">
              <a:spcBef>
                <a:spcPts val="600"/>
              </a:spcBef>
              <a:spcAft>
                <a:spcPts val="0"/>
              </a:spcAft>
              <a:buNone/>
            </a:pPr>
            <a:r>
              <a:rPr lang="en" sz="1100">
                <a:solidFill>
                  <a:srgbClr val="000000"/>
                </a:solidFill>
                <a:latin typeface="Consolas"/>
                <a:ea typeface="Consolas"/>
                <a:cs typeface="Consolas"/>
                <a:sym typeface="Consolas"/>
              </a:rPr>
              <a:t>	</a:t>
            </a:r>
            <a:r>
              <a:rPr lang="en" sz="1100">
                <a:solidFill>
                  <a:srgbClr val="FF0000"/>
                </a:solidFill>
                <a:latin typeface="Consolas"/>
                <a:ea typeface="Consolas"/>
                <a:cs typeface="Consolas"/>
                <a:sym typeface="Consolas"/>
              </a:rPr>
              <a:t>private int baseWeight;</a:t>
            </a:r>
            <a:endParaRPr sz="1100">
              <a:solidFill>
                <a:srgbClr val="FF0000"/>
              </a:solidFill>
              <a:latin typeface="Consolas"/>
              <a:ea typeface="Consolas"/>
              <a:cs typeface="Consolas"/>
              <a:sym typeface="Consolas"/>
            </a:endParaRPr>
          </a:p>
          <a:p>
            <a:pPr indent="0" lvl="0" marL="0" rtl="0">
              <a:spcBef>
                <a:spcPts val="600"/>
              </a:spcBef>
              <a:spcAft>
                <a:spcPts val="0"/>
              </a:spcAft>
              <a:buNone/>
            </a:pPr>
            <a:r>
              <a:rPr lang="en" sz="1100">
                <a:solidFill>
                  <a:srgbClr val="FF0000"/>
                </a:solidFill>
                <a:latin typeface="Consolas"/>
                <a:ea typeface="Consolas"/>
                <a:cs typeface="Consolas"/>
                <a:sym typeface="Consolas"/>
              </a:rPr>
              <a:t>	private int heightCm, widthCM, depthCM;</a:t>
            </a:r>
            <a:endParaRPr sz="1100">
              <a:solidFill>
                <a:srgbClr val="FF0000"/>
              </a:solidFill>
              <a:latin typeface="Consolas"/>
              <a:ea typeface="Consolas"/>
              <a:cs typeface="Consolas"/>
              <a:sym typeface="Consolas"/>
            </a:endParaRPr>
          </a:p>
          <a:p>
            <a:pPr indent="0" lvl="0" marL="0" rtl="0">
              <a:spcBef>
                <a:spcPts val="600"/>
              </a:spcBef>
              <a:spcAft>
                <a:spcPts val="0"/>
              </a:spcAft>
              <a:buNone/>
            </a:pPr>
            <a:r>
              <a:rPr lang="en" sz="1100">
                <a:solidFill>
                  <a:srgbClr val="FF0000"/>
                </a:solidFill>
                <a:latin typeface="Consolas"/>
                <a:ea typeface="Consolas"/>
                <a:cs typeface="Consolas"/>
                <a:sym typeface="Consolas"/>
              </a:rPr>
              <a:t>	private Slot[] slots;</a:t>
            </a:r>
            <a:endParaRPr sz="1100">
              <a:solidFill>
                <a:srgbClr val="FF0000"/>
              </a:solidFill>
              <a:latin typeface="Consolas"/>
              <a:ea typeface="Consolas"/>
              <a:cs typeface="Consolas"/>
              <a:sym typeface="Consolas"/>
            </a:endParaRPr>
          </a:p>
          <a:p>
            <a:pPr indent="0" lvl="0" marL="0" rtl="0">
              <a:spcBef>
                <a:spcPts val="600"/>
              </a:spcBef>
              <a:spcAft>
                <a:spcPts val="0"/>
              </a:spcAft>
              <a:buNone/>
            </a:pPr>
            <a:r>
              <a:rPr lang="en" sz="1100">
                <a:solidFill>
                  <a:srgbClr val="FF0000"/>
                </a:solidFill>
                <a:latin typeface="Consolas"/>
                <a:ea typeface="Consolas"/>
                <a:cs typeface="Consolas"/>
                <a:sym typeface="Consolas"/>
              </a:rPr>
              <a:t>	private boolean legalConfig = false;</a:t>
            </a:r>
            <a:endParaRPr sz="1100">
              <a:solidFill>
                <a:srgbClr val="FF0000"/>
              </a:solidFill>
              <a:latin typeface="Consolas"/>
              <a:ea typeface="Consolas"/>
              <a:cs typeface="Consolas"/>
              <a:sym typeface="Consolas"/>
            </a:endParaRPr>
          </a:p>
          <a:p>
            <a:pPr indent="0" lvl="0" marL="0" rtl="0">
              <a:spcBef>
                <a:spcPts val="600"/>
              </a:spcBef>
              <a:spcAft>
                <a:spcPts val="0"/>
              </a:spcAft>
              <a:buNone/>
            </a:pPr>
            <a:r>
              <a:rPr lang="en" sz="1100">
                <a:solidFill>
                  <a:srgbClr val="0000FF"/>
                </a:solidFill>
                <a:latin typeface="Consolas"/>
                <a:ea typeface="Consolas"/>
                <a:cs typeface="Consolas"/>
                <a:sym typeface="Consolas"/>
              </a:rPr>
              <a:t>	</a:t>
            </a:r>
            <a:r>
              <a:rPr lang="en" sz="1100">
                <a:solidFill>
                  <a:srgbClr val="FF0000"/>
                </a:solidFill>
                <a:latin typeface="Consolas"/>
                <a:ea typeface="Consolas"/>
                <a:cs typeface="Consolas"/>
                <a:sym typeface="Consolas"/>
              </a:rPr>
              <a:t>private static final String NoModel = “NO MODEL SELECTED”;</a:t>
            </a:r>
            <a:endParaRPr sz="1100">
              <a:solidFill>
                <a:srgbClr val="FF0000"/>
              </a:solidFill>
              <a:latin typeface="Consolas"/>
              <a:ea typeface="Consolas"/>
              <a:cs typeface="Consolas"/>
              <a:sym typeface="Consolas"/>
            </a:endParaRPr>
          </a:p>
          <a:p>
            <a:pPr indent="0" lvl="0" marL="0" rtl="0">
              <a:spcBef>
                <a:spcPts val="600"/>
              </a:spcBef>
              <a:spcAft>
                <a:spcPts val="0"/>
              </a:spcAft>
              <a:buNone/>
            </a:pPr>
            <a:r>
              <a:t/>
            </a:r>
            <a:endParaRPr sz="1100">
              <a:latin typeface="Consolas"/>
              <a:ea typeface="Consolas"/>
              <a:cs typeface="Consolas"/>
              <a:sym typeface="Consolas"/>
            </a:endParaRPr>
          </a:p>
          <a:p>
            <a:pPr indent="0" lvl="0" marL="0" rtl="0">
              <a:spcBef>
                <a:spcPts val="600"/>
              </a:spcBef>
              <a:spcAft>
                <a:spcPts val="0"/>
              </a:spcAft>
              <a:buNone/>
            </a:pPr>
            <a:r>
              <a:rPr lang="en" sz="1100">
                <a:latin typeface="Consolas"/>
                <a:ea typeface="Consolas"/>
                <a:cs typeface="Consolas"/>
                <a:sym typeface="Consolas"/>
              </a:rPr>
              <a:t>	</a:t>
            </a:r>
            <a:r>
              <a:rPr b="1" lang="en" sz="1100">
                <a:solidFill>
                  <a:srgbClr val="FF0000"/>
                </a:solidFill>
                <a:latin typeface="Consolas"/>
                <a:ea typeface="Consolas"/>
                <a:cs typeface="Consolas"/>
                <a:sym typeface="Consolas"/>
              </a:rPr>
              <a:t>private void checkConfiguration(){</a:t>
            </a:r>
            <a:endParaRPr b="1" sz="1100">
              <a:solidFill>
                <a:srgbClr val="FF0000"/>
              </a:solidFill>
              <a:latin typeface="Consolas"/>
              <a:ea typeface="Consolas"/>
              <a:cs typeface="Consolas"/>
              <a:sym typeface="Consolas"/>
            </a:endParaRPr>
          </a:p>
          <a:p>
            <a:pPr indent="0" lvl="0" marL="0" rtl="0">
              <a:spcBef>
                <a:spcPts val="600"/>
              </a:spcBef>
              <a:spcAft>
                <a:spcPts val="0"/>
              </a:spcAft>
              <a:buNone/>
            </a:pPr>
            <a:r>
              <a:rPr b="1" lang="en" sz="1100">
                <a:solidFill>
                  <a:srgbClr val="FF0000"/>
                </a:solidFill>
                <a:latin typeface="Consolas"/>
                <a:ea typeface="Consolas"/>
                <a:cs typeface="Consolas"/>
                <a:sym typeface="Consolas"/>
              </a:rPr>
              <a:t>		...</a:t>
            </a:r>
            <a:endParaRPr b="1" sz="1100">
              <a:solidFill>
                <a:srgbClr val="FF0000"/>
              </a:solidFill>
              <a:latin typeface="Consolas"/>
              <a:ea typeface="Consolas"/>
              <a:cs typeface="Consolas"/>
              <a:sym typeface="Consolas"/>
            </a:endParaRPr>
          </a:p>
          <a:p>
            <a:pPr indent="0" lvl="0" marL="0" rtl="0">
              <a:spcBef>
                <a:spcPts val="600"/>
              </a:spcBef>
              <a:spcAft>
                <a:spcPts val="0"/>
              </a:spcAft>
              <a:buNone/>
            </a:pPr>
            <a:r>
              <a:rPr b="1" lang="en" sz="1100">
                <a:solidFill>
                  <a:srgbClr val="FF0000"/>
                </a:solidFill>
                <a:latin typeface="Consolas"/>
                <a:ea typeface="Consolas"/>
                <a:cs typeface="Consolas"/>
                <a:sym typeface="Consolas"/>
              </a:rPr>
              <a:t>	}</a:t>
            </a:r>
            <a:endParaRPr b="1" sz="1100">
              <a:solidFill>
                <a:srgbClr val="FF0000"/>
              </a:solidFill>
              <a:latin typeface="Consolas"/>
              <a:ea typeface="Consolas"/>
              <a:cs typeface="Consolas"/>
              <a:sym typeface="Consolas"/>
            </a:endParaRPr>
          </a:p>
          <a:p>
            <a:pPr indent="0" lvl="0" marL="0" rtl="0">
              <a:spcBef>
                <a:spcPts val="600"/>
              </a:spcBef>
              <a:spcAft>
                <a:spcPts val="0"/>
              </a:spcAft>
              <a:buNone/>
            </a:pPr>
            <a:r>
              <a:t/>
            </a:r>
            <a:endParaRPr b="1" sz="1100">
              <a:latin typeface="Consolas"/>
              <a:ea typeface="Consolas"/>
              <a:cs typeface="Consolas"/>
              <a:sym typeface="Consolas"/>
            </a:endParaRPr>
          </a:p>
          <a:p>
            <a:pPr indent="0" lvl="0" marL="0" rtl="0">
              <a:spcBef>
                <a:spcPts val="600"/>
              </a:spcBef>
              <a:spcAft>
                <a:spcPts val="0"/>
              </a:spcAft>
              <a:buNone/>
            </a:pPr>
            <a:r>
              <a:rPr b="1" lang="en" sz="1100">
                <a:latin typeface="Consolas"/>
                <a:ea typeface="Consolas"/>
                <a:cs typeface="Consolas"/>
                <a:sym typeface="Consolas"/>
              </a:rPr>
              <a:t>	</a:t>
            </a:r>
            <a:r>
              <a:rPr b="1" lang="en" sz="1100">
                <a:solidFill>
                  <a:srgbClr val="0000FF"/>
                </a:solidFill>
                <a:latin typeface="Consolas"/>
                <a:ea typeface="Consolas"/>
                <a:cs typeface="Consolas"/>
                <a:sym typeface="Consolas"/>
              </a:rPr>
              <a:t>public boolean isLegalConfiguration(){</a:t>
            </a:r>
            <a:endParaRPr b="1" sz="1100">
              <a:solidFill>
                <a:srgbClr val="0000FF"/>
              </a:solidFill>
              <a:latin typeface="Consolas"/>
              <a:ea typeface="Consolas"/>
              <a:cs typeface="Consolas"/>
              <a:sym typeface="Consolas"/>
            </a:endParaRPr>
          </a:p>
          <a:p>
            <a:pPr indent="0" lvl="0" marL="0" rtl="0">
              <a:spcBef>
                <a:spcPts val="600"/>
              </a:spcBef>
              <a:spcAft>
                <a:spcPts val="0"/>
              </a:spcAft>
              <a:buNone/>
            </a:pPr>
            <a:r>
              <a:rPr b="1" lang="en" sz="1100">
                <a:solidFill>
                  <a:srgbClr val="0000FF"/>
                </a:solidFill>
                <a:latin typeface="Consolas"/>
                <a:ea typeface="Consolas"/>
                <a:cs typeface="Consolas"/>
                <a:sym typeface="Consolas"/>
              </a:rPr>
              <a:t>		if(!legalConfig){</a:t>
            </a:r>
            <a:endParaRPr b="1" sz="1100">
              <a:solidFill>
                <a:srgbClr val="0000FF"/>
              </a:solidFill>
              <a:latin typeface="Consolas"/>
              <a:ea typeface="Consolas"/>
              <a:cs typeface="Consolas"/>
              <a:sym typeface="Consolas"/>
            </a:endParaRPr>
          </a:p>
          <a:p>
            <a:pPr indent="0" lvl="0" marL="0" rtl="0">
              <a:spcBef>
                <a:spcPts val="600"/>
              </a:spcBef>
              <a:spcAft>
                <a:spcPts val="0"/>
              </a:spcAft>
              <a:buNone/>
            </a:pPr>
            <a:r>
              <a:rPr b="1" lang="en" sz="1100">
                <a:solidFill>
                  <a:srgbClr val="0000FF"/>
                </a:solidFill>
                <a:latin typeface="Consolas"/>
                <a:ea typeface="Consolas"/>
                <a:cs typeface="Consolas"/>
                <a:sym typeface="Consolas"/>
              </a:rPr>
              <a:t>			this.checkConfiguration();</a:t>
            </a:r>
            <a:endParaRPr b="1" sz="1100">
              <a:solidFill>
                <a:srgbClr val="0000FF"/>
              </a:solidFill>
              <a:latin typeface="Consolas"/>
              <a:ea typeface="Consolas"/>
              <a:cs typeface="Consolas"/>
              <a:sym typeface="Consolas"/>
            </a:endParaRPr>
          </a:p>
          <a:p>
            <a:pPr indent="0" lvl="0" marL="0" rtl="0">
              <a:spcBef>
                <a:spcPts val="600"/>
              </a:spcBef>
              <a:spcAft>
                <a:spcPts val="0"/>
              </a:spcAft>
              <a:buNone/>
            </a:pPr>
            <a:r>
              <a:rPr b="1" lang="en" sz="1100">
                <a:solidFill>
                  <a:srgbClr val="0000FF"/>
                </a:solidFill>
                <a:latin typeface="Consolas"/>
                <a:ea typeface="Consolas"/>
                <a:cs typeface="Consolas"/>
                <a:sym typeface="Consolas"/>
              </a:rPr>
              <a:t>		}</a:t>
            </a:r>
            <a:endParaRPr b="1" sz="1100">
              <a:solidFill>
                <a:srgbClr val="0000FF"/>
              </a:solidFill>
              <a:latin typeface="Consolas"/>
              <a:ea typeface="Consolas"/>
              <a:cs typeface="Consolas"/>
              <a:sym typeface="Consolas"/>
            </a:endParaRPr>
          </a:p>
          <a:p>
            <a:pPr indent="0" lvl="0" marL="0" rtl="0">
              <a:spcBef>
                <a:spcPts val="600"/>
              </a:spcBef>
              <a:spcAft>
                <a:spcPts val="0"/>
              </a:spcAft>
              <a:buNone/>
            </a:pPr>
            <a:r>
              <a:rPr b="1" lang="en" sz="1100">
                <a:solidFill>
                  <a:srgbClr val="0000FF"/>
                </a:solidFill>
                <a:latin typeface="Consolas"/>
                <a:ea typeface="Consolas"/>
                <a:cs typeface="Consolas"/>
                <a:sym typeface="Consolas"/>
              </a:rPr>
              <a:t>		return legalConfig;</a:t>
            </a:r>
            <a:endParaRPr b="1" sz="1100">
              <a:solidFill>
                <a:srgbClr val="0000FF"/>
              </a:solidFill>
              <a:latin typeface="Consolas"/>
              <a:ea typeface="Consolas"/>
              <a:cs typeface="Consolas"/>
              <a:sym typeface="Consolas"/>
            </a:endParaRPr>
          </a:p>
          <a:p>
            <a:pPr indent="0" lvl="0" marL="0" rtl="0">
              <a:spcBef>
                <a:spcPts val="600"/>
              </a:spcBef>
              <a:spcAft>
                <a:spcPts val="0"/>
              </a:spcAft>
              <a:buNone/>
            </a:pPr>
            <a:r>
              <a:rPr b="1" lang="en" sz="1100">
                <a:solidFill>
                  <a:srgbClr val="0000FF"/>
                </a:solidFill>
                <a:latin typeface="Consolas"/>
                <a:ea typeface="Consolas"/>
                <a:cs typeface="Consolas"/>
                <a:sym typeface="Consolas"/>
              </a:rPr>
              <a:t>	}</a:t>
            </a:r>
            <a:endParaRPr b="1" sz="1100">
              <a:solidFill>
                <a:srgbClr val="0000FF"/>
              </a:solidFill>
              <a:latin typeface="Consolas"/>
              <a:ea typeface="Consolas"/>
              <a:cs typeface="Consolas"/>
              <a:sym typeface="Consolas"/>
            </a:endParaRPr>
          </a:p>
          <a:p>
            <a:pPr indent="0" lvl="0" marL="0" rtl="0">
              <a:spcBef>
                <a:spcPts val="60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p:txBody>
      </p:sp>
      <p:sp>
        <p:nvSpPr>
          <p:cNvPr id="115" name="Shape 11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Inheritance</a:t>
            </a:r>
            <a:endParaRPr/>
          </a:p>
        </p:txBody>
      </p:sp>
      <p:sp>
        <p:nvSpPr>
          <p:cNvPr id="121" name="Shape 121"/>
          <p:cNvSpPr txBox="1"/>
          <p:nvPr>
            <p:ph idx="1" type="body"/>
          </p:nvPr>
        </p:nvSpPr>
        <p:spPr>
          <a:xfrm>
            <a:off x="457200" y="1600200"/>
            <a:ext cx="4689000" cy="4967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sz="2400"/>
              <a:t>C</a:t>
            </a:r>
            <a:r>
              <a:rPr lang="en" sz="2400"/>
              <a:t>hild classes inherit attributes and operations from their parents.</a:t>
            </a:r>
            <a:endParaRPr sz="2400"/>
          </a:p>
          <a:p>
            <a:pPr indent="-368300" lvl="1" marL="914400" rtl="0">
              <a:spcBef>
                <a:spcPts val="0"/>
              </a:spcBef>
              <a:spcAft>
                <a:spcPts val="0"/>
              </a:spcAft>
              <a:buSzPts val="2200"/>
              <a:buChar char="○"/>
            </a:pPr>
            <a:r>
              <a:rPr lang="en" sz="2200"/>
              <a:t>Allows the creation of specialized versions of classes without reimplementing functionality.</a:t>
            </a:r>
            <a:endParaRPr sz="2200"/>
          </a:p>
          <a:p>
            <a:pPr indent="-368300" lvl="1" marL="914400" rtl="0">
              <a:spcBef>
                <a:spcPts val="0"/>
              </a:spcBef>
              <a:spcAft>
                <a:spcPts val="0"/>
              </a:spcAft>
              <a:buSzPts val="2200"/>
              <a:buChar char="○"/>
            </a:pPr>
            <a:r>
              <a:rPr lang="en" sz="2200"/>
              <a:t>All child objects are instances of that class and the parent class.</a:t>
            </a:r>
            <a:endParaRPr sz="2400"/>
          </a:p>
        </p:txBody>
      </p:sp>
      <p:sp>
        <p:nvSpPr>
          <p:cNvPr id="122" name="Shape 122"/>
          <p:cNvSpPr/>
          <p:nvPr/>
        </p:nvSpPr>
        <p:spPr>
          <a:xfrm>
            <a:off x="5984375" y="1655100"/>
            <a:ext cx="1712400" cy="147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900"/>
              <a:t>LineItem</a:t>
            </a:r>
            <a:endParaRPr b="1" i="1" sz="900"/>
          </a:p>
          <a:p>
            <a:pPr indent="0" lvl="0" marL="0" rtl="0">
              <a:spcBef>
                <a:spcPts val="0"/>
              </a:spcBef>
              <a:spcAft>
                <a:spcPts val="0"/>
              </a:spcAft>
              <a:buNone/>
            </a:pPr>
            <a:r>
              <a:rPr lang="en" sz="900"/>
              <a:t>+sku: string</a:t>
            </a:r>
            <a:endParaRPr sz="900"/>
          </a:p>
          <a:p>
            <a:pPr indent="0" lvl="0" marL="0" rtl="0">
              <a:spcBef>
                <a:spcPts val="0"/>
              </a:spcBef>
              <a:spcAft>
                <a:spcPts val="0"/>
              </a:spcAft>
              <a:buNone/>
            </a:pPr>
            <a:r>
              <a:rPr lang="en" sz="900"/>
              <a:t>+units:integer</a:t>
            </a:r>
            <a:endParaRPr sz="900"/>
          </a:p>
          <a:p>
            <a:pPr indent="0" lvl="0" marL="0" rtl="0">
              <a:spcBef>
                <a:spcPts val="0"/>
              </a:spcBef>
              <a:spcAft>
                <a:spcPts val="0"/>
              </a:spcAft>
              <a:buNone/>
            </a:pPr>
            <a:r>
              <a:rPr lang="en" sz="900"/>
              <a:t>+validItem(): boolean</a:t>
            </a:r>
            <a:endParaRPr sz="900"/>
          </a:p>
          <a:p>
            <a:pPr indent="0" lvl="0" marL="0" rtl="0">
              <a:spcBef>
                <a:spcPts val="0"/>
              </a:spcBef>
              <a:spcAft>
                <a:spcPts val="0"/>
              </a:spcAft>
              <a:buNone/>
            </a:pPr>
            <a:r>
              <a:rPr lang="en" sz="900"/>
              <a:t>+getUnitPrice():integer</a:t>
            </a:r>
            <a:endParaRPr sz="900"/>
          </a:p>
          <a:p>
            <a:pPr indent="0" lvl="0" marL="0" rtl="0">
              <a:spcBef>
                <a:spcPts val="0"/>
              </a:spcBef>
              <a:spcAft>
                <a:spcPts val="0"/>
              </a:spcAft>
              <a:buNone/>
            </a:pPr>
            <a:r>
              <a:rPr lang="en" sz="900"/>
              <a:t>+getExtendedPrice(): integer</a:t>
            </a:r>
            <a:endParaRPr sz="900"/>
          </a:p>
          <a:p>
            <a:pPr indent="0" lvl="0" marL="0" rtl="0">
              <a:spcBef>
                <a:spcPts val="0"/>
              </a:spcBef>
              <a:spcAft>
                <a:spcPts val="0"/>
              </a:spcAft>
              <a:buNone/>
            </a:pPr>
            <a:r>
              <a:rPr lang="en" sz="900"/>
              <a:t>+getHeightCm(): integer</a:t>
            </a:r>
            <a:endParaRPr sz="900"/>
          </a:p>
          <a:p>
            <a:pPr indent="0" lvl="0" marL="0" rtl="0">
              <a:spcBef>
                <a:spcPts val="0"/>
              </a:spcBef>
              <a:spcAft>
                <a:spcPts val="0"/>
              </a:spcAft>
              <a:buNone/>
            </a:pPr>
            <a:r>
              <a:rPr lang="en" sz="900"/>
              <a:t>+getWidthCm(): integer</a:t>
            </a:r>
            <a:endParaRPr sz="900"/>
          </a:p>
          <a:p>
            <a:pPr indent="0" lvl="0" marL="0" rtl="0">
              <a:spcBef>
                <a:spcPts val="0"/>
              </a:spcBef>
              <a:spcAft>
                <a:spcPts val="0"/>
              </a:spcAft>
              <a:buNone/>
            </a:pPr>
            <a:r>
              <a:rPr lang="en" sz="900"/>
              <a:t>+getDepthCm(): integer</a:t>
            </a:r>
            <a:endParaRPr sz="900"/>
          </a:p>
          <a:p>
            <a:pPr indent="0" lvl="0" marL="0">
              <a:spcBef>
                <a:spcPts val="0"/>
              </a:spcBef>
              <a:spcAft>
                <a:spcPts val="0"/>
              </a:spcAft>
              <a:buNone/>
            </a:pPr>
            <a:r>
              <a:rPr lang="en" sz="900"/>
              <a:t>+getWeightGm(): integer</a:t>
            </a:r>
            <a:endParaRPr sz="900"/>
          </a:p>
        </p:txBody>
      </p:sp>
      <p:cxnSp>
        <p:nvCxnSpPr>
          <p:cNvPr id="123" name="Shape 123"/>
          <p:cNvCxnSpPr/>
          <p:nvPr/>
        </p:nvCxnSpPr>
        <p:spPr>
          <a:xfrm>
            <a:off x="5984375" y="1873425"/>
            <a:ext cx="1712400" cy="0"/>
          </a:xfrm>
          <a:prstGeom prst="straightConnector1">
            <a:avLst/>
          </a:prstGeom>
          <a:noFill/>
          <a:ln cap="flat" cmpd="sng" w="9525">
            <a:solidFill>
              <a:schemeClr val="dk2"/>
            </a:solidFill>
            <a:prstDash val="solid"/>
            <a:round/>
            <a:headEnd len="med" w="med" type="none"/>
            <a:tailEnd len="med" w="med" type="none"/>
          </a:ln>
        </p:spPr>
      </p:cxnSp>
      <p:cxnSp>
        <p:nvCxnSpPr>
          <p:cNvPr id="124" name="Shape 124"/>
          <p:cNvCxnSpPr/>
          <p:nvPr/>
        </p:nvCxnSpPr>
        <p:spPr>
          <a:xfrm>
            <a:off x="5984375" y="2120775"/>
            <a:ext cx="1712400" cy="0"/>
          </a:xfrm>
          <a:prstGeom prst="straightConnector1">
            <a:avLst/>
          </a:prstGeom>
          <a:noFill/>
          <a:ln cap="flat" cmpd="sng" w="9525">
            <a:solidFill>
              <a:schemeClr val="dk2"/>
            </a:solidFill>
            <a:prstDash val="solid"/>
            <a:round/>
            <a:headEnd len="med" w="med" type="none"/>
            <a:tailEnd len="med" w="med" type="none"/>
          </a:ln>
        </p:spPr>
      </p:cxnSp>
      <p:sp>
        <p:nvSpPr>
          <p:cNvPr id="125" name="Shape 125"/>
          <p:cNvSpPr/>
          <p:nvPr/>
        </p:nvSpPr>
        <p:spPr>
          <a:xfrm>
            <a:off x="5446600" y="3373938"/>
            <a:ext cx="1402500" cy="54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t>CompositeItem</a:t>
            </a:r>
            <a:endParaRPr b="1" sz="900"/>
          </a:p>
          <a:p>
            <a:pPr indent="0" lvl="0" marL="0" rtl="0">
              <a:spcBef>
                <a:spcPts val="0"/>
              </a:spcBef>
              <a:spcAft>
                <a:spcPts val="0"/>
              </a:spcAft>
              <a:buNone/>
            </a:pPr>
            <a:r>
              <a:rPr lang="en" sz="900"/>
              <a:t>+parts: vector</a:t>
            </a:r>
            <a:endParaRPr sz="900"/>
          </a:p>
          <a:p>
            <a:pPr indent="0" lvl="0" marL="0" rtl="0">
              <a:spcBef>
                <a:spcPts val="0"/>
              </a:spcBef>
              <a:spcAft>
                <a:spcPts val="0"/>
              </a:spcAft>
              <a:buNone/>
            </a:pPr>
            <a:r>
              <a:rPr lang="en" sz="900"/>
              <a:t>+getUnitPrice(): integer</a:t>
            </a:r>
            <a:endParaRPr sz="900"/>
          </a:p>
        </p:txBody>
      </p:sp>
      <p:cxnSp>
        <p:nvCxnSpPr>
          <p:cNvPr id="126" name="Shape 126"/>
          <p:cNvCxnSpPr/>
          <p:nvPr/>
        </p:nvCxnSpPr>
        <p:spPr>
          <a:xfrm>
            <a:off x="5446600" y="3592936"/>
            <a:ext cx="1402500" cy="0"/>
          </a:xfrm>
          <a:prstGeom prst="straightConnector1">
            <a:avLst/>
          </a:prstGeom>
          <a:noFill/>
          <a:ln cap="flat" cmpd="sng" w="9525">
            <a:solidFill>
              <a:schemeClr val="dk2"/>
            </a:solidFill>
            <a:prstDash val="solid"/>
            <a:round/>
            <a:headEnd len="med" w="med" type="none"/>
            <a:tailEnd len="med" w="med" type="none"/>
          </a:ln>
        </p:spPr>
      </p:cxnSp>
      <p:cxnSp>
        <p:nvCxnSpPr>
          <p:cNvPr id="127" name="Shape 127"/>
          <p:cNvCxnSpPr/>
          <p:nvPr/>
        </p:nvCxnSpPr>
        <p:spPr>
          <a:xfrm>
            <a:off x="5446600" y="3736016"/>
            <a:ext cx="1402500" cy="0"/>
          </a:xfrm>
          <a:prstGeom prst="straightConnector1">
            <a:avLst/>
          </a:prstGeom>
          <a:noFill/>
          <a:ln cap="flat" cmpd="sng" w="9525">
            <a:solidFill>
              <a:schemeClr val="dk2"/>
            </a:solidFill>
            <a:prstDash val="solid"/>
            <a:round/>
            <a:headEnd len="med" w="med" type="none"/>
            <a:tailEnd len="med" w="med" type="none"/>
          </a:ln>
        </p:spPr>
      </p:cxnSp>
      <p:sp>
        <p:nvSpPr>
          <p:cNvPr id="128" name="Shape 128"/>
          <p:cNvSpPr/>
          <p:nvPr/>
        </p:nvSpPr>
        <p:spPr>
          <a:xfrm>
            <a:off x="7023950" y="3336588"/>
            <a:ext cx="1362900" cy="61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t>SimpleItem</a:t>
            </a:r>
            <a:endParaRPr b="1" sz="900"/>
          </a:p>
          <a:p>
            <a:pPr indent="0" lvl="0" marL="0" rtl="0">
              <a:spcBef>
                <a:spcPts val="0"/>
              </a:spcBef>
              <a:spcAft>
                <a:spcPts val="0"/>
              </a:spcAft>
              <a:buNone/>
            </a:pPr>
            <a:r>
              <a:t/>
            </a:r>
            <a:endParaRPr sz="900"/>
          </a:p>
          <a:p>
            <a:pPr indent="0" lvl="0" marL="0" rtl="0">
              <a:spcBef>
                <a:spcPts val="0"/>
              </a:spcBef>
              <a:spcAft>
                <a:spcPts val="0"/>
              </a:spcAft>
              <a:buNone/>
            </a:pPr>
            <a:r>
              <a:rPr lang="en" sz="900"/>
              <a:t>+getUnitPrice():integer</a:t>
            </a:r>
            <a:endParaRPr sz="900"/>
          </a:p>
          <a:p>
            <a:pPr indent="0" lvl="0" marL="0" rtl="0">
              <a:spcBef>
                <a:spcPts val="0"/>
              </a:spcBef>
              <a:spcAft>
                <a:spcPts val="0"/>
              </a:spcAft>
              <a:buNone/>
            </a:pPr>
            <a:r>
              <a:t/>
            </a:r>
            <a:endParaRPr sz="900"/>
          </a:p>
        </p:txBody>
      </p:sp>
      <p:cxnSp>
        <p:nvCxnSpPr>
          <p:cNvPr id="129" name="Shape 129"/>
          <p:cNvCxnSpPr/>
          <p:nvPr/>
        </p:nvCxnSpPr>
        <p:spPr>
          <a:xfrm>
            <a:off x="7023950" y="3554913"/>
            <a:ext cx="1362900" cy="0"/>
          </a:xfrm>
          <a:prstGeom prst="straightConnector1">
            <a:avLst/>
          </a:prstGeom>
          <a:noFill/>
          <a:ln cap="flat" cmpd="sng" w="9525">
            <a:solidFill>
              <a:schemeClr val="dk2"/>
            </a:solidFill>
            <a:prstDash val="solid"/>
            <a:round/>
            <a:headEnd len="med" w="med" type="none"/>
            <a:tailEnd len="med" w="med" type="none"/>
          </a:ln>
        </p:spPr>
      </p:cxnSp>
      <p:sp>
        <p:nvSpPr>
          <p:cNvPr id="130" name="Shape 130"/>
          <p:cNvSpPr/>
          <p:nvPr/>
        </p:nvSpPr>
        <p:spPr>
          <a:xfrm>
            <a:off x="5146200" y="4098100"/>
            <a:ext cx="1843500" cy="245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t>Model</a:t>
            </a:r>
            <a:endParaRPr b="1" sz="900"/>
          </a:p>
          <a:p>
            <a:pPr indent="0" lvl="0" marL="0" rtl="0">
              <a:spcBef>
                <a:spcPts val="0"/>
              </a:spcBef>
              <a:spcAft>
                <a:spcPts val="0"/>
              </a:spcAft>
              <a:buNone/>
            </a:pPr>
            <a:r>
              <a:rPr lang="en" sz="900"/>
              <a:t>-baseWeight: integer</a:t>
            </a:r>
            <a:endParaRPr sz="900"/>
          </a:p>
          <a:p>
            <a:pPr indent="0" lvl="0" marL="0" rtl="0">
              <a:spcBef>
                <a:spcPts val="0"/>
              </a:spcBef>
              <a:spcAft>
                <a:spcPts val="0"/>
              </a:spcAft>
              <a:buNone/>
            </a:pPr>
            <a:r>
              <a:rPr lang="en" sz="900"/>
              <a:t>+modelIF: string</a:t>
            </a:r>
            <a:endParaRPr sz="900"/>
          </a:p>
          <a:p>
            <a:pPr indent="0" lvl="0" marL="0" rtl="0">
              <a:spcBef>
                <a:spcPts val="0"/>
              </a:spcBef>
              <a:spcAft>
                <a:spcPts val="0"/>
              </a:spcAft>
              <a:buNone/>
            </a:pPr>
            <a:r>
              <a:rPr lang="en" sz="900"/>
              <a:t>-heightCm: integer</a:t>
            </a:r>
            <a:endParaRPr sz="900"/>
          </a:p>
          <a:p>
            <a:pPr indent="0" lvl="0" marL="0" rtl="0">
              <a:spcBef>
                <a:spcPts val="0"/>
              </a:spcBef>
              <a:spcAft>
                <a:spcPts val="0"/>
              </a:spcAft>
              <a:buNone/>
            </a:pPr>
            <a:r>
              <a:rPr lang="en" sz="900"/>
              <a:t>-widthCm: ingeger</a:t>
            </a:r>
            <a:endParaRPr sz="900"/>
          </a:p>
          <a:p>
            <a:pPr indent="0" lvl="0" marL="0" rtl="0">
              <a:spcBef>
                <a:spcPts val="0"/>
              </a:spcBef>
              <a:spcAft>
                <a:spcPts val="0"/>
              </a:spcAft>
              <a:buNone/>
            </a:pPr>
            <a:r>
              <a:rPr lang="en" sz="900"/>
              <a:t>-depthCm: integer</a:t>
            </a:r>
            <a:endParaRPr sz="900"/>
          </a:p>
          <a:p>
            <a:pPr indent="0" lvl="0" marL="0" rtl="0">
              <a:spcBef>
                <a:spcPts val="0"/>
              </a:spcBef>
              <a:spcAft>
                <a:spcPts val="0"/>
              </a:spcAft>
              <a:buNone/>
            </a:pPr>
            <a:r>
              <a:rPr lang="en" sz="900"/>
              <a:t>-slots: Slot</a:t>
            </a:r>
            <a:endParaRPr sz="900"/>
          </a:p>
          <a:p>
            <a:pPr indent="0" lvl="0" marL="0" rtl="0">
              <a:spcBef>
                <a:spcPts val="0"/>
              </a:spcBef>
              <a:spcAft>
                <a:spcPts val="0"/>
              </a:spcAft>
              <a:buNone/>
            </a:pPr>
            <a:r>
              <a:rPr lang="en" sz="900"/>
              <a:t>-legalConfig: boolean</a:t>
            </a:r>
            <a:endParaRPr sz="900"/>
          </a:p>
          <a:p>
            <a:pPr indent="0" lvl="0" marL="0" rtl="0">
              <a:spcBef>
                <a:spcPts val="0"/>
              </a:spcBef>
              <a:spcAft>
                <a:spcPts val="0"/>
              </a:spcAft>
              <a:buNone/>
            </a:pPr>
            <a:r>
              <a:rPr lang="en" sz="900"/>
              <a:t>+selectModel()</a:t>
            </a:r>
            <a:endParaRPr sz="900"/>
          </a:p>
          <a:p>
            <a:pPr indent="0" lvl="0" marL="0" rtl="0">
              <a:spcBef>
                <a:spcPts val="0"/>
              </a:spcBef>
              <a:spcAft>
                <a:spcPts val="0"/>
              </a:spcAft>
              <a:buNone/>
            </a:pPr>
            <a:r>
              <a:rPr lang="en" sz="900"/>
              <a:t>+deselectModel()</a:t>
            </a:r>
            <a:endParaRPr sz="900"/>
          </a:p>
          <a:p>
            <a:pPr indent="0" lvl="0" marL="0" rtl="0">
              <a:spcBef>
                <a:spcPts val="0"/>
              </a:spcBef>
              <a:spcAft>
                <a:spcPts val="0"/>
              </a:spcAft>
              <a:buNone/>
            </a:pPr>
            <a:r>
              <a:rPr lang="en" sz="900"/>
              <a:t>+addComponent()</a:t>
            </a:r>
            <a:endParaRPr sz="900"/>
          </a:p>
          <a:p>
            <a:pPr indent="0" lvl="0" marL="0" rtl="0">
              <a:spcBef>
                <a:spcPts val="0"/>
              </a:spcBef>
              <a:spcAft>
                <a:spcPts val="0"/>
              </a:spcAft>
              <a:buNone/>
            </a:pPr>
            <a:r>
              <a:rPr lang="en" sz="900"/>
              <a:t>+removeComponent()</a:t>
            </a:r>
            <a:endParaRPr sz="900"/>
          </a:p>
          <a:p>
            <a:pPr indent="0" lvl="0" marL="0" rtl="0">
              <a:spcBef>
                <a:spcPts val="0"/>
              </a:spcBef>
              <a:spcAft>
                <a:spcPts val="0"/>
              </a:spcAft>
              <a:buNone/>
            </a:pPr>
            <a:r>
              <a:rPr lang="en" sz="900"/>
              <a:t>+isLegalConfiguration(): boolean</a:t>
            </a:r>
            <a:endParaRPr sz="900"/>
          </a:p>
          <a:p>
            <a:pPr indent="0" lvl="0" marL="0" rtl="0">
              <a:spcBef>
                <a:spcPts val="0"/>
              </a:spcBef>
              <a:spcAft>
                <a:spcPts val="0"/>
              </a:spcAft>
              <a:buNone/>
            </a:pPr>
            <a:r>
              <a:rPr lang="en" sz="900"/>
              <a:t>+getHeightCm(): integer</a:t>
            </a:r>
            <a:endParaRPr sz="900"/>
          </a:p>
          <a:p>
            <a:pPr indent="0" lvl="0" marL="0" rtl="0">
              <a:spcBef>
                <a:spcPts val="0"/>
              </a:spcBef>
              <a:spcAft>
                <a:spcPts val="0"/>
              </a:spcAft>
              <a:buNone/>
            </a:pPr>
            <a:r>
              <a:rPr lang="en" sz="900"/>
              <a:t>+getWidthCm(): integer</a:t>
            </a:r>
            <a:endParaRPr sz="900"/>
          </a:p>
          <a:p>
            <a:pPr indent="0" lvl="0" marL="0" rtl="0">
              <a:spcBef>
                <a:spcPts val="0"/>
              </a:spcBef>
              <a:spcAft>
                <a:spcPts val="0"/>
              </a:spcAft>
              <a:buNone/>
            </a:pPr>
            <a:r>
              <a:rPr lang="en" sz="900"/>
              <a:t>+getDepthCm(): integer</a:t>
            </a:r>
            <a:endParaRPr sz="900"/>
          </a:p>
          <a:p>
            <a:pPr indent="0" lvl="0" marL="0" rtl="0">
              <a:spcBef>
                <a:spcPts val="0"/>
              </a:spcBef>
              <a:spcAft>
                <a:spcPts val="0"/>
              </a:spcAft>
              <a:buNone/>
            </a:pPr>
            <a:r>
              <a:rPr lang="en" sz="900"/>
              <a:t>+getWeightGm(): integer</a:t>
            </a:r>
            <a:endParaRPr sz="900"/>
          </a:p>
        </p:txBody>
      </p:sp>
      <p:cxnSp>
        <p:nvCxnSpPr>
          <p:cNvPr id="131" name="Shape 131"/>
          <p:cNvCxnSpPr/>
          <p:nvPr/>
        </p:nvCxnSpPr>
        <p:spPr>
          <a:xfrm>
            <a:off x="5146200" y="4333875"/>
            <a:ext cx="1843500" cy="0"/>
          </a:xfrm>
          <a:prstGeom prst="straightConnector1">
            <a:avLst/>
          </a:prstGeom>
          <a:noFill/>
          <a:ln cap="flat" cmpd="sng" w="9525">
            <a:solidFill>
              <a:schemeClr val="dk2"/>
            </a:solidFill>
            <a:prstDash val="solid"/>
            <a:round/>
            <a:headEnd len="med" w="med" type="none"/>
            <a:tailEnd len="med" w="med" type="none"/>
          </a:ln>
        </p:spPr>
      </p:cxnSp>
      <p:cxnSp>
        <p:nvCxnSpPr>
          <p:cNvPr id="132" name="Shape 132"/>
          <p:cNvCxnSpPr/>
          <p:nvPr/>
        </p:nvCxnSpPr>
        <p:spPr>
          <a:xfrm>
            <a:off x="5146200" y="5262675"/>
            <a:ext cx="1843500" cy="0"/>
          </a:xfrm>
          <a:prstGeom prst="straightConnector1">
            <a:avLst/>
          </a:prstGeom>
          <a:noFill/>
          <a:ln cap="flat" cmpd="sng" w="9525">
            <a:solidFill>
              <a:schemeClr val="dk2"/>
            </a:solidFill>
            <a:prstDash val="solid"/>
            <a:round/>
            <a:headEnd len="med" w="med" type="none"/>
            <a:tailEnd len="med" w="med" type="none"/>
          </a:ln>
        </p:spPr>
      </p:cxnSp>
      <p:sp>
        <p:nvSpPr>
          <p:cNvPr id="133" name="Shape 133"/>
          <p:cNvSpPr/>
          <p:nvPr/>
        </p:nvSpPr>
        <p:spPr>
          <a:xfrm>
            <a:off x="7086000" y="4187250"/>
            <a:ext cx="1530900" cy="147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t>Component</a:t>
            </a:r>
            <a:endParaRPr b="1" sz="900"/>
          </a:p>
          <a:p>
            <a:pPr indent="0" lvl="0" marL="0" rtl="0">
              <a:spcBef>
                <a:spcPts val="0"/>
              </a:spcBef>
              <a:spcAft>
                <a:spcPts val="0"/>
              </a:spcAft>
              <a:buClr>
                <a:schemeClr val="dk1"/>
              </a:buClr>
              <a:buSzPts val="1100"/>
              <a:buFont typeface="Arial"/>
              <a:buNone/>
            </a:pPr>
            <a:r>
              <a:rPr lang="en" sz="900">
                <a:solidFill>
                  <a:schemeClr val="dk1"/>
                </a:solidFill>
              </a:rPr>
              <a:t>-heightCm: integer</a:t>
            </a:r>
            <a:endParaRPr sz="900">
              <a:solidFill>
                <a:schemeClr val="dk1"/>
              </a:solidFill>
            </a:endParaRPr>
          </a:p>
          <a:p>
            <a:pPr indent="0" lvl="0" marL="0" rtl="0">
              <a:spcBef>
                <a:spcPts val="0"/>
              </a:spcBef>
              <a:spcAft>
                <a:spcPts val="0"/>
              </a:spcAft>
              <a:buClr>
                <a:schemeClr val="dk1"/>
              </a:buClr>
              <a:buSzPts val="1100"/>
              <a:buFont typeface="Arial"/>
              <a:buNone/>
            </a:pPr>
            <a:r>
              <a:rPr lang="en" sz="900">
                <a:solidFill>
                  <a:schemeClr val="dk1"/>
                </a:solidFill>
              </a:rPr>
              <a:t>-widthCm: ingeger</a:t>
            </a:r>
            <a:endParaRPr sz="900">
              <a:solidFill>
                <a:schemeClr val="dk1"/>
              </a:solidFill>
            </a:endParaRPr>
          </a:p>
          <a:p>
            <a:pPr indent="0" lvl="0" marL="0" rtl="0">
              <a:spcBef>
                <a:spcPts val="0"/>
              </a:spcBef>
              <a:spcAft>
                <a:spcPts val="0"/>
              </a:spcAft>
              <a:buClr>
                <a:schemeClr val="dk1"/>
              </a:buClr>
              <a:buSzPts val="1100"/>
              <a:buFont typeface="Arial"/>
              <a:buNone/>
            </a:pPr>
            <a:r>
              <a:rPr lang="en" sz="900">
                <a:solidFill>
                  <a:schemeClr val="dk1"/>
                </a:solidFill>
              </a:rPr>
              <a:t>-depthCm: integer</a:t>
            </a:r>
            <a:endParaRPr sz="900">
              <a:solidFill>
                <a:schemeClr val="dk1"/>
              </a:solidFill>
            </a:endParaRPr>
          </a:p>
          <a:p>
            <a:pPr indent="0" lvl="0" marL="0" rtl="0">
              <a:spcBef>
                <a:spcPts val="0"/>
              </a:spcBef>
              <a:spcAft>
                <a:spcPts val="0"/>
              </a:spcAft>
              <a:buNone/>
            </a:pPr>
            <a:r>
              <a:rPr lang="en" sz="900"/>
              <a:t>-weightGm: integer</a:t>
            </a:r>
            <a:endParaRPr sz="900"/>
          </a:p>
          <a:p>
            <a:pPr indent="0" lvl="0" marL="0" rtl="0">
              <a:spcBef>
                <a:spcPts val="0"/>
              </a:spcBef>
              <a:spcAft>
                <a:spcPts val="0"/>
              </a:spcAft>
              <a:buNone/>
            </a:pPr>
            <a:r>
              <a:rPr lang="en" sz="900"/>
              <a:t>-slotCompat: string</a:t>
            </a:r>
            <a:endParaRPr sz="900"/>
          </a:p>
          <a:p>
            <a:pPr indent="0" lvl="0" marL="0" rtl="0">
              <a:spcBef>
                <a:spcPts val="0"/>
              </a:spcBef>
              <a:spcAft>
                <a:spcPts val="0"/>
              </a:spcAft>
              <a:buClr>
                <a:schemeClr val="dk1"/>
              </a:buClr>
              <a:buSzPts val="1100"/>
              <a:buFont typeface="Arial"/>
              <a:buNone/>
            </a:pPr>
            <a:r>
              <a:rPr lang="en" sz="900">
                <a:solidFill>
                  <a:schemeClr val="dk1"/>
                </a:solidFill>
              </a:rPr>
              <a:t>+getHeightCm(): integer</a:t>
            </a:r>
            <a:endParaRPr sz="900">
              <a:solidFill>
                <a:schemeClr val="dk1"/>
              </a:solidFill>
            </a:endParaRPr>
          </a:p>
          <a:p>
            <a:pPr indent="0" lvl="0" marL="0" rtl="0">
              <a:spcBef>
                <a:spcPts val="0"/>
              </a:spcBef>
              <a:spcAft>
                <a:spcPts val="0"/>
              </a:spcAft>
              <a:buClr>
                <a:schemeClr val="dk1"/>
              </a:buClr>
              <a:buSzPts val="1100"/>
              <a:buFont typeface="Arial"/>
              <a:buNone/>
            </a:pPr>
            <a:r>
              <a:rPr lang="en" sz="900">
                <a:solidFill>
                  <a:schemeClr val="dk1"/>
                </a:solidFill>
              </a:rPr>
              <a:t>+getWidthCm(): integer</a:t>
            </a:r>
            <a:endParaRPr sz="900">
              <a:solidFill>
                <a:schemeClr val="dk1"/>
              </a:solidFill>
            </a:endParaRPr>
          </a:p>
          <a:p>
            <a:pPr indent="0" lvl="0" marL="0" rtl="0">
              <a:spcBef>
                <a:spcPts val="0"/>
              </a:spcBef>
              <a:spcAft>
                <a:spcPts val="0"/>
              </a:spcAft>
              <a:buClr>
                <a:schemeClr val="dk1"/>
              </a:buClr>
              <a:buSzPts val="1100"/>
              <a:buFont typeface="Arial"/>
              <a:buNone/>
            </a:pPr>
            <a:r>
              <a:rPr lang="en" sz="900">
                <a:solidFill>
                  <a:schemeClr val="dk1"/>
                </a:solidFill>
              </a:rPr>
              <a:t>+getDepthCm(): integer</a:t>
            </a:r>
            <a:endParaRPr sz="900">
              <a:solidFill>
                <a:schemeClr val="dk1"/>
              </a:solidFill>
            </a:endParaRPr>
          </a:p>
          <a:p>
            <a:pPr indent="0" lvl="0" marL="0" rtl="0">
              <a:spcBef>
                <a:spcPts val="0"/>
              </a:spcBef>
              <a:spcAft>
                <a:spcPts val="0"/>
              </a:spcAft>
              <a:buClr>
                <a:schemeClr val="dk1"/>
              </a:buClr>
              <a:buSzPts val="1100"/>
              <a:buFont typeface="Arial"/>
              <a:buNone/>
            </a:pPr>
            <a:r>
              <a:rPr lang="en" sz="900">
                <a:solidFill>
                  <a:schemeClr val="dk1"/>
                </a:solidFill>
              </a:rPr>
              <a:t>+getWeightGm(): integer</a:t>
            </a:r>
            <a:endParaRPr sz="900">
              <a:solidFill>
                <a:schemeClr val="dk1"/>
              </a:solidFill>
            </a:endParaRPr>
          </a:p>
          <a:p>
            <a:pPr indent="0" lvl="0" marL="0" rtl="0">
              <a:spcBef>
                <a:spcPts val="0"/>
              </a:spcBef>
              <a:spcAft>
                <a:spcPts val="0"/>
              </a:spcAft>
              <a:buNone/>
            </a:pPr>
            <a:r>
              <a:rPr lang="en" sz="900"/>
              <a:t>+isCompatible(): boolean</a:t>
            </a:r>
            <a:endParaRPr sz="900"/>
          </a:p>
        </p:txBody>
      </p:sp>
      <p:cxnSp>
        <p:nvCxnSpPr>
          <p:cNvPr id="134" name="Shape 134"/>
          <p:cNvCxnSpPr/>
          <p:nvPr/>
        </p:nvCxnSpPr>
        <p:spPr>
          <a:xfrm>
            <a:off x="7086000" y="4353150"/>
            <a:ext cx="1530900" cy="0"/>
          </a:xfrm>
          <a:prstGeom prst="straightConnector1">
            <a:avLst/>
          </a:prstGeom>
          <a:noFill/>
          <a:ln cap="flat" cmpd="sng" w="9525">
            <a:solidFill>
              <a:schemeClr val="dk2"/>
            </a:solidFill>
            <a:prstDash val="solid"/>
            <a:round/>
            <a:headEnd len="med" w="med" type="none"/>
            <a:tailEnd len="med" w="med" type="none"/>
          </a:ln>
        </p:spPr>
      </p:cxnSp>
      <p:cxnSp>
        <p:nvCxnSpPr>
          <p:cNvPr id="135" name="Shape 135"/>
          <p:cNvCxnSpPr/>
          <p:nvPr/>
        </p:nvCxnSpPr>
        <p:spPr>
          <a:xfrm>
            <a:off x="7086000" y="4988150"/>
            <a:ext cx="1530900" cy="0"/>
          </a:xfrm>
          <a:prstGeom prst="straightConnector1">
            <a:avLst/>
          </a:prstGeom>
          <a:noFill/>
          <a:ln cap="flat" cmpd="sng" w="9525">
            <a:solidFill>
              <a:schemeClr val="dk2"/>
            </a:solidFill>
            <a:prstDash val="solid"/>
            <a:round/>
            <a:headEnd len="med" w="med" type="none"/>
            <a:tailEnd len="med" w="med" type="none"/>
          </a:ln>
        </p:spPr>
      </p:cxnSp>
      <p:cxnSp>
        <p:nvCxnSpPr>
          <p:cNvPr id="136" name="Shape 136"/>
          <p:cNvCxnSpPr>
            <a:stCxn id="125" idx="0"/>
            <a:endCxn id="122" idx="2"/>
          </p:cNvCxnSpPr>
          <p:nvPr/>
        </p:nvCxnSpPr>
        <p:spPr>
          <a:xfrm flipH="1" rot="10800000">
            <a:off x="6147850" y="3131538"/>
            <a:ext cx="692700" cy="242400"/>
          </a:xfrm>
          <a:prstGeom prst="straightConnector1">
            <a:avLst/>
          </a:prstGeom>
          <a:noFill/>
          <a:ln cap="flat" cmpd="sng" w="19050">
            <a:solidFill>
              <a:schemeClr val="dk2"/>
            </a:solidFill>
            <a:prstDash val="solid"/>
            <a:round/>
            <a:headEnd len="med" w="med" type="none"/>
            <a:tailEnd len="med" w="med" type="triangle"/>
          </a:ln>
        </p:spPr>
      </p:cxnSp>
      <p:cxnSp>
        <p:nvCxnSpPr>
          <p:cNvPr id="137" name="Shape 137"/>
          <p:cNvCxnSpPr>
            <a:stCxn id="128" idx="0"/>
            <a:endCxn id="122" idx="2"/>
          </p:cNvCxnSpPr>
          <p:nvPr/>
        </p:nvCxnSpPr>
        <p:spPr>
          <a:xfrm rot="10800000">
            <a:off x="6840500" y="3131388"/>
            <a:ext cx="864900" cy="205200"/>
          </a:xfrm>
          <a:prstGeom prst="straightConnector1">
            <a:avLst/>
          </a:prstGeom>
          <a:noFill/>
          <a:ln cap="flat" cmpd="sng" w="19050">
            <a:solidFill>
              <a:schemeClr val="dk2"/>
            </a:solidFill>
            <a:prstDash val="solid"/>
            <a:round/>
            <a:headEnd len="med" w="med" type="none"/>
            <a:tailEnd len="med" w="med" type="triangle"/>
          </a:ln>
        </p:spPr>
      </p:cxnSp>
      <p:cxnSp>
        <p:nvCxnSpPr>
          <p:cNvPr id="138" name="Shape 138"/>
          <p:cNvCxnSpPr>
            <a:stCxn id="130" idx="0"/>
            <a:endCxn id="125" idx="2"/>
          </p:cNvCxnSpPr>
          <p:nvPr/>
        </p:nvCxnSpPr>
        <p:spPr>
          <a:xfrm flipH="1" rot="10800000">
            <a:off x="6067950" y="3916600"/>
            <a:ext cx="79800" cy="181500"/>
          </a:xfrm>
          <a:prstGeom prst="straightConnector1">
            <a:avLst/>
          </a:prstGeom>
          <a:noFill/>
          <a:ln cap="flat" cmpd="sng" w="19050">
            <a:solidFill>
              <a:schemeClr val="dk2"/>
            </a:solidFill>
            <a:prstDash val="solid"/>
            <a:round/>
            <a:headEnd len="med" w="med" type="none"/>
            <a:tailEnd len="med" w="med" type="triangle"/>
          </a:ln>
        </p:spPr>
      </p:cxnSp>
      <p:cxnSp>
        <p:nvCxnSpPr>
          <p:cNvPr id="139" name="Shape 139"/>
          <p:cNvCxnSpPr>
            <a:stCxn id="133" idx="0"/>
            <a:endCxn id="128" idx="2"/>
          </p:cNvCxnSpPr>
          <p:nvPr/>
        </p:nvCxnSpPr>
        <p:spPr>
          <a:xfrm rot="10800000">
            <a:off x="7705350" y="3953850"/>
            <a:ext cx="146100" cy="233400"/>
          </a:xfrm>
          <a:prstGeom prst="straightConnector1">
            <a:avLst/>
          </a:prstGeom>
          <a:noFill/>
          <a:ln cap="flat" cmpd="sng" w="19050">
            <a:solidFill>
              <a:schemeClr val="dk2"/>
            </a:solidFill>
            <a:prstDash val="solid"/>
            <a:round/>
            <a:headEnd len="med" w="med" type="none"/>
            <a:tailEnd len="med" w="med" type="triangle"/>
          </a:ln>
        </p:spPr>
      </p:cxnSp>
      <p:sp>
        <p:nvSpPr>
          <p:cNvPr id="140" name="Shape 14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Inheritance</a:t>
            </a:r>
            <a:endParaRPr/>
          </a:p>
        </p:txBody>
      </p:sp>
      <p:sp>
        <p:nvSpPr>
          <p:cNvPr id="146" name="Shape 146"/>
          <p:cNvSpPr txBox="1"/>
          <p:nvPr>
            <p:ph idx="1" type="body"/>
          </p:nvPr>
        </p:nvSpPr>
        <p:spPr>
          <a:xfrm>
            <a:off x="457200" y="1600200"/>
            <a:ext cx="46890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lang="en" sz="2400"/>
              <a:t>Inherited methods may not exhibit the same behavior in children as they do in parent:</a:t>
            </a:r>
            <a:endParaRPr sz="2400"/>
          </a:p>
          <a:p>
            <a:pPr indent="-355600" lvl="1" marL="914400" marR="0" rtl="0" algn="l">
              <a:lnSpc>
                <a:spcPct val="100000"/>
              </a:lnSpc>
              <a:spcBef>
                <a:spcPts val="0"/>
              </a:spcBef>
              <a:spcAft>
                <a:spcPts val="0"/>
              </a:spcAft>
              <a:buSzPts val="2000"/>
              <a:buChar char="○"/>
            </a:pPr>
            <a:r>
              <a:rPr lang="en" sz="2000"/>
              <a:t>Child may </a:t>
            </a:r>
            <a:r>
              <a:rPr i="1" lang="en" sz="2000"/>
              <a:t>override</a:t>
            </a:r>
            <a:r>
              <a:rPr lang="en" sz="2000"/>
              <a:t> the method with its own implementation.</a:t>
            </a:r>
            <a:endParaRPr sz="2000"/>
          </a:p>
          <a:p>
            <a:pPr indent="-355600" lvl="1" marL="914400" marR="0" rtl="0" algn="l">
              <a:lnSpc>
                <a:spcPct val="100000"/>
              </a:lnSpc>
              <a:spcBef>
                <a:spcPts val="0"/>
              </a:spcBef>
              <a:spcAft>
                <a:spcPts val="0"/>
              </a:spcAft>
              <a:buSzPts val="2000"/>
              <a:buChar char="○"/>
            </a:pPr>
            <a:r>
              <a:rPr lang="en" sz="2000"/>
              <a:t>A method may depend on other parts of the class that have changed.</a:t>
            </a:r>
            <a:endParaRPr sz="2000"/>
          </a:p>
          <a:p>
            <a:pPr indent="-355600" lvl="1" marL="914400" marR="0" rtl="0" algn="l">
              <a:lnSpc>
                <a:spcPct val="100000"/>
              </a:lnSpc>
              <a:spcBef>
                <a:spcPts val="0"/>
              </a:spcBef>
              <a:spcAft>
                <a:spcPts val="0"/>
              </a:spcAft>
              <a:buSzPts val="2000"/>
              <a:buChar char="○"/>
            </a:pPr>
            <a:r>
              <a:rPr lang="en" sz="2000"/>
              <a:t>Can often establish that the method is truly unchanged and does not need to be retested.</a:t>
            </a:r>
            <a:endParaRPr sz="2000"/>
          </a:p>
          <a:p>
            <a:pPr indent="-355600" lvl="1" marL="914400" marR="0" rtl="0" algn="l">
              <a:lnSpc>
                <a:spcPct val="100000"/>
              </a:lnSpc>
              <a:spcBef>
                <a:spcPts val="0"/>
              </a:spcBef>
              <a:spcAft>
                <a:spcPts val="0"/>
              </a:spcAft>
              <a:buSzPts val="2000"/>
              <a:buChar char="○"/>
            </a:pPr>
            <a:r>
              <a:rPr lang="en" sz="2000"/>
              <a:t>If is has changed, it must be retested in the right context.</a:t>
            </a:r>
            <a:endParaRPr sz="2000"/>
          </a:p>
        </p:txBody>
      </p:sp>
      <p:sp>
        <p:nvSpPr>
          <p:cNvPr id="147" name="Shape 147"/>
          <p:cNvSpPr/>
          <p:nvPr/>
        </p:nvSpPr>
        <p:spPr>
          <a:xfrm>
            <a:off x="5984375" y="1655100"/>
            <a:ext cx="1712400" cy="147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900"/>
              <a:t>LineItem</a:t>
            </a:r>
            <a:endParaRPr b="1" i="1" sz="900"/>
          </a:p>
          <a:p>
            <a:pPr indent="0" lvl="0" marL="0" rtl="0">
              <a:spcBef>
                <a:spcPts val="0"/>
              </a:spcBef>
              <a:spcAft>
                <a:spcPts val="0"/>
              </a:spcAft>
              <a:buNone/>
            </a:pPr>
            <a:r>
              <a:rPr lang="en" sz="900"/>
              <a:t>+sku: string</a:t>
            </a:r>
            <a:endParaRPr sz="900"/>
          </a:p>
          <a:p>
            <a:pPr indent="0" lvl="0" marL="0" rtl="0">
              <a:spcBef>
                <a:spcPts val="0"/>
              </a:spcBef>
              <a:spcAft>
                <a:spcPts val="0"/>
              </a:spcAft>
              <a:buNone/>
            </a:pPr>
            <a:r>
              <a:rPr lang="en" sz="900"/>
              <a:t>+units:integer</a:t>
            </a:r>
            <a:endParaRPr sz="900"/>
          </a:p>
          <a:p>
            <a:pPr indent="0" lvl="0" marL="0" rtl="0">
              <a:spcBef>
                <a:spcPts val="0"/>
              </a:spcBef>
              <a:spcAft>
                <a:spcPts val="0"/>
              </a:spcAft>
              <a:buNone/>
            </a:pPr>
            <a:r>
              <a:rPr lang="en" sz="900"/>
              <a:t>+validItem(): boolean</a:t>
            </a:r>
            <a:endParaRPr sz="900"/>
          </a:p>
          <a:p>
            <a:pPr indent="0" lvl="0" marL="0" rtl="0">
              <a:spcBef>
                <a:spcPts val="0"/>
              </a:spcBef>
              <a:spcAft>
                <a:spcPts val="0"/>
              </a:spcAft>
              <a:buNone/>
            </a:pPr>
            <a:r>
              <a:rPr lang="en" sz="900"/>
              <a:t>+getUnitPrice():integer</a:t>
            </a:r>
            <a:endParaRPr sz="900"/>
          </a:p>
          <a:p>
            <a:pPr indent="0" lvl="0" marL="0" rtl="0">
              <a:spcBef>
                <a:spcPts val="0"/>
              </a:spcBef>
              <a:spcAft>
                <a:spcPts val="0"/>
              </a:spcAft>
              <a:buNone/>
            </a:pPr>
            <a:r>
              <a:rPr lang="en" sz="900"/>
              <a:t>+getExtendedPrice(): integer</a:t>
            </a:r>
            <a:endParaRPr sz="900"/>
          </a:p>
          <a:p>
            <a:pPr indent="0" lvl="0" marL="0" rtl="0">
              <a:spcBef>
                <a:spcPts val="0"/>
              </a:spcBef>
              <a:spcAft>
                <a:spcPts val="0"/>
              </a:spcAft>
              <a:buNone/>
            </a:pPr>
            <a:r>
              <a:rPr lang="en" sz="900"/>
              <a:t>+getHeightCm(): integer</a:t>
            </a:r>
            <a:endParaRPr sz="900"/>
          </a:p>
          <a:p>
            <a:pPr indent="0" lvl="0" marL="0" rtl="0">
              <a:spcBef>
                <a:spcPts val="0"/>
              </a:spcBef>
              <a:spcAft>
                <a:spcPts val="0"/>
              </a:spcAft>
              <a:buNone/>
            </a:pPr>
            <a:r>
              <a:rPr lang="en" sz="900"/>
              <a:t>+getWidthCm(): integer</a:t>
            </a:r>
            <a:endParaRPr sz="900"/>
          </a:p>
          <a:p>
            <a:pPr indent="0" lvl="0" marL="0" rtl="0">
              <a:spcBef>
                <a:spcPts val="0"/>
              </a:spcBef>
              <a:spcAft>
                <a:spcPts val="0"/>
              </a:spcAft>
              <a:buNone/>
            </a:pPr>
            <a:r>
              <a:rPr lang="en" sz="900"/>
              <a:t>+getDepthCm(): integer</a:t>
            </a:r>
            <a:endParaRPr sz="900"/>
          </a:p>
          <a:p>
            <a:pPr indent="0" lvl="0" marL="0" rtl="0">
              <a:spcBef>
                <a:spcPts val="0"/>
              </a:spcBef>
              <a:spcAft>
                <a:spcPts val="0"/>
              </a:spcAft>
              <a:buNone/>
            </a:pPr>
            <a:r>
              <a:rPr lang="en" sz="900"/>
              <a:t>+getWeightGm(): integer</a:t>
            </a:r>
            <a:endParaRPr sz="900"/>
          </a:p>
        </p:txBody>
      </p:sp>
      <p:cxnSp>
        <p:nvCxnSpPr>
          <p:cNvPr id="148" name="Shape 148"/>
          <p:cNvCxnSpPr/>
          <p:nvPr/>
        </p:nvCxnSpPr>
        <p:spPr>
          <a:xfrm>
            <a:off x="5984375" y="1873425"/>
            <a:ext cx="1712400" cy="0"/>
          </a:xfrm>
          <a:prstGeom prst="straightConnector1">
            <a:avLst/>
          </a:prstGeom>
          <a:noFill/>
          <a:ln cap="flat" cmpd="sng" w="9525">
            <a:solidFill>
              <a:schemeClr val="dk2"/>
            </a:solidFill>
            <a:prstDash val="solid"/>
            <a:round/>
            <a:headEnd len="med" w="med" type="none"/>
            <a:tailEnd len="med" w="med" type="none"/>
          </a:ln>
        </p:spPr>
      </p:cxnSp>
      <p:cxnSp>
        <p:nvCxnSpPr>
          <p:cNvPr id="149" name="Shape 149"/>
          <p:cNvCxnSpPr/>
          <p:nvPr/>
        </p:nvCxnSpPr>
        <p:spPr>
          <a:xfrm>
            <a:off x="5984375" y="2120775"/>
            <a:ext cx="1712400" cy="0"/>
          </a:xfrm>
          <a:prstGeom prst="straightConnector1">
            <a:avLst/>
          </a:prstGeom>
          <a:noFill/>
          <a:ln cap="flat" cmpd="sng" w="9525">
            <a:solidFill>
              <a:schemeClr val="dk2"/>
            </a:solidFill>
            <a:prstDash val="solid"/>
            <a:round/>
            <a:headEnd len="med" w="med" type="none"/>
            <a:tailEnd len="med" w="med" type="none"/>
          </a:ln>
        </p:spPr>
      </p:cxnSp>
      <p:sp>
        <p:nvSpPr>
          <p:cNvPr id="150" name="Shape 150"/>
          <p:cNvSpPr/>
          <p:nvPr/>
        </p:nvSpPr>
        <p:spPr>
          <a:xfrm>
            <a:off x="5446600" y="3373938"/>
            <a:ext cx="1402500" cy="54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t>CompositeItem</a:t>
            </a:r>
            <a:endParaRPr b="1" sz="900"/>
          </a:p>
          <a:p>
            <a:pPr indent="0" lvl="0" marL="0" rtl="0">
              <a:spcBef>
                <a:spcPts val="0"/>
              </a:spcBef>
              <a:spcAft>
                <a:spcPts val="0"/>
              </a:spcAft>
              <a:buNone/>
            </a:pPr>
            <a:r>
              <a:rPr lang="en" sz="900"/>
              <a:t>+parts: vector</a:t>
            </a:r>
            <a:endParaRPr sz="900"/>
          </a:p>
          <a:p>
            <a:pPr indent="0" lvl="0" marL="0" rtl="0">
              <a:spcBef>
                <a:spcPts val="0"/>
              </a:spcBef>
              <a:spcAft>
                <a:spcPts val="0"/>
              </a:spcAft>
              <a:buNone/>
            </a:pPr>
            <a:r>
              <a:rPr lang="en" sz="900"/>
              <a:t>+getUnitPrice(): integer</a:t>
            </a:r>
            <a:endParaRPr sz="900"/>
          </a:p>
        </p:txBody>
      </p:sp>
      <p:cxnSp>
        <p:nvCxnSpPr>
          <p:cNvPr id="151" name="Shape 151"/>
          <p:cNvCxnSpPr/>
          <p:nvPr/>
        </p:nvCxnSpPr>
        <p:spPr>
          <a:xfrm>
            <a:off x="5446600" y="3592936"/>
            <a:ext cx="1402500" cy="0"/>
          </a:xfrm>
          <a:prstGeom prst="straightConnector1">
            <a:avLst/>
          </a:prstGeom>
          <a:noFill/>
          <a:ln cap="flat" cmpd="sng" w="9525">
            <a:solidFill>
              <a:schemeClr val="dk2"/>
            </a:solidFill>
            <a:prstDash val="solid"/>
            <a:round/>
            <a:headEnd len="med" w="med" type="none"/>
            <a:tailEnd len="med" w="med" type="none"/>
          </a:ln>
        </p:spPr>
      </p:cxnSp>
      <p:cxnSp>
        <p:nvCxnSpPr>
          <p:cNvPr id="152" name="Shape 152"/>
          <p:cNvCxnSpPr/>
          <p:nvPr/>
        </p:nvCxnSpPr>
        <p:spPr>
          <a:xfrm>
            <a:off x="5446600" y="3736016"/>
            <a:ext cx="1402500" cy="0"/>
          </a:xfrm>
          <a:prstGeom prst="straightConnector1">
            <a:avLst/>
          </a:prstGeom>
          <a:noFill/>
          <a:ln cap="flat" cmpd="sng" w="9525">
            <a:solidFill>
              <a:schemeClr val="dk2"/>
            </a:solidFill>
            <a:prstDash val="solid"/>
            <a:round/>
            <a:headEnd len="med" w="med" type="none"/>
            <a:tailEnd len="med" w="med" type="none"/>
          </a:ln>
        </p:spPr>
      </p:cxnSp>
      <p:sp>
        <p:nvSpPr>
          <p:cNvPr id="153" name="Shape 153"/>
          <p:cNvSpPr/>
          <p:nvPr/>
        </p:nvSpPr>
        <p:spPr>
          <a:xfrm>
            <a:off x="7023950" y="3336588"/>
            <a:ext cx="1362900" cy="61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t>SimpleItem</a:t>
            </a:r>
            <a:endParaRPr b="1" sz="900"/>
          </a:p>
          <a:p>
            <a:pPr indent="0" lvl="0" marL="0" rtl="0">
              <a:spcBef>
                <a:spcPts val="0"/>
              </a:spcBef>
              <a:spcAft>
                <a:spcPts val="0"/>
              </a:spcAft>
              <a:buNone/>
            </a:pPr>
            <a:r>
              <a:t/>
            </a:r>
            <a:endParaRPr sz="900"/>
          </a:p>
          <a:p>
            <a:pPr indent="0" lvl="0" marL="0" rtl="0">
              <a:spcBef>
                <a:spcPts val="0"/>
              </a:spcBef>
              <a:spcAft>
                <a:spcPts val="0"/>
              </a:spcAft>
              <a:buNone/>
            </a:pPr>
            <a:r>
              <a:rPr lang="en" sz="900"/>
              <a:t>+getUnitPrice():integer</a:t>
            </a:r>
            <a:endParaRPr sz="900"/>
          </a:p>
          <a:p>
            <a:pPr indent="0" lvl="0" marL="0" rtl="0">
              <a:spcBef>
                <a:spcPts val="0"/>
              </a:spcBef>
              <a:spcAft>
                <a:spcPts val="0"/>
              </a:spcAft>
              <a:buNone/>
            </a:pPr>
            <a:r>
              <a:t/>
            </a:r>
            <a:endParaRPr sz="900"/>
          </a:p>
        </p:txBody>
      </p:sp>
      <p:cxnSp>
        <p:nvCxnSpPr>
          <p:cNvPr id="154" name="Shape 154"/>
          <p:cNvCxnSpPr/>
          <p:nvPr/>
        </p:nvCxnSpPr>
        <p:spPr>
          <a:xfrm>
            <a:off x="7023950" y="3554913"/>
            <a:ext cx="1362900" cy="0"/>
          </a:xfrm>
          <a:prstGeom prst="straightConnector1">
            <a:avLst/>
          </a:prstGeom>
          <a:noFill/>
          <a:ln cap="flat" cmpd="sng" w="9525">
            <a:solidFill>
              <a:schemeClr val="dk2"/>
            </a:solidFill>
            <a:prstDash val="solid"/>
            <a:round/>
            <a:headEnd len="med" w="med" type="none"/>
            <a:tailEnd len="med" w="med" type="none"/>
          </a:ln>
        </p:spPr>
      </p:cxnSp>
      <p:sp>
        <p:nvSpPr>
          <p:cNvPr id="155" name="Shape 155"/>
          <p:cNvSpPr/>
          <p:nvPr/>
        </p:nvSpPr>
        <p:spPr>
          <a:xfrm>
            <a:off x="5146200" y="4098100"/>
            <a:ext cx="1843500" cy="245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t>Model</a:t>
            </a:r>
            <a:endParaRPr b="1" sz="900"/>
          </a:p>
          <a:p>
            <a:pPr indent="0" lvl="0" marL="0" rtl="0">
              <a:spcBef>
                <a:spcPts val="0"/>
              </a:spcBef>
              <a:spcAft>
                <a:spcPts val="0"/>
              </a:spcAft>
              <a:buNone/>
            </a:pPr>
            <a:r>
              <a:rPr lang="en" sz="900"/>
              <a:t>-baseWeight: integer</a:t>
            </a:r>
            <a:endParaRPr sz="900"/>
          </a:p>
          <a:p>
            <a:pPr indent="0" lvl="0" marL="0" rtl="0">
              <a:spcBef>
                <a:spcPts val="0"/>
              </a:spcBef>
              <a:spcAft>
                <a:spcPts val="0"/>
              </a:spcAft>
              <a:buNone/>
            </a:pPr>
            <a:r>
              <a:rPr lang="en" sz="900"/>
              <a:t>+modelIF: string</a:t>
            </a:r>
            <a:endParaRPr sz="900"/>
          </a:p>
          <a:p>
            <a:pPr indent="0" lvl="0" marL="0" rtl="0">
              <a:spcBef>
                <a:spcPts val="0"/>
              </a:spcBef>
              <a:spcAft>
                <a:spcPts val="0"/>
              </a:spcAft>
              <a:buNone/>
            </a:pPr>
            <a:r>
              <a:rPr lang="en" sz="900"/>
              <a:t>-heightCm: integer</a:t>
            </a:r>
            <a:endParaRPr sz="900"/>
          </a:p>
          <a:p>
            <a:pPr indent="0" lvl="0" marL="0" rtl="0">
              <a:spcBef>
                <a:spcPts val="0"/>
              </a:spcBef>
              <a:spcAft>
                <a:spcPts val="0"/>
              </a:spcAft>
              <a:buNone/>
            </a:pPr>
            <a:r>
              <a:rPr lang="en" sz="900"/>
              <a:t>-widthCm: ingeger</a:t>
            </a:r>
            <a:endParaRPr sz="900"/>
          </a:p>
          <a:p>
            <a:pPr indent="0" lvl="0" marL="0" rtl="0">
              <a:spcBef>
                <a:spcPts val="0"/>
              </a:spcBef>
              <a:spcAft>
                <a:spcPts val="0"/>
              </a:spcAft>
              <a:buNone/>
            </a:pPr>
            <a:r>
              <a:rPr lang="en" sz="900"/>
              <a:t>-depthCm: integer</a:t>
            </a:r>
            <a:endParaRPr sz="900"/>
          </a:p>
          <a:p>
            <a:pPr indent="0" lvl="0" marL="0" rtl="0">
              <a:spcBef>
                <a:spcPts val="0"/>
              </a:spcBef>
              <a:spcAft>
                <a:spcPts val="0"/>
              </a:spcAft>
              <a:buNone/>
            </a:pPr>
            <a:r>
              <a:rPr lang="en" sz="900"/>
              <a:t>-slots: Slot</a:t>
            </a:r>
            <a:endParaRPr sz="900"/>
          </a:p>
          <a:p>
            <a:pPr indent="0" lvl="0" marL="0" rtl="0">
              <a:spcBef>
                <a:spcPts val="0"/>
              </a:spcBef>
              <a:spcAft>
                <a:spcPts val="0"/>
              </a:spcAft>
              <a:buNone/>
            </a:pPr>
            <a:r>
              <a:rPr lang="en" sz="900"/>
              <a:t>-legalConfig: boolean</a:t>
            </a:r>
            <a:endParaRPr sz="900"/>
          </a:p>
          <a:p>
            <a:pPr indent="0" lvl="0" marL="0" rtl="0">
              <a:spcBef>
                <a:spcPts val="0"/>
              </a:spcBef>
              <a:spcAft>
                <a:spcPts val="0"/>
              </a:spcAft>
              <a:buNone/>
            </a:pPr>
            <a:r>
              <a:rPr lang="en" sz="900"/>
              <a:t>+selectModel()</a:t>
            </a:r>
            <a:endParaRPr sz="900"/>
          </a:p>
          <a:p>
            <a:pPr indent="0" lvl="0" marL="0" rtl="0">
              <a:spcBef>
                <a:spcPts val="0"/>
              </a:spcBef>
              <a:spcAft>
                <a:spcPts val="0"/>
              </a:spcAft>
              <a:buNone/>
            </a:pPr>
            <a:r>
              <a:rPr lang="en" sz="900"/>
              <a:t>+deselectModel()</a:t>
            </a:r>
            <a:endParaRPr sz="900"/>
          </a:p>
          <a:p>
            <a:pPr indent="0" lvl="0" marL="0" rtl="0">
              <a:spcBef>
                <a:spcPts val="0"/>
              </a:spcBef>
              <a:spcAft>
                <a:spcPts val="0"/>
              </a:spcAft>
              <a:buNone/>
            </a:pPr>
            <a:r>
              <a:rPr lang="en" sz="900"/>
              <a:t>+addComponent()</a:t>
            </a:r>
            <a:endParaRPr sz="900"/>
          </a:p>
          <a:p>
            <a:pPr indent="0" lvl="0" marL="0" rtl="0">
              <a:spcBef>
                <a:spcPts val="0"/>
              </a:spcBef>
              <a:spcAft>
                <a:spcPts val="0"/>
              </a:spcAft>
              <a:buNone/>
            </a:pPr>
            <a:r>
              <a:rPr lang="en" sz="900"/>
              <a:t>+removeComponent()</a:t>
            </a:r>
            <a:endParaRPr sz="900"/>
          </a:p>
          <a:p>
            <a:pPr indent="0" lvl="0" marL="0" rtl="0">
              <a:spcBef>
                <a:spcPts val="0"/>
              </a:spcBef>
              <a:spcAft>
                <a:spcPts val="0"/>
              </a:spcAft>
              <a:buNone/>
            </a:pPr>
            <a:r>
              <a:rPr lang="en" sz="900"/>
              <a:t>+isLegalConfiguration(): boolean</a:t>
            </a:r>
            <a:endParaRPr sz="900"/>
          </a:p>
          <a:p>
            <a:pPr indent="0" lvl="0" marL="0" rtl="0">
              <a:spcBef>
                <a:spcPts val="0"/>
              </a:spcBef>
              <a:spcAft>
                <a:spcPts val="0"/>
              </a:spcAft>
              <a:buNone/>
            </a:pPr>
            <a:r>
              <a:rPr lang="en" sz="900"/>
              <a:t>+getHeightCm(): integer</a:t>
            </a:r>
            <a:endParaRPr sz="900"/>
          </a:p>
          <a:p>
            <a:pPr indent="0" lvl="0" marL="0" rtl="0">
              <a:spcBef>
                <a:spcPts val="0"/>
              </a:spcBef>
              <a:spcAft>
                <a:spcPts val="0"/>
              </a:spcAft>
              <a:buNone/>
            </a:pPr>
            <a:r>
              <a:rPr lang="en" sz="900"/>
              <a:t>+getWidthCm(): integer</a:t>
            </a:r>
            <a:endParaRPr sz="900"/>
          </a:p>
          <a:p>
            <a:pPr indent="0" lvl="0" marL="0" rtl="0">
              <a:spcBef>
                <a:spcPts val="0"/>
              </a:spcBef>
              <a:spcAft>
                <a:spcPts val="0"/>
              </a:spcAft>
              <a:buNone/>
            </a:pPr>
            <a:r>
              <a:rPr lang="en" sz="900"/>
              <a:t>+getDepthCm(): integer</a:t>
            </a:r>
            <a:endParaRPr sz="900"/>
          </a:p>
          <a:p>
            <a:pPr indent="0" lvl="0" marL="0" rtl="0">
              <a:spcBef>
                <a:spcPts val="0"/>
              </a:spcBef>
              <a:spcAft>
                <a:spcPts val="0"/>
              </a:spcAft>
              <a:buNone/>
            </a:pPr>
            <a:r>
              <a:rPr lang="en" sz="900"/>
              <a:t>+getWeightGm(): integer</a:t>
            </a:r>
            <a:endParaRPr sz="900"/>
          </a:p>
        </p:txBody>
      </p:sp>
      <p:cxnSp>
        <p:nvCxnSpPr>
          <p:cNvPr id="156" name="Shape 156"/>
          <p:cNvCxnSpPr/>
          <p:nvPr/>
        </p:nvCxnSpPr>
        <p:spPr>
          <a:xfrm>
            <a:off x="5146200" y="4333875"/>
            <a:ext cx="1843500" cy="0"/>
          </a:xfrm>
          <a:prstGeom prst="straightConnector1">
            <a:avLst/>
          </a:prstGeom>
          <a:noFill/>
          <a:ln cap="flat" cmpd="sng" w="9525">
            <a:solidFill>
              <a:schemeClr val="dk2"/>
            </a:solidFill>
            <a:prstDash val="solid"/>
            <a:round/>
            <a:headEnd len="med" w="med" type="none"/>
            <a:tailEnd len="med" w="med" type="none"/>
          </a:ln>
        </p:spPr>
      </p:cxnSp>
      <p:cxnSp>
        <p:nvCxnSpPr>
          <p:cNvPr id="157" name="Shape 157"/>
          <p:cNvCxnSpPr/>
          <p:nvPr/>
        </p:nvCxnSpPr>
        <p:spPr>
          <a:xfrm>
            <a:off x="5146200" y="5262675"/>
            <a:ext cx="1843500" cy="0"/>
          </a:xfrm>
          <a:prstGeom prst="straightConnector1">
            <a:avLst/>
          </a:prstGeom>
          <a:noFill/>
          <a:ln cap="flat" cmpd="sng" w="9525">
            <a:solidFill>
              <a:schemeClr val="dk2"/>
            </a:solidFill>
            <a:prstDash val="solid"/>
            <a:round/>
            <a:headEnd len="med" w="med" type="none"/>
            <a:tailEnd len="med" w="med" type="none"/>
          </a:ln>
        </p:spPr>
      </p:cxnSp>
      <p:sp>
        <p:nvSpPr>
          <p:cNvPr id="158" name="Shape 158"/>
          <p:cNvSpPr/>
          <p:nvPr/>
        </p:nvSpPr>
        <p:spPr>
          <a:xfrm>
            <a:off x="7086000" y="4187250"/>
            <a:ext cx="1530900" cy="147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t>Component</a:t>
            </a:r>
            <a:endParaRPr b="1" sz="900"/>
          </a:p>
          <a:p>
            <a:pPr indent="0" lvl="0" marL="0" rtl="0">
              <a:spcBef>
                <a:spcPts val="0"/>
              </a:spcBef>
              <a:spcAft>
                <a:spcPts val="0"/>
              </a:spcAft>
              <a:buNone/>
            </a:pPr>
            <a:r>
              <a:rPr lang="en" sz="900">
                <a:solidFill>
                  <a:schemeClr val="dk1"/>
                </a:solidFill>
              </a:rPr>
              <a:t>-heightCm: integer</a:t>
            </a:r>
            <a:endParaRPr sz="900">
              <a:solidFill>
                <a:schemeClr val="dk1"/>
              </a:solidFill>
            </a:endParaRPr>
          </a:p>
          <a:p>
            <a:pPr indent="0" lvl="0" marL="0" rtl="0">
              <a:spcBef>
                <a:spcPts val="0"/>
              </a:spcBef>
              <a:spcAft>
                <a:spcPts val="0"/>
              </a:spcAft>
              <a:buNone/>
            </a:pPr>
            <a:r>
              <a:rPr lang="en" sz="900">
                <a:solidFill>
                  <a:schemeClr val="dk1"/>
                </a:solidFill>
              </a:rPr>
              <a:t>-widthCm: ingeger</a:t>
            </a:r>
            <a:endParaRPr sz="900">
              <a:solidFill>
                <a:schemeClr val="dk1"/>
              </a:solidFill>
            </a:endParaRPr>
          </a:p>
          <a:p>
            <a:pPr indent="0" lvl="0" marL="0" rtl="0">
              <a:spcBef>
                <a:spcPts val="0"/>
              </a:spcBef>
              <a:spcAft>
                <a:spcPts val="0"/>
              </a:spcAft>
              <a:buNone/>
            </a:pPr>
            <a:r>
              <a:rPr lang="en" sz="900">
                <a:solidFill>
                  <a:schemeClr val="dk1"/>
                </a:solidFill>
              </a:rPr>
              <a:t>-depthCm: integer</a:t>
            </a:r>
            <a:endParaRPr sz="900">
              <a:solidFill>
                <a:schemeClr val="dk1"/>
              </a:solidFill>
            </a:endParaRPr>
          </a:p>
          <a:p>
            <a:pPr indent="0" lvl="0" marL="0" rtl="0">
              <a:spcBef>
                <a:spcPts val="0"/>
              </a:spcBef>
              <a:spcAft>
                <a:spcPts val="0"/>
              </a:spcAft>
              <a:buNone/>
            </a:pPr>
            <a:r>
              <a:rPr lang="en" sz="900"/>
              <a:t>-weightGm: integer</a:t>
            </a:r>
            <a:endParaRPr sz="900"/>
          </a:p>
          <a:p>
            <a:pPr indent="0" lvl="0" marL="0" rtl="0">
              <a:spcBef>
                <a:spcPts val="0"/>
              </a:spcBef>
              <a:spcAft>
                <a:spcPts val="0"/>
              </a:spcAft>
              <a:buNone/>
            </a:pPr>
            <a:r>
              <a:rPr lang="en" sz="900"/>
              <a:t>-slotCompat: string</a:t>
            </a:r>
            <a:endParaRPr sz="900"/>
          </a:p>
          <a:p>
            <a:pPr indent="0" lvl="0" marL="0" rtl="0">
              <a:spcBef>
                <a:spcPts val="0"/>
              </a:spcBef>
              <a:spcAft>
                <a:spcPts val="0"/>
              </a:spcAft>
              <a:buNone/>
            </a:pPr>
            <a:r>
              <a:rPr lang="en" sz="900">
                <a:solidFill>
                  <a:schemeClr val="dk1"/>
                </a:solidFill>
              </a:rPr>
              <a:t>+getHeightCm(): integer</a:t>
            </a:r>
            <a:endParaRPr sz="900">
              <a:solidFill>
                <a:schemeClr val="dk1"/>
              </a:solidFill>
            </a:endParaRPr>
          </a:p>
          <a:p>
            <a:pPr indent="0" lvl="0" marL="0" rtl="0">
              <a:spcBef>
                <a:spcPts val="0"/>
              </a:spcBef>
              <a:spcAft>
                <a:spcPts val="0"/>
              </a:spcAft>
              <a:buNone/>
            </a:pPr>
            <a:r>
              <a:rPr lang="en" sz="900">
                <a:solidFill>
                  <a:schemeClr val="dk1"/>
                </a:solidFill>
              </a:rPr>
              <a:t>+getWidthCm(): integer</a:t>
            </a:r>
            <a:endParaRPr sz="900">
              <a:solidFill>
                <a:schemeClr val="dk1"/>
              </a:solidFill>
            </a:endParaRPr>
          </a:p>
          <a:p>
            <a:pPr indent="0" lvl="0" marL="0" rtl="0">
              <a:spcBef>
                <a:spcPts val="0"/>
              </a:spcBef>
              <a:spcAft>
                <a:spcPts val="0"/>
              </a:spcAft>
              <a:buNone/>
            </a:pPr>
            <a:r>
              <a:rPr lang="en" sz="900">
                <a:solidFill>
                  <a:schemeClr val="dk1"/>
                </a:solidFill>
              </a:rPr>
              <a:t>+getDepthCm(): integer</a:t>
            </a:r>
            <a:endParaRPr sz="900">
              <a:solidFill>
                <a:schemeClr val="dk1"/>
              </a:solidFill>
            </a:endParaRPr>
          </a:p>
          <a:p>
            <a:pPr indent="0" lvl="0" marL="0" rtl="0">
              <a:spcBef>
                <a:spcPts val="0"/>
              </a:spcBef>
              <a:spcAft>
                <a:spcPts val="0"/>
              </a:spcAft>
              <a:buNone/>
            </a:pPr>
            <a:r>
              <a:rPr lang="en" sz="900">
                <a:solidFill>
                  <a:schemeClr val="dk1"/>
                </a:solidFill>
              </a:rPr>
              <a:t>+getWeightGm(): integer</a:t>
            </a:r>
            <a:endParaRPr sz="900">
              <a:solidFill>
                <a:schemeClr val="dk1"/>
              </a:solidFill>
            </a:endParaRPr>
          </a:p>
          <a:p>
            <a:pPr indent="0" lvl="0" marL="0" rtl="0">
              <a:spcBef>
                <a:spcPts val="0"/>
              </a:spcBef>
              <a:spcAft>
                <a:spcPts val="0"/>
              </a:spcAft>
              <a:buNone/>
            </a:pPr>
            <a:r>
              <a:rPr lang="en" sz="900"/>
              <a:t>+isCompatible(): boolean</a:t>
            </a:r>
            <a:endParaRPr sz="900"/>
          </a:p>
        </p:txBody>
      </p:sp>
      <p:cxnSp>
        <p:nvCxnSpPr>
          <p:cNvPr id="159" name="Shape 159"/>
          <p:cNvCxnSpPr/>
          <p:nvPr/>
        </p:nvCxnSpPr>
        <p:spPr>
          <a:xfrm>
            <a:off x="7086000" y="4353150"/>
            <a:ext cx="1530900" cy="0"/>
          </a:xfrm>
          <a:prstGeom prst="straightConnector1">
            <a:avLst/>
          </a:prstGeom>
          <a:noFill/>
          <a:ln cap="flat" cmpd="sng" w="9525">
            <a:solidFill>
              <a:schemeClr val="dk2"/>
            </a:solidFill>
            <a:prstDash val="solid"/>
            <a:round/>
            <a:headEnd len="med" w="med" type="none"/>
            <a:tailEnd len="med" w="med" type="none"/>
          </a:ln>
        </p:spPr>
      </p:cxnSp>
      <p:cxnSp>
        <p:nvCxnSpPr>
          <p:cNvPr id="160" name="Shape 160"/>
          <p:cNvCxnSpPr/>
          <p:nvPr/>
        </p:nvCxnSpPr>
        <p:spPr>
          <a:xfrm>
            <a:off x="7086000" y="4988150"/>
            <a:ext cx="1530900" cy="0"/>
          </a:xfrm>
          <a:prstGeom prst="straightConnector1">
            <a:avLst/>
          </a:prstGeom>
          <a:noFill/>
          <a:ln cap="flat" cmpd="sng" w="9525">
            <a:solidFill>
              <a:schemeClr val="dk2"/>
            </a:solidFill>
            <a:prstDash val="solid"/>
            <a:round/>
            <a:headEnd len="med" w="med" type="none"/>
            <a:tailEnd len="med" w="med" type="none"/>
          </a:ln>
        </p:spPr>
      </p:cxnSp>
      <p:cxnSp>
        <p:nvCxnSpPr>
          <p:cNvPr id="161" name="Shape 161"/>
          <p:cNvCxnSpPr>
            <a:stCxn id="150" idx="0"/>
            <a:endCxn id="147" idx="2"/>
          </p:cNvCxnSpPr>
          <p:nvPr/>
        </p:nvCxnSpPr>
        <p:spPr>
          <a:xfrm flipH="1" rot="10800000">
            <a:off x="6147850" y="3131538"/>
            <a:ext cx="692700" cy="242400"/>
          </a:xfrm>
          <a:prstGeom prst="straightConnector1">
            <a:avLst/>
          </a:prstGeom>
          <a:noFill/>
          <a:ln cap="flat" cmpd="sng" w="19050">
            <a:solidFill>
              <a:schemeClr val="dk2"/>
            </a:solidFill>
            <a:prstDash val="solid"/>
            <a:round/>
            <a:headEnd len="med" w="med" type="none"/>
            <a:tailEnd len="med" w="med" type="triangle"/>
          </a:ln>
        </p:spPr>
      </p:cxnSp>
      <p:cxnSp>
        <p:nvCxnSpPr>
          <p:cNvPr id="162" name="Shape 162"/>
          <p:cNvCxnSpPr>
            <a:stCxn id="153" idx="0"/>
            <a:endCxn id="147" idx="2"/>
          </p:cNvCxnSpPr>
          <p:nvPr/>
        </p:nvCxnSpPr>
        <p:spPr>
          <a:xfrm rot="10800000">
            <a:off x="6840500" y="3131388"/>
            <a:ext cx="864900" cy="205200"/>
          </a:xfrm>
          <a:prstGeom prst="straightConnector1">
            <a:avLst/>
          </a:prstGeom>
          <a:noFill/>
          <a:ln cap="flat" cmpd="sng" w="19050">
            <a:solidFill>
              <a:schemeClr val="dk2"/>
            </a:solidFill>
            <a:prstDash val="solid"/>
            <a:round/>
            <a:headEnd len="med" w="med" type="none"/>
            <a:tailEnd len="med" w="med" type="triangle"/>
          </a:ln>
        </p:spPr>
      </p:cxnSp>
      <p:cxnSp>
        <p:nvCxnSpPr>
          <p:cNvPr id="163" name="Shape 163"/>
          <p:cNvCxnSpPr>
            <a:stCxn id="155" idx="0"/>
            <a:endCxn id="150" idx="2"/>
          </p:cNvCxnSpPr>
          <p:nvPr/>
        </p:nvCxnSpPr>
        <p:spPr>
          <a:xfrm flipH="1" rot="10800000">
            <a:off x="6067950" y="3916600"/>
            <a:ext cx="79800" cy="181500"/>
          </a:xfrm>
          <a:prstGeom prst="straightConnector1">
            <a:avLst/>
          </a:prstGeom>
          <a:noFill/>
          <a:ln cap="flat" cmpd="sng" w="19050">
            <a:solidFill>
              <a:schemeClr val="dk2"/>
            </a:solidFill>
            <a:prstDash val="solid"/>
            <a:round/>
            <a:headEnd len="med" w="med" type="none"/>
            <a:tailEnd len="med" w="med" type="triangle"/>
          </a:ln>
        </p:spPr>
      </p:cxnSp>
      <p:cxnSp>
        <p:nvCxnSpPr>
          <p:cNvPr id="164" name="Shape 164"/>
          <p:cNvCxnSpPr>
            <a:stCxn id="158" idx="0"/>
            <a:endCxn id="153" idx="2"/>
          </p:cNvCxnSpPr>
          <p:nvPr/>
        </p:nvCxnSpPr>
        <p:spPr>
          <a:xfrm rot="10800000">
            <a:off x="7705350" y="3953850"/>
            <a:ext cx="146100" cy="233400"/>
          </a:xfrm>
          <a:prstGeom prst="straightConnector1">
            <a:avLst/>
          </a:prstGeom>
          <a:noFill/>
          <a:ln cap="flat" cmpd="sng" w="19050">
            <a:solidFill>
              <a:schemeClr val="dk2"/>
            </a:solidFill>
            <a:prstDash val="solid"/>
            <a:round/>
            <a:headEnd len="med" w="med" type="none"/>
            <a:tailEnd len="med" w="med" type="triangle"/>
          </a:ln>
        </p:spPr>
      </p:cxnSp>
      <p:sp>
        <p:nvSpPr>
          <p:cNvPr id="165" name="Shape 16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Polymorphism and Dynamic Binding</a:t>
            </a:r>
            <a:endParaRPr/>
          </a:p>
        </p:txBody>
      </p:sp>
      <p:sp>
        <p:nvSpPr>
          <p:cNvPr id="171" name="Shape 171"/>
          <p:cNvSpPr txBox="1"/>
          <p:nvPr>
            <p:ph idx="1" type="body"/>
          </p:nvPr>
        </p:nvSpPr>
        <p:spPr>
          <a:xfrm>
            <a:off x="457200" y="1600200"/>
            <a:ext cx="4330800" cy="4967700"/>
          </a:xfrm>
          <a:prstGeom prst="rect">
            <a:avLst/>
          </a:prstGeom>
        </p:spPr>
        <p:txBody>
          <a:bodyPr anchorCtr="0" anchor="t" bIns="91425" lIns="91425" spcFirstLastPara="1" rIns="91425" wrap="square" tIns="91425">
            <a:noAutofit/>
          </a:bodyPr>
          <a:lstStyle/>
          <a:p>
            <a:pPr indent="-368300" lvl="0" marL="457200" marR="0" rtl="0" algn="l">
              <a:lnSpc>
                <a:spcPct val="100000"/>
              </a:lnSpc>
              <a:spcBef>
                <a:spcPts val="600"/>
              </a:spcBef>
              <a:spcAft>
                <a:spcPts val="0"/>
              </a:spcAft>
              <a:buClr>
                <a:schemeClr val="dk1"/>
              </a:buClr>
              <a:buSzPts val="2200"/>
              <a:buFont typeface="Arial"/>
              <a:buChar char="●"/>
            </a:pPr>
            <a:r>
              <a:rPr lang="en" sz="2200"/>
              <a:t>The same operation may behave differently when used on different classes.</a:t>
            </a:r>
            <a:endParaRPr sz="2200"/>
          </a:p>
          <a:p>
            <a:pPr indent="-355600" lvl="1" marL="914400" marR="0" rtl="0" algn="l">
              <a:lnSpc>
                <a:spcPct val="100000"/>
              </a:lnSpc>
              <a:spcBef>
                <a:spcPts val="0"/>
              </a:spcBef>
              <a:spcAft>
                <a:spcPts val="0"/>
              </a:spcAft>
              <a:buSzPts val="2000"/>
              <a:buChar char="○"/>
            </a:pPr>
            <a:r>
              <a:rPr lang="en" sz="2000"/>
              <a:t>Specifically, we can </a:t>
            </a:r>
            <a:r>
              <a:rPr i="1" lang="en" sz="2000"/>
              <a:t>redefine operations</a:t>
            </a:r>
            <a:r>
              <a:rPr lang="en" sz="2000"/>
              <a:t> in each related class.</a:t>
            </a:r>
            <a:endParaRPr sz="2000"/>
          </a:p>
          <a:p>
            <a:pPr indent="-368300" lvl="0" marL="457200" marR="0" rtl="0" algn="l">
              <a:lnSpc>
                <a:spcPct val="100000"/>
              </a:lnSpc>
              <a:spcBef>
                <a:spcPts val="0"/>
              </a:spcBef>
              <a:spcAft>
                <a:spcPts val="0"/>
              </a:spcAft>
              <a:buSzPts val="2200"/>
              <a:buChar char="●"/>
            </a:pPr>
            <a:r>
              <a:rPr lang="en" sz="2200"/>
              <a:t>Because Shape defines an area() method, we know all children offer that method. </a:t>
            </a:r>
            <a:endParaRPr sz="2200"/>
          </a:p>
          <a:p>
            <a:pPr indent="-355600" lvl="1" marL="914400" marR="0" rtl="0" algn="l">
              <a:lnSpc>
                <a:spcPct val="100000"/>
              </a:lnSpc>
              <a:spcBef>
                <a:spcPts val="0"/>
              </a:spcBef>
              <a:spcAft>
                <a:spcPts val="0"/>
              </a:spcAft>
              <a:buSzPts val="2000"/>
              <a:buChar char="○"/>
            </a:pPr>
            <a:r>
              <a:rPr lang="en" sz="2000"/>
              <a:t>But, we can redefine that method in each child to offer the right answer.</a:t>
            </a:r>
            <a:endParaRPr sz="2000"/>
          </a:p>
        </p:txBody>
      </p:sp>
      <p:sp>
        <p:nvSpPr>
          <p:cNvPr id="172" name="Shape 172"/>
          <p:cNvSpPr/>
          <p:nvPr/>
        </p:nvSpPr>
        <p:spPr>
          <a:xfrm>
            <a:off x="6203982" y="1786875"/>
            <a:ext cx="906300" cy="624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Shape</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area()</a:t>
            </a:r>
            <a:endParaRPr/>
          </a:p>
        </p:txBody>
      </p:sp>
      <p:sp>
        <p:nvSpPr>
          <p:cNvPr id="173" name="Shape 173"/>
          <p:cNvSpPr/>
          <p:nvPr/>
        </p:nvSpPr>
        <p:spPr>
          <a:xfrm>
            <a:off x="5130500" y="2850966"/>
            <a:ext cx="906300" cy="624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Square</a:t>
            </a:r>
            <a:endParaRPr/>
          </a:p>
          <a:p>
            <a:pPr indent="0" lvl="0" marL="0" rtl="0" algn="ctr">
              <a:spcBef>
                <a:spcPts val="0"/>
              </a:spcBef>
              <a:spcAft>
                <a:spcPts val="0"/>
              </a:spcAft>
              <a:buClr>
                <a:schemeClr val="dk1"/>
              </a:buClr>
              <a:buSzPts val="1100"/>
              <a:buFont typeface="Arial"/>
              <a:buNone/>
            </a:pPr>
            <a:r>
              <a:t/>
            </a:r>
            <a:endParaRPr>
              <a:solidFill>
                <a:schemeClr val="dk1"/>
              </a:solidFill>
            </a:endParaRPr>
          </a:p>
          <a:p>
            <a:pPr indent="0" lvl="0" marL="0" rtl="0" algn="ctr">
              <a:spcBef>
                <a:spcPts val="0"/>
              </a:spcBef>
              <a:spcAft>
                <a:spcPts val="0"/>
              </a:spcAft>
              <a:buClr>
                <a:schemeClr val="dk1"/>
              </a:buClr>
              <a:buSzPts val="1100"/>
              <a:buFont typeface="Arial"/>
              <a:buNone/>
            </a:pPr>
            <a:r>
              <a:rPr lang="en">
                <a:solidFill>
                  <a:schemeClr val="dk1"/>
                </a:solidFill>
              </a:rPr>
              <a:t>area()</a:t>
            </a:r>
            <a:endParaRPr/>
          </a:p>
        </p:txBody>
      </p:sp>
      <p:sp>
        <p:nvSpPr>
          <p:cNvPr id="174" name="Shape 174"/>
          <p:cNvSpPr/>
          <p:nvPr/>
        </p:nvSpPr>
        <p:spPr>
          <a:xfrm>
            <a:off x="6203982" y="2850966"/>
            <a:ext cx="906300" cy="624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Circle</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rPr lang="en">
                <a:solidFill>
                  <a:schemeClr val="dk1"/>
                </a:solidFill>
              </a:rPr>
              <a:t>area()</a:t>
            </a:r>
            <a:endParaRPr/>
          </a:p>
        </p:txBody>
      </p:sp>
      <p:sp>
        <p:nvSpPr>
          <p:cNvPr id="175" name="Shape 175"/>
          <p:cNvSpPr/>
          <p:nvPr/>
        </p:nvSpPr>
        <p:spPr>
          <a:xfrm>
            <a:off x="7277464" y="2850966"/>
            <a:ext cx="906300" cy="624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Triangle</a:t>
            </a:r>
            <a:endParaRPr/>
          </a:p>
          <a:p>
            <a:pPr indent="0" lvl="0" marL="0" rtl="0" algn="ctr">
              <a:spcBef>
                <a:spcPts val="0"/>
              </a:spcBef>
              <a:spcAft>
                <a:spcPts val="0"/>
              </a:spcAft>
              <a:buClr>
                <a:schemeClr val="dk1"/>
              </a:buClr>
              <a:buSzPts val="1100"/>
              <a:buFont typeface="Arial"/>
              <a:buNone/>
            </a:pPr>
            <a:r>
              <a:t/>
            </a:r>
            <a:endParaRPr>
              <a:solidFill>
                <a:schemeClr val="dk1"/>
              </a:solidFill>
            </a:endParaRPr>
          </a:p>
          <a:p>
            <a:pPr indent="0" lvl="0" marL="0" rtl="0" algn="ctr">
              <a:spcBef>
                <a:spcPts val="0"/>
              </a:spcBef>
              <a:spcAft>
                <a:spcPts val="0"/>
              </a:spcAft>
              <a:buClr>
                <a:schemeClr val="dk1"/>
              </a:buClr>
              <a:buSzPts val="1100"/>
              <a:buFont typeface="Arial"/>
              <a:buNone/>
            </a:pPr>
            <a:r>
              <a:rPr lang="en">
                <a:solidFill>
                  <a:schemeClr val="dk1"/>
                </a:solidFill>
              </a:rPr>
              <a:t>area()</a:t>
            </a:r>
            <a:endParaRPr/>
          </a:p>
        </p:txBody>
      </p:sp>
      <p:cxnSp>
        <p:nvCxnSpPr>
          <p:cNvPr id="176" name="Shape 176"/>
          <p:cNvCxnSpPr>
            <a:stCxn id="173" idx="0"/>
            <a:endCxn id="172" idx="2"/>
          </p:cNvCxnSpPr>
          <p:nvPr/>
        </p:nvCxnSpPr>
        <p:spPr>
          <a:xfrm flipH="1" rot="10800000">
            <a:off x="5583650" y="2411466"/>
            <a:ext cx="1073400" cy="439500"/>
          </a:xfrm>
          <a:prstGeom prst="straightConnector1">
            <a:avLst/>
          </a:prstGeom>
          <a:noFill/>
          <a:ln cap="flat" cmpd="sng" w="19050">
            <a:solidFill>
              <a:schemeClr val="dk2"/>
            </a:solidFill>
            <a:prstDash val="solid"/>
            <a:round/>
            <a:headEnd len="med" w="med" type="none"/>
            <a:tailEnd len="med" w="med" type="triangle"/>
          </a:ln>
        </p:spPr>
      </p:cxnSp>
      <p:cxnSp>
        <p:nvCxnSpPr>
          <p:cNvPr id="177" name="Shape 177"/>
          <p:cNvCxnSpPr>
            <a:stCxn id="174" idx="0"/>
            <a:endCxn id="172" idx="2"/>
          </p:cNvCxnSpPr>
          <p:nvPr/>
        </p:nvCxnSpPr>
        <p:spPr>
          <a:xfrm rot="10800000">
            <a:off x="6657132" y="2411466"/>
            <a:ext cx="0" cy="439500"/>
          </a:xfrm>
          <a:prstGeom prst="straightConnector1">
            <a:avLst/>
          </a:prstGeom>
          <a:noFill/>
          <a:ln cap="flat" cmpd="sng" w="19050">
            <a:solidFill>
              <a:schemeClr val="dk2"/>
            </a:solidFill>
            <a:prstDash val="solid"/>
            <a:round/>
            <a:headEnd len="med" w="med" type="none"/>
            <a:tailEnd len="med" w="med" type="triangle"/>
          </a:ln>
        </p:spPr>
      </p:cxnSp>
      <p:cxnSp>
        <p:nvCxnSpPr>
          <p:cNvPr id="178" name="Shape 178"/>
          <p:cNvCxnSpPr>
            <a:stCxn id="175" idx="0"/>
            <a:endCxn id="172" idx="2"/>
          </p:cNvCxnSpPr>
          <p:nvPr/>
        </p:nvCxnSpPr>
        <p:spPr>
          <a:xfrm rot="10800000">
            <a:off x="6657214" y="2411466"/>
            <a:ext cx="1073400" cy="439500"/>
          </a:xfrm>
          <a:prstGeom prst="straightConnector1">
            <a:avLst/>
          </a:prstGeom>
          <a:noFill/>
          <a:ln cap="flat" cmpd="sng" w="19050">
            <a:solidFill>
              <a:schemeClr val="dk2"/>
            </a:solidFill>
            <a:prstDash val="solid"/>
            <a:round/>
            <a:headEnd len="med" w="med" type="none"/>
            <a:tailEnd len="med" w="med" type="triangle"/>
          </a:ln>
        </p:spPr>
      </p:cxnSp>
      <p:cxnSp>
        <p:nvCxnSpPr>
          <p:cNvPr id="179" name="Shape 179"/>
          <p:cNvCxnSpPr>
            <a:stCxn id="172" idx="1"/>
            <a:endCxn id="172" idx="3"/>
          </p:cNvCxnSpPr>
          <p:nvPr/>
        </p:nvCxnSpPr>
        <p:spPr>
          <a:xfrm>
            <a:off x="6203982" y="2099175"/>
            <a:ext cx="906300" cy="0"/>
          </a:xfrm>
          <a:prstGeom prst="straightConnector1">
            <a:avLst/>
          </a:prstGeom>
          <a:noFill/>
          <a:ln cap="flat" cmpd="sng" w="19050">
            <a:solidFill>
              <a:schemeClr val="dk2"/>
            </a:solidFill>
            <a:prstDash val="solid"/>
            <a:round/>
            <a:headEnd len="med" w="med" type="none"/>
            <a:tailEnd len="med" w="med" type="none"/>
          </a:ln>
        </p:spPr>
      </p:cxnSp>
      <p:cxnSp>
        <p:nvCxnSpPr>
          <p:cNvPr id="180" name="Shape 180"/>
          <p:cNvCxnSpPr>
            <a:stCxn id="173" idx="1"/>
            <a:endCxn id="173" idx="3"/>
          </p:cNvCxnSpPr>
          <p:nvPr/>
        </p:nvCxnSpPr>
        <p:spPr>
          <a:xfrm>
            <a:off x="5130500" y="3163266"/>
            <a:ext cx="906300" cy="0"/>
          </a:xfrm>
          <a:prstGeom prst="straightConnector1">
            <a:avLst/>
          </a:prstGeom>
          <a:noFill/>
          <a:ln cap="flat" cmpd="sng" w="19050">
            <a:solidFill>
              <a:schemeClr val="dk2"/>
            </a:solidFill>
            <a:prstDash val="solid"/>
            <a:round/>
            <a:headEnd len="med" w="med" type="none"/>
            <a:tailEnd len="med" w="med" type="none"/>
          </a:ln>
        </p:spPr>
      </p:cxnSp>
      <p:cxnSp>
        <p:nvCxnSpPr>
          <p:cNvPr id="181" name="Shape 181"/>
          <p:cNvCxnSpPr>
            <a:stCxn id="174" idx="1"/>
          </p:cNvCxnSpPr>
          <p:nvPr/>
        </p:nvCxnSpPr>
        <p:spPr>
          <a:xfrm>
            <a:off x="6203982" y="3163266"/>
            <a:ext cx="906300" cy="0"/>
          </a:xfrm>
          <a:prstGeom prst="straightConnector1">
            <a:avLst/>
          </a:prstGeom>
          <a:noFill/>
          <a:ln cap="flat" cmpd="sng" w="19050">
            <a:solidFill>
              <a:schemeClr val="dk2"/>
            </a:solidFill>
            <a:prstDash val="solid"/>
            <a:round/>
            <a:headEnd len="med" w="med" type="none"/>
            <a:tailEnd len="med" w="med" type="none"/>
          </a:ln>
        </p:spPr>
      </p:cxnSp>
      <p:cxnSp>
        <p:nvCxnSpPr>
          <p:cNvPr id="182" name="Shape 182"/>
          <p:cNvCxnSpPr>
            <a:stCxn id="175" idx="1"/>
            <a:endCxn id="175" idx="3"/>
          </p:cNvCxnSpPr>
          <p:nvPr/>
        </p:nvCxnSpPr>
        <p:spPr>
          <a:xfrm>
            <a:off x="7277464" y="3163266"/>
            <a:ext cx="906300" cy="0"/>
          </a:xfrm>
          <a:prstGeom prst="straightConnector1">
            <a:avLst/>
          </a:prstGeom>
          <a:noFill/>
          <a:ln cap="flat" cmpd="sng" w="19050">
            <a:solidFill>
              <a:schemeClr val="dk2"/>
            </a:solidFill>
            <a:prstDash val="solid"/>
            <a:round/>
            <a:headEnd len="med" w="med" type="none"/>
            <a:tailEnd len="med" w="med" type="none"/>
          </a:ln>
        </p:spPr>
      </p:cxnSp>
      <p:sp>
        <p:nvSpPr>
          <p:cNvPr id="183" name="Shape 183"/>
          <p:cNvSpPr txBox="1"/>
          <p:nvPr/>
        </p:nvSpPr>
        <p:spPr>
          <a:xfrm>
            <a:off x="4996200" y="3339975"/>
            <a:ext cx="3690600" cy="125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rPr lang="en" sz="2000"/>
              <a:t>Because objects are instances of both their class and their parent class:</a:t>
            </a:r>
            <a:endParaRPr sz="2000"/>
          </a:p>
          <a:p>
            <a:pPr indent="0" lvl="0" marL="0" rtl="0">
              <a:spcBef>
                <a:spcPts val="0"/>
              </a:spcBef>
              <a:spcAft>
                <a:spcPts val="0"/>
              </a:spcAft>
              <a:buNone/>
            </a:pPr>
            <a:r>
              <a:rPr lang="en" sz="2000"/>
              <a:t>	</a:t>
            </a:r>
            <a:r>
              <a:rPr lang="en"/>
              <a:t>void getArea(Shape s){</a:t>
            </a:r>
            <a:endParaRPr/>
          </a:p>
          <a:p>
            <a:pPr indent="0" lvl="0" marL="0" rtl="0">
              <a:spcBef>
                <a:spcPts val="0"/>
              </a:spcBef>
              <a:spcAft>
                <a:spcPts val="0"/>
              </a:spcAft>
              <a:buNone/>
            </a:pPr>
            <a:r>
              <a:rPr lang="en"/>
              <a:t>		System.out.println(s.area());</a:t>
            </a:r>
            <a:endParaRPr/>
          </a:p>
          <a:p>
            <a:pPr indent="0" lvl="0" marL="0" rtl="0">
              <a:spcBef>
                <a:spcPts val="0"/>
              </a:spcBef>
              <a:spcAft>
                <a:spcPts val="0"/>
              </a:spcAft>
              <a:buNone/>
            </a:pPr>
            <a:r>
              <a:rPr lang="en"/>
              <a:t>	}</a:t>
            </a:r>
            <a:endParaRPr sz="2000"/>
          </a:p>
          <a:p>
            <a:pPr indent="0" lvl="0" marL="0" rtl="0">
              <a:spcBef>
                <a:spcPts val="0"/>
              </a:spcBef>
              <a:spcAft>
                <a:spcPts val="0"/>
              </a:spcAft>
              <a:buNone/>
            </a:pPr>
            <a:r>
              <a:rPr lang="en" sz="2000"/>
              <a:t>Gives the right answer if a square, circle, triangle, etc is passed in.</a:t>
            </a:r>
            <a:endParaRPr sz="2000"/>
          </a:p>
        </p:txBody>
      </p:sp>
      <p:sp>
        <p:nvSpPr>
          <p:cNvPr id="184" name="Shape 18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Polymorphism and Dynamic Binding</a:t>
            </a:r>
            <a:endParaRPr/>
          </a:p>
        </p:txBody>
      </p:sp>
      <p:sp>
        <p:nvSpPr>
          <p:cNvPr id="190" name="Shape 190"/>
          <p:cNvSpPr txBox="1"/>
          <p:nvPr>
            <p:ph idx="1" type="body"/>
          </p:nvPr>
        </p:nvSpPr>
        <p:spPr>
          <a:xfrm>
            <a:off x="457200" y="1600200"/>
            <a:ext cx="46890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lang="en" sz="2400"/>
              <a:t>Behavior depends on the object assigned at runtime. </a:t>
            </a:r>
            <a:endParaRPr sz="2400"/>
          </a:p>
          <a:p>
            <a:pPr indent="-355600" lvl="1" marL="914400" marR="0" rtl="0" algn="l">
              <a:lnSpc>
                <a:spcPct val="100000"/>
              </a:lnSpc>
              <a:spcBef>
                <a:spcPts val="0"/>
              </a:spcBef>
              <a:spcAft>
                <a:spcPts val="0"/>
              </a:spcAft>
              <a:buSzPts val="2000"/>
              <a:buChar char="○"/>
            </a:pPr>
            <a:r>
              <a:rPr lang="en" sz="2000"/>
              <a:t>If LineItem.getUnitPrice() is called, it may actually be SimpleItem.getUnitPrice().</a:t>
            </a:r>
            <a:endParaRPr sz="2000"/>
          </a:p>
          <a:p>
            <a:pPr indent="-355600" lvl="1" marL="914400" marR="0" rtl="0" algn="l">
              <a:lnSpc>
                <a:spcPct val="100000"/>
              </a:lnSpc>
              <a:spcBef>
                <a:spcPts val="0"/>
              </a:spcBef>
              <a:spcAft>
                <a:spcPts val="0"/>
              </a:spcAft>
              <a:buSzPts val="2000"/>
              <a:buChar char="○"/>
            </a:pPr>
            <a:r>
              <a:rPr lang="en" sz="2000"/>
              <a:t>Wrong object might be bound to the variable.</a:t>
            </a:r>
            <a:endParaRPr sz="2000"/>
          </a:p>
          <a:p>
            <a:pPr indent="-355600" lvl="1" marL="914400" marR="0" rtl="0" algn="l">
              <a:lnSpc>
                <a:spcPct val="100000"/>
              </a:lnSpc>
              <a:spcBef>
                <a:spcPts val="0"/>
              </a:spcBef>
              <a:spcAft>
                <a:spcPts val="0"/>
              </a:spcAft>
              <a:buSzPts val="2000"/>
              <a:buChar char="○"/>
            </a:pPr>
            <a:r>
              <a:rPr lang="en" sz="2000"/>
              <a:t>May be difficult to tell which class has the fault.</a:t>
            </a:r>
            <a:endParaRPr sz="2000"/>
          </a:p>
          <a:p>
            <a:pPr indent="-355600" lvl="1" marL="914400" marR="0" rtl="0" algn="l">
              <a:lnSpc>
                <a:spcPct val="100000"/>
              </a:lnSpc>
              <a:spcBef>
                <a:spcPts val="0"/>
              </a:spcBef>
              <a:spcAft>
                <a:spcPts val="0"/>
              </a:spcAft>
              <a:buSzPts val="2000"/>
              <a:buChar char="○"/>
            </a:pPr>
            <a:r>
              <a:rPr lang="en" sz="2000"/>
              <a:t>Fault may be a result of a combination of bindings.</a:t>
            </a:r>
            <a:endParaRPr sz="2000"/>
          </a:p>
          <a:p>
            <a:pPr indent="-381000" lvl="0" marL="457200" marR="0" rtl="0" algn="l">
              <a:lnSpc>
                <a:spcPct val="100000"/>
              </a:lnSpc>
              <a:spcBef>
                <a:spcPts val="0"/>
              </a:spcBef>
              <a:spcAft>
                <a:spcPts val="0"/>
              </a:spcAft>
              <a:buSzPts val="2400"/>
              <a:buChar char="●"/>
            </a:pPr>
            <a:r>
              <a:rPr lang="en" sz="2400"/>
              <a:t>Testing one possible binding is not enough - must try multiple bindings.</a:t>
            </a:r>
            <a:endParaRPr sz="2400"/>
          </a:p>
        </p:txBody>
      </p:sp>
      <p:sp>
        <p:nvSpPr>
          <p:cNvPr id="191" name="Shape 191"/>
          <p:cNvSpPr/>
          <p:nvPr/>
        </p:nvSpPr>
        <p:spPr>
          <a:xfrm>
            <a:off x="5984375" y="1655100"/>
            <a:ext cx="1712400" cy="147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900"/>
              <a:t>LineItem</a:t>
            </a:r>
            <a:endParaRPr b="1" i="1" sz="900"/>
          </a:p>
          <a:p>
            <a:pPr indent="0" lvl="0" marL="0" rtl="0">
              <a:spcBef>
                <a:spcPts val="0"/>
              </a:spcBef>
              <a:spcAft>
                <a:spcPts val="0"/>
              </a:spcAft>
              <a:buNone/>
            </a:pPr>
            <a:r>
              <a:rPr lang="en" sz="900"/>
              <a:t>+sku: string</a:t>
            </a:r>
            <a:endParaRPr sz="900"/>
          </a:p>
          <a:p>
            <a:pPr indent="0" lvl="0" marL="0" rtl="0">
              <a:spcBef>
                <a:spcPts val="0"/>
              </a:spcBef>
              <a:spcAft>
                <a:spcPts val="0"/>
              </a:spcAft>
              <a:buNone/>
            </a:pPr>
            <a:r>
              <a:rPr lang="en" sz="900"/>
              <a:t>+units:integer</a:t>
            </a:r>
            <a:endParaRPr sz="900"/>
          </a:p>
          <a:p>
            <a:pPr indent="0" lvl="0" marL="0" rtl="0">
              <a:spcBef>
                <a:spcPts val="0"/>
              </a:spcBef>
              <a:spcAft>
                <a:spcPts val="0"/>
              </a:spcAft>
              <a:buNone/>
            </a:pPr>
            <a:r>
              <a:rPr lang="en" sz="900"/>
              <a:t>+validItem(): boolean</a:t>
            </a:r>
            <a:endParaRPr sz="900"/>
          </a:p>
          <a:p>
            <a:pPr indent="0" lvl="0" marL="0" rtl="0">
              <a:spcBef>
                <a:spcPts val="0"/>
              </a:spcBef>
              <a:spcAft>
                <a:spcPts val="0"/>
              </a:spcAft>
              <a:buNone/>
            </a:pPr>
            <a:r>
              <a:rPr lang="en" sz="900"/>
              <a:t>+getUnitPrice():integer</a:t>
            </a:r>
            <a:endParaRPr sz="900"/>
          </a:p>
          <a:p>
            <a:pPr indent="0" lvl="0" marL="0" rtl="0">
              <a:spcBef>
                <a:spcPts val="0"/>
              </a:spcBef>
              <a:spcAft>
                <a:spcPts val="0"/>
              </a:spcAft>
              <a:buNone/>
            </a:pPr>
            <a:r>
              <a:rPr lang="en" sz="900"/>
              <a:t>+getExtendedPrice(): integer</a:t>
            </a:r>
            <a:endParaRPr sz="900"/>
          </a:p>
          <a:p>
            <a:pPr indent="0" lvl="0" marL="0" rtl="0">
              <a:spcBef>
                <a:spcPts val="0"/>
              </a:spcBef>
              <a:spcAft>
                <a:spcPts val="0"/>
              </a:spcAft>
              <a:buNone/>
            </a:pPr>
            <a:r>
              <a:rPr lang="en" sz="900"/>
              <a:t>+getHeightCm(): integer</a:t>
            </a:r>
            <a:endParaRPr sz="900"/>
          </a:p>
          <a:p>
            <a:pPr indent="0" lvl="0" marL="0" rtl="0">
              <a:spcBef>
                <a:spcPts val="0"/>
              </a:spcBef>
              <a:spcAft>
                <a:spcPts val="0"/>
              </a:spcAft>
              <a:buNone/>
            </a:pPr>
            <a:r>
              <a:rPr lang="en" sz="900"/>
              <a:t>+getWidthCm(): integer</a:t>
            </a:r>
            <a:endParaRPr sz="900"/>
          </a:p>
          <a:p>
            <a:pPr indent="0" lvl="0" marL="0" rtl="0">
              <a:spcBef>
                <a:spcPts val="0"/>
              </a:spcBef>
              <a:spcAft>
                <a:spcPts val="0"/>
              </a:spcAft>
              <a:buNone/>
            </a:pPr>
            <a:r>
              <a:rPr lang="en" sz="900"/>
              <a:t>+getDepthCm(): integer</a:t>
            </a:r>
            <a:endParaRPr sz="900"/>
          </a:p>
          <a:p>
            <a:pPr indent="0" lvl="0" marL="0" rtl="0">
              <a:spcBef>
                <a:spcPts val="0"/>
              </a:spcBef>
              <a:spcAft>
                <a:spcPts val="0"/>
              </a:spcAft>
              <a:buNone/>
            </a:pPr>
            <a:r>
              <a:rPr lang="en" sz="900"/>
              <a:t>+getWeightGm(): integer</a:t>
            </a:r>
            <a:endParaRPr sz="900"/>
          </a:p>
        </p:txBody>
      </p:sp>
      <p:cxnSp>
        <p:nvCxnSpPr>
          <p:cNvPr id="192" name="Shape 192"/>
          <p:cNvCxnSpPr/>
          <p:nvPr/>
        </p:nvCxnSpPr>
        <p:spPr>
          <a:xfrm>
            <a:off x="5984375" y="1873425"/>
            <a:ext cx="1712400" cy="0"/>
          </a:xfrm>
          <a:prstGeom prst="straightConnector1">
            <a:avLst/>
          </a:prstGeom>
          <a:noFill/>
          <a:ln cap="flat" cmpd="sng" w="9525">
            <a:solidFill>
              <a:schemeClr val="dk2"/>
            </a:solidFill>
            <a:prstDash val="solid"/>
            <a:round/>
            <a:headEnd len="med" w="med" type="none"/>
            <a:tailEnd len="med" w="med" type="none"/>
          </a:ln>
        </p:spPr>
      </p:cxnSp>
      <p:cxnSp>
        <p:nvCxnSpPr>
          <p:cNvPr id="193" name="Shape 193"/>
          <p:cNvCxnSpPr/>
          <p:nvPr/>
        </p:nvCxnSpPr>
        <p:spPr>
          <a:xfrm>
            <a:off x="5984375" y="2120775"/>
            <a:ext cx="1712400" cy="0"/>
          </a:xfrm>
          <a:prstGeom prst="straightConnector1">
            <a:avLst/>
          </a:prstGeom>
          <a:noFill/>
          <a:ln cap="flat" cmpd="sng" w="9525">
            <a:solidFill>
              <a:schemeClr val="dk2"/>
            </a:solidFill>
            <a:prstDash val="solid"/>
            <a:round/>
            <a:headEnd len="med" w="med" type="none"/>
            <a:tailEnd len="med" w="med" type="none"/>
          </a:ln>
        </p:spPr>
      </p:cxnSp>
      <p:sp>
        <p:nvSpPr>
          <p:cNvPr id="194" name="Shape 194"/>
          <p:cNvSpPr/>
          <p:nvPr/>
        </p:nvSpPr>
        <p:spPr>
          <a:xfrm>
            <a:off x="5446600" y="3373938"/>
            <a:ext cx="1402500" cy="54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t>CompositeItem</a:t>
            </a:r>
            <a:endParaRPr b="1" sz="900"/>
          </a:p>
          <a:p>
            <a:pPr indent="0" lvl="0" marL="0" rtl="0">
              <a:spcBef>
                <a:spcPts val="0"/>
              </a:spcBef>
              <a:spcAft>
                <a:spcPts val="0"/>
              </a:spcAft>
              <a:buNone/>
            </a:pPr>
            <a:r>
              <a:rPr lang="en" sz="900"/>
              <a:t>+parts: vector</a:t>
            </a:r>
            <a:endParaRPr sz="900"/>
          </a:p>
          <a:p>
            <a:pPr indent="0" lvl="0" marL="0" rtl="0">
              <a:spcBef>
                <a:spcPts val="0"/>
              </a:spcBef>
              <a:spcAft>
                <a:spcPts val="0"/>
              </a:spcAft>
              <a:buNone/>
            </a:pPr>
            <a:r>
              <a:rPr lang="en" sz="900"/>
              <a:t>+getUnitPrice(): integer</a:t>
            </a:r>
            <a:endParaRPr sz="900"/>
          </a:p>
        </p:txBody>
      </p:sp>
      <p:cxnSp>
        <p:nvCxnSpPr>
          <p:cNvPr id="195" name="Shape 195"/>
          <p:cNvCxnSpPr/>
          <p:nvPr/>
        </p:nvCxnSpPr>
        <p:spPr>
          <a:xfrm>
            <a:off x="5446600" y="3592936"/>
            <a:ext cx="1402500" cy="0"/>
          </a:xfrm>
          <a:prstGeom prst="straightConnector1">
            <a:avLst/>
          </a:prstGeom>
          <a:noFill/>
          <a:ln cap="flat" cmpd="sng" w="9525">
            <a:solidFill>
              <a:schemeClr val="dk2"/>
            </a:solidFill>
            <a:prstDash val="solid"/>
            <a:round/>
            <a:headEnd len="med" w="med" type="none"/>
            <a:tailEnd len="med" w="med" type="none"/>
          </a:ln>
        </p:spPr>
      </p:cxnSp>
      <p:cxnSp>
        <p:nvCxnSpPr>
          <p:cNvPr id="196" name="Shape 196"/>
          <p:cNvCxnSpPr/>
          <p:nvPr/>
        </p:nvCxnSpPr>
        <p:spPr>
          <a:xfrm>
            <a:off x="5446600" y="3736016"/>
            <a:ext cx="1402500" cy="0"/>
          </a:xfrm>
          <a:prstGeom prst="straightConnector1">
            <a:avLst/>
          </a:prstGeom>
          <a:noFill/>
          <a:ln cap="flat" cmpd="sng" w="9525">
            <a:solidFill>
              <a:schemeClr val="dk2"/>
            </a:solidFill>
            <a:prstDash val="solid"/>
            <a:round/>
            <a:headEnd len="med" w="med" type="none"/>
            <a:tailEnd len="med" w="med" type="none"/>
          </a:ln>
        </p:spPr>
      </p:cxnSp>
      <p:sp>
        <p:nvSpPr>
          <p:cNvPr id="197" name="Shape 197"/>
          <p:cNvSpPr/>
          <p:nvPr/>
        </p:nvSpPr>
        <p:spPr>
          <a:xfrm>
            <a:off x="7023950" y="3336588"/>
            <a:ext cx="1362900" cy="61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t>SimpleItem</a:t>
            </a:r>
            <a:endParaRPr b="1" sz="900"/>
          </a:p>
          <a:p>
            <a:pPr indent="0" lvl="0" marL="0" rtl="0">
              <a:spcBef>
                <a:spcPts val="0"/>
              </a:spcBef>
              <a:spcAft>
                <a:spcPts val="0"/>
              </a:spcAft>
              <a:buNone/>
            </a:pPr>
            <a:r>
              <a:t/>
            </a:r>
            <a:endParaRPr sz="900"/>
          </a:p>
          <a:p>
            <a:pPr indent="0" lvl="0" marL="0" rtl="0">
              <a:spcBef>
                <a:spcPts val="0"/>
              </a:spcBef>
              <a:spcAft>
                <a:spcPts val="0"/>
              </a:spcAft>
              <a:buNone/>
            </a:pPr>
            <a:r>
              <a:rPr lang="en" sz="900"/>
              <a:t>+getUnitPrice():integer</a:t>
            </a:r>
            <a:endParaRPr sz="900"/>
          </a:p>
          <a:p>
            <a:pPr indent="0" lvl="0" marL="0" rtl="0">
              <a:spcBef>
                <a:spcPts val="0"/>
              </a:spcBef>
              <a:spcAft>
                <a:spcPts val="0"/>
              </a:spcAft>
              <a:buNone/>
            </a:pPr>
            <a:r>
              <a:t/>
            </a:r>
            <a:endParaRPr sz="900"/>
          </a:p>
        </p:txBody>
      </p:sp>
      <p:cxnSp>
        <p:nvCxnSpPr>
          <p:cNvPr id="198" name="Shape 198"/>
          <p:cNvCxnSpPr/>
          <p:nvPr/>
        </p:nvCxnSpPr>
        <p:spPr>
          <a:xfrm>
            <a:off x="7023950" y="3554913"/>
            <a:ext cx="1362900" cy="0"/>
          </a:xfrm>
          <a:prstGeom prst="straightConnector1">
            <a:avLst/>
          </a:prstGeom>
          <a:noFill/>
          <a:ln cap="flat" cmpd="sng" w="9525">
            <a:solidFill>
              <a:schemeClr val="dk2"/>
            </a:solidFill>
            <a:prstDash val="solid"/>
            <a:round/>
            <a:headEnd len="med" w="med" type="none"/>
            <a:tailEnd len="med" w="med" type="none"/>
          </a:ln>
        </p:spPr>
      </p:cxnSp>
      <p:sp>
        <p:nvSpPr>
          <p:cNvPr id="199" name="Shape 199"/>
          <p:cNvSpPr/>
          <p:nvPr/>
        </p:nvSpPr>
        <p:spPr>
          <a:xfrm>
            <a:off x="5146200" y="4098100"/>
            <a:ext cx="1843500" cy="245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t>Model</a:t>
            </a:r>
            <a:endParaRPr b="1" sz="900"/>
          </a:p>
          <a:p>
            <a:pPr indent="0" lvl="0" marL="0" rtl="0">
              <a:spcBef>
                <a:spcPts val="0"/>
              </a:spcBef>
              <a:spcAft>
                <a:spcPts val="0"/>
              </a:spcAft>
              <a:buNone/>
            </a:pPr>
            <a:r>
              <a:rPr lang="en" sz="900"/>
              <a:t>-baseWeight: integer</a:t>
            </a:r>
            <a:endParaRPr sz="900"/>
          </a:p>
          <a:p>
            <a:pPr indent="0" lvl="0" marL="0" rtl="0">
              <a:spcBef>
                <a:spcPts val="0"/>
              </a:spcBef>
              <a:spcAft>
                <a:spcPts val="0"/>
              </a:spcAft>
              <a:buNone/>
            </a:pPr>
            <a:r>
              <a:rPr lang="en" sz="900"/>
              <a:t>+modelIF: string</a:t>
            </a:r>
            <a:endParaRPr sz="900"/>
          </a:p>
          <a:p>
            <a:pPr indent="0" lvl="0" marL="0" rtl="0">
              <a:spcBef>
                <a:spcPts val="0"/>
              </a:spcBef>
              <a:spcAft>
                <a:spcPts val="0"/>
              </a:spcAft>
              <a:buNone/>
            </a:pPr>
            <a:r>
              <a:rPr lang="en" sz="900"/>
              <a:t>-heightCm: integer</a:t>
            </a:r>
            <a:endParaRPr sz="900"/>
          </a:p>
          <a:p>
            <a:pPr indent="0" lvl="0" marL="0" rtl="0">
              <a:spcBef>
                <a:spcPts val="0"/>
              </a:spcBef>
              <a:spcAft>
                <a:spcPts val="0"/>
              </a:spcAft>
              <a:buNone/>
            </a:pPr>
            <a:r>
              <a:rPr lang="en" sz="900"/>
              <a:t>-widthCm: ingeger</a:t>
            </a:r>
            <a:endParaRPr sz="900"/>
          </a:p>
          <a:p>
            <a:pPr indent="0" lvl="0" marL="0" rtl="0">
              <a:spcBef>
                <a:spcPts val="0"/>
              </a:spcBef>
              <a:spcAft>
                <a:spcPts val="0"/>
              </a:spcAft>
              <a:buNone/>
            </a:pPr>
            <a:r>
              <a:rPr lang="en" sz="900"/>
              <a:t>-depthCm: integer</a:t>
            </a:r>
            <a:endParaRPr sz="900"/>
          </a:p>
          <a:p>
            <a:pPr indent="0" lvl="0" marL="0" rtl="0">
              <a:spcBef>
                <a:spcPts val="0"/>
              </a:spcBef>
              <a:spcAft>
                <a:spcPts val="0"/>
              </a:spcAft>
              <a:buNone/>
            </a:pPr>
            <a:r>
              <a:rPr lang="en" sz="900"/>
              <a:t>-slots: Slot</a:t>
            </a:r>
            <a:endParaRPr sz="900"/>
          </a:p>
          <a:p>
            <a:pPr indent="0" lvl="0" marL="0" rtl="0">
              <a:spcBef>
                <a:spcPts val="0"/>
              </a:spcBef>
              <a:spcAft>
                <a:spcPts val="0"/>
              </a:spcAft>
              <a:buNone/>
            </a:pPr>
            <a:r>
              <a:rPr lang="en" sz="900"/>
              <a:t>-legalConfig: boolean</a:t>
            </a:r>
            <a:endParaRPr sz="900"/>
          </a:p>
          <a:p>
            <a:pPr indent="0" lvl="0" marL="0" rtl="0">
              <a:spcBef>
                <a:spcPts val="0"/>
              </a:spcBef>
              <a:spcAft>
                <a:spcPts val="0"/>
              </a:spcAft>
              <a:buNone/>
            </a:pPr>
            <a:r>
              <a:rPr lang="en" sz="900"/>
              <a:t>+selectModel()</a:t>
            </a:r>
            <a:endParaRPr sz="900"/>
          </a:p>
          <a:p>
            <a:pPr indent="0" lvl="0" marL="0" rtl="0">
              <a:spcBef>
                <a:spcPts val="0"/>
              </a:spcBef>
              <a:spcAft>
                <a:spcPts val="0"/>
              </a:spcAft>
              <a:buNone/>
            </a:pPr>
            <a:r>
              <a:rPr lang="en" sz="900"/>
              <a:t>+deselectModel()</a:t>
            </a:r>
            <a:endParaRPr sz="900"/>
          </a:p>
          <a:p>
            <a:pPr indent="0" lvl="0" marL="0" rtl="0">
              <a:spcBef>
                <a:spcPts val="0"/>
              </a:spcBef>
              <a:spcAft>
                <a:spcPts val="0"/>
              </a:spcAft>
              <a:buNone/>
            </a:pPr>
            <a:r>
              <a:rPr lang="en" sz="900"/>
              <a:t>+addComponent()</a:t>
            </a:r>
            <a:endParaRPr sz="900"/>
          </a:p>
          <a:p>
            <a:pPr indent="0" lvl="0" marL="0" rtl="0">
              <a:spcBef>
                <a:spcPts val="0"/>
              </a:spcBef>
              <a:spcAft>
                <a:spcPts val="0"/>
              </a:spcAft>
              <a:buNone/>
            </a:pPr>
            <a:r>
              <a:rPr lang="en" sz="900"/>
              <a:t>+removeComponent()</a:t>
            </a:r>
            <a:endParaRPr sz="900"/>
          </a:p>
          <a:p>
            <a:pPr indent="0" lvl="0" marL="0" rtl="0">
              <a:spcBef>
                <a:spcPts val="0"/>
              </a:spcBef>
              <a:spcAft>
                <a:spcPts val="0"/>
              </a:spcAft>
              <a:buNone/>
            </a:pPr>
            <a:r>
              <a:rPr lang="en" sz="900"/>
              <a:t>+isLegalConfiguration(): boolean</a:t>
            </a:r>
            <a:endParaRPr sz="900"/>
          </a:p>
          <a:p>
            <a:pPr indent="0" lvl="0" marL="0" rtl="0">
              <a:spcBef>
                <a:spcPts val="0"/>
              </a:spcBef>
              <a:spcAft>
                <a:spcPts val="0"/>
              </a:spcAft>
              <a:buNone/>
            </a:pPr>
            <a:r>
              <a:rPr lang="en" sz="900"/>
              <a:t>+getHeightCm(): integer</a:t>
            </a:r>
            <a:endParaRPr sz="900"/>
          </a:p>
          <a:p>
            <a:pPr indent="0" lvl="0" marL="0" rtl="0">
              <a:spcBef>
                <a:spcPts val="0"/>
              </a:spcBef>
              <a:spcAft>
                <a:spcPts val="0"/>
              </a:spcAft>
              <a:buNone/>
            </a:pPr>
            <a:r>
              <a:rPr lang="en" sz="900"/>
              <a:t>+getWidthCm(): integer</a:t>
            </a:r>
            <a:endParaRPr sz="900"/>
          </a:p>
          <a:p>
            <a:pPr indent="0" lvl="0" marL="0" rtl="0">
              <a:spcBef>
                <a:spcPts val="0"/>
              </a:spcBef>
              <a:spcAft>
                <a:spcPts val="0"/>
              </a:spcAft>
              <a:buNone/>
            </a:pPr>
            <a:r>
              <a:rPr lang="en" sz="900"/>
              <a:t>+getDepthCm(): integer</a:t>
            </a:r>
            <a:endParaRPr sz="900"/>
          </a:p>
          <a:p>
            <a:pPr indent="0" lvl="0" marL="0" rtl="0">
              <a:spcBef>
                <a:spcPts val="0"/>
              </a:spcBef>
              <a:spcAft>
                <a:spcPts val="0"/>
              </a:spcAft>
              <a:buNone/>
            </a:pPr>
            <a:r>
              <a:rPr lang="en" sz="900"/>
              <a:t>+getWeightGm(): integer</a:t>
            </a:r>
            <a:endParaRPr sz="900"/>
          </a:p>
        </p:txBody>
      </p:sp>
      <p:cxnSp>
        <p:nvCxnSpPr>
          <p:cNvPr id="200" name="Shape 200"/>
          <p:cNvCxnSpPr/>
          <p:nvPr/>
        </p:nvCxnSpPr>
        <p:spPr>
          <a:xfrm>
            <a:off x="5146200" y="4333875"/>
            <a:ext cx="1843500" cy="0"/>
          </a:xfrm>
          <a:prstGeom prst="straightConnector1">
            <a:avLst/>
          </a:prstGeom>
          <a:noFill/>
          <a:ln cap="flat" cmpd="sng" w="9525">
            <a:solidFill>
              <a:schemeClr val="dk2"/>
            </a:solidFill>
            <a:prstDash val="solid"/>
            <a:round/>
            <a:headEnd len="med" w="med" type="none"/>
            <a:tailEnd len="med" w="med" type="none"/>
          </a:ln>
        </p:spPr>
      </p:cxnSp>
      <p:cxnSp>
        <p:nvCxnSpPr>
          <p:cNvPr id="201" name="Shape 201"/>
          <p:cNvCxnSpPr/>
          <p:nvPr/>
        </p:nvCxnSpPr>
        <p:spPr>
          <a:xfrm>
            <a:off x="5146200" y="5262675"/>
            <a:ext cx="1843500" cy="0"/>
          </a:xfrm>
          <a:prstGeom prst="straightConnector1">
            <a:avLst/>
          </a:prstGeom>
          <a:noFill/>
          <a:ln cap="flat" cmpd="sng" w="9525">
            <a:solidFill>
              <a:schemeClr val="dk2"/>
            </a:solidFill>
            <a:prstDash val="solid"/>
            <a:round/>
            <a:headEnd len="med" w="med" type="none"/>
            <a:tailEnd len="med" w="med" type="none"/>
          </a:ln>
        </p:spPr>
      </p:cxnSp>
      <p:sp>
        <p:nvSpPr>
          <p:cNvPr id="202" name="Shape 202"/>
          <p:cNvSpPr/>
          <p:nvPr/>
        </p:nvSpPr>
        <p:spPr>
          <a:xfrm>
            <a:off x="7086000" y="4187250"/>
            <a:ext cx="1530900" cy="147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t>Component</a:t>
            </a:r>
            <a:endParaRPr b="1" sz="900"/>
          </a:p>
          <a:p>
            <a:pPr indent="0" lvl="0" marL="0" rtl="0">
              <a:spcBef>
                <a:spcPts val="0"/>
              </a:spcBef>
              <a:spcAft>
                <a:spcPts val="0"/>
              </a:spcAft>
              <a:buNone/>
            </a:pPr>
            <a:r>
              <a:rPr lang="en" sz="900">
                <a:solidFill>
                  <a:schemeClr val="dk1"/>
                </a:solidFill>
              </a:rPr>
              <a:t>-heightCm: integer</a:t>
            </a:r>
            <a:endParaRPr sz="900">
              <a:solidFill>
                <a:schemeClr val="dk1"/>
              </a:solidFill>
            </a:endParaRPr>
          </a:p>
          <a:p>
            <a:pPr indent="0" lvl="0" marL="0" rtl="0">
              <a:spcBef>
                <a:spcPts val="0"/>
              </a:spcBef>
              <a:spcAft>
                <a:spcPts val="0"/>
              </a:spcAft>
              <a:buNone/>
            </a:pPr>
            <a:r>
              <a:rPr lang="en" sz="900">
                <a:solidFill>
                  <a:schemeClr val="dk1"/>
                </a:solidFill>
              </a:rPr>
              <a:t>-widthCm: ingeger</a:t>
            </a:r>
            <a:endParaRPr sz="900">
              <a:solidFill>
                <a:schemeClr val="dk1"/>
              </a:solidFill>
            </a:endParaRPr>
          </a:p>
          <a:p>
            <a:pPr indent="0" lvl="0" marL="0" rtl="0">
              <a:spcBef>
                <a:spcPts val="0"/>
              </a:spcBef>
              <a:spcAft>
                <a:spcPts val="0"/>
              </a:spcAft>
              <a:buNone/>
            </a:pPr>
            <a:r>
              <a:rPr lang="en" sz="900">
                <a:solidFill>
                  <a:schemeClr val="dk1"/>
                </a:solidFill>
              </a:rPr>
              <a:t>-depthCm: integer</a:t>
            </a:r>
            <a:endParaRPr sz="900">
              <a:solidFill>
                <a:schemeClr val="dk1"/>
              </a:solidFill>
            </a:endParaRPr>
          </a:p>
          <a:p>
            <a:pPr indent="0" lvl="0" marL="0" rtl="0">
              <a:spcBef>
                <a:spcPts val="0"/>
              </a:spcBef>
              <a:spcAft>
                <a:spcPts val="0"/>
              </a:spcAft>
              <a:buNone/>
            </a:pPr>
            <a:r>
              <a:rPr lang="en" sz="900"/>
              <a:t>-weightGm: integer</a:t>
            </a:r>
            <a:endParaRPr sz="900"/>
          </a:p>
          <a:p>
            <a:pPr indent="0" lvl="0" marL="0" rtl="0">
              <a:spcBef>
                <a:spcPts val="0"/>
              </a:spcBef>
              <a:spcAft>
                <a:spcPts val="0"/>
              </a:spcAft>
              <a:buNone/>
            </a:pPr>
            <a:r>
              <a:rPr lang="en" sz="900"/>
              <a:t>-slotCompat: string</a:t>
            </a:r>
            <a:endParaRPr sz="900"/>
          </a:p>
          <a:p>
            <a:pPr indent="0" lvl="0" marL="0" rtl="0">
              <a:spcBef>
                <a:spcPts val="0"/>
              </a:spcBef>
              <a:spcAft>
                <a:spcPts val="0"/>
              </a:spcAft>
              <a:buNone/>
            </a:pPr>
            <a:r>
              <a:rPr lang="en" sz="900">
                <a:solidFill>
                  <a:schemeClr val="dk1"/>
                </a:solidFill>
              </a:rPr>
              <a:t>+getHeightCm(): integer</a:t>
            </a:r>
            <a:endParaRPr sz="900">
              <a:solidFill>
                <a:schemeClr val="dk1"/>
              </a:solidFill>
            </a:endParaRPr>
          </a:p>
          <a:p>
            <a:pPr indent="0" lvl="0" marL="0" rtl="0">
              <a:spcBef>
                <a:spcPts val="0"/>
              </a:spcBef>
              <a:spcAft>
                <a:spcPts val="0"/>
              </a:spcAft>
              <a:buNone/>
            </a:pPr>
            <a:r>
              <a:rPr lang="en" sz="900">
                <a:solidFill>
                  <a:schemeClr val="dk1"/>
                </a:solidFill>
              </a:rPr>
              <a:t>+getWidthCm(): integer</a:t>
            </a:r>
            <a:endParaRPr sz="900">
              <a:solidFill>
                <a:schemeClr val="dk1"/>
              </a:solidFill>
            </a:endParaRPr>
          </a:p>
          <a:p>
            <a:pPr indent="0" lvl="0" marL="0" rtl="0">
              <a:spcBef>
                <a:spcPts val="0"/>
              </a:spcBef>
              <a:spcAft>
                <a:spcPts val="0"/>
              </a:spcAft>
              <a:buNone/>
            </a:pPr>
            <a:r>
              <a:rPr lang="en" sz="900">
                <a:solidFill>
                  <a:schemeClr val="dk1"/>
                </a:solidFill>
              </a:rPr>
              <a:t>+getDepthCm(): integer</a:t>
            </a:r>
            <a:endParaRPr sz="900">
              <a:solidFill>
                <a:schemeClr val="dk1"/>
              </a:solidFill>
            </a:endParaRPr>
          </a:p>
          <a:p>
            <a:pPr indent="0" lvl="0" marL="0" rtl="0">
              <a:spcBef>
                <a:spcPts val="0"/>
              </a:spcBef>
              <a:spcAft>
                <a:spcPts val="0"/>
              </a:spcAft>
              <a:buNone/>
            </a:pPr>
            <a:r>
              <a:rPr lang="en" sz="900">
                <a:solidFill>
                  <a:schemeClr val="dk1"/>
                </a:solidFill>
              </a:rPr>
              <a:t>+getWeightGm(): integer</a:t>
            </a:r>
            <a:endParaRPr sz="900">
              <a:solidFill>
                <a:schemeClr val="dk1"/>
              </a:solidFill>
            </a:endParaRPr>
          </a:p>
          <a:p>
            <a:pPr indent="0" lvl="0" marL="0" rtl="0">
              <a:spcBef>
                <a:spcPts val="0"/>
              </a:spcBef>
              <a:spcAft>
                <a:spcPts val="0"/>
              </a:spcAft>
              <a:buNone/>
            </a:pPr>
            <a:r>
              <a:rPr lang="en" sz="900"/>
              <a:t>+isCompatible(): boolean</a:t>
            </a:r>
            <a:endParaRPr sz="900"/>
          </a:p>
        </p:txBody>
      </p:sp>
      <p:cxnSp>
        <p:nvCxnSpPr>
          <p:cNvPr id="203" name="Shape 203"/>
          <p:cNvCxnSpPr/>
          <p:nvPr/>
        </p:nvCxnSpPr>
        <p:spPr>
          <a:xfrm>
            <a:off x="7086000" y="4353150"/>
            <a:ext cx="1530900" cy="0"/>
          </a:xfrm>
          <a:prstGeom prst="straightConnector1">
            <a:avLst/>
          </a:prstGeom>
          <a:noFill/>
          <a:ln cap="flat" cmpd="sng" w="9525">
            <a:solidFill>
              <a:schemeClr val="dk2"/>
            </a:solidFill>
            <a:prstDash val="solid"/>
            <a:round/>
            <a:headEnd len="med" w="med" type="none"/>
            <a:tailEnd len="med" w="med" type="none"/>
          </a:ln>
        </p:spPr>
      </p:cxnSp>
      <p:cxnSp>
        <p:nvCxnSpPr>
          <p:cNvPr id="204" name="Shape 204"/>
          <p:cNvCxnSpPr/>
          <p:nvPr/>
        </p:nvCxnSpPr>
        <p:spPr>
          <a:xfrm>
            <a:off x="7086000" y="4988150"/>
            <a:ext cx="1530900" cy="0"/>
          </a:xfrm>
          <a:prstGeom prst="straightConnector1">
            <a:avLst/>
          </a:prstGeom>
          <a:noFill/>
          <a:ln cap="flat" cmpd="sng" w="9525">
            <a:solidFill>
              <a:schemeClr val="dk2"/>
            </a:solidFill>
            <a:prstDash val="solid"/>
            <a:round/>
            <a:headEnd len="med" w="med" type="none"/>
            <a:tailEnd len="med" w="med" type="none"/>
          </a:ln>
        </p:spPr>
      </p:cxnSp>
      <p:cxnSp>
        <p:nvCxnSpPr>
          <p:cNvPr id="205" name="Shape 205"/>
          <p:cNvCxnSpPr>
            <a:stCxn id="194" idx="0"/>
            <a:endCxn id="191" idx="2"/>
          </p:cNvCxnSpPr>
          <p:nvPr/>
        </p:nvCxnSpPr>
        <p:spPr>
          <a:xfrm flipH="1" rot="10800000">
            <a:off x="6147850" y="3131538"/>
            <a:ext cx="692700" cy="242400"/>
          </a:xfrm>
          <a:prstGeom prst="straightConnector1">
            <a:avLst/>
          </a:prstGeom>
          <a:noFill/>
          <a:ln cap="flat" cmpd="sng" w="19050">
            <a:solidFill>
              <a:schemeClr val="dk2"/>
            </a:solidFill>
            <a:prstDash val="solid"/>
            <a:round/>
            <a:headEnd len="med" w="med" type="none"/>
            <a:tailEnd len="med" w="med" type="triangle"/>
          </a:ln>
        </p:spPr>
      </p:cxnSp>
      <p:cxnSp>
        <p:nvCxnSpPr>
          <p:cNvPr id="206" name="Shape 206"/>
          <p:cNvCxnSpPr>
            <a:stCxn id="197" idx="0"/>
            <a:endCxn id="191" idx="2"/>
          </p:cNvCxnSpPr>
          <p:nvPr/>
        </p:nvCxnSpPr>
        <p:spPr>
          <a:xfrm rot="10800000">
            <a:off x="6840500" y="3131388"/>
            <a:ext cx="864900" cy="205200"/>
          </a:xfrm>
          <a:prstGeom prst="straightConnector1">
            <a:avLst/>
          </a:prstGeom>
          <a:noFill/>
          <a:ln cap="flat" cmpd="sng" w="19050">
            <a:solidFill>
              <a:schemeClr val="dk2"/>
            </a:solidFill>
            <a:prstDash val="solid"/>
            <a:round/>
            <a:headEnd len="med" w="med" type="none"/>
            <a:tailEnd len="med" w="med" type="triangle"/>
          </a:ln>
        </p:spPr>
      </p:cxnSp>
      <p:cxnSp>
        <p:nvCxnSpPr>
          <p:cNvPr id="207" name="Shape 207"/>
          <p:cNvCxnSpPr>
            <a:stCxn id="199" idx="0"/>
            <a:endCxn id="194" idx="2"/>
          </p:cNvCxnSpPr>
          <p:nvPr/>
        </p:nvCxnSpPr>
        <p:spPr>
          <a:xfrm flipH="1" rot="10800000">
            <a:off x="6067950" y="3916600"/>
            <a:ext cx="79800" cy="181500"/>
          </a:xfrm>
          <a:prstGeom prst="straightConnector1">
            <a:avLst/>
          </a:prstGeom>
          <a:noFill/>
          <a:ln cap="flat" cmpd="sng" w="19050">
            <a:solidFill>
              <a:schemeClr val="dk2"/>
            </a:solidFill>
            <a:prstDash val="solid"/>
            <a:round/>
            <a:headEnd len="med" w="med" type="none"/>
            <a:tailEnd len="med" w="med" type="triangle"/>
          </a:ln>
        </p:spPr>
      </p:cxnSp>
      <p:cxnSp>
        <p:nvCxnSpPr>
          <p:cNvPr id="208" name="Shape 208"/>
          <p:cNvCxnSpPr>
            <a:stCxn id="202" idx="0"/>
            <a:endCxn id="197" idx="2"/>
          </p:cNvCxnSpPr>
          <p:nvPr/>
        </p:nvCxnSpPr>
        <p:spPr>
          <a:xfrm rot="10800000">
            <a:off x="7705350" y="3953850"/>
            <a:ext cx="146100" cy="233400"/>
          </a:xfrm>
          <a:prstGeom prst="straightConnector1">
            <a:avLst/>
          </a:prstGeom>
          <a:noFill/>
          <a:ln cap="flat" cmpd="sng" w="19050">
            <a:solidFill>
              <a:schemeClr val="dk2"/>
            </a:solidFill>
            <a:prstDash val="solid"/>
            <a:round/>
            <a:headEnd len="med" w="med" type="none"/>
            <a:tailEnd len="med" w="med" type="triangle"/>
          </a:ln>
        </p:spPr>
      </p:cxnSp>
      <p:sp>
        <p:nvSpPr>
          <p:cNvPr id="209" name="Shape 20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Abstract Classes</a:t>
            </a:r>
            <a:endParaRPr/>
          </a:p>
        </p:txBody>
      </p:sp>
      <p:sp>
        <p:nvSpPr>
          <p:cNvPr id="215" name="Shape 215"/>
          <p:cNvSpPr txBox="1"/>
          <p:nvPr>
            <p:ph idx="1" type="body"/>
          </p:nvPr>
        </p:nvSpPr>
        <p:spPr>
          <a:xfrm>
            <a:off x="457200" y="1600200"/>
            <a:ext cx="46890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sz="2400"/>
              <a:t>Classes that are incomplete and cannot be instantiated.</a:t>
            </a:r>
            <a:endParaRPr sz="2400"/>
          </a:p>
          <a:p>
            <a:pPr indent="-381000" lvl="1" marL="914400" marR="0" rtl="0" algn="l">
              <a:lnSpc>
                <a:spcPct val="100000"/>
              </a:lnSpc>
              <a:spcBef>
                <a:spcPts val="0"/>
              </a:spcBef>
              <a:spcAft>
                <a:spcPts val="0"/>
              </a:spcAft>
              <a:buSzPts val="2400"/>
              <a:buChar char="○"/>
            </a:pPr>
            <a:r>
              <a:rPr lang="en"/>
              <a:t>LineItem</a:t>
            </a:r>
            <a:endParaRPr sz="2400"/>
          </a:p>
          <a:p>
            <a:pPr indent="-381000" lvl="0" marL="457200" marR="0" rtl="0" algn="l">
              <a:lnSpc>
                <a:spcPct val="100000"/>
              </a:lnSpc>
              <a:spcBef>
                <a:spcPts val="0"/>
              </a:spcBef>
              <a:spcAft>
                <a:spcPts val="0"/>
              </a:spcAft>
              <a:buSzPts val="2400"/>
              <a:buChar char="●"/>
            </a:pPr>
            <a:r>
              <a:rPr lang="en" sz="2400"/>
              <a:t>Define templates for other classes to follow.</a:t>
            </a:r>
            <a:endParaRPr sz="2400"/>
          </a:p>
          <a:p>
            <a:pPr indent="-381000" lvl="0" marL="457200" marR="0" rtl="0" algn="l">
              <a:lnSpc>
                <a:spcPct val="100000"/>
              </a:lnSpc>
              <a:spcBef>
                <a:spcPts val="0"/>
              </a:spcBef>
              <a:spcAft>
                <a:spcPts val="0"/>
              </a:spcAft>
              <a:buSzPts val="2400"/>
              <a:buChar char="●"/>
            </a:pPr>
            <a:r>
              <a:rPr lang="en" sz="2400"/>
              <a:t>These still must be tested in some form.</a:t>
            </a:r>
            <a:endParaRPr sz="2400"/>
          </a:p>
          <a:p>
            <a:pPr indent="-381000" lvl="1" marL="914400" marR="0" rtl="0" algn="l">
              <a:lnSpc>
                <a:spcPct val="100000"/>
              </a:lnSpc>
              <a:spcBef>
                <a:spcPts val="0"/>
              </a:spcBef>
              <a:spcAft>
                <a:spcPts val="0"/>
              </a:spcAft>
              <a:buSzPts val="2400"/>
              <a:buChar char="○"/>
            </a:pPr>
            <a:r>
              <a:rPr lang="en" sz="2400"/>
              <a:t>Can test all of the child classes.</a:t>
            </a:r>
            <a:endParaRPr sz="2400"/>
          </a:p>
          <a:p>
            <a:pPr indent="-381000" lvl="1" marL="914400" marR="0" rtl="0" algn="l">
              <a:lnSpc>
                <a:spcPct val="100000"/>
              </a:lnSpc>
              <a:spcBef>
                <a:spcPts val="0"/>
              </a:spcBef>
              <a:spcAft>
                <a:spcPts val="0"/>
              </a:spcAft>
              <a:buSzPts val="2400"/>
              <a:buChar char="○"/>
            </a:pPr>
            <a:r>
              <a:rPr lang="en"/>
              <a:t>Techniques for testing what is declared in the abstract class.</a:t>
            </a:r>
            <a:endParaRPr/>
          </a:p>
        </p:txBody>
      </p:sp>
      <p:sp>
        <p:nvSpPr>
          <p:cNvPr id="216" name="Shape 216"/>
          <p:cNvSpPr/>
          <p:nvPr/>
        </p:nvSpPr>
        <p:spPr>
          <a:xfrm>
            <a:off x="5984375" y="1655100"/>
            <a:ext cx="1712400" cy="147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900"/>
              <a:t>LineItem</a:t>
            </a:r>
            <a:endParaRPr b="1" i="1" sz="900"/>
          </a:p>
          <a:p>
            <a:pPr indent="0" lvl="0" marL="0" rtl="0">
              <a:spcBef>
                <a:spcPts val="0"/>
              </a:spcBef>
              <a:spcAft>
                <a:spcPts val="0"/>
              </a:spcAft>
              <a:buNone/>
            </a:pPr>
            <a:r>
              <a:rPr lang="en" sz="900"/>
              <a:t>+sku: string</a:t>
            </a:r>
            <a:endParaRPr sz="900"/>
          </a:p>
          <a:p>
            <a:pPr indent="0" lvl="0" marL="0" rtl="0">
              <a:spcBef>
                <a:spcPts val="0"/>
              </a:spcBef>
              <a:spcAft>
                <a:spcPts val="0"/>
              </a:spcAft>
              <a:buNone/>
            </a:pPr>
            <a:r>
              <a:rPr lang="en" sz="900"/>
              <a:t>+units:integer</a:t>
            </a:r>
            <a:endParaRPr sz="900"/>
          </a:p>
          <a:p>
            <a:pPr indent="0" lvl="0" marL="0" rtl="0">
              <a:spcBef>
                <a:spcPts val="0"/>
              </a:spcBef>
              <a:spcAft>
                <a:spcPts val="0"/>
              </a:spcAft>
              <a:buNone/>
            </a:pPr>
            <a:r>
              <a:rPr lang="en" sz="900"/>
              <a:t>+validItem(): boolean</a:t>
            </a:r>
            <a:endParaRPr sz="900"/>
          </a:p>
          <a:p>
            <a:pPr indent="0" lvl="0" marL="0" rtl="0">
              <a:spcBef>
                <a:spcPts val="0"/>
              </a:spcBef>
              <a:spcAft>
                <a:spcPts val="0"/>
              </a:spcAft>
              <a:buNone/>
            </a:pPr>
            <a:r>
              <a:rPr lang="en" sz="900"/>
              <a:t>+getUnitPrice():integer</a:t>
            </a:r>
            <a:endParaRPr sz="900"/>
          </a:p>
          <a:p>
            <a:pPr indent="0" lvl="0" marL="0" rtl="0">
              <a:spcBef>
                <a:spcPts val="0"/>
              </a:spcBef>
              <a:spcAft>
                <a:spcPts val="0"/>
              </a:spcAft>
              <a:buNone/>
            </a:pPr>
            <a:r>
              <a:rPr lang="en" sz="900"/>
              <a:t>+getExtendedPrice(): integer</a:t>
            </a:r>
            <a:endParaRPr sz="900"/>
          </a:p>
          <a:p>
            <a:pPr indent="0" lvl="0" marL="0" rtl="0">
              <a:spcBef>
                <a:spcPts val="0"/>
              </a:spcBef>
              <a:spcAft>
                <a:spcPts val="0"/>
              </a:spcAft>
              <a:buNone/>
            </a:pPr>
            <a:r>
              <a:rPr lang="en" sz="900"/>
              <a:t>+getHeightCm(): integer</a:t>
            </a:r>
            <a:endParaRPr sz="900"/>
          </a:p>
          <a:p>
            <a:pPr indent="0" lvl="0" marL="0" rtl="0">
              <a:spcBef>
                <a:spcPts val="0"/>
              </a:spcBef>
              <a:spcAft>
                <a:spcPts val="0"/>
              </a:spcAft>
              <a:buNone/>
            </a:pPr>
            <a:r>
              <a:rPr lang="en" sz="900"/>
              <a:t>+getWidthCm(): integer</a:t>
            </a:r>
            <a:endParaRPr sz="900"/>
          </a:p>
          <a:p>
            <a:pPr indent="0" lvl="0" marL="0" rtl="0">
              <a:spcBef>
                <a:spcPts val="0"/>
              </a:spcBef>
              <a:spcAft>
                <a:spcPts val="0"/>
              </a:spcAft>
              <a:buNone/>
            </a:pPr>
            <a:r>
              <a:rPr lang="en" sz="900"/>
              <a:t>+getDepthCm(): integer</a:t>
            </a:r>
            <a:endParaRPr sz="900"/>
          </a:p>
          <a:p>
            <a:pPr indent="0" lvl="0" marL="0" rtl="0">
              <a:spcBef>
                <a:spcPts val="0"/>
              </a:spcBef>
              <a:spcAft>
                <a:spcPts val="0"/>
              </a:spcAft>
              <a:buNone/>
            </a:pPr>
            <a:r>
              <a:rPr lang="en" sz="900"/>
              <a:t>+getWeightGm(): integer</a:t>
            </a:r>
            <a:endParaRPr sz="900"/>
          </a:p>
        </p:txBody>
      </p:sp>
      <p:cxnSp>
        <p:nvCxnSpPr>
          <p:cNvPr id="217" name="Shape 217"/>
          <p:cNvCxnSpPr/>
          <p:nvPr/>
        </p:nvCxnSpPr>
        <p:spPr>
          <a:xfrm>
            <a:off x="5984375" y="1873425"/>
            <a:ext cx="1712400" cy="0"/>
          </a:xfrm>
          <a:prstGeom prst="straightConnector1">
            <a:avLst/>
          </a:prstGeom>
          <a:noFill/>
          <a:ln cap="flat" cmpd="sng" w="9525">
            <a:solidFill>
              <a:schemeClr val="dk2"/>
            </a:solidFill>
            <a:prstDash val="solid"/>
            <a:round/>
            <a:headEnd len="med" w="med" type="none"/>
            <a:tailEnd len="med" w="med" type="none"/>
          </a:ln>
        </p:spPr>
      </p:cxnSp>
      <p:cxnSp>
        <p:nvCxnSpPr>
          <p:cNvPr id="218" name="Shape 218"/>
          <p:cNvCxnSpPr/>
          <p:nvPr/>
        </p:nvCxnSpPr>
        <p:spPr>
          <a:xfrm>
            <a:off x="5984375" y="2120775"/>
            <a:ext cx="1712400" cy="0"/>
          </a:xfrm>
          <a:prstGeom prst="straightConnector1">
            <a:avLst/>
          </a:prstGeom>
          <a:noFill/>
          <a:ln cap="flat" cmpd="sng" w="9525">
            <a:solidFill>
              <a:schemeClr val="dk2"/>
            </a:solidFill>
            <a:prstDash val="solid"/>
            <a:round/>
            <a:headEnd len="med" w="med" type="none"/>
            <a:tailEnd len="med" w="med" type="none"/>
          </a:ln>
        </p:spPr>
      </p:cxnSp>
      <p:sp>
        <p:nvSpPr>
          <p:cNvPr id="219" name="Shape 219"/>
          <p:cNvSpPr/>
          <p:nvPr/>
        </p:nvSpPr>
        <p:spPr>
          <a:xfrm>
            <a:off x="5446600" y="3373938"/>
            <a:ext cx="1402500" cy="54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t>CompositeItem</a:t>
            </a:r>
            <a:endParaRPr b="1" sz="900"/>
          </a:p>
          <a:p>
            <a:pPr indent="0" lvl="0" marL="0" rtl="0">
              <a:spcBef>
                <a:spcPts val="0"/>
              </a:spcBef>
              <a:spcAft>
                <a:spcPts val="0"/>
              </a:spcAft>
              <a:buNone/>
            </a:pPr>
            <a:r>
              <a:rPr lang="en" sz="900"/>
              <a:t>+parts: vector</a:t>
            </a:r>
            <a:endParaRPr sz="900"/>
          </a:p>
          <a:p>
            <a:pPr indent="0" lvl="0" marL="0" rtl="0">
              <a:spcBef>
                <a:spcPts val="0"/>
              </a:spcBef>
              <a:spcAft>
                <a:spcPts val="0"/>
              </a:spcAft>
              <a:buNone/>
            </a:pPr>
            <a:r>
              <a:rPr lang="en" sz="900"/>
              <a:t>+getUnitPrice(): integer</a:t>
            </a:r>
            <a:endParaRPr sz="900"/>
          </a:p>
        </p:txBody>
      </p:sp>
      <p:cxnSp>
        <p:nvCxnSpPr>
          <p:cNvPr id="220" name="Shape 220"/>
          <p:cNvCxnSpPr/>
          <p:nvPr/>
        </p:nvCxnSpPr>
        <p:spPr>
          <a:xfrm>
            <a:off x="5446600" y="3592936"/>
            <a:ext cx="1402500" cy="0"/>
          </a:xfrm>
          <a:prstGeom prst="straightConnector1">
            <a:avLst/>
          </a:prstGeom>
          <a:noFill/>
          <a:ln cap="flat" cmpd="sng" w="9525">
            <a:solidFill>
              <a:schemeClr val="dk2"/>
            </a:solidFill>
            <a:prstDash val="solid"/>
            <a:round/>
            <a:headEnd len="med" w="med" type="none"/>
            <a:tailEnd len="med" w="med" type="none"/>
          </a:ln>
        </p:spPr>
      </p:cxnSp>
      <p:cxnSp>
        <p:nvCxnSpPr>
          <p:cNvPr id="221" name="Shape 221"/>
          <p:cNvCxnSpPr/>
          <p:nvPr/>
        </p:nvCxnSpPr>
        <p:spPr>
          <a:xfrm>
            <a:off x="5446600" y="3736016"/>
            <a:ext cx="1402500" cy="0"/>
          </a:xfrm>
          <a:prstGeom prst="straightConnector1">
            <a:avLst/>
          </a:prstGeom>
          <a:noFill/>
          <a:ln cap="flat" cmpd="sng" w="9525">
            <a:solidFill>
              <a:schemeClr val="dk2"/>
            </a:solidFill>
            <a:prstDash val="solid"/>
            <a:round/>
            <a:headEnd len="med" w="med" type="none"/>
            <a:tailEnd len="med" w="med" type="none"/>
          </a:ln>
        </p:spPr>
      </p:cxnSp>
      <p:sp>
        <p:nvSpPr>
          <p:cNvPr id="222" name="Shape 222"/>
          <p:cNvSpPr/>
          <p:nvPr/>
        </p:nvSpPr>
        <p:spPr>
          <a:xfrm>
            <a:off x="7023950" y="3336588"/>
            <a:ext cx="1362900" cy="61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t>SimpleItem</a:t>
            </a:r>
            <a:endParaRPr b="1" sz="900"/>
          </a:p>
          <a:p>
            <a:pPr indent="0" lvl="0" marL="0" rtl="0">
              <a:spcBef>
                <a:spcPts val="0"/>
              </a:spcBef>
              <a:spcAft>
                <a:spcPts val="0"/>
              </a:spcAft>
              <a:buNone/>
            </a:pPr>
            <a:r>
              <a:t/>
            </a:r>
            <a:endParaRPr sz="900"/>
          </a:p>
          <a:p>
            <a:pPr indent="0" lvl="0" marL="0" rtl="0">
              <a:spcBef>
                <a:spcPts val="0"/>
              </a:spcBef>
              <a:spcAft>
                <a:spcPts val="0"/>
              </a:spcAft>
              <a:buNone/>
            </a:pPr>
            <a:r>
              <a:rPr lang="en" sz="900"/>
              <a:t>+getUnitPrice():integer</a:t>
            </a:r>
            <a:endParaRPr sz="900"/>
          </a:p>
          <a:p>
            <a:pPr indent="0" lvl="0" marL="0" rtl="0">
              <a:spcBef>
                <a:spcPts val="0"/>
              </a:spcBef>
              <a:spcAft>
                <a:spcPts val="0"/>
              </a:spcAft>
              <a:buNone/>
            </a:pPr>
            <a:r>
              <a:t/>
            </a:r>
            <a:endParaRPr sz="900"/>
          </a:p>
        </p:txBody>
      </p:sp>
      <p:cxnSp>
        <p:nvCxnSpPr>
          <p:cNvPr id="223" name="Shape 223"/>
          <p:cNvCxnSpPr/>
          <p:nvPr/>
        </p:nvCxnSpPr>
        <p:spPr>
          <a:xfrm>
            <a:off x="7023950" y="3554913"/>
            <a:ext cx="1362900" cy="0"/>
          </a:xfrm>
          <a:prstGeom prst="straightConnector1">
            <a:avLst/>
          </a:prstGeom>
          <a:noFill/>
          <a:ln cap="flat" cmpd="sng" w="9525">
            <a:solidFill>
              <a:schemeClr val="dk2"/>
            </a:solidFill>
            <a:prstDash val="solid"/>
            <a:round/>
            <a:headEnd len="med" w="med" type="none"/>
            <a:tailEnd len="med" w="med" type="none"/>
          </a:ln>
        </p:spPr>
      </p:cxnSp>
      <p:sp>
        <p:nvSpPr>
          <p:cNvPr id="224" name="Shape 224"/>
          <p:cNvSpPr/>
          <p:nvPr/>
        </p:nvSpPr>
        <p:spPr>
          <a:xfrm>
            <a:off x="5146200" y="4098100"/>
            <a:ext cx="1843500" cy="2454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t>Model</a:t>
            </a:r>
            <a:endParaRPr b="1" sz="900"/>
          </a:p>
          <a:p>
            <a:pPr indent="0" lvl="0" marL="0" rtl="0">
              <a:spcBef>
                <a:spcPts val="0"/>
              </a:spcBef>
              <a:spcAft>
                <a:spcPts val="0"/>
              </a:spcAft>
              <a:buNone/>
            </a:pPr>
            <a:r>
              <a:rPr lang="en" sz="900"/>
              <a:t>-baseWeight: integer</a:t>
            </a:r>
            <a:endParaRPr sz="900"/>
          </a:p>
          <a:p>
            <a:pPr indent="0" lvl="0" marL="0" rtl="0">
              <a:spcBef>
                <a:spcPts val="0"/>
              </a:spcBef>
              <a:spcAft>
                <a:spcPts val="0"/>
              </a:spcAft>
              <a:buNone/>
            </a:pPr>
            <a:r>
              <a:rPr lang="en" sz="900"/>
              <a:t>+modelIF: string</a:t>
            </a:r>
            <a:endParaRPr sz="900"/>
          </a:p>
          <a:p>
            <a:pPr indent="0" lvl="0" marL="0" rtl="0">
              <a:spcBef>
                <a:spcPts val="0"/>
              </a:spcBef>
              <a:spcAft>
                <a:spcPts val="0"/>
              </a:spcAft>
              <a:buNone/>
            </a:pPr>
            <a:r>
              <a:rPr lang="en" sz="900"/>
              <a:t>-heightCm: integer</a:t>
            </a:r>
            <a:endParaRPr sz="900"/>
          </a:p>
          <a:p>
            <a:pPr indent="0" lvl="0" marL="0" rtl="0">
              <a:spcBef>
                <a:spcPts val="0"/>
              </a:spcBef>
              <a:spcAft>
                <a:spcPts val="0"/>
              </a:spcAft>
              <a:buNone/>
            </a:pPr>
            <a:r>
              <a:rPr lang="en" sz="900"/>
              <a:t>-widthCm: ingeger</a:t>
            </a:r>
            <a:endParaRPr sz="900"/>
          </a:p>
          <a:p>
            <a:pPr indent="0" lvl="0" marL="0" rtl="0">
              <a:spcBef>
                <a:spcPts val="0"/>
              </a:spcBef>
              <a:spcAft>
                <a:spcPts val="0"/>
              </a:spcAft>
              <a:buNone/>
            </a:pPr>
            <a:r>
              <a:rPr lang="en" sz="900"/>
              <a:t>-depthCm: integer</a:t>
            </a:r>
            <a:endParaRPr sz="900"/>
          </a:p>
          <a:p>
            <a:pPr indent="0" lvl="0" marL="0" rtl="0">
              <a:spcBef>
                <a:spcPts val="0"/>
              </a:spcBef>
              <a:spcAft>
                <a:spcPts val="0"/>
              </a:spcAft>
              <a:buNone/>
            </a:pPr>
            <a:r>
              <a:rPr lang="en" sz="900"/>
              <a:t>-slots: Slot</a:t>
            </a:r>
            <a:endParaRPr sz="900"/>
          </a:p>
          <a:p>
            <a:pPr indent="0" lvl="0" marL="0" rtl="0">
              <a:spcBef>
                <a:spcPts val="0"/>
              </a:spcBef>
              <a:spcAft>
                <a:spcPts val="0"/>
              </a:spcAft>
              <a:buNone/>
            </a:pPr>
            <a:r>
              <a:rPr lang="en" sz="900"/>
              <a:t>-legalConfig: boolean</a:t>
            </a:r>
            <a:endParaRPr sz="900"/>
          </a:p>
          <a:p>
            <a:pPr indent="0" lvl="0" marL="0" rtl="0">
              <a:spcBef>
                <a:spcPts val="0"/>
              </a:spcBef>
              <a:spcAft>
                <a:spcPts val="0"/>
              </a:spcAft>
              <a:buNone/>
            </a:pPr>
            <a:r>
              <a:rPr lang="en" sz="900"/>
              <a:t>+selectModel()</a:t>
            </a:r>
            <a:endParaRPr sz="900"/>
          </a:p>
          <a:p>
            <a:pPr indent="0" lvl="0" marL="0" rtl="0">
              <a:spcBef>
                <a:spcPts val="0"/>
              </a:spcBef>
              <a:spcAft>
                <a:spcPts val="0"/>
              </a:spcAft>
              <a:buNone/>
            </a:pPr>
            <a:r>
              <a:rPr lang="en" sz="900"/>
              <a:t>+deselectModel()</a:t>
            </a:r>
            <a:endParaRPr sz="900"/>
          </a:p>
          <a:p>
            <a:pPr indent="0" lvl="0" marL="0" rtl="0">
              <a:spcBef>
                <a:spcPts val="0"/>
              </a:spcBef>
              <a:spcAft>
                <a:spcPts val="0"/>
              </a:spcAft>
              <a:buNone/>
            </a:pPr>
            <a:r>
              <a:rPr lang="en" sz="900"/>
              <a:t>+addComponent()</a:t>
            </a:r>
            <a:endParaRPr sz="900"/>
          </a:p>
          <a:p>
            <a:pPr indent="0" lvl="0" marL="0" rtl="0">
              <a:spcBef>
                <a:spcPts val="0"/>
              </a:spcBef>
              <a:spcAft>
                <a:spcPts val="0"/>
              </a:spcAft>
              <a:buNone/>
            </a:pPr>
            <a:r>
              <a:rPr lang="en" sz="900"/>
              <a:t>+removeComponent()</a:t>
            </a:r>
            <a:endParaRPr sz="900"/>
          </a:p>
          <a:p>
            <a:pPr indent="0" lvl="0" marL="0" rtl="0">
              <a:spcBef>
                <a:spcPts val="0"/>
              </a:spcBef>
              <a:spcAft>
                <a:spcPts val="0"/>
              </a:spcAft>
              <a:buNone/>
            </a:pPr>
            <a:r>
              <a:rPr lang="en" sz="900"/>
              <a:t>+isLegalConfiguration(): boolean</a:t>
            </a:r>
            <a:endParaRPr sz="900"/>
          </a:p>
          <a:p>
            <a:pPr indent="0" lvl="0" marL="0" rtl="0">
              <a:spcBef>
                <a:spcPts val="0"/>
              </a:spcBef>
              <a:spcAft>
                <a:spcPts val="0"/>
              </a:spcAft>
              <a:buNone/>
            </a:pPr>
            <a:r>
              <a:rPr lang="en" sz="900"/>
              <a:t>+getHeightCm(): integer</a:t>
            </a:r>
            <a:endParaRPr sz="900"/>
          </a:p>
          <a:p>
            <a:pPr indent="0" lvl="0" marL="0" rtl="0">
              <a:spcBef>
                <a:spcPts val="0"/>
              </a:spcBef>
              <a:spcAft>
                <a:spcPts val="0"/>
              </a:spcAft>
              <a:buNone/>
            </a:pPr>
            <a:r>
              <a:rPr lang="en" sz="900"/>
              <a:t>+getWidthCm(): integer</a:t>
            </a:r>
            <a:endParaRPr sz="900"/>
          </a:p>
          <a:p>
            <a:pPr indent="0" lvl="0" marL="0" rtl="0">
              <a:spcBef>
                <a:spcPts val="0"/>
              </a:spcBef>
              <a:spcAft>
                <a:spcPts val="0"/>
              </a:spcAft>
              <a:buNone/>
            </a:pPr>
            <a:r>
              <a:rPr lang="en" sz="900"/>
              <a:t>+getDepthCm(): integer</a:t>
            </a:r>
            <a:endParaRPr sz="900"/>
          </a:p>
          <a:p>
            <a:pPr indent="0" lvl="0" marL="0" rtl="0">
              <a:spcBef>
                <a:spcPts val="0"/>
              </a:spcBef>
              <a:spcAft>
                <a:spcPts val="0"/>
              </a:spcAft>
              <a:buNone/>
            </a:pPr>
            <a:r>
              <a:rPr lang="en" sz="900"/>
              <a:t>+getWeightGm(): integer</a:t>
            </a:r>
            <a:endParaRPr sz="900"/>
          </a:p>
        </p:txBody>
      </p:sp>
      <p:cxnSp>
        <p:nvCxnSpPr>
          <p:cNvPr id="225" name="Shape 225"/>
          <p:cNvCxnSpPr/>
          <p:nvPr/>
        </p:nvCxnSpPr>
        <p:spPr>
          <a:xfrm>
            <a:off x="5146200" y="4333875"/>
            <a:ext cx="1843500" cy="0"/>
          </a:xfrm>
          <a:prstGeom prst="straightConnector1">
            <a:avLst/>
          </a:prstGeom>
          <a:noFill/>
          <a:ln cap="flat" cmpd="sng" w="9525">
            <a:solidFill>
              <a:schemeClr val="dk2"/>
            </a:solidFill>
            <a:prstDash val="solid"/>
            <a:round/>
            <a:headEnd len="med" w="med" type="none"/>
            <a:tailEnd len="med" w="med" type="none"/>
          </a:ln>
        </p:spPr>
      </p:cxnSp>
      <p:cxnSp>
        <p:nvCxnSpPr>
          <p:cNvPr id="226" name="Shape 226"/>
          <p:cNvCxnSpPr/>
          <p:nvPr/>
        </p:nvCxnSpPr>
        <p:spPr>
          <a:xfrm>
            <a:off x="5146200" y="5262675"/>
            <a:ext cx="1843500" cy="0"/>
          </a:xfrm>
          <a:prstGeom prst="straightConnector1">
            <a:avLst/>
          </a:prstGeom>
          <a:noFill/>
          <a:ln cap="flat" cmpd="sng" w="9525">
            <a:solidFill>
              <a:schemeClr val="dk2"/>
            </a:solidFill>
            <a:prstDash val="solid"/>
            <a:round/>
            <a:headEnd len="med" w="med" type="none"/>
            <a:tailEnd len="med" w="med" type="none"/>
          </a:ln>
        </p:spPr>
      </p:cxnSp>
      <p:sp>
        <p:nvSpPr>
          <p:cNvPr id="227" name="Shape 227"/>
          <p:cNvSpPr/>
          <p:nvPr/>
        </p:nvSpPr>
        <p:spPr>
          <a:xfrm>
            <a:off x="7086000" y="4187250"/>
            <a:ext cx="1530900" cy="147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t>Component</a:t>
            </a:r>
            <a:endParaRPr b="1" sz="900"/>
          </a:p>
          <a:p>
            <a:pPr indent="0" lvl="0" marL="0" rtl="0">
              <a:spcBef>
                <a:spcPts val="0"/>
              </a:spcBef>
              <a:spcAft>
                <a:spcPts val="0"/>
              </a:spcAft>
              <a:buNone/>
            </a:pPr>
            <a:r>
              <a:rPr lang="en" sz="900">
                <a:solidFill>
                  <a:schemeClr val="dk1"/>
                </a:solidFill>
              </a:rPr>
              <a:t>-heightCm: integer</a:t>
            </a:r>
            <a:endParaRPr sz="900">
              <a:solidFill>
                <a:schemeClr val="dk1"/>
              </a:solidFill>
            </a:endParaRPr>
          </a:p>
          <a:p>
            <a:pPr indent="0" lvl="0" marL="0" rtl="0">
              <a:spcBef>
                <a:spcPts val="0"/>
              </a:spcBef>
              <a:spcAft>
                <a:spcPts val="0"/>
              </a:spcAft>
              <a:buNone/>
            </a:pPr>
            <a:r>
              <a:rPr lang="en" sz="900">
                <a:solidFill>
                  <a:schemeClr val="dk1"/>
                </a:solidFill>
              </a:rPr>
              <a:t>-widthCm: ingeger</a:t>
            </a:r>
            <a:endParaRPr sz="900">
              <a:solidFill>
                <a:schemeClr val="dk1"/>
              </a:solidFill>
            </a:endParaRPr>
          </a:p>
          <a:p>
            <a:pPr indent="0" lvl="0" marL="0" rtl="0">
              <a:spcBef>
                <a:spcPts val="0"/>
              </a:spcBef>
              <a:spcAft>
                <a:spcPts val="0"/>
              </a:spcAft>
              <a:buNone/>
            </a:pPr>
            <a:r>
              <a:rPr lang="en" sz="900">
                <a:solidFill>
                  <a:schemeClr val="dk1"/>
                </a:solidFill>
              </a:rPr>
              <a:t>-depthCm: integer</a:t>
            </a:r>
            <a:endParaRPr sz="900">
              <a:solidFill>
                <a:schemeClr val="dk1"/>
              </a:solidFill>
            </a:endParaRPr>
          </a:p>
          <a:p>
            <a:pPr indent="0" lvl="0" marL="0" rtl="0">
              <a:spcBef>
                <a:spcPts val="0"/>
              </a:spcBef>
              <a:spcAft>
                <a:spcPts val="0"/>
              </a:spcAft>
              <a:buNone/>
            </a:pPr>
            <a:r>
              <a:rPr lang="en" sz="900"/>
              <a:t>-weightGm: integer</a:t>
            </a:r>
            <a:endParaRPr sz="900"/>
          </a:p>
          <a:p>
            <a:pPr indent="0" lvl="0" marL="0" rtl="0">
              <a:spcBef>
                <a:spcPts val="0"/>
              </a:spcBef>
              <a:spcAft>
                <a:spcPts val="0"/>
              </a:spcAft>
              <a:buNone/>
            </a:pPr>
            <a:r>
              <a:rPr lang="en" sz="900"/>
              <a:t>-slotCompat: string</a:t>
            </a:r>
            <a:endParaRPr sz="900"/>
          </a:p>
          <a:p>
            <a:pPr indent="0" lvl="0" marL="0" rtl="0">
              <a:spcBef>
                <a:spcPts val="0"/>
              </a:spcBef>
              <a:spcAft>
                <a:spcPts val="0"/>
              </a:spcAft>
              <a:buNone/>
            </a:pPr>
            <a:r>
              <a:rPr lang="en" sz="900">
                <a:solidFill>
                  <a:schemeClr val="dk1"/>
                </a:solidFill>
              </a:rPr>
              <a:t>+getHeightCm(): integer</a:t>
            </a:r>
            <a:endParaRPr sz="900">
              <a:solidFill>
                <a:schemeClr val="dk1"/>
              </a:solidFill>
            </a:endParaRPr>
          </a:p>
          <a:p>
            <a:pPr indent="0" lvl="0" marL="0" rtl="0">
              <a:spcBef>
                <a:spcPts val="0"/>
              </a:spcBef>
              <a:spcAft>
                <a:spcPts val="0"/>
              </a:spcAft>
              <a:buNone/>
            </a:pPr>
            <a:r>
              <a:rPr lang="en" sz="900">
                <a:solidFill>
                  <a:schemeClr val="dk1"/>
                </a:solidFill>
              </a:rPr>
              <a:t>+getWidthCm(): integer</a:t>
            </a:r>
            <a:endParaRPr sz="900">
              <a:solidFill>
                <a:schemeClr val="dk1"/>
              </a:solidFill>
            </a:endParaRPr>
          </a:p>
          <a:p>
            <a:pPr indent="0" lvl="0" marL="0" rtl="0">
              <a:spcBef>
                <a:spcPts val="0"/>
              </a:spcBef>
              <a:spcAft>
                <a:spcPts val="0"/>
              </a:spcAft>
              <a:buNone/>
            </a:pPr>
            <a:r>
              <a:rPr lang="en" sz="900">
                <a:solidFill>
                  <a:schemeClr val="dk1"/>
                </a:solidFill>
              </a:rPr>
              <a:t>+getDepthCm(): integer</a:t>
            </a:r>
            <a:endParaRPr sz="900">
              <a:solidFill>
                <a:schemeClr val="dk1"/>
              </a:solidFill>
            </a:endParaRPr>
          </a:p>
          <a:p>
            <a:pPr indent="0" lvl="0" marL="0" rtl="0">
              <a:spcBef>
                <a:spcPts val="0"/>
              </a:spcBef>
              <a:spcAft>
                <a:spcPts val="0"/>
              </a:spcAft>
              <a:buNone/>
            </a:pPr>
            <a:r>
              <a:rPr lang="en" sz="900">
                <a:solidFill>
                  <a:schemeClr val="dk1"/>
                </a:solidFill>
              </a:rPr>
              <a:t>+getWeightGm(): integer</a:t>
            </a:r>
            <a:endParaRPr sz="900">
              <a:solidFill>
                <a:schemeClr val="dk1"/>
              </a:solidFill>
            </a:endParaRPr>
          </a:p>
          <a:p>
            <a:pPr indent="0" lvl="0" marL="0" rtl="0">
              <a:spcBef>
                <a:spcPts val="0"/>
              </a:spcBef>
              <a:spcAft>
                <a:spcPts val="0"/>
              </a:spcAft>
              <a:buNone/>
            </a:pPr>
            <a:r>
              <a:rPr lang="en" sz="900"/>
              <a:t>+isCompatible(): boolean</a:t>
            </a:r>
            <a:endParaRPr sz="900"/>
          </a:p>
        </p:txBody>
      </p:sp>
      <p:cxnSp>
        <p:nvCxnSpPr>
          <p:cNvPr id="228" name="Shape 228"/>
          <p:cNvCxnSpPr/>
          <p:nvPr/>
        </p:nvCxnSpPr>
        <p:spPr>
          <a:xfrm>
            <a:off x="7086000" y="4353150"/>
            <a:ext cx="1530900" cy="0"/>
          </a:xfrm>
          <a:prstGeom prst="straightConnector1">
            <a:avLst/>
          </a:prstGeom>
          <a:noFill/>
          <a:ln cap="flat" cmpd="sng" w="9525">
            <a:solidFill>
              <a:schemeClr val="dk2"/>
            </a:solidFill>
            <a:prstDash val="solid"/>
            <a:round/>
            <a:headEnd len="med" w="med" type="none"/>
            <a:tailEnd len="med" w="med" type="none"/>
          </a:ln>
        </p:spPr>
      </p:cxnSp>
      <p:cxnSp>
        <p:nvCxnSpPr>
          <p:cNvPr id="229" name="Shape 229"/>
          <p:cNvCxnSpPr/>
          <p:nvPr/>
        </p:nvCxnSpPr>
        <p:spPr>
          <a:xfrm>
            <a:off x="7086000" y="4988150"/>
            <a:ext cx="1530900" cy="0"/>
          </a:xfrm>
          <a:prstGeom prst="straightConnector1">
            <a:avLst/>
          </a:prstGeom>
          <a:noFill/>
          <a:ln cap="flat" cmpd="sng" w="9525">
            <a:solidFill>
              <a:schemeClr val="dk2"/>
            </a:solidFill>
            <a:prstDash val="solid"/>
            <a:round/>
            <a:headEnd len="med" w="med" type="none"/>
            <a:tailEnd len="med" w="med" type="none"/>
          </a:ln>
        </p:spPr>
      </p:cxnSp>
      <p:cxnSp>
        <p:nvCxnSpPr>
          <p:cNvPr id="230" name="Shape 230"/>
          <p:cNvCxnSpPr>
            <a:stCxn id="219" idx="0"/>
            <a:endCxn id="216" idx="2"/>
          </p:cNvCxnSpPr>
          <p:nvPr/>
        </p:nvCxnSpPr>
        <p:spPr>
          <a:xfrm flipH="1" rot="10800000">
            <a:off x="6147850" y="3131538"/>
            <a:ext cx="692700" cy="242400"/>
          </a:xfrm>
          <a:prstGeom prst="straightConnector1">
            <a:avLst/>
          </a:prstGeom>
          <a:noFill/>
          <a:ln cap="flat" cmpd="sng" w="19050">
            <a:solidFill>
              <a:schemeClr val="dk2"/>
            </a:solidFill>
            <a:prstDash val="solid"/>
            <a:round/>
            <a:headEnd len="med" w="med" type="none"/>
            <a:tailEnd len="med" w="med" type="triangle"/>
          </a:ln>
        </p:spPr>
      </p:cxnSp>
      <p:cxnSp>
        <p:nvCxnSpPr>
          <p:cNvPr id="231" name="Shape 231"/>
          <p:cNvCxnSpPr>
            <a:stCxn id="222" idx="0"/>
            <a:endCxn id="216" idx="2"/>
          </p:cNvCxnSpPr>
          <p:nvPr/>
        </p:nvCxnSpPr>
        <p:spPr>
          <a:xfrm rot="10800000">
            <a:off x="6840500" y="3131388"/>
            <a:ext cx="864900" cy="205200"/>
          </a:xfrm>
          <a:prstGeom prst="straightConnector1">
            <a:avLst/>
          </a:prstGeom>
          <a:noFill/>
          <a:ln cap="flat" cmpd="sng" w="19050">
            <a:solidFill>
              <a:schemeClr val="dk2"/>
            </a:solidFill>
            <a:prstDash val="solid"/>
            <a:round/>
            <a:headEnd len="med" w="med" type="none"/>
            <a:tailEnd len="med" w="med" type="triangle"/>
          </a:ln>
        </p:spPr>
      </p:cxnSp>
      <p:cxnSp>
        <p:nvCxnSpPr>
          <p:cNvPr id="232" name="Shape 232"/>
          <p:cNvCxnSpPr>
            <a:stCxn id="224" idx="0"/>
            <a:endCxn id="219" idx="2"/>
          </p:cNvCxnSpPr>
          <p:nvPr/>
        </p:nvCxnSpPr>
        <p:spPr>
          <a:xfrm flipH="1" rot="10800000">
            <a:off x="6067950" y="3916600"/>
            <a:ext cx="79800" cy="181500"/>
          </a:xfrm>
          <a:prstGeom prst="straightConnector1">
            <a:avLst/>
          </a:prstGeom>
          <a:noFill/>
          <a:ln cap="flat" cmpd="sng" w="19050">
            <a:solidFill>
              <a:schemeClr val="dk2"/>
            </a:solidFill>
            <a:prstDash val="solid"/>
            <a:round/>
            <a:headEnd len="med" w="med" type="none"/>
            <a:tailEnd len="med" w="med" type="triangle"/>
          </a:ln>
        </p:spPr>
      </p:cxnSp>
      <p:cxnSp>
        <p:nvCxnSpPr>
          <p:cNvPr id="233" name="Shape 233"/>
          <p:cNvCxnSpPr>
            <a:stCxn id="227" idx="0"/>
            <a:endCxn id="222" idx="2"/>
          </p:cNvCxnSpPr>
          <p:nvPr/>
        </p:nvCxnSpPr>
        <p:spPr>
          <a:xfrm rot="10800000">
            <a:off x="7705350" y="3953850"/>
            <a:ext cx="146100" cy="233400"/>
          </a:xfrm>
          <a:prstGeom prst="straightConnector1">
            <a:avLst/>
          </a:prstGeom>
          <a:noFill/>
          <a:ln cap="flat" cmpd="sng" w="19050">
            <a:solidFill>
              <a:schemeClr val="dk2"/>
            </a:solidFill>
            <a:prstDash val="solid"/>
            <a:round/>
            <a:headEnd len="med" w="med" type="none"/>
            <a:tailEnd len="med" w="med" type="triangle"/>
          </a:ln>
        </p:spPr>
      </p:cxnSp>
      <p:sp>
        <p:nvSpPr>
          <p:cNvPr id="234" name="Shape 23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Exceptions</a:t>
            </a:r>
            <a:endParaRPr/>
          </a:p>
        </p:txBody>
      </p:sp>
      <p:sp>
        <p:nvSpPr>
          <p:cNvPr id="240" name="Shape 240"/>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lang="en" sz="2400"/>
              <a:t>Used to handle erroneous execution conditions.</a:t>
            </a:r>
            <a:endParaRPr sz="2400"/>
          </a:p>
          <a:p>
            <a:pPr indent="-381000" lvl="0" marL="457200" marR="0" rtl="0" algn="l">
              <a:lnSpc>
                <a:spcPct val="100000"/>
              </a:lnSpc>
              <a:spcBef>
                <a:spcPts val="0"/>
              </a:spcBef>
              <a:spcAft>
                <a:spcPts val="0"/>
              </a:spcAft>
              <a:buSzPts val="2400"/>
              <a:buChar char="●"/>
            </a:pPr>
            <a:r>
              <a:rPr lang="en" sz="2400"/>
              <a:t>Either handled directly in code, or declared in method header.</a:t>
            </a:r>
            <a:endParaRPr sz="2400"/>
          </a:p>
          <a:p>
            <a:pPr indent="-381000" lvl="0" marL="457200" marR="0" rtl="0" algn="l">
              <a:lnSpc>
                <a:spcPct val="100000"/>
              </a:lnSpc>
              <a:spcBef>
                <a:spcPts val="0"/>
              </a:spcBef>
              <a:spcAft>
                <a:spcPts val="0"/>
              </a:spcAft>
              <a:buSzPts val="2400"/>
              <a:buChar char="●"/>
            </a:pPr>
            <a:r>
              <a:rPr lang="en" sz="2400"/>
              <a:t>Where an exception is caught and where it is handled differ. </a:t>
            </a:r>
            <a:endParaRPr sz="2400"/>
          </a:p>
          <a:p>
            <a:pPr indent="-381000" lvl="1" marL="914400" marR="0" rtl="0" algn="l">
              <a:lnSpc>
                <a:spcPct val="100000"/>
              </a:lnSpc>
              <a:spcBef>
                <a:spcPts val="0"/>
              </a:spcBef>
              <a:spcAft>
                <a:spcPts val="0"/>
              </a:spcAft>
              <a:buSzPts val="2400"/>
              <a:buChar char="○"/>
            </a:pPr>
            <a:r>
              <a:rPr lang="en"/>
              <a:t>Impacts the control-flow of the code.</a:t>
            </a:r>
            <a:endParaRPr sz="2400"/>
          </a:p>
        </p:txBody>
      </p:sp>
      <p:sp>
        <p:nvSpPr>
          <p:cNvPr id="241" name="Shape 241"/>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400">
                <a:latin typeface="Consolas"/>
                <a:ea typeface="Consolas"/>
                <a:cs typeface="Consolas"/>
                <a:sym typeface="Consolas"/>
              </a:rPr>
              <a:t>try{</a:t>
            </a:r>
            <a:endParaRPr sz="1400">
              <a:latin typeface="Consolas"/>
              <a:ea typeface="Consolas"/>
              <a:cs typeface="Consolas"/>
              <a:sym typeface="Consolas"/>
            </a:endParaRPr>
          </a:p>
          <a:p>
            <a:pPr indent="0" lvl="0" marL="0" rtl="0">
              <a:spcBef>
                <a:spcPts val="600"/>
              </a:spcBef>
              <a:spcAft>
                <a:spcPts val="0"/>
              </a:spcAft>
              <a:buNone/>
            </a:pPr>
            <a:r>
              <a:rPr lang="en" sz="1400">
                <a:latin typeface="Consolas"/>
                <a:ea typeface="Consolas"/>
                <a:cs typeface="Consolas"/>
                <a:sym typeface="Consolas"/>
              </a:rPr>
              <a:t>	BufferedReader br = new </a:t>
            </a:r>
            <a:br>
              <a:rPr lang="en" sz="1400">
                <a:latin typeface="Consolas"/>
                <a:ea typeface="Consolas"/>
                <a:cs typeface="Consolas"/>
                <a:sym typeface="Consolas"/>
              </a:rPr>
            </a:br>
            <a:r>
              <a:rPr lang="en" sz="1400">
                <a:latin typeface="Consolas"/>
                <a:ea typeface="Consolas"/>
                <a:cs typeface="Consolas"/>
                <a:sym typeface="Consolas"/>
              </a:rPr>
              <a:t>		BufferedReader(</a:t>
            </a:r>
            <a:br>
              <a:rPr lang="en" sz="1400">
                <a:latin typeface="Consolas"/>
                <a:ea typeface="Consolas"/>
                <a:cs typeface="Consolas"/>
                <a:sym typeface="Consolas"/>
              </a:rPr>
            </a:br>
            <a:r>
              <a:rPr lang="en" sz="1400">
                <a:latin typeface="Consolas"/>
                <a:ea typeface="Consolas"/>
                <a:cs typeface="Consolas"/>
                <a:sym typeface="Consolas"/>
              </a:rPr>
              <a:t>		new File(“input.txt”));</a:t>
            </a:r>
            <a:endParaRPr sz="1400">
              <a:latin typeface="Consolas"/>
              <a:ea typeface="Consolas"/>
              <a:cs typeface="Consolas"/>
              <a:sym typeface="Consolas"/>
            </a:endParaRPr>
          </a:p>
          <a:p>
            <a:pPr indent="0" lvl="0" marL="0" rtl="0">
              <a:spcBef>
                <a:spcPts val="600"/>
              </a:spcBef>
              <a:spcAft>
                <a:spcPts val="0"/>
              </a:spcAft>
              <a:buNone/>
            </a:pPr>
            <a:r>
              <a:rPr lang="en" sz="1400">
                <a:latin typeface="Consolas"/>
                <a:ea typeface="Consolas"/>
                <a:cs typeface="Consolas"/>
                <a:sym typeface="Consolas"/>
              </a:rPr>
              <a:t>	String line = br.readLine();</a:t>
            </a:r>
            <a:endParaRPr sz="1400">
              <a:latin typeface="Consolas"/>
              <a:ea typeface="Consolas"/>
              <a:cs typeface="Consolas"/>
              <a:sym typeface="Consolas"/>
            </a:endParaRPr>
          </a:p>
          <a:p>
            <a:pPr indent="0" lvl="0" marL="0" rtl="0">
              <a:spcBef>
                <a:spcPts val="600"/>
              </a:spcBef>
              <a:spcAft>
                <a:spcPts val="0"/>
              </a:spcAft>
              <a:buNone/>
            </a:pPr>
            <a:r>
              <a:rPr lang="en" sz="1400">
                <a:latin typeface="Consolas"/>
                <a:ea typeface="Consolas"/>
                <a:cs typeface="Consolas"/>
                <a:sym typeface="Consolas"/>
              </a:rPr>
              <a:t>catch(IOException e){</a:t>
            </a:r>
            <a:endParaRPr sz="1400">
              <a:latin typeface="Consolas"/>
              <a:ea typeface="Consolas"/>
              <a:cs typeface="Consolas"/>
              <a:sym typeface="Consolas"/>
            </a:endParaRPr>
          </a:p>
          <a:p>
            <a:pPr indent="0" lvl="0" marL="0" rtl="0">
              <a:spcBef>
                <a:spcPts val="600"/>
              </a:spcBef>
              <a:spcAft>
                <a:spcPts val="0"/>
              </a:spcAft>
              <a:buNone/>
            </a:pPr>
            <a:r>
              <a:rPr lang="en" sz="1400">
                <a:latin typeface="Consolas"/>
                <a:ea typeface="Consolas"/>
                <a:cs typeface="Consolas"/>
                <a:sym typeface="Consolas"/>
              </a:rPr>
              <a:t>	e.printStackTrace();</a:t>
            </a:r>
            <a:endParaRPr sz="1400">
              <a:latin typeface="Consolas"/>
              <a:ea typeface="Consolas"/>
              <a:cs typeface="Consolas"/>
              <a:sym typeface="Consolas"/>
            </a:endParaRPr>
          </a:p>
          <a:p>
            <a:pPr indent="0" lvl="0" marL="0" rtl="0">
              <a:spcBef>
                <a:spcPts val="600"/>
              </a:spcBef>
              <a:spcAft>
                <a:spcPts val="0"/>
              </a:spcAft>
              <a:buNone/>
            </a:pPr>
            <a:r>
              <a:rPr lang="en" sz="1400">
                <a:latin typeface="Consolas"/>
                <a:ea typeface="Consolas"/>
                <a:cs typeface="Consolas"/>
                <a:sym typeface="Consolas"/>
              </a:rPr>
              <a:t>}</a:t>
            </a:r>
            <a:endParaRPr sz="1400">
              <a:latin typeface="Consolas"/>
              <a:ea typeface="Consolas"/>
              <a:cs typeface="Consolas"/>
              <a:sym typeface="Consolas"/>
            </a:endParaRPr>
          </a:p>
          <a:p>
            <a:pPr indent="0" lvl="0" marL="0" rtl="0">
              <a:spcBef>
                <a:spcPts val="600"/>
              </a:spcBef>
              <a:spcAft>
                <a:spcPts val="0"/>
              </a:spcAft>
              <a:buNone/>
            </a:pPr>
            <a:r>
              <a:t/>
            </a:r>
            <a:endParaRPr sz="1400">
              <a:latin typeface="Consolas"/>
              <a:ea typeface="Consolas"/>
              <a:cs typeface="Consolas"/>
              <a:sym typeface="Consolas"/>
            </a:endParaRPr>
          </a:p>
          <a:p>
            <a:pPr indent="0" lvl="0" marL="0" rtl="0">
              <a:spcBef>
                <a:spcPts val="600"/>
              </a:spcBef>
              <a:spcAft>
                <a:spcPts val="0"/>
              </a:spcAft>
              <a:buNone/>
            </a:pPr>
            <a:r>
              <a:t/>
            </a:r>
            <a:endParaRPr sz="1400">
              <a:latin typeface="Consolas"/>
              <a:ea typeface="Consolas"/>
              <a:cs typeface="Consolas"/>
              <a:sym typeface="Consolas"/>
            </a:endParaRPr>
          </a:p>
          <a:p>
            <a:pPr indent="0" lvl="0" marL="0" rtl="0">
              <a:spcBef>
                <a:spcPts val="600"/>
              </a:spcBef>
              <a:spcAft>
                <a:spcPts val="0"/>
              </a:spcAft>
              <a:buNone/>
            </a:pPr>
            <a:r>
              <a:rPr lang="en" sz="1400">
                <a:latin typeface="Consolas"/>
                <a:ea typeface="Consolas"/>
                <a:cs typeface="Consolas"/>
                <a:sym typeface="Consolas"/>
              </a:rPr>
              <a:t>public int tryThis() </a:t>
            </a:r>
            <a:endParaRPr sz="1400">
              <a:latin typeface="Consolas"/>
              <a:ea typeface="Consolas"/>
              <a:cs typeface="Consolas"/>
              <a:sym typeface="Consolas"/>
            </a:endParaRPr>
          </a:p>
          <a:p>
            <a:pPr indent="457200" lvl="0" marL="0" rtl="0">
              <a:spcBef>
                <a:spcPts val="600"/>
              </a:spcBef>
              <a:spcAft>
                <a:spcPts val="0"/>
              </a:spcAft>
              <a:buNone/>
            </a:pPr>
            <a:r>
              <a:rPr lang="en" sz="1400">
                <a:latin typeface="Consolas"/>
                <a:ea typeface="Consolas"/>
                <a:cs typeface="Consolas"/>
                <a:sym typeface="Consolas"/>
              </a:rPr>
              <a:t>throws NullPointerException{</a:t>
            </a:r>
            <a:endParaRPr sz="1400">
              <a:latin typeface="Consolas"/>
              <a:ea typeface="Consolas"/>
              <a:cs typeface="Consolas"/>
              <a:sym typeface="Consolas"/>
            </a:endParaRPr>
          </a:p>
          <a:p>
            <a:pPr indent="0" lvl="0" marL="0" rtl="0">
              <a:spcBef>
                <a:spcPts val="600"/>
              </a:spcBef>
              <a:spcAft>
                <a:spcPts val="0"/>
              </a:spcAft>
              <a:buNone/>
            </a:pPr>
            <a:r>
              <a:rPr lang="en" sz="1400">
                <a:latin typeface="Consolas"/>
                <a:ea typeface="Consolas"/>
                <a:cs typeface="Consolas"/>
                <a:sym typeface="Consolas"/>
              </a:rPr>
              <a:t>	...</a:t>
            </a:r>
            <a:endParaRPr sz="1400">
              <a:latin typeface="Consolas"/>
              <a:ea typeface="Consolas"/>
              <a:cs typeface="Consolas"/>
              <a:sym typeface="Consolas"/>
            </a:endParaRPr>
          </a:p>
          <a:p>
            <a:pPr indent="0" lvl="0" marL="0">
              <a:spcBef>
                <a:spcPts val="600"/>
              </a:spcBef>
              <a:spcAft>
                <a:spcPts val="0"/>
              </a:spcAft>
              <a:buNone/>
            </a:pPr>
            <a:r>
              <a:rPr lang="en" sz="1400">
                <a:latin typeface="Consolas"/>
                <a:ea typeface="Consolas"/>
                <a:cs typeface="Consolas"/>
                <a:sym typeface="Consolas"/>
              </a:rPr>
              <a:t>}</a:t>
            </a:r>
            <a:endParaRPr sz="1400">
              <a:latin typeface="Consolas"/>
              <a:ea typeface="Consolas"/>
              <a:cs typeface="Consolas"/>
              <a:sym typeface="Consolas"/>
            </a:endParaRPr>
          </a:p>
        </p:txBody>
      </p:sp>
      <p:sp>
        <p:nvSpPr>
          <p:cNvPr id="242" name="Shape 2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Concurrency</a:t>
            </a:r>
            <a:endParaRPr/>
          </a:p>
        </p:txBody>
      </p:sp>
      <p:sp>
        <p:nvSpPr>
          <p:cNvPr id="248" name="Shape 24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A program can be designed to execute over multiple, concurrently-executing processes.</a:t>
            </a:r>
            <a:endParaRPr/>
          </a:p>
          <a:p>
            <a:pPr indent="-419100" lvl="0" marL="457200" marR="0" rtl="0" algn="l">
              <a:lnSpc>
                <a:spcPct val="100000"/>
              </a:lnSpc>
              <a:spcBef>
                <a:spcPts val="0"/>
              </a:spcBef>
              <a:spcAft>
                <a:spcPts val="0"/>
              </a:spcAft>
              <a:buSzPts val="3000"/>
              <a:buChar char="●"/>
            </a:pPr>
            <a:r>
              <a:rPr lang="en"/>
              <a:t>Introduces new sources of failure:</a:t>
            </a:r>
            <a:endParaRPr/>
          </a:p>
          <a:p>
            <a:pPr indent="-381000" lvl="1" marL="914400" marR="0" rtl="0" algn="l">
              <a:lnSpc>
                <a:spcPct val="100000"/>
              </a:lnSpc>
              <a:spcBef>
                <a:spcPts val="0"/>
              </a:spcBef>
              <a:spcAft>
                <a:spcPts val="0"/>
              </a:spcAft>
              <a:buSzPts val="2400"/>
              <a:buChar char="○"/>
            </a:pPr>
            <a:r>
              <a:rPr lang="en"/>
              <a:t>Deadlock, race conditions, timing of data synchronization.</a:t>
            </a:r>
            <a:endParaRPr/>
          </a:p>
          <a:p>
            <a:pPr indent="-419100" lvl="0" marL="457200" marR="0" rtl="0" algn="l">
              <a:lnSpc>
                <a:spcPct val="100000"/>
              </a:lnSpc>
              <a:spcBef>
                <a:spcPts val="0"/>
              </a:spcBef>
              <a:spcAft>
                <a:spcPts val="0"/>
              </a:spcAft>
              <a:buSzPts val="3000"/>
              <a:buChar char="●"/>
            </a:pPr>
            <a:r>
              <a:rPr lang="en"/>
              <a:t>System is dependent on scheduler decisions that a tester cannot control.</a:t>
            </a:r>
            <a:endParaRPr/>
          </a:p>
        </p:txBody>
      </p:sp>
      <p:sp>
        <p:nvSpPr>
          <p:cNvPr id="249" name="Shape 24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idx="4294967295" type="title"/>
          </p:nvPr>
        </p:nvSpPr>
        <p:spPr>
          <a:xfrm>
            <a:off x="543450" y="2555975"/>
            <a:ext cx="7948500" cy="3027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Approaches to Testing</a:t>
            </a:r>
            <a:br>
              <a:rPr lang="en"/>
            </a:br>
            <a:r>
              <a:rPr lang="en"/>
              <a:t>OO Systems</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255" name="Shape 25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The V-Model of Development</a:t>
            </a:r>
            <a:endParaRPr/>
          </a:p>
        </p:txBody>
      </p:sp>
      <p:sp>
        <p:nvSpPr>
          <p:cNvPr id="261" name="Shape 261"/>
          <p:cNvSpPr/>
          <p:nvPr/>
        </p:nvSpPr>
        <p:spPr>
          <a:xfrm>
            <a:off x="599861" y="1967436"/>
            <a:ext cx="1349100" cy="623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Requirements Elicitation</a:t>
            </a:r>
            <a:endParaRPr b="1"/>
          </a:p>
        </p:txBody>
      </p:sp>
      <p:sp>
        <p:nvSpPr>
          <p:cNvPr id="262" name="Shape 262"/>
          <p:cNvSpPr/>
          <p:nvPr/>
        </p:nvSpPr>
        <p:spPr>
          <a:xfrm>
            <a:off x="1235837" y="2781278"/>
            <a:ext cx="1349100" cy="623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System Specification</a:t>
            </a:r>
            <a:endParaRPr b="1"/>
          </a:p>
        </p:txBody>
      </p:sp>
      <p:sp>
        <p:nvSpPr>
          <p:cNvPr id="263" name="Shape 263"/>
          <p:cNvSpPr/>
          <p:nvPr/>
        </p:nvSpPr>
        <p:spPr>
          <a:xfrm>
            <a:off x="1949113" y="3595121"/>
            <a:ext cx="1349100" cy="623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Architectural Design</a:t>
            </a:r>
            <a:endParaRPr b="1"/>
          </a:p>
        </p:txBody>
      </p:sp>
      <p:sp>
        <p:nvSpPr>
          <p:cNvPr id="264" name="Shape 264"/>
          <p:cNvSpPr/>
          <p:nvPr/>
        </p:nvSpPr>
        <p:spPr>
          <a:xfrm>
            <a:off x="2849600" y="4408952"/>
            <a:ext cx="1349100" cy="623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Detailed Design</a:t>
            </a:r>
            <a:endParaRPr b="1"/>
          </a:p>
        </p:txBody>
      </p:sp>
      <p:sp>
        <p:nvSpPr>
          <p:cNvPr id="265" name="Shape 265"/>
          <p:cNvSpPr/>
          <p:nvPr/>
        </p:nvSpPr>
        <p:spPr>
          <a:xfrm>
            <a:off x="3845794" y="5212699"/>
            <a:ext cx="1349100" cy="6231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Unit Development and Testing</a:t>
            </a:r>
            <a:endParaRPr b="1"/>
          </a:p>
        </p:txBody>
      </p:sp>
      <p:sp>
        <p:nvSpPr>
          <p:cNvPr id="266" name="Shape 266"/>
          <p:cNvSpPr/>
          <p:nvPr/>
        </p:nvSpPr>
        <p:spPr>
          <a:xfrm>
            <a:off x="4834644" y="4408952"/>
            <a:ext cx="1349100" cy="6231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Subsystem Integration Testing</a:t>
            </a:r>
            <a:endParaRPr b="1"/>
          </a:p>
        </p:txBody>
      </p:sp>
      <p:sp>
        <p:nvSpPr>
          <p:cNvPr id="267" name="Shape 267"/>
          <p:cNvSpPr/>
          <p:nvPr/>
        </p:nvSpPr>
        <p:spPr>
          <a:xfrm>
            <a:off x="5580211" y="3595110"/>
            <a:ext cx="1349100" cy="623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System Integration Testing</a:t>
            </a:r>
            <a:endParaRPr b="1"/>
          </a:p>
        </p:txBody>
      </p:sp>
      <p:sp>
        <p:nvSpPr>
          <p:cNvPr id="268" name="Shape 268"/>
          <p:cNvSpPr/>
          <p:nvPr/>
        </p:nvSpPr>
        <p:spPr>
          <a:xfrm>
            <a:off x="6183895" y="2781268"/>
            <a:ext cx="1349100" cy="623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Acceptance Testing</a:t>
            </a:r>
            <a:endParaRPr b="1"/>
          </a:p>
        </p:txBody>
      </p:sp>
      <p:sp>
        <p:nvSpPr>
          <p:cNvPr id="269" name="Shape 269"/>
          <p:cNvSpPr/>
          <p:nvPr/>
        </p:nvSpPr>
        <p:spPr>
          <a:xfrm>
            <a:off x="6803690" y="1967425"/>
            <a:ext cx="1349100" cy="623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Operation and Maintenance</a:t>
            </a:r>
            <a:endParaRPr b="1"/>
          </a:p>
        </p:txBody>
      </p:sp>
      <p:cxnSp>
        <p:nvCxnSpPr>
          <p:cNvPr id="270" name="Shape 270"/>
          <p:cNvCxnSpPr>
            <a:endCxn id="262" idx="1"/>
          </p:cNvCxnSpPr>
          <p:nvPr/>
        </p:nvCxnSpPr>
        <p:spPr>
          <a:xfrm>
            <a:off x="858137" y="2580128"/>
            <a:ext cx="377700" cy="512700"/>
          </a:xfrm>
          <a:prstGeom prst="straightConnector1">
            <a:avLst/>
          </a:prstGeom>
          <a:noFill/>
          <a:ln cap="flat" cmpd="sng" w="19050">
            <a:solidFill>
              <a:schemeClr val="dk2"/>
            </a:solidFill>
            <a:prstDash val="solid"/>
            <a:round/>
            <a:headEnd len="med" w="med" type="none"/>
            <a:tailEnd len="med" w="med" type="triangle"/>
          </a:ln>
        </p:spPr>
      </p:cxnSp>
      <p:cxnSp>
        <p:nvCxnSpPr>
          <p:cNvPr id="271" name="Shape 271"/>
          <p:cNvCxnSpPr>
            <a:endCxn id="263" idx="1"/>
          </p:cNvCxnSpPr>
          <p:nvPr/>
        </p:nvCxnSpPr>
        <p:spPr>
          <a:xfrm>
            <a:off x="1548313" y="3408071"/>
            <a:ext cx="400800" cy="498600"/>
          </a:xfrm>
          <a:prstGeom prst="straightConnector1">
            <a:avLst/>
          </a:prstGeom>
          <a:noFill/>
          <a:ln cap="flat" cmpd="sng" w="19050">
            <a:solidFill>
              <a:schemeClr val="dk2"/>
            </a:solidFill>
            <a:prstDash val="solid"/>
            <a:round/>
            <a:headEnd len="med" w="med" type="none"/>
            <a:tailEnd len="med" w="med" type="triangle"/>
          </a:ln>
        </p:spPr>
      </p:cxnSp>
      <p:cxnSp>
        <p:nvCxnSpPr>
          <p:cNvPr id="272" name="Shape 272"/>
          <p:cNvCxnSpPr>
            <a:endCxn id="264" idx="1"/>
          </p:cNvCxnSpPr>
          <p:nvPr/>
        </p:nvCxnSpPr>
        <p:spPr>
          <a:xfrm>
            <a:off x="2281100" y="4222502"/>
            <a:ext cx="568500" cy="498000"/>
          </a:xfrm>
          <a:prstGeom prst="straightConnector1">
            <a:avLst/>
          </a:prstGeom>
          <a:noFill/>
          <a:ln cap="flat" cmpd="sng" w="19050">
            <a:solidFill>
              <a:schemeClr val="dk2"/>
            </a:solidFill>
            <a:prstDash val="solid"/>
            <a:round/>
            <a:headEnd len="med" w="med" type="none"/>
            <a:tailEnd len="med" w="med" type="triangle"/>
          </a:ln>
        </p:spPr>
      </p:cxnSp>
      <p:cxnSp>
        <p:nvCxnSpPr>
          <p:cNvPr id="273" name="Shape 273"/>
          <p:cNvCxnSpPr>
            <a:endCxn id="265" idx="1"/>
          </p:cNvCxnSpPr>
          <p:nvPr/>
        </p:nvCxnSpPr>
        <p:spPr>
          <a:xfrm>
            <a:off x="3153994" y="5037049"/>
            <a:ext cx="691800" cy="487200"/>
          </a:xfrm>
          <a:prstGeom prst="straightConnector1">
            <a:avLst/>
          </a:prstGeom>
          <a:noFill/>
          <a:ln cap="flat" cmpd="sng" w="19050">
            <a:solidFill>
              <a:schemeClr val="dk2"/>
            </a:solidFill>
            <a:prstDash val="solid"/>
            <a:round/>
            <a:headEnd len="med" w="med" type="none"/>
            <a:tailEnd len="med" w="med" type="triangle"/>
          </a:ln>
        </p:spPr>
      </p:cxnSp>
      <p:cxnSp>
        <p:nvCxnSpPr>
          <p:cNvPr id="274" name="Shape 274"/>
          <p:cNvCxnSpPr>
            <a:stCxn id="265" idx="3"/>
          </p:cNvCxnSpPr>
          <p:nvPr/>
        </p:nvCxnSpPr>
        <p:spPr>
          <a:xfrm flipH="1" rot="10800000">
            <a:off x="5194894" y="5064049"/>
            <a:ext cx="649200" cy="460200"/>
          </a:xfrm>
          <a:prstGeom prst="straightConnector1">
            <a:avLst/>
          </a:prstGeom>
          <a:noFill/>
          <a:ln cap="flat" cmpd="sng" w="19050">
            <a:solidFill>
              <a:schemeClr val="dk2"/>
            </a:solidFill>
            <a:prstDash val="solid"/>
            <a:round/>
            <a:headEnd len="med" w="med" type="none"/>
            <a:tailEnd len="med" w="med" type="triangle"/>
          </a:ln>
        </p:spPr>
      </p:cxnSp>
      <p:cxnSp>
        <p:nvCxnSpPr>
          <p:cNvPr id="275" name="Shape 275"/>
          <p:cNvCxnSpPr>
            <a:stCxn id="266" idx="3"/>
          </p:cNvCxnSpPr>
          <p:nvPr/>
        </p:nvCxnSpPr>
        <p:spPr>
          <a:xfrm flipH="1" rot="10800000">
            <a:off x="6183744" y="4236002"/>
            <a:ext cx="463200" cy="484500"/>
          </a:xfrm>
          <a:prstGeom prst="straightConnector1">
            <a:avLst/>
          </a:prstGeom>
          <a:noFill/>
          <a:ln cap="flat" cmpd="sng" w="19050">
            <a:solidFill>
              <a:schemeClr val="dk2"/>
            </a:solidFill>
            <a:prstDash val="solid"/>
            <a:round/>
            <a:headEnd len="med" w="med" type="none"/>
            <a:tailEnd len="med" w="med" type="triangle"/>
          </a:ln>
        </p:spPr>
      </p:cxnSp>
      <p:cxnSp>
        <p:nvCxnSpPr>
          <p:cNvPr id="276" name="Shape 276"/>
          <p:cNvCxnSpPr>
            <a:stCxn id="267" idx="3"/>
          </p:cNvCxnSpPr>
          <p:nvPr/>
        </p:nvCxnSpPr>
        <p:spPr>
          <a:xfrm flipH="1" rot="10800000">
            <a:off x="6929311" y="3434760"/>
            <a:ext cx="337500" cy="471900"/>
          </a:xfrm>
          <a:prstGeom prst="straightConnector1">
            <a:avLst/>
          </a:prstGeom>
          <a:noFill/>
          <a:ln cap="flat" cmpd="sng" w="19050">
            <a:solidFill>
              <a:schemeClr val="dk2"/>
            </a:solidFill>
            <a:prstDash val="solid"/>
            <a:round/>
            <a:headEnd len="med" w="med" type="none"/>
            <a:tailEnd len="med" w="med" type="triangle"/>
          </a:ln>
        </p:spPr>
      </p:cxnSp>
      <p:cxnSp>
        <p:nvCxnSpPr>
          <p:cNvPr id="277" name="Shape 277"/>
          <p:cNvCxnSpPr>
            <a:stCxn id="268" idx="3"/>
          </p:cNvCxnSpPr>
          <p:nvPr/>
        </p:nvCxnSpPr>
        <p:spPr>
          <a:xfrm flipH="1" rot="10800000">
            <a:off x="7532995" y="2620318"/>
            <a:ext cx="367500" cy="472500"/>
          </a:xfrm>
          <a:prstGeom prst="straightConnector1">
            <a:avLst/>
          </a:prstGeom>
          <a:noFill/>
          <a:ln cap="flat" cmpd="sng" w="19050">
            <a:solidFill>
              <a:schemeClr val="dk2"/>
            </a:solidFill>
            <a:prstDash val="solid"/>
            <a:round/>
            <a:headEnd len="med" w="med" type="none"/>
            <a:tailEnd len="med" w="med" type="triangle"/>
          </a:ln>
        </p:spPr>
      </p:cxnSp>
      <p:sp>
        <p:nvSpPr>
          <p:cNvPr id="278" name="Shape 278"/>
          <p:cNvSpPr/>
          <p:nvPr/>
        </p:nvSpPr>
        <p:spPr>
          <a:xfrm>
            <a:off x="3788003" y="1819150"/>
            <a:ext cx="1349100" cy="623100"/>
          </a:xfrm>
          <a:prstGeom prst="roundRect">
            <a:avLst>
              <a:gd fmla="val 16667" name="adj"/>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Acceptance Test Plan</a:t>
            </a:r>
            <a:endParaRPr b="1"/>
          </a:p>
        </p:txBody>
      </p:sp>
      <p:sp>
        <p:nvSpPr>
          <p:cNvPr id="279" name="Shape 279"/>
          <p:cNvSpPr/>
          <p:nvPr/>
        </p:nvSpPr>
        <p:spPr>
          <a:xfrm>
            <a:off x="3788003" y="2525004"/>
            <a:ext cx="1349100" cy="623100"/>
          </a:xfrm>
          <a:prstGeom prst="roundRect">
            <a:avLst>
              <a:gd fmla="val 16667" name="adj"/>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System Integration Test Plan</a:t>
            </a:r>
            <a:endParaRPr b="1"/>
          </a:p>
        </p:txBody>
      </p:sp>
      <p:sp>
        <p:nvSpPr>
          <p:cNvPr id="280" name="Shape 280"/>
          <p:cNvSpPr/>
          <p:nvPr/>
        </p:nvSpPr>
        <p:spPr>
          <a:xfrm>
            <a:off x="3764662" y="3230858"/>
            <a:ext cx="1349100" cy="623100"/>
          </a:xfrm>
          <a:prstGeom prst="roundRect">
            <a:avLst>
              <a:gd fmla="val 16667" name="adj"/>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Subsystem Integration Test Plan</a:t>
            </a:r>
            <a:endParaRPr b="1"/>
          </a:p>
        </p:txBody>
      </p:sp>
      <p:cxnSp>
        <p:nvCxnSpPr>
          <p:cNvPr id="281" name="Shape 281"/>
          <p:cNvCxnSpPr>
            <a:stCxn id="261" idx="3"/>
            <a:endCxn id="278" idx="1"/>
          </p:cNvCxnSpPr>
          <p:nvPr/>
        </p:nvCxnSpPr>
        <p:spPr>
          <a:xfrm flipH="1" rot="10800000">
            <a:off x="1948961" y="2130786"/>
            <a:ext cx="1839000" cy="148200"/>
          </a:xfrm>
          <a:prstGeom prst="straightConnector1">
            <a:avLst/>
          </a:prstGeom>
          <a:noFill/>
          <a:ln cap="flat" cmpd="sng" w="19050">
            <a:solidFill>
              <a:srgbClr val="980000"/>
            </a:solidFill>
            <a:prstDash val="dash"/>
            <a:round/>
            <a:headEnd len="med" w="med" type="none"/>
            <a:tailEnd len="med" w="med" type="triangle"/>
          </a:ln>
        </p:spPr>
      </p:cxnSp>
      <p:cxnSp>
        <p:nvCxnSpPr>
          <p:cNvPr id="282" name="Shape 282"/>
          <p:cNvCxnSpPr>
            <a:stCxn id="262" idx="3"/>
            <a:endCxn id="278" idx="1"/>
          </p:cNvCxnSpPr>
          <p:nvPr/>
        </p:nvCxnSpPr>
        <p:spPr>
          <a:xfrm flipH="1" rot="10800000">
            <a:off x="2584937" y="2130728"/>
            <a:ext cx="1203000" cy="962100"/>
          </a:xfrm>
          <a:prstGeom prst="straightConnector1">
            <a:avLst/>
          </a:prstGeom>
          <a:noFill/>
          <a:ln cap="flat" cmpd="sng" w="19050">
            <a:solidFill>
              <a:srgbClr val="980000"/>
            </a:solidFill>
            <a:prstDash val="dash"/>
            <a:round/>
            <a:headEnd len="med" w="med" type="none"/>
            <a:tailEnd len="med" w="med" type="triangle"/>
          </a:ln>
        </p:spPr>
      </p:cxnSp>
      <p:cxnSp>
        <p:nvCxnSpPr>
          <p:cNvPr id="283" name="Shape 283"/>
          <p:cNvCxnSpPr>
            <a:stCxn id="262" idx="3"/>
            <a:endCxn id="279" idx="1"/>
          </p:cNvCxnSpPr>
          <p:nvPr/>
        </p:nvCxnSpPr>
        <p:spPr>
          <a:xfrm flipH="1" rot="10800000">
            <a:off x="2584937" y="2836628"/>
            <a:ext cx="1203000" cy="256200"/>
          </a:xfrm>
          <a:prstGeom prst="straightConnector1">
            <a:avLst/>
          </a:prstGeom>
          <a:noFill/>
          <a:ln cap="flat" cmpd="sng" w="19050">
            <a:solidFill>
              <a:srgbClr val="9900FF"/>
            </a:solidFill>
            <a:prstDash val="dash"/>
            <a:round/>
            <a:headEnd len="med" w="med" type="none"/>
            <a:tailEnd len="med" w="med" type="triangle"/>
          </a:ln>
        </p:spPr>
      </p:cxnSp>
      <p:cxnSp>
        <p:nvCxnSpPr>
          <p:cNvPr id="284" name="Shape 284"/>
          <p:cNvCxnSpPr>
            <a:stCxn id="263" idx="3"/>
            <a:endCxn id="279" idx="1"/>
          </p:cNvCxnSpPr>
          <p:nvPr/>
        </p:nvCxnSpPr>
        <p:spPr>
          <a:xfrm flipH="1" rot="10800000">
            <a:off x="3298212" y="2836571"/>
            <a:ext cx="489900" cy="1070100"/>
          </a:xfrm>
          <a:prstGeom prst="straightConnector1">
            <a:avLst/>
          </a:prstGeom>
          <a:noFill/>
          <a:ln cap="flat" cmpd="sng" w="19050">
            <a:solidFill>
              <a:srgbClr val="9900FF"/>
            </a:solidFill>
            <a:prstDash val="dash"/>
            <a:round/>
            <a:headEnd len="med" w="med" type="none"/>
            <a:tailEnd len="med" w="med" type="triangle"/>
          </a:ln>
        </p:spPr>
      </p:cxnSp>
      <p:cxnSp>
        <p:nvCxnSpPr>
          <p:cNvPr id="285" name="Shape 285"/>
          <p:cNvCxnSpPr>
            <a:stCxn id="263" idx="3"/>
            <a:endCxn id="280" idx="1"/>
          </p:cNvCxnSpPr>
          <p:nvPr/>
        </p:nvCxnSpPr>
        <p:spPr>
          <a:xfrm flipH="1" rot="10800000">
            <a:off x="3298212" y="3542471"/>
            <a:ext cx="466500" cy="364200"/>
          </a:xfrm>
          <a:prstGeom prst="straightConnector1">
            <a:avLst/>
          </a:prstGeom>
          <a:noFill/>
          <a:ln cap="flat" cmpd="sng" w="19050">
            <a:solidFill>
              <a:srgbClr val="FF00FF"/>
            </a:solidFill>
            <a:prstDash val="dash"/>
            <a:round/>
            <a:headEnd len="med" w="med" type="none"/>
            <a:tailEnd len="med" w="med" type="triangle"/>
          </a:ln>
        </p:spPr>
      </p:cxnSp>
      <p:cxnSp>
        <p:nvCxnSpPr>
          <p:cNvPr id="286" name="Shape 286"/>
          <p:cNvCxnSpPr>
            <a:stCxn id="264" idx="3"/>
            <a:endCxn id="280" idx="2"/>
          </p:cNvCxnSpPr>
          <p:nvPr/>
        </p:nvCxnSpPr>
        <p:spPr>
          <a:xfrm flipH="1" rot="10800000">
            <a:off x="4198700" y="3854102"/>
            <a:ext cx="240600" cy="866400"/>
          </a:xfrm>
          <a:prstGeom prst="straightConnector1">
            <a:avLst/>
          </a:prstGeom>
          <a:noFill/>
          <a:ln cap="flat" cmpd="sng" w="19050">
            <a:solidFill>
              <a:srgbClr val="FF00FF"/>
            </a:solidFill>
            <a:prstDash val="dash"/>
            <a:round/>
            <a:headEnd len="med" w="med" type="none"/>
            <a:tailEnd len="med" w="med" type="triangle"/>
          </a:ln>
        </p:spPr>
      </p:cxnSp>
      <p:cxnSp>
        <p:nvCxnSpPr>
          <p:cNvPr id="287" name="Shape 287"/>
          <p:cNvCxnSpPr>
            <a:stCxn id="278" idx="3"/>
            <a:endCxn id="268" idx="1"/>
          </p:cNvCxnSpPr>
          <p:nvPr/>
        </p:nvCxnSpPr>
        <p:spPr>
          <a:xfrm>
            <a:off x="5137103" y="2130700"/>
            <a:ext cx="1046700" cy="962100"/>
          </a:xfrm>
          <a:prstGeom prst="straightConnector1">
            <a:avLst/>
          </a:prstGeom>
          <a:noFill/>
          <a:ln cap="flat" cmpd="sng" w="19050">
            <a:solidFill>
              <a:srgbClr val="980000"/>
            </a:solidFill>
            <a:prstDash val="dash"/>
            <a:round/>
            <a:headEnd len="med" w="med" type="none"/>
            <a:tailEnd len="med" w="med" type="triangle"/>
          </a:ln>
        </p:spPr>
      </p:cxnSp>
      <p:cxnSp>
        <p:nvCxnSpPr>
          <p:cNvPr id="288" name="Shape 288"/>
          <p:cNvCxnSpPr>
            <a:stCxn id="279" idx="3"/>
            <a:endCxn id="267" idx="1"/>
          </p:cNvCxnSpPr>
          <p:nvPr/>
        </p:nvCxnSpPr>
        <p:spPr>
          <a:xfrm>
            <a:off x="5137103" y="2836554"/>
            <a:ext cx="443100" cy="1070100"/>
          </a:xfrm>
          <a:prstGeom prst="straightConnector1">
            <a:avLst/>
          </a:prstGeom>
          <a:noFill/>
          <a:ln cap="flat" cmpd="sng" w="19050">
            <a:solidFill>
              <a:srgbClr val="9900FF"/>
            </a:solidFill>
            <a:prstDash val="dash"/>
            <a:round/>
            <a:headEnd len="med" w="med" type="none"/>
            <a:tailEnd len="med" w="med" type="triangle"/>
          </a:ln>
        </p:spPr>
      </p:cxnSp>
      <p:cxnSp>
        <p:nvCxnSpPr>
          <p:cNvPr id="289" name="Shape 289"/>
          <p:cNvCxnSpPr>
            <a:stCxn id="280" idx="3"/>
            <a:endCxn id="266" idx="0"/>
          </p:cNvCxnSpPr>
          <p:nvPr/>
        </p:nvCxnSpPr>
        <p:spPr>
          <a:xfrm>
            <a:off x="5113762" y="3542408"/>
            <a:ext cx="395400" cy="866400"/>
          </a:xfrm>
          <a:prstGeom prst="straightConnector1">
            <a:avLst/>
          </a:prstGeom>
          <a:noFill/>
          <a:ln cap="flat" cmpd="sng" w="19050">
            <a:solidFill>
              <a:srgbClr val="FF00FF"/>
            </a:solidFill>
            <a:prstDash val="dash"/>
            <a:round/>
            <a:headEnd len="med" w="med" type="none"/>
            <a:tailEnd len="med" w="med" type="triangle"/>
          </a:ln>
        </p:spPr>
      </p:cxnSp>
      <p:sp>
        <p:nvSpPr>
          <p:cNvPr id="290" name="Shape 290"/>
          <p:cNvSpPr/>
          <p:nvPr/>
        </p:nvSpPr>
        <p:spPr>
          <a:xfrm>
            <a:off x="858245" y="5124891"/>
            <a:ext cx="1349100" cy="623100"/>
          </a:xfrm>
          <a:prstGeom prst="roundRect">
            <a:avLst>
              <a:gd fmla="val 16667" name="adj"/>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Unit Test Plan</a:t>
            </a:r>
            <a:endParaRPr b="1"/>
          </a:p>
        </p:txBody>
      </p:sp>
      <p:cxnSp>
        <p:nvCxnSpPr>
          <p:cNvPr id="291" name="Shape 291"/>
          <p:cNvCxnSpPr>
            <a:stCxn id="290" idx="3"/>
          </p:cNvCxnSpPr>
          <p:nvPr/>
        </p:nvCxnSpPr>
        <p:spPr>
          <a:xfrm>
            <a:off x="2207345" y="5436441"/>
            <a:ext cx="1629000" cy="291900"/>
          </a:xfrm>
          <a:prstGeom prst="straightConnector1">
            <a:avLst/>
          </a:prstGeom>
          <a:noFill/>
          <a:ln cap="flat" cmpd="sng" w="19050">
            <a:solidFill>
              <a:srgbClr val="274E13"/>
            </a:solidFill>
            <a:prstDash val="dash"/>
            <a:round/>
            <a:headEnd len="med" w="med" type="triangle"/>
            <a:tailEnd len="med" w="med" type="triangle"/>
          </a:ln>
        </p:spPr>
      </p:cxnSp>
      <p:cxnSp>
        <p:nvCxnSpPr>
          <p:cNvPr id="292" name="Shape 292"/>
          <p:cNvCxnSpPr>
            <a:stCxn id="264" idx="1"/>
          </p:cNvCxnSpPr>
          <p:nvPr/>
        </p:nvCxnSpPr>
        <p:spPr>
          <a:xfrm flipH="1">
            <a:off x="2255000" y="4720502"/>
            <a:ext cx="594600" cy="476100"/>
          </a:xfrm>
          <a:prstGeom prst="straightConnector1">
            <a:avLst/>
          </a:prstGeom>
          <a:noFill/>
          <a:ln cap="flat" cmpd="sng" w="19050">
            <a:solidFill>
              <a:srgbClr val="274E13"/>
            </a:solidFill>
            <a:prstDash val="dash"/>
            <a:round/>
            <a:headEnd len="med" w="med" type="none"/>
            <a:tailEnd len="med" w="med" type="triangle"/>
          </a:ln>
        </p:spPr>
      </p:cxnSp>
      <p:sp>
        <p:nvSpPr>
          <p:cNvPr id="293" name="Shape 293"/>
          <p:cNvSpPr/>
          <p:nvPr/>
        </p:nvSpPr>
        <p:spPr>
          <a:xfrm>
            <a:off x="599850" y="3153603"/>
            <a:ext cx="2842344" cy="1823148"/>
          </a:xfrm>
          <a:prstGeom prst="cloud">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t>Intraclass Testing:</a:t>
            </a:r>
            <a:endParaRPr b="1"/>
          </a:p>
          <a:p>
            <a:pPr indent="0" lvl="0" marL="0">
              <a:spcBef>
                <a:spcPts val="0"/>
              </a:spcBef>
              <a:spcAft>
                <a:spcPts val="0"/>
              </a:spcAft>
              <a:buNone/>
            </a:pPr>
            <a:r>
              <a:rPr lang="en"/>
              <a:t>Testing one class in isolation.</a:t>
            </a:r>
            <a:endParaRPr/>
          </a:p>
        </p:txBody>
      </p:sp>
      <p:cxnSp>
        <p:nvCxnSpPr>
          <p:cNvPr id="294" name="Shape 294"/>
          <p:cNvCxnSpPr/>
          <p:nvPr/>
        </p:nvCxnSpPr>
        <p:spPr>
          <a:xfrm>
            <a:off x="2824239" y="4758735"/>
            <a:ext cx="1399200" cy="617700"/>
          </a:xfrm>
          <a:prstGeom prst="straightConnector1">
            <a:avLst/>
          </a:prstGeom>
          <a:noFill/>
          <a:ln cap="flat" cmpd="sng" w="38100">
            <a:solidFill>
              <a:srgbClr val="FF0000"/>
            </a:solidFill>
            <a:prstDash val="solid"/>
            <a:round/>
            <a:headEnd len="med" w="med" type="none"/>
            <a:tailEnd len="med" w="med" type="triangle"/>
          </a:ln>
        </p:spPr>
      </p:cxnSp>
      <p:sp>
        <p:nvSpPr>
          <p:cNvPr id="295" name="Shape 295"/>
          <p:cNvSpPr/>
          <p:nvPr/>
        </p:nvSpPr>
        <p:spPr>
          <a:xfrm>
            <a:off x="5844459" y="2031592"/>
            <a:ext cx="2842344" cy="1823148"/>
          </a:xfrm>
          <a:prstGeom prst="cloud">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t>Interclass Testing:</a:t>
            </a:r>
            <a:endParaRPr b="1"/>
          </a:p>
          <a:p>
            <a:pPr indent="0" lvl="0" marL="0" rtl="0">
              <a:spcBef>
                <a:spcPts val="0"/>
              </a:spcBef>
              <a:spcAft>
                <a:spcPts val="0"/>
              </a:spcAft>
              <a:buNone/>
            </a:pPr>
            <a:r>
              <a:rPr lang="en"/>
              <a:t>Testing groups of classes.</a:t>
            </a:r>
            <a:endParaRPr/>
          </a:p>
        </p:txBody>
      </p:sp>
      <p:cxnSp>
        <p:nvCxnSpPr>
          <p:cNvPr id="296" name="Shape 296"/>
          <p:cNvCxnSpPr>
            <a:stCxn id="295" idx="1"/>
          </p:cNvCxnSpPr>
          <p:nvPr/>
        </p:nvCxnSpPr>
        <p:spPr>
          <a:xfrm flipH="1">
            <a:off x="6015231" y="3852798"/>
            <a:ext cx="1250400" cy="706200"/>
          </a:xfrm>
          <a:prstGeom prst="straightConnector1">
            <a:avLst/>
          </a:prstGeom>
          <a:noFill/>
          <a:ln cap="flat" cmpd="sng" w="38100">
            <a:solidFill>
              <a:srgbClr val="FF0000"/>
            </a:solidFill>
            <a:prstDash val="solid"/>
            <a:round/>
            <a:headEnd len="med" w="med" type="none"/>
            <a:tailEnd len="med" w="med" type="triangle"/>
          </a:ln>
        </p:spPr>
      </p:cxnSp>
      <p:sp>
        <p:nvSpPr>
          <p:cNvPr id="297" name="Shape 29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
                                        <p:tgtEl>
                                          <p:spTgt spid="293"/>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
                                        <p:tgtEl>
                                          <p:spTgt spid="2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93"/>
                                        </p:tgtEl>
                                      </p:cBhvr>
                                    </p:animEffect>
                                    <p:set>
                                      <p:cBhvr>
                                        <p:cTn dur="1" fill="hold">
                                          <p:stCondLst>
                                            <p:cond delay="0"/>
                                          </p:stCondLst>
                                        </p:cTn>
                                        <p:tgtEl>
                                          <p:spTgt spid="29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94"/>
                                        </p:tgtEl>
                                      </p:cBhvr>
                                    </p:animEffect>
                                    <p:set>
                                      <p:cBhvr>
                                        <p:cTn dur="1" fill="hold">
                                          <p:stCondLst>
                                            <p:cond delay="0"/>
                                          </p:stCondLst>
                                        </p:cTn>
                                        <p:tgtEl>
                                          <p:spTgt spid="29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
                                        <p:tgtEl>
                                          <p:spTgt spid="296"/>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Object-Oriented Software</a:t>
            </a:r>
            <a:endParaRPr/>
          </a:p>
        </p:txBody>
      </p:sp>
      <p:sp>
        <p:nvSpPr>
          <p:cNvPr id="57" name="Shape 5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Most software is designed as a collection of interacting objects that model concepts in the problem domain.</a:t>
            </a:r>
            <a:endParaRPr/>
          </a:p>
          <a:p>
            <a:pPr indent="-381000" lvl="1" marL="914400" marR="0" rtl="0" algn="l">
              <a:lnSpc>
                <a:spcPct val="100000"/>
              </a:lnSpc>
              <a:spcBef>
                <a:spcPts val="0"/>
              </a:spcBef>
              <a:spcAft>
                <a:spcPts val="0"/>
              </a:spcAft>
              <a:buSzPts val="2400"/>
              <a:buChar char="○"/>
            </a:pPr>
            <a:r>
              <a:rPr lang="en"/>
              <a:t>Concrete concepts in the real world</a:t>
            </a:r>
            <a:endParaRPr/>
          </a:p>
          <a:p>
            <a:pPr indent="-381000" lvl="2" marL="1371600" marR="0" rtl="0" algn="l">
              <a:lnSpc>
                <a:spcPct val="100000"/>
              </a:lnSpc>
              <a:spcBef>
                <a:spcPts val="0"/>
              </a:spcBef>
              <a:spcAft>
                <a:spcPts val="0"/>
              </a:spcAft>
              <a:buSzPts val="2400"/>
              <a:buChar char="■"/>
            </a:pPr>
            <a:r>
              <a:rPr lang="en"/>
              <a:t>A driver’s license, an aircraft, a document…</a:t>
            </a:r>
            <a:endParaRPr/>
          </a:p>
          <a:p>
            <a:pPr indent="-381000" lvl="1" marL="914400" marR="0" rtl="0" algn="l">
              <a:lnSpc>
                <a:spcPct val="100000"/>
              </a:lnSpc>
              <a:spcBef>
                <a:spcPts val="0"/>
              </a:spcBef>
              <a:spcAft>
                <a:spcPts val="0"/>
              </a:spcAft>
              <a:buSzPts val="2400"/>
              <a:buChar char="○"/>
            </a:pPr>
            <a:r>
              <a:rPr lang="en"/>
              <a:t>Logical concepts</a:t>
            </a:r>
            <a:endParaRPr/>
          </a:p>
          <a:p>
            <a:pPr indent="-381000" lvl="2" marL="1371600" marR="0" rtl="0" algn="l">
              <a:lnSpc>
                <a:spcPct val="100000"/>
              </a:lnSpc>
              <a:spcBef>
                <a:spcPts val="0"/>
              </a:spcBef>
              <a:spcAft>
                <a:spcPts val="0"/>
              </a:spcAft>
              <a:buSzPts val="2400"/>
              <a:buChar char="■"/>
            </a:pPr>
            <a:r>
              <a:rPr lang="en"/>
              <a:t>A scheduling policy, conflict resolution rules...</a:t>
            </a:r>
            <a:endParaRPr/>
          </a:p>
        </p:txBody>
      </p:sp>
      <p:sp>
        <p:nvSpPr>
          <p:cNvPr id="58" name="Shape 5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Unit Testing</a:t>
            </a:r>
            <a:endParaRPr/>
          </a:p>
        </p:txBody>
      </p:sp>
      <p:sp>
        <p:nvSpPr>
          <p:cNvPr id="303" name="Shape 30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Unit testing is the process of testing the smallest isolated “unit” that can be tested.</a:t>
            </a:r>
            <a:endParaRPr/>
          </a:p>
          <a:p>
            <a:pPr indent="-381000" lvl="1" marL="914400" marR="0" rtl="0" algn="l">
              <a:lnSpc>
                <a:spcPct val="100000"/>
              </a:lnSpc>
              <a:spcBef>
                <a:spcPts val="0"/>
              </a:spcBef>
              <a:spcAft>
                <a:spcPts val="0"/>
              </a:spcAft>
              <a:buSzPts val="2400"/>
              <a:buChar char="○"/>
            </a:pPr>
            <a:r>
              <a:rPr lang="en"/>
              <a:t>Allows testing to begin as code is written.</a:t>
            </a:r>
            <a:endParaRPr/>
          </a:p>
          <a:p>
            <a:pPr indent="-381000" lvl="1" marL="914400" marR="0" rtl="0" algn="l">
              <a:lnSpc>
                <a:spcPct val="100000"/>
              </a:lnSpc>
              <a:spcBef>
                <a:spcPts val="0"/>
              </a:spcBef>
              <a:spcAft>
                <a:spcPts val="0"/>
              </a:spcAft>
              <a:buSzPts val="2400"/>
              <a:buChar char="○"/>
            </a:pPr>
            <a:r>
              <a:rPr lang="en"/>
              <a:t>Allows testing of system components in isolation from other components.</a:t>
            </a:r>
            <a:endParaRPr/>
          </a:p>
          <a:p>
            <a:pPr indent="-419100" lvl="0" marL="457200" marR="0" rtl="0" algn="l">
              <a:lnSpc>
                <a:spcPct val="100000"/>
              </a:lnSpc>
              <a:spcBef>
                <a:spcPts val="0"/>
              </a:spcBef>
              <a:spcAft>
                <a:spcPts val="0"/>
              </a:spcAft>
              <a:buSzPts val="3000"/>
              <a:buChar char="●"/>
            </a:pPr>
            <a:r>
              <a:rPr lang="en"/>
              <a:t>Before the system is built, each component should work in isolation.</a:t>
            </a:r>
            <a:endParaRPr/>
          </a:p>
          <a:p>
            <a:pPr indent="-419100" lvl="0" marL="457200" marR="0" rtl="0" algn="l">
              <a:lnSpc>
                <a:spcPct val="100000"/>
              </a:lnSpc>
              <a:spcBef>
                <a:spcPts val="0"/>
              </a:spcBef>
              <a:spcAft>
                <a:spcPts val="0"/>
              </a:spcAft>
              <a:buSzPts val="3000"/>
              <a:buChar char="●"/>
            </a:pPr>
            <a:r>
              <a:rPr lang="en"/>
              <a:t>Usually in OO, a unit is a class.</a:t>
            </a:r>
            <a:endParaRPr/>
          </a:p>
          <a:p>
            <a:pPr indent="-381000" lvl="1" marL="914400" marR="0" rtl="0" algn="l">
              <a:lnSpc>
                <a:spcPct val="100000"/>
              </a:lnSpc>
              <a:spcBef>
                <a:spcPts val="0"/>
              </a:spcBef>
              <a:spcAft>
                <a:spcPts val="0"/>
              </a:spcAft>
              <a:buSzPts val="2400"/>
              <a:buChar char="○"/>
            </a:pPr>
            <a:r>
              <a:rPr lang="en"/>
              <a:t>Individual methods depend on and modify object state and are dependent on other methods.</a:t>
            </a:r>
            <a:endParaRPr/>
          </a:p>
        </p:txBody>
      </p:sp>
      <p:sp>
        <p:nvSpPr>
          <p:cNvPr id="304" name="Shape 30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Shape 30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Intraclass Testing</a:t>
            </a:r>
            <a:endParaRPr/>
          </a:p>
        </p:txBody>
      </p:sp>
      <p:sp>
        <p:nvSpPr>
          <p:cNvPr id="310" name="Shape 31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To test a class in isolation, we:</a:t>
            </a:r>
            <a:endParaRPr/>
          </a:p>
          <a:p>
            <a:pPr indent="-419100" lvl="0" marL="457200" marR="0" rtl="0" algn="l">
              <a:lnSpc>
                <a:spcPct val="100000"/>
              </a:lnSpc>
              <a:spcBef>
                <a:spcPts val="600"/>
              </a:spcBef>
              <a:spcAft>
                <a:spcPts val="0"/>
              </a:spcAft>
              <a:buSzPts val="3000"/>
              <a:buAutoNum type="arabicPeriod"/>
            </a:pPr>
            <a:r>
              <a:rPr lang="en"/>
              <a:t>If the class is abstract, derive a set of instantiations to cover significant cases.</a:t>
            </a:r>
            <a:endParaRPr/>
          </a:p>
          <a:p>
            <a:pPr indent="-419100" lvl="0" marL="457200" marR="0" rtl="0" algn="l">
              <a:lnSpc>
                <a:spcPct val="100000"/>
              </a:lnSpc>
              <a:spcBef>
                <a:spcPts val="0"/>
              </a:spcBef>
              <a:spcAft>
                <a:spcPts val="0"/>
              </a:spcAft>
              <a:buSzPts val="3000"/>
              <a:buAutoNum type="arabicPeriod"/>
            </a:pPr>
            <a:r>
              <a:rPr lang="en"/>
              <a:t>Design test cases to check correct invocation of inherited and overridden methods.</a:t>
            </a:r>
            <a:endParaRPr/>
          </a:p>
          <a:p>
            <a:pPr indent="-419100" lvl="0" marL="457200" marR="0" rtl="0" algn="l">
              <a:lnSpc>
                <a:spcPct val="100000"/>
              </a:lnSpc>
              <a:spcBef>
                <a:spcPts val="0"/>
              </a:spcBef>
              <a:spcAft>
                <a:spcPts val="0"/>
              </a:spcAft>
              <a:buSzPts val="3000"/>
              <a:buAutoNum type="arabicPeriod"/>
            </a:pPr>
            <a:r>
              <a:rPr lang="en"/>
              <a:t>Design a set of test cases based on the states that the class can be put into.</a:t>
            </a:r>
            <a:endParaRPr/>
          </a:p>
          <a:p>
            <a:pPr indent="-381000" lvl="0" marL="914400" marR="0" rtl="0" algn="l">
              <a:lnSpc>
                <a:spcPct val="100000"/>
              </a:lnSpc>
              <a:spcBef>
                <a:spcPts val="0"/>
              </a:spcBef>
              <a:spcAft>
                <a:spcPts val="0"/>
              </a:spcAft>
              <a:buSzPts val="2400"/>
              <a:buChar char="●"/>
            </a:pPr>
            <a:r>
              <a:rPr lang="en" sz="2400"/>
              <a:t>Build a state machine model based on the class.</a:t>
            </a:r>
            <a:endParaRPr sz="2400"/>
          </a:p>
        </p:txBody>
      </p:sp>
      <p:sp>
        <p:nvSpPr>
          <p:cNvPr id="311" name="Shape 31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Shape 31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Intraclass Testing</a:t>
            </a:r>
            <a:endParaRPr/>
          </a:p>
        </p:txBody>
      </p:sp>
      <p:sp>
        <p:nvSpPr>
          <p:cNvPr id="317" name="Shape 31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AutoNum type="arabicPeriod" startAt="4"/>
            </a:pPr>
            <a:r>
              <a:rPr lang="en"/>
              <a:t>Derive structural information from the source code (control and data-flow) and cover the code structure of the class.</a:t>
            </a:r>
            <a:endParaRPr/>
          </a:p>
          <a:p>
            <a:pPr indent="-419100" lvl="0" marL="457200" marR="0" rtl="0" algn="l">
              <a:lnSpc>
                <a:spcPct val="100000"/>
              </a:lnSpc>
              <a:spcBef>
                <a:spcPts val="0"/>
              </a:spcBef>
              <a:spcAft>
                <a:spcPts val="0"/>
              </a:spcAft>
              <a:buSzPts val="3000"/>
              <a:buAutoNum type="arabicPeriod" startAt="4"/>
            </a:pPr>
            <a:r>
              <a:rPr lang="en"/>
              <a:t>Design test cases for exception handling.</a:t>
            </a:r>
            <a:endParaRPr/>
          </a:p>
          <a:p>
            <a:pPr indent="-381000" lvl="1" marL="914400" marR="0" rtl="0" algn="l">
              <a:lnSpc>
                <a:spcPct val="100000"/>
              </a:lnSpc>
              <a:spcBef>
                <a:spcPts val="0"/>
              </a:spcBef>
              <a:spcAft>
                <a:spcPts val="0"/>
              </a:spcAft>
              <a:buSzPts val="2400"/>
              <a:buAutoNum type="alphaLcPeriod"/>
            </a:pPr>
            <a:r>
              <a:rPr lang="en"/>
              <a:t>Exercising exceptions that should be thrown by methods in the class and exceptions that should be caught and handled by them.</a:t>
            </a:r>
            <a:endParaRPr/>
          </a:p>
          <a:p>
            <a:pPr indent="-419100" lvl="0" marL="457200" marR="0" rtl="0" algn="l">
              <a:lnSpc>
                <a:spcPct val="100000"/>
              </a:lnSpc>
              <a:spcBef>
                <a:spcPts val="0"/>
              </a:spcBef>
              <a:spcAft>
                <a:spcPts val="0"/>
              </a:spcAft>
              <a:buSzPts val="3000"/>
              <a:buAutoNum type="arabicPeriod" startAt="4"/>
            </a:pPr>
            <a:r>
              <a:rPr lang="en"/>
              <a:t>Design test cases for polymorphic calls.</a:t>
            </a:r>
            <a:endParaRPr/>
          </a:p>
          <a:p>
            <a:pPr indent="-381000" lvl="1" marL="914400" marR="0" rtl="0" algn="l">
              <a:lnSpc>
                <a:spcPct val="100000"/>
              </a:lnSpc>
              <a:spcBef>
                <a:spcPts val="0"/>
              </a:spcBef>
              <a:spcAft>
                <a:spcPts val="0"/>
              </a:spcAft>
              <a:buSzPts val="2400"/>
              <a:buAutoNum type="alphaLcPeriod"/>
            </a:pPr>
            <a:r>
              <a:rPr lang="en"/>
              <a:t>Calls to superclass or interface methods that can be bound to different subclass objects.</a:t>
            </a:r>
            <a:endParaRPr/>
          </a:p>
        </p:txBody>
      </p:sp>
      <p:sp>
        <p:nvSpPr>
          <p:cNvPr id="318" name="Shape 31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Using State Machine Models</a:t>
            </a:r>
            <a:endParaRPr/>
          </a:p>
        </p:txBody>
      </p:sp>
      <p:sp>
        <p:nvSpPr>
          <p:cNvPr id="324" name="Shape 32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solidFill>
                  <a:srgbClr val="000000"/>
                </a:solidFill>
              </a:rPr>
              <a:t>The state of an object implicitly impacts the result of a method call.</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Unit tests should attempt to cover the states of an object and transitions between those states.</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Each unit test: </a:t>
            </a:r>
            <a:endParaRPr>
              <a:solidFill>
                <a:srgbClr val="000000"/>
              </a:solidFill>
            </a:endParaRPr>
          </a:p>
          <a:p>
            <a:pPr indent="-381000" lvl="2" marL="1371600" marR="0" rtl="0" algn="l">
              <a:lnSpc>
                <a:spcPct val="100000"/>
              </a:lnSpc>
              <a:spcBef>
                <a:spcPts val="0"/>
              </a:spcBef>
              <a:spcAft>
                <a:spcPts val="0"/>
              </a:spcAft>
              <a:buClr>
                <a:srgbClr val="000000"/>
              </a:buClr>
              <a:buSzPts val="2400"/>
              <a:buChar char="■"/>
            </a:pPr>
            <a:r>
              <a:rPr lang="en">
                <a:solidFill>
                  <a:srgbClr val="000000"/>
                </a:solidFill>
              </a:rPr>
              <a:t>Consists of a series of method calls.</a:t>
            </a:r>
            <a:endParaRPr>
              <a:solidFill>
                <a:srgbClr val="000000"/>
              </a:solidFill>
            </a:endParaRPr>
          </a:p>
          <a:p>
            <a:pPr indent="-381000" lvl="2" marL="1371600" marR="0" rtl="0" algn="l">
              <a:lnSpc>
                <a:spcPct val="100000"/>
              </a:lnSpc>
              <a:spcBef>
                <a:spcPts val="0"/>
              </a:spcBef>
              <a:spcAft>
                <a:spcPts val="0"/>
              </a:spcAft>
              <a:buClr>
                <a:srgbClr val="000000"/>
              </a:buClr>
              <a:buSzPts val="2400"/>
              <a:buChar char="■"/>
            </a:pPr>
            <a:r>
              <a:rPr lang="en">
                <a:solidFill>
                  <a:srgbClr val="000000"/>
                </a:solidFill>
              </a:rPr>
              <a:t>Should ensure that methods return the right result.</a:t>
            </a:r>
            <a:endParaRPr>
              <a:solidFill>
                <a:srgbClr val="000000"/>
              </a:solidFill>
            </a:endParaRPr>
          </a:p>
          <a:p>
            <a:pPr indent="-381000" lvl="2" marL="1371600" marR="0" rtl="0" algn="l">
              <a:lnSpc>
                <a:spcPct val="100000"/>
              </a:lnSpc>
              <a:spcBef>
                <a:spcPts val="0"/>
              </a:spcBef>
              <a:spcAft>
                <a:spcPts val="0"/>
              </a:spcAft>
              <a:buClr>
                <a:srgbClr val="000000"/>
              </a:buClr>
              <a:buSzPts val="2400"/>
              <a:buChar char="■"/>
            </a:pPr>
            <a:r>
              <a:rPr lang="en">
                <a:solidFill>
                  <a:srgbClr val="000000"/>
                </a:solidFill>
              </a:rPr>
              <a:t>Should ensure that class-level attributes are set correctly (Is the class in the desired state?)</a:t>
            </a:r>
            <a:endParaRPr>
              <a:solidFill>
                <a:srgbClr val="000000"/>
              </a:solidFill>
            </a:endParaRPr>
          </a:p>
        </p:txBody>
      </p:sp>
      <p:sp>
        <p:nvSpPr>
          <p:cNvPr id="325" name="Shape 32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Shape 33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Using State Machine Models</a:t>
            </a:r>
            <a:endParaRPr/>
          </a:p>
        </p:txBody>
      </p:sp>
      <p:sp>
        <p:nvSpPr>
          <p:cNvPr id="331" name="Shape 33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rgbClr val="000000"/>
              </a:buClr>
              <a:buSzPts val="3000"/>
              <a:buChar char="●"/>
            </a:pPr>
            <a:r>
              <a:rPr lang="en">
                <a:solidFill>
                  <a:srgbClr val="000000"/>
                </a:solidFill>
              </a:rPr>
              <a:t>We can identify method call sequences</a:t>
            </a:r>
            <a:r>
              <a:rPr lang="en">
                <a:solidFill>
                  <a:srgbClr val="000000"/>
                </a:solidFill>
              </a:rPr>
              <a:t> by covering a state machine model.</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Map how method calls and attribute assignment can force the object into different states.</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Sequence of transitions ~ sequence of method calls</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Exercising that sequence should put the class into the the desired state. </a:t>
            </a:r>
            <a:endParaRPr>
              <a:solidFill>
                <a:srgbClr val="000000"/>
              </a:solidFill>
            </a:endParaRPr>
          </a:p>
          <a:p>
            <a:pPr indent="-381000" lvl="2" marL="1371600" marR="0" rtl="0" algn="l">
              <a:lnSpc>
                <a:spcPct val="100000"/>
              </a:lnSpc>
              <a:spcBef>
                <a:spcPts val="0"/>
              </a:spcBef>
              <a:spcAft>
                <a:spcPts val="0"/>
              </a:spcAft>
              <a:buClr>
                <a:srgbClr val="000000"/>
              </a:buClr>
              <a:buSzPts val="2400"/>
              <a:buChar char="■"/>
            </a:pPr>
            <a:r>
              <a:rPr lang="en">
                <a:solidFill>
                  <a:srgbClr val="000000"/>
                </a:solidFill>
              </a:rPr>
              <a:t>(and cover different means of reaching those states)</a:t>
            </a:r>
            <a:endParaRPr>
              <a:solidFill>
                <a:srgbClr val="000000"/>
              </a:solidFill>
            </a:endParaRPr>
          </a:p>
        </p:txBody>
      </p:sp>
      <p:sp>
        <p:nvSpPr>
          <p:cNvPr id="332" name="Shape 3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Informal Specification</a:t>
            </a:r>
            <a:endParaRPr/>
          </a:p>
        </p:txBody>
      </p:sp>
      <p:sp>
        <p:nvSpPr>
          <p:cNvPr id="338" name="Shape 33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sz="1800">
                <a:solidFill>
                  <a:srgbClr val="000000"/>
                </a:solidFill>
              </a:rPr>
              <a:t>Slot</a:t>
            </a:r>
            <a:r>
              <a:rPr lang="en" sz="1800">
                <a:solidFill>
                  <a:srgbClr val="000000"/>
                </a:solidFill>
              </a:rPr>
              <a:t> represents a configuration choice in all instances of a particular model of computer. It may or may not be implemented as a physical slot on a bus. A given model may have zero or more slots, each of which is marked as required or optional. If a slot is marked as required, it must be bound to a suitable component in all legal configurations.</a:t>
            </a:r>
            <a:endParaRPr sz="1800">
              <a:solidFill>
                <a:srgbClr val="000000"/>
              </a:solidFill>
            </a:endParaRPr>
          </a:p>
          <a:p>
            <a:pPr indent="0" lvl="0" marL="0" marR="0" rtl="0" algn="l">
              <a:lnSpc>
                <a:spcPct val="100000"/>
              </a:lnSpc>
              <a:spcBef>
                <a:spcPts val="600"/>
              </a:spcBef>
              <a:spcAft>
                <a:spcPts val="0"/>
              </a:spcAft>
              <a:buNone/>
            </a:pPr>
            <a:r>
              <a:t/>
            </a:r>
            <a:endParaRPr sz="1800">
              <a:solidFill>
                <a:srgbClr val="000000"/>
              </a:solidFill>
            </a:endParaRPr>
          </a:p>
          <a:p>
            <a:pPr indent="0" lvl="0" marL="0" marR="0" rtl="0" algn="l">
              <a:lnSpc>
                <a:spcPct val="100000"/>
              </a:lnSpc>
              <a:spcBef>
                <a:spcPts val="600"/>
              </a:spcBef>
              <a:spcAft>
                <a:spcPts val="0"/>
              </a:spcAft>
              <a:buNone/>
            </a:pPr>
            <a:r>
              <a:rPr lang="en" sz="1800">
                <a:solidFill>
                  <a:srgbClr val="000000"/>
                </a:solidFill>
              </a:rPr>
              <a:t>Slot offers the following services:</a:t>
            </a:r>
            <a:endParaRPr sz="1800">
              <a:solidFill>
                <a:srgbClr val="000000"/>
              </a:solidFill>
            </a:endParaRPr>
          </a:p>
          <a:p>
            <a:pPr indent="-342900" lvl="0" marL="457200" marR="0" rtl="0" algn="l">
              <a:lnSpc>
                <a:spcPct val="100000"/>
              </a:lnSpc>
              <a:spcBef>
                <a:spcPts val="600"/>
              </a:spcBef>
              <a:spcAft>
                <a:spcPts val="0"/>
              </a:spcAft>
              <a:buClr>
                <a:srgbClr val="000000"/>
              </a:buClr>
              <a:buSzPts val="1800"/>
              <a:buChar char="●"/>
            </a:pPr>
            <a:r>
              <a:rPr b="1" lang="en" sz="1800">
                <a:solidFill>
                  <a:srgbClr val="000000"/>
                </a:solidFill>
              </a:rPr>
              <a:t>Incorporate:</a:t>
            </a:r>
            <a:r>
              <a:rPr lang="en" sz="1800">
                <a:solidFill>
                  <a:srgbClr val="000000"/>
                </a:solidFill>
              </a:rPr>
              <a:t> Make a slot part of a model, and mark it as either required or optional. All instances of a model incorporate the same slots.</a:t>
            </a:r>
            <a:endParaRPr sz="1800">
              <a:solidFill>
                <a:srgbClr val="000000"/>
              </a:solidFill>
            </a:endParaRPr>
          </a:p>
          <a:p>
            <a:pPr indent="-342900" lvl="0" marL="457200" marR="0" rtl="0" algn="l">
              <a:lnSpc>
                <a:spcPct val="100000"/>
              </a:lnSpc>
              <a:spcBef>
                <a:spcPts val="0"/>
              </a:spcBef>
              <a:spcAft>
                <a:spcPts val="0"/>
              </a:spcAft>
              <a:buClr>
                <a:srgbClr val="000000"/>
              </a:buClr>
              <a:buSzPts val="1800"/>
              <a:buChar char="●"/>
            </a:pPr>
            <a:r>
              <a:rPr b="1" lang="en" sz="1800">
                <a:solidFill>
                  <a:srgbClr val="000000"/>
                </a:solidFill>
              </a:rPr>
              <a:t>Bind:</a:t>
            </a:r>
            <a:r>
              <a:rPr lang="en" sz="1800">
                <a:solidFill>
                  <a:srgbClr val="000000"/>
                </a:solidFill>
              </a:rPr>
              <a:t> Associate a compatible component with a slot. </a:t>
            </a:r>
            <a:endParaRPr sz="1800">
              <a:solidFill>
                <a:srgbClr val="000000"/>
              </a:solidFill>
            </a:endParaRPr>
          </a:p>
          <a:p>
            <a:pPr indent="-342900" lvl="0" marL="457200" marR="0" rtl="0" algn="l">
              <a:lnSpc>
                <a:spcPct val="100000"/>
              </a:lnSpc>
              <a:spcBef>
                <a:spcPts val="0"/>
              </a:spcBef>
              <a:spcAft>
                <a:spcPts val="0"/>
              </a:spcAft>
              <a:buClr>
                <a:srgbClr val="000000"/>
              </a:buClr>
              <a:buSzPts val="1800"/>
              <a:buChar char="●"/>
            </a:pPr>
            <a:r>
              <a:rPr b="1" lang="en" sz="1800">
                <a:solidFill>
                  <a:srgbClr val="000000"/>
                </a:solidFill>
              </a:rPr>
              <a:t>Unbind:</a:t>
            </a:r>
            <a:r>
              <a:rPr lang="en" sz="1800">
                <a:solidFill>
                  <a:srgbClr val="000000"/>
                </a:solidFill>
              </a:rPr>
              <a:t> The unbind operation breaks the binding of a component to a slot, reversing the effect of a previous bind operation.</a:t>
            </a:r>
            <a:endParaRPr sz="1800">
              <a:solidFill>
                <a:srgbClr val="000000"/>
              </a:solidFill>
            </a:endParaRPr>
          </a:p>
          <a:p>
            <a:pPr indent="-342900" lvl="0" marL="457200" marR="0" rtl="0" algn="l">
              <a:lnSpc>
                <a:spcPct val="100000"/>
              </a:lnSpc>
              <a:spcBef>
                <a:spcPts val="0"/>
              </a:spcBef>
              <a:spcAft>
                <a:spcPts val="0"/>
              </a:spcAft>
              <a:buClr>
                <a:srgbClr val="000000"/>
              </a:buClr>
              <a:buSzPts val="1800"/>
              <a:buChar char="●"/>
            </a:pPr>
            <a:r>
              <a:rPr b="1" lang="en" sz="1800">
                <a:solidFill>
                  <a:srgbClr val="000000"/>
                </a:solidFill>
              </a:rPr>
              <a:t>IsBound</a:t>
            </a:r>
            <a:r>
              <a:rPr lang="en" sz="1800">
                <a:solidFill>
                  <a:srgbClr val="000000"/>
                </a:solidFill>
              </a:rPr>
              <a:t>:</a:t>
            </a:r>
            <a:r>
              <a:rPr b="1" lang="en" sz="1800">
                <a:solidFill>
                  <a:srgbClr val="000000"/>
                </a:solidFill>
              </a:rPr>
              <a:t> </a:t>
            </a:r>
            <a:r>
              <a:rPr lang="en" sz="1800">
                <a:solidFill>
                  <a:srgbClr val="000000"/>
                </a:solidFill>
              </a:rPr>
              <a:t>Returns true if a component is currently bound to a slot, or false if the slot is currently empty.</a:t>
            </a:r>
            <a:endParaRPr sz="1800">
              <a:solidFill>
                <a:srgbClr val="000000"/>
              </a:solidFill>
            </a:endParaRPr>
          </a:p>
        </p:txBody>
      </p:sp>
      <p:sp>
        <p:nvSpPr>
          <p:cNvPr id="339" name="Shape 339"/>
          <p:cNvSpPr/>
          <p:nvPr/>
        </p:nvSpPr>
        <p:spPr>
          <a:xfrm>
            <a:off x="6075125" y="5313125"/>
            <a:ext cx="657600" cy="271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0" name="Shape 340"/>
          <p:cNvSpPr/>
          <p:nvPr/>
        </p:nvSpPr>
        <p:spPr>
          <a:xfrm>
            <a:off x="3148200" y="5632525"/>
            <a:ext cx="657600" cy="271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1" name="Shape 341"/>
          <p:cNvSpPr/>
          <p:nvPr/>
        </p:nvSpPr>
        <p:spPr>
          <a:xfrm>
            <a:off x="2361150" y="3948300"/>
            <a:ext cx="2837100" cy="271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2" name="Shape 3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
                                        <p:tgtEl>
                                          <p:spTgt spid="339"/>
                                        </p:tgtEl>
                                      </p:cBhvr>
                                    </p:animEffect>
                                  </p:childTnLst>
                                </p:cTn>
                              </p:par>
                              <p:par>
                                <p:cTn fill="hold" nodeType="with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
                                        <p:tgtEl>
                                          <p:spTgt spid="3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
                                        <p:tgtEl>
                                          <p:spTgt spid="3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Shape 34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 To State Machine</a:t>
            </a:r>
            <a:endParaRPr/>
          </a:p>
        </p:txBody>
      </p:sp>
      <p:sp>
        <p:nvSpPr>
          <p:cNvPr id="348" name="Shape 348"/>
          <p:cNvSpPr txBox="1"/>
          <p:nvPr>
            <p:ph idx="1" type="body"/>
          </p:nvPr>
        </p:nvSpPr>
        <p:spPr>
          <a:xfrm>
            <a:off x="457200" y="3668300"/>
            <a:ext cx="8229600" cy="2517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solidFill>
                  <a:srgbClr val="000000"/>
                </a:solidFill>
              </a:rPr>
              <a:t>Do not derive too many states.</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Map to abstract values like “zero” and “nonzero”, not a state for each possible value.</a:t>
            </a:r>
            <a:endParaRPr>
              <a:solidFill>
                <a:srgbClr val="000000"/>
              </a:solidFill>
            </a:endParaRPr>
          </a:p>
          <a:p>
            <a:pPr indent="-419100" lvl="0" marL="457200" marR="0" rtl="0" algn="l">
              <a:lnSpc>
                <a:spcPct val="100000"/>
              </a:lnSpc>
              <a:spcBef>
                <a:spcPts val="0"/>
              </a:spcBef>
              <a:spcAft>
                <a:spcPts val="0"/>
              </a:spcAft>
              <a:buClr>
                <a:srgbClr val="000000"/>
              </a:buClr>
              <a:buSzPts val="3000"/>
              <a:buChar char="●"/>
            </a:pPr>
            <a:r>
              <a:rPr lang="en">
                <a:solidFill>
                  <a:srgbClr val="000000"/>
                </a:solidFill>
              </a:rPr>
              <a:t>Model how a method affects a class. States only need to capture interactions between methods and the class state.</a:t>
            </a:r>
            <a:endParaRPr>
              <a:solidFill>
                <a:srgbClr val="000000"/>
              </a:solidFill>
            </a:endParaRPr>
          </a:p>
        </p:txBody>
      </p:sp>
      <p:sp>
        <p:nvSpPr>
          <p:cNvPr id="349" name="Shape 349"/>
          <p:cNvSpPr/>
          <p:nvPr/>
        </p:nvSpPr>
        <p:spPr>
          <a:xfrm>
            <a:off x="993750" y="2324125"/>
            <a:ext cx="1273500" cy="584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Not Present</a:t>
            </a:r>
            <a:endParaRPr/>
          </a:p>
        </p:txBody>
      </p:sp>
      <p:sp>
        <p:nvSpPr>
          <p:cNvPr id="350" name="Shape 350"/>
          <p:cNvSpPr/>
          <p:nvPr/>
        </p:nvSpPr>
        <p:spPr>
          <a:xfrm>
            <a:off x="3463475" y="2324125"/>
            <a:ext cx="1273500" cy="584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Unbound</a:t>
            </a:r>
            <a:endParaRPr/>
          </a:p>
        </p:txBody>
      </p:sp>
      <p:sp>
        <p:nvSpPr>
          <p:cNvPr id="351" name="Shape 351"/>
          <p:cNvSpPr/>
          <p:nvPr/>
        </p:nvSpPr>
        <p:spPr>
          <a:xfrm>
            <a:off x="5933200" y="2324125"/>
            <a:ext cx="1273500" cy="584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Bound</a:t>
            </a:r>
            <a:endParaRPr/>
          </a:p>
        </p:txBody>
      </p:sp>
      <p:cxnSp>
        <p:nvCxnSpPr>
          <p:cNvPr id="352" name="Shape 352"/>
          <p:cNvCxnSpPr>
            <a:stCxn id="349" idx="3"/>
            <a:endCxn id="350" idx="1"/>
          </p:cNvCxnSpPr>
          <p:nvPr/>
        </p:nvCxnSpPr>
        <p:spPr>
          <a:xfrm>
            <a:off x="2267250" y="2616325"/>
            <a:ext cx="1196100" cy="0"/>
          </a:xfrm>
          <a:prstGeom prst="straightConnector1">
            <a:avLst/>
          </a:prstGeom>
          <a:noFill/>
          <a:ln cap="flat" cmpd="sng" w="9525">
            <a:solidFill>
              <a:schemeClr val="dk2"/>
            </a:solidFill>
            <a:prstDash val="solid"/>
            <a:round/>
            <a:headEnd len="med" w="med" type="none"/>
            <a:tailEnd len="med" w="med" type="triangle"/>
          </a:ln>
        </p:spPr>
      </p:cxnSp>
      <p:sp>
        <p:nvSpPr>
          <p:cNvPr id="353" name="Shape 353"/>
          <p:cNvSpPr txBox="1"/>
          <p:nvPr/>
        </p:nvSpPr>
        <p:spPr>
          <a:xfrm>
            <a:off x="2325725" y="2700025"/>
            <a:ext cx="967500" cy="208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200"/>
              <a:t>incorporate</a:t>
            </a:r>
            <a:endParaRPr sz="1200"/>
          </a:p>
        </p:txBody>
      </p:sp>
      <p:cxnSp>
        <p:nvCxnSpPr>
          <p:cNvPr id="354" name="Shape 354"/>
          <p:cNvCxnSpPr/>
          <p:nvPr/>
        </p:nvCxnSpPr>
        <p:spPr>
          <a:xfrm>
            <a:off x="4736975" y="2762450"/>
            <a:ext cx="1196100" cy="0"/>
          </a:xfrm>
          <a:prstGeom prst="straightConnector1">
            <a:avLst/>
          </a:prstGeom>
          <a:noFill/>
          <a:ln cap="flat" cmpd="sng" w="9525">
            <a:solidFill>
              <a:schemeClr val="dk2"/>
            </a:solidFill>
            <a:prstDash val="solid"/>
            <a:round/>
            <a:headEnd len="med" w="med" type="none"/>
            <a:tailEnd len="med" w="med" type="triangle"/>
          </a:ln>
        </p:spPr>
      </p:cxnSp>
      <p:sp>
        <p:nvSpPr>
          <p:cNvPr id="355" name="Shape 355"/>
          <p:cNvSpPr txBox="1"/>
          <p:nvPr/>
        </p:nvSpPr>
        <p:spPr>
          <a:xfrm>
            <a:off x="4862225" y="2825150"/>
            <a:ext cx="835200" cy="208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100"/>
              <a:t>bind</a:t>
            </a:r>
            <a:endParaRPr sz="1100"/>
          </a:p>
        </p:txBody>
      </p:sp>
      <p:cxnSp>
        <p:nvCxnSpPr>
          <p:cNvPr id="356" name="Shape 356"/>
          <p:cNvCxnSpPr/>
          <p:nvPr/>
        </p:nvCxnSpPr>
        <p:spPr>
          <a:xfrm rot="10800000">
            <a:off x="4736975" y="2438825"/>
            <a:ext cx="1196100" cy="0"/>
          </a:xfrm>
          <a:prstGeom prst="straightConnector1">
            <a:avLst/>
          </a:prstGeom>
          <a:noFill/>
          <a:ln cap="flat" cmpd="sng" w="9525">
            <a:solidFill>
              <a:schemeClr val="dk2"/>
            </a:solidFill>
            <a:prstDash val="solid"/>
            <a:round/>
            <a:headEnd len="med" w="med" type="none"/>
            <a:tailEnd len="med" w="med" type="triangle"/>
          </a:ln>
        </p:spPr>
      </p:cxnSp>
      <p:sp>
        <p:nvSpPr>
          <p:cNvPr id="357" name="Shape 357"/>
          <p:cNvSpPr txBox="1"/>
          <p:nvPr/>
        </p:nvSpPr>
        <p:spPr>
          <a:xfrm>
            <a:off x="4917425" y="2115625"/>
            <a:ext cx="835200" cy="208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a:t>unbind</a:t>
            </a:r>
            <a:endParaRPr sz="1100"/>
          </a:p>
        </p:txBody>
      </p:sp>
      <p:sp>
        <p:nvSpPr>
          <p:cNvPr id="358" name="Shape 358"/>
          <p:cNvSpPr/>
          <p:nvPr/>
        </p:nvSpPr>
        <p:spPr>
          <a:xfrm>
            <a:off x="3609625" y="2898225"/>
            <a:ext cx="835075" cy="407100"/>
          </a:xfrm>
          <a:custGeom>
            <a:pathLst>
              <a:path extrusionOk="0" h="16284" w="33403">
                <a:moveTo>
                  <a:pt x="0" y="0"/>
                </a:moveTo>
                <a:lnTo>
                  <a:pt x="15031" y="16284"/>
                </a:lnTo>
                <a:lnTo>
                  <a:pt x="33403" y="1670"/>
                </a:lnTo>
              </a:path>
            </a:pathLst>
          </a:custGeom>
          <a:noFill/>
          <a:ln cap="flat" cmpd="sng" w="9525">
            <a:solidFill>
              <a:schemeClr val="dk2"/>
            </a:solidFill>
            <a:prstDash val="solid"/>
            <a:round/>
            <a:headEnd len="med" w="med" type="none"/>
            <a:tailEnd len="med" w="med" type="triangle"/>
          </a:ln>
        </p:spPr>
      </p:sp>
      <p:sp>
        <p:nvSpPr>
          <p:cNvPr id="359" name="Shape 359"/>
          <p:cNvSpPr txBox="1"/>
          <p:nvPr/>
        </p:nvSpPr>
        <p:spPr>
          <a:xfrm>
            <a:off x="3609563" y="3289800"/>
            <a:ext cx="835200" cy="208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a:t>unbind</a:t>
            </a:r>
            <a:endParaRPr sz="1100"/>
          </a:p>
        </p:txBody>
      </p:sp>
      <p:sp>
        <p:nvSpPr>
          <p:cNvPr id="360" name="Shape 360"/>
          <p:cNvSpPr/>
          <p:nvPr/>
        </p:nvSpPr>
        <p:spPr>
          <a:xfrm>
            <a:off x="3797525" y="1969225"/>
            <a:ext cx="741100" cy="365325"/>
          </a:xfrm>
          <a:custGeom>
            <a:pathLst>
              <a:path extrusionOk="0" h="14613" w="29644">
                <a:moveTo>
                  <a:pt x="29644" y="14613"/>
                </a:moveTo>
                <a:lnTo>
                  <a:pt x="13778" y="0"/>
                </a:lnTo>
                <a:lnTo>
                  <a:pt x="0" y="13361"/>
                </a:lnTo>
              </a:path>
            </a:pathLst>
          </a:custGeom>
          <a:noFill/>
          <a:ln cap="flat" cmpd="sng" w="9525">
            <a:solidFill>
              <a:schemeClr val="dk2"/>
            </a:solidFill>
            <a:prstDash val="solid"/>
            <a:round/>
            <a:headEnd len="med" w="med" type="none"/>
            <a:tailEnd len="med" w="med" type="triangle"/>
          </a:ln>
        </p:spPr>
      </p:sp>
      <p:sp>
        <p:nvSpPr>
          <p:cNvPr id="361" name="Shape 361"/>
          <p:cNvSpPr txBox="1"/>
          <p:nvPr/>
        </p:nvSpPr>
        <p:spPr>
          <a:xfrm>
            <a:off x="4154400" y="1717100"/>
            <a:ext cx="835200" cy="208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a:t>isBound</a:t>
            </a:r>
            <a:endParaRPr sz="1100"/>
          </a:p>
        </p:txBody>
      </p:sp>
      <p:sp>
        <p:nvSpPr>
          <p:cNvPr id="362" name="Shape 362"/>
          <p:cNvSpPr/>
          <p:nvPr/>
        </p:nvSpPr>
        <p:spPr>
          <a:xfrm>
            <a:off x="7096025" y="2031850"/>
            <a:ext cx="490600" cy="1096025"/>
          </a:xfrm>
          <a:custGeom>
            <a:pathLst>
              <a:path extrusionOk="0" h="43841" w="19624">
                <a:moveTo>
                  <a:pt x="0" y="11273"/>
                </a:moveTo>
                <a:lnTo>
                  <a:pt x="17119" y="0"/>
                </a:lnTo>
                <a:lnTo>
                  <a:pt x="19624" y="43841"/>
                </a:lnTo>
                <a:lnTo>
                  <a:pt x="7516" y="32567"/>
                </a:lnTo>
              </a:path>
            </a:pathLst>
          </a:custGeom>
          <a:noFill/>
          <a:ln cap="flat" cmpd="sng" w="9525">
            <a:solidFill>
              <a:schemeClr val="dk2"/>
            </a:solidFill>
            <a:prstDash val="solid"/>
            <a:round/>
            <a:headEnd len="med" w="med" type="none"/>
            <a:tailEnd len="med" w="med" type="triangle"/>
          </a:ln>
        </p:spPr>
      </p:sp>
      <p:sp>
        <p:nvSpPr>
          <p:cNvPr id="363" name="Shape 363"/>
          <p:cNvSpPr txBox="1"/>
          <p:nvPr/>
        </p:nvSpPr>
        <p:spPr>
          <a:xfrm>
            <a:off x="7586625" y="2334575"/>
            <a:ext cx="835200" cy="208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a:t>isBound</a:t>
            </a:r>
            <a:endParaRPr sz="1100"/>
          </a:p>
        </p:txBody>
      </p:sp>
      <p:sp>
        <p:nvSpPr>
          <p:cNvPr id="364" name="Shape 36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Shape 36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Test Coverage</a:t>
            </a:r>
            <a:endParaRPr/>
          </a:p>
        </p:txBody>
      </p:sp>
      <p:sp>
        <p:nvSpPr>
          <p:cNvPr id="370" name="Shape 370"/>
          <p:cNvSpPr txBox="1"/>
          <p:nvPr>
            <p:ph idx="1" type="body"/>
          </p:nvPr>
        </p:nvSpPr>
        <p:spPr>
          <a:xfrm>
            <a:off x="457200" y="3668288"/>
            <a:ext cx="8229600" cy="25179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rgbClr val="000000"/>
              </a:buClr>
              <a:buSzPts val="3000"/>
              <a:buChar char="●"/>
            </a:pPr>
            <a:r>
              <a:rPr lang="en">
                <a:solidFill>
                  <a:srgbClr val="000000"/>
                </a:solidFill>
              </a:rPr>
              <a:t>Tests should </a:t>
            </a:r>
            <a:r>
              <a:rPr lang="en">
                <a:solidFill>
                  <a:srgbClr val="000000"/>
                </a:solidFill>
              </a:rPr>
              <a:t>cover all possible transitions.</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Do not do this in one test. </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Split into smaller, targeted paths.</a:t>
            </a:r>
            <a:endParaRPr>
              <a:solidFill>
                <a:srgbClr val="000000"/>
              </a:solidFill>
            </a:endParaRPr>
          </a:p>
          <a:p>
            <a:pPr indent="-381000" lvl="2" marL="1371600" marR="0" rtl="0" algn="l">
              <a:lnSpc>
                <a:spcPct val="100000"/>
              </a:lnSpc>
              <a:spcBef>
                <a:spcPts val="0"/>
              </a:spcBef>
              <a:spcAft>
                <a:spcPts val="0"/>
              </a:spcAft>
              <a:buClr>
                <a:srgbClr val="000000"/>
              </a:buClr>
              <a:buSzPts val="2400"/>
              <a:buChar char="■"/>
            </a:pPr>
            <a:r>
              <a:rPr lang="en">
                <a:solidFill>
                  <a:srgbClr val="000000"/>
                </a:solidFill>
              </a:rPr>
              <a:t>TC1: incorporate, isBound, bind, isBound</a:t>
            </a:r>
            <a:endParaRPr>
              <a:solidFill>
                <a:srgbClr val="000000"/>
              </a:solidFill>
            </a:endParaRPr>
          </a:p>
          <a:p>
            <a:pPr indent="-381000" lvl="2" marL="1371600" marR="0" rtl="0" algn="l">
              <a:lnSpc>
                <a:spcPct val="100000"/>
              </a:lnSpc>
              <a:spcBef>
                <a:spcPts val="0"/>
              </a:spcBef>
              <a:spcAft>
                <a:spcPts val="0"/>
              </a:spcAft>
              <a:buClr>
                <a:srgbClr val="000000"/>
              </a:buClr>
              <a:buSzPts val="2400"/>
              <a:buChar char="■"/>
            </a:pPr>
            <a:r>
              <a:rPr lang="en">
                <a:solidFill>
                  <a:srgbClr val="000000"/>
                </a:solidFill>
              </a:rPr>
              <a:t>TC2: incorporate, unBind, bind, unBind, isBound</a:t>
            </a:r>
            <a:endParaRPr>
              <a:solidFill>
                <a:srgbClr val="000000"/>
              </a:solidFill>
            </a:endParaRPr>
          </a:p>
        </p:txBody>
      </p:sp>
      <p:sp>
        <p:nvSpPr>
          <p:cNvPr id="371" name="Shape 371"/>
          <p:cNvSpPr/>
          <p:nvPr/>
        </p:nvSpPr>
        <p:spPr>
          <a:xfrm>
            <a:off x="857963" y="2280500"/>
            <a:ext cx="1273500" cy="584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Not Present</a:t>
            </a:r>
            <a:endParaRPr/>
          </a:p>
        </p:txBody>
      </p:sp>
      <p:sp>
        <p:nvSpPr>
          <p:cNvPr id="372" name="Shape 372"/>
          <p:cNvSpPr/>
          <p:nvPr/>
        </p:nvSpPr>
        <p:spPr>
          <a:xfrm>
            <a:off x="3327688" y="2280500"/>
            <a:ext cx="1273500" cy="584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Unbound</a:t>
            </a:r>
            <a:endParaRPr/>
          </a:p>
        </p:txBody>
      </p:sp>
      <p:sp>
        <p:nvSpPr>
          <p:cNvPr id="373" name="Shape 373"/>
          <p:cNvSpPr/>
          <p:nvPr/>
        </p:nvSpPr>
        <p:spPr>
          <a:xfrm>
            <a:off x="5797413" y="2280500"/>
            <a:ext cx="1273500" cy="584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Bound</a:t>
            </a:r>
            <a:endParaRPr/>
          </a:p>
        </p:txBody>
      </p:sp>
      <p:cxnSp>
        <p:nvCxnSpPr>
          <p:cNvPr id="374" name="Shape 374"/>
          <p:cNvCxnSpPr>
            <a:stCxn id="371" idx="3"/>
            <a:endCxn id="372" idx="1"/>
          </p:cNvCxnSpPr>
          <p:nvPr/>
        </p:nvCxnSpPr>
        <p:spPr>
          <a:xfrm>
            <a:off x="2131462" y="2572700"/>
            <a:ext cx="1196100" cy="0"/>
          </a:xfrm>
          <a:prstGeom prst="straightConnector1">
            <a:avLst/>
          </a:prstGeom>
          <a:noFill/>
          <a:ln cap="flat" cmpd="sng" w="9525">
            <a:solidFill>
              <a:schemeClr val="dk2"/>
            </a:solidFill>
            <a:prstDash val="solid"/>
            <a:round/>
            <a:headEnd len="med" w="med" type="none"/>
            <a:tailEnd len="med" w="med" type="triangle"/>
          </a:ln>
        </p:spPr>
      </p:cxnSp>
      <p:sp>
        <p:nvSpPr>
          <p:cNvPr id="375" name="Shape 375"/>
          <p:cNvSpPr txBox="1"/>
          <p:nvPr/>
        </p:nvSpPr>
        <p:spPr>
          <a:xfrm>
            <a:off x="2189938" y="2656400"/>
            <a:ext cx="967500" cy="208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incorporate</a:t>
            </a:r>
            <a:endParaRPr sz="1200"/>
          </a:p>
        </p:txBody>
      </p:sp>
      <p:cxnSp>
        <p:nvCxnSpPr>
          <p:cNvPr id="376" name="Shape 376"/>
          <p:cNvCxnSpPr/>
          <p:nvPr/>
        </p:nvCxnSpPr>
        <p:spPr>
          <a:xfrm>
            <a:off x="4601188" y="2718825"/>
            <a:ext cx="1196100" cy="0"/>
          </a:xfrm>
          <a:prstGeom prst="straightConnector1">
            <a:avLst/>
          </a:prstGeom>
          <a:noFill/>
          <a:ln cap="flat" cmpd="sng" w="9525">
            <a:solidFill>
              <a:schemeClr val="dk2"/>
            </a:solidFill>
            <a:prstDash val="solid"/>
            <a:round/>
            <a:headEnd len="med" w="med" type="none"/>
            <a:tailEnd len="med" w="med" type="triangle"/>
          </a:ln>
        </p:spPr>
      </p:cxnSp>
      <p:sp>
        <p:nvSpPr>
          <p:cNvPr id="377" name="Shape 377"/>
          <p:cNvSpPr txBox="1"/>
          <p:nvPr/>
        </p:nvSpPr>
        <p:spPr>
          <a:xfrm>
            <a:off x="4726438" y="2781525"/>
            <a:ext cx="835200" cy="208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a:t>bind</a:t>
            </a:r>
            <a:endParaRPr sz="1100"/>
          </a:p>
        </p:txBody>
      </p:sp>
      <p:cxnSp>
        <p:nvCxnSpPr>
          <p:cNvPr id="378" name="Shape 378"/>
          <p:cNvCxnSpPr/>
          <p:nvPr/>
        </p:nvCxnSpPr>
        <p:spPr>
          <a:xfrm rot="10800000">
            <a:off x="4601188" y="2395200"/>
            <a:ext cx="1196100" cy="0"/>
          </a:xfrm>
          <a:prstGeom prst="straightConnector1">
            <a:avLst/>
          </a:prstGeom>
          <a:noFill/>
          <a:ln cap="flat" cmpd="sng" w="9525">
            <a:solidFill>
              <a:schemeClr val="dk2"/>
            </a:solidFill>
            <a:prstDash val="solid"/>
            <a:round/>
            <a:headEnd len="med" w="med" type="none"/>
            <a:tailEnd len="med" w="med" type="triangle"/>
          </a:ln>
        </p:spPr>
      </p:cxnSp>
      <p:sp>
        <p:nvSpPr>
          <p:cNvPr id="379" name="Shape 379"/>
          <p:cNvSpPr txBox="1"/>
          <p:nvPr/>
        </p:nvSpPr>
        <p:spPr>
          <a:xfrm>
            <a:off x="4781638" y="2072000"/>
            <a:ext cx="835200" cy="208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a:t>unbind</a:t>
            </a:r>
            <a:endParaRPr sz="1100"/>
          </a:p>
        </p:txBody>
      </p:sp>
      <p:sp>
        <p:nvSpPr>
          <p:cNvPr id="380" name="Shape 380"/>
          <p:cNvSpPr/>
          <p:nvPr/>
        </p:nvSpPr>
        <p:spPr>
          <a:xfrm>
            <a:off x="3473838" y="2854600"/>
            <a:ext cx="835075" cy="407100"/>
          </a:xfrm>
          <a:custGeom>
            <a:pathLst>
              <a:path extrusionOk="0" h="16284" w="33403">
                <a:moveTo>
                  <a:pt x="0" y="0"/>
                </a:moveTo>
                <a:lnTo>
                  <a:pt x="15031" y="16284"/>
                </a:lnTo>
                <a:lnTo>
                  <a:pt x="33403" y="1670"/>
                </a:lnTo>
              </a:path>
            </a:pathLst>
          </a:custGeom>
          <a:noFill/>
          <a:ln cap="flat" cmpd="sng" w="9525">
            <a:solidFill>
              <a:schemeClr val="dk2"/>
            </a:solidFill>
            <a:prstDash val="solid"/>
            <a:round/>
            <a:headEnd len="med" w="med" type="none"/>
            <a:tailEnd len="med" w="med" type="triangle"/>
          </a:ln>
        </p:spPr>
      </p:sp>
      <p:sp>
        <p:nvSpPr>
          <p:cNvPr id="381" name="Shape 381"/>
          <p:cNvSpPr txBox="1"/>
          <p:nvPr/>
        </p:nvSpPr>
        <p:spPr>
          <a:xfrm>
            <a:off x="3473775" y="3246175"/>
            <a:ext cx="835200" cy="208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a:t>unbind</a:t>
            </a:r>
            <a:endParaRPr sz="1100"/>
          </a:p>
        </p:txBody>
      </p:sp>
      <p:sp>
        <p:nvSpPr>
          <p:cNvPr id="382" name="Shape 382"/>
          <p:cNvSpPr/>
          <p:nvPr/>
        </p:nvSpPr>
        <p:spPr>
          <a:xfrm>
            <a:off x="3661738" y="1925600"/>
            <a:ext cx="741100" cy="365325"/>
          </a:xfrm>
          <a:custGeom>
            <a:pathLst>
              <a:path extrusionOk="0" h="14613" w="29644">
                <a:moveTo>
                  <a:pt x="29644" y="14613"/>
                </a:moveTo>
                <a:lnTo>
                  <a:pt x="13778" y="0"/>
                </a:lnTo>
                <a:lnTo>
                  <a:pt x="0" y="13361"/>
                </a:lnTo>
              </a:path>
            </a:pathLst>
          </a:custGeom>
          <a:noFill/>
          <a:ln cap="flat" cmpd="sng" w="9525">
            <a:solidFill>
              <a:schemeClr val="dk2"/>
            </a:solidFill>
            <a:prstDash val="solid"/>
            <a:round/>
            <a:headEnd len="med" w="med" type="none"/>
            <a:tailEnd len="med" w="med" type="triangle"/>
          </a:ln>
        </p:spPr>
      </p:sp>
      <p:sp>
        <p:nvSpPr>
          <p:cNvPr id="383" name="Shape 383"/>
          <p:cNvSpPr txBox="1"/>
          <p:nvPr/>
        </p:nvSpPr>
        <p:spPr>
          <a:xfrm>
            <a:off x="3614700" y="1629725"/>
            <a:ext cx="835200" cy="208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a:t>isBound</a:t>
            </a:r>
            <a:endParaRPr sz="1100"/>
          </a:p>
        </p:txBody>
      </p:sp>
      <p:sp>
        <p:nvSpPr>
          <p:cNvPr id="384" name="Shape 384"/>
          <p:cNvSpPr/>
          <p:nvPr/>
        </p:nvSpPr>
        <p:spPr>
          <a:xfrm>
            <a:off x="6960238" y="1988225"/>
            <a:ext cx="490600" cy="1096025"/>
          </a:xfrm>
          <a:custGeom>
            <a:pathLst>
              <a:path extrusionOk="0" h="43841" w="19624">
                <a:moveTo>
                  <a:pt x="0" y="11273"/>
                </a:moveTo>
                <a:lnTo>
                  <a:pt x="17119" y="0"/>
                </a:lnTo>
                <a:lnTo>
                  <a:pt x="19624" y="43841"/>
                </a:lnTo>
                <a:lnTo>
                  <a:pt x="7516" y="32567"/>
                </a:lnTo>
              </a:path>
            </a:pathLst>
          </a:custGeom>
          <a:noFill/>
          <a:ln cap="flat" cmpd="sng" w="9525">
            <a:solidFill>
              <a:schemeClr val="dk2"/>
            </a:solidFill>
            <a:prstDash val="solid"/>
            <a:round/>
            <a:headEnd len="med" w="med" type="none"/>
            <a:tailEnd len="med" w="med" type="triangle"/>
          </a:ln>
        </p:spPr>
      </p:sp>
      <p:sp>
        <p:nvSpPr>
          <p:cNvPr id="385" name="Shape 385"/>
          <p:cNvSpPr txBox="1"/>
          <p:nvPr/>
        </p:nvSpPr>
        <p:spPr>
          <a:xfrm>
            <a:off x="7450838" y="2290950"/>
            <a:ext cx="835200" cy="208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100"/>
              <a:t>isBound</a:t>
            </a:r>
            <a:endParaRPr sz="1100"/>
          </a:p>
        </p:txBody>
      </p:sp>
      <p:sp>
        <p:nvSpPr>
          <p:cNvPr id="386" name="Shape 38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Shape 39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 - Model</a:t>
            </a:r>
            <a:endParaRPr/>
          </a:p>
        </p:txBody>
      </p:sp>
      <p:sp>
        <p:nvSpPr>
          <p:cNvPr id="392" name="Shape 39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rgbClr val="000000"/>
              </a:buClr>
              <a:buSzPts val="1100"/>
              <a:buFont typeface="Arial"/>
              <a:buNone/>
            </a:pPr>
            <a:r>
              <a:rPr b="1" lang="en" sz="1600"/>
              <a:t>Model</a:t>
            </a:r>
            <a:r>
              <a:rPr lang="en" sz="1600"/>
              <a:t> represents the current configuration of a particular model of computer. A given model may have zero or more slots, each of which is marked as required or optional. Each slot may contain a single component. To be a legal model, the model ID must exist in the ModelDB, each slot marked as required must be filled, the configuration must match that of the ModelDB entry for the model ID, and the optional components must match those allowed for that model in the ModelDB. </a:t>
            </a:r>
            <a:endParaRPr sz="1600"/>
          </a:p>
          <a:p>
            <a:pPr indent="0" lvl="0" marL="0" rtl="0">
              <a:lnSpc>
                <a:spcPct val="115000"/>
              </a:lnSpc>
              <a:spcBef>
                <a:spcPts val="0"/>
              </a:spcBef>
              <a:spcAft>
                <a:spcPts val="0"/>
              </a:spcAft>
              <a:buClr>
                <a:srgbClr val="000000"/>
              </a:buClr>
              <a:buSzPts val="1100"/>
              <a:buFont typeface="Arial"/>
              <a:buNone/>
            </a:pPr>
            <a:r>
              <a:t/>
            </a:r>
            <a:endParaRPr sz="1100"/>
          </a:p>
          <a:p>
            <a:pPr indent="-330200" lvl="0" marL="457200" rtl="0">
              <a:lnSpc>
                <a:spcPct val="115000"/>
              </a:lnSpc>
              <a:spcBef>
                <a:spcPts val="0"/>
              </a:spcBef>
              <a:spcAft>
                <a:spcPts val="0"/>
              </a:spcAft>
              <a:buSzPts val="1600"/>
              <a:buChar char="●"/>
            </a:pPr>
            <a:r>
              <a:rPr b="1" lang="en" sz="1600"/>
              <a:t>selectModel(modelId)</a:t>
            </a:r>
            <a:r>
              <a:rPr lang="en" sz="1600"/>
              <a:t>: Sets the model ID to the value passed in, as long as the model ID is set to “no model selected”. A model ID must be set before any other services are requested. </a:t>
            </a:r>
            <a:endParaRPr sz="1600"/>
          </a:p>
          <a:p>
            <a:pPr indent="-330200" lvl="0" marL="457200" rtl="0">
              <a:lnSpc>
                <a:spcPct val="115000"/>
              </a:lnSpc>
              <a:spcBef>
                <a:spcPts val="0"/>
              </a:spcBef>
              <a:spcAft>
                <a:spcPts val="0"/>
              </a:spcAft>
              <a:buSzPts val="1600"/>
              <a:buChar char="●"/>
            </a:pPr>
            <a:r>
              <a:rPr b="1" lang="en" sz="1600"/>
              <a:t>deselectModel():</a:t>
            </a:r>
            <a:r>
              <a:rPr lang="en" sz="1600"/>
              <a:t> Sets the model ID to “no model selected”. If the configuration was previously judged to be legal, it is no longer legal. </a:t>
            </a:r>
            <a:endParaRPr sz="1600"/>
          </a:p>
          <a:p>
            <a:pPr indent="-330200" lvl="0" marL="457200" rtl="0">
              <a:lnSpc>
                <a:spcPct val="115000"/>
              </a:lnSpc>
              <a:spcBef>
                <a:spcPts val="0"/>
              </a:spcBef>
              <a:spcAft>
                <a:spcPts val="0"/>
              </a:spcAft>
              <a:buSzPts val="1600"/>
              <a:buChar char="●"/>
            </a:pPr>
            <a:r>
              <a:rPr b="1" lang="en" sz="1600"/>
              <a:t>addComponent(slot, component): </a:t>
            </a:r>
            <a:r>
              <a:rPr lang="en" sz="1600"/>
              <a:t>Adds the selected component to the selected slot. If the configuration was previously judged to be legal, it is no longer legal. </a:t>
            </a:r>
            <a:endParaRPr sz="1600"/>
          </a:p>
          <a:p>
            <a:pPr indent="-330200" lvl="0" marL="457200" rtl="0">
              <a:lnSpc>
                <a:spcPct val="115000"/>
              </a:lnSpc>
              <a:spcBef>
                <a:spcPts val="0"/>
              </a:spcBef>
              <a:spcAft>
                <a:spcPts val="0"/>
              </a:spcAft>
              <a:buSzPts val="1600"/>
              <a:buChar char="●"/>
            </a:pPr>
            <a:r>
              <a:rPr b="1" lang="en" sz="1600"/>
              <a:t>removeComponent(slot)</a:t>
            </a:r>
            <a:r>
              <a:rPr lang="en" sz="1600"/>
              <a:t>: Removes the selected component to the selected slot. If the configuration was previously judged to be legal, it is no longer legal. </a:t>
            </a:r>
            <a:endParaRPr sz="1600"/>
          </a:p>
          <a:p>
            <a:pPr indent="-330200" lvl="0" marL="457200" rtl="0">
              <a:lnSpc>
                <a:spcPct val="115000"/>
              </a:lnSpc>
              <a:spcBef>
                <a:spcPts val="0"/>
              </a:spcBef>
              <a:spcAft>
                <a:spcPts val="0"/>
              </a:spcAft>
              <a:buSzPts val="1600"/>
              <a:buChar char="●"/>
            </a:pPr>
            <a:r>
              <a:rPr b="1" lang="en" sz="1600"/>
              <a:t>isLegalConfiguration():</a:t>
            </a:r>
            <a:r>
              <a:rPr lang="en" sz="1600"/>
              <a:t> Compares the current configuration to the entry in ModelDB. If the configuration is valid, the Model’s isLegal field is set to “true”. </a:t>
            </a:r>
            <a:endParaRPr sz="1600"/>
          </a:p>
        </p:txBody>
      </p:sp>
      <p:sp>
        <p:nvSpPr>
          <p:cNvPr id="393" name="Shape 39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Shape 39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Choosing States</a:t>
            </a:r>
            <a:endParaRPr/>
          </a:p>
        </p:txBody>
      </p:sp>
      <p:sp>
        <p:nvSpPr>
          <p:cNvPr id="399" name="Shape 399"/>
          <p:cNvSpPr txBox="1"/>
          <p:nvPr>
            <p:ph idx="1" type="body"/>
          </p:nvPr>
        </p:nvSpPr>
        <p:spPr>
          <a:xfrm>
            <a:off x="457200" y="2792017"/>
            <a:ext cx="8229600" cy="33942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rgbClr val="000000"/>
              </a:buClr>
              <a:buSzPts val="3000"/>
              <a:buFont typeface="Arial"/>
              <a:buChar char="●"/>
            </a:pPr>
            <a:r>
              <a:rPr lang="en">
                <a:solidFill>
                  <a:srgbClr val="000000"/>
                </a:solidFill>
              </a:rPr>
              <a:t>What does the class represent?</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In this case: a computer model.</a:t>
            </a:r>
            <a:endParaRPr>
              <a:solidFill>
                <a:srgbClr val="000000"/>
              </a:solidFill>
            </a:endParaRPr>
          </a:p>
          <a:p>
            <a:pPr indent="-419100" lvl="0" marL="457200" marR="0" rtl="0" algn="l">
              <a:lnSpc>
                <a:spcPct val="100000"/>
              </a:lnSpc>
              <a:spcBef>
                <a:spcPts val="0"/>
              </a:spcBef>
              <a:spcAft>
                <a:spcPts val="0"/>
              </a:spcAft>
              <a:buClr>
                <a:srgbClr val="000000"/>
              </a:buClr>
              <a:buSzPts val="3000"/>
              <a:buChar char="●"/>
            </a:pPr>
            <a:r>
              <a:rPr lang="en">
                <a:solidFill>
                  <a:srgbClr val="000000"/>
                </a:solidFill>
              </a:rPr>
              <a:t>What causes method results to differ?</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Whether the model is legal or illegal.</a:t>
            </a:r>
            <a:endParaRPr>
              <a:solidFill>
                <a:srgbClr val="000000"/>
              </a:solidFill>
            </a:endParaRPr>
          </a:p>
          <a:p>
            <a:pPr indent="-419100" lvl="0" marL="457200" marR="0" rtl="0" algn="l">
              <a:lnSpc>
                <a:spcPct val="100000"/>
              </a:lnSpc>
              <a:spcBef>
                <a:spcPts val="0"/>
              </a:spcBef>
              <a:spcAft>
                <a:spcPts val="0"/>
              </a:spcAft>
              <a:buClr>
                <a:srgbClr val="000000"/>
              </a:buClr>
              <a:buSzPts val="3000"/>
              <a:buChar char="●"/>
            </a:pPr>
            <a:r>
              <a:rPr lang="en">
                <a:solidFill>
                  <a:srgbClr val="000000"/>
                </a:solidFill>
              </a:rPr>
              <a:t>Can the class be in any other states?</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We may not have set the model yet. We could still be making decisions and have not determined legality.</a:t>
            </a:r>
            <a:endParaRPr>
              <a:solidFill>
                <a:srgbClr val="000000"/>
              </a:solidFill>
            </a:endParaRPr>
          </a:p>
        </p:txBody>
      </p:sp>
      <p:sp>
        <p:nvSpPr>
          <p:cNvPr id="400" name="Shape 40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01" name="Shape 401"/>
          <p:cNvSpPr/>
          <p:nvPr/>
        </p:nvSpPr>
        <p:spPr>
          <a:xfrm>
            <a:off x="861200" y="1971025"/>
            <a:ext cx="1747500" cy="69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No Model Selected</a:t>
            </a:r>
            <a:endParaRPr sz="1800"/>
          </a:p>
        </p:txBody>
      </p:sp>
      <p:sp>
        <p:nvSpPr>
          <p:cNvPr id="402" name="Shape 402"/>
          <p:cNvSpPr/>
          <p:nvPr/>
        </p:nvSpPr>
        <p:spPr>
          <a:xfrm>
            <a:off x="3717750" y="1971025"/>
            <a:ext cx="1747500" cy="69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Configuring</a:t>
            </a:r>
            <a:endParaRPr sz="1800"/>
          </a:p>
        </p:txBody>
      </p:sp>
      <p:sp>
        <p:nvSpPr>
          <p:cNvPr id="403" name="Shape 403"/>
          <p:cNvSpPr/>
          <p:nvPr/>
        </p:nvSpPr>
        <p:spPr>
          <a:xfrm>
            <a:off x="6574300" y="1971025"/>
            <a:ext cx="1747500" cy="69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Legal </a:t>
            </a:r>
            <a:r>
              <a:rPr lang="en" sz="1800"/>
              <a:t>Configuration</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Object-Oriented Software</a:t>
            </a:r>
            <a:endParaRPr/>
          </a:p>
        </p:txBody>
      </p:sp>
      <p:sp>
        <p:nvSpPr>
          <p:cNvPr id="64" name="Shape 6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What defines an object:</a:t>
            </a:r>
            <a:endParaRPr/>
          </a:p>
          <a:p>
            <a:pPr indent="-381000" lvl="1" marL="914400" marR="0" rtl="0" algn="l">
              <a:lnSpc>
                <a:spcPct val="100000"/>
              </a:lnSpc>
              <a:spcBef>
                <a:spcPts val="0"/>
              </a:spcBef>
              <a:spcAft>
                <a:spcPts val="0"/>
              </a:spcAft>
              <a:buSzPts val="2400"/>
              <a:buChar char="○"/>
            </a:pPr>
            <a:r>
              <a:rPr lang="en"/>
              <a:t>Data representation</a:t>
            </a:r>
            <a:endParaRPr/>
          </a:p>
          <a:p>
            <a:pPr indent="-381000" lvl="2" marL="1371600" marR="0" rtl="0" algn="l">
              <a:lnSpc>
                <a:spcPct val="100000"/>
              </a:lnSpc>
              <a:spcBef>
                <a:spcPts val="0"/>
              </a:spcBef>
              <a:spcAft>
                <a:spcPts val="0"/>
              </a:spcAft>
              <a:buSzPts val="2400"/>
              <a:buChar char="■"/>
            </a:pPr>
            <a:r>
              <a:rPr lang="en"/>
              <a:t>Characteristics that define an object (attributes).</a:t>
            </a:r>
            <a:endParaRPr/>
          </a:p>
          <a:p>
            <a:pPr indent="-381000" lvl="1" marL="914400" marR="0" rtl="0" algn="l">
              <a:lnSpc>
                <a:spcPct val="100000"/>
              </a:lnSpc>
              <a:spcBef>
                <a:spcPts val="0"/>
              </a:spcBef>
              <a:spcAft>
                <a:spcPts val="0"/>
              </a:spcAft>
              <a:buSzPts val="2400"/>
              <a:buChar char="○"/>
            </a:pPr>
            <a:r>
              <a:rPr lang="en"/>
              <a:t>Functionality</a:t>
            </a:r>
            <a:endParaRPr/>
          </a:p>
          <a:p>
            <a:pPr indent="-381000" lvl="2" marL="1371600" marR="0" rtl="0" algn="l">
              <a:lnSpc>
                <a:spcPct val="100000"/>
              </a:lnSpc>
              <a:spcBef>
                <a:spcPts val="0"/>
              </a:spcBef>
              <a:spcAft>
                <a:spcPts val="0"/>
              </a:spcAft>
              <a:buSzPts val="2400"/>
              <a:buChar char="■"/>
            </a:pPr>
            <a:r>
              <a:rPr lang="en"/>
              <a:t>What the object can do (operations).</a:t>
            </a:r>
            <a:endParaRPr/>
          </a:p>
        </p:txBody>
      </p:sp>
      <p:sp>
        <p:nvSpPr>
          <p:cNvPr id="65" name="Shape 6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Shape 408"/>
          <p:cNvSpPr/>
          <p:nvPr/>
        </p:nvSpPr>
        <p:spPr>
          <a:xfrm>
            <a:off x="5051600" y="3581275"/>
            <a:ext cx="2194975" cy="1834171"/>
          </a:xfrm>
          <a:custGeom>
            <a:pathLst>
              <a:path extrusionOk="0" h="55873" w="87799">
                <a:moveTo>
                  <a:pt x="0" y="55873"/>
                </a:moveTo>
                <a:lnTo>
                  <a:pt x="87799" y="52092"/>
                </a:lnTo>
                <a:lnTo>
                  <a:pt x="79398" y="15964"/>
                </a:lnTo>
                <a:lnTo>
                  <a:pt x="4621" y="0"/>
                </a:lnTo>
              </a:path>
            </a:pathLst>
          </a:custGeom>
          <a:noFill/>
          <a:ln cap="flat" cmpd="sng" w="19050">
            <a:solidFill>
              <a:schemeClr val="dk2"/>
            </a:solidFill>
            <a:prstDash val="solid"/>
            <a:round/>
            <a:headEnd len="med" w="med" type="none"/>
            <a:tailEnd len="med" w="med" type="triangle"/>
          </a:ln>
        </p:spPr>
      </p:sp>
      <p:sp>
        <p:nvSpPr>
          <p:cNvPr id="409" name="Shape 40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400"/>
              <a:t>Choosing Transitions and Initial State</a:t>
            </a:r>
            <a:endParaRPr sz="3400"/>
          </a:p>
        </p:txBody>
      </p:sp>
      <p:sp>
        <p:nvSpPr>
          <p:cNvPr id="410" name="Shape 410"/>
          <p:cNvSpPr/>
          <p:nvPr/>
        </p:nvSpPr>
        <p:spPr>
          <a:xfrm>
            <a:off x="3311300" y="1764950"/>
            <a:ext cx="1747500" cy="69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No Model Selected</a:t>
            </a:r>
            <a:endParaRPr sz="1800"/>
          </a:p>
        </p:txBody>
      </p:sp>
      <p:sp>
        <p:nvSpPr>
          <p:cNvPr id="411" name="Shape 411"/>
          <p:cNvSpPr/>
          <p:nvPr/>
        </p:nvSpPr>
        <p:spPr>
          <a:xfrm>
            <a:off x="6262400" y="1911800"/>
            <a:ext cx="401700" cy="401700"/>
          </a:xfrm>
          <a:prstGeom prst="ellipse">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2" name="Shape 412"/>
          <p:cNvCxnSpPr>
            <a:stCxn id="411" idx="2"/>
            <a:endCxn id="410" idx="3"/>
          </p:cNvCxnSpPr>
          <p:nvPr/>
        </p:nvCxnSpPr>
        <p:spPr>
          <a:xfrm rot="10800000">
            <a:off x="5058800" y="2112650"/>
            <a:ext cx="1203600" cy="0"/>
          </a:xfrm>
          <a:prstGeom prst="straightConnector1">
            <a:avLst/>
          </a:prstGeom>
          <a:noFill/>
          <a:ln cap="flat" cmpd="sng" w="19050">
            <a:solidFill>
              <a:schemeClr val="dk2"/>
            </a:solidFill>
            <a:prstDash val="solid"/>
            <a:round/>
            <a:headEnd len="med" w="med" type="none"/>
            <a:tailEnd len="med" w="med" type="triangle"/>
          </a:ln>
        </p:spPr>
      </p:cxnSp>
      <p:sp>
        <p:nvSpPr>
          <p:cNvPr id="413" name="Shape 413"/>
          <p:cNvSpPr/>
          <p:nvPr/>
        </p:nvSpPr>
        <p:spPr>
          <a:xfrm>
            <a:off x="3311300" y="3081300"/>
            <a:ext cx="1747500" cy="69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Configuring</a:t>
            </a:r>
            <a:endParaRPr sz="1800"/>
          </a:p>
        </p:txBody>
      </p:sp>
      <p:sp>
        <p:nvSpPr>
          <p:cNvPr id="414" name="Shape 414"/>
          <p:cNvSpPr/>
          <p:nvPr/>
        </p:nvSpPr>
        <p:spPr>
          <a:xfrm>
            <a:off x="3311300" y="4978100"/>
            <a:ext cx="1747500" cy="69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Legal</a:t>
            </a:r>
            <a:r>
              <a:rPr lang="en" sz="1800"/>
              <a:t> Configuration</a:t>
            </a:r>
            <a:endParaRPr sz="1800"/>
          </a:p>
        </p:txBody>
      </p:sp>
      <p:cxnSp>
        <p:nvCxnSpPr>
          <p:cNvPr id="415" name="Shape 415"/>
          <p:cNvCxnSpPr>
            <a:stCxn id="410" idx="2"/>
            <a:endCxn id="413" idx="0"/>
          </p:cNvCxnSpPr>
          <p:nvPr/>
        </p:nvCxnSpPr>
        <p:spPr>
          <a:xfrm>
            <a:off x="4185050" y="2460350"/>
            <a:ext cx="0" cy="621000"/>
          </a:xfrm>
          <a:prstGeom prst="straightConnector1">
            <a:avLst/>
          </a:prstGeom>
          <a:noFill/>
          <a:ln cap="flat" cmpd="sng" w="19050">
            <a:solidFill>
              <a:schemeClr val="dk2"/>
            </a:solidFill>
            <a:prstDash val="solid"/>
            <a:round/>
            <a:headEnd len="med" w="med" type="none"/>
            <a:tailEnd len="med" w="med" type="triangle"/>
          </a:ln>
        </p:spPr>
      </p:cxnSp>
      <p:sp>
        <p:nvSpPr>
          <p:cNvPr id="416" name="Shape 416"/>
          <p:cNvSpPr txBox="1"/>
          <p:nvPr/>
        </p:nvSpPr>
        <p:spPr>
          <a:xfrm>
            <a:off x="4274425" y="2562575"/>
            <a:ext cx="1795800" cy="271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selectModel(model)</a:t>
            </a:r>
            <a:endParaRPr/>
          </a:p>
        </p:txBody>
      </p:sp>
      <p:sp>
        <p:nvSpPr>
          <p:cNvPr id="417" name="Shape 417"/>
          <p:cNvSpPr/>
          <p:nvPr/>
        </p:nvSpPr>
        <p:spPr>
          <a:xfrm>
            <a:off x="2678075" y="2237000"/>
            <a:ext cx="630150" cy="1186750"/>
          </a:xfrm>
          <a:custGeom>
            <a:pathLst>
              <a:path extrusionOk="0" h="47470" w="25206">
                <a:moveTo>
                  <a:pt x="25206" y="47470"/>
                </a:moveTo>
                <a:lnTo>
                  <a:pt x="0" y="18904"/>
                </a:lnTo>
                <a:lnTo>
                  <a:pt x="23946" y="0"/>
                </a:lnTo>
              </a:path>
            </a:pathLst>
          </a:custGeom>
          <a:noFill/>
          <a:ln cap="flat" cmpd="sng" w="19050">
            <a:solidFill>
              <a:schemeClr val="dk2"/>
            </a:solidFill>
            <a:prstDash val="solid"/>
            <a:round/>
            <a:headEnd len="med" w="med" type="none"/>
            <a:tailEnd len="med" w="med" type="triangle"/>
          </a:ln>
        </p:spPr>
      </p:sp>
      <p:sp>
        <p:nvSpPr>
          <p:cNvPr id="418" name="Shape 418"/>
          <p:cNvSpPr/>
          <p:nvPr/>
        </p:nvSpPr>
        <p:spPr>
          <a:xfrm>
            <a:off x="787900" y="2026950"/>
            <a:ext cx="2541318" cy="3331338"/>
          </a:xfrm>
          <a:custGeom>
            <a:pathLst>
              <a:path extrusionOk="0" h="100402" w="69735">
                <a:moveTo>
                  <a:pt x="69735" y="100402"/>
                </a:moveTo>
                <a:lnTo>
                  <a:pt x="0" y="52091"/>
                </a:lnTo>
                <a:lnTo>
                  <a:pt x="62594" y="0"/>
                </a:lnTo>
              </a:path>
            </a:pathLst>
          </a:custGeom>
          <a:noFill/>
          <a:ln cap="flat" cmpd="sng" w="19050">
            <a:solidFill>
              <a:schemeClr val="dk2"/>
            </a:solidFill>
            <a:prstDash val="solid"/>
            <a:round/>
            <a:headEnd len="med" w="med" type="none"/>
            <a:tailEnd len="med" w="med" type="triangle"/>
          </a:ln>
        </p:spPr>
      </p:sp>
      <p:sp>
        <p:nvSpPr>
          <p:cNvPr id="419" name="Shape 419"/>
          <p:cNvSpPr txBox="1"/>
          <p:nvPr/>
        </p:nvSpPr>
        <p:spPr>
          <a:xfrm>
            <a:off x="1738100" y="2982775"/>
            <a:ext cx="1795800" cy="27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deselectModel()</a:t>
            </a:r>
            <a:endParaRPr/>
          </a:p>
        </p:txBody>
      </p:sp>
      <p:sp>
        <p:nvSpPr>
          <p:cNvPr id="420" name="Shape 420"/>
          <p:cNvSpPr txBox="1"/>
          <p:nvPr/>
        </p:nvSpPr>
        <p:spPr>
          <a:xfrm>
            <a:off x="616150" y="2413725"/>
            <a:ext cx="1795800" cy="27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deselectModel()</a:t>
            </a:r>
            <a:endParaRPr/>
          </a:p>
        </p:txBody>
      </p:sp>
      <p:sp>
        <p:nvSpPr>
          <p:cNvPr id="421" name="Shape 421"/>
          <p:cNvSpPr/>
          <p:nvPr/>
        </p:nvSpPr>
        <p:spPr>
          <a:xfrm>
            <a:off x="5072600" y="2951150"/>
            <a:ext cx="462100" cy="504100"/>
          </a:xfrm>
          <a:custGeom>
            <a:pathLst>
              <a:path extrusionOk="0" h="20164" w="18484">
                <a:moveTo>
                  <a:pt x="0" y="8822"/>
                </a:moveTo>
                <a:lnTo>
                  <a:pt x="18484" y="0"/>
                </a:lnTo>
                <a:lnTo>
                  <a:pt x="17644" y="20164"/>
                </a:lnTo>
                <a:lnTo>
                  <a:pt x="1261" y="16383"/>
                </a:lnTo>
              </a:path>
            </a:pathLst>
          </a:custGeom>
          <a:noFill/>
          <a:ln cap="flat" cmpd="sng" w="19050">
            <a:solidFill>
              <a:schemeClr val="dk2"/>
            </a:solidFill>
            <a:prstDash val="solid"/>
            <a:round/>
            <a:headEnd len="med" w="med" type="none"/>
            <a:tailEnd len="med" w="med" type="triangle"/>
          </a:ln>
        </p:spPr>
      </p:sp>
      <p:sp>
        <p:nvSpPr>
          <p:cNvPr id="422" name="Shape 422"/>
          <p:cNvSpPr txBox="1"/>
          <p:nvPr/>
        </p:nvSpPr>
        <p:spPr>
          <a:xfrm>
            <a:off x="5534700" y="2971788"/>
            <a:ext cx="1575600" cy="27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addComponent</a:t>
            </a:r>
            <a:br>
              <a:rPr lang="en"/>
            </a:br>
            <a:r>
              <a:rPr lang="en"/>
              <a:t>(slot,component)</a:t>
            </a:r>
            <a:endParaRPr/>
          </a:p>
        </p:txBody>
      </p:sp>
      <p:sp>
        <p:nvSpPr>
          <p:cNvPr id="423" name="Shape 423"/>
          <p:cNvSpPr/>
          <p:nvPr/>
        </p:nvSpPr>
        <p:spPr>
          <a:xfrm>
            <a:off x="5083100" y="3686300"/>
            <a:ext cx="1053592" cy="1488704"/>
          </a:xfrm>
          <a:custGeom>
            <a:pathLst>
              <a:path extrusionOk="0" h="43270" w="20585">
                <a:moveTo>
                  <a:pt x="0" y="43270"/>
                </a:moveTo>
                <a:lnTo>
                  <a:pt x="20585" y="13443"/>
                </a:lnTo>
                <a:lnTo>
                  <a:pt x="841" y="0"/>
                </a:lnTo>
              </a:path>
            </a:pathLst>
          </a:custGeom>
          <a:noFill/>
          <a:ln cap="flat" cmpd="sng" w="19050">
            <a:solidFill>
              <a:schemeClr val="dk2"/>
            </a:solidFill>
            <a:prstDash val="solid"/>
            <a:round/>
            <a:headEnd len="med" w="med" type="none"/>
            <a:tailEnd len="med" w="med" type="triangle"/>
          </a:ln>
        </p:spPr>
      </p:sp>
      <p:sp>
        <p:nvSpPr>
          <p:cNvPr id="424" name="Shape 424"/>
          <p:cNvSpPr txBox="1"/>
          <p:nvPr/>
        </p:nvSpPr>
        <p:spPr>
          <a:xfrm>
            <a:off x="5451675" y="4518525"/>
            <a:ext cx="1575600" cy="27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addComponent</a:t>
            </a:r>
            <a:br>
              <a:rPr lang="en"/>
            </a:br>
            <a:r>
              <a:rPr lang="en"/>
              <a:t>(slot,component)</a:t>
            </a:r>
            <a:endParaRPr/>
          </a:p>
        </p:txBody>
      </p:sp>
      <p:sp>
        <p:nvSpPr>
          <p:cNvPr id="425" name="Shape 425"/>
          <p:cNvSpPr/>
          <p:nvPr/>
        </p:nvSpPr>
        <p:spPr>
          <a:xfrm>
            <a:off x="2993150" y="3623300"/>
            <a:ext cx="462100" cy="546100"/>
          </a:xfrm>
          <a:custGeom>
            <a:pathLst>
              <a:path extrusionOk="0" h="21844" w="18484">
                <a:moveTo>
                  <a:pt x="12603" y="0"/>
                </a:moveTo>
                <a:lnTo>
                  <a:pt x="0" y="11762"/>
                </a:lnTo>
                <a:lnTo>
                  <a:pt x="11343" y="21844"/>
                </a:lnTo>
                <a:lnTo>
                  <a:pt x="18484" y="7141"/>
                </a:lnTo>
              </a:path>
            </a:pathLst>
          </a:custGeom>
          <a:noFill/>
          <a:ln cap="flat" cmpd="sng" w="19050">
            <a:solidFill>
              <a:schemeClr val="dk2"/>
            </a:solidFill>
            <a:prstDash val="solid"/>
            <a:round/>
            <a:headEnd len="med" w="med" type="none"/>
            <a:tailEnd len="med" w="med" type="triangle"/>
          </a:ln>
        </p:spPr>
      </p:sp>
      <p:sp>
        <p:nvSpPr>
          <p:cNvPr id="426" name="Shape 426"/>
          <p:cNvSpPr txBox="1"/>
          <p:nvPr/>
        </p:nvSpPr>
        <p:spPr>
          <a:xfrm>
            <a:off x="2168300" y="3970575"/>
            <a:ext cx="1649700" cy="27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remove</a:t>
            </a:r>
            <a:br>
              <a:rPr lang="en" sz="1200"/>
            </a:br>
            <a:r>
              <a:rPr lang="en" sz="1200"/>
              <a:t>Component()</a:t>
            </a:r>
            <a:endParaRPr sz="1200"/>
          </a:p>
        </p:txBody>
      </p:sp>
      <p:sp>
        <p:nvSpPr>
          <p:cNvPr id="427" name="Shape 427"/>
          <p:cNvSpPr txBox="1"/>
          <p:nvPr/>
        </p:nvSpPr>
        <p:spPr>
          <a:xfrm>
            <a:off x="7145425" y="4362613"/>
            <a:ext cx="1649700" cy="27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remove</a:t>
            </a:r>
            <a:br>
              <a:rPr lang="en" sz="1200"/>
            </a:br>
            <a:r>
              <a:rPr lang="en" sz="1200"/>
              <a:t>Component()</a:t>
            </a:r>
            <a:endParaRPr sz="1200"/>
          </a:p>
        </p:txBody>
      </p:sp>
      <p:cxnSp>
        <p:nvCxnSpPr>
          <p:cNvPr id="428" name="Shape 428"/>
          <p:cNvCxnSpPr/>
          <p:nvPr/>
        </p:nvCxnSpPr>
        <p:spPr>
          <a:xfrm flipH="1">
            <a:off x="3526400" y="3776700"/>
            <a:ext cx="7500" cy="1192200"/>
          </a:xfrm>
          <a:prstGeom prst="straightConnector1">
            <a:avLst/>
          </a:prstGeom>
          <a:noFill/>
          <a:ln cap="flat" cmpd="sng" w="19050">
            <a:solidFill>
              <a:schemeClr val="dk2"/>
            </a:solidFill>
            <a:prstDash val="solid"/>
            <a:round/>
            <a:headEnd len="med" w="med" type="none"/>
            <a:tailEnd len="med" w="med" type="triangle"/>
          </a:ln>
        </p:spPr>
      </p:cxnSp>
      <p:sp>
        <p:nvSpPr>
          <p:cNvPr id="429" name="Shape 429"/>
          <p:cNvSpPr txBox="1"/>
          <p:nvPr/>
        </p:nvSpPr>
        <p:spPr>
          <a:xfrm>
            <a:off x="3476113" y="4435950"/>
            <a:ext cx="1460100" cy="271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000"/>
              <a:t>isLegalConfiguration() [legalConfig=true]</a:t>
            </a:r>
            <a:endParaRPr sz="1000"/>
          </a:p>
        </p:txBody>
      </p:sp>
      <p:sp>
        <p:nvSpPr>
          <p:cNvPr id="430" name="Shape 430"/>
          <p:cNvSpPr txBox="1"/>
          <p:nvPr/>
        </p:nvSpPr>
        <p:spPr>
          <a:xfrm>
            <a:off x="4441763" y="4102413"/>
            <a:ext cx="1795800" cy="27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isLegalConfiguration() [legalConfig=false]</a:t>
            </a:r>
            <a:endParaRPr sz="1000"/>
          </a:p>
        </p:txBody>
      </p:sp>
      <p:sp>
        <p:nvSpPr>
          <p:cNvPr id="431" name="Shape 431"/>
          <p:cNvSpPr/>
          <p:nvPr/>
        </p:nvSpPr>
        <p:spPr>
          <a:xfrm>
            <a:off x="4806750" y="3776700"/>
            <a:ext cx="252050" cy="388600"/>
          </a:xfrm>
          <a:custGeom>
            <a:pathLst>
              <a:path extrusionOk="0" h="15544" w="10082">
                <a:moveTo>
                  <a:pt x="0" y="0"/>
                </a:moveTo>
                <a:lnTo>
                  <a:pt x="0" y="15544"/>
                </a:lnTo>
                <a:lnTo>
                  <a:pt x="10082" y="15544"/>
                </a:lnTo>
                <a:lnTo>
                  <a:pt x="8822" y="420"/>
                </a:lnTo>
              </a:path>
            </a:pathLst>
          </a:custGeom>
          <a:noFill/>
          <a:ln cap="flat" cmpd="sng" w="19050">
            <a:solidFill>
              <a:schemeClr val="dk2"/>
            </a:solidFill>
            <a:prstDash val="solid"/>
            <a:round/>
            <a:headEnd len="med" w="med" type="none"/>
            <a:tailEnd len="med" w="med" type="triangle"/>
          </a:ln>
        </p:spPr>
      </p:sp>
      <p:sp>
        <p:nvSpPr>
          <p:cNvPr id="432" name="Shape 4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
                                        <p:tgtEl>
                                          <p:spTgt spid="411"/>
                                        </p:tgtEl>
                                      </p:cBhvr>
                                    </p:animEffect>
                                  </p:childTnLst>
                                </p:cTn>
                              </p:par>
                              <p:par>
                                <p:cTn fill="hold" nodeType="with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
                                        <p:tgtEl>
                                          <p:spTgt spid="4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
                                        <p:tgtEl>
                                          <p:spTgt spid="415"/>
                                        </p:tgtEl>
                                      </p:cBhvr>
                                    </p:animEffect>
                                  </p:childTnLst>
                                </p:cTn>
                              </p:par>
                              <p:par>
                                <p:cTn fill="hold" nodeType="with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
                                        <p:tgtEl>
                                          <p:spTgt spid="4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
                                        <p:tgtEl>
                                          <p:spTgt spid="417"/>
                                        </p:tgtEl>
                                      </p:cBhvr>
                                    </p:animEffect>
                                  </p:childTnLst>
                                </p:cTn>
                              </p:par>
                              <p:par>
                                <p:cTn fill="hold" nodeType="with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
                                        <p:tgtEl>
                                          <p:spTgt spid="4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
                                        <p:tgtEl>
                                          <p:spTgt spid="421"/>
                                        </p:tgtEl>
                                      </p:cBhvr>
                                    </p:animEffect>
                                  </p:childTnLst>
                                </p:cTn>
                              </p:par>
                              <p:par>
                                <p:cTn fill="hold" nodeType="with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
                                        <p:tgtEl>
                                          <p:spTgt spid="425"/>
                                        </p:tgtEl>
                                      </p:cBhvr>
                                    </p:animEffect>
                                  </p:childTnLst>
                                </p:cTn>
                              </p:par>
                              <p:par>
                                <p:cTn fill="hold" nodeType="with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
                                        <p:tgtEl>
                                          <p:spTgt spid="426"/>
                                        </p:tgtEl>
                                      </p:cBhvr>
                                    </p:animEffect>
                                  </p:childTnLst>
                                </p:cTn>
                              </p:par>
                              <p:par>
                                <p:cTn fill="hold" nodeType="with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
                                        <p:tgtEl>
                                          <p:spTgt spid="4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1"/>
                                        <p:tgtEl>
                                          <p:spTgt spid="428"/>
                                        </p:tgtEl>
                                      </p:cBhvr>
                                    </p:animEffect>
                                  </p:childTnLst>
                                </p:cTn>
                              </p:par>
                              <p:par>
                                <p:cTn fill="hold" nodeType="with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1"/>
                                        <p:tgtEl>
                                          <p:spTgt spid="429"/>
                                        </p:tgtEl>
                                      </p:cBhvr>
                                    </p:animEffect>
                                  </p:childTnLst>
                                </p:cTn>
                              </p:par>
                              <p:par>
                                <p:cTn fill="hold" nodeType="with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
                                        <p:tgtEl>
                                          <p:spTgt spid="430"/>
                                        </p:tgtEl>
                                      </p:cBhvr>
                                    </p:animEffect>
                                  </p:childTnLst>
                                </p:cTn>
                              </p:par>
                              <p:par>
                                <p:cTn fill="hold" nodeType="with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
                                        <p:tgtEl>
                                          <p:spTgt spid="4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
                                        <p:tgtEl>
                                          <p:spTgt spid="408"/>
                                        </p:tgtEl>
                                      </p:cBhvr>
                                    </p:animEffect>
                                  </p:childTnLst>
                                </p:cTn>
                              </p:par>
                              <p:par>
                                <p:cTn fill="hold" nodeType="with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
                                        <p:tgtEl>
                                          <p:spTgt spid="418"/>
                                        </p:tgtEl>
                                      </p:cBhvr>
                                    </p:animEffect>
                                  </p:childTnLst>
                                </p:cTn>
                              </p:par>
                              <p:par>
                                <p:cTn fill="hold" nodeType="with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
                                        <p:tgtEl>
                                          <p:spTgt spid="420"/>
                                        </p:tgtEl>
                                      </p:cBhvr>
                                    </p:animEffect>
                                  </p:childTnLst>
                                </p:cTn>
                              </p:par>
                              <p:par>
                                <p:cTn fill="hold" nodeType="with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
                                        <p:tgtEl>
                                          <p:spTgt spid="423"/>
                                        </p:tgtEl>
                                      </p:cBhvr>
                                    </p:animEffect>
                                  </p:childTnLst>
                                </p:cTn>
                              </p:par>
                              <p:par>
                                <p:cTn fill="hold" nodeType="with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1"/>
                                        <p:tgtEl>
                                          <p:spTgt spid="424"/>
                                        </p:tgtEl>
                                      </p:cBhvr>
                                    </p:animEffect>
                                  </p:childTnLst>
                                </p:cTn>
                              </p:par>
                              <p:par>
                                <p:cTn fill="hold" nodeType="with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
                                        <p:tgtEl>
                                          <p:spTgt spid="4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Shape 43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Choosing Test Cases</a:t>
            </a:r>
            <a:endParaRPr/>
          </a:p>
        </p:txBody>
      </p:sp>
      <p:sp>
        <p:nvSpPr>
          <p:cNvPr id="438" name="Shape 438"/>
          <p:cNvSpPr/>
          <p:nvPr/>
        </p:nvSpPr>
        <p:spPr>
          <a:xfrm>
            <a:off x="3884600" y="1628400"/>
            <a:ext cx="1747500" cy="69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No Model Selected</a:t>
            </a:r>
            <a:endParaRPr sz="1800"/>
          </a:p>
        </p:txBody>
      </p:sp>
      <p:sp>
        <p:nvSpPr>
          <p:cNvPr id="439" name="Shape 439"/>
          <p:cNvSpPr/>
          <p:nvPr/>
        </p:nvSpPr>
        <p:spPr>
          <a:xfrm>
            <a:off x="6835700" y="1775250"/>
            <a:ext cx="401700" cy="401700"/>
          </a:xfrm>
          <a:prstGeom prst="ellipse">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40" name="Shape 440"/>
          <p:cNvCxnSpPr>
            <a:stCxn id="439" idx="2"/>
            <a:endCxn id="438" idx="3"/>
          </p:cNvCxnSpPr>
          <p:nvPr/>
        </p:nvCxnSpPr>
        <p:spPr>
          <a:xfrm rot="10800000">
            <a:off x="5632100" y="1976100"/>
            <a:ext cx="1203600" cy="0"/>
          </a:xfrm>
          <a:prstGeom prst="straightConnector1">
            <a:avLst/>
          </a:prstGeom>
          <a:noFill/>
          <a:ln cap="flat" cmpd="sng" w="19050">
            <a:solidFill>
              <a:schemeClr val="dk2"/>
            </a:solidFill>
            <a:prstDash val="solid"/>
            <a:round/>
            <a:headEnd len="med" w="med" type="none"/>
            <a:tailEnd len="med" w="med" type="triangle"/>
          </a:ln>
        </p:spPr>
      </p:cxnSp>
      <p:sp>
        <p:nvSpPr>
          <p:cNvPr id="441" name="Shape 441"/>
          <p:cNvSpPr/>
          <p:nvPr/>
        </p:nvSpPr>
        <p:spPr>
          <a:xfrm>
            <a:off x="3884600" y="2944750"/>
            <a:ext cx="1747500" cy="69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Configuring</a:t>
            </a:r>
            <a:endParaRPr sz="1800"/>
          </a:p>
        </p:txBody>
      </p:sp>
      <p:sp>
        <p:nvSpPr>
          <p:cNvPr id="442" name="Shape 442"/>
          <p:cNvSpPr/>
          <p:nvPr/>
        </p:nvSpPr>
        <p:spPr>
          <a:xfrm>
            <a:off x="3884600" y="4261100"/>
            <a:ext cx="1747500" cy="695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Valid Configuration</a:t>
            </a:r>
            <a:endParaRPr sz="1800"/>
          </a:p>
        </p:txBody>
      </p:sp>
      <p:cxnSp>
        <p:nvCxnSpPr>
          <p:cNvPr id="443" name="Shape 443"/>
          <p:cNvCxnSpPr>
            <a:stCxn id="438" idx="2"/>
            <a:endCxn id="441" idx="0"/>
          </p:cNvCxnSpPr>
          <p:nvPr/>
        </p:nvCxnSpPr>
        <p:spPr>
          <a:xfrm>
            <a:off x="4758350" y="2323800"/>
            <a:ext cx="0" cy="621000"/>
          </a:xfrm>
          <a:prstGeom prst="straightConnector1">
            <a:avLst/>
          </a:prstGeom>
          <a:noFill/>
          <a:ln cap="flat" cmpd="sng" w="19050">
            <a:solidFill>
              <a:schemeClr val="dk2"/>
            </a:solidFill>
            <a:prstDash val="solid"/>
            <a:round/>
            <a:headEnd len="med" w="med" type="none"/>
            <a:tailEnd len="med" w="med" type="triangle"/>
          </a:ln>
        </p:spPr>
      </p:cxnSp>
      <p:sp>
        <p:nvSpPr>
          <p:cNvPr id="444" name="Shape 444"/>
          <p:cNvSpPr txBox="1"/>
          <p:nvPr/>
        </p:nvSpPr>
        <p:spPr>
          <a:xfrm>
            <a:off x="4847725" y="2426025"/>
            <a:ext cx="1795800" cy="27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selectModel(model)</a:t>
            </a:r>
            <a:endParaRPr/>
          </a:p>
        </p:txBody>
      </p:sp>
      <p:sp>
        <p:nvSpPr>
          <p:cNvPr id="445" name="Shape 445"/>
          <p:cNvSpPr/>
          <p:nvPr/>
        </p:nvSpPr>
        <p:spPr>
          <a:xfrm>
            <a:off x="3251375" y="2100450"/>
            <a:ext cx="630150" cy="1186750"/>
          </a:xfrm>
          <a:custGeom>
            <a:pathLst>
              <a:path extrusionOk="0" h="47470" w="25206">
                <a:moveTo>
                  <a:pt x="25206" y="47470"/>
                </a:moveTo>
                <a:lnTo>
                  <a:pt x="0" y="18904"/>
                </a:lnTo>
                <a:lnTo>
                  <a:pt x="23946" y="0"/>
                </a:lnTo>
              </a:path>
            </a:pathLst>
          </a:custGeom>
          <a:noFill/>
          <a:ln cap="flat" cmpd="sng" w="19050">
            <a:solidFill>
              <a:schemeClr val="dk2"/>
            </a:solidFill>
            <a:prstDash val="solid"/>
            <a:round/>
            <a:headEnd len="med" w="med" type="none"/>
            <a:tailEnd len="med" w="med" type="triangle"/>
          </a:ln>
        </p:spPr>
      </p:sp>
      <p:sp>
        <p:nvSpPr>
          <p:cNvPr id="446" name="Shape 446"/>
          <p:cNvSpPr/>
          <p:nvPr/>
        </p:nvSpPr>
        <p:spPr>
          <a:xfrm>
            <a:off x="2159150" y="1890400"/>
            <a:ext cx="1743375" cy="2510050"/>
          </a:xfrm>
          <a:custGeom>
            <a:pathLst>
              <a:path extrusionOk="0" h="100402" w="69735">
                <a:moveTo>
                  <a:pt x="69735" y="100402"/>
                </a:moveTo>
                <a:lnTo>
                  <a:pt x="0" y="52091"/>
                </a:lnTo>
                <a:lnTo>
                  <a:pt x="62594" y="0"/>
                </a:lnTo>
              </a:path>
            </a:pathLst>
          </a:custGeom>
          <a:noFill/>
          <a:ln cap="flat" cmpd="sng" w="19050">
            <a:solidFill>
              <a:schemeClr val="dk2"/>
            </a:solidFill>
            <a:prstDash val="solid"/>
            <a:round/>
            <a:headEnd len="med" w="med" type="none"/>
            <a:tailEnd len="med" w="med" type="triangle"/>
          </a:ln>
        </p:spPr>
      </p:sp>
      <p:sp>
        <p:nvSpPr>
          <p:cNvPr id="447" name="Shape 447"/>
          <p:cNvSpPr txBox="1"/>
          <p:nvPr/>
        </p:nvSpPr>
        <p:spPr>
          <a:xfrm>
            <a:off x="2322050" y="2884788"/>
            <a:ext cx="1795800" cy="27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deselectModel()</a:t>
            </a:r>
            <a:endParaRPr/>
          </a:p>
        </p:txBody>
      </p:sp>
      <p:sp>
        <p:nvSpPr>
          <p:cNvPr id="448" name="Shape 448"/>
          <p:cNvSpPr txBox="1"/>
          <p:nvPr/>
        </p:nvSpPr>
        <p:spPr>
          <a:xfrm>
            <a:off x="1361200" y="2426025"/>
            <a:ext cx="1795800" cy="27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deselectModel()</a:t>
            </a:r>
            <a:endParaRPr/>
          </a:p>
        </p:txBody>
      </p:sp>
      <p:sp>
        <p:nvSpPr>
          <p:cNvPr id="449" name="Shape 449"/>
          <p:cNvSpPr/>
          <p:nvPr/>
        </p:nvSpPr>
        <p:spPr>
          <a:xfrm>
            <a:off x="5645900" y="2814600"/>
            <a:ext cx="462100" cy="504100"/>
          </a:xfrm>
          <a:custGeom>
            <a:pathLst>
              <a:path extrusionOk="0" h="20164" w="18484">
                <a:moveTo>
                  <a:pt x="0" y="8822"/>
                </a:moveTo>
                <a:lnTo>
                  <a:pt x="18484" y="0"/>
                </a:lnTo>
                <a:lnTo>
                  <a:pt x="17644" y="20164"/>
                </a:lnTo>
                <a:lnTo>
                  <a:pt x="1261" y="16383"/>
                </a:lnTo>
              </a:path>
            </a:pathLst>
          </a:custGeom>
          <a:noFill/>
          <a:ln cap="flat" cmpd="sng" w="19050">
            <a:solidFill>
              <a:schemeClr val="dk2"/>
            </a:solidFill>
            <a:prstDash val="solid"/>
            <a:round/>
            <a:headEnd len="med" w="med" type="none"/>
            <a:tailEnd len="med" w="med" type="triangle"/>
          </a:ln>
        </p:spPr>
      </p:sp>
      <p:sp>
        <p:nvSpPr>
          <p:cNvPr id="450" name="Shape 450"/>
          <p:cNvSpPr txBox="1"/>
          <p:nvPr/>
        </p:nvSpPr>
        <p:spPr>
          <a:xfrm>
            <a:off x="6248750" y="2857400"/>
            <a:ext cx="1575600" cy="27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addComponent</a:t>
            </a:r>
            <a:br>
              <a:rPr lang="en"/>
            </a:br>
            <a:r>
              <a:rPr lang="en"/>
              <a:t>(slot,component)</a:t>
            </a:r>
            <a:endParaRPr/>
          </a:p>
        </p:txBody>
      </p:sp>
      <p:sp>
        <p:nvSpPr>
          <p:cNvPr id="451" name="Shape 451"/>
          <p:cNvSpPr/>
          <p:nvPr/>
        </p:nvSpPr>
        <p:spPr>
          <a:xfrm>
            <a:off x="5656400" y="3549750"/>
            <a:ext cx="514625" cy="1081750"/>
          </a:xfrm>
          <a:custGeom>
            <a:pathLst>
              <a:path extrusionOk="0" h="43270" w="20585">
                <a:moveTo>
                  <a:pt x="0" y="43270"/>
                </a:moveTo>
                <a:lnTo>
                  <a:pt x="20585" y="13443"/>
                </a:lnTo>
                <a:lnTo>
                  <a:pt x="841" y="0"/>
                </a:lnTo>
              </a:path>
            </a:pathLst>
          </a:custGeom>
          <a:noFill/>
          <a:ln cap="flat" cmpd="sng" w="19050">
            <a:solidFill>
              <a:schemeClr val="dk2"/>
            </a:solidFill>
            <a:prstDash val="solid"/>
            <a:round/>
            <a:headEnd len="med" w="med" type="none"/>
            <a:tailEnd len="med" w="med" type="triangle"/>
          </a:ln>
        </p:spPr>
      </p:sp>
      <p:sp>
        <p:nvSpPr>
          <p:cNvPr id="452" name="Shape 452"/>
          <p:cNvSpPr txBox="1"/>
          <p:nvPr/>
        </p:nvSpPr>
        <p:spPr>
          <a:xfrm>
            <a:off x="6002050" y="4141550"/>
            <a:ext cx="1575600" cy="27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addComponent</a:t>
            </a:r>
            <a:br>
              <a:rPr lang="en"/>
            </a:br>
            <a:r>
              <a:rPr lang="en"/>
              <a:t>(slot,component)</a:t>
            </a:r>
            <a:endParaRPr/>
          </a:p>
        </p:txBody>
      </p:sp>
      <p:sp>
        <p:nvSpPr>
          <p:cNvPr id="453" name="Shape 453"/>
          <p:cNvSpPr/>
          <p:nvPr/>
        </p:nvSpPr>
        <p:spPr>
          <a:xfrm>
            <a:off x="3566450" y="3486750"/>
            <a:ext cx="462100" cy="546100"/>
          </a:xfrm>
          <a:custGeom>
            <a:pathLst>
              <a:path extrusionOk="0" h="21844" w="18484">
                <a:moveTo>
                  <a:pt x="12603" y="0"/>
                </a:moveTo>
                <a:lnTo>
                  <a:pt x="0" y="11762"/>
                </a:lnTo>
                <a:lnTo>
                  <a:pt x="11343" y="21844"/>
                </a:lnTo>
                <a:lnTo>
                  <a:pt x="18484" y="7141"/>
                </a:lnTo>
              </a:path>
            </a:pathLst>
          </a:custGeom>
          <a:noFill/>
          <a:ln cap="flat" cmpd="sng" w="19050">
            <a:solidFill>
              <a:schemeClr val="dk2"/>
            </a:solidFill>
            <a:prstDash val="solid"/>
            <a:round/>
            <a:headEnd len="med" w="med" type="none"/>
            <a:tailEnd len="med" w="med" type="triangle"/>
          </a:ln>
        </p:spPr>
      </p:sp>
      <p:sp>
        <p:nvSpPr>
          <p:cNvPr id="454" name="Shape 454"/>
          <p:cNvSpPr txBox="1"/>
          <p:nvPr/>
        </p:nvSpPr>
        <p:spPr>
          <a:xfrm>
            <a:off x="2687300" y="3185775"/>
            <a:ext cx="1649700" cy="27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remove</a:t>
            </a:r>
            <a:br>
              <a:rPr lang="en" sz="1200"/>
            </a:br>
            <a:r>
              <a:rPr lang="en" sz="1200"/>
              <a:t>Component()</a:t>
            </a:r>
            <a:endParaRPr sz="1200"/>
          </a:p>
        </p:txBody>
      </p:sp>
      <p:sp>
        <p:nvSpPr>
          <p:cNvPr id="455" name="Shape 455"/>
          <p:cNvSpPr/>
          <p:nvPr/>
        </p:nvSpPr>
        <p:spPr>
          <a:xfrm>
            <a:off x="5624900" y="3444725"/>
            <a:ext cx="2194975" cy="1396825"/>
          </a:xfrm>
          <a:custGeom>
            <a:pathLst>
              <a:path extrusionOk="0" h="55873" w="87799">
                <a:moveTo>
                  <a:pt x="0" y="55873"/>
                </a:moveTo>
                <a:lnTo>
                  <a:pt x="87799" y="52092"/>
                </a:lnTo>
                <a:lnTo>
                  <a:pt x="79398" y="15964"/>
                </a:lnTo>
                <a:lnTo>
                  <a:pt x="4621" y="0"/>
                </a:lnTo>
              </a:path>
            </a:pathLst>
          </a:custGeom>
          <a:noFill/>
          <a:ln cap="flat" cmpd="sng" w="19050">
            <a:solidFill>
              <a:schemeClr val="dk2"/>
            </a:solidFill>
            <a:prstDash val="solid"/>
            <a:round/>
            <a:headEnd len="med" w="med" type="none"/>
            <a:tailEnd len="med" w="med" type="triangle"/>
          </a:ln>
        </p:spPr>
      </p:sp>
      <p:sp>
        <p:nvSpPr>
          <p:cNvPr id="456" name="Shape 456"/>
          <p:cNvSpPr txBox="1"/>
          <p:nvPr/>
        </p:nvSpPr>
        <p:spPr>
          <a:xfrm>
            <a:off x="6507100" y="4888775"/>
            <a:ext cx="1649700" cy="27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remove</a:t>
            </a:r>
            <a:br>
              <a:rPr lang="en" sz="1200"/>
            </a:br>
            <a:r>
              <a:rPr lang="en" sz="1200"/>
              <a:t>Component()</a:t>
            </a:r>
            <a:endParaRPr sz="1200"/>
          </a:p>
        </p:txBody>
      </p:sp>
      <p:cxnSp>
        <p:nvCxnSpPr>
          <p:cNvPr id="457" name="Shape 457"/>
          <p:cNvCxnSpPr/>
          <p:nvPr/>
        </p:nvCxnSpPr>
        <p:spPr>
          <a:xfrm>
            <a:off x="4107200" y="3640150"/>
            <a:ext cx="0" cy="621000"/>
          </a:xfrm>
          <a:prstGeom prst="straightConnector1">
            <a:avLst/>
          </a:prstGeom>
          <a:noFill/>
          <a:ln cap="flat" cmpd="sng" w="19050">
            <a:solidFill>
              <a:schemeClr val="dk2"/>
            </a:solidFill>
            <a:prstDash val="solid"/>
            <a:round/>
            <a:headEnd len="med" w="med" type="none"/>
            <a:tailEnd len="med" w="med" type="triangle"/>
          </a:ln>
        </p:spPr>
      </p:cxnSp>
      <p:sp>
        <p:nvSpPr>
          <p:cNvPr id="458" name="Shape 458"/>
          <p:cNvSpPr txBox="1"/>
          <p:nvPr/>
        </p:nvSpPr>
        <p:spPr>
          <a:xfrm>
            <a:off x="4125575" y="3549750"/>
            <a:ext cx="892800" cy="27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isLegalConfiguration() [legalConfig=true]</a:t>
            </a:r>
            <a:endParaRPr sz="1000"/>
          </a:p>
        </p:txBody>
      </p:sp>
      <p:sp>
        <p:nvSpPr>
          <p:cNvPr id="459" name="Shape 459"/>
          <p:cNvSpPr txBox="1"/>
          <p:nvPr/>
        </p:nvSpPr>
        <p:spPr>
          <a:xfrm>
            <a:off x="5241425" y="3549750"/>
            <a:ext cx="892800" cy="27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00"/>
              <a:t>isLegalConfiguration() [legalConfig=false]</a:t>
            </a:r>
            <a:endParaRPr sz="1000"/>
          </a:p>
        </p:txBody>
      </p:sp>
      <p:sp>
        <p:nvSpPr>
          <p:cNvPr id="460" name="Shape 460"/>
          <p:cNvSpPr/>
          <p:nvPr/>
        </p:nvSpPr>
        <p:spPr>
          <a:xfrm>
            <a:off x="5015775" y="3665275"/>
            <a:ext cx="252050" cy="388600"/>
          </a:xfrm>
          <a:custGeom>
            <a:pathLst>
              <a:path extrusionOk="0" h="15544" w="10082">
                <a:moveTo>
                  <a:pt x="0" y="0"/>
                </a:moveTo>
                <a:lnTo>
                  <a:pt x="0" y="15544"/>
                </a:lnTo>
                <a:lnTo>
                  <a:pt x="10082" y="15544"/>
                </a:lnTo>
                <a:lnTo>
                  <a:pt x="8822" y="420"/>
                </a:lnTo>
              </a:path>
            </a:pathLst>
          </a:custGeom>
          <a:noFill/>
          <a:ln cap="flat" cmpd="sng" w="19050">
            <a:solidFill>
              <a:schemeClr val="dk2"/>
            </a:solidFill>
            <a:prstDash val="solid"/>
            <a:round/>
            <a:headEnd len="med" w="med" type="none"/>
            <a:tailEnd len="med" w="med" type="triangle"/>
          </a:ln>
        </p:spPr>
      </p:sp>
      <p:sp>
        <p:nvSpPr>
          <p:cNvPr id="461" name="Shape 461"/>
          <p:cNvSpPr txBox="1"/>
          <p:nvPr/>
        </p:nvSpPr>
        <p:spPr>
          <a:xfrm>
            <a:off x="762750" y="3928700"/>
            <a:ext cx="2657100" cy="194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0000"/>
                </a:solidFill>
              </a:rPr>
              <a:t>TC1:</a:t>
            </a:r>
            <a:endParaRPr>
              <a:solidFill>
                <a:srgbClr val="FF0000"/>
              </a:solidFill>
            </a:endParaRPr>
          </a:p>
          <a:p>
            <a:pPr indent="0" lvl="0" marL="0" rtl="0">
              <a:spcBef>
                <a:spcPts val="0"/>
              </a:spcBef>
              <a:spcAft>
                <a:spcPts val="0"/>
              </a:spcAft>
              <a:buNone/>
            </a:pPr>
            <a:r>
              <a:rPr lang="en">
                <a:solidFill>
                  <a:srgbClr val="FF0000"/>
                </a:solidFill>
              </a:rPr>
              <a:t>selectModel(M1)</a:t>
            </a:r>
            <a:endParaRPr>
              <a:solidFill>
                <a:srgbClr val="FF0000"/>
              </a:solidFill>
            </a:endParaRPr>
          </a:p>
          <a:p>
            <a:pPr indent="0" lvl="0" marL="0" rtl="0">
              <a:spcBef>
                <a:spcPts val="0"/>
              </a:spcBef>
              <a:spcAft>
                <a:spcPts val="0"/>
              </a:spcAft>
              <a:buNone/>
            </a:pPr>
            <a:r>
              <a:rPr lang="en">
                <a:solidFill>
                  <a:srgbClr val="FF0000"/>
                </a:solidFill>
              </a:rPr>
              <a:t>[M1, 1 slots = C1]</a:t>
            </a:r>
            <a:endParaRPr>
              <a:solidFill>
                <a:srgbClr val="FF0000"/>
              </a:solidFill>
            </a:endParaRPr>
          </a:p>
          <a:p>
            <a:pPr indent="0" lvl="0" marL="0" rtl="0">
              <a:spcBef>
                <a:spcPts val="0"/>
              </a:spcBef>
              <a:spcAft>
                <a:spcPts val="0"/>
              </a:spcAft>
              <a:buNone/>
            </a:pPr>
            <a:r>
              <a:rPr lang="en">
                <a:solidFill>
                  <a:srgbClr val="FF0000"/>
                </a:solidFill>
              </a:rPr>
              <a:t>deselectModel()</a:t>
            </a:r>
            <a:endParaRPr>
              <a:solidFill>
                <a:srgbClr val="FF0000"/>
              </a:solidFill>
            </a:endParaRPr>
          </a:p>
          <a:p>
            <a:pPr indent="0" lvl="0" marL="0" rtl="0">
              <a:spcBef>
                <a:spcPts val="0"/>
              </a:spcBef>
              <a:spcAft>
                <a:spcPts val="0"/>
              </a:spcAft>
              <a:buNone/>
            </a:pPr>
            <a:r>
              <a:rPr lang="en">
                <a:solidFill>
                  <a:srgbClr val="FF0000"/>
                </a:solidFill>
              </a:rPr>
              <a:t>selectModel(M1)</a:t>
            </a:r>
            <a:endParaRPr>
              <a:solidFill>
                <a:srgbClr val="FF0000"/>
              </a:solidFill>
            </a:endParaRPr>
          </a:p>
          <a:p>
            <a:pPr indent="0" lvl="0" marL="0" rtl="0">
              <a:spcBef>
                <a:spcPts val="0"/>
              </a:spcBef>
              <a:spcAft>
                <a:spcPts val="0"/>
              </a:spcAft>
              <a:buNone/>
            </a:pPr>
            <a:r>
              <a:rPr lang="en">
                <a:solidFill>
                  <a:srgbClr val="FF0000"/>
                </a:solidFill>
              </a:rPr>
              <a:t>addComponent(S1,C1)</a:t>
            </a:r>
            <a:endParaRPr>
              <a:solidFill>
                <a:srgbClr val="FF0000"/>
              </a:solidFill>
            </a:endParaRPr>
          </a:p>
          <a:p>
            <a:pPr indent="0" lvl="0" marL="0" rtl="0">
              <a:spcBef>
                <a:spcPts val="0"/>
              </a:spcBef>
              <a:spcAft>
                <a:spcPts val="0"/>
              </a:spcAft>
              <a:buNone/>
            </a:pPr>
            <a:r>
              <a:rPr lang="en">
                <a:solidFill>
                  <a:srgbClr val="FF0000"/>
                </a:solidFill>
              </a:rPr>
              <a:t>isLegalConfiguration() //true</a:t>
            </a:r>
            <a:endParaRPr>
              <a:solidFill>
                <a:srgbClr val="FF0000"/>
              </a:solidFill>
            </a:endParaRPr>
          </a:p>
          <a:p>
            <a:pPr indent="0" lvl="0" marL="0" rtl="0">
              <a:spcBef>
                <a:spcPts val="0"/>
              </a:spcBef>
              <a:spcAft>
                <a:spcPts val="0"/>
              </a:spcAft>
              <a:buNone/>
            </a:pPr>
            <a:r>
              <a:rPr lang="en">
                <a:solidFill>
                  <a:srgbClr val="FF0000"/>
                </a:solidFill>
              </a:rPr>
              <a:t>deselectModel()</a:t>
            </a:r>
            <a:endParaRPr>
              <a:solidFill>
                <a:srgbClr val="FF0000"/>
              </a:solidFill>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a:spcBef>
                <a:spcPts val="0"/>
              </a:spcBef>
              <a:spcAft>
                <a:spcPts val="0"/>
              </a:spcAft>
              <a:buNone/>
            </a:pPr>
            <a:r>
              <a:t/>
            </a:r>
            <a:endParaRPr/>
          </a:p>
        </p:txBody>
      </p:sp>
      <p:sp>
        <p:nvSpPr>
          <p:cNvPr id="462" name="Shape 462"/>
          <p:cNvSpPr/>
          <p:nvPr/>
        </p:nvSpPr>
        <p:spPr>
          <a:xfrm>
            <a:off x="2184475" y="1869400"/>
            <a:ext cx="3927850" cy="2499550"/>
          </a:xfrm>
          <a:custGeom>
            <a:pathLst>
              <a:path extrusionOk="0" h="99982" w="157114">
                <a:moveTo>
                  <a:pt x="103343" y="18484"/>
                </a:moveTo>
                <a:lnTo>
                  <a:pt x="103763" y="42430"/>
                </a:lnTo>
                <a:lnTo>
                  <a:pt x="69315" y="56293"/>
                </a:lnTo>
                <a:lnTo>
                  <a:pt x="44530" y="29827"/>
                </a:lnTo>
                <a:lnTo>
                  <a:pt x="66375" y="10083"/>
                </a:lnTo>
                <a:lnTo>
                  <a:pt x="110064" y="11763"/>
                </a:lnTo>
                <a:lnTo>
                  <a:pt x="108804" y="45370"/>
                </a:lnTo>
                <a:lnTo>
                  <a:pt x="157114" y="39489"/>
                </a:lnTo>
                <a:lnTo>
                  <a:pt x="156694" y="60073"/>
                </a:lnTo>
                <a:lnTo>
                  <a:pt x="135690" y="52512"/>
                </a:lnTo>
                <a:lnTo>
                  <a:pt x="77717" y="69316"/>
                </a:lnTo>
                <a:lnTo>
                  <a:pt x="77297" y="97882"/>
                </a:lnTo>
                <a:lnTo>
                  <a:pt x="68895" y="99982"/>
                </a:lnTo>
                <a:lnTo>
                  <a:pt x="0" y="53352"/>
                </a:lnTo>
                <a:lnTo>
                  <a:pt x="65955" y="0"/>
                </a:lnTo>
              </a:path>
            </a:pathLst>
          </a:custGeom>
          <a:noFill/>
          <a:ln cap="flat" cmpd="sng" w="19050">
            <a:solidFill>
              <a:srgbClr val="FF0000"/>
            </a:solidFill>
            <a:prstDash val="solid"/>
            <a:round/>
            <a:headEnd len="med" w="med" type="none"/>
            <a:tailEnd len="med" w="med" type="none"/>
          </a:ln>
        </p:spPr>
      </p:sp>
      <p:sp>
        <p:nvSpPr>
          <p:cNvPr id="463" name="Shape 463"/>
          <p:cNvSpPr txBox="1"/>
          <p:nvPr/>
        </p:nvSpPr>
        <p:spPr>
          <a:xfrm>
            <a:off x="710350" y="4013725"/>
            <a:ext cx="2657100" cy="19440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9900FF"/>
                </a:solidFill>
              </a:rPr>
              <a:t>TC2:</a:t>
            </a:r>
            <a:endParaRPr>
              <a:solidFill>
                <a:srgbClr val="9900FF"/>
              </a:solidFill>
            </a:endParaRPr>
          </a:p>
          <a:p>
            <a:pPr indent="0" lvl="0" marL="0" rtl="0">
              <a:spcBef>
                <a:spcPts val="0"/>
              </a:spcBef>
              <a:spcAft>
                <a:spcPts val="0"/>
              </a:spcAft>
              <a:buNone/>
            </a:pPr>
            <a:r>
              <a:rPr lang="en">
                <a:solidFill>
                  <a:srgbClr val="9900FF"/>
                </a:solidFill>
              </a:rPr>
              <a:t>selectModel(M1)</a:t>
            </a:r>
            <a:endParaRPr>
              <a:solidFill>
                <a:srgbClr val="9900FF"/>
              </a:solidFill>
            </a:endParaRPr>
          </a:p>
          <a:p>
            <a:pPr indent="0" lvl="0" marL="0" rtl="0">
              <a:spcBef>
                <a:spcPts val="0"/>
              </a:spcBef>
              <a:spcAft>
                <a:spcPts val="0"/>
              </a:spcAft>
              <a:buNone/>
            </a:pPr>
            <a:r>
              <a:rPr lang="en">
                <a:solidFill>
                  <a:srgbClr val="9900FF"/>
                </a:solidFill>
              </a:rPr>
              <a:t>[M1, 1 slot = C1]</a:t>
            </a:r>
            <a:endParaRPr>
              <a:solidFill>
                <a:srgbClr val="9900FF"/>
              </a:solidFill>
            </a:endParaRPr>
          </a:p>
          <a:p>
            <a:pPr indent="0" lvl="0" marL="0" rtl="0">
              <a:spcBef>
                <a:spcPts val="0"/>
              </a:spcBef>
              <a:spcAft>
                <a:spcPts val="0"/>
              </a:spcAft>
              <a:buNone/>
            </a:pPr>
            <a:r>
              <a:rPr lang="en">
                <a:solidFill>
                  <a:srgbClr val="9900FF"/>
                </a:solidFill>
              </a:rPr>
              <a:t>addComponent(S1,C1)</a:t>
            </a:r>
            <a:endParaRPr>
              <a:solidFill>
                <a:srgbClr val="9900FF"/>
              </a:solidFill>
            </a:endParaRPr>
          </a:p>
          <a:p>
            <a:pPr indent="0" lvl="0" marL="0" rtl="0">
              <a:spcBef>
                <a:spcPts val="0"/>
              </a:spcBef>
              <a:spcAft>
                <a:spcPts val="0"/>
              </a:spcAft>
              <a:buNone/>
            </a:pPr>
            <a:r>
              <a:rPr lang="en">
                <a:solidFill>
                  <a:srgbClr val="9900FF"/>
                </a:solidFill>
              </a:rPr>
              <a:t>isLegalConfiguration() //true</a:t>
            </a:r>
            <a:endParaRPr>
              <a:solidFill>
                <a:srgbClr val="9900FF"/>
              </a:solidFill>
            </a:endParaRPr>
          </a:p>
          <a:p>
            <a:pPr indent="0" lvl="0" marL="0" rtl="0">
              <a:spcBef>
                <a:spcPts val="0"/>
              </a:spcBef>
              <a:spcAft>
                <a:spcPts val="0"/>
              </a:spcAft>
              <a:buNone/>
            </a:pPr>
            <a:r>
              <a:rPr lang="en">
                <a:solidFill>
                  <a:srgbClr val="9900FF"/>
                </a:solidFill>
              </a:rPr>
              <a:t>addComponent(S2,C2)</a:t>
            </a:r>
            <a:endParaRPr>
              <a:solidFill>
                <a:srgbClr val="9900FF"/>
              </a:solidFill>
            </a:endParaRPr>
          </a:p>
          <a:p>
            <a:pPr indent="0" lvl="0" marL="0" rtl="0">
              <a:spcBef>
                <a:spcPts val="0"/>
              </a:spcBef>
              <a:spcAft>
                <a:spcPts val="0"/>
              </a:spcAft>
              <a:buNone/>
            </a:pPr>
            <a:r>
              <a:rPr lang="en">
                <a:solidFill>
                  <a:srgbClr val="9900FF"/>
                </a:solidFill>
              </a:rPr>
              <a:t>isLegalConfiguration() // false</a:t>
            </a:r>
            <a:endParaRPr>
              <a:solidFill>
                <a:srgbClr val="9900FF"/>
              </a:solidFill>
            </a:endParaRPr>
          </a:p>
          <a:p>
            <a:pPr indent="0" lvl="0" marL="0" rtl="0">
              <a:spcBef>
                <a:spcPts val="0"/>
              </a:spcBef>
              <a:spcAft>
                <a:spcPts val="0"/>
              </a:spcAft>
              <a:buNone/>
            </a:pPr>
            <a:r>
              <a:rPr lang="en">
                <a:solidFill>
                  <a:srgbClr val="9900FF"/>
                </a:solidFill>
              </a:rPr>
              <a:t>removeComponent(S2)</a:t>
            </a:r>
            <a:endParaRPr>
              <a:solidFill>
                <a:srgbClr val="9900FF"/>
              </a:solidFill>
            </a:endParaRPr>
          </a:p>
          <a:p>
            <a:pPr indent="0" lvl="0" marL="0" rtl="0">
              <a:spcBef>
                <a:spcPts val="0"/>
              </a:spcBef>
              <a:spcAft>
                <a:spcPts val="0"/>
              </a:spcAft>
              <a:buNone/>
            </a:pPr>
            <a:r>
              <a:rPr lang="en">
                <a:solidFill>
                  <a:srgbClr val="9900FF"/>
                </a:solidFill>
              </a:rPr>
              <a:t>isLegalConfiguration() // true</a:t>
            </a:r>
            <a:endParaRPr>
              <a:solidFill>
                <a:srgbClr val="9900FF"/>
              </a:solidFill>
            </a:endParaRPr>
          </a:p>
          <a:p>
            <a:pPr indent="0" lvl="0" marL="0" rtl="0">
              <a:spcBef>
                <a:spcPts val="0"/>
              </a:spcBef>
              <a:spcAft>
                <a:spcPts val="0"/>
              </a:spcAft>
              <a:buNone/>
            </a:pPr>
            <a:r>
              <a:rPr lang="en">
                <a:solidFill>
                  <a:srgbClr val="9900FF"/>
                </a:solidFill>
              </a:rPr>
              <a:t>removeComponent(S1)</a:t>
            </a:r>
            <a:endParaRPr>
              <a:solidFill>
                <a:srgbClr val="9900FF"/>
              </a:solidFill>
            </a:endParaRPr>
          </a:p>
          <a:p>
            <a:pPr indent="0" lvl="0" marL="0" rtl="0">
              <a:spcBef>
                <a:spcPts val="0"/>
              </a:spcBef>
              <a:spcAft>
                <a:spcPts val="0"/>
              </a:spcAft>
              <a:buNone/>
            </a:pPr>
            <a:r>
              <a:t/>
            </a:r>
            <a:endParaRPr>
              <a:solidFill>
                <a:srgbClr val="9900FF"/>
              </a:solidFill>
            </a:endParaRPr>
          </a:p>
          <a:p>
            <a:pPr indent="0" lvl="0" marL="0" rtl="0">
              <a:spcBef>
                <a:spcPts val="0"/>
              </a:spcBef>
              <a:spcAft>
                <a:spcPts val="0"/>
              </a:spcAft>
              <a:buNone/>
            </a:pPr>
            <a:r>
              <a:t/>
            </a:r>
            <a:endParaRPr>
              <a:solidFill>
                <a:srgbClr val="9900FF"/>
              </a:solidFill>
            </a:endParaRPr>
          </a:p>
          <a:p>
            <a:pPr indent="0" lvl="0" marL="0" rtl="0">
              <a:spcBef>
                <a:spcPts val="0"/>
              </a:spcBef>
              <a:spcAft>
                <a:spcPts val="0"/>
              </a:spcAft>
              <a:buNone/>
            </a:pPr>
            <a:r>
              <a:t/>
            </a:r>
            <a:endParaRPr>
              <a:solidFill>
                <a:srgbClr val="9900FF"/>
              </a:solidFill>
            </a:endParaRPr>
          </a:p>
        </p:txBody>
      </p:sp>
      <p:sp>
        <p:nvSpPr>
          <p:cNvPr id="464" name="Shape 464"/>
          <p:cNvSpPr/>
          <p:nvPr/>
        </p:nvSpPr>
        <p:spPr>
          <a:xfrm>
            <a:off x="3602300" y="2226475"/>
            <a:ext cx="4358450" cy="2646600"/>
          </a:xfrm>
          <a:custGeom>
            <a:pathLst>
              <a:path extrusionOk="0" h="105864" w="174338">
                <a:moveTo>
                  <a:pt x="46210" y="0"/>
                </a:moveTo>
                <a:lnTo>
                  <a:pt x="46210" y="31087"/>
                </a:lnTo>
                <a:lnTo>
                  <a:pt x="76876" y="31927"/>
                </a:lnTo>
                <a:lnTo>
                  <a:pt x="101662" y="23106"/>
                </a:lnTo>
                <a:lnTo>
                  <a:pt x="102502" y="45790"/>
                </a:lnTo>
                <a:lnTo>
                  <a:pt x="77717" y="37809"/>
                </a:lnTo>
                <a:lnTo>
                  <a:pt x="21424" y="55873"/>
                </a:lnTo>
                <a:lnTo>
                  <a:pt x="21004" y="87380"/>
                </a:lnTo>
                <a:lnTo>
                  <a:pt x="81497" y="95781"/>
                </a:lnTo>
                <a:lnTo>
                  <a:pt x="104182" y="66795"/>
                </a:lnTo>
                <a:lnTo>
                  <a:pt x="72255" y="49571"/>
                </a:lnTo>
                <a:lnTo>
                  <a:pt x="55032" y="54612"/>
                </a:lnTo>
                <a:lnTo>
                  <a:pt x="55032" y="75197"/>
                </a:lnTo>
                <a:lnTo>
                  <a:pt x="68895" y="76037"/>
                </a:lnTo>
                <a:lnTo>
                  <a:pt x="67214" y="59233"/>
                </a:lnTo>
                <a:lnTo>
                  <a:pt x="11762" y="49151"/>
                </a:lnTo>
                <a:lnTo>
                  <a:pt x="0" y="63014"/>
                </a:lnTo>
                <a:lnTo>
                  <a:pt x="10082" y="72676"/>
                </a:lnTo>
                <a:lnTo>
                  <a:pt x="16803" y="57133"/>
                </a:lnTo>
                <a:lnTo>
                  <a:pt x="18904" y="82338"/>
                </a:lnTo>
                <a:lnTo>
                  <a:pt x="79397" y="105864"/>
                </a:lnTo>
                <a:lnTo>
                  <a:pt x="174338" y="102083"/>
                </a:lnTo>
                <a:lnTo>
                  <a:pt x="164255" y="65535"/>
                </a:lnTo>
                <a:lnTo>
                  <a:pt x="78557" y="44530"/>
                </a:lnTo>
              </a:path>
            </a:pathLst>
          </a:custGeom>
          <a:noFill/>
          <a:ln cap="flat" cmpd="sng" w="19050">
            <a:solidFill>
              <a:srgbClr val="9900FF"/>
            </a:solidFill>
            <a:prstDash val="solid"/>
            <a:round/>
            <a:headEnd len="med" w="med" type="none"/>
            <a:tailEnd len="med" w="med" type="none"/>
          </a:ln>
        </p:spPr>
      </p:sp>
      <p:sp>
        <p:nvSpPr>
          <p:cNvPr id="465" name="Shape 46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1"/>
                                        <p:tgtEl>
                                          <p:spTgt spid="461"/>
                                        </p:tgtEl>
                                      </p:cBhvr>
                                    </p:animEffect>
                                  </p:childTnLst>
                                </p:cTn>
                              </p:par>
                              <p:par>
                                <p:cTn fill="hold" nodeType="with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
                                        <p:tgtEl>
                                          <p:spTgt spid="4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61"/>
                                        </p:tgtEl>
                                      </p:cBhvr>
                                    </p:animEffect>
                                    <p:set>
                                      <p:cBhvr>
                                        <p:cTn dur="1" fill="hold">
                                          <p:stCondLst>
                                            <p:cond delay="0"/>
                                          </p:stCondLst>
                                        </p:cTn>
                                        <p:tgtEl>
                                          <p:spTgt spid="46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1"/>
                                        <p:tgtEl>
                                          <p:spTgt spid="463"/>
                                        </p:tgtEl>
                                      </p:cBhvr>
                                    </p:animEffect>
                                  </p:childTnLst>
                                </p:cTn>
                              </p:par>
                              <p:par>
                                <p:cTn fill="hold" nodeType="with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1"/>
                                        <p:tgtEl>
                                          <p:spTgt spid="4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Shape 47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An Important Reminder</a:t>
            </a:r>
            <a:endParaRPr/>
          </a:p>
        </p:txBody>
      </p:sp>
      <p:sp>
        <p:nvSpPr>
          <p:cNvPr id="471" name="Shape 47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Do not do this for all classes in your system.</a:t>
            </a:r>
            <a:endParaRPr/>
          </a:p>
          <a:p>
            <a:pPr indent="-381000" lvl="1" marL="914400" marR="0" rtl="0" algn="l">
              <a:lnSpc>
                <a:spcPct val="100000"/>
              </a:lnSpc>
              <a:spcBef>
                <a:spcPts val="0"/>
              </a:spcBef>
              <a:spcAft>
                <a:spcPts val="0"/>
              </a:spcAft>
              <a:buSzPts val="2400"/>
              <a:buChar char="○"/>
            </a:pPr>
            <a:r>
              <a:rPr lang="en"/>
              <a:t>State does not always have a significant impact.</a:t>
            </a:r>
            <a:endParaRPr/>
          </a:p>
          <a:p>
            <a:pPr indent="-381000" lvl="1" marL="914400" marR="0" rtl="0" algn="l">
              <a:lnSpc>
                <a:spcPct val="100000"/>
              </a:lnSpc>
              <a:spcBef>
                <a:spcPts val="0"/>
              </a:spcBef>
              <a:spcAft>
                <a:spcPts val="0"/>
              </a:spcAft>
              <a:buSzPts val="2400"/>
              <a:buChar char="○"/>
            </a:pPr>
            <a:r>
              <a:rPr lang="en"/>
              <a:t>Some classes are simple enough to cover through basic functional testing</a:t>
            </a:r>
            <a:endParaRPr/>
          </a:p>
          <a:p>
            <a:pPr indent="-381000" lvl="1" marL="914400" marR="0" rtl="0" algn="l">
              <a:lnSpc>
                <a:spcPct val="100000"/>
              </a:lnSpc>
              <a:spcBef>
                <a:spcPts val="0"/>
              </a:spcBef>
              <a:spcAft>
                <a:spcPts val="0"/>
              </a:spcAft>
              <a:buSzPts val="2400"/>
              <a:buChar char="○"/>
            </a:pPr>
            <a:r>
              <a:rPr lang="en"/>
              <a:t>Building state machines requires a lot of work.</a:t>
            </a:r>
            <a:endParaRPr/>
          </a:p>
          <a:p>
            <a:pPr indent="-381000" lvl="1" marL="914400" marR="0" rtl="0" algn="l">
              <a:lnSpc>
                <a:spcPct val="100000"/>
              </a:lnSpc>
              <a:spcBef>
                <a:spcPts val="0"/>
              </a:spcBef>
              <a:spcAft>
                <a:spcPts val="0"/>
              </a:spcAft>
              <a:buSzPts val="2400"/>
              <a:buChar char="○"/>
            </a:pPr>
            <a:r>
              <a:rPr lang="en"/>
              <a:t>Many real world systems have too many classes.</a:t>
            </a:r>
            <a:endParaRPr/>
          </a:p>
          <a:p>
            <a:pPr indent="-381000" lvl="2" marL="1371600" marR="0" rtl="0" algn="l">
              <a:lnSpc>
                <a:spcPct val="100000"/>
              </a:lnSpc>
              <a:spcBef>
                <a:spcPts val="0"/>
              </a:spcBef>
              <a:spcAft>
                <a:spcPts val="0"/>
              </a:spcAft>
              <a:buSzPts val="2400"/>
              <a:buChar char="■"/>
            </a:pPr>
            <a:r>
              <a:rPr lang="en"/>
              <a:t>Facebook’s iOS app - 18000 classes.</a:t>
            </a:r>
            <a:endParaRPr/>
          </a:p>
          <a:p>
            <a:pPr indent="-419100" lvl="0" marL="457200" marR="0" rtl="0" algn="l">
              <a:lnSpc>
                <a:spcPct val="100000"/>
              </a:lnSpc>
              <a:spcBef>
                <a:spcPts val="0"/>
              </a:spcBef>
              <a:spcAft>
                <a:spcPts val="0"/>
              </a:spcAft>
              <a:buSzPts val="3000"/>
              <a:buChar char="●"/>
            </a:pPr>
            <a:r>
              <a:rPr lang="en"/>
              <a:t>Look for classes where state clearly matters. Model and cover those classes.</a:t>
            </a:r>
            <a:endParaRPr/>
          </a:p>
        </p:txBody>
      </p:sp>
      <p:sp>
        <p:nvSpPr>
          <p:cNvPr id="472" name="Shape 47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Shape 47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Interclass Testing</a:t>
            </a:r>
            <a:endParaRPr/>
          </a:p>
        </p:txBody>
      </p:sp>
      <p:sp>
        <p:nvSpPr>
          <p:cNvPr id="478" name="Shape 47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Most software works by combining multiple, interacting components. </a:t>
            </a:r>
            <a:endParaRPr/>
          </a:p>
          <a:p>
            <a:pPr indent="-381000" lvl="1" marL="914400" marR="0" rtl="0" algn="l">
              <a:lnSpc>
                <a:spcPct val="100000"/>
              </a:lnSpc>
              <a:spcBef>
                <a:spcPts val="0"/>
              </a:spcBef>
              <a:spcAft>
                <a:spcPts val="0"/>
              </a:spcAft>
              <a:buSzPts val="2400"/>
              <a:buChar char="○"/>
            </a:pPr>
            <a:r>
              <a:rPr lang="en"/>
              <a:t>In addition to testing components independently, we must test their </a:t>
            </a:r>
            <a:r>
              <a:rPr i="1" lang="en"/>
              <a:t>integration</a:t>
            </a:r>
            <a:r>
              <a:rPr lang="en"/>
              <a:t>.</a:t>
            </a:r>
            <a:endParaRPr/>
          </a:p>
          <a:p>
            <a:pPr indent="-419100" lvl="0" marL="457200" marR="0" rtl="0" algn="l">
              <a:lnSpc>
                <a:spcPct val="100000"/>
              </a:lnSpc>
              <a:spcBef>
                <a:spcPts val="0"/>
              </a:spcBef>
              <a:spcAft>
                <a:spcPts val="0"/>
              </a:spcAft>
              <a:buSzPts val="3000"/>
              <a:buChar char="●"/>
            </a:pPr>
            <a:r>
              <a:rPr lang="en"/>
              <a:t>When should we test a particular class that depends on other classes?</a:t>
            </a:r>
            <a:endParaRPr/>
          </a:p>
          <a:p>
            <a:pPr indent="-381000" lvl="1" marL="914400" marR="0" rtl="0" algn="l">
              <a:lnSpc>
                <a:spcPct val="100000"/>
              </a:lnSpc>
              <a:spcBef>
                <a:spcPts val="0"/>
              </a:spcBef>
              <a:spcAft>
                <a:spcPts val="0"/>
              </a:spcAft>
              <a:buSzPts val="2400"/>
              <a:buChar char="○"/>
            </a:pPr>
            <a:r>
              <a:rPr lang="en"/>
              <a:t>Identify a hierarchy of classes based on dependencies. </a:t>
            </a:r>
            <a:endParaRPr/>
          </a:p>
          <a:p>
            <a:pPr indent="-381000" lvl="1" marL="914400" marR="0" rtl="0" algn="l">
              <a:lnSpc>
                <a:spcPct val="100000"/>
              </a:lnSpc>
              <a:spcBef>
                <a:spcPts val="0"/>
              </a:spcBef>
              <a:spcAft>
                <a:spcPts val="0"/>
              </a:spcAft>
              <a:buSzPts val="2400"/>
              <a:buChar char="○"/>
            </a:pPr>
            <a:r>
              <a:rPr lang="en"/>
              <a:t>Start from the bottom-up, or mock classes and work from the top-down.</a:t>
            </a:r>
            <a:endParaRPr/>
          </a:p>
          <a:p>
            <a:pPr indent="0" lvl="0" marL="457200" marR="0" rtl="0" algn="l">
              <a:lnSpc>
                <a:spcPct val="100000"/>
              </a:lnSpc>
              <a:spcBef>
                <a:spcPts val="600"/>
              </a:spcBef>
              <a:spcAft>
                <a:spcPts val="0"/>
              </a:spcAft>
              <a:buNone/>
            </a:pPr>
            <a:r>
              <a:t/>
            </a:r>
            <a:endParaRPr/>
          </a:p>
        </p:txBody>
      </p:sp>
      <p:sp>
        <p:nvSpPr>
          <p:cNvPr id="479" name="Shape 47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Shape 48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Dependency</a:t>
            </a:r>
            <a:endParaRPr/>
          </a:p>
        </p:txBody>
      </p:sp>
      <p:sp>
        <p:nvSpPr>
          <p:cNvPr id="485" name="Shape 48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As the point of interclass testing is to verify interactions, we need to understand how classes make use of each other.</a:t>
            </a:r>
            <a:endParaRPr/>
          </a:p>
          <a:p>
            <a:pPr indent="-419100" lvl="0" marL="457200" marR="0" rtl="0" algn="l">
              <a:lnSpc>
                <a:spcPct val="100000"/>
              </a:lnSpc>
              <a:spcBef>
                <a:spcPts val="0"/>
              </a:spcBef>
              <a:spcAft>
                <a:spcPts val="0"/>
              </a:spcAft>
              <a:buSzPts val="3000"/>
              <a:buChar char="●"/>
            </a:pPr>
            <a:r>
              <a:rPr lang="en"/>
              <a:t>Class A</a:t>
            </a:r>
            <a:r>
              <a:rPr i="1" lang="en"/>
              <a:t> depends</a:t>
            </a:r>
            <a:r>
              <a:rPr lang="en"/>
              <a:t> on B if the functionality of B must be present for the functionality of A to be provided.</a:t>
            </a:r>
            <a:endParaRPr/>
          </a:p>
          <a:p>
            <a:pPr indent="-381000" lvl="1" marL="914400" marR="0" rtl="0" algn="l">
              <a:lnSpc>
                <a:spcPct val="100000"/>
              </a:lnSpc>
              <a:spcBef>
                <a:spcPts val="0"/>
              </a:spcBef>
              <a:spcAft>
                <a:spcPts val="0"/>
              </a:spcAft>
              <a:buSzPts val="2400"/>
              <a:buChar char="○"/>
            </a:pPr>
            <a:r>
              <a:rPr lang="en"/>
              <a:t>Model the use/include relation between classes.</a:t>
            </a:r>
            <a:endParaRPr/>
          </a:p>
          <a:p>
            <a:pPr indent="-381000" lvl="1" marL="914400" marR="0" rtl="0" algn="l">
              <a:lnSpc>
                <a:spcPct val="100000"/>
              </a:lnSpc>
              <a:spcBef>
                <a:spcPts val="0"/>
              </a:spcBef>
              <a:spcAft>
                <a:spcPts val="0"/>
              </a:spcAft>
              <a:buSzPts val="2400"/>
              <a:buChar char="○"/>
            </a:pPr>
            <a:r>
              <a:rPr lang="en"/>
              <a:t>If objects of class A contain references to objects of class B, A and B have a use/include relation.</a:t>
            </a:r>
            <a:endParaRPr/>
          </a:p>
          <a:p>
            <a:pPr indent="-381000" lvl="1" marL="914400" marR="0" rtl="0" algn="l">
              <a:lnSpc>
                <a:spcPct val="100000"/>
              </a:lnSpc>
              <a:spcBef>
                <a:spcPts val="0"/>
              </a:spcBef>
              <a:spcAft>
                <a:spcPts val="0"/>
              </a:spcAft>
              <a:buSzPts val="2400"/>
              <a:buChar char="○"/>
            </a:pPr>
            <a:r>
              <a:rPr lang="en"/>
              <a:t>Ignores inheritance and abstract classes.</a:t>
            </a:r>
            <a:endParaRPr/>
          </a:p>
        </p:txBody>
      </p:sp>
      <p:sp>
        <p:nvSpPr>
          <p:cNvPr id="486" name="Shape 48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Shape 49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Deriving the Use/Include Hierarchy</a:t>
            </a:r>
            <a:endParaRPr/>
          </a:p>
        </p:txBody>
      </p:sp>
      <p:sp>
        <p:nvSpPr>
          <p:cNvPr id="492" name="Shape 492"/>
          <p:cNvSpPr/>
          <p:nvPr/>
        </p:nvSpPr>
        <p:spPr>
          <a:xfrm>
            <a:off x="1712875" y="1694613"/>
            <a:ext cx="646500" cy="44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1000"/>
              <a:t>Account</a:t>
            </a:r>
            <a:endParaRPr i="1" sz="1000"/>
          </a:p>
          <a:p>
            <a:pPr indent="0" lvl="0" marL="0">
              <a:spcBef>
                <a:spcPts val="0"/>
              </a:spcBef>
              <a:spcAft>
                <a:spcPts val="0"/>
              </a:spcAft>
              <a:buNone/>
            </a:pPr>
            <a:r>
              <a:t/>
            </a:r>
            <a:endParaRPr/>
          </a:p>
        </p:txBody>
      </p:sp>
      <p:cxnSp>
        <p:nvCxnSpPr>
          <p:cNvPr id="493" name="Shape 493"/>
          <p:cNvCxnSpPr/>
          <p:nvPr/>
        </p:nvCxnSpPr>
        <p:spPr>
          <a:xfrm>
            <a:off x="1712875" y="1917368"/>
            <a:ext cx="646500" cy="0"/>
          </a:xfrm>
          <a:prstGeom prst="straightConnector1">
            <a:avLst/>
          </a:prstGeom>
          <a:noFill/>
          <a:ln cap="flat" cmpd="sng" w="9525">
            <a:solidFill>
              <a:schemeClr val="dk2"/>
            </a:solidFill>
            <a:prstDash val="solid"/>
            <a:round/>
            <a:headEnd len="med" w="med" type="none"/>
            <a:tailEnd len="med" w="med" type="none"/>
          </a:ln>
        </p:spPr>
      </p:cxnSp>
      <p:cxnSp>
        <p:nvCxnSpPr>
          <p:cNvPr id="494" name="Shape 494"/>
          <p:cNvCxnSpPr/>
          <p:nvPr/>
        </p:nvCxnSpPr>
        <p:spPr>
          <a:xfrm>
            <a:off x="1712875" y="2017812"/>
            <a:ext cx="646500" cy="0"/>
          </a:xfrm>
          <a:prstGeom prst="straightConnector1">
            <a:avLst/>
          </a:prstGeom>
          <a:noFill/>
          <a:ln cap="flat" cmpd="sng" w="9525">
            <a:solidFill>
              <a:schemeClr val="dk2"/>
            </a:solidFill>
            <a:prstDash val="solid"/>
            <a:round/>
            <a:headEnd len="med" w="med" type="none"/>
            <a:tailEnd len="med" w="med" type="none"/>
          </a:ln>
        </p:spPr>
      </p:cxnSp>
      <p:sp>
        <p:nvSpPr>
          <p:cNvPr id="495" name="Shape 495"/>
          <p:cNvSpPr/>
          <p:nvPr/>
        </p:nvSpPr>
        <p:spPr>
          <a:xfrm>
            <a:off x="1125675" y="2399588"/>
            <a:ext cx="900900" cy="44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USAccount</a:t>
            </a:r>
            <a:endParaRPr sz="1000"/>
          </a:p>
          <a:p>
            <a:pPr indent="0" lvl="0" marL="0" rtl="0">
              <a:spcBef>
                <a:spcPts val="0"/>
              </a:spcBef>
              <a:spcAft>
                <a:spcPts val="0"/>
              </a:spcAft>
              <a:buNone/>
            </a:pPr>
            <a:r>
              <a:t/>
            </a:r>
            <a:endParaRPr/>
          </a:p>
        </p:txBody>
      </p:sp>
      <p:cxnSp>
        <p:nvCxnSpPr>
          <p:cNvPr id="496" name="Shape 496"/>
          <p:cNvCxnSpPr/>
          <p:nvPr/>
        </p:nvCxnSpPr>
        <p:spPr>
          <a:xfrm>
            <a:off x="1125675" y="2622343"/>
            <a:ext cx="900900" cy="0"/>
          </a:xfrm>
          <a:prstGeom prst="straightConnector1">
            <a:avLst/>
          </a:prstGeom>
          <a:noFill/>
          <a:ln cap="flat" cmpd="sng" w="9525">
            <a:solidFill>
              <a:schemeClr val="dk2"/>
            </a:solidFill>
            <a:prstDash val="solid"/>
            <a:round/>
            <a:headEnd len="med" w="med" type="none"/>
            <a:tailEnd len="med" w="med" type="none"/>
          </a:ln>
        </p:spPr>
      </p:cxnSp>
      <p:cxnSp>
        <p:nvCxnSpPr>
          <p:cNvPr id="497" name="Shape 497"/>
          <p:cNvCxnSpPr/>
          <p:nvPr/>
        </p:nvCxnSpPr>
        <p:spPr>
          <a:xfrm>
            <a:off x="1125675" y="2722787"/>
            <a:ext cx="900900" cy="0"/>
          </a:xfrm>
          <a:prstGeom prst="straightConnector1">
            <a:avLst/>
          </a:prstGeom>
          <a:noFill/>
          <a:ln cap="flat" cmpd="sng" w="9525">
            <a:solidFill>
              <a:schemeClr val="dk2"/>
            </a:solidFill>
            <a:prstDash val="solid"/>
            <a:round/>
            <a:headEnd len="med" w="med" type="none"/>
            <a:tailEnd len="med" w="med" type="none"/>
          </a:ln>
        </p:spPr>
      </p:cxnSp>
      <p:sp>
        <p:nvSpPr>
          <p:cNvPr id="498" name="Shape 498"/>
          <p:cNvSpPr/>
          <p:nvPr/>
        </p:nvSpPr>
        <p:spPr>
          <a:xfrm>
            <a:off x="1620325" y="3030913"/>
            <a:ext cx="1023000" cy="44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OtherAccount</a:t>
            </a:r>
            <a:endParaRPr sz="1000"/>
          </a:p>
          <a:p>
            <a:pPr indent="0" lvl="0" marL="0" rtl="0">
              <a:spcBef>
                <a:spcPts val="0"/>
              </a:spcBef>
              <a:spcAft>
                <a:spcPts val="0"/>
              </a:spcAft>
              <a:buNone/>
            </a:pPr>
            <a:r>
              <a:t/>
            </a:r>
            <a:endParaRPr/>
          </a:p>
        </p:txBody>
      </p:sp>
      <p:cxnSp>
        <p:nvCxnSpPr>
          <p:cNvPr id="499" name="Shape 499"/>
          <p:cNvCxnSpPr/>
          <p:nvPr/>
        </p:nvCxnSpPr>
        <p:spPr>
          <a:xfrm>
            <a:off x="1620325" y="3253669"/>
            <a:ext cx="1023000" cy="0"/>
          </a:xfrm>
          <a:prstGeom prst="straightConnector1">
            <a:avLst/>
          </a:prstGeom>
          <a:noFill/>
          <a:ln cap="flat" cmpd="sng" w="9525">
            <a:solidFill>
              <a:schemeClr val="dk2"/>
            </a:solidFill>
            <a:prstDash val="solid"/>
            <a:round/>
            <a:headEnd len="med" w="med" type="none"/>
            <a:tailEnd len="med" w="med" type="none"/>
          </a:ln>
        </p:spPr>
      </p:cxnSp>
      <p:cxnSp>
        <p:nvCxnSpPr>
          <p:cNvPr id="500" name="Shape 500"/>
          <p:cNvCxnSpPr/>
          <p:nvPr/>
        </p:nvCxnSpPr>
        <p:spPr>
          <a:xfrm>
            <a:off x="1620325" y="3354112"/>
            <a:ext cx="1023000" cy="0"/>
          </a:xfrm>
          <a:prstGeom prst="straightConnector1">
            <a:avLst/>
          </a:prstGeom>
          <a:noFill/>
          <a:ln cap="flat" cmpd="sng" w="9525">
            <a:solidFill>
              <a:schemeClr val="dk2"/>
            </a:solidFill>
            <a:prstDash val="solid"/>
            <a:round/>
            <a:headEnd len="med" w="med" type="none"/>
            <a:tailEnd len="med" w="med" type="none"/>
          </a:ln>
        </p:spPr>
      </p:cxnSp>
      <p:sp>
        <p:nvSpPr>
          <p:cNvPr id="501" name="Shape 501"/>
          <p:cNvSpPr/>
          <p:nvPr/>
        </p:nvSpPr>
        <p:spPr>
          <a:xfrm>
            <a:off x="2196400" y="2399588"/>
            <a:ext cx="852300" cy="44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EUAccount</a:t>
            </a:r>
            <a:endParaRPr sz="1000"/>
          </a:p>
          <a:p>
            <a:pPr indent="0" lvl="0" marL="0" rtl="0">
              <a:spcBef>
                <a:spcPts val="0"/>
              </a:spcBef>
              <a:spcAft>
                <a:spcPts val="0"/>
              </a:spcAft>
              <a:buNone/>
            </a:pPr>
            <a:r>
              <a:t/>
            </a:r>
            <a:endParaRPr/>
          </a:p>
        </p:txBody>
      </p:sp>
      <p:cxnSp>
        <p:nvCxnSpPr>
          <p:cNvPr id="502" name="Shape 502"/>
          <p:cNvCxnSpPr/>
          <p:nvPr/>
        </p:nvCxnSpPr>
        <p:spPr>
          <a:xfrm>
            <a:off x="2196400" y="2622343"/>
            <a:ext cx="852300" cy="0"/>
          </a:xfrm>
          <a:prstGeom prst="straightConnector1">
            <a:avLst/>
          </a:prstGeom>
          <a:noFill/>
          <a:ln cap="flat" cmpd="sng" w="9525">
            <a:solidFill>
              <a:schemeClr val="dk2"/>
            </a:solidFill>
            <a:prstDash val="solid"/>
            <a:round/>
            <a:headEnd len="med" w="med" type="none"/>
            <a:tailEnd len="med" w="med" type="none"/>
          </a:ln>
        </p:spPr>
      </p:cxnSp>
      <p:cxnSp>
        <p:nvCxnSpPr>
          <p:cNvPr id="503" name="Shape 503"/>
          <p:cNvCxnSpPr/>
          <p:nvPr/>
        </p:nvCxnSpPr>
        <p:spPr>
          <a:xfrm>
            <a:off x="2196400" y="2722787"/>
            <a:ext cx="852300" cy="0"/>
          </a:xfrm>
          <a:prstGeom prst="straightConnector1">
            <a:avLst/>
          </a:prstGeom>
          <a:noFill/>
          <a:ln cap="flat" cmpd="sng" w="9525">
            <a:solidFill>
              <a:schemeClr val="dk2"/>
            </a:solidFill>
            <a:prstDash val="solid"/>
            <a:round/>
            <a:headEnd len="med" w="med" type="none"/>
            <a:tailEnd len="med" w="med" type="none"/>
          </a:ln>
        </p:spPr>
      </p:cxnSp>
      <p:cxnSp>
        <p:nvCxnSpPr>
          <p:cNvPr id="504" name="Shape 504"/>
          <p:cNvCxnSpPr>
            <a:stCxn id="495" idx="0"/>
            <a:endCxn id="492" idx="2"/>
          </p:cNvCxnSpPr>
          <p:nvPr/>
        </p:nvCxnSpPr>
        <p:spPr>
          <a:xfrm flipH="1" rot="10800000">
            <a:off x="1576125" y="2140088"/>
            <a:ext cx="459900" cy="259500"/>
          </a:xfrm>
          <a:prstGeom prst="straightConnector1">
            <a:avLst/>
          </a:prstGeom>
          <a:noFill/>
          <a:ln cap="flat" cmpd="sng" w="9525">
            <a:solidFill>
              <a:schemeClr val="dk2"/>
            </a:solidFill>
            <a:prstDash val="solid"/>
            <a:round/>
            <a:headEnd len="med" w="med" type="none"/>
            <a:tailEnd len="med" w="med" type="triangle"/>
          </a:ln>
        </p:spPr>
      </p:cxnSp>
      <p:cxnSp>
        <p:nvCxnSpPr>
          <p:cNvPr id="505" name="Shape 505"/>
          <p:cNvCxnSpPr>
            <a:stCxn id="501" idx="0"/>
            <a:endCxn id="492" idx="2"/>
          </p:cNvCxnSpPr>
          <p:nvPr/>
        </p:nvCxnSpPr>
        <p:spPr>
          <a:xfrm rot="10800000">
            <a:off x="2036050" y="2140088"/>
            <a:ext cx="586500" cy="259500"/>
          </a:xfrm>
          <a:prstGeom prst="straightConnector1">
            <a:avLst/>
          </a:prstGeom>
          <a:noFill/>
          <a:ln cap="flat" cmpd="sng" w="9525">
            <a:solidFill>
              <a:schemeClr val="dk2"/>
            </a:solidFill>
            <a:prstDash val="solid"/>
            <a:round/>
            <a:headEnd len="med" w="med" type="none"/>
            <a:tailEnd len="med" w="med" type="triangle"/>
          </a:ln>
        </p:spPr>
      </p:cxnSp>
      <p:cxnSp>
        <p:nvCxnSpPr>
          <p:cNvPr id="506" name="Shape 506"/>
          <p:cNvCxnSpPr>
            <a:stCxn id="498" idx="0"/>
            <a:endCxn id="492" idx="2"/>
          </p:cNvCxnSpPr>
          <p:nvPr/>
        </p:nvCxnSpPr>
        <p:spPr>
          <a:xfrm rot="10800000">
            <a:off x="2036125" y="2140213"/>
            <a:ext cx="95700" cy="890700"/>
          </a:xfrm>
          <a:prstGeom prst="straightConnector1">
            <a:avLst/>
          </a:prstGeom>
          <a:noFill/>
          <a:ln cap="flat" cmpd="sng" w="9525">
            <a:solidFill>
              <a:schemeClr val="dk2"/>
            </a:solidFill>
            <a:prstDash val="solid"/>
            <a:round/>
            <a:headEnd len="med" w="med" type="none"/>
            <a:tailEnd len="med" w="med" type="triangle"/>
          </a:ln>
        </p:spPr>
      </p:cxnSp>
      <p:sp>
        <p:nvSpPr>
          <p:cNvPr id="507" name="Shape 507"/>
          <p:cNvSpPr/>
          <p:nvPr/>
        </p:nvSpPr>
        <p:spPr>
          <a:xfrm>
            <a:off x="3632425" y="1694613"/>
            <a:ext cx="780900" cy="44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Customer</a:t>
            </a:r>
            <a:endParaRPr sz="1000"/>
          </a:p>
          <a:p>
            <a:pPr indent="0" lvl="0" marL="0" rtl="0">
              <a:spcBef>
                <a:spcPts val="0"/>
              </a:spcBef>
              <a:spcAft>
                <a:spcPts val="0"/>
              </a:spcAft>
              <a:buNone/>
            </a:pPr>
            <a:r>
              <a:t/>
            </a:r>
            <a:endParaRPr/>
          </a:p>
        </p:txBody>
      </p:sp>
      <p:cxnSp>
        <p:nvCxnSpPr>
          <p:cNvPr id="508" name="Shape 508"/>
          <p:cNvCxnSpPr/>
          <p:nvPr/>
        </p:nvCxnSpPr>
        <p:spPr>
          <a:xfrm>
            <a:off x="3632425" y="1917368"/>
            <a:ext cx="780900" cy="0"/>
          </a:xfrm>
          <a:prstGeom prst="straightConnector1">
            <a:avLst/>
          </a:prstGeom>
          <a:noFill/>
          <a:ln cap="flat" cmpd="sng" w="9525">
            <a:solidFill>
              <a:schemeClr val="dk2"/>
            </a:solidFill>
            <a:prstDash val="solid"/>
            <a:round/>
            <a:headEnd len="med" w="med" type="none"/>
            <a:tailEnd len="med" w="med" type="none"/>
          </a:ln>
        </p:spPr>
      </p:cxnSp>
      <p:cxnSp>
        <p:nvCxnSpPr>
          <p:cNvPr id="509" name="Shape 509"/>
          <p:cNvCxnSpPr/>
          <p:nvPr/>
        </p:nvCxnSpPr>
        <p:spPr>
          <a:xfrm>
            <a:off x="3632425" y="2017812"/>
            <a:ext cx="780900" cy="0"/>
          </a:xfrm>
          <a:prstGeom prst="straightConnector1">
            <a:avLst/>
          </a:prstGeom>
          <a:noFill/>
          <a:ln cap="flat" cmpd="sng" w="9525">
            <a:solidFill>
              <a:schemeClr val="dk2"/>
            </a:solidFill>
            <a:prstDash val="solid"/>
            <a:round/>
            <a:headEnd len="med" w="med" type="none"/>
            <a:tailEnd len="med" w="med" type="none"/>
          </a:ln>
        </p:spPr>
      </p:cxnSp>
      <p:sp>
        <p:nvSpPr>
          <p:cNvPr id="510" name="Shape 510"/>
          <p:cNvSpPr/>
          <p:nvPr/>
        </p:nvSpPr>
        <p:spPr>
          <a:xfrm>
            <a:off x="3475225" y="2500038"/>
            <a:ext cx="1095300" cy="44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CustomerCare</a:t>
            </a:r>
            <a:endParaRPr sz="1000"/>
          </a:p>
          <a:p>
            <a:pPr indent="0" lvl="0" marL="0" rtl="0">
              <a:spcBef>
                <a:spcPts val="0"/>
              </a:spcBef>
              <a:spcAft>
                <a:spcPts val="0"/>
              </a:spcAft>
              <a:buNone/>
            </a:pPr>
            <a:r>
              <a:t/>
            </a:r>
            <a:endParaRPr/>
          </a:p>
        </p:txBody>
      </p:sp>
      <p:cxnSp>
        <p:nvCxnSpPr>
          <p:cNvPr id="511" name="Shape 511"/>
          <p:cNvCxnSpPr/>
          <p:nvPr/>
        </p:nvCxnSpPr>
        <p:spPr>
          <a:xfrm>
            <a:off x="3475225" y="2722793"/>
            <a:ext cx="1095300" cy="0"/>
          </a:xfrm>
          <a:prstGeom prst="straightConnector1">
            <a:avLst/>
          </a:prstGeom>
          <a:noFill/>
          <a:ln cap="flat" cmpd="sng" w="9525">
            <a:solidFill>
              <a:schemeClr val="dk2"/>
            </a:solidFill>
            <a:prstDash val="solid"/>
            <a:round/>
            <a:headEnd len="med" w="med" type="none"/>
            <a:tailEnd len="med" w="med" type="none"/>
          </a:ln>
        </p:spPr>
      </p:cxnSp>
      <p:cxnSp>
        <p:nvCxnSpPr>
          <p:cNvPr id="512" name="Shape 512"/>
          <p:cNvCxnSpPr/>
          <p:nvPr/>
        </p:nvCxnSpPr>
        <p:spPr>
          <a:xfrm>
            <a:off x="3475225" y="2823237"/>
            <a:ext cx="1095300" cy="0"/>
          </a:xfrm>
          <a:prstGeom prst="straightConnector1">
            <a:avLst/>
          </a:prstGeom>
          <a:noFill/>
          <a:ln cap="flat" cmpd="sng" w="9525">
            <a:solidFill>
              <a:schemeClr val="dk2"/>
            </a:solidFill>
            <a:prstDash val="solid"/>
            <a:round/>
            <a:headEnd len="med" w="med" type="none"/>
            <a:tailEnd len="med" w="med" type="none"/>
          </a:ln>
        </p:spPr>
      </p:cxnSp>
      <p:cxnSp>
        <p:nvCxnSpPr>
          <p:cNvPr id="513" name="Shape 513"/>
          <p:cNvCxnSpPr>
            <a:stCxn id="492" idx="3"/>
            <a:endCxn id="507" idx="1"/>
          </p:cNvCxnSpPr>
          <p:nvPr/>
        </p:nvCxnSpPr>
        <p:spPr>
          <a:xfrm>
            <a:off x="2359375" y="1917362"/>
            <a:ext cx="1273200" cy="0"/>
          </a:xfrm>
          <a:prstGeom prst="straightConnector1">
            <a:avLst/>
          </a:prstGeom>
          <a:noFill/>
          <a:ln cap="flat" cmpd="sng" w="9525">
            <a:solidFill>
              <a:schemeClr val="dk2"/>
            </a:solidFill>
            <a:prstDash val="solid"/>
            <a:round/>
            <a:headEnd len="med" w="med" type="none"/>
            <a:tailEnd len="med" w="med" type="none"/>
          </a:ln>
        </p:spPr>
      </p:cxnSp>
      <p:sp>
        <p:nvSpPr>
          <p:cNvPr id="514" name="Shape 514"/>
          <p:cNvSpPr txBox="1"/>
          <p:nvPr/>
        </p:nvSpPr>
        <p:spPr>
          <a:xfrm>
            <a:off x="2408125" y="1614200"/>
            <a:ext cx="235200" cy="346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200"/>
              <a:t>1</a:t>
            </a:r>
            <a:endParaRPr sz="1200"/>
          </a:p>
        </p:txBody>
      </p:sp>
      <p:sp>
        <p:nvSpPr>
          <p:cNvPr id="515" name="Shape 515"/>
          <p:cNvSpPr txBox="1"/>
          <p:nvPr/>
        </p:nvSpPr>
        <p:spPr>
          <a:xfrm>
            <a:off x="3104925" y="1614213"/>
            <a:ext cx="459900" cy="346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0..*</a:t>
            </a:r>
            <a:endParaRPr sz="1200"/>
          </a:p>
        </p:txBody>
      </p:sp>
      <p:cxnSp>
        <p:nvCxnSpPr>
          <p:cNvPr id="516" name="Shape 516"/>
          <p:cNvCxnSpPr>
            <a:stCxn id="507" idx="2"/>
            <a:endCxn id="510" idx="0"/>
          </p:cNvCxnSpPr>
          <p:nvPr/>
        </p:nvCxnSpPr>
        <p:spPr>
          <a:xfrm>
            <a:off x="4022875" y="2140112"/>
            <a:ext cx="0" cy="360000"/>
          </a:xfrm>
          <a:prstGeom prst="straightConnector1">
            <a:avLst/>
          </a:prstGeom>
          <a:noFill/>
          <a:ln cap="flat" cmpd="sng" w="9525">
            <a:solidFill>
              <a:schemeClr val="dk2"/>
            </a:solidFill>
            <a:prstDash val="solid"/>
            <a:round/>
            <a:headEnd len="med" w="med" type="none"/>
            <a:tailEnd len="med" w="med" type="none"/>
          </a:ln>
        </p:spPr>
      </p:cxnSp>
      <p:sp>
        <p:nvSpPr>
          <p:cNvPr id="517" name="Shape 517"/>
          <p:cNvSpPr txBox="1"/>
          <p:nvPr/>
        </p:nvSpPr>
        <p:spPr>
          <a:xfrm>
            <a:off x="4022875" y="2035300"/>
            <a:ext cx="459900" cy="346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a:t>
            </a:r>
            <a:endParaRPr sz="1200"/>
          </a:p>
        </p:txBody>
      </p:sp>
      <p:sp>
        <p:nvSpPr>
          <p:cNvPr id="518" name="Shape 518"/>
          <p:cNvSpPr txBox="1"/>
          <p:nvPr/>
        </p:nvSpPr>
        <p:spPr>
          <a:xfrm>
            <a:off x="4022875" y="2258050"/>
            <a:ext cx="459900" cy="346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a:t>
            </a:r>
            <a:endParaRPr sz="1200"/>
          </a:p>
        </p:txBody>
      </p:sp>
      <p:sp>
        <p:nvSpPr>
          <p:cNvPr id="519" name="Shape 519"/>
          <p:cNvSpPr/>
          <p:nvPr/>
        </p:nvSpPr>
        <p:spPr>
          <a:xfrm>
            <a:off x="5951950" y="1692700"/>
            <a:ext cx="646500" cy="44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Order</a:t>
            </a:r>
            <a:endParaRPr sz="1000"/>
          </a:p>
          <a:p>
            <a:pPr indent="0" lvl="0" marL="0" rtl="0">
              <a:spcBef>
                <a:spcPts val="0"/>
              </a:spcBef>
              <a:spcAft>
                <a:spcPts val="0"/>
              </a:spcAft>
              <a:buNone/>
            </a:pPr>
            <a:r>
              <a:t/>
            </a:r>
            <a:endParaRPr/>
          </a:p>
        </p:txBody>
      </p:sp>
      <p:cxnSp>
        <p:nvCxnSpPr>
          <p:cNvPr id="520" name="Shape 520"/>
          <p:cNvCxnSpPr/>
          <p:nvPr/>
        </p:nvCxnSpPr>
        <p:spPr>
          <a:xfrm>
            <a:off x="5951950" y="1915456"/>
            <a:ext cx="646500" cy="0"/>
          </a:xfrm>
          <a:prstGeom prst="straightConnector1">
            <a:avLst/>
          </a:prstGeom>
          <a:noFill/>
          <a:ln cap="flat" cmpd="sng" w="9525">
            <a:solidFill>
              <a:schemeClr val="dk2"/>
            </a:solidFill>
            <a:prstDash val="solid"/>
            <a:round/>
            <a:headEnd len="med" w="med" type="none"/>
            <a:tailEnd len="med" w="med" type="none"/>
          </a:ln>
        </p:spPr>
      </p:cxnSp>
      <p:cxnSp>
        <p:nvCxnSpPr>
          <p:cNvPr id="521" name="Shape 521"/>
          <p:cNvCxnSpPr/>
          <p:nvPr/>
        </p:nvCxnSpPr>
        <p:spPr>
          <a:xfrm>
            <a:off x="5951950" y="2015899"/>
            <a:ext cx="646500" cy="0"/>
          </a:xfrm>
          <a:prstGeom prst="straightConnector1">
            <a:avLst/>
          </a:prstGeom>
          <a:noFill/>
          <a:ln cap="flat" cmpd="sng" w="9525">
            <a:solidFill>
              <a:schemeClr val="dk2"/>
            </a:solidFill>
            <a:prstDash val="solid"/>
            <a:round/>
            <a:headEnd len="med" w="med" type="none"/>
            <a:tailEnd len="med" w="med" type="none"/>
          </a:ln>
        </p:spPr>
      </p:cxnSp>
      <p:sp>
        <p:nvSpPr>
          <p:cNvPr id="522" name="Shape 522"/>
          <p:cNvSpPr/>
          <p:nvPr/>
        </p:nvSpPr>
        <p:spPr>
          <a:xfrm>
            <a:off x="5884750" y="2412025"/>
            <a:ext cx="780900" cy="44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1000"/>
              <a:t>LineItem</a:t>
            </a:r>
            <a:endParaRPr i="1" sz="1000"/>
          </a:p>
          <a:p>
            <a:pPr indent="0" lvl="0" marL="0" rtl="0">
              <a:spcBef>
                <a:spcPts val="0"/>
              </a:spcBef>
              <a:spcAft>
                <a:spcPts val="0"/>
              </a:spcAft>
              <a:buNone/>
            </a:pPr>
            <a:r>
              <a:t/>
            </a:r>
            <a:endParaRPr/>
          </a:p>
        </p:txBody>
      </p:sp>
      <p:cxnSp>
        <p:nvCxnSpPr>
          <p:cNvPr id="523" name="Shape 523"/>
          <p:cNvCxnSpPr/>
          <p:nvPr/>
        </p:nvCxnSpPr>
        <p:spPr>
          <a:xfrm>
            <a:off x="5884750" y="2634781"/>
            <a:ext cx="780900" cy="0"/>
          </a:xfrm>
          <a:prstGeom prst="straightConnector1">
            <a:avLst/>
          </a:prstGeom>
          <a:noFill/>
          <a:ln cap="flat" cmpd="sng" w="9525">
            <a:solidFill>
              <a:schemeClr val="dk2"/>
            </a:solidFill>
            <a:prstDash val="solid"/>
            <a:round/>
            <a:headEnd len="med" w="med" type="none"/>
            <a:tailEnd len="med" w="med" type="none"/>
          </a:ln>
        </p:spPr>
      </p:cxnSp>
      <p:cxnSp>
        <p:nvCxnSpPr>
          <p:cNvPr id="524" name="Shape 524"/>
          <p:cNvCxnSpPr/>
          <p:nvPr/>
        </p:nvCxnSpPr>
        <p:spPr>
          <a:xfrm>
            <a:off x="5884750" y="2735224"/>
            <a:ext cx="780900" cy="0"/>
          </a:xfrm>
          <a:prstGeom prst="straightConnector1">
            <a:avLst/>
          </a:prstGeom>
          <a:noFill/>
          <a:ln cap="flat" cmpd="sng" w="9525">
            <a:solidFill>
              <a:schemeClr val="dk2"/>
            </a:solidFill>
            <a:prstDash val="solid"/>
            <a:round/>
            <a:headEnd len="med" w="med" type="none"/>
            <a:tailEnd len="med" w="med" type="none"/>
          </a:ln>
        </p:spPr>
      </p:cxnSp>
      <p:sp>
        <p:nvSpPr>
          <p:cNvPr id="525" name="Shape 525"/>
          <p:cNvSpPr/>
          <p:nvPr/>
        </p:nvSpPr>
        <p:spPr>
          <a:xfrm>
            <a:off x="5253325" y="3131363"/>
            <a:ext cx="1095300" cy="44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CompositeItem</a:t>
            </a:r>
            <a:endParaRPr sz="1000"/>
          </a:p>
          <a:p>
            <a:pPr indent="0" lvl="0" marL="0" rtl="0">
              <a:spcBef>
                <a:spcPts val="0"/>
              </a:spcBef>
              <a:spcAft>
                <a:spcPts val="0"/>
              </a:spcAft>
              <a:buNone/>
            </a:pPr>
            <a:r>
              <a:t/>
            </a:r>
            <a:endParaRPr/>
          </a:p>
        </p:txBody>
      </p:sp>
      <p:cxnSp>
        <p:nvCxnSpPr>
          <p:cNvPr id="526" name="Shape 526"/>
          <p:cNvCxnSpPr/>
          <p:nvPr/>
        </p:nvCxnSpPr>
        <p:spPr>
          <a:xfrm>
            <a:off x="5253325" y="3354118"/>
            <a:ext cx="1095300" cy="0"/>
          </a:xfrm>
          <a:prstGeom prst="straightConnector1">
            <a:avLst/>
          </a:prstGeom>
          <a:noFill/>
          <a:ln cap="flat" cmpd="sng" w="9525">
            <a:solidFill>
              <a:schemeClr val="dk2"/>
            </a:solidFill>
            <a:prstDash val="solid"/>
            <a:round/>
            <a:headEnd len="med" w="med" type="none"/>
            <a:tailEnd len="med" w="med" type="none"/>
          </a:ln>
        </p:spPr>
      </p:cxnSp>
      <p:cxnSp>
        <p:nvCxnSpPr>
          <p:cNvPr id="527" name="Shape 527"/>
          <p:cNvCxnSpPr/>
          <p:nvPr/>
        </p:nvCxnSpPr>
        <p:spPr>
          <a:xfrm>
            <a:off x="5253325" y="3454561"/>
            <a:ext cx="1095300" cy="0"/>
          </a:xfrm>
          <a:prstGeom prst="straightConnector1">
            <a:avLst/>
          </a:prstGeom>
          <a:noFill/>
          <a:ln cap="flat" cmpd="sng" w="9525">
            <a:solidFill>
              <a:schemeClr val="dk2"/>
            </a:solidFill>
            <a:prstDash val="solid"/>
            <a:round/>
            <a:headEnd len="med" w="med" type="none"/>
            <a:tailEnd len="med" w="med" type="none"/>
          </a:ln>
        </p:spPr>
      </p:cxnSp>
      <p:sp>
        <p:nvSpPr>
          <p:cNvPr id="528" name="Shape 528"/>
          <p:cNvSpPr/>
          <p:nvPr/>
        </p:nvSpPr>
        <p:spPr>
          <a:xfrm>
            <a:off x="6440379" y="3131363"/>
            <a:ext cx="852300" cy="44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SimpleItem</a:t>
            </a:r>
            <a:endParaRPr sz="1000"/>
          </a:p>
          <a:p>
            <a:pPr indent="0" lvl="0" marL="0" rtl="0">
              <a:spcBef>
                <a:spcPts val="0"/>
              </a:spcBef>
              <a:spcAft>
                <a:spcPts val="0"/>
              </a:spcAft>
              <a:buNone/>
            </a:pPr>
            <a:r>
              <a:t/>
            </a:r>
            <a:endParaRPr/>
          </a:p>
        </p:txBody>
      </p:sp>
      <p:cxnSp>
        <p:nvCxnSpPr>
          <p:cNvPr id="529" name="Shape 529"/>
          <p:cNvCxnSpPr/>
          <p:nvPr/>
        </p:nvCxnSpPr>
        <p:spPr>
          <a:xfrm>
            <a:off x="6440379" y="3354118"/>
            <a:ext cx="852300" cy="0"/>
          </a:xfrm>
          <a:prstGeom prst="straightConnector1">
            <a:avLst/>
          </a:prstGeom>
          <a:noFill/>
          <a:ln cap="flat" cmpd="sng" w="9525">
            <a:solidFill>
              <a:schemeClr val="dk2"/>
            </a:solidFill>
            <a:prstDash val="solid"/>
            <a:round/>
            <a:headEnd len="med" w="med" type="none"/>
            <a:tailEnd len="med" w="med" type="none"/>
          </a:ln>
        </p:spPr>
      </p:cxnSp>
      <p:cxnSp>
        <p:nvCxnSpPr>
          <p:cNvPr id="530" name="Shape 530"/>
          <p:cNvCxnSpPr/>
          <p:nvPr/>
        </p:nvCxnSpPr>
        <p:spPr>
          <a:xfrm>
            <a:off x="6440379" y="3454561"/>
            <a:ext cx="852300" cy="0"/>
          </a:xfrm>
          <a:prstGeom prst="straightConnector1">
            <a:avLst/>
          </a:prstGeom>
          <a:noFill/>
          <a:ln cap="flat" cmpd="sng" w="9525">
            <a:solidFill>
              <a:schemeClr val="dk2"/>
            </a:solidFill>
            <a:prstDash val="solid"/>
            <a:round/>
            <a:headEnd len="med" w="med" type="none"/>
            <a:tailEnd len="med" w="med" type="none"/>
          </a:ln>
        </p:spPr>
      </p:cxnSp>
      <p:sp>
        <p:nvSpPr>
          <p:cNvPr id="531" name="Shape 531"/>
          <p:cNvSpPr/>
          <p:nvPr/>
        </p:nvSpPr>
        <p:spPr>
          <a:xfrm>
            <a:off x="5045313" y="3863138"/>
            <a:ext cx="646500" cy="44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Model</a:t>
            </a:r>
            <a:endParaRPr sz="1000"/>
          </a:p>
          <a:p>
            <a:pPr indent="0" lvl="0" marL="0" rtl="0">
              <a:spcBef>
                <a:spcPts val="0"/>
              </a:spcBef>
              <a:spcAft>
                <a:spcPts val="0"/>
              </a:spcAft>
              <a:buNone/>
            </a:pPr>
            <a:r>
              <a:t/>
            </a:r>
            <a:endParaRPr/>
          </a:p>
        </p:txBody>
      </p:sp>
      <p:cxnSp>
        <p:nvCxnSpPr>
          <p:cNvPr id="532" name="Shape 532"/>
          <p:cNvCxnSpPr/>
          <p:nvPr/>
        </p:nvCxnSpPr>
        <p:spPr>
          <a:xfrm>
            <a:off x="5045313" y="4085893"/>
            <a:ext cx="646500" cy="0"/>
          </a:xfrm>
          <a:prstGeom prst="straightConnector1">
            <a:avLst/>
          </a:prstGeom>
          <a:noFill/>
          <a:ln cap="flat" cmpd="sng" w="9525">
            <a:solidFill>
              <a:schemeClr val="dk2"/>
            </a:solidFill>
            <a:prstDash val="solid"/>
            <a:round/>
            <a:headEnd len="med" w="med" type="none"/>
            <a:tailEnd len="med" w="med" type="none"/>
          </a:ln>
        </p:spPr>
      </p:cxnSp>
      <p:cxnSp>
        <p:nvCxnSpPr>
          <p:cNvPr id="533" name="Shape 533"/>
          <p:cNvCxnSpPr/>
          <p:nvPr/>
        </p:nvCxnSpPr>
        <p:spPr>
          <a:xfrm>
            <a:off x="5045313" y="4186336"/>
            <a:ext cx="646500" cy="0"/>
          </a:xfrm>
          <a:prstGeom prst="straightConnector1">
            <a:avLst/>
          </a:prstGeom>
          <a:noFill/>
          <a:ln cap="flat" cmpd="sng" w="9525">
            <a:solidFill>
              <a:schemeClr val="dk2"/>
            </a:solidFill>
            <a:prstDash val="solid"/>
            <a:round/>
            <a:headEnd len="med" w="med" type="none"/>
            <a:tailEnd len="med" w="med" type="none"/>
          </a:ln>
        </p:spPr>
      </p:cxnSp>
      <p:sp>
        <p:nvSpPr>
          <p:cNvPr id="534" name="Shape 534"/>
          <p:cNvSpPr/>
          <p:nvPr/>
        </p:nvSpPr>
        <p:spPr>
          <a:xfrm>
            <a:off x="5838728" y="3863138"/>
            <a:ext cx="780900" cy="44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PriceList</a:t>
            </a:r>
            <a:endParaRPr sz="1000"/>
          </a:p>
          <a:p>
            <a:pPr indent="0" lvl="0" marL="0" rtl="0">
              <a:spcBef>
                <a:spcPts val="0"/>
              </a:spcBef>
              <a:spcAft>
                <a:spcPts val="0"/>
              </a:spcAft>
              <a:buNone/>
            </a:pPr>
            <a:r>
              <a:t/>
            </a:r>
            <a:endParaRPr/>
          </a:p>
        </p:txBody>
      </p:sp>
      <p:cxnSp>
        <p:nvCxnSpPr>
          <p:cNvPr id="535" name="Shape 535"/>
          <p:cNvCxnSpPr/>
          <p:nvPr/>
        </p:nvCxnSpPr>
        <p:spPr>
          <a:xfrm>
            <a:off x="5838728" y="4085893"/>
            <a:ext cx="780900" cy="0"/>
          </a:xfrm>
          <a:prstGeom prst="straightConnector1">
            <a:avLst/>
          </a:prstGeom>
          <a:noFill/>
          <a:ln cap="flat" cmpd="sng" w="9525">
            <a:solidFill>
              <a:schemeClr val="dk2"/>
            </a:solidFill>
            <a:prstDash val="solid"/>
            <a:round/>
            <a:headEnd len="med" w="med" type="none"/>
            <a:tailEnd len="med" w="med" type="none"/>
          </a:ln>
        </p:spPr>
      </p:cxnSp>
      <p:cxnSp>
        <p:nvCxnSpPr>
          <p:cNvPr id="536" name="Shape 536"/>
          <p:cNvCxnSpPr/>
          <p:nvPr/>
        </p:nvCxnSpPr>
        <p:spPr>
          <a:xfrm>
            <a:off x="5838728" y="4186336"/>
            <a:ext cx="780900" cy="0"/>
          </a:xfrm>
          <a:prstGeom prst="straightConnector1">
            <a:avLst/>
          </a:prstGeom>
          <a:noFill/>
          <a:ln cap="flat" cmpd="sng" w="9525">
            <a:solidFill>
              <a:schemeClr val="dk2"/>
            </a:solidFill>
            <a:prstDash val="solid"/>
            <a:round/>
            <a:headEnd len="med" w="med" type="none"/>
            <a:tailEnd len="med" w="med" type="none"/>
          </a:ln>
        </p:spPr>
      </p:cxnSp>
      <p:sp>
        <p:nvSpPr>
          <p:cNvPr id="537" name="Shape 537"/>
          <p:cNvSpPr/>
          <p:nvPr/>
        </p:nvSpPr>
        <p:spPr>
          <a:xfrm>
            <a:off x="6766524" y="3863138"/>
            <a:ext cx="1023000" cy="44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Component</a:t>
            </a:r>
            <a:endParaRPr sz="1000"/>
          </a:p>
          <a:p>
            <a:pPr indent="0" lvl="0" marL="0" rtl="0">
              <a:spcBef>
                <a:spcPts val="0"/>
              </a:spcBef>
              <a:spcAft>
                <a:spcPts val="0"/>
              </a:spcAft>
              <a:buNone/>
            </a:pPr>
            <a:r>
              <a:t/>
            </a:r>
            <a:endParaRPr/>
          </a:p>
        </p:txBody>
      </p:sp>
      <p:cxnSp>
        <p:nvCxnSpPr>
          <p:cNvPr id="538" name="Shape 538"/>
          <p:cNvCxnSpPr/>
          <p:nvPr/>
        </p:nvCxnSpPr>
        <p:spPr>
          <a:xfrm>
            <a:off x="6766524" y="4085893"/>
            <a:ext cx="1023000" cy="0"/>
          </a:xfrm>
          <a:prstGeom prst="straightConnector1">
            <a:avLst/>
          </a:prstGeom>
          <a:noFill/>
          <a:ln cap="flat" cmpd="sng" w="9525">
            <a:solidFill>
              <a:schemeClr val="dk2"/>
            </a:solidFill>
            <a:prstDash val="solid"/>
            <a:round/>
            <a:headEnd len="med" w="med" type="none"/>
            <a:tailEnd len="med" w="med" type="none"/>
          </a:ln>
        </p:spPr>
      </p:cxnSp>
      <p:cxnSp>
        <p:nvCxnSpPr>
          <p:cNvPr id="539" name="Shape 539"/>
          <p:cNvCxnSpPr/>
          <p:nvPr/>
        </p:nvCxnSpPr>
        <p:spPr>
          <a:xfrm>
            <a:off x="6766524" y="4186336"/>
            <a:ext cx="1023000" cy="0"/>
          </a:xfrm>
          <a:prstGeom prst="straightConnector1">
            <a:avLst/>
          </a:prstGeom>
          <a:noFill/>
          <a:ln cap="flat" cmpd="sng" w="9525">
            <a:solidFill>
              <a:schemeClr val="dk2"/>
            </a:solidFill>
            <a:prstDash val="solid"/>
            <a:round/>
            <a:headEnd len="med" w="med" type="none"/>
            <a:tailEnd len="med" w="med" type="none"/>
          </a:ln>
        </p:spPr>
      </p:cxnSp>
      <p:sp>
        <p:nvSpPr>
          <p:cNvPr id="540" name="Shape 540"/>
          <p:cNvSpPr/>
          <p:nvPr/>
        </p:nvSpPr>
        <p:spPr>
          <a:xfrm>
            <a:off x="6040213" y="4499625"/>
            <a:ext cx="646500" cy="44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Slot</a:t>
            </a:r>
            <a:endParaRPr sz="1000"/>
          </a:p>
          <a:p>
            <a:pPr indent="0" lvl="0" marL="0" rtl="0">
              <a:spcBef>
                <a:spcPts val="0"/>
              </a:spcBef>
              <a:spcAft>
                <a:spcPts val="0"/>
              </a:spcAft>
              <a:buNone/>
            </a:pPr>
            <a:r>
              <a:t/>
            </a:r>
            <a:endParaRPr/>
          </a:p>
        </p:txBody>
      </p:sp>
      <p:cxnSp>
        <p:nvCxnSpPr>
          <p:cNvPr id="541" name="Shape 541"/>
          <p:cNvCxnSpPr/>
          <p:nvPr/>
        </p:nvCxnSpPr>
        <p:spPr>
          <a:xfrm>
            <a:off x="6040213" y="4722381"/>
            <a:ext cx="646500" cy="0"/>
          </a:xfrm>
          <a:prstGeom prst="straightConnector1">
            <a:avLst/>
          </a:prstGeom>
          <a:noFill/>
          <a:ln cap="flat" cmpd="sng" w="9525">
            <a:solidFill>
              <a:schemeClr val="dk2"/>
            </a:solidFill>
            <a:prstDash val="solid"/>
            <a:round/>
            <a:headEnd len="med" w="med" type="none"/>
            <a:tailEnd len="med" w="med" type="none"/>
          </a:ln>
        </p:spPr>
      </p:cxnSp>
      <p:cxnSp>
        <p:nvCxnSpPr>
          <p:cNvPr id="542" name="Shape 542"/>
          <p:cNvCxnSpPr/>
          <p:nvPr/>
        </p:nvCxnSpPr>
        <p:spPr>
          <a:xfrm>
            <a:off x="6040213" y="4822824"/>
            <a:ext cx="646500" cy="0"/>
          </a:xfrm>
          <a:prstGeom prst="straightConnector1">
            <a:avLst/>
          </a:prstGeom>
          <a:noFill/>
          <a:ln cap="flat" cmpd="sng" w="9525">
            <a:solidFill>
              <a:schemeClr val="dk2"/>
            </a:solidFill>
            <a:prstDash val="solid"/>
            <a:round/>
            <a:headEnd len="med" w="med" type="none"/>
            <a:tailEnd len="med" w="med" type="none"/>
          </a:ln>
        </p:spPr>
      </p:cxnSp>
      <p:sp>
        <p:nvSpPr>
          <p:cNvPr id="543" name="Shape 543"/>
          <p:cNvSpPr/>
          <p:nvPr/>
        </p:nvSpPr>
        <p:spPr>
          <a:xfrm>
            <a:off x="4990727" y="5127500"/>
            <a:ext cx="780900" cy="44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ModelDB</a:t>
            </a:r>
            <a:endParaRPr sz="1000"/>
          </a:p>
          <a:p>
            <a:pPr indent="0" lvl="0" marL="0" rtl="0">
              <a:spcBef>
                <a:spcPts val="0"/>
              </a:spcBef>
              <a:spcAft>
                <a:spcPts val="0"/>
              </a:spcAft>
              <a:buNone/>
            </a:pPr>
            <a:r>
              <a:t/>
            </a:r>
            <a:endParaRPr/>
          </a:p>
        </p:txBody>
      </p:sp>
      <p:cxnSp>
        <p:nvCxnSpPr>
          <p:cNvPr id="544" name="Shape 544"/>
          <p:cNvCxnSpPr/>
          <p:nvPr/>
        </p:nvCxnSpPr>
        <p:spPr>
          <a:xfrm>
            <a:off x="4990727" y="5350256"/>
            <a:ext cx="780900" cy="0"/>
          </a:xfrm>
          <a:prstGeom prst="straightConnector1">
            <a:avLst/>
          </a:prstGeom>
          <a:noFill/>
          <a:ln cap="flat" cmpd="sng" w="9525">
            <a:solidFill>
              <a:schemeClr val="dk2"/>
            </a:solidFill>
            <a:prstDash val="solid"/>
            <a:round/>
            <a:headEnd len="med" w="med" type="none"/>
            <a:tailEnd len="med" w="med" type="none"/>
          </a:ln>
        </p:spPr>
      </p:cxnSp>
      <p:cxnSp>
        <p:nvCxnSpPr>
          <p:cNvPr id="545" name="Shape 545"/>
          <p:cNvCxnSpPr/>
          <p:nvPr/>
        </p:nvCxnSpPr>
        <p:spPr>
          <a:xfrm>
            <a:off x="4990727" y="5450699"/>
            <a:ext cx="780900" cy="0"/>
          </a:xfrm>
          <a:prstGeom prst="straightConnector1">
            <a:avLst/>
          </a:prstGeom>
          <a:noFill/>
          <a:ln cap="flat" cmpd="sng" w="9525">
            <a:solidFill>
              <a:schemeClr val="dk2"/>
            </a:solidFill>
            <a:prstDash val="solid"/>
            <a:round/>
            <a:headEnd len="med" w="med" type="none"/>
            <a:tailEnd len="med" w="med" type="none"/>
          </a:ln>
        </p:spPr>
      </p:cxnSp>
      <p:sp>
        <p:nvSpPr>
          <p:cNvPr id="546" name="Shape 546"/>
          <p:cNvSpPr/>
          <p:nvPr/>
        </p:nvSpPr>
        <p:spPr>
          <a:xfrm>
            <a:off x="5905913" y="5136113"/>
            <a:ext cx="646500" cy="44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SlotDB</a:t>
            </a:r>
            <a:endParaRPr sz="1000"/>
          </a:p>
          <a:p>
            <a:pPr indent="0" lvl="0" marL="0" rtl="0">
              <a:spcBef>
                <a:spcPts val="0"/>
              </a:spcBef>
              <a:spcAft>
                <a:spcPts val="0"/>
              </a:spcAft>
              <a:buNone/>
            </a:pPr>
            <a:r>
              <a:t/>
            </a:r>
            <a:endParaRPr/>
          </a:p>
        </p:txBody>
      </p:sp>
      <p:cxnSp>
        <p:nvCxnSpPr>
          <p:cNvPr id="547" name="Shape 547"/>
          <p:cNvCxnSpPr/>
          <p:nvPr/>
        </p:nvCxnSpPr>
        <p:spPr>
          <a:xfrm>
            <a:off x="5905913" y="5358868"/>
            <a:ext cx="646500" cy="0"/>
          </a:xfrm>
          <a:prstGeom prst="straightConnector1">
            <a:avLst/>
          </a:prstGeom>
          <a:noFill/>
          <a:ln cap="flat" cmpd="sng" w="9525">
            <a:solidFill>
              <a:schemeClr val="dk2"/>
            </a:solidFill>
            <a:prstDash val="solid"/>
            <a:round/>
            <a:headEnd len="med" w="med" type="none"/>
            <a:tailEnd len="med" w="med" type="none"/>
          </a:ln>
        </p:spPr>
      </p:cxnSp>
      <p:cxnSp>
        <p:nvCxnSpPr>
          <p:cNvPr id="548" name="Shape 548"/>
          <p:cNvCxnSpPr/>
          <p:nvPr/>
        </p:nvCxnSpPr>
        <p:spPr>
          <a:xfrm>
            <a:off x="5905913" y="5459311"/>
            <a:ext cx="646500" cy="0"/>
          </a:xfrm>
          <a:prstGeom prst="straightConnector1">
            <a:avLst/>
          </a:prstGeom>
          <a:noFill/>
          <a:ln cap="flat" cmpd="sng" w="9525">
            <a:solidFill>
              <a:schemeClr val="dk2"/>
            </a:solidFill>
            <a:prstDash val="solid"/>
            <a:round/>
            <a:headEnd len="med" w="med" type="none"/>
            <a:tailEnd len="med" w="med" type="none"/>
          </a:ln>
        </p:spPr>
      </p:cxnSp>
      <p:sp>
        <p:nvSpPr>
          <p:cNvPr id="549" name="Shape 549"/>
          <p:cNvSpPr/>
          <p:nvPr/>
        </p:nvSpPr>
        <p:spPr>
          <a:xfrm>
            <a:off x="6686725" y="5136113"/>
            <a:ext cx="1095300" cy="44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ComponentDB</a:t>
            </a:r>
            <a:endParaRPr sz="1000"/>
          </a:p>
          <a:p>
            <a:pPr indent="0" lvl="0" marL="0" rtl="0">
              <a:spcBef>
                <a:spcPts val="0"/>
              </a:spcBef>
              <a:spcAft>
                <a:spcPts val="0"/>
              </a:spcAft>
              <a:buNone/>
            </a:pPr>
            <a:r>
              <a:t/>
            </a:r>
            <a:endParaRPr/>
          </a:p>
        </p:txBody>
      </p:sp>
      <p:cxnSp>
        <p:nvCxnSpPr>
          <p:cNvPr id="550" name="Shape 550"/>
          <p:cNvCxnSpPr/>
          <p:nvPr/>
        </p:nvCxnSpPr>
        <p:spPr>
          <a:xfrm>
            <a:off x="6686725" y="5358868"/>
            <a:ext cx="1095300" cy="0"/>
          </a:xfrm>
          <a:prstGeom prst="straightConnector1">
            <a:avLst/>
          </a:prstGeom>
          <a:noFill/>
          <a:ln cap="flat" cmpd="sng" w="9525">
            <a:solidFill>
              <a:schemeClr val="dk2"/>
            </a:solidFill>
            <a:prstDash val="solid"/>
            <a:round/>
            <a:headEnd len="med" w="med" type="none"/>
            <a:tailEnd len="med" w="med" type="none"/>
          </a:ln>
        </p:spPr>
      </p:cxnSp>
      <p:cxnSp>
        <p:nvCxnSpPr>
          <p:cNvPr id="551" name="Shape 551"/>
          <p:cNvCxnSpPr/>
          <p:nvPr/>
        </p:nvCxnSpPr>
        <p:spPr>
          <a:xfrm>
            <a:off x="6686725" y="5459311"/>
            <a:ext cx="1095300" cy="0"/>
          </a:xfrm>
          <a:prstGeom prst="straightConnector1">
            <a:avLst/>
          </a:prstGeom>
          <a:noFill/>
          <a:ln cap="flat" cmpd="sng" w="9525">
            <a:solidFill>
              <a:schemeClr val="dk2"/>
            </a:solidFill>
            <a:prstDash val="solid"/>
            <a:round/>
            <a:headEnd len="med" w="med" type="none"/>
            <a:tailEnd len="med" w="med" type="none"/>
          </a:ln>
        </p:spPr>
      </p:cxnSp>
      <p:sp>
        <p:nvSpPr>
          <p:cNvPr id="552" name="Shape 552"/>
          <p:cNvSpPr/>
          <p:nvPr/>
        </p:nvSpPr>
        <p:spPr>
          <a:xfrm>
            <a:off x="5905913" y="5772588"/>
            <a:ext cx="646500" cy="44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1000"/>
              <a:t>CSVDB</a:t>
            </a:r>
            <a:endParaRPr i="1" sz="1000"/>
          </a:p>
          <a:p>
            <a:pPr indent="0" lvl="0" marL="0" rtl="0">
              <a:spcBef>
                <a:spcPts val="0"/>
              </a:spcBef>
              <a:spcAft>
                <a:spcPts val="0"/>
              </a:spcAft>
              <a:buNone/>
            </a:pPr>
            <a:r>
              <a:t/>
            </a:r>
            <a:endParaRPr/>
          </a:p>
        </p:txBody>
      </p:sp>
      <p:cxnSp>
        <p:nvCxnSpPr>
          <p:cNvPr id="553" name="Shape 553"/>
          <p:cNvCxnSpPr/>
          <p:nvPr/>
        </p:nvCxnSpPr>
        <p:spPr>
          <a:xfrm>
            <a:off x="5905913" y="5995343"/>
            <a:ext cx="646500" cy="0"/>
          </a:xfrm>
          <a:prstGeom prst="straightConnector1">
            <a:avLst/>
          </a:prstGeom>
          <a:noFill/>
          <a:ln cap="flat" cmpd="sng" w="9525">
            <a:solidFill>
              <a:schemeClr val="dk2"/>
            </a:solidFill>
            <a:prstDash val="solid"/>
            <a:round/>
            <a:headEnd len="med" w="med" type="none"/>
            <a:tailEnd len="med" w="med" type="none"/>
          </a:ln>
        </p:spPr>
      </p:cxnSp>
      <p:cxnSp>
        <p:nvCxnSpPr>
          <p:cNvPr id="554" name="Shape 554"/>
          <p:cNvCxnSpPr/>
          <p:nvPr/>
        </p:nvCxnSpPr>
        <p:spPr>
          <a:xfrm>
            <a:off x="5905913" y="6095786"/>
            <a:ext cx="646500" cy="0"/>
          </a:xfrm>
          <a:prstGeom prst="straightConnector1">
            <a:avLst/>
          </a:prstGeom>
          <a:noFill/>
          <a:ln cap="flat" cmpd="sng" w="9525">
            <a:solidFill>
              <a:schemeClr val="dk2"/>
            </a:solidFill>
            <a:prstDash val="solid"/>
            <a:round/>
            <a:headEnd len="med" w="med" type="none"/>
            <a:tailEnd len="med" w="med" type="none"/>
          </a:ln>
        </p:spPr>
      </p:cxnSp>
      <p:cxnSp>
        <p:nvCxnSpPr>
          <p:cNvPr id="555" name="Shape 555"/>
          <p:cNvCxnSpPr>
            <a:stCxn id="507" idx="3"/>
            <a:endCxn id="519" idx="1"/>
          </p:cNvCxnSpPr>
          <p:nvPr/>
        </p:nvCxnSpPr>
        <p:spPr>
          <a:xfrm flipH="1" rot="10800000">
            <a:off x="4413325" y="1915562"/>
            <a:ext cx="1538700" cy="1800"/>
          </a:xfrm>
          <a:prstGeom prst="straightConnector1">
            <a:avLst/>
          </a:prstGeom>
          <a:noFill/>
          <a:ln cap="flat" cmpd="sng" w="9525">
            <a:solidFill>
              <a:schemeClr val="dk2"/>
            </a:solidFill>
            <a:prstDash val="solid"/>
            <a:round/>
            <a:headEnd len="med" w="med" type="none"/>
            <a:tailEnd len="med" w="med" type="none"/>
          </a:ln>
        </p:spPr>
      </p:cxnSp>
      <p:sp>
        <p:nvSpPr>
          <p:cNvPr id="556" name="Shape 556"/>
          <p:cNvSpPr txBox="1"/>
          <p:nvPr/>
        </p:nvSpPr>
        <p:spPr>
          <a:xfrm>
            <a:off x="4480925" y="1570550"/>
            <a:ext cx="235200" cy="346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1</a:t>
            </a:r>
            <a:endParaRPr sz="1200"/>
          </a:p>
        </p:txBody>
      </p:sp>
      <p:sp>
        <p:nvSpPr>
          <p:cNvPr id="557" name="Shape 557"/>
          <p:cNvSpPr txBox="1"/>
          <p:nvPr/>
        </p:nvSpPr>
        <p:spPr>
          <a:xfrm>
            <a:off x="5402425" y="1614225"/>
            <a:ext cx="459900" cy="346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a:t>
            </a:r>
            <a:endParaRPr sz="1200"/>
          </a:p>
        </p:txBody>
      </p:sp>
      <p:cxnSp>
        <p:nvCxnSpPr>
          <p:cNvPr id="558" name="Shape 558"/>
          <p:cNvCxnSpPr>
            <a:stCxn id="522" idx="0"/>
            <a:endCxn id="519" idx="2"/>
          </p:cNvCxnSpPr>
          <p:nvPr/>
        </p:nvCxnSpPr>
        <p:spPr>
          <a:xfrm rot="10800000">
            <a:off x="6275200" y="2138125"/>
            <a:ext cx="0" cy="273900"/>
          </a:xfrm>
          <a:prstGeom prst="straightConnector1">
            <a:avLst/>
          </a:prstGeom>
          <a:noFill/>
          <a:ln cap="flat" cmpd="sng" w="9525">
            <a:solidFill>
              <a:schemeClr val="dk2"/>
            </a:solidFill>
            <a:prstDash val="solid"/>
            <a:round/>
            <a:headEnd len="med" w="med" type="none"/>
            <a:tailEnd len="med" w="med" type="none"/>
          </a:ln>
        </p:spPr>
      </p:cxnSp>
      <p:sp>
        <p:nvSpPr>
          <p:cNvPr id="559" name="Shape 559"/>
          <p:cNvSpPr txBox="1"/>
          <p:nvPr/>
        </p:nvSpPr>
        <p:spPr>
          <a:xfrm>
            <a:off x="6074050" y="2040550"/>
            <a:ext cx="235200" cy="346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1</a:t>
            </a:r>
            <a:endParaRPr sz="1200"/>
          </a:p>
        </p:txBody>
      </p:sp>
      <p:sp>
        <p:nvSpPr>
          <p:cNvPr id="560" name="Shape 560"/>
          <p:cNvSpPr txBox="1"/>
          <p:nvPr/>
        </p:nvSpPr>
        <p:spPr>
          <a:xfrm>
            <a:off x="6275200" y="2213075"/>
            <a:ext cx="459900" cy="346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a:t>
            </a:r>
            <a:endParaRPr sz="1200"/>
          </a:p>
        </p:txBody>
      </p:sp>
      <p:cxnSp>
        <p:nvCxnSpPr>
          <p:cNvPr id="561" name="Shape 561"/>
          <p:cNvCxnSpPr>
            <a:stCxn id="525" idx="0"/>
            <a:endCxn id="522" idx="2"/>
          </p:cNvCxnSpPr>
          <p:nvPr/>
        </p:nvCxnSpPr>
        <p:spPr>
          <a:xfrm flipH="1" rot="10800000">
            <a:off x="5800975" y="2857463"/>
            <a:ext cx="474300" cy="273900"/>
          </a:xfrm>
          <a:prstGeom prst="straightConnector1">
            <a:avLst/>
          </a:prstGeom>
          <a:noFill/>
          <a:ln cap="flat" cmpd="sng" w="9525">
            <a:solidFill>
              <a:schemeClr val="dk2"/>
            </a:solidFill>
            <a:prstDash val="solid"/>
            <a:round/>
            <a:headEnd len="med" w="med" type="none"/>
            <a:tailEnd len="med" w="med" type="triangle"/>
          </a:ln>
        </p:spPr>
      </p:cxnSp>
      <p:cxnSp>
        <p:nvCxnSpPr>
          <p:cNvPr id="562" name="Shape 562"/>
          <p:cNvCxnSpPr>
            <a:stCxn id="528" idx="0"/>
            <a:endCxn id="522" idx="2"/>
          </p:cNvCxnSpPr>
          <p:nvPr/>
        </p:nvCxnSpPr>
        <p:spPr>
          <a:xfrm rot="10800000">
            <a:off x="6275229" y="2857463"/>
            <a:ext cx="591300" cy="273900"/>
          </a:xfrm>
          <a:prstGeom prst="straightConnector1">
            <a:avLst/>
          </a:prstGeom>
          <a:noFill/>
          <a:ln cap="flat" cmpd="sng" w="9525">
            <a:solidFill>
              <a:schemeClr val="dk2"/>
            </a:solidFill>
            <a:prstDash val="solid"/>
            <a:round/>
            <a:headEnd len="med" w="med" type="none"/>
            <a:tailEnd len="med" w="med" type="triangle"/>
          </a:ln>
        </p:spPr>
      </p:cxnSp>
      <p:cxnSp>
        <p:nvCxnSpPr>
          <p:cNvPr id="563" name="Shape 563"/>
          <p:cNvCxnSpPr>
            <a:stCxn id="531" idx="0"/>
            <a:endCxn id="525" idx="2"/>
          </p:cNvCxnSpPr>
          <p:nvPr/>
        </p:nvCxnSpPr>
        <p:spPr>
          <a:xfrm flipH="1" rot="10800000">
            <a:off x="5368562" y="3576938"/>
            <a:ext cx="432300" cy="286200"/>
          </a:xfrm>
          <a:prstGeom prst="straightConnector1">
            <a:avLst/>
          </a:prstGeom>
          <a:noFill/>
          <a:ln cap="flat" cmpd="sng" w="9525">
            <a:solidFill>
              <a:schemeClr val="dk2"/>
            </a:solidFill>
            <a:prstDash val="solid"/>
            <a:round/>
            <a:headEnd len="med" w="med" type="none"/>
            <a:tailEnd len="med" w="med" type="triangle"/>
          </a:ln>
        </p:spPr>
      </p:cxnSp>
      <p:cxnSp>
        <p:nvCxnSpPr>
          <p:cNvPr id="564" name="Shape 564"/>
          <p:cNvCxnSpPr>
            <a:stCxn id="537" idx="0"/>
            <a:endCxn id="528" idx="2"/>
          </p:cNvCxnSpPr>
          <p:nvPr/>
        </p:nvCxnSpPr>
        <p:spPr>
          <a:xfrm rot="10800000">
            <a:off x="6866424" y="3576938"/>
            <a:ext cx="411600" cy="286200"/>
          </a:xfrm>
          <a:prstGeom prst="straightConnector1">
            <a:avLst/>
          </a:prstGeom>
          <a:noFill/>
          <a:ln cap="flat" cmpd="sng" w="9525">
            <a:solidFill>
              <a:schemeClr val="dk2"/>
            </a:solidFill>
            <a:prstDash val="solid"/>
            <a:round/>
            <a:headEnd len="med" w="med" type="none"/>
            <a:tailEnd len="med" w="med" type="triangle"/>
          </a:ln>
        </p:spPr>
      </p:cxnSp>
      <p:cxnSp>
        <p:nvCxnSpPr>
          <p:cNvPr id="565" name="Shape 565"/>
          <p:cNvCxnSpPr>
            <a:stCxn id="534" idx="0"/>
            <a:endCxn id="525" idx="2"/>
          </p:cNvCxnSpPr>
          <p:nvPr/>
        </p:nvCxnSpPr>
        <p:spPr>
          <a:xfrm rot="10800000">
            <a:off x="5801078" y="3576938"/>
            <a:ext cx="428100" cy="286200"/>
          </a:xfrm>
          <a:prstGeom prst="straightConnector1">
            <a:avLst/>
          </a:prstGeom>
          <a:noFill/>
          <a:ln cap="flat" cmpd="sng" w="9525">
            <a:solidFill>
              <a:schemeClr val="dk2"/>
            </a:solidFill>
            <a:prstDash val="solid"/>
            <a:round/>
            <a:headEnd len="med" w="med" type="none"/>
            <a:tailEnd len="med" w="med" type="none"/>
          </a:ln>
        </p:spPr>
      </p:cxnSp>
      <p:cxnSp>
        <p:nvCxnSpPr>
          <p:cNvPr id="566" name="Shape 566"/>
          <p:cNvCxnSpPr>
            <a:stCxn id="534" idx="0"/>
            <a:endCxn id="528" idx="2"/>
          </p:cNvCxnSpPr>
          <p:nvPr/>
        </p:nvCxnSpPr>
        <p:spPr>
          <a:xfrm flipH="1" rot="10800000">
            <a:off x="6229178" y="3576938"/>
            <a:ext cx="637500" cy="286200"/>
          </a:xfrm>
          <a:prstGeom prst="straightConnector1">
            <a:avLst/>
          </a:prstGeom>
          <a:noFill/>
          <a:ln cap="flat" cmpd="sng" w="9525">
            <a:solidFill>
              <a:schemeClr val="dk2"/>
            </a:solidFill>
            <a:prstDash val="solid"/>
            <a:round/>
            <a:headEnd len="med" w="med" type="none"/>
            <a:tailEnd len="med" w="med" type="none"/>
          </a:ln>
        </p:spPr>
      </p:cxnSp>
      <p:sp>
        <p:nvSpPr>
          <p:cNvPr id="567" name="Shape 567"/>
          <p:cNvSpPr txBox="1"/>
          <p:nvPr/>
        </p:nvSpPr>
        <p:spPr>
          <a:xfrm>
            <a:off x="5808175" y="3435238"/>
            <a:ext cx="459900" cy="346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a:t>
            </a:r>
            <a:endParaRPr sz="1200"/>
          </a:p>
        </p:txBody>
      </p:sp>
      <p:sp>
        <p:nvSpPr>
          <p:cNvPr id="568" name="Shape 568"/>
          <p:cNvSpPr txBox="1"/>
          <p:nvPr/>
        </p:nvSpPr>
        <p:spPr>
          <a:xfrm>
            <a:off x="6053750" y="3596825"/>
            <a:ext cx="459900" cy="346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a:t>
            </a:r>
            <a:endParaRPr sz="1200"/>
          </a:p>
        </p:txBody>
      </p:sp>
      <p:sp>
        <p:nvSpPr>
          <p:cNvPr id="569" name="Shape 569"/>
          <p:cNvSpPr txBox="1"/>
          <p:nvPr/>
        </p:nvSpPr>
        <p:spPr>
          <a:xfrm>
            <a:off x="6267900" y="3596825"/>
            <a:ext cx="459900" cy="346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a:t>
            </a:r>
            <a:endParaRPr sz="1200"/>
          </a:p>
        </p:txBody>
      </p:sp>
      <p:sp>
        <p:nvSpPr>
          <p:cNvPr id="570" name="Shape 570"/>
          <p:cNvSpPr txBox="1"/>
          <p:nvPr/>
        </p:nvSpPr>
        <p:spPr>
          <a:xfrm>
            <a:off x="6440375" y="3485438"/>
            <a:ext cx="459900" cy="346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a:t>
            </a:r>
            <a:endParaRPr sz="1200"/>
          </a:p>
        </p:txBody>
      </p:sp>
      <p:cxnSp>
        <p:nvCxnSpPr>
          <p:cNvPr id="571" name="Shape 571"/>
          <p:cNvCxnSpPr>
            <a:stCxn id="531" idx="2"/>
            <a:endCxn id="540" idx="0"/>
          </p:cNvCxnSpPr>
          <p:nvPr/>
        </p:nvCxnSpPr>
        <p:spPr>
          <a:xfrm>
            <a:off x="5368562" y="4308637"/>
            <a:ext cx="994800" cy="191100"/>
          </a:xfrm>
          <a:prstGeom prst="straightConnector1">
            <a:avLst/>
          </a:prstGeom>
          <a:noFill/>
          <a:ln cap="flat" cmpd="sng" w="9525">
            <a:solidFill>
              <a:schemeClr val="dk2"/>
            </a:solidFill>
            <a:prstDash val="solid"/>
            <a:round/>
            <a:headEnd len="med" w="med" type="none"/>
            <a:tailEnd len="med" w="med" type="none"/>
          </a:ln>
        </p:spPr>
      </p:cxnSp>
      <p:cxnSp>
        <p:nvCxnSpPr>
          <p:cNvPr id="572" name="Shape 572"/>
          <p:cNvCxnSpPr>
            <a:stCxn id="537" idx="2"/>
            <a:endCxn id="540" idx="0"/>
          </p:cNvCxnSpPr>
          <p:nvPr/>
        </p:nvCxnSpPr>
        <p:spPr>
          <a:xfrm flipH="1">
            <a:off x="6363324" y="4308637"/>
            <a:ext cx="914700" cy="191100"/>
          </a:xfrm>
          <a:prstGeom prst="straightConnector1">
            <a:avLst/>
          </a:prstGeom>
          <a:noFill/>
          <a:ln cap="flat" cmpd="sng" w="9525">
            <a:solidFill>
              <a:schemeClr val="dk2"/>
            </a:solidFill>
            <a:prstDash val="solid"/>
            <a:round/>
            <a:headEnd len="med" w="med" type="none"/>
            <a:tailEnd len="med" w="med" type="none"/>
          </a:ln>
        </p:spPr>
      </p:cxnSp>
      <p:sp>
        <p:nvSpPr>
          <p:cNvPr id="573" name="Shape 573"/>
          <p:cNvSpPr txBox="1"/>
          <p:nvPr/>
        </p:nvSpPr>
        <p:spPr>
          <a:xfrm>
            <a:off x="5785175" y="4342113"/>
            <a:ext cx="459900" cy="346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a:t>
            </a:r>
            <a:endParaRPr sz="1200"/>
          </a:p>
        </p:txBody>
      </p:sp>
      <p:sp>
        <p:nvSpPr>
          <p:cNvPr id="574" name="Shape 574"/>
          <p:cNvSpPr txBox="1"/>
          <p:nvPr/>
        </p:nvSpPr>
        <p:spPr>
          <a:xfrm>
            <a:off x="6552725" y="4230738"/>
            <a:ext cx="235200" cy="346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1</a:t>
            </a:r>
            <a:endParaRPr sz="1200"/>
          </a:p>
        </p:txBody>
      </p:sp>
      <p:sp>
        <p:nvSpPr>
          <p:cNvPr id="575" name="Shape 575"/>
          <p:cNvSpPr txBox="1"/>
          <p:nvPr/>
        </p:nvSpPr>
        <p:spPr>
          <a:xfrm>
            <a:off x="5402425" y="4183100"/>
            <a:ext cx="235200" cy="346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1</a:t>
            </a:r>
            <a:endParaRPr sz="1200"/>
          </a:p>
        </p:txBody>
      </p:sp>
      <p:sp>
        <p:nvSpPr>
          <p:cNvPr id="576" name="Shape 576"/>
          <p:cNvSpPr txBox="1"/>
          <p:nvPr/>
        </p:nvSpPr>
        <p:spPr>
          <a:xfrm>
            <a:off x="7114275" y="4233313"/>
            <a:ext cx="459900" cy="346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0..1</a:t>
            </a:r>
            <a:endParaRPr sz="1200"/>
          </a:p>
        </p:txBody>
      </p:sp>
      <p:cxnSp>
        <p:nvCxnSpPr>
          <p:cNvPr id="577" name="Shape 577"/>
          <p:cNvCxnSpPr>
            <a:stCxn id="543" idx="0"/>
            <a:endCxn id="531" idx="2"/>
          </p:cNvCxnSpPr>
          <p:nvPr/>
        </p:nvCxnSpPr>
        <p:spPr>
          <a:xfrm rot="10800000">
            <a:off x="5368577" y="4308500"/>
            <a:ext cx="12600" cy="819000"/>
          </a:xfrm>
          <a:prstGeom prst="straightConnector1">
            <a:avLst/>
          </a:prstGeom>
          <a:noFill/>
          <a:ln cap="flat" cmpd="sng" w="9525">
            <a:solidFill>
              <a:schemeClr val="dk2"/>
            </a:solidFill>
            <a:prstDash val="solid"/>
            <a:round/>
            <a:headEnd len="med" w="med" type="none"/>
            <a:tailEnd len="med" w="med" type="none"/>
          </a:ln>
        </p:spPr>
      </p:cxnSp>
      <p:sp>
        <p:nvSpPr>
          <p:cNvPr id="578" name="Shape 578"/>
          <p:cNvSpPr txBox="1"/>
          <p:nvPr/>
        </p:nvSpPr>
        <p:spPr>
          <a:xfrm>
            <a:off x="5113800" y="4233313"/>
            <a:ext cx="459900" cy="346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a:t>
            </a:r>
            <a:endParaRPr sz="1200"/>
          </a:p>
        </p:txBody>
      </p:sp>
      <p:sp>
        <p:nvSpPr>
          <p:cNvPr id="579" name="Shape 579"/>
          <p:cNvSpPr txBox="1"/>
          <p:nvPr/>
        </p:nvSpPr>
        <p:spPr>
          <a:xfrm>
            <a:off x="5065075" y="4796100"/>
            <a:ext cx="235200" cy="346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1</a:t>
            </a:r>
            <a:endParaRPr sz="1200"/>
          </a:p>
        </p:txBody>
      </p:sp>
      <p:cxnSp>
        <p:nvCxnSpPr>
          <p:cNvPr id="580" name="Shape 580"/>
          <p:cNvCxnSpPr>
            <a:stCxn id="540" idx="2"/>
            <a:endCxn id="546" idx="0"/>
          </p:cNvCxnSpPr>
          <p:nvPr/>
        </p:nvCxnSpPr>
        <p:spPr>
          <a:xfrm flipH="1">
            <a:off x="6229062" y="4945125"/>
            <a:ext cx="134400" cy="191100"/>
          </a:xfrm>
          <a:prstGeom prst="straightConnector1">
            <a:avLst/>
          </a:prstGeom>
          <a:noFill/>
          <a:ln cap="flat" cmpd="sng" w="9525">
            <a:solidFill>
              <a:schemeClr val="dk2"/>
            </a:solidFill>
            <a:prstDash val="solid"/>
            <a:round/>
            <a:headEnd len="med" w="med" type="none"/>
            <a:tailEnd len="med" w="med" type="none"/>
          </a:ln>
        </p:spPr>
      </p:cxnSp>
      <p:cxnSp>
        <p:nvCxnSpPr>
          <p:cNvPr id="581" name="Shape 581"/>
          <p:cNvCxnSpPr>
            <a:endCxn id="549" idx="0"/>
          </p:cNvCxnSpPr>
          <p:nvPr/>
        </p:nvCxnSpPr>
        <p:spPr>
          <a:xfrm flipH="1">
            <a:off x="7234375" y="4330913"/>
            <a:ext cx="502500" cy="805200"/>
          </a:xfrm>
          <a:prstGeom prst="straightConnector1">
            <a:avLst/>
          </a:prstGeom>
          <a:noFill/>
          <a:ln cap="flat" cmpd="sng" w="9525">
            <a:solidFill>
              <a:schemeClr val="dk2"/>
            </a:solidFill>
            <a:prstDash val="solid"/>
            <a:round/>
            <a:headEnd len="med" w="med" type="none"/>
            <a:tailEnd len="med" w="med" type="none"/>
          </a:ln>
        </p:spPr>
      </p:cxnSp>
      <p:cxnSp>
        <p:nvCxnSpPr>
          <p:cNvPr id="582" name="Shape 582"/>
          <p:cNvCxnSpPr>
            <a:stCxn id="543" idx="2"/>
            <a:endCxn id="552" idx="0"/>
          </p:cNvCxnSpPr>
          <p:nvPr/>
        </p:nvCxnSpPr>
        <p:spPr>
          <a:xfrm>
            <a:off x="5381177" y="5573000"/>
            <a:ext cx="848100" cy="199500"/>
          </a:xfrm>
          <a:prstGeom prst="straightConnector1">
            <a:avLst/>
          </a:prstGeom>
          <a:noFill/>
          <a:ln cap="flat" cmpd="sng" w="9525">
            <a:solidFill>
              <a:schemeClr val="dk2"/>
            </a:solidFill>
            <a:prstDash val="solid"/>
            <a:round/>
            <a:headEnd len="med" w="med" type="none"/>
            <a:tailEnd len="med" w="med" type="triangle"/>
          </a:ln>
        </p:spPr>
      </p:cxnSp>
      <p:cxnSp>
        <p:nvCxnSpPr>
          <p:cNvPr id="583" name="Shape 583"/>
          <p:cNvCxnSpPr>
            <a:stCxn id="546" idx="2"/>
            <a:endCxn id="552" idx="0"/>
          </p:cNvCxnSpPr>
          <p:nvPr/>
        </p:nvCxnSpPr>
        <p:spPr>
          <a:xfrm>
            <a:off x="6229162" y="5581612"/>
            <a:ext cx="0" cy="191100"/>
          </a:xfrm>
          <a:prstGeom prst="straightConnector1">
            <a:avLst/>
          </a:prstGeom>
          <a:noFill/>
          <a:ln cap="flat" cmpd="sng" w="9525">
            <a:solidFill>
              <a:schemeClr val="dk2"/>
            </a:solidFill>
            <a:prstDash val="solid"/>
            <a:round/>
            <a:headEnd len="med" w="med" type="none"/>
            <a:tailEnd len="med" w="med" type="triangle"/>
          </a:ln>
        </p:spPr>
      </p:cxnSp>
      <p:cxnSp>
        <p:nvCxnSpPr>
          <p:cNvPr id="584" name="Shape 584"/>
          <p:cNvCxnSpPr>
            <a:stCxn id="549" idx="2"/>
            <a:endCxn id="552" idx="0"/>
          </p:cNvCxnSpPr>
          <p:nvPr/>
        </p:nvCxnSpPr>
        <p:spPr>
          <a:xfrm flipH="1">
            <a:off x="6229075" y="5581612"/>
            <a:ext cx="1005300" cy="191100"/>
          </a:xfrm>
          <a:prstGeom prst="straightConnector1">
            <a:avLst/>
          </a:prstGeom>
          <a:noFill/>
          <a:ln cap="flat" cmpd="sng" w="9525">
            <a:solidFill>
              <a:schemeClr val="dk2"/>
            </a:solidFill>
            <a:prstDash val="solid"/>
            <a:round/>
            <a:headEnd len="med" w="med" type="none"/>
            <a:tailEnd len="med" w="med" type="triangle"/>
          </a:ln>
        </p:spPr>
      </p:cxnSp>
      <p:sp>
        <p:nvSpPr>
          <p:cNvPr id="585" name="Shape 585"/>
          <p:cNvSpPr txBox="1"/>
          <p:nvPr/>
        </p:nvSpPr>
        <p:spPr>
          <a:xfrm>
            <a:off x="6245875" y="4917450"/>
            <a:ext cx="235200" cy="346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1</a:t>
            </a:r>
            <a:endParaRPr sz="1200"/>
          </a:p>
        </p:txBody>
      </p:sp>
      <p:sp>
        <p:nvSpPr>
          <p:cNvPr id="586" name="Shape 586"/>
          <p:cNvSpPr txBox="1"/>
          <p:nvPr/>
        </p:nvSpPr>
        <p:spPr>
          <a:xfrm>
            <a:off x="7345775" y="4846313"/>
            <a:ext cx="235200" cy="346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1</a:t>
            </a:r>
            <a:endParaRPr sz="1200"/>
          </a:p>
        </p:txBody>
      </p:sp>
      <p:sp>
        <p:nvSpPr>
          <p:cNvPr id="587" name="Shape 587"/>
          <p:cNvSpPr txBox="1"/>
          <p:nvPr/>
        </p:nvSpPr>
        <p:spPr>
          <a:xfrm>
            <a:off x="6133525" y="4794813"/>
            <a:ext cx="459900" cy="346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a:t>
            </a:r>
            <a:endParaRPr sz="1200"/>
          </a:p>
        </p:txBody>
      </p:sp>
      <p:sp>
        <p:nvSpPr>
          <p:cNvPr id="588" name="Shape 588"/>
          <p:cNvSpPr txBox="1"/>
          <p:nvPr/>
        </p:nvSpPr>
        <p:spPr>
          <a:xfrm>
            <a:off x="7590963" y="4286750"/>
            <a:ext cx="459900" cy="346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a:t>
            </a:r>
            <a:endParaRPr sz="1200"/>
          </a:p>
        </p:txBody>
      </p:sp>
      <p:sp>
        <p:nvSpPr>
          <p:cNvPr id="589" name="Shape 58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3" name="Shape 593"/>
        <p:cNvGrpSpPr/>
        <p:nvPr/>
      </p:nvGrpSpPr>
      <p:grpSpPr>
        <a:xfrm>
          <a:off x="0" y="0"/>
          <a:ext cx="0" cy="0"/>
          <a:chOff x="0" y="0"/>
          <a:chExt cx="0" cy="0"/>
        </a:xfrm>
      </p:grpSpPr>
      <p:sp>
        <p:nvSpPr>
          <p:cNvPr id="594" name="Shape 59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Deriving the Use/Include Hierarchy</a:t>
            </a:r>
            <a:endParaRPr/>
          </a:p>
        </p:txBody>
      </p:sp>
      <p:sp>
        <p:nvSpPr>
          <p:cNvPr id="595" name="Shape 595"/>
          <p:cNvSpPr/>
          <p:nvPr/>
        </p:nvSpPr>
        <p:spPr>
          <a:xfrm>
            <a:off x="1178775" y="3317463"/>
            <a:ext cx="900900" cy="44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USAccount</a:t>
            </a:r>
            <a:endParaRPr sz="1000"/>
          </a:p>
          <a:p>
            <a:pPr indent="0" lvl="0" marL="0" rtl="0">
              <a:spcBef>
                <a:spcPts val="0"/>
              </a:spcBef>
              <a:spcAft>
                <a:spcPts val="0"/>
              </a:spcAft>
              <a:buNone/>
            </a:pPr>
            <a:r>
              <a:t/>
            </a:r>
            <a:endParaRPr/>
          </a:p>
        </p:txBody>
      </p:sp>
      <p:cxnSp>
        <p:nvCxnSpPr>
          <p:cNvPr id="596" name="Shape 596"/>
          <p:cNvCxnSpPr/>
          <p:nvPr/>
        </p:nvCxnSpPr>
        <p:spPr>
          <a:xfrm>
            <a:off x="1178775" y="3540218"/>
            <a:ext cx="900900" cy="0"/>
          </a:xfrm>
          <a:prstGeom prst="straightConnector1">
            <a:avLst/>
          </a:prstGeom>
          <a:noFill/>
          <a:ln cap="flat" cmpd="sng" w="9525">
            <a:solidFill>
              <a:schemeClr val="dk2"/>
            </a:solidFill>
            <a:prstDash val="solid"/>
            <a:round/>
            <a:headEnd len="med" w="med" type="none"/>
            <a:tailEnd len="med" w="med" type="none"/>
          </a:ln>
        </p:spPr>
      </p:cxnSp>
      <p:cxnSp>
        <p:nvCxnSpPr>
          <p:cNvPr id="597" name="Shape 597"/>
          <p:cNvCxnSpPr/>
          <p:nvPr/>
        </p:nvCxnSpPr>
        <p:spPr>
          <a:xfrm>
            <a:off x="1178775" y="3640661"/>
            <a:ext cx="900900" cy="0"/>
          </a:xfrm>
          <a:prstGeom prst="straightConnector1">
            <a:avLst/>
          </a:prstGeom>
          <a:noFill/>
          <a:ln cap="flat" cmpd="sng" w="9525">
            <a:solidFill>
              <a:schemeClr val="dk2"/>
            </a:solidFill>
            <a:prstDash val="solid"/>
            <a:round/>
            <a:headEnd len="med" w="med" type="none"/>
            <a:tailEnd len="med" w="med" type="none"/>
          </a:ln>
        </p:spPr>
      </p:cxnSp>
      <p:sp>
        <p:nvSpPr>
          <p:cNvPr id="598" name="Shape 598"/>
          <p:cNvSpPr/>
          <p:nvPr/>
        </p:nvSpPr>
        <p:spPr>
          <a:xfrm>
            <a:off x="2678850" y="3934663"/>
            <a:ext cx="1023000" cy="44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OtherAccount</a:t>
            </a:r>
            <a:endParaRPr sz="1000"/>
          </a:p>
          <a:p>
            <a:pPr indent="0" lvl="0" marL="0" rtl="0">
              <a:spcBef>
                <a:spcPts val="0"/>
              </a:spcBef>
              <a:spcAft>
                <a:spcPts val="0"/>
              </a:spcAft>
              <a:buNone/>
            </a:pPr>
            <a:r>
              <a:t/>
            </a:r>
            <a:endParaRPr/>
          </a:p>
        </p:txBody>
      </p:sp>
      <p:cxnSp>
        <p:nvCxnSpPr>
          <p:cNvPr id="599" name="Shape 599"/>
          <p:cNvCxnSpPr/>
          <p:nvPr/>
        </p:nvCxnSpPr>
        <p:spPr>
          <a:xfrm>
            <a:off x="2678850" y="4157418"/>
            <a:ext cx="1023000" cy="0"/>
          </a:xfrm>
          <a:prstGeom prst="straightConnector1">
            <a:avLst/>
          </a:prstGeom>
          <a:noFill/>
          <a:ln cap="flat" cmpd="sng" w="9525">
            <a:solidFill>
              <a:schemeClr val="dk2"/>
            </a:solidFill>
            <a:prstDash val="solid"/>
            <a:round/>
            <a:headEnd len="med" w="med" type="none"/>
            <a:tailEnd len="med" w="med" type="none"/>
          </a:ln>
        </p:spPr>
      </p:cxnSp>
      <p:cxnSp>
        <p:nvCxnSpPr>
          <p:cNvPr id="600" name="Shape 600"/>
          <p:cNvCxnSpPr/>
          <p:nvPr/>
        </p:nvCxnSpPr>
        <p:spPr>
          <a:xfrm>
            <a:off x="2678850" y="4257862"/>
            <a:ext cx="1023000" cy="0"/>
          </a:xfrm>
          <a:prstGeom prst="straightConnector1">
            <a:avLst/>
          </a:prstGeom>
          <a:noFill/>
          <a:ln cap="flat" cmpd="sng" w="9525">
            <a:solidFill>
              <a:schemeClr val="dk2"/>
            </a:solidFill>
            <a:prstDash val="solid"/>
            <a:round/>
            <a:headEnd len="med" w="med" type="none"/>
            <a:tailEnd len="med" w="med" type="none"/>
          </a:ln>
        </p:spPr>
      </p:cxnSp>
      <p:sp>
        <p:nvSpPr>
          <p:cNvPr id="601" name="Shape 601"/>
          <p:cNvSpPr/>
          <p:nvPr/>
        </p:nvSpPr>
        <p:spPr>
          <a:xfrm>
            <a:off x="2249500" y="3317463"/>
            <a:ext cx="852300" cy="44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EUAccount</a:t>
            </a:r>
            <a:endParaRPr sz="1000"/>
          </a:p>
          <a:p>
            <a:pPr indent="0" lvl="0" marL="0" rtl="0">
              <a:spcBef>
                <a:spcPts val="0"/>
              </a:spcBef>
              <a:spcAft>
                <a:spcPts val="0"/>
              </a:spcAft>
              <a:buNone/>
            </a:pPr>
            <a:r>
              <a:t/>
            </a:r>
            <a:endParaRPr/>
          </a:p>
        </p:txBody>
      </p:sp>
      <p:cxnSp>
        <p:nvCxnSpPr>
          <p:cNvPr id="602" name="Shape 602"/>
          <p:cNvCxnSpPr/>
          <p:nvPr/>
        </p:nvCxnSpPr>
        <p:spPr>
          <a:xfrm>
            <a:off x="2249500" y="3540218"/>
            <a:ext cx="852300" cy="0"/>
          </a:xfrm>
          <a:prstGeom prst="straightConnector1">
            <a:avLst/>
          </a:prstGeom>
          <a:noFill/>
          <a:ln cap="flat" cmpd="sng" w="9525">
            <a:solidFill>
              <a:schemeClr val="dk2"/>
            </a:solidFill>
            <a:prstDash val="solid"/>
            <a:round/>
            <a:headEnd len="med" w="med" type="none"/>
            <a:tailEnd len="med" w="med" type="none"/>
          </a:ln>
        </p:spPr>
      </p:cxnSp>
      <p:cxnSp>
        <p:nvCxnSpPr>
          <p:cNvPr id="603" name="Shape 603"/>
          <p:cNvCxnSpPr/>
          <p:nvPr/>
        </p:nvCxnSpPr>
        <p:spPr>
          <a:xfrm>
            <a:off x="2249500" y="3640661"/>
            <a:ext cx="852300" cy="0"/>
          </a:xfrm>
          <a:prstGeom prst="straightConnector1">
            <a:avLst/>
          </a:prstGeom>
          <a:noFill/>
          <a:ln cap="flat" cmpd="sng" w="9525">
            <a:solidFill>
              <a:schemeClr val="dk2"/>
            </a:solidFill>
            <a:prstDash val="solid"/>
            <a:round/>
            <a:headEnd len="med" w="med" type="none"/>
            <a:tailEnd len="med" w="med" type="none"/>
          </a:ln>
        </p:spPr>
      </p:cxnSp>
      <p:sp>
        <p:nvSpPr>
          <p:cNvPr id="604" name="Shape 604"/>
          <p:cNvSpPr/>
          <p:nvPr/>
        </p:nvSpPr>
        <p:spPr>
          <a:xfrm>
            <a:off x="3701850" y="2500038"/>
            <a:ext cx="780900" cy="44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Customer</a:t>
            </a:r>
            <a:endParaRPr sz="1000"/>
          </a:p>
          <a:p>
            <a:pPr indent="0" lvl="0" marL="0" rtl="0">
              <a:spcBef>
                <a:spcPts val="0"/>
              </a:spcBef>
              <a:spcAft>
                <a:spcPts val="0"/>
              </a:spcAft>
              <a:buNone/>
            </a:pPr>
            <a:r>
              <a:t/>
            </a:r>
            <a:endParaRPr/>
          </a:p>
        </p:txBody>
      </p:sp>
      <p:cxnSp>
        <p:nvCxnSpPr>
          <p:cNvPr id="605" name="Shape 605"/>
          <p:cNvCxnSpPr/>
          <p:nvPr/>
        </p:nvCxnSpPr>
        <p:spPr>
          <a:xfrm>
            <a:off x="3701850" y="2722793"/>
            <a:ext cx="780900" cy="0"/>
          </a:xfrm>
          <a:prstGeom prst="straightConnector1">
            <a:avLst/>
          </a:prstGeom>
          <a:noFill/>
          <a:ln cap="flat" cmpd="sng" w="9525">
            <a:solidFill>
              <a:schemeClr val="dk2"/>
            </a:solidFill>
            <a:prstDash val="solid"/>
            <a:round/>
            <a:headEnd len="med" w="med" type="none"/>
            <a:tailEnd len="med" w="med" type="none"/>
          </a:ln>
        </p:spPr>
      </p:cxnSp>
      <p:cxnSp>
        <p:nvCxnSpPr>
          <p:cNvPr id="606" name="Shape 606"/>
          <p:cNvCxnSpPr/>
          <p:nvPr/>
        </p:nvCxnSpPr>
        <p:spPr>
          <a:xfrm>
            <a:off x="3701850" y="2823237"/>
            <a:ext cx="780900" cy="0"/>
          </a:xfrm>
          <a:prstGeom prst="straightConnector1">
            <a:avLst/>
          </a:prstGeom>
          <a:noFill/>
          <a:ln cap="flat" cmpd="sng" w="9525">
            <a:solidFill>
              <a:schemeClr val="dk2"/>
            </a:solidFill>
            <a:prstDash val="solid"/>
            <a:round/>
            <a:headEnd len="med" w="med" type="none"/>
            <a:tailEnd len="med" w="med" type="none"/>
          </a:ln>
        </p:spPr>
      </p:cxnSp>
      <p:sp>
        <p:nvSpPr>
          <p:cNvPr id="607" name="Shape 607"/>
          <p:cNvSpPr/>
          <p:nvPr/>
        </p:nvSpPr>
        <p:spPr>
          <a:xfrm>
            <a:off x="3539325" y="1736238"/>
            <a:ext cx="1095300" cy="44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CustomerCare</a:t>
            </a:r>
            <a:endParaRPr sz="1000"/>
          </a:p>
          <a:p>
            <a:pPr indent="0" lvl="0" marL="0" rtl="0">
              <a:spcBef>
                <a:spcPts val="0"/>
              </a:spcBef>
              <a:spcAft>
                <a:spcPts val="0"/>
              </a:spcAft>
              <a:buNone/>
            </a:pPr>
            <a:r>
              <a:t/>
            </a:r>
            <a:endParaRPr/>
          </a:p>
        </p:txBody>
      </p:sp>
      <p:cxnSp>
        <p:nvCxnSpPr>
          <p:cNvPr id="608" name="Shape 608"/>
          <p:cNvCxnSpPr/>
          <p:nvPr/>
        </p:nvCxnSpPr>
        <p:spPr>
          <a:xfrm>
            <a:off x="3539325" y="1958993"/>
            <a:ext cx="1095300" cy="0"/>
          </a:xfrm>
          <a:prstGeom prst="straightConnector1">
            <a:avLst/>
          </a:prstGeom>
          <a:noFill/>
          <a:ln cap="flat" cmpd="sng" w="9525">
            <a:solidFill>
              <a:schemeClr val="dk2"/>
            </a:solidFill>
            <a:prstDash val="solid"/>
            <a:round/>
            <a:headEnd len="med" w="med" type="none"/>
            <a:tailEnd len="med" w="med" type="none"/>
          </a:ln>
        </p:spPr>
      </p:cxnSp>
      <p:cxnSp>
        <p:nvCxnSpPr>
          <p:cNvPr id="609" name="Shape 609"/>
          <p:cNvCxnSpPr/>
          <p:nvPr/>
        </p:nvCxnSpPr>
        <p:spPr>
          <a:xfrm>
            <a:off x="3539325" y="2059437"/>
            <a:ext cx="1095300" cy="0"/>
          </a:xfrm>
          <a:prstGeom prst="straightConnector1">
            <a:avLst/>
          </a:prstGeom>
          <a:noFill/>
          <a:ln cap="flat" cmpd="sng" w="9525">
            <a:solidFill>
              <a:schemeClr val="dk2"/>
            </a:solidFill>
            <a:prstDash val="solid"/>
            <a:round/>
            <a:headEnd len="med" w="med" type="none"/>
            <a:tailEnd len="med" w="med" type="none"/>
          </a:ln>
        </p:spPr>
      </p:cxnSp>
      <p:sp>
        <p:nvSpPr>
          <p:cNvPr id="610" name="Shape 610"/>
          <p:cNvSpPr/>
          <p:nvPr/>
        </p:nvSpPr>
        <p:spPr>
          <a:xfrm>
            <a:off x="5118975" y="3136275"/>
            <a:ext cx="646500" cy="44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Order</a:t>
            </a:r>
            <a:endParaRPr sz="1000"/>
          </a:p>
          <a:p>
            <a:pPr indent="0" lvl="0" marL="0" rtl="0">
              <a:spcBef>
                <a:spcPts val="0"/>
              </a:spcBef>
              <a:spcAft>
                <a:spcPts val="0"/>
              </a:spcAft>
              <a:buNone/>
            </a:pPr>
            <a:r>
              <a:t/>
            </a:r>
            <a:endParaRPr/>
          </a:p>
        </p:txBody>
      </p:sp>
      <p:cxnSp>
        <p:nvCxnSpPr>
          <p:cNvPr id="611" name="Shape 611"/>
          <p:cNvCxnSpPr/>
          <p:nvPr/>
        </p:nvCxnSpPr>
        <p:spPr>
          <a:xfrm>
            <a:off x="5118975" y="3359031"/>
            <a:ext cx="646500" cy="0"/>
          </a:xfrm>
          <a:prstGeom prst="straightConnector1">
            <a:avLst/>
          </a:prstGeom>
          <a:noFill/>
          <a:ln cap="flat" cmpd="sng" w="9525">
            <a:solidFill>
              <a:schemeClr val="dk2"/>
            </a:solidFill>
            <a:prstDash val="solid"/>
            <a:round/>
            <a:headEnd len="med" w="med" type="none"/>
            <a:tailEnd len="med" w="med" type="none"/>
          </a:ln>
        </p:spPr>
      </p:cxnSp>
      <p:cxnSp>
        <p:nvCxnSpPr>
          <p:cNvPr id="612" name="Shape 612"/>
          <p:cNvCxnSpPr/>
          <p:nvPr/>
        </p:nvCxnSpPr>
        <p:spPr>
          <a:xfrm>
            <a:off x="5118975" y="3459474"/>
            <a:ext cx="646500" cy="0"/>
          </a:xfrm>
          <a:prstGeom prst="straightConnector1">
            <a:avLst/>
          </a:prstGeom>
          <a:noFill/>
          <a:ln cap="flat" cmpd="sng" w="9525">
            <a:solidFill>
              <a:schemeClr val="dk2"/>
            </a:solidFill>
            <a:prstDash val="solid"/>
            <a:round/>
            <a:headEnd len="med" w="med" type="none"/>
            <a:tailEnd len="med" w="med" type="none"/>
          </a:ln>
        </p:spPr>
      </p:cxnSp>
      <p:sp>
        <p:nvSpPr>
          <p:cNvPr id="613" name="Shape 613"/>
          <p:cNvSpPr/>
          <p:nvPr/>
        </p:nvSpPr>
        <p:spPr>
          <a:xfrm>
            <a:off x="4550888" y="4064050"/>
            <a:ext cx="646500" cy="44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Model</a:t>
            </a:r>
            <a:endParaRPr sz="1000"/>
          </a:p>
          <a:p>
            <a:pPr indent="0" lvl="0" marL="0" rtl="0">
              <a:spcBef>
                <a:spcPts val="0"/>
              </a:spcBef>
              <a:spcAft>
                <a:spcPts val="0"/>
              </a:spcAft>
              <a:buNone/>
            </a:pPr>
            <a:r>
              <a:t/>
            </a:r>
            <a:endParaRPr/>
          </a:p>
        </p:txBody>
      </p:sp>
      <p:cxnSp>
        <p:nvCxnSpPr>
          <p:cNvPr id="614" name="Shape 614"/>
          <p:cNvCxnSpPr/>
          <p:nvPr/>
        </p:nvCxnSpPr>
        <p:spPr>
          <a:xfrm>
            <a:off x="4550888" y="4286806"/>
            <a:ext cx="646500" cy="0"/>
          </a:xfrm>
          <a:prstGeom prst="straightConnector1">
            <a:avLst/>
          </a:prstGeom>
          <a:noFill/>
          <a:ln cap="flat" cmpd="sng" w="9525">
            <a:solidFill>
              <a:schemeClr val="dk2"/>
            </a:solidFill>
            <a:prstDash val="solid"/>
            <a:round/>
            <a:headEnd len="med" w="med" type="none"/>
            <a:tailEnd len="med" w="med" type="none"/>
          </a:ln>
        </p:spPr>
      </p:cxnSp>
      <p:cxnSp>
        <p:nvCxnSpPr>
          <p:cNvPr id="615" name="Shape 615"/>
          <p:cNvCxnSpPr/>
          <p:nvPr/>
        </p:nvCxnSpPr>
        <p:spPr>
          <a:xfrm>
            <a:off x="4550888" y="4387249"/>
            <a:ext cx="646500" cy="0"/>
          </a:xfrm>
          <a:prstGeom prst="straightConnector1">
            <a:avLst/>
          </a:prstGeom>
          <a:noFill/>
          <a:ln cap="flat" cmpd="sng" w="9525">
            <a:solidFill>
              <a:schemeClr val="dk2"/>
            </a:solidFill>
            <a:prstDash val="solid"/>
            <a:round/>
            <a:headEnd len="med" w="med" type="none"/>
            <a:tailEnd len="med" w="med" type="none"/>
          </a:ln>
        </p:spPr>
      </p:cxnSp>
      <p:sp>
        <p:nvSpPr>
          <p:cNvPr id="616" name="Shape 616"/>
          <p:cNvSpPr/>
          <p:nvPr/>
        </p:nvSpPr>
        <p:spPr>
          <a:xfrm>
            <a:off x="5344303" y="4064050"/>
            <a:ext cx="780900" cy="44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PriceList</a:t>
            </a:r>
            <a:endParaRPr sz="1000"/>
          </a:p>
          <a:p>
            <a:pPr indent="0" lvl="0" marL="0" rtl="0">
              <a:spcBef>
                <a:spcPts val="0"/>
              </a:spcBef>
              <a:spcAft>
                <a:spcPts val="0"/>
              </a:spcAft>
              <a:buNone/>
            </a:pPr>
            <a:r>
              <a:t/>
            </a:r>
            <a:endParaRPr/>
          </a:p>
        </p:txBody>
      </p:sp>
      <p:cxnSp>
        <p:nvCxnSpPr>
          <p:cNvPr id="617" name="Shape 617"/>
          <p:cNvCxnSpPr/>
          <p:nvPr/>
        </p:nvCxnSpPr>
        <p:spPr>
          <a:xfrm>
            <a:off x="5344303" y="4286806"/>
            <a:ext cx="780900" cy="0"/>
          </a:xfrm>
          <a:prstGeom prst="straightConnector1">
            <a:avLst/>
          </a:prstGeom>
          <a:noFill/>
          <a:ln cap="flat" cmpd="sng" w="9525">
            <a:solidFill>
              <a:schemeClr val="dk2"/>
            </a:solidFill>
            <a:prstDash val="solid"/>
            <a:round/>
            <a:headEnd len="med" w="med" type="none"/>
            <a:tailEnd len="med" w="med" type="none"/>
          </a:ln>
        </p:spPr>
      </p:cxnSp>
      <p:cxnSp>
        <p:nvCxnSpPr>
          <p:cNvPr id="618" name="Shape 618"/>
          <p:cNvCxnSpPr/>
          <p:nvPr/>
        </p:nvCxnSpPr>
        <p:spPr>
          <a:xfrm>
            <a:off x="5344303" y="4387249"/>
            <a:ext cx="780900" cy="0"/>
          </a:xfrm>
          <a:prstGeom prst="straightConnector1">
            <a:avLst/>
          </a:prstGeom>
          <a:noFill/>
          <a:ln cap="flat" cmpd="sng" w="9525">
            <a:solidFill>
              <a:schemeClr val="dk2"/>
            </a:solidFill>
            <a:prstDash val="solid"/>
            <a:round/>
            <a:headEnd len="med" w="med" type="none"/>
            <a:tailEnd len="med" w="med" type="none"/>
          </a:ln>
        </p:spPr>
      </p:cxnSp>
      <p:sp>
        <p:nvSpPr>
          <p:cNvPr id="619" name="Shape 619"/>
          <p:cNvSpPr/>
          <p:nvPr/>
        </p:nvSpPr>
        <p:spPr>
          <a:xfrm>
            <a:off x="6272099" y="4064050"/>
            <a:ext cx="1023000" cy="44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Component</a:t>
            </a:r>
            <a:endParaRPr sz="1000"/>
          </a:p>
          <a:p>
            <a:pPr indent="0" lvl="0" marL="0" rtl="0">
              <a:spcBef>
                <a:spcPts val="0"/>
              </a:spcBef>
              <a:spcAft>
                <a:spcPts val="0"/>
              </a:spcAft>
              <a:buNone/>
            </a:pPr>
            <a:r>
              <a:t/>
            </a:r>
            <a:endParaRPr/>
          </a:p>
        </p:txBody>
      </p:sp>
      <p:cxnSp>
        <p:nvCxnSpPr>
          <p:cNvPr id="620" name="Shape 620"/>
          <p:cNvCxnSpPr/>
          <p:nvPr/>
        </p:nvCxnSpPr>
        <p:spPr>
          <a:xfrm>
            <a:off x="6272099" y="4286806"/>
            <a:ext cx="1023000" cy="0"/>
          </a:xfrm>
          <a:prstGeom prst="straightConnector1">
            <a:avLst/>
          </a:prstGeom>
          <a:noFill/>
          <a:ln cap="flat" cmpd="sng" w="9525">
            <a:solidFill>
              <a:schemeClr val="dk2"/>
            </a:solidFill>
            <a:prstDash val="solid"/>
            <a:round/>
            <a:headEnd len="med" w="med" type="none"/>
            <a:tailEnd len="med" w="med" type="none"/>
          </a:ln>
        </p:spPr>
      </p:cxnSp>
      <p:cxnSp>
        <p:nvCxnSpPr>
          <p:cNvPr id="621" name="Shape 621"/>
          <p:cNvCxnSpPr/>
          <p:nvPr/>
        </p:nvCxnSpPr>
        <p:spPr>
          <a:xfrm>
            <a:off x="6272099" y="4387249"/>
            <a:ext cx="1023000" cy="0"/>
          </a:xfrm>
          <a:prstGeom prst="straightConnector1">
            <a:avLst/>
          </a:prstGeom>
          <a:noFill/>
          <a:ln cap="flat" cmpd="sng" w="9525">
            <a:solidFill>
              <a:schemeClr val="dk2"/>
            </a:solidFill>
            <a:prstDash val="solid"/>
            <a:round/>
            <a:headEnd len="med" w="med" type="none"/>
            <a:tailEnd len="med" w="med" type="none"/>
          </a:ln>
        </p:spPr>
      </p:cxnSp>
      <p:sp>
        <p:nvSpPr>
          <p:cNvPr id="622" name="Shape 622"/>
          <p:cNvSpPr/>
          <p:nvPr/>
        </p:nvSpPr>
        <p:spPr>
          <a:xfrm>
            <a:off x="5564088" y="4919050"/>
            <a:ext cx="646500" cy="44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Slot</a:t>
            </a:r>
            <a:endParaRPr sz="1000"/>
          </a:p>
          <a:p>
            <a:pPr indent="0" lvl="0" marL="0" rtl="0">
              <a:spcBef>
                <a:spcPts val="0"/>
              </a:spcBef>
              <a:spcAft>
                <a:spcPts val="0"/>
              </a:spcAft>
              <a:buNone/>
            </a:pPr>
            <a:r>
              <a:t/>
            </a:r>
            <a:endParaRPr/>
          </a:p>
        </p:txBody>
      </p:sp>
      <p:cxnSp>
        <p:nvCxnSpPr>
          <p:cNvPr id="623" name="Shape 623"/>
          <p:cNvCxnSpPr/>
          <p:nvPr/>
        </p:nvCxnSpPr>
        <p:spPr>
          <a:xfrm>
            <a:off x="5564088" y="5141806"/>
            <a:ext cx="646500" cy="0"/>
          </a:xfrm>
          <a:prstGeom prst="straightConnector1">
            <a:avLst/>
          </a:prstGeom>
          <a:noFill/>
          <a:ln cap="flat" cmpd="sng" w="9525">
            <a:solidFill>
              <a:schemeClr val="dk2"/>
            </a:solidFill>
            <a:prstDash val="solid"/>
            <a:round/>
            <a:headEnd len="med" w="med" type="none"/>
            <a:tailEnd len="med" w="med" type="none"/>
          </a:ln>
        </p:spPr>
      </p:cxnSp>
      <p:cxnSp>
        <p:nvCxnSpPr>
          <p:cNvPr id="624" name="Shape 624"/>
          <p:cNvCxnSpPr/>
          <p:nvPr/>
        </p:nvCxnSpPr>
        <p:spPr>
          <a:xfrm>
            <a:off x="5564088" y="5242249"/>
            <a:ext cx="646500" cy="0"/>
          </a:xfrm>
          <a:prstGeom prst="straightConnector1">
            <a:avLst/>
          </a:prstGeom>
          <a:noFill/>
          <a:ln cap="flat" cmpd="sng" w="9525">
            <a:solidFill>
              <a:schemeClr val="dk2"/>
            </a:solidFill>
            <a:prstDash val="solid"/>
            <a:round/>
            <a:headEnd len="med" w="med" type="none"/>
            <a:tailEnd len="med" w="med" type="none"/>
          </a:ln>
        </p:spPr>
      </p:cxnSp>
      <p:sp>
        <p:nvSpPr>
          <p:cNvPr id="625" name="Shape 625"/>
          <p:cNvSpPr/>
          <p:nvPr/>
        </p:nvSpPr>
        <p:spPr>
          <a:xfrm>
            <a:off x="4550902" y="4914800"/>
            <a:ext cx="780900" cy="44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ModelDB</a:t>
            </a:r>
            <a:endParaRPr sz="1000"/>
          </a:p>
          <a:p>
            <a:pPr indent="0" lvl="0" marL="0" rtl="0">
              <a:spcBef>
                <a:spcPts val="0"/>
              </a:spcBef>
              <a:spcAft>
                <a:spcPts val="0"/>
              </a:spcAft>
              <a:buNone/>
            </a:pPr>
            <a:r>
              <a:t/>
            </a:r>
            <a:endParaRPr/>
          </a:p>
        </p:txBody>
      </p:sp>
      <p:cxnSp>
        <p:nvCxnSpPr>
          <p:cNvPr id="626" name="Shape 626"/>
          <p:cNvCxnSpPr/>
          <p:nvPr/>
        </p:nvCxnSpPr>
        <p:spPr>
          <a:xfrm>
            <a:off x="4550902" y="5137556"/>
            <a:ext cx="780900" cy="0"/>
          </a:xfrm>
          <a:prstGeom prst="straightConnector1">
            <a:avLst/>
          </a:prstGeom>
          <a:noFill/>
          <a:ln cap="flat" cmpd="sng" w="9525">
            <a:solidFill>
              <a:schemeClr val="dk2"/>
            </a:solidFill>
            <a:prstDash val="solid"/>
            <a:round/>
            <a:headEnd len="med" w="med" type="none"/>
            <a:tailEnd len="med" w="med" type="none"/>
          </a:ln>
        </p:spPr>
      </p:cxnSp>
      <p:cxnSp>
        <p:nvCxnSpPr>
          <p:cNvPr id="627" name="Shape 627"/>
          <p:cNvCxnSpPr/>
          <p:nvPr/>
        </p:nvCxnSpPr>
        <p:spPr>
          <a:xfrm>
            <a:off x="4550902" y="5237999"/>
            <a:ext cx="780900" cy="0"/>
          </a:xfrm>
          <a:prstGeom prst="straightConnector1">
            <a:avLst/>
          </a:prstGeom>
          <a:noFill/>
          <a:ln cap="flat" cmpd="sng" w="9525">
            <a:solidFill>
              <a:schemeClr val="dk2"/>
            </a:solidFill>
            <a:prstDash val="solid"/>
            <a:round/>
            <a:headEnd len="med" w="med" type="none"/>
            <a:tailEnd len="med" w="med" type="none"/>
          </a:ln>
        </p:spPr>
      </p:cxnSp>
      <p:sp>
        <p:nvSpPr>
          <p:cNvPr id="628" name="Shape 628"/>
          <p:cNvSpPr/>
          <p:nvPr/>
        </p:nvSpPr>
        <p:spPr>
          <a:xfrm>
            <a:off x="5564088" y="5655463"/>
            <a:ext cx="646500" cy="44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SlotDB</a:t>
            </a:r>
            <a:endParaRPr sz="1000"/>
          </a:p>
          <a:p>
            <a:pPr indent="0" lvl="0" marL="0" rtl="0">
              <a:spcBef>
                <a:spcPts val="0"/>
              </a:spcBef>
              <a:spcAft>
                <a:spcPts val="0"/>
              </a:spcAft>
              <a:buNone/>
            </a:pPr>
            <a:r>
              <a:t/>
            </a:r>
            <a:endParaRPr/>
          </a:p>
        </p:txBody>
      </p:sp>
      <p:cxnSp>
        <p:nvCxnSpPr>
          <p:cNvPr id="629" name="Shape 629"/>
          <p:cNvCxnSpPr/>
          <p:nvPr/>
        </p:nvCxnSpPr>
        <p:spPr>
          <a:xfrm>
            <a:off x="5564088" y="5878218"/>
            <a:ext cx="646500" cy="0"/>
          </a:xfrm>
          <a:prstGeom prst="straightConnector1">
            <a:avLst/>
          </a:prstGeom>
          <a:noFill/>
          <a:ln cap="flat" cmpd="sng" w="9525">
            <a:solidFill>
              <a:schemeClr val="dk2"/>
            </a:solidFill>
            <a:prstDash val="solid"/>
            <a:round/>
            <a:headEnd len="med" w="med" type="none"/>
            <a:tailEnd len="med" w="med" type="none"/>
          </a:ln>
        </p:spPr>
      </p:cxnSp>
      <p:cxnSp>
        <p:nvCxnSpPr>
          <p:cNvPr id="630" name="Shape 630"/>
          <p:cNvCxnSpPr/>
          <p:nvPr/>
        </p:nvCxnSpPr>
        <p:spPr>
          <a:xfrm>
            <a:off x="5564088" y="5978661"/>
            <a:ext cx="646500" cy="0"/>
          </a:xfrm>
          <a:prstGeom prst="straightConnector1">
            <a:avLst/>
          </a:prstGeom>
          <a:noFill/>
          <a:ln cap="flat" cmpd="sng" w="9525">
            <a:solidFill>
              <a:schemeClr val="dk2"/>
            </a:solidFill>
            <a:prstDash val="solid"/>
            <a:round/>
            <a:headEnd len="med" w="med" type="none"/>
            <a:tailEnd len="med" w="med" type="none"/>
          </a:ln>
        </p:spPr>
      </p:cxnSp>
      <p:sp>
        <p:nvSpPr>
          <p:cNvPr id="631" name="Shape 631"/>
          <p:cNvSpPr/>
          <p:nvPr/>
        </p:nvSpPr>
        <p:spPr>
          <a:xfrm>
            <a:off x="6429800" y="4870588"/>
            <a:ext cx="1095300" cy="44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ComponentDB</a:t>
            </a:r>
            <a:endParaRPr sz="1000"/>
          </a:p>
          <a:p>
            <a:pPr indent="0" lvl="0" marL="0" rtl="0">
              <a:spcBef>
                <a:spcPts val="0"/>
              </a:spcBef>
              <a:spcAft>
                <a:spcPts val="0"/>
              </a:spcAft>
              <a:buNone/>
            </a:pPr>
            <a:r>
              <a:t/>
            </a:r>
            <a:endParaRPr/>
          </a:p>
        </p:txBody>
      </p:sp>
      <p:cxnSp>
        <p:nvCxnSpPr>
          <p:cNvPr id="632" name="Shape 632"/>
          <p:cNvCxnSpPr/>
          <p:nvPr/>
        </p:nvCxnSpPr>
        <p:spPr>
          <a:xfrm>
            <a:off x="6429800" y="5093343"/>
            <a:ext cx="1095300" cy="0"/>
          </a:xfrm>
          <a:prstGeom prst="straightConnector1">
            <a:avLst/>
          </a:prstGeom>
          <a:noFill/>
          <a:ln cap="flat" cmpd="sng" w="9525">
            <a:solidFill>
              <a:schemeClr val="dk2"/>
            </a:solidFill>
            <a:prstDash val="solid"/>
            <a:round/>
            <a:headEnd len="med" w="med" type="none"/>
            <a:tailEnd len="med" w="med" type="none"/>
          </a:ln>
        </p:spPr>
      </p:cxnSp>
      <p:cxnSp>
        <p:nvCxnSpPr>
          <p:cNvPr id="633" name="Shape 633"/>
          <p:cNvCxnSpPr/>
          <p:nvPr/>
        </p:nvCxnSpPr>
        <p:spPr>
          <a:xfrm>
            <a:off x="6429800" y="5193786"/>
            <a:ext cx="1095300" cy="0"/>
          </a:xfrm>
          <a:prstGeom prst="straightConnector1">
            <a:avLst/>
          </a:prstGeom>
          <a:noFill/>
          <a:ln cap="flat" cmpd="sng" w="9525">
            <a:solidFill>
              <a:schemeClr val="dk2"/>
            </a:solidFill>
            <a:prstDash val="solid"/>
            <a:round/>
            <a:headEnd len="med" w="med" type="none"/>
            <a:tailEnd len="med" w="med" type="none"/>
          </a:ln>
        </p:spPr>
      </p:cxnSp>
      <p:cxnSp>
        <p:nvCxnSpPr>
          <p:cNvPr id="634" name="Shape 634"/>
          <p:cNvCxnSpPr>
            <a:stCxn id="607" idx="0"/>
          </p:cNvCxnSpPr>
          <p:nvPr/>
        </p:nvCxnSpPr>
        <p:spPr>
          <a:xfrm>
            <a:off x="4086975" y="1736238"/>
            <a:ext cx="0" cy="0"/>
          </a:xfrm>
          <a:prstGeom prst="straightConnector1">
            <a:avLst/>
          </a:prstGeom>
          <a:noFill/>
          <a:ln cap="flat" cmpd="sng" w="9525">
            <a:solidFill>
              <a:schemeClr val="dk2"/>
            </a:solidFill>
            <a:prstDash val="solid"/>
            <a:round/>
            <a:headEnd len="med" w="med" type="none"/>
            <a:tailEnd len="med" w="med" type="none"/>
          </a:ln>
        </p:spPr>
      </p:cxnSp>
      <p:cxnSp>
        <p:nvCxnSpPr>
          <p:cNvPr id="635" name="Shape 635"/>
          <p:cNvCxnSpPr>
            <a:stCxn id="604" idx="0"/>
            <a:endCxn id="607" idx="2"/>
          </p:cNvCxnSpPr>
          <p:nvPr/>
        </p:nvCxnSpPr>
        <p:spPr>
          <a:xfrm rot="10800000">
            <a:off x="4086900" y="2181738"/>
            <a:ext cx="5400" cy="318300"/>
          </a:xfrm>
          <a:prstGeom prst="straightConnector1">
            <a:avLst/>
          </a:prstGeom>
          <a:noFill/>
          <a:ln cap="flat" cmpd="sng" w="9525">
            <a:solidFill>
              <a:schemeClr val="dk2"/>
            </a:solidFill>
            <a:prstDash val="solid"/>
            <a:round/>
            <a:headEnd len="med" w="med" type="none"/>
            <a:tailEnd len="med" w="med" type="none"/>
          </a:ln>
        </p:spPr>
      </p:cxnSp>
      <p:cxnSp>
        <p:nvCxnSpPr>
          <p:cNvPr id="636" name="Shape 636"/>
          <p:cNvCxnSpPr>
            <a:stCxn id="595" idx="0"/>
            <a:endCxn id="604" idx="2"/>
          </p:cNvCxnSpPr>
          <p:nvPr/>
        </p:nvCxnSpPr>
        <p:spPr>
          <a:xfrm flipH="1" rot="10800000">
            <a:off x="1629225" y="2945463"/>
            <a:ext cx="2463000" cy="372000"/>
          </a:xfrm>
          <a:prstGeom prst="straightConnector1">
            <a:avLst/>
          </a:prstGeom>
          <a:noFill/>
          <a:ln cap="flat" cmpd="sng" w="9525">
            <a:solidFill>
              <a:schemeClr val="dk2"/>
            </a:solidFill>
            <a:prstDash val="solid"/>
            <a:round/>
            <a:headEnd len="med" w="med" type="none"/>
            <a:tailEnd len="med" w="med" type="none"/>
          </a:ln>
        </p:spPr>
      </p:cxnSp>
      <p:cxnSp>
        <p:nvCxnSpPr>
          <p:cNvPr id="637" name="Shape 637"/>
          <p:cNvCxnSpPr>
            <a:stCxn id="601" idx="0"/>
            <a:endCxn id="604" idx="2"/>
          </p:cNvCxnSpPr>
          <p:nvPr/>
        </p:nvCxnSpPr>
        <p:spPr>
          <a:xfrm flipH="1" rot="10800000">
            <a:off x="2675650" y="2945463"/>
            <a:ext cx="1416600" cy="372000"/>
          </a:xfrm>
          <a:prstGeom prst="straightConnector1">
            <a:avLst/>
          </a:prstGeom>
          <a:noFill/>
          <a:ln cap="flat" cmpd="sng" w="9525">
            <a:solidFill>
              <a:schemeClr val="dk2"/>
            </a:solidFill>
            <a:prstDash val="solid"/>
            <a:round/>
            <a:headEnd len="med" w="med" type="none"/>
            <a:tailEnd len="med" w="med" type="none"/>
          </a:ln>
        </p:spPr>
      </p:cxnSp>
      <p:cxnSp>
        <p:nvCxnSpPr>
          <p:cNvPr id="638" name="Shape 638"/>
          <p:cNvCxnSpPr>
            <a:stCxn id="598" idx="0"/>
            <a:endCxn id="604" idx="2"/>
          </p:cNvCxnSpPr>
          <p:nvPr/>
        </p:nvCxnSpPr>
        <p:spPr>
          <a:xfrm flipH="1" rot="10800000">
            <a:off x="3190350" y="2945563"/>
            <a:ext cx="902100" cy="989100"/>
          </a:xfrm>
          <a:prstGeom prst="straightConnector1">
            <a:avLst/>
          </a:prstGeom>
          <a:noFill/>
          <a:ln cap="flat" cmpd="sng" w="9525">
            <a:solidFill>
              <a:schemeClr val="dk2"/>
            </a:solidFill>
            <a:prstDash val="solid"/>
            <a:round/>
            <a:headEnd len="med" w="med" type="none"/>
            <a:tailEnd len="med" w="med" type="none"/>
          </a:ln>
        </p:spPr>
      </p:cxnSp>
      <p:cxnSp>
        <p:nvCxnSpPr>
          <p:cNvPr id="639" name="Shape 639"/>
          <p:cNvCxnSpPr>
            <a:stCxn id="610" idx="0"/>
            <a:endCxn id="604" idx="2"/>
          </p:cNvCxnSpPr>
          <p:nvPr/>
        </p:nvCxnSpPr>
        <p:spPr>
          <a:xfrm rot="10800000">
            <a:off x="4092225" y="2945475"/>
            <a:ext cx="1350000" cy="190800"/>
          </a:xfrm>
          <a:prstGeom prst="straightConnector1">
            <a:avLst/>
          </a:prstGeom>
          <a:noFill/>
          <a:ln cap="flat" cmpd="sng" w="9525">
            <a:solidFill>
              <a:schemeClr val="dk2"/>
            </a:solidFill>
            <a:prstDash val="solid"/>
            <a:round/>
            <a:headEnd len="med" w="med" type="none"/>
            <a:tailEnd len="med" w="med" type="none"/>
          </a:ln>
        </p:spPr>
      </p:cxnSp>
      <p:cxnSp>
        <p:nvCxnSpPr>
          <p:cNvPr id="640" name="Shape 640"/>
          <p:cNvCxnSpPr>
            <a:stCxn id="613" idx="0"/>
            <a:endCxn id="610" idx="2"/>
          </p:cNvCxnSpPr>
          <p:nvPr/>
        </p:nvCxnSpPr>
        <p:spPr>
          <a:xfrm flipH="1" rot="10800000">
            <a:off x="4874137" y="3581650"/>
            <a:ext cx="568200" cy="482400"/>
          </a:xfrm>
          <a:prstGeom prst="straightConnector1">
            <a:avLst/>
          </a:prstGeom>
          <a:noFill/>
          <a:ln cap="flat" cmpd="sng" w="9525">
            <a:solidFill>
              <a:schemeClr val="dk2"/>
            </a:solidFill>
            <a:prstDash val="solid"/>
            <a:round/>
            <a:headEnd len="med" w="med" type="none"/>
            <a:tailEnd len="med" w="med" type="none"/>
          </a:ln>
        </p:spPr>
      </p:cxnSp>
      <p:cxnSp>
        <p:nvCxnSpPr>
          <p:cNvPr id="641" name="Shape 641"/>
          <p:cNvCxnSpPr>
            <a:stCxn id="616" idx="0"/>
            <a:endCxn id="610" idx="2"/>
          </p:cNvCxnSpPr>
          <p:nvPr/>
        </p:nvCxnSpPr>
        <p:spPr>
          <a:xfrm rot="10800000">
            <a:off x="5442253" y="3581650"/>
            <a:ext cx="292500" cy="482400"/>
          </a:xfrm>
          <a:prstGeom prst="straightConnector1">
            <a:avLst/>
          </a:prstGeom>
          <a:noFill/>
          <a:ln cap="flat" cmpd="sng" w="9525">
            <a:solidFill>
              <a:schemeClr val="dk2"/>
            </a:solidFill>
            <a:prstDash val="solid"/>
            <a:round/>
            <a:headEnd len="med" w="med" type="none"/>
            <a:tailEnd len="med" w="med" type="none"/>
          </a:ln>
        </p:spPr>
      </p:cxnSp>
      <p:cxnSp>
        <p:nvCxnSpPr>
          <p:cNvPr id="642" name="Shape 642"/>
          <p:cNvCxnSpPr>
            <a:stCxn id="619" idx="0"/>
            <a:endCxn id="610" idx="2"/>
          </p:cNvCxnSpPr>
          <p:nvPr/>
        </p:nvCxnSpPr>
        <p:spPr>
          <a:xfrm rot="10800000">
            <a:off x="5442299" y="3581650"/>
            <a:ext cx="1341300" cy="482400"/>
          </a:xfrm>
          <a:prstGeom prst="straightConnector1">
            <a:avLst/>
          </a:prstGeom>
          <a:noFill/>
          <a:ln cap="flat" cmpd="sng" w="9525">
            <a:solidFill>
              <a:schemeClr val="dk2"/>
            </a:solidFill>
            <a:prstDash val="solid"/>
            <a:round/>
            <a:headEnd len="med" w="med" type="none"/>
            <a:tailEnd len="med" w="med" type="none"/>
          </a:ln>
        </p:spPr>
      </p:cxnSp>
      <p:cxnSp>
        <p:nvCxnSpPr>
          <p:cNvPr id="643" name="Shape 643"/>
          <p:cNvCxnSpPr>
            <a:stCxn id="625" idx="0"/>
            <a:endCxn id="613" idx="2"/>
          </p:cNvCxnSpPr>
          <p:nvPr/>
        </p:nvCxnSpPr>
        <p:spPr>
          <a:xfrm rot="10800000">
            <a:off x="4874152" y="4509500"/>
            <a:ext cx="67200" cy="405300"/>
          </a:xfrm>
          <a:prstGeom prst="straightConnector1">
            <a:avLst/>
          </a:prstGeom>
          <a:noFill/>
          <a:ln cap="flat" cmpd="sng" w="9525">
            <a:solidFill>
              <a:schemeClr val="dk2"/>
            </a:solidFill>
            <a:prstDash val="solid"/>
            <a:round/>
            <a:headEnd len="med" w="med" type="none"/>
            <a:tailEnd len="med" w="med" type="none"/>
          </a:ln>
        </p:spPr>
      </p:cxnSp>
      <p:cxnSp>
        <p:nvCxnSpPr>
          <p:cNvPr id="644" name="Shape 644"/>
          <p:cNvCxnSpPr>
            <a:stCxn id="613" idx="2"/>
            <a:endCxn id="622" idx="0"/>
          </p:cNvCxnSpPr>
          <p:nvPr/>
        </p:nvCxnSpPr>
        <p:spPr>
          <a:xfrm>
            <a:off x="4874137" y="4509550"/>
            <a:ext cx="1013100" cy="409500"/>
          </a:xfrm>
          <a:prstGeom prst="straightConnector1">
            <a:avLst/>
          </a:prstGeom>
          <a:noFill/>
          <a:ln cap="flat" cmpd="sng" w="9525">
            <a:solidFill>
              <a:schemeClr val="dk2"/>
            </a:solidFill>
            <a:prstDash val="solid"/>
            <a:round/>
            <a:headEnd len="med" w="med" type="none"/>
            <a:tailEnd len="med" w="med" type="none"/>
          </a:ln>
        </p:spPr>
      </p:cxnSp>
      <p:cxnSp>
        <p:nvCxnSpPr>
          <p:cNvPr id="645" name="Shape 645"/>
          <p:cNvCxnSpPr>
            <a:stCxn id="619" idx="2"/>
            <a:endCxn id="622" idx="0"/>
          </p:cNvCxnSpPr>
          <p:nvPr/>
        </p:nvCxnSpPr>
        <p:spPr>
          <a:xfrm flipH="1">
            <a:off x="5887199" y="4509550"/>
            <a:ext cx="896400" cy="409500"/>
          </a:xfrm>
          <a:prstGeom prst="straightConnector1">
            <a:avLst/>
          </a:prstGeom>
          <a:noFill/>
          <a:ln cap="flat" cmpd="sng" w="9525">
            <a:solidFill>
              <a:schemeClr val="dk2"/>
            </a:solidFill>
            <a:prstDash val="solid"/>
            <a:round/>
            <a:headEnd len="med" w="med" type="none"/>
            <a:tailEnd len="med" w="med" type="none"/>
          </a:ln>
        </p:spPr>
      </p:cxnSp>
      <p:cxnSp>
        <p:nvCxnSpPr>
          <p:cNvPr id="646" name="Shape 646"/>
          <p:cNvCxnSpPr>
            <a:stCxn id="619" idx="2"/>
            <a:endCxn id="631" idx="0"/>
          </p:cNvCxnSpPr>
          <p:nvPr/>
        </p:nvCxnSpPr>
        <p:spPr>
          <a:xfrm>
            <a:off x="6783599" y="4509550"/>
            <a:ext cx="193800" cy="360900"/>
          </a:xfrm>
          <a:prstGeom prst="straightConnector1">
            <a:avLst/>
          </a:prstGeom>
          <a:noFill/>
          <a:ln cap="flat" cmpd="sng" w="9525">
            <a:solidFill>
              <a:schemeClr val="dk2"/>
            </a:solidFill>
            <a:prstDash val="solid"/>
            <a:round/>
            <a:headEnd len="med" w="med" type="none"/>
            <a:tailEnd len="med" w="med" type="none"/>
          </a:ln>
        </p:spPr>
      </p:cxnSp>
      <p:cxnSp>
        <p:nvCxnSpPr>
          <p:cNvPr id="647" name="Shape 647"/>
          <p:cNvCxnSpPr>
            <a:stCxn id="628" idx="0"/>
            <a:endCxn id="622" idx="2"/>
          </p:cNvCxnSpPr>
          <p:nvPr/>
        </p:nvCxnSpPr>
        <p:spPr>
          <a:xfrm rot="10800000">
            <a:off x="5887337" y="5364463"/>
            <a:ext cx="0" cy="291000"/>
          </a:xfrm>
          <a:prstGeom prst="straightConnector1">
            <a:avLst/>
          </a:prstGeom>
          <a:noFill/>
          <a:ln cap="flat" cmpd="sng" w="9525">
            <a:solidFill>
              <a:schemeClr val="dk2"/>
            </a:solidFill>
            <a:prstDash val="solid"/>
            <a:round/>
            <a:headEnd len="med" w="med" type="none"/>
            <a:tailEnd len="med" w="med" type="none"/>
          </a:ln>
        </p:spPr>
      </p:cxnSp>
      <p:sp>
        <p:nvSpPr>
          <p:cNvPr id="648" name="Shape 64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2" name="Shape 652"/>
        <p:cNvGrpSpPr/>
        <p:nvPr/>
      </p:nvGrpSpPr>
      <p:grpSpPr>
        <a:xfrm>
          <a:off x="0" y="0"/>
          <a:ext cx="0" cy="0"/>
          <a:chOff x="0" y="0"/>
          <a:chExt cx="0" cy="0"/>
        </a:xfrm>
      </p:grpSpPr>
      <p:sp>
        <p:nvSpPr>
          <p:cNvPr id="653" name="Shape 65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Incremental Testing</a:t>
            </a:r>
            <a:endParaRPr/>
          </a:p>
        </p:txBody>
      </p:sp>
      <p:sp>
        <p:nvSpPr>
          <p:cNvPr id="654" name="Shape 654"/>
          <p:cNvSpPr txBox="1"/>
          <p:nvPr/>
        </p:nvSpPr>
        <p:spPr>
          <a:xfrm>
            <a:off x="4356900" y="1683225"/>
            <a:ext cx="4329900" cy="4565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200"/>
              <a:t>Test pieces of the system as they are completed. Use scaffolding (stubs, drivers) to test classes in isolation, then swap out for real components to test integration.</a:t>
            </a:r>
            <a:endParaRPr sz="2200"/>
          </a:p>
          <a:p>
            <a:pPr indent="0" lvl="0" marL="0" rtl="0">
              <a:spcBef>
                <a:spcPts val="0"/>
              </a:spcBef>
              <a:spcAft>
                <a:spcPts val="0"/>
              </a:spcAft>
              <a:buNone/>
            </a:pPr>
            <a:r>
              <a:t/>
            </a:r>
            <a:endParaRPr sz="2200"/>
          </a:p>
          <a:p>
            <a:pPr indent="0" lvl="0" marL="0" rtl="0">
              <a:spcBef>
                <a:spcPts val="0"/>
              </a:spcBef>
              <a:spcAft>
                <a:spcPts val="0"/>
              </a:spcAft>
              <a:buNone/>
            </a:pPr>
            <a:r>
              <a:rPr lang="en" sz="2200"/>
              <a:t>Advantages:</a:t>
            </a:r>
            <a:endParaRPr sz="2200"/>
          </a:p>
          <a:p>
            <a:pPr indent="-342900" lvl="0" marL="457200" rtl="0">
              <a:spcBef>
                <a:spcPts val="0"/>
              </a:spcBef>
              <a:spcAft>
                <a:spcPts val="0"/>
              </a:spcAft>
              <a:buSzPts val="1800"/>
              <a:buChar char="●"/>
            </a:pPr>
            <a:r>
              <a:rPr lang="en" sz="1800"/>
              <a:t>Easily test components in isolation.</a:t>
            </a:r>
            <a:endParaRPr sz="1800"/>
          </a:p>
          <a:p>
            <a:pPr indent="-342900" lvl="0" marL="457200" rtl="0">
              <a:spcBef>
                <a:spcPts val="0"/>
              </a:spcBef>
              <a:spcAft>
                <a:spcPts val="0"/>
              </a:spcAft>
              <a:buSzPts val="1800"/>
              <a:buChar char="●"/>
            </a:pPr>
            <a:r>
              <a:rPr lang="en" sz="1800"/>
              <a:t>Discover faults earlier.</a:t>
            </a:r>
            <a:endParaRPr sz="1800"/>
          </a:p>
          <a:p>
            <a:pPr indent="0" lvl="0" marL="0" rtl="0">
              <a:spcBef>
                <a:spcPts val="0"/>
              </a:spcBef>
              <a:spcAft>
                <a:spcPts val="0"/>
              </a:spcAft>
              <a:buNone/>
            </a:pPr>
            <a:r>
              <a:rPr lang="en" sz="2200"/>
              <a:t>Disadvantage:</a:t>
            </a:r>
            <a:endParaRPr sz="2200"/>
          </a:p>
          <a:p>
            <a:pPr indent="-342900" lvl="0" marL="457200" rtl="0">
              <a:spcBef>
                <a:spcPts val="0"/>
              </a:spcBef>
              <a:spcAft>
                <a:spcPts val="0"/>
              </a:spcAft>
              <a:buSzPts val="1800"/>
              <a:buChar char="●"/>
            </a:pPr>
            <a:r>
              <a:rPr lang="en" sz="1800"/>
              <a:t>Expensive to develop scaffolding.</a:t>
            </a:r>
            <a:endParaRPr sz="1800"/>
          </a:p>
        </p:txBody>
      </p:sp>
      <p:sp>
        <p:nvSpPr>
          <p:cNvPr id="655" name="Shape 65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56" name="Shape 656"/>
          <p:cNvSpPr/>
          <p:nvPr/>
        </p:nvSpPr>
        <p:spPr>
          <a:xfrm>
            <a:off x="296600" y="2914726"/>
            <a:ext cx="654900" cy="42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USAccount</a:t>
            </a:r>
            <a:endParaRPr sz="700"/>
          </a:p>
          <a:p>
            <a:pPr indent="0" lvl="0" marL="0" rtl="0">
              <a:spcBef>
                <a:spcPts val="0"/>
              </a:spcBef>
              <a:spcAft>
                <a:spcPts val="0"/>
              </a:spcAft>
              <a:buNone/>
            </a:pPr>
            <a:r>
              <a:t/>
            </a:r>
            <a:endParaRPr/>
          </a:p>
        </p:txBody>
      </p:sp>
      <p:cxnSp>
        <p:nvCxnSpPr>
          <p:cNvPr id="657" name="Shape 657"/>
          <p:cNvCxnSpPr/>
          <p:nvPr/>
        </p:nvCxnSpPr>
        <p:spPr>
          <a:xfrm>
            <a:off x="296600" y="3127518"/>
            <a:ext cx="654900" cy="0"/>
          </a:xfrm>
          <a:prstGeom prst="straightConnector1">
            <a:avLst/>
          </a:prstGeom>
          <a:noFill/>
          <a:ln cap="flat" cmpd="sng" w="9525">
            <a:solidFill>
              <a:schemeClr val="dk2"/>
            </a:solidFill>
            <a:prstDash val="solid"/>
            <a:round/>
            <a:headEnd len="med" w="med" type="none"/>
            <a:tailEnd len="med" w="med" type="none"/>
          </a:ln>
        </p:spPr>
      </p:cxnSp>
      <p:cxnSp>
        <p:nvCxnSpPr>
          <p:cNvPr id="658" name="Shape 658"/>
          <p:cNvCxnSpPr/>
          <p:nvPr/>
        </p:nvCxnSpPr>
        <p:spPr>
          <a:xfrm>
            <a:off x="296600" y="3223469"/>
            <a:ext cx="654900" cy="0"/>
          </a:xfrm>
          <a:prstGeom prst="straightConnector1">
            <a:avLst/>
          </a:prstGeom>
          <a:noFill/>
          <a:ln cap="flat" cmpd="sng" w="9525">
            <a:solidFill>
              <a:schemeClr val="dk2"/>
            </a:solidFill>
            <a:prstDash val="solid"/>
            <a:round/>
            <a:headEnd len="med" w="med" type="none"/>
            <a:tailEnd len="med" w="med" type="none"/>
          </a:ln>
        </p:spPr>
      </p:cxnSp>
      <p:sp>
        <p:nvSpPr>
          <p:cNvPr id="659" name="Shape 659"/>
          <p:cNvSpPr/>
          <p:nvPr/>
        </p:nvSpPr>
        <p:spPr>
          <a:xfrm>
            <a:off x="1196054" y="3963545"/>
            <a:ext cx="743400" cy="42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OtherAccount</a:t>
            </a:r>
            <a:endParaRPr sz="700"/>
          </a:p>
          <a:p>
            <a:pPr indent="0" lvl="0" marL="0" rtl="0">
              <a:spcBef>
                <a:spcPts val="0"/>
              </a:spcBef>
              <a:spcAft>
                <a:spcPts val="0"/>
              </a:spcAft>
              <a:buNone/>
            </a:pPr>
            <a:r>
              <a:t/>
            </a:r>
            <a:endParaRPr/>
          </a:p>
        </p:txBody>
      </p:sp>
      <p:cxnSp>
        <p:nvCxnSpPr>
          <p:cNvPr id="660" name="Shape 660"/>
          <p:cNvCxnSpPr/>
          <p:nvPr/>
        </p:nvCxnSpPr>
        <p:spPr>
          <a:xfrm>
            <a:off x="1196054" y="4176338"/>
            <a:ext cx="743400" cy="0"/>
          </a:xfrm>
          <a:prstGeom prst="straightConnector1">
            <a:avLst/>
          </a:prstGeom>
          <a:noFill/>
          <a:ln cap="flat" cmpd="sng" w="9525">
            <a:solidFill>
              <a:schemeClr val="dk2"/>
            </a:solidFill>
            <a:prstDash val="solid"/>
            <a:round/>
            <a:headEnd len="med" w="med" type="none"/>
            <a:tailEnd len="med" w="med" type="none"/>
          </a:ln>
        </p:spPr>
      </p:cxnSp>
      <p:cxnSp>
        <p:nvCxnSpPr>
          <p:cNvPr id="661" name="Shape 661"/>
          <p:cNvCxnSpPr/>
          <p:nvPr/>
        </p:nvCxnSpPr>
        <p:spPr>
          <a:xfrm>
            <a:off x="1196054" y="4272288"/>
            <a:ext cx="743400" cy="0"/>
          </a:xfrm>
          <a:prstGeom prst="straightConnector1">
            <a:avLst/>
          </a:prstGeom>
          <a:noFill/>
          <a:ln cap="flat" cmpd="sng" w="9525">
            <a:solidFill>
              <a:schemeClr val="dk2"/>
            </a:solidFill>
            <a:prstDash val="solid"/>
            <a:round/>
            <a:headEnd len="med" w="med" type="none"/>
            <a:tailEnd len="med" w="med" type="none"/>
          </a:ln>
        </p:spPr>
      </p:cxnSp>
      <p:sp>
        <p:nvSpPr>
          <p:cNvPr id="662" name="Shape 662"/>
          <p:cNvSpPr/>
          <p:nvPr/>
        </p:nvSpPr>
        <p:spPr>
          <a:xfrm>
            <a:off x="951511" y="3373900"/>
            <a:ext cx="697800" cy="42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EUAccount</a:t>
            </a:r>
            <a:endParaRPr sz="700"/>
          </a:p>
          <a:p>
            <a:pPr indent="0" lvl="0" marL="0" rtl="0">
              <a:spcBef>
                <a:spcPts val="0"/>
              </a:spcBef>
              <a:spcAft>
                <a:spcPts val="0"/>
              </a:spcAft>
              <a:buNone/>
            </a:pPr>
            <a:r>
              <a:t/>
            </a:r>
            <a:endParaRPr/>
          </a:p>
        </p:txBody>
      </p:sp>
      <p:cxnSp>
        <p:nvCxnSpPr>
          <p:cNvPr id="663" name="Shape 663"/>
          <p:cNvCxnSpPr/>
          <p:nvPr/>
        </p:nvCxnSpPr>
        <p:spPr>
          <a:xfrm>
            <a:off x="951511" y="3586693"/>
            <a:ext cx="697800" cy="0"/>
          </a:xfrm>
          <a:prstGeom prst="straightConnector1">
            <a:avLst/>
          </a:prstGeom>
          <a:noFill/>
          <a:ln cap="flat" cmpd="sng" w="9525">
            <a:solidFill>
              <a:schemeClr val="dk2"/>
            </a:solidFill>
            <a:prstDash val="solid"/>
            <a:round/>
            <a:headEnd len="med" w="med" type="none"/>
            <a:tailEnd len="med" w="med" type="none"/>
          </a:ln>
        </p:spPr>
      </p:cxnSp>
      <p:cxnSp>
        <p:nvCxnSpPr>
          <p:cNvPr id="664" name="Shape 664"/>
          <p:cNvCxnSpPr/>
          <p:nvPr/>
        </p:nvCxnSpPr>
        <p:spPr>
          <a:xfrm>
            <a:off x="951511" y="3682643"/>
            <a:ext cx="697800" cy="0"/>
          </a:xfrm>
          <a:prstGeom prst="straightConnector1">
            <a:avLst/>
          </a:prstGeom>
          <a:noFill/>
          <a:ln cap="flat" cmpd="sng" w="9525">
            <a:solidFill>
              <a:schemeClr val="dk2"/>
            </a:solidFill>
            <a:prstDash val="solid"/>
            <a:round/>
            <a:headEnd len="med" w="med" type="none"/>
            <a:tailEnd len="med" w="med" type="none"/>
          </a:ln>
        </p:spPr>
      </p:cxnSp>
      <p:sp>
        <p:nvSpPr>
          <p:cNvPr id="665" name="Shape 665"/>
          <p:cNvSpPr/>
          <p:nvPr/>
        </p:nvSpPr>
        <p:spPr>
          <a:xfrm>
            <a:off x="1939675" y="2593075"/>
            <a:ext cx="651600" cy="42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Customer</a:t>
            </a:r>
            <a:endParaRPr sz="700"/>
          </a:p>
          <a:p>
            <a:pPr indent="0" lvl="0" marL="0" rtl="0">
              <a:spcBef>
                <a:spcPts val="0"/>
              </a:spcBef>
              <a:spcAft>
                <a:spcPts val="0"/>
              </a:spcAft>
              <a:buNone/>
            </a:pPr>
            <a:r>
              <a:t/>
            </a:r>
            <a:endParaRPr/>
          </a:p>
        </p:txBody>
      </p:sp>
      <p:cxnSp>
        <p:nvCxnSpPr>
          <p:cNvPr id="666" name="Shape 666"/>
          <p:cNvCxnSpPr/>
          <p:nvPr/>
        </p:nvCxnSpPr>
        <p:spPr>
          <a:xfrm>
            <a:off x="1939675" y="2805867"/>
            <a:ext cx="651600" cy="0"/>
          </a:xfrm>
          <a:prstGeom prst="straightConnector1">
            <a:avLst/>
          </a:prstGeom>
          <a:noFill/>
          <a:ln cap="flat" cmpd="sng" w="9525">
            <a:solidFill>
              <a:schemeClr val="dk2"/>
            </a:solidFill>
            <a:prstDash val="solid"/>
            <a:round/>
            <a:headEnd len="med" w="med" type="none"/>
            <a:tailEnd len="med" w="med" type="none"/>
          </a:ln>
        </p:spPr>
      </p:cxnSp>
      <p:cxnSp>
        <p:nvCxnSpPr>
          <p:cNvPr id="667" name="Shape 667"/>
          <p:cNvCxnSpPr/>
          <p:nvPr/>
        </p:nvCxnSpPr>
        <p:spPr>
          <a:xfrm>
            <a:off x="1939675" y="2901818"/>
            <a:ext cx="651600" cy="0"/>
          </a:xfrm>
          <a:prstGeom prst="straightConnector1">
            <a:avLst/>
          </a:prstGeom>
          <a:noFill/>
          <a:ln cap="flat" cmpd="sng" w="9525">
            <a:solidFill>
              <a:schemeClr val="dk2"/>
            </a:solidFill>
            <a:prstDash val="solid"/>
            <a:round/>
            <a:headEnd len="med" w="med" type="none"/>
            <a:tailEnd len="med" w="med" type="none"/>
          </a:ln>
        </p:spPr>
      </p:cxnSp>
      <p:sp>
        <p:nvSpPr>
          <p:cNvPr id="668" name="Shape 668"/>
          <p:cNvSpPr/>
          <p:nvPr/>
        </p:nvSpPr>
        <p:spPr>
          <a:xfrm>
            <a:off x="1821532" y="1863450"/>
            <a:ext cx="795900" cy="42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CustomerCare</a:t>
            </a:r>
            <a:endParaRPr sz="700"/>
          </a:p>
          <a:p>
            <a:pPr indent="0" lvl="0" marL="0" rtl="0">
              <a:spcBef>
                <a:spcPts val="0"/>
              </a:spcBef>
              <a:spcAft>
                <a:spcPts val="0"/>
              </a:spcAft>
              <a:buNone/>
            </a:pPr>
            <a:r>
              <a:t/>
            </a:r>
            <a:endParaRPr/>
          </a:p>
        </p:txBody>
      </p:sp>
      <p:cxnSp>
        <p:nvCxnSpPr>
          <p:cNvPr id="669" name="Shape 669"/>
          <p:cNvCxnSpPr/>
          <p:nvPr/>
        </p:nvCxnSpPr>
        <p:spPr>
          <a:xfrm>
            <a:off x="1821532" y="2076242"/>
            <a:ext cx="795900" cy="0"/>
          </a:xfrm>
          <a:prstGeom prst="straightConnector1">
            <a:avLst/>
          </a:prstGeom>
          <a:noFill/>
          <a:ln cap="flat" cmpd="sng" w="9525">
            <a:solidFill>
              <a:schemeClr val="dk2"/>
            </a:solidFill>
            <a:prstDash val="solid"/>
            <a:round/>
            <a:headEnd len="med" w="med" type="none"/>
            <a:tailEnd len="med" w="med" type="none"/>
          </a:ln>
        </p:spPr>
      </p:cxnSp>
      <p:cxnSp>
        <p:nvCxnSpPr>
          <p:cNvPr id="670" name="Shape 670"/>
          <p:cNvCxnSpPr/>
          <p:nvPr/>
        </p:nvCxnSpPr>
        <p:spPr>
          <a:xfrm>
            <a:off x="1821532" y="2172193"/>
            <a:ext cx="795900" cy="0"/>
          </a:xfrm>
          <a:prstGeom prst="straightConnector1">
            <a:avLst/>
          </a:prstGeom>
          <a:noFill/>
          <a:ln cap="flat" cmpd="sng" w="9525">
            <a:solidFill>
              <a:schemeClr val="dk2"/>
            </a:solidFill>
            <a:prstDash val="solid"/>
            <a:round/>
            <a:headEnd len="med" w="med" type="none"/>
            <a:tailEnd len="med" w="med" type="none"/>
          </a:ln>
        </p:spPr>
      </p:cxnSp>
      <p:sp>
        <p:nvSpPr>
          <p:cNvPr id="671" name="Shape 671"/>
          <p:cNvSpPr/>
          <p:nvPr/>
        </p:nvSpPr>
        <p:spPr>
          <a:xfrm>
            <a:off x="2449405" y="3236480"/>
            <a:ext cx="470100" cy="42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Order</a:t>
            </a:r>
            <a:endParaRPr sz="700"/>
          </a:p>
          <a:p>
            <a:pPr indent="0" lvl="0" marL="0" rtl="0">
              <a:spcBef>
                <a:spcPts val="0"/>
              </a:spcBef>
              <a:spcAft>
                <a:spcPts val="0"/>
              </a:spcAft>
              <a:buNone/>
            </a:pPr>
            <a:r>
              <a:t/>
            </a:r>
            <a:endParaRPr/>
          </a:p>
        </p:txBody>
      </p:sp>
      <p:cxnSp>
        <p:nvCxnSpPr>
          <p:cNvPr id="672" name="Shape 672"/>
          <p:cNvCxnSpPr/>
          <p:nvPr/>
        </p:nvCxnSpPr>
        <p:spPr>
          <a:xfrm>
            <a:off x="2449405" y="3449272"/>
            <a:ext cx="470100" cy="0"/>
          </a:xfrm>
          <a:prstGeom prst="straightConnector1">
            <a:avLst/>
          </a:prstGeom>
          <a:noFill/>
          <a:ln cap="flat" cmpd="sng" w="9525">
            <a:solidFill>
              <a:schemeClr val="dk2"/>
            </a:solidFill>
            <a:prstDash val="solid"/>
            <a:round/>
            <a:headEnd len="med" w="med" type="none"/>
            <a:tailEnd len="med" w="med" type="none"/>
          </a:ln>
        </p:spPr>
      </p:cxnSp>
      <p:cxnSp>
        <p:nvCxnSpPr>
          <p:cNvPr id="673" name="Shape 673"/>
          <p:cNvCxnSpPr/>
          <p:nvPr/>
        </p:nvCxnSpPr>
        <p:spPr>
          <a:xfrm>
            <a:off x="2449405" y="3545223"/>
            <a:ext cx="470100" cy="0"/>
          </a:xfrm>
          <a:prstGeom prst="straightConnector1">
            <a:avLst/>
          </a:prstGeom>
          <a:noFill/>
          <a:ln cap="flat" cmpd="sng" w="9525">
            <a:solidFill>
              <a:schemeClr val="dk2"/>
            </a:solidFill>
            <a:prstDash val="solid"/>
            <a:round/>
            <a:headEnd len="med" w="med" type="none"/>
            <a:tailEnd len="med" w="med" type="none"/>
          </a:ln>
        </p:spPr>
      </p:cxnSp>
      <p:sp>
        <p:nvSpPr>
          <p:cNvPr id="674" name="Shape 674"/>
          <p:cNvSpPr/>
          <p:nvPr/>
        </p:nvSpPr>
        <p:spPr>
          <a:xfrm>
            <a:off x="2036462" y="4122758"/>
            <a:ext cx="470100" cy="42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Model</a:t>
            </a:r>
            <a:endParaRPr sz="700"/>
          </a:p>
          <a:p>
            <a:pPr indent="0" lvl="0" marL="0" rtl="0">
              <a:spcBef>
                <a:spcPts val="0"/>
              </a:spcBef>
              <a:spcAft>
                <a:spcPts val="0"/>
              </a:spcAft>
              <a:buNone/>
            </a:pPr>
            <a:r>
              <a:t/>
            </a:r>
            <a:endParaRPr/>
          </a:p>
        </p:txBody>
      </p:sp>
      <p:cxnSp>
        <p:nvCxnSpPr>
          <p:cNvPr id="675" name="Shape 675"/>
          <p:cNvCxnSpPr/>
          <p:nvPr/>
        </p:nvCxnSpPr>
        <p:spPr>
          <a:xfrm>
            <a:off x="2036462" y="4335550"/>
            <a:ext cx="470100" cy="0"/>
          </a:xfrm>
          <a:prstGeom prst="straightConnector1">
            <a:avLst/>
          </a:prstGeom>
          <a:noFill/>
          <a:ln cap="flat" cmpd="sng" w="9525">
            <a:solidFill>
              <a:schemeClr val="dk2"/>
            </a:solidFill>
            <a:prstDash val="solid"/>
            <a:round/>
            <a:headEnd len="med" w="med" type="none"/>
            <a:tailEnd len="med" w="med" type="none"/>
          </a:ln>
        </p:spPr>
      </p:cxnSp>
      <p:cxnSp>
        <p:nvCxnSpPr>
          <p:cNvPr id="676" name="Shape 676"/>
          <p:cNvCxnSpPr/>
          <p:nvPr/>
        </p:nvCxnSpPr>
        <p:spPr>
          <a:xfrm>
            <a:off x="2036462" y="4431501"/>
            <a:ext cx="470100" cy="0"/>
          </a:xfrm>
          <a:prstGeom prst="straightConnector1">
            <a:avLst/>
          </a:prstGeom>
          <a:noFill/>
          <a:ln cap="flat" cmpd="sng" w="9525">
            <a:solidFill>
              <a:schemeClr val="dk2"/>
            </a:solidFill>
            <a:prstDash val="solid"/>
            <a:round/>
            <a:headEnd len="med" w="med" type="none"/>
            <a:tailEnd len="med" w="med" type="none"/>
          </a:ln>
        </p:spPr>
      </p:cxnSp>
      <p:sp>
        <p:nvSpPr>
          <p:cNvPr id="677" name="Shape 677"/>
          <p:cNvSpPr/>
          <p:nvPr/>
        </p:nvSpPr>
        <p:spPr>
          <a:xfrm>
            <a:off x="2613195" y="4122758"/>
            <a:ext cx="567600" cy="42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PriceList</a:t>
            </a:r>
            <a:endParaRPr sz="700"/>
          </a:p>
          <a:p>
            <a:pPr indent="0" lvl="0" marL="0" rtl="0">
              <a:spcBef>
                <a:spcPts val="0"/>
              </a:spcBef>
              <a:spcAft>
                <a:spcPts val="0"/>
              </a:spcAft>
              <a:buNone/>
            </a:pPr>
            <a:r>
              <a:t/>
            </a:r>
            <a:endParaRPr/>
          </a:p>
        </p:txBody>
      </p:sp>
      <p:cxnSp>
        <p:nvCxnSpPr>
          <p:cNvPr id="678" name="Shape 678"/>
          <p:cNvCxnSpPr/>
          <p:nvPr/>
        </p:nvCxnSpPr>
        <p:spPr>
          <a:xfrm>
            <a:off x="2613195" y="4335550"/>
            <a:ext cx="567600" cy="0"/>
          </a:xfrm>
          <a:prstGeom prst="straightConnector1">
            <a:avLst/>
          </a:prstGeom>
          <a:noFill/>
          <a:ln cap="flat" cmpd="sng" w="9525">
            <a:solidFill>
              <a:schemeClr val="dk2"/>
            </a:solidFill>
            <a:prstDash val="solid"/>
            <a:round/>
            <a:headEnd len="med" w="med" type="none"/>
            <a:tailEnd len="med" w="med" type="none"/>
          </a:ln>
        </p:spPr>
      </p:cxnSp>
      <p:cxnSp>
        <p:nvCxnSpPr>
          <p:cNvPr id="679" name="Shape 679"/>
          <p:cNvCxnSpPr/>
          <p:nvPr/>
        </p:nvCxnSpPr>
        <p:spPr>
          <a:xfrm>
            <a:off x="2613195" y="4431501"/>
            <a:ext cx="567600" cy="0"/>
          </a:xfrm>
          <a:prstGeom prst="straightConnector1">
            <a:avLst/>
          </a:prstGeom>
          <a:noFill/>
          <a:ln cap="flat" cmpd="sng" w="9525">
            <a:solidFill>
              <a:schemeClr val="dk2"/>
            </a:solidFill>
            <a:prstDash val="solid"/>
            <a:round/>
            <a:headEnd len="med" w="med" type="none"/>
            <a:tailEnd len="med" w="med" type="none"/>
          </a:ln>
        </p:spPr>
      </p:cxnSp>
      <p:sp>
        <p:nvSpPr>
          <p:cNvPr id="680" name="Shape 680"/>
          <p:cNvSpPr/>
          <p:nvPr/>
        </p:nvSpPr>
        <p:spPr>
          <a:xfrm>
            <a:off x="3287609" y="4122758"/>
            <a:ext cx="743400" cy="42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Component</a:t>
            </a:r>
            <a:endParaRPr sz="700"/>
          </a:p>
          <a:p>
            <a:pPr indent="0" lvl="0" marL="0" rtl="0">
              <a:spcBef>
                <a:spcPts val="0"/>
              </a:spcBef>
              <a:spcAft>
                <a:spcPts val="0"/>
              </a:spcAft>
              <a:buNone/>
            </a:pPr>
            <a:r>
              <a:t/>
            </a:r>
            <a:endParaRPr/>
          </a:p>
        </p:txBody>
      </p:sp>
      <p:cxnSp>
        <p:nvCxnSpPr>
          <p:cNvPr id="681" name="Shape 681"/>
          <p:cNvCxnSpPr/>
          <p:nvPr/>
        </p:nvCxnSpPr>
        <p:spPr>
          <a:xfrm>
            <a:off x="3287609" y="4335550"/>
            <a:ext cx="743400" cy="0"/>
          </a:xfrm>
          <a:prstGeom prst="straightConnector1">
            <a:avLst/>
          </a:prstGeom>
          <a:noFill/>
          <a:ln cap="flat" cmpd="sng" w="9525">
            <a:solidFill>
              <a:schemeClr val="dk2"/>
            </a:solidFill>
            <a:prstDash val="solid"/>
            <a:round/>
            <a:headEnd len="med" w="med" type="none"/>
            <a:tailEnd len="med" w="med" type="none"/>
          </a:ln>
        </p:spPr>
      </p:cxnSp>
      <p:cxnSp>
        <p:nvCxnSpPr>
          <p:cNvPr id="682" name="Shape 682"/>
          <p:cNvCxnSpPr/>
          <p:nvPr/>
        </p:nvCxnSpPr>
        <p:spPr>
          <a:xfrm>
            <a:off x="3287609" y="4431501"/>
            <a:ext cx="743400" cy="0"/>
          </a:xfrm>
          <a:prstGeom prst="straightConnector1">
            <a:avLst/>
          </a:prstGeom>
          <a:noFill/>
          <a:ln cap="flat" cmpd="sng" w="9525">
            <a:solidFill>
              <a:schemeClr val="dk2"/>
            </a:solidFill>
            <a:prstDash val="solid"/>
            <a:round/>
            <a:headEnd len="med" w="med" type="none"/>
            <a:tailEnd len="med" w="med" type="none"/>
          </a:ln>
        </p:spPr>
      </p:cxnSp>
      <p:sp>
        <p:nvSpPr>
          <p:cNvPr id="683" name="Shape 683"/>
          <p:cNvSpPr/>
          <p:nvPr/>
        </p:nvSpPr>
        <p:spPr>
          <a:xfrm>
            <a:off x="2772956" y="4939516"/>
            <a:ext cx="470100" cy="42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Slot</a:t>
            </a:r>
            <a:endParaRPr sz="700"/>
          </a:p>
          <a:p>
            <a:pPr indent="0" lvl="0" marL="0" rtl="0">
              <a:spcBef>
                <a:spcPts val="0"/>
              </a:spcBef>
              <a:spcAft>
                <a:spcPts val="0"/>
              </a:spcAft>
              <a:buNone/>
            </a:pPr>
            <a:r>
              <a:t/>
            </a:r>
            <a:endParaRPr/>
          </a:p>
        </p:txBody>
      </p:sp>
      <p:cxnSp>
        <p:nvCxnSpPr>
          <p:cNvPr id="684" name="Shape 684"/>
          <p:cNvCxnSpPr/>
          <p:nvPr/>
        </p:nvCxnSpPr>
        <p:spPr>
          <a:xfrm>
            <a:off x="2772956" y="5152308"/>
            <a:ext cx="470100" cy="0"/>
          </a:xfrm>
          <a:prstGeom prst="straightConnector1">
            <a:avLst/>
          </a:prstGeom>
          <a:noFill/>
          <a:ln cap="flat" cmpd="sng" w="9525">
            <a:solidFill>
              <a:schemeClr val="dk2"/>
            </a:solidFill>
            <a:prstDash val="solid"/>
            <a:round/>
            <a:headEnd len="med" w="med" type="none"/>
            <a:tailEnd len="med" w="med" type="none"/>
          </a:ln>
        </p:spPr>
      </p:cxnSp>
      <p:cxnSp>
        <p:nvCxnSpPr>
          <p:cNvPr id="685" name="Shape 685"/>
          <p:cNvCxnSpPr/>
          <p:nvPr/>
        </p:nvCxnSpPr>
        <p:spPr>
          <a:xfrm>
            <a:off x="2772956" y="5248259"/>
            <a:ext cx="470100" cy="0"/>
          </a:xfrm>
          <a:prstGeom prst="straightConnector1">
            <a:avLst/>
          </a:prstGeom>
          <a:noFill/>
          <a:ln cap="flat" cmpd="sng" w="9525">
            <a:solidFill>
              <a:schemeClr val="dk2"/>
            </a:solidFill>
            <a:prstDash val="solid"/>
            <a:round/>
            <a:headEnd len="med" w="med" type="none"/>
            <a:tailEnd len="med" w="med" type="none"/>
          </a:ln>
        </p:spPr>
      </p:cxnSp>
      <p:sp>
        <p:nvSpPr>
          <p:cNvPr id="686" name="Shape 686"/>
          <p:cNvSpPr/>
          <p:nvPr/>
        </p:nvSpPr>
        <p:spPr>
          <a:xfrm>
            <a:off x="2036473" y="4935456"/>
            <a:ext cx="567600" cy="42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ModelDB</a:t>
            </a:r>
            <a:endParaRPr sz="700"/>
          </a:p>
          <a:p>
            <a:pPr indent="0" lvl="0" marL="0" rtl="0">
              <a:spcBef>
                <a:spcPts val="0"/>
              </a:spcBef>
              <a:spcAft>
                <a:spcPts val="0"/>
              </a:spcAft>
              <a:buNone/>
            </a:pPr>
            <a:r>
              <a:t/>
            </a:r>
            <a:endParaRPr/>
          </a:p>
        </p:txBody>
      </p:sp>
      <p:cxnSp>
        <p:nvCxnSpPr>
          <p:cNvPr id="687" name="Shape 687"/>
          <p:cNvCxnSpPr/>
          <p:nvPr/>
        </p:nvCxnSpPr>
        <p:spPr>
          <a:xfrm>
            <a:off x="2036473" y="5148248"/>
            <a:ext cx="567600" cy="0"/>
          </a:xfrm>
          <a:prstGeom prst="straightConnector1">
            <a:avLst/>
          </a:prstGeom>
          <a:noFill/>
          <a:ln cap="flat" cmpd="sng" w="9525">
            <a:solidFill>
              <a:schemeClr val="dk2"/>
            </a:solidFill>
            <a:prstDash val="solid"/>
            <a:round/>
            <a:headEnd len="med" w="med" type="none"/>
            <a:tailEnd len="med" w="med" type="none"/>
          </a:ln>
        </p:spPr>
      </p:cxnSp>
      <p:cxnSp>
        <p:nvCxnSpPr>
          <p:cNvPr id="688" name="Shape 688"/>
          <p:cNvCxnSpPr/>
          <p:nvPr/>
        </p:nvCxnSpPr>
        <p:spPr>
          <a:xfrm>
            <a:off x="2036473" y="5244199"/>
            <a:ext cx="567600" cy="0"/>
          </a:xfrm>
          <a:prstGeom prst="straightConnector1">
            <a:avLst/>
          </a:prstGeom>
          <a:noFill/>
          <a:ln cap="flat" cmpd="sng" w="9525">
            <a:solidFill>
              <a:schemeClr val="dk2"/>
            </a:solidFill>
            <a:prstDash val="solid"/>
            <a:round/>
            <a:headEnd len="med" w="med" type="none"/>
            <a:tailEnd len="med" w="med" type="none"/>
          </a:ln>
        </p:spPr>
      </p:cxnSp>
      <p:sp>
        <p:nvSpPr>
          <p:cNvPr id="689" name="Shape 689"/>
          <p:cNvSpPr/>
          <p:nvPr/>
        </p:nvSpPr>
        <p:spPr>
          <a:xfrm>
            <a:off x="2772956" y="5642990"/>
            <a:ext cx="470100" cy="42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SlotDB</a:t>
            </a:r>
            <a:endParaRPr sz="700"/>
          </a:p>
          <a:p>
            <a:pPr indent="0" lvl="0" marL="0" rtl="0">
              <a:spcBef>
                <a:spcPts val="0"/>
              </a:spcBef>
              <a:spcAft>
                <a:spcPts val="0"/>
              </a:spcAft>
              <a:buNone/>
            </a:pPr>
            <a:r>
              <a:t/>
            </a:r>
            <a:endParaRPr/>
          </a:p>
        </p:txBody>
      </p:sp>
      <p:cxnSp>
        <p:nvCxnSpPr>
          <p:cNvPr id="690" name="Shape 690"/>
          <p:cNvCxnSpPr/>
          <p:nvPr/>
        </p:nvCxnSpPr>
        <p:spPr>
          <a:xfrm>
            <a:off x="2772956" y="5855783"/>
            <a:ext cx="470100" cy="0"/>
          </a:xfrm>
          <a:prstGeom prst="straightConnector1">
            <a:avLst/>
          </a:prstGeom>
          <a:noFill/>
          <a:ln cap="flat" cmpd="sng" w="9525">
            <a:solidFill>
              <a:schemeClr val="dk2"/>
            </a:solidFill>
            <a:prstDash val="solid"/>
            <a:round/>
            <a:headEnd len="med" w="med" type="none"/>
            <a:tailEnd len="med" w="med" type="none"/>
          </a:ln>
        </p:spPr>
      </p:cxnSp>
      <p:cxnSp>
        <p:nvCxnSpPr>
          <p:cNvPr id="691" name="Shape 691"/>
          <p:cNvCxnSpPr/>
          <p:nvPr/>
        </p:nvCxnSpPr>
        <p:spPr>
          <a:xfrm>
            <a:off x="2772956" y="5951734"/>
            <a:ext cx="470100" cy="0"/>
          </a:xfrm>
          <a:prstGeom prst="straightConnector1">
            <a:avLst/>
          </a:prstGeom>
          <a:noFill/>
          <a:ln cap="flat" cmpd="sng" w="9525">
            <a:solidFill>
              <a:schemeClr val="dk2"/>
            </a:solidFill>
            <a:prstDash val="solid"/>
            <a:round/>
            <a:headEnd len="med" w="med" type="none"/>
            <a:tailEnd len="med" w="med" type="none"/>
          </a:ln>
        </p:spPr>
      </p:cxnSp>
      <p:sp>
        <p:nvSpPr>
          <p:cNvPr id="692" name="Shape 692"/>
          <p:cNvSpPr/>
          <p:nvPr/>
        </p:nvSpPr>
        <p:spPr>
          <a:xfrm>
            <a:off x="3402242" y="4893221"/>
            <a:ext cx="795900" cy="42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ComponentDB</a:t>
            </a:r>
            <a:endParaRPr sz="700"/>
          </a:p>
          <a:p>
            <a:pPr indent="0" lvl="0" marL="0" rtl="0">
              <a:spcBef>
                <a:spcPts val="0"/>
              </a:spcBef>
              <a:spcAft>
                <a:spcPts val="0"/>
              </a:spcAft>
              <a:buNone/>
            </a:pPr>
            <a:r>
              <a:t/>
            </a:r>
            <a:endParaRPr/>
          </a:p>
        </p:txBody>
      </p:sp>
      <p:cxnSp>
        <p:nvCxnSpPr>
          <p:cNvPr id="693" name="Shape 693"/>
          <p:cNvCxnSpPr/>
          <p:nvPr/>
        </p:nvCxnSpPr>
        <p:spPr>
          <a:xfrm>
            <a:off x="3402242" y="5106013"/>
            <a:ext cx="795900" cy="0"/>
          </a:xfrm>
          <a:prstGeom prst="straightConnector1">
            <a:avLst/>
          </a:prstGeom>
          <a:noFill/>
          <a:ln cap="flat" cmpd="sng" w="9525">
            <a:solidFill>
              <a:schemeClr val="dk2"/>
            </a:solidFill>
            <a:prstDash val="solid"/>
            <a:round/>
            <a:headEnd len="med" w="med" type="none"/>
            <a:tailEnd len="med" w="med" type="none"/>
          </a:ln>
        </p:spPr>
      </p:cxnSp>
      <p:cxnSp>
        <p:nvCxnSpPr>
          <p:cNvPr id="694" name="Shape 694"/>
          <p:cNvCxnSpPr/>
          <p:nvPr/>
        </p:nvCxnSpPr>
        <p:spPr>
          <a:xfrm>
            <a:off x="3402242" y="5201964"/>
            <a:ext cx="795900" cy="0"/>
          </a:xfrm>
          <a:prstGeom prst="straightConnector1">
            <a:avLst/>
          </a:prstGeom>
          <a:noFill/>
          <a:ln cap="flat" cmpd="sng" w="9525">
            <a:solidFill>
              <a:schemeClr val="dk2"/>
            </a:solidFill>
            <a:prstDash val="solid"/>
            <a:round/>
            <a:headEnd len="med" w="med" type="none"/>
            <a:tailEnd len="med" w="med" type="none"/>
          </a:ln>
        </p:spPr>
      </p:cxnSp>
      <p:cxnSp>
        <p:nvCxnSpPr>
          <p:cNvPr id="695" name="Shape 695"/>
          <p:cNvCxnSpPr>
            <a:stCxn id="665" idx="0"/>
            <a:endCxn id="668" idx="2"/>
          </p:cNvCxnSpPr>
          <p:nvPr/>
        </p:nvCxnSpPr>
        <p:spPr>
          <a:xfrm rot="10800000">
            <a:off x="2219575" y="2289175"/>
            <a:ext cx="45900" cy="303900"/>
          </a:xfrm>
          <a:prstGeom prst="straightConnector1">
            <a:avLst/>
          </a:prstGeom>
          <a:noFill/>
          <a:ln cap="flat" cmpd="sng" w="9525">
            <a:solidFill>
              <a:schemeClr val="dk2"/>
            </a:solidFill>
            <a:prstDash val="solid"/>
            <a:round/>
            <a:headEnd len="med" w="med" type="none"/>
            <a:tailEnd len="med" w="med" type="none"/>
          </a:ln>
        </p:spPr>
      </p:cxnSp>
      <p:cxnSp>
        <p:nvCxnSpPr>
          <p:cNvPr id="696" name="Shape 696"/>
          <p:cNvCxnSpPr>
            <a:stCxn id="656" idx="0"/>
            <a:endCxn id="665" idx="1"/>
          </p:cNvCxnSpPr>
          <p:nvPr/>
        </p:nvCxnSpPr>
        <p:spPr>
          <a:xfrm flipH="1" rot="10800000">
            <a:off x="624050" y="2805826"/>
            <a:ext cx="1315500" cy="108900"/>
          </a:xfrm>
          <a:prstGeom prst="straightConnector1">
            <a:avLst/>
          </a:prstGeom>
          <a:noFill/>
          <a:ln cap="flat" cmpd="sng" w="9525">
            <a:solidFill>
              <a:schemeClr val="dk2"/>
            </a:solidFill>
            <a:prstDash val="solid"/>
            <a:round/>
            <a:headEnd len="med" w="med" type="none"/>
            <a:tailEnd len="med" w="med" type="none"/>
          </a:ln>
        </p:spPr>
      </p:cxnSp>
      <p:cxnSp>
        <p:nvCxnSpPr>
          <p:cNvPr id="697" name="Shape 697"/>
          <p:cNvCxnSpPr>
            <a:stCxn id="662" idx="0"/>
            <a:endCxn id="665" idx="2"/>
          </p:cNvCxnSpPr>
          <p:nvPr/>
        </p:nvCxnSpPr>
        <p:spPr>
          <a:xfrm flipH="1" rot="10800000">
            <a:off x="1300411" y="3018700"/>
            <a:ext cx="965100" cy="355200"/>
          </a:xfrm>
          <a:prstGeom prst="straightConnector1">
            <a:avLst/>
          </a:prstGeom>
          <a:noFill/>
          <a:ln cap="flat" cmpd="sng" w="9525">
            <a:solidFill>
              <a:schemeClr val="dk2"/>
            </a:solidFill>
            <a:prstDash val="solid"/>
            <a:round/>
            <a:headEnd len="med" w="med" type="none"/>
            <a:tailEnd len="med" w="med" type="none"/>
          </a:ln>
        </p:spPr>
      </p:cxnSp>
      <p:cxnSp>
        <p:nvCxnSpPr>
          <p:cNvPr id="698" name="Shape 698"/>
          <p:cNvCxnSpPr>
            <a:stCxn id="659" idx="0"/>
            <a:endCxn id="665" idx="2"/>
          </p:cNvCxnSpPr>
          <p:nvPr/>
        </p:nvCxnSpPr>
        <p:spPr>
          <a:xfrm flipH="1" rot="10800000">
            <a:off x="1567754" y="3018845"/>
            <a:ext cx="697800" cy="944700"/>
          </a:xfrm>
          <a:prstGeom prst="straightConnector1">
            <a:avLst/>
          </a:prstGeom>
          <a:noFill/>
          <a:ln cap="flat" cmpd="sng" w="9525">
            <a:solidFill>
              <a:schemeClr val="dk2"/>
            </a:solidFill>
            <a:prstDash val="solid"/>
            <a:round/>
            <a:headEnd len="med" w="med" type="none"/>
            <a:tailEnd len="med" w="med" type="none"/>
          </a:ln>
        </p:spPr>
      </p:cxnSp>
      <p:cxnSp>
        <p:nvCxnSpPr>
          <p:cNvPr id="699" name="Shape 699"/>
          <p:cNvCxnSpPr>
            <a:stCxn id="671" idx="0"/>
            <a:endCxn id="665" idx="2"/>
          </p:cNvCxnSpPr>
          <p:nvPr/>
        </p:nvCxnSpPr>
        <p:spPr>
          <a:xfrm rot="10800000">
            <a:off x="2265355" y="3018680"/>
            <a:ext cx="419100" cy="217800"/>
          </a:xfrm>
          <a:prstGeom prst="straightConnector1">
            <a:avLst/>
          </a:prstGeom>
          <a:noFill/>
          <a:ln cap="flat" cmpd="sng" w="9525">
            <a:solidFill>
              <a:schemeClr val="dk2"/>
            </a:solidFill>
            <a:prstDash val="solid"/>
            <a:round/>
            <a:headEnd len="med" w="med" type="none"/>
            <a:tailEnd len="med" w="med" type="none"/>
          </a:ln>
        </p:spPr>
      </p:cxnSp>
      <p:cxnSp>
        <p:nvCxnSpPr>
          <p:cNvPr id="700" name="Shape 700"/>
          <p:cNvCxnSpPr>
            <a:stCxn id="674" idx="0"/>
            <a:endCxn id="671" idx="2"/>
          </p:cNvCxnSpPr>
          <p:nvPr/>
        </p:nvCxnSpPr>
        <p:spPr>
          <a:xfrm flipH="1" rot="10800000">
            <a:off x="2271512" y="3662258"/>
            <a:ext cx="412800" cy="460500"/>
          </a:xfrm>
          <a:prstGeom prst="straightConnector1">
            <a:avLst/>
          </a:prstGeom>
          <a:noFill/>
          <a:ln cap="flat" cmpd="sng" w="9525">
            <a:solidFill>
              <a:schemeClr val="dk2"/>
            </a:solidFill>
            <a:prstDash val="solid"/>
            <a:round/>
            <a:headEnd len="med" w="med" type="none"/>
            <a:tailEnd len="med" w="med" type="none"/>
          </a:ln>
        </p:spPr>
      </p:cxnSp>
      <p:cxnSp>
        <p:nvCxnSpPr>
          <p:cNvPr id="701" name="Shape 701"/>
          <p:cNvCxnSpPr>
            <a:stCxn id="677" idx="0"/>
            <a:endCxn id="671" idx="2"/>
          </p:cNvCxnSpPr>
          <p:nvPr/>
        </p:nvCxnSpPr>
        <p:spPr>
          <a:xfrm rot="10800000">
            <a:off x="2684595" y="3662258"/>
            <a:ext cx="212400" cy="460500"/>
          </a:xfrm>
          <a:prstGeom prst="straightConnector1">
            <a:avLst/>
          </a:prstGeom>
          <a:noFill/>
          <a:ln cap="flat" cmpd="sng" w="9525">
            <a:solidFill>
              <a:schemeClr val="dk2"/>
            </a:solidFill>
            <a:prstDash val="solid"/>
            <a:round/>
            <a:headEnd len="med" w="med" type="none"/>
            <a:tailEnd len="med" w="med" type="none"/>
          </a:ln>
        </p:spPr>
      </p:cxnSp>
      <p:cxnSp>
        <p:nvCxnSpPr>
          <p:cNvPr id="702" name="Shape 702"/>
          <p:cNvCxnSpPr>
            <a:stCxn id="680" idx="0"/>
            <a:endCxn id="671" idx="2"/>
          </p:cNvCxnSpPr>
          <p:nvPr/>
        </p:nvCxnSpPr>
        <p:spPr>
          <a:xfrm rot="10800000">
            <a:off x="2684309" y="3662258"/>
            <a:ext cx="975000" cy="460500"/>
          </a:xfrm>
          <a:prstGeom prst="straightConnector1">
            <a:avLst/>
          </a:prstGeom>
          <a:noFill/>
          <a:ln cap="flat" cmpd="sng" w="9525">
            <a:solidFill>
              <a:schemeClr val="dk2"/>
            </a:solidFill>
            <a:prstDash val="solid"/>
            <a:round/>
            <a:headEnd len="med" w="med" type="none"/>
            <a:tailEnd len="med" w="med" type="none"/>
          </a:ln>
        </p:spPr>
      </p:cxnSp>
      <p:cxnSp>
        <p:nvCxnSpPr>
          <p:cNvPr id="703" name="Shape 703"/>
          <p:cNvCxnSpPr>
            <a:stCxn id="686" idx="0"/>
            <a:endCxn id="674" idx="2"/>
          </p:cNvCxnSpPr>
          <p:nvPr/>
        </p:nvCxnSpPr>
        <p:spPr>
          <a:xfrm rot="10800000">
            <a:off x="2271373" y="4548456"/>
            <a:ext cx="48900" cy="387000"/>
          </a:xfrm>
          <a:prstGeom prst="straightConnector1">
            <a:avLst/>
          </a:prstGeom>
          <a:noFill/>
          <a:ln cap="flat" cmpd="sng" w="9525">
            <a:solidFill>
              <a:schemeClr val="dk2"/>
            </a:solidFill>
            <a:prstDash val="solid"/>
            <a:round/>
            <a:headEnd len="med" w="med" type="none"/>
            <a:tailEnd len="med" w="med" type="none"/>
          </a:ln>
        </p:spPr>
      </p:cxnSp>
      <p:cxnSp>
        <p:nvCxnSpPr>
          <p:cNvPr id="704" name="Shape 704"/>
          <p:cNvCxnSpPr>
            <a:stCxn id="674" idx="2"/>
            <a:endCxn id="683" idx="0"/>
          </p:cNvCxnSpPr>
          <p:nvPr/>
        </p:nvCxnSpPr>
        <p:spPr>
          <a:xfrm>
            <a:off x="2271512" y="4548458"/>
            <a:ext cx="736500" cy="391200"/>
          </a:xfrm>
          <a:prstGeom prst="straightConnector1">
            <a:avLst/>
          </a:prstGeom>
          <a:noFill/>
          <a:ln cap="flat" cmpd="sng" w="9525">
            <a:solidFill>
              <a:schemeClr val="dk2"/>
            </a:solidFill>
            <a:prstDash val="solid"/>
            <a:round/>
            <a:headEnd len="med" w="med" type="none"/>
            <a:tailEnd len="med" w="med" type="none"/>
          </a:ln>
        </p:spPr>
      </p:cxnSp>
      <p:cxnSp>
        <p:nvCxnSpPr>
          <p:cNvPr id="705" name="Shape 705"/>
          <p:cNvCxnSpPr>
            <a:stCxn id="680" idx="2"/>
            <a:endCxn id="683" idx="0"/>
          </p:cNvCxnSpPr>
          <p:nvPr/>
        </p:nvCxnSpPr>
        <p:spPr>
          <a:xfrm flipH="1">
            <a:off x="3008009" y="4548458"/>
            <a:ext cx="651300" cy="391200"/>
          </a:xfrm>
          <a:prstGeom prst="straightConnector1">
            <a:avLst/>
          </a:prstGeom>
          <a:noFill/>
          <a:ln cap="flat" cmpd="sng" w="9525">
            <a:solidFill>
              <a:schemeClr val="dk2"/>
            </a:solidFill>
            <a:prstDash val="solid"/>
            <a:round/>
            <a:headEnd len="med" w="med" type="none"/>
            <a:tailEnd len="med" w="med" type="none"/>
          </a:ln>
        </p:spPr>
      </p:cxnSp>
      <p:cxnSp>
        <p:nvCxnSpPr>
          <p:cNvPr id="706" name="Shape 706"/>
          <p:cNvCxnSpPr>
            <a:stCxn id="680" idx="2"/>
            <a:endCxn id="692" idx="0"/>
          </p:cNvCxnSpPr>
          <p:nvPr/>
        </p:nvCxnSpPr>
        <p:spPr>
          <a:xfrm>
            <a:off x="3659309" y="4548458"/>
            <a:ext cx="141000" cy="344700"/>
          </a:xfrm>
          <a:prstGeom prst="straightConnector1">
            <a:avLst/>
          </a:prstGeom>
          <a:noFill/>
          <a:ln cap="flat" cmpd="sng" w="9525">
            <a:solidFill>
              <a:schemeClr val="dk2"/>
            </a:solidFill>
            <a:prstDash val="solid"/>
            <a:round/>
            <a:headEnd len="med" w="med" type="none"/>
            <a:tailEnd len="med" w="med" type="none"/>
          </a:ln>
        </p:spPr>
      </p:cxnSp>
      <p:cxnSp>
        <p:nvCxnSpPr>
          <p:cNvPr id="707" name="Shape 707"/>
          <p:cNvCxnSpPr>
            <a:stCxn id="689" idx="0"/>
            <a:endCxn id="683" idx="2"/>
          </p:cNvCxnSpPr>
          <p:nvPr/>
        </p:nvCxnSpPr>
        <p:spPr>
          <a:xfrm rot="10800000">
            <a:off x="3008006" y="5365190"/>
            <a:ext cx="0" cy="277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1" name="Shape 711"/>
        <p:cNvGrpSpPr/>
        <p:nvPr/>
      </p:nvGrpSpPr>
      <p:grpSpPr>
        <a:xfrm>
          <a:off x="0" y="0"/>
          <a:ext cx="0" cy="0"/>
          <a:chOff x="0" y="0"/>
          <a:chExt cx="0" cy="0"/>
        </a:xfrm>
      </p:grpSpPr>
      <p:sp>
        <p:nvSpPr>
          <p:cNvPr id="712" name="Shape 71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Bottom-Up Testing</a:t>
            </a:r>
            <a:endParaRPr/>
          </a:p>
        </p:txBody>
      </p:sp>
      <p:sp>
        <p:nvSpPr>
          <p:cNvPr id="713" name="Shape 713"/>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sz="2400"/>
              <a:t>Start testing from the bottom-up. </a:t>
            </a:r>
            <a:endParaRPr sz="2400"/>
          </a:p>
          <a:p>
            <a:pPr indent="-368300" lvl="1" marL="914400" rtl="0">
              <a:spcBef>
                <a:spcPts val="0"/>
              </a:spcBef>
              <a:spcAft>
                <a:spcPts val="0"/>
              </a:spcAft>
              <a:buSzPts val="2200"/>
              <a:buChar char="○"/>
            </a:pPr>
            <a:r>
              <a:rPr lang="en" sz="2200"/>
              <a:t>Start from classes with no dependency, then move up in the hierarchy.</a:t>
            </a:r>
            <a:endParaRPr sz="2200"/>
          </a:p>
          <a:p>
            <a:pPr indent="-368300" lvl="1" marL="914400" rtl="0">
              <a:spcBef>
                <a:spcPts val="0"/>
              </a:spcBef>
              <a:spcAft>
                <a:spcPts val="0"/>
              </a:spcAft>
              <a:buSzPts val="2200"/>
              <a:buChar char="○"/>
            </a:pPr>
            <a:r>
              <a:rPr lang="en" sz="2200"/>
              <a:t>Integrate SlotDB with Slot, Component with ComponentDB.</a:t>
            </a:r>
            <a:endParaRPr sz="2200"/>
          </a:p>
          <a:p>
            <a:pPr indent="-368300" lvl="1" marL="914400" rtl="0">
              <a:spcBef>
                <a:spcPts val="0"/>
              </a:spcBef>
              <a:spcAft>
                <a:spcPts val="0"/>
              </a:spcAft>
              <a:buSzPts val="2200"/>
              <a:buChar char="○"/>
            </a:pPr>
            <a:r>
              <a:rPr lang="en" sz="2200"/>
              <a:t>Then ModelDB with Model and Slot.</a:t>
            </a:r>
            <a:endParaRPr sz="2200"/>
          </a:p>
          <a:p>
            <a:pPr indent="-368300" lvl="1" marL="914400">
              <a:spcBef>
                <a:spcPts val="0"/>
              </a:spcBef>
              <a:spcAft>
                <a:spcPts val="0"/>
              </a:spcAft>
              <a:buSzPts val="2200"/>
              <a:buChar char="○"/>
            </a:pPr>
            <a:r>
              <a:rPr lang="en" sz="2200"/>
              <a:t>… up to Order with all below.</a:t>
            </a:r>
            <a:endParaRPr sz="2200"/>
          </a:p>
        </p:txBody>
      </p:sp>
      <p:sp>
        <p:nvSpPr>
          <p:cNvPr id="714" name="Shape 714"/>
          <p:cNvSpPr/>
          <p:nvPr/>
        </p:nvSpPr>
        <p:spPr>
          <a:xfrm>
            <a:off x="4578550" y="3032701"/>
            <a:ext cx="654900" cy="42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USAccount</a:t>
            </a:r>
            <a:endParaRPr sz="700"/>
          </a:p>
          <a:p>
            <a:pPr indent="0" lvl="0" marL="0" rtl="0">
              <a:spcBef>
                <a:spcPts val="0"/>
              </a:spcBef>
              <a:spcAft>
                <a:spcPts val="0"/>
              </a:spcAft>
              <a:buNone/>
            </a:pPr>
            <a:r>
              <a:t/>
            </a:r>
            <a:endParaRPr/>
          </a:p>
        </p:txBody>
      </p:sp>
      <p:cxnSp>
        <p:nvCxnSpPr>
          <p:cNvPr id="715" name="Shape 715"/>
          <p:cNvCxnSpPr/>
          <p:nvPr/>
        </p:nvCxnSpPr>
        <p:spPr>
          <a:xfrm>
            <a:off x="4578550" y="3245493"/>
            <a:ext cx="654900" cy="0"/>
          </a:xfrm>
          <a:prstGeom prst="straightConnector1">
            <a:avLst/>
          </a:prstGeom>
          <a:noFill/>
          <a:ln cap="flat" cmpd="sng" w="9525">
            <a:solidFill>
              <a:schemeClr val="dk2"/>
            </a:solidFill>
            <a:prstDash val="solid"/>
            <a:round/>
            <a:headEnd len="med" w="med" type="none"/>
            <a:tailEnd len="med" w="med" type="none"/>
          </a:ln>
        </p:spPr>
      </p:cxnSp>
      <p:cxnSp>
        <p:nvCxnSpPr>
          <p:cNvPr id="716" name="Shape 716"/>
          <p:cNvCxnSpPr/>
          <p:nvPr/>
        </p:nvCxnSpPr>
        <p:spPr>
          <a:xfrm>
            <a:off x="4578550" y="3341444"/>
            <a:ext cx="654900" cy="0"/>
          </a:xfrm>
          <a:prstGeom prst="straightConnector1">
            <a:avLst/>
          </a:prstGeom>
          <a:noFill/>
          <a:ln cap="flat" cmpd="sng" w="9525">
            <a:solidFill>
              <a:schemeClr val="dk2"/>
            </a:solidFill>
            <a:prstDash val="solid"/>
            <a:round/>
            <a:headEnd len="med" w="med" type="none"/>
            <a:tailEnd len="med" w="med" type="none"/>
          </a:ln>
        </p:spPr>
      </p:cxnSp>
      <p:sp>
        <p:nvSpPr>
          <p:cNvPr id="717" name="Shape 717"/>
          <p:cNvSpPr/>
          <p:nvPr/>
        </p:nvSpPr>
        <p:spPr>
          <a:xfrm>
            <a:off x="5478004" y="4081520"/>
            <a:ext cx="743400" cy="42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OtherAccount</a:t>
            </a:r>
            <a:endParaRPr sz="700"/>
          </a:p>
          <a:p>
            <a:pPr indent="0" lvl="0" marL="0" rtl="0">
              <a:spcBef>
                <a:spcPts val="0"/>
              </a:spcBef>
              <a:spcAft>
                <a:spcPts val="0"/>
              </a:spcAft>
              <a:buNone/>
            </a:pPr>
            <a:r>
              <a:t/>
            </a:r>
            <a:endParaRPr/>
          </a:p>
        </p:txBody>
      </p:sp>
      <p:cxnSp>
        <p:nvCxnSpPr>
          <p:cNvPr id="718" name="Shape 718"/>
          <p:cNvCxnSpPr/>
          <p:nvPr/>
        </p:nvCxnSpPr>
        <p:spPr>
          <a:xfrm>
            <a:off x="5478004" y="4294313"/>
            <a:ext cx="743400" cy="0"/>
          </a:xfrm>
          <a:prstGeom prst="straightConnector1">
            <a:avLst/>
          </a:prstGeom>
          <a:noFill/>
          <a:ln cap="flat" cmpd="sng" w="9525">
            <a:solidFill>
              <a:schemeClr val="dk2"/>
            </a:solidFill>
            <a:prstDash val="solid"/>
            <a:round/>
            <a:headEnd len="med" w="med" type="none"/>
            <a:tailEnd len="med" w="med" type="none"/>
          </a:ln>
        </p:spPr>
      </p:cxnSp>
      <p:cxnSp>
        <p:nvCxnSpPr>
          <p:cNvPr id="719" name="Shape 719"/>
          <p:cNvCxnSpPr/>
          <p:nvPr/>
        </p:nvCxnSpPr>
        <p:spPr>
          <a:xfrm>
            <a:off x="5478004" y="4390263"/>
            <a:ext cx="743400" cy="0"/>
          </a:xfrm>
          <a:prstGeom prst="straightConnector1">
            <a:avLst/>
          </a:prstGeom>
          <a:noFill/>
          <a:ln cap="flat" cmpd="sng" w="9525">
            <a:solidFill>
              <a:schemeClr val="dk2"/>
            </a:solidFill>
            <a:prstDash val="solid"/>
            <a:round/>
            <a:headEnd len="med" w="med" type="none"/>
            <a:tailEnd len="med" w="med" type="none"/>
          </a:ln>
        </p:spPr>
      </p:cxnSp>
      <p:sp>
        <p:nvSpPr>
          <p:cNvPr id="720" name="Shape 720"/>
          <p:cNvSpPr/>
          <p:nvPr/>
        </p:nvSpPr>
        <p:spPr>
          <a:xfrm>
            <a:off x="5233461" y="3491875"/>
            <a:ext cx="697800" cy="42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EUAccount</a:t>
            </a:r>
            <a:endParaRPr sz="700"/>
          </a:p>
          <a:p>
            <a:pPr indent="0" lvl="0" marL="0" rtl="0">
              <a:spcBef>
                <a:spcPts val="0"/>
              </a:spcBef>
              <a:spcAft>
                <a:spcPts val="0"/>
              </a:spcAft>
              <a:buNone/>
            </a:pPr>
            <a:r>
              <a:t/>
            </a:r>
            <a:endParaRPr/>
          </a:p>
        </p:txBody>
      </p:sp>
      <p:cxnSp>
        <p:nvCxnSpPr>
          <p:cNvPr id="721" name="Shape 721"/>
          <p:cNvCxnSpPr/>
          <p:nvPr/>
        </p:nvCxnSpPr>
        <p:spPr>
          <a:xfrm>
            <a:off x="5233461" y="3704668"/>
            <a:ext cx="697800" cy="0"/>
          </a:xfrm>
          <a:prstGeom prst="straightConnector1">
            <a:avLst/>
          </a:prstGeom>
          <a:noFill/>
          <a:ln cap="flat" cmpd="sng" w="9525">
            <a:solidFill>
              <a:schemeClr val="dk2"/>
            </a:solidFill>
            <a:prstDash val="solid"/>
            <a:round/>
            <a:headEnd len="med" w="med" type="none"/>
            <a:tailEnd len="med" w="med" type="none"/>
          </a:ln>
        </p:spPr>
      </p:cxnSp>
      <p:cxnSp>
        <p:nvCxnSpPr>
          <p:cNvPr id="722" name="Shape 722"/>
          <p:cNvCxnSpPr/>
          <p:nvPr/>
        </p:nvCxnSpPr>
        <p:spPr>
          <a:xfrm>
            <a:off x="5233461" y="3800618"/>
            <a:ext cx="697800" cy="0"/>
          </a:xfrm>
          <a:prstGeom prst="straightConnector1">
            <a:avLst/>
          </a:prstGeom>
          <a:noFill/>
          <a:ln cap="flat" cmpd="sng" w="9525">
            <a:solidFill>
              <a:schemeClr val="dk2"/>
            </a:solidFill>
            <a:prstDash val="solid"/>
            <a:round/>
            <a:headEnd len="med" w="med" type="none"/>
            <a:tailEnd len="med" w="med" type="none"/>
          </a:ln>
        </p:spPr>
      </p:cxnSp>
      <p:sp>
        <p:nvSpPr>
          <p:cNvPr id="723" name="Shape 723"/>
          <p:cNvSpPr/>
          <p:nvPr/>
        </p:nvSpPr>
        <p:spPr>
          <a:xfrm>
            <a:off x="6221625" y="2711050"/>
            <a:ext cx="651600" cy="42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Customer</a:t>
            </a:r>
            <a:endParaRPr sz="700"/>
          </a:p>
          <a:p>
            <a:pPr indent="0" lvl="0" marL="0" rtl="0">
              <a:spcBef>
                <a:spcPts val="0"/>
              </a:spcBef>
              <a:spcAft>
                <a:spcPts val="0"/>
              </a:spcAft>
              <a:buNone/>
            </a:pPr>
            <a:r>
              <a:t/>
            </a:r>
            <a:endParaRPr/>
          </a:p>
        </p:txBody>
      </p:sp>
      <p:cxnSp>
        <p:nvCxnSpPr>
          <p:cNvPr id="724" name="Shape 724"/>
          <p:cNvCxnSpPr/>
          <p:nvPr/>
        </p:nvCxnSpPr>
        <p:spPr>
          <a:xfrm>
            <a:off x="6221625" y="2923842"/>
            <a:ext cx="651600" cy="0"/>
          </a:xfrm>
          <a:prstGeom prst="straightConnector1">
            <a:avLst/>
          </a:prstGeom>
          <a:noFill/>
          <a:ln cap="flat" cmpd="sng" w="9525">
            <a:solidFill>
              <a:schemeClr val="dk2"/>
            </a:solidFill>
            <a:prstDash val="solid"/>
            <a:round/>
            <a:headEnd len="med" w="med" type="none"/>
            <a:tailEnd len="med" w="med" type="none"/>
          </a:ln>
        </p:spPr>
      </p:cxnSp>
      <p:cxnSp>
        <p:nvCxnSpPr>
          <p:cNvPr id="725" name="Shape 725"/>
          <p:cNvCxnSpPr/>
          <p:nvPr/>
        </p:nvCxnSpPr>
        <p:spPr>
          <a:xfrm>
            <a:off x="6221625" y="3019793"/>
            <a:ext cx="651600" cy="0"/>
          </a:xfrm>
          <a:prstGeom prst="straightConnector1">
            <a:avLst/>
          </a:prstGeom>
          <a:noFill/>
          <a:ln cap="flat" cmpd="sng" w="9525">
            <a:solidFill>
              <a:schemeClr val="dk2"/>
            </a:solidFill>
            <a:prstDash val="solid"/>
            <a:round/>
            <a:headEnd len="med" w="med" type="none"/>
            <a:tailEnd len="med" w="med" type="none"/>
          </a:ln>
        </p:spPr>
      </p:cxnSp>
      <p:sp>
        <p:nvSpPr>
          <p:cNvPr id="726" name="Shape 726"/>
          <p:cNvSpPr/>
          <p:nvPr/>
        </p:nvSpPr>
        <p:spPr>
          <a:xfrm>
            <a:off x="6103482" y="1981425"/>
            <a:ext cx="795900" cy="42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CustomerCare</a:t>
            </a:r>
            <a:endParaRPr sz="700"/>
          </a:p>
          <a:p>
            <a:pPr indent="0" lvl="0" marL="0" rtl="0">
              <a:spcBef>
                <a:spcPts val="0"/>
              </a:spcBef>
              <a:spcAft>
                <a:spcPts val="0"/>
              </a:spcAft>
              <a:buNone/>
            </a:pPr>
            <a:r>
              <a:t/>
            </a:r>
            <a:endParaRPr/>
          </a:p>
        </p:txBody>
      </p:sp>
      <p:cxnSp>
        <p:nvCxnSpPr>
          <p:cNvPr id="727" name="Shape 727"/>
          <p:cNvCxnSpPr/>
          <p:nvPr/>
        </p:nvCxnSpPr>
        <p:spPr>
          <a:xfrm>
            <a:off x="6103482" y="2194217"/>
            <a:ext cx="795900" cy="0"/>
          </a:xfrm>
          <a:prstGeom prst="straightConnector1">
            <a:avLst/>
          </a:prstGeom>
          <a:noFill/>
          <a:ln cap="flat" cmpd="sng" w="9525">
            <a:solidFill>
              <a:schemeClr val="dk2"/>
            </a:solidFill>
            <a:prstDash val="solid"/>
            <a:round/>
            <a:headEnd len="med" w="med" type="none"/>
            <a:tailEnd len="med" w="med" type="none"/>
          </a:ln>
        </p:spPr>
      </p:cxnSp>
      <p:cxnSp>
        <p:nvCxnSpPr>
          <p:cNvPr id="728" name="Shape 728"/>
          <p:cNvCxnSpPr/>
          <p:nvPr/>
        </p:nvCxnSpPr>
        <p:spPr>
          <a:xfrm>
            <a:off x="6103482" y="2290168"/>
            <a:ext cx="795900" cy="0"/>
          </a:xfrm>
          <a:prstGeom prst="straightConnector1">
            <a:avLst/>
          </a:prstGeom>
          <a:noFill/>
          <a:ln cap="flat" cmpd="sng" w="9525">
            <a:solidFill>
              <a:schemeClr val="dk2"/>
            </a:solidFill>
            <a:prstDash val="solid"/>
            <a:round/>
            <a:headEnd len="med" w="med" type="none"/>
            <a:tailEnd len="med" w="med" type="none"/>
          </a:ln>
        </p:spPr>
      </p:cxnSp>
      <p:sp>
        <p:nvSpPr>
          <p:cNvPr id="729" name="Shape 729"/>
          <p:cNvSpPr/>
          <p:nvPr/>
        </p:nvSpPr>
        <p:spPr>
          <a:xfrm>
            <a:off x="6731355" y="3354455"/>
            <a:ext cx="470100" cy="42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Order</a:t>
            </a:r>
            <a:endParaRPr sz="700"/>
          </a:p>
          <a:p>
            <a:pPr indent="0" lvl="0" marL="0" rtl="0">
              <a:spcBef>
                <a:spcPts val="0"/>
              </a:spcBef>
              <a:spcAft>
                <a:spcPts val="0"/>
              </a:spcAft>
              <a:buNone/>
            </a:pPr>
            <a:r>
              <a:t/>
            </a:r>
            <a:endParaRPr/>
          </a:p>
        </p:txBody>
      </p:sp>
      <p:cxnSp>
        <p:nvCxnSpPr>
          <p:cNvPr id="730" name="Shape 730"/>
          <p:cNvCxnSpPr/>
          <p:nvPr/>
        </p:nvCxnSpPr>
        <p:spPr>
          <a:xfrm>
            <a:off x="6731355" y="3567247"/>
            <a:ext cx="470100" cy="0"/>
          </a:xfrm>
          <a:prstGeom prst="straightConnector1">
            <a:avLst/>
          </a:prstGeom>
          <a:noFill/>
          <a:ln cap="flat" cmpd="sng" w="9525">
            <a:solidFill>
              <a:schemeClr val="dk2"/>
            </a:solidFill>
            <a:prstDash val="solid"/>
            <a:round/>
            <a:headEnd len="med" w="med" type="none"/>
            <a:tailEnd len="med" w="med" type="none"/>
          </a:ln>
        </p:spPr>
      </p:cxnSp>
      <p:cxnSp>
        <p:nvCxnSpPr>
          <p:cNvPr id="731" name="Shape 731"/>
          <p:cNvCxnSpPr/>
          <p:nvPr/>
        </p:nvCxnSpPr>
        <p:spPr>
          <a:xfrm>
            <a:off x="6731355" y="3663198"/>
            <a:ext cx="470100" cy="0"/>
          </a:xfrm>
          <a:prstGeom prst="straightConnector1">
            <a:avLst/>
          </a:prstGeom>
          <a:noFill/>
          <a:ln cap="flat" cmpd="sng" w="9525">
            <a:solidFill>
              <a:schemeClr val="dk2"/>
            </a:solidFill>
            <a:prstDash val="solid"/>
            <a:round/>
            <a:headEnd len="med" w="med" type="none"/>
            <a:tailEnd len="med" w="med" type="none"/>
          </a:ln>
        </p:spPr>
      </p:cxnSp>
      <p:sp>
        <p:nvSpPr>
          <p:cNvPr id="732" name="Shape 732"/>
          <p:cNvSpPr/>
          <p:nvPr/>
        </p:nvSpPr>
        <p:spPr>
          <a:xfrm>
            <a:off x="6318412" y="4240733"/>
            <a:ext cx="470100" cy="42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Model</a:t>
            </a:r>
            <a:endParaRPr sz="700"/>
          </a:p>
          <a:p>
            <a:pPr indent="0" lvl="0" marL="0" rtl="0">
              <a:spcBef>
                <a:spcPts val="0"/>
              </a:spcBef>
              <a:spcAft>
                <a:spcPts val="0"/>
              </a:spcAft>
              <a:buNone/>
            </a:pPr>
            <a:r>
              <a:t/>
            </a:r>
            <a:endParaRPr/>
          </a:p>
        </p:txBody>
      </p:sp>
      <p:cxnSp>
        <p:nvCxnSpPr>
          <p:cNvPr id="733" name="Shape 733"/>
          <p:cNvCxnSpPr/>
          <p:nvPr/>
        </p:nvCxnSpPr>
        <p:spPr>
          <a:xfrm>
            <a:off x="6318412" y="4453525"/>
            <a:ext cx="470100" cy="0"/>
          </a:xfrm>
          <a:prstGeom prst="straightConnector1">
            <a:avLst/>
          </a:prstGeom>
          <a:noFill/>
          <a:ln cap="flat" cmpd="sng" w="9525">
            <a:solidFill>
              <a:schemeClr val="dk2"/>
            </a:solidFill>
            <a:prstDash val="solid"/>
            <a:round/>
            <a:headEnd len="med" w="med" type="none"/>
            <a:tailEnd len="med" w="med" type="none"/>
          </a:ln>
        </p:spPr>
      </p:cxnSp>
      <p:cxnSp>
        <p:nvCxnSpPr>
          <p:cNvPr id="734" name="Shape 734"/>
          <p:cNvCxnSpPr/>
          <p:nvPr/>
        </p:nvCxnSpPr>
        <p:spPr>
          <a:xfrm>
            <a:off x="6318412" y="4549476"/>
            <a:ext cx="470100" cy="0"/>
          </a:xfrm>
          <a:prstGeom prst="straightConnector1">
            <a:avLst/>
          </a:prstGeom>
          <a:noFill/>
          <a:ln cap="flat" cmpd="sng" w="9525">
            <a:solidFill>
              <a:schemeClr val="dk2"/>
            </a:solidFill>
            <a:prstDash val="solid"/>
            <a:round/>
            <a:headEnd len="med" w="med" type="none"/>
            <a:tailEnd len="med" w="med" type="none"/>
          </a:ln>
        </p:spPr>
      </p:cxnSp>
      <p:sp>
        <p:nvSpPr>
          <p:cNvPr id="735" name="Shape 735"/>
          <p:cNvSpPr/>
          <p:nvPr/>
        </p:nvSpPr>
        <p:spPr>
          <a:xfrm>
            <a:off x="6895145" y="4240733"/>
            <a:ext cx="567600" cy="42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PriceList</a:t>
            </a:r>
            <a:endParaRPr sz="700"/>
          </a:p>
          <a:p>
            <a:pPr indent="0" lvl="0" marL="0" rtl="0">
              <a:spcBef>
                <a:spcPts val="0"/>
              </a:spcBef>
              <a:spcAft>
                <a:spcPts val="0"/>
              </a:spcAft>
              <a:buNone/>
            </a:pPr>
            <a:r>
              <a:t/>
            </a:r>
            <a:endParaRPr/>
          </a:p>
        </p:txBody>
      </p:sp>
      <p:cxnSp>
        <p:nvCxnSpPr>
          <p:cNvPr id="736" name="Shape 736"/>
          <p:cNvCxnSpPr/>
          <p:nvPr/>
        </p:nvCxnSpPr>
        <p:spPr>
          <a:xfrm>
            <a:off x="6895145" y="4453525"/>
            <a:ext cx="567600" cy="0"/>
          </a:xfrm>
          <a:prstGeom prst="straightConnector1">
            <a:avLst/>
          </a:prstGeom>
          <a:noFill/>
          <a:ln cap="flat" cmpd="sng" w="9525">
            <a:solidFill>
              <a:schemeClr val="dk2"/>
            </a:solidFill>
            <a:prstDash val="solid"/>
            <a:round/>
            <a:headEnd len="med" w="med" type="none"/>
            <a:tailEnd len="med" w="med" type="none"/>
          </a:ln>
        </p:spPr>
      </p:cxnSp>
      <p:cxnSp>
        <p:nvCxnSpPr>
          <p:cNvPr id="737" name="Shape 737"/>
          <p:cNvCxnSpPr/>
          <p:nvPr/>
        </p:nvCxnSpPr>
        <p:spPr>
          <a:xfrm>
            <a:off x="6895145" y="4549476"/>
            <a:ext cx="567600" cy="0"/>
          </a:xfrm>
          <a:prstGeom prst="straightConnector1">
            <a:avLst/>
          </a:prstGeom>
          <a:noFill/>
          <a:ln cap="flat" cmpd="sng" w="9525">
            <a:solidFill>
              <a:schemeClr val="dk2"/>
            </a:solidFill>
            <a:prstDash val="solid"/>
            <a:round/>
            <a:headEnd len="med" w="med" type="none"/>
            <a:tailEnd len="med" w="med" type="none"/>
          </a:ln>
        </p:spPr>
      </p:cxnSp>
      <p:sp>
        <p:nvSpPr>
          <p:cNvPr id="738" name="Shape 738"/>
          <p:cNvSpPr/>
          <p:nvPr/>
        </p:nvSpPr>
        <p:spPr>
          <a:xfrm>
            <a:off x="7569559" y="4240733"/>
            <a:ext cx="743400" cy="42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Component</a:t>
            </a:r>
            <a:endParaRPr sz="700"/>
          </a:p>
          <a:p>
            <a:pPr indent="0" lvl="0" marL="0" rtl="0">
              <a:spcBef>
                <a:spcPts val="0"/>
              </a:spcBef>
              <a:spcAft>
                <a:spcPts val="0"/>
              </a:spcAft>
              <a:buNone/>
            </a:pPr>
            <a:r>
              <a:t/>
            </a:r>
            <a:endParaRPr/>
          </a:p>
        </p:txBody>
      </p:sp>
      <p:cxnSp>
        <p:nvCxnSpPr>
          <p:cNvPr id="739" name="Shape 739"/>
          <p:cNvCxnSpPr/>
          <p:nvPr/>
        </p:nvCxnSpPr>
        <p:spPr>
          <a:xfrm>
            <a:off x="7569559" y="4453525"/>
            <a:ext cx="743400" cy="0"/>
          </a:xfrm>
          <a:prstGeom prst="straightConnector1">
            <a:avLst/>
          </a:prstGeom>
          <a:noFill/>
          <a:ln cap="flat" cmpd="sng" w="9525">
            <a:solidFill>
              <a:schemeClr val="dk2"/>
            </a:solidFill>
            <a:prstDash val="solid"/>
            <a:round/>
            <a:headEnd len="med" w="med" type="none"/>
            <a:tailEnd len="med" w="med" type="none"/>
          </a:ln>
        </p:spPr>
      </p:cxnSp>
      <p:cxnSp>
        <p:nvCxnSpPr>
          <p:cNvPr id="740" name="Shape 740"/>
          <p:cNvCxnSpPr/>
          <p:nvPr/>
        </p:nvCxnSpPr>
        <p:spPr>
          <a:xfrm>
            <a:off x="7569559" y="4549476"/>
            <a:ext cx="743400" cy="0"/>
          </a:xfrm>
          <a:prstGeom prst="straightConnector1">
            <a:avLst/>
          </a:prstGeom>
          <a:noFill/>
          <a:ln cap="flat" cmpd="sng" w="9525">
            <a:solidFill>
              <a:schemeClr val="dk2"/>
            </a:solidFill>
            <a:prstDash val="solid"/>
            <a:round/>
            <a:headEnd len="med" w="med" type="none"/>
            <a:tailEnd len="med" w="med" type="none"/>
          </a:ln>
        </p:spPr>
      </p:cxnSp>
      <p:sp>
        <p:nvSpPr>
          <p:cNvPr id="741" name="Shape 741"/>
          <p:cNvSpPr/>
          <p:nvPr/>
        </p:nvSpPr>
        <p:spPr>
          <a:xfrm>
            <a:off x="7054906" y="5057491"/>
            <a:ext cx="470100" cy="42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Slot</a:t>
            </a:r>
            <a:endParaRPr sz="700"/>
          </a:p>
          <a:p>
            <a:pPr indent="0" lvl="0" marL="0" rtl="0">
              <a:spcBef>
                <a:spcPts val="0"/>
              </a:spcBef>
              <a:spcAft>
                <a:spcPts val="0"/>
              </a:spcAft>
              <a:buNone/>
            </a:pPr>
            <a:r>
              <a:t/>
            </a:r>
            <a:endParaRPr/>
          </a:p>
        </p:txBody>
      </p:sp>
      <p:cxnSp>
        <p:nvCxnSpPr>
          <p:cNvPr id="742" name="Shape 742"/>
          <p:cNvCxnSpPr/>
          <p:nvPr/>
        </p:nvCxnSpPr>
        <p:spPr>
          <a:xfrm>
            <a:off x="7054906" y="5270283"/>
            <a:ext cx="470100" cy="0"/>
          </a:xfrm>
          <a:prstGeom prst="straightConnector1">
            <a:avLst/>
          </a:prstGeom>
          <a:noFill/>
          <a:ln cap="flat" cmpd="sng" w="9525">
            <a:solidFill>
              <a:schemeClr val="dk2"/>
            </a:solidFill>
            <a:prstDash val="solid"/>
            <a:round/>
            <a:headEnd len="med" w="med" type="none"/>
            <a:tailEnd len="med" w="med" type="none"/>
          </a:ln>
        </p:spPr>
      </p:cxnSp>
      <p:cxnSp>
        <p:nvCxnSpPr>
          <p:cNvPr id="743" name="Shape 743"/>
          <p:cNvCxnSpPr/>
          <p:nvPr/>
        </p:nvCxnSpPr>
        <p:spPr>
          <a:xfrm>
            <a:off x="7054906" y="5366234"/>
            <a:ext cx="470100" cy="0"/>
          </a:xfrm>
          <a:prstGeom prst="straightConnector1">
            <a:avLst/>
          </a:prstGeom>
          <a:noFill/>
          <a:ln cap="flat" cmpd="sng" w="9525">
            <a:solidFill>
              <a:schemeClr val="dk2"/>
            </a:solidFill>
            <a:prstDash val="solid"/>
            <a:round/>
            <a:headEnd len="med" w="med" type="none"/>
            <a:tailEnd len="med" w="med" type="none"/>
          </a:ln>
        </p:spPr>
      </p:cxnSp>
      <p:sp>
        <p:nvSpPr>
          <p:cNvPr id="744" name="Shape 744"/>
          <p:cNvSpPr/>
          <p:nvPr/>
        </p:nvSpPr>
        <p:spPr>
          <a:xfrm>
            <a:off x="6318423" y="5053431"/>
            <a:ext cx="567600" cy="42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ModelDB</a:t>
            </a:r>
            <a:endParaRPr sz="700"/>
          </a:p>
          <a:p>
            <a:pPr indent="0" lvl="0" marL="0" rtl="0">
              <a:spcBef>
                <a:spcPts val="0"/>
              </a:spcBef>
              <a:spcAft>
                <a:spcPts val="0"/>
              </a:spcAft>
              <a:buNone/>
            </a:pPr>
            <a:r>
              <a:t/>
            </a:r>
            <a:endParaRPr/>
          </a:p>
        </p:txBody>
      </p:sp>
      <p:cxnSp>
        <p:nvCxnSpPr>
          <p:cNvPr id="745" name="Shape 745"/>
          <p:cNvCxnSpPr/>
          <p:nvPr/>
        </p:nvCxnSpPr>
        <p:spPr>
          <a:xfrm>
            <a:off x="6318423" y="5266223"/>
            <a:ext cx="567600" cy="0"/>
          </a:xfrm>
          <a:prstGeom prst="straightConnector1">
            <a:avLst/>
          </a:prstGeom>
          <a:noFill/>
          <a:ln cap="flat" cmpd="sng" w="9525">
            <a:solidFill>
              <a:schemeClr val="dk2"/>
            </a:solidFill>
            <a:prstDash val="solid"/>
            <a:round/>
            <a:headEnd len="med" w="med" type="none"/>
            <a:tailEnd len="med" w="med" type="none"/>
          </a:ln>
        </p:spPr>
      </p:cxnSp>
      <p:cxnSp>
        <p:nvCxnSpPr>
          <p:cNvPr id="746" name="Shape 746"/>
          <p:cNvCxnSpPr/>
          <p:nvPr/>
        </p:nvCxnSpPr>
        <p:spPr>
          <a:xfrm>
            <a:off x="6318423" y="5362174"/>
            <a:ext cx="567600" cy="0"/>
          </a:xfrm>
          <a:prstGeom prst="straightConnector1">
            <a:avLst/>
          </a:prstGeom>
          <a:noFill/>
          <a:ln cap="flat" cmpd="sng" w="9525">
            <a:solidFill>
              <a:schemeClr val="dk2"/>
            </a:solidFill>
            <a:prstDash val="solid"/>
            <a:round/>
            <a:headEnd len="med" w="med" type="none"/>
            <a:tailEnd len="med" w="med" type="none"/>
          </a:ln>
        </p:spPr>
      </p:cxnSp>
      <p:sp>
        <p:nvSpPr>
          <p:cNvPr id="747" name="Shape 747"/>
          <p:cNvSpPr/>
          <p:nvPr/>
        </p:nvSpPr>
        <p:spPr>
          <a:xfrm>
            <a:off x="7054906" y="5760965"/>
            <a:ext cx="470100" cy="42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SlotDB</a:t>
            </a:r>
            <a:endParaRPr sz="700"/>
          </a:p>
          <a:p>
            <a:pPr indent="0" lvl="0" marL="0" rtl="0">
              <a:spcBef>
                <a:spcPts val="0"/>
              </a:spcBef>
              <a:spcAft>
                <a:spcPts val="0"/>
              </a:spcAft>
              <a:buNone/>
            </a:pPr>
            <a:r>
              <a:t/>
            </a:r>
            <a:endParaRPr/>
          </a:p>
        </p:txBody>
      </p:sp>
      <p:cxnSp>
        <p:nvCxnSpPr>
          <p:cNvPr id="748" name="Shape 748"/>
          <p:cNvCxnSpPr/>
          <p:nvPr/>
        </p:nvCxnSpPr>
        <p:spPr>
          <a:xfrm>
            <a:off x="7054906" y="5973758"/>
            <a:ext cx="470100" cy="0"/>
          </a:xfrm>
          <a:prstGeom prst="straightConnector1">
            <a:avLst/>
          </a:prstGeom>
          <a:noFill/>
          <a:ln cap="flat" cmpd="sng" w="9525">
            <a:solidFill>
              <a:schemeClr val="dk2"/>
            </a:solidFill>
            <a:prstDash val="solid"/>
            <a:round/>
            <a:headEnd len="med" w="med" type="none"/>
            <a:tailEnd len="med" w="med" type="none"/>
          </a:ln>
        </p:spPr>
      </p:cxnSp>
      <p:cxnSp>
        <p:nvCxnSpPr>
          <p:cNvPr id="749" name="Shape 749"/>
          <p:cNvCxnSpPr/>
          <p:nvPr/>
        </p:nvCxnSpPr>
        <p:spPr>
          <a:xfrm>
            <a:off x="7054906" y="6069709"/>
            <a:ext cx="470100" cy="0"/>
          </a:xfrm>
          <a:prstGeom prst="straightConnector1">
            <a:avLst/>
          </a:prstGeom>
          <a:noFill/>
          <a:ln cap="flat" cmpd="sng" w="9525">
            <a:solidFill>
              <a:schemeClr val="dk2"/>
            </a:solidFill>
            <a:prstDash val="solid"/>
            <a:round/>
            <a:headEnd len="med" w="med" type="none"/>
            <a:tailEnd len="med" w="med" type="none"/>
          </a:ln>
        </p:spPr>
      </p:cxnSp>
      <p:sp>
        <p:nvSpPr>
          <p:cNvPr id="750" name="Shape 750"/>
          <p:cNvSpPr/>
          <p:nvPr/>
        </p:nvSpPr>
        <p:spPr>
          <a:xfrm>
            <a:off x="7684192" y="5011196"/>
            <a:ext cx="795900" cy="42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ComponentDB</a:t>
            </a:r>
            <a:endParaRPr sz="700"/>
          </a:p>
          <a:p>
            <a:pPr indent="0" lvl="0" marL="0" rtl="0">
              <a:spcBef>
                <a:spcPts val="0"/>
              </a:spcBef>
              <a:spcAft>
                <a:spcPts val="0"/>
              </a:spcAft>
              <a:buNone/>
            </a:pPr>
            <a:r>
              <a:t/>
            </a:r>
            <a:endParaRPr/>
          </a:p>
        </p:txBody>
      </p:sp>
      <p:cxnSp>
        <p:nvCxnSpPr>
          <p:cNvPr id="751" name="Shape 751"/>
          <p:cNvCxnSpPr/>
          <p:nvPr/>
        </p:nvCxnSpPr>
        <p:spPr>
          <a:xfrm>
            <a:off x="7684192" y="5223988"/>
            <a:ext cx="795900" cy="0"/>
          </a:xfrm>
          <a:prstGeom prst="straightConnector1">
            <a:avLst/>
          </a:prstGeom>
          <a:noFill/>
          <a:ln cap="flat" cmpd="sng" w="9525">
            <a:solidFill>
              <a:schemeClr val="dk2"/>
            </a:solidFill>
            <a:prstDash val="solid"/>
            <a:round/>
            <a:headEnd len="med" w="med" type="none"/>
            <a:tailEnd len="med" w="med" type="none"/>
          </a:ln>
        </p:spPr>
      </p:cxnSp>
      <p:cxnSp>
        <p:nvCxnSpPr>
          <p:cNvPr id="752" name="Shape 752"/>
          <p:cNvCxnSpPr/>
          <p:nvPr/>
        </p:nvCxnSpPr>
        <p:spPr>
          <a:xfrm>
            <a:off x="7684192" y="5319939"/>
            <a:ext cx="795900" cy="0"/>
          </a:xfrm>
          <a:prstGeom prst="straightConnector1">
            <a:avLst/>
          </a:prstGeom>
          <a:noFill/>
          <a:ln cap="flat" cmpd="sng" w="9525">
            <a:solidFill>
              <a:schemeClr val="dk2"/>
            </a:solidFill>
            <a:prstDash val="solid"/>
            <a:round/>
            <a:headEnd len="med" w="med" type="none"/>
            <a:tailEnd len="med" w="med" type="none"/>
          </a:ln>
        </p:spPr>
      </p:cxnSp>
      <p:cxnSp>
        <p:nvCxnSpPr>
          <p:cNvPr id="753" name="Shape 753"/>
          <p:cNvCxnSpPr>
            <a:stCxn id="723" idx="0"/>
            <a:endCxn id="726" idx="2"/>
          </p:cNvCxnSpPr>
          <p:nvPr/>
        </p:nvCxnSpPr>
        <p:spPr>
          <a:xfrm rot="10800000">
            <a:off x="6501525" y="2407150"/>
            <a:ext cx="45900" cy="303900"/>
          </a:xfrm>
          <a:prstGeom prst="straightConnector1">
            <a:avLst/>
          </a:prstGeom>
          <a:noFill/>
          <a:ln cap="flat" cmpd="sng" w="9525">
            <a:solidFill>
              <a:schemeClr val="dk2"/>
            </a:solidFill>
            <a:prstDash val="solid"/>
            <a:round/>
            <a:headEnd len="med" w="med" type="none"/>
            <a:tailEnd len="med" w="med" type="none"/>
          </a:ln>
        </p:spPr>
      </p:cxnSp>
      <p:cxnSp>
        <p:nvCxnSpPr>
          <p:cNvPr id="754" name="Shape 754"/>
          <p:cNvCxnSpPr>
            <a:stCxn id="714" idx="0"/>
            <a:endCxn id="723" idx="1"/>
          </p:cNvCxnSpPr>
          <p:nvPr/>
        </p:nvCxnSpPr>
        <p:spPr>
          <a:xfrm flipH="1" rot="10800000">
            <a:off x="4906000" y="2923801"/>
            <a:ext cx="1315500" cy="108900"/>
          </a:xfrm>
          <a:prstGeom prst="straightConnector1">
            <a:avLst/>
          </a:prstGeom>
          <a:noFill/>
          <a:ln cap="flat" cmpd="sng" w="9525">
            <a:solidFill>
              <a:schemeClr val="dk2"/>
            </a:solidFill>
            <a:prstDash val="solid"/>
            <a:round/>
            <a:headEnd len="med" w="med" type="none"/>
            <a:tailEnd len="med" w="med" type="none"/>
          </a:ln>
        </p:spPr>
      </p:cxnSp>
      <p:cxnSp>
        <p:nvCxnSpPr>
          <p:cNvPr id="755" name="Shape 755"/>
          <p:cNvCxnSpPr>
            <a:stCxn id="720" idx="0"/>
            <a:endCxn id="723" idx="2"/>
          </p:cNvCxnSpPr>
          <p:nvPr/>
        </p:nvCxnSpPr>
        <p:spPr>
          <a:xfrm flipH="1" rot="10800000">
            <a:off x="5582361" y="3136675"/>
            <a:ext cx="965100" cy="355200"/>
          </a:xfrm>
          <a:prstGeom prst="straightConnector1">
            <a:avLst/>
          </a:prstGeom>
          <a:noFill/>
          <a:ln cap="flat" cmpd="sng" w="9525">
            <a:solidFill>
              <a:schemeClr val="dk2"/>
            </a:solidFill>
            <a:prstDash val="solid"/>
            <a:round/>
            <a:headEnd len="med" w="med" type="none"/>
            <a:tailEnd len="med" w="med" type="none"/>
          </a:ln>
        </p:spPr>
      </p:cxnSp>
      <p:cxnSp>
        <p:nvCxnSpPr>
          <p:cNvPr id="756" name="Shape 756"/>
          <p:cNvCxnSpPr>
            <a:stCxn id="717" idx="0"/>
            <a:endCxn id="723" idx="2"/>
          </p:cNvCxnSpPr>
          <p:nvPr/>
        </p:nvCxnSpPr>
        <p:spPr>
          <a:xfrm flipH="1" rot="10800000">
            <a:off x="5849704" y="3136820"/>
            <a:ext cx="697800" cy="944700"/>
          </a:xfrm>
          <a:prstGeom prst="straightConnector1">
            <a:avLst/>
          </a:prstGeom>
          <a:noFill/>
          <a:ln cap="flat" cmpd="sng" w="9525">
            <a:solidFill>
              <a:schemeClr val="dk2"/>
            </a:solidFill>
            <a:prstDash val="solid"/>
            <a:round/>
            <a:headEnd len="med" w="med" type="none"/>
            <a:tailEnd len="med" w="med" type="none"/>
          </a:ln>
        </p:spPr>
      </p:cxnSp>
      <p:cxnSp>
        <p:nvCxnSpPr>
          <p:cNvPr id="757" name="Shape 757"/>
          <p:cNvCxnSpPr>
            <a:stCxn id="729" idx="0"/>
            <a:endCxn id="723" idx="2"/>
          </p:cNvCxnSpPr>
          <p:nvPr/>
        </p:nvCxnSpPr>
        <p:spPr>
          <a:xfrm rot="10800000">
            <a:off x="6547305" y="3136655"/>
            <a:ext cx="419100" cy="217800"/>
          </a:xfrm>
          <a:prstGeom prst="straightConnector1">
            <a:avLst/>
          </a:prstGeom>
          <a:noFill/>
          <a:ln cap="flat" cmpd="sng" w="9525">
            <a:solidFill>
              <a:schemeClr val="dk2"/>
            </a:solidFill>
            <a:prstDash val="solid"/>
            <a:round/>
            <a:headEnd len="med" w="med" type="none"/>
            <a:tailEnd len="med" w="med" type="none"/>
          </a:ln>
        </p:spPr>
      </p:cxnSp>
      <p:cxnSp>
        <p:nvCxnSpPr>
          <p:cNvPr id="758" name="Shape 758"/>
          <p:cNvCxnSpPr>
            <a:stCxn id="732" idx="0"/>
            <a:endCxn id="729" idx="2"/>
          </p:cNvCxnSpPr>
          <p:nvPr/>
        </p:nvCxnSpPr>
        <p:spPr>
          <a:xfrm flipH="1" rot="10800000">
            <a:off x="6553462" y="3780233"/>
            <a:ext cx="412800" cy="460500"/>
          </a:xfrm>
          <a:prstGeom prst="straightConnector1">
            <a:avLst/>
          </a:prstGeom>
          <a:noFill/>
          <a:ln cap="flat" cmpd="sng" w="9525">
            <a:solidFill>
              <a:schemeClr val="dk2"/>
            </a:solidFill>
            <a:prstDash val="solid"/>
            <a:round/>
            <a:headEnd len="med" w="med" type="none"/>
            <a:tailEnd len="med" w="med" type="none"/>
          </a:ln>
        </p:spPr>
      </p:cxnSp>
      <p:cxnSp>
        <p:nvCxnSpPr>
          <p:cNvPr id="759" name="Shape 759"/>
          <p:cNvCxnSpPr>
            <a:stCxn id="735" idx="0"/>
            <a:endCxn id="729" idx="2"/>
          </p:cNvCxnSpPr>
          <p:nvPr/>
        </p:nvCxnSpPr>
        <p:spPr>
          <a:xfrm rot="10800000">
            <a:off x="6966545" y="3780233"/>
            <a:ext cx="212400" cy="460500"/>
          </a:xfrm>
          <a:prstGeom prst="straightConnector1">
            <a:avLst/>
          </a:prstGeom>
          <a:noFill/>
          <a:ln cap="flat" cmpd="sng" w="9525">
            <a:solidFill>
              <a:schemeClr val="dk2"/>
            </a:solidFill>
            <a:prstDash val="solid"/>
            <a:round/>
            <a:headEnd len="med" w="med" type="none"/>
            <a:tailEnd len="med" w="med" type="none"/>
          </a:ln>
        </p:spPr>
      </p:cxnSp>
      <p:cxnSp>
        <p:nvCxnSpPr>
          <p:cNvPr id="760" name="Shape 760"/>
          <p:cNvCxnSpPr>
            <a:stCxn id="738" idx="0"/>
            <a:endCxn id="729" idx="2"/>
          </p:cNvCxnSpPr>
          <p:nvPr/>
        </p:nvCxnSpPr>
        <p:spPr>
          <a:xfrm rot="10800000">
            <a:off x="6966259" y="3780233"/>
            <a:ext cx="975000" cy="460500"/>
          </a:xfrm>
          <a:prstGeom prst="straightConnector1">
            <a:avLst/>
          </a:prstGeom>
          <a:noFill/>
          <a:ln cap="flat" cmpd="sng" w="9525">
            <a:solidFill>
              <a:schemeClr val="dk2"/>
            </a:solidFill>
            <a:prstDash val="solid"/>
            <a:round/>
            <a:headEnd len="med" w="med" type="none"/>
            <a:tailEnd len="med" w="med" type="none"/>
          </a:ln>
        </p:spPr>
      </p:cxnSp>
      <p:cxnSp>
        <p:nvCxnSpPr>
          <p:cNvPr id="761" name="Shape 761"/>
          <p:cNvCxnSpPr>
            <a:stCxn id="744" idx="0"/>
            <a:endCxn id="732" idx="2"/>
          </p:cNvCxnSpPr>
          <p:nvPr/>
        </p:nvCxnSpPr>
        <p:spPr>
          <a:xfrm rot="10800000">
            <a:off x="6553323" y="4666431"/>
            <a:ext cx="48900" cy="387000"/>
          </a:xfrm>
          <a:prstGeom prst="straightConnector1">
            <a:avLst/>
          </a:prstGeom>
          <a:noFill/>
          <a:ln cap="flat" cmpd="sng" w="9525">
            <a:solidFill>
              <a:schemeClr val="dk2"/>
            </a:solidFill>
            <a:prstDash val="solid"/>
            <a:round/>
            <a:headEnd len="med" w="med" type="none"/>
            <a:tailEnd len="med" w="med" type="none"/>
          </a:ln>
        </p:spPr>
      </p:cxnSp>
      <p:cxnSp>
        <p:nvCxnSpPr>
          <p:cNvPr id="762" name="Shape 762"/>
          <p:cNvCxnSpPr>
            <a:stCxn id="732" idx="2"/>
            <a:endCxn id="741" idx="0"/>
          </p:cNvCxnSpPr>
          <p:nvPr/>
        </p:nvCxnSpPr>
        <p:spPr>
          <a:xfrm>
            <a:off x="6553462" y="4666433"/>
            <a:ext cx="736500" cy="391200"/>
          </a:xfrm>
          <a:prstGeom prst="straightConnector1">
            <a:avLst/>
          </a:prstGeom>
          <a:noFill/>
          <a:ln cap="flat" cmpd="sng" w="9525">
            <a:solidFill>
              <a:schemeClr val="dk2"/>
            </a:solidFill>
            <a:prstDash val="solid"/>
            <a:round/>
            <a:headEnd len="med" w="med" type="none"/>
            <a:tailEnd len="med" w="med" type="none"/>
          </a:ln>
        </p:spPr>
      </p:cxnSp>
      <p:cxnSp>
        <p:nvCxnSpPr>
          <p:cNvPr id="763" name="Shape 763"/>
          <p:cNvCxnSpPr>
            <a:stCxn id="738" idx="2"/>
            <a:endCxn id="741" idx="0"/>
          </p:cNvCxnSpPr>
          <p:nvPr/>
        </p:nvCxnSpPr>
        <p:spPr>
          <a:xfrm flipH="1">
            <a:off x="7289959" y="4666433"/>
            <a:ext cx="651300" cy="391200"/>
          </a:xfrm>
          <a:prstGeom prst="straightConnector1">
            <a:avLst/>
          </a:prstGeom>
          <a:noFill/>
          <a:ln cap="flat" cmpd="sng" w="9525">
            <a:solidFill>
              <a:schemeClr val="dk2"/>
            </a:solidFill>
            <a:prstDash val="solid"/>
            <a:round/>
            <a:headEnd len="med" w="med" type="none"/>
            <a:tailEnd len="med" w="med" type="none"/>
          </a:ln>
        </p:spPr>
      </p:cxnSp>
      <p:cxnSp>
        <p:nvCxnSpPr>
          <p:cNvPr id="764" name="Shape 764"/>
          <p:cNvCxnSpPr>
            <a:stCxn id="738" idx="2"/>
            <a:endCxn id="750" idx="0"/>
          </p:cNvCxnSpPr>
          <p:nvPr/>
        </p:nvCxnSpPr>
        <p:spPr>
          <a:xfrm>
            <a:off x="7941259" y="4666433"/>
            <a:ext cx="141000" cy="344700"/>
          </a:xfrm>
          <a:prstGeom prst="straightConnector1">
            <a:avLst/>
          </a:prstGeom>
          <a:noFill/>
          <a:ln cap="flat" cmpd="sng" w="9525">
            <a:solidFill>
              <a:schemeClr val="dk2"/>
            </a:solidFill>
            <a:prstDash val="solid"/>
            <a:round/>
            <a:headEnd len="med" w="med" type="none"/>
            <a:tailEnd len="med" w="med" type="none"/>
          </a:ln>
        </p:spPr>
      </p:cxnSp>
      <p:cxnSp>
        <p:nvCxnSpPr>
          <p:cNvPr id="765" name="Shape 765"/>
          <p:cNvCxnSpPr>
            <a:stCxn id="747" idx="0"/>
            <a:endCxn id="741" idx="2"/>
          </p:cNvCxnSpPr>
          <p:nvPr/>
        </p:nvCxnSpPr>
        <p:spPr>
          <a:xfrm rot="10800000">
            <a:off x="7289956" y="5483165"/>
            <a:ext cx="0" cy="277800"/>
          </a:xfrm>
          <a:prstGeom prst="straightConnector1">
            <a:avLst/>
          </a:prstGeom>
          <a:noFill/>
          <a:ln cap="flat" cmpd="sng" w="9525">
            <a:solidFill>
              <a:schemeClr val="dk2"/>
            </a:solidFill>
            <a:prstDash val="solid"/>
            <a:round/>
            <a:headEnd len="med" w="med" type="none"/>
            <a:tailEnd len="med" w="med" type="none"/>
          </a:ln>
        </p:spPr>
      </p:cxnSp>
      <p:sp>
        <p:nvSpPr>
          <p:cNvPr id="766" name="Shape 76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0" name="Shape 770"/>
        <p:cNvGrpSpPr/>
        <p:nvPr/>
      </p:nvGrpSpPr>
      <p:grpSpPr>
        <a:xfrm>
          <a:off x="0" y="0"/>
          <a:ext cx="0" cy="0"/>
          <a:chOff x="0" y="0"/>
          <a:chExt cx="0" cy="0"/>
        </a:xfrm>
      </p:grpSpPr>
      <p:sp>
        <p:nvSpPr>
          <p:cNvPr id="771" name="Shape 77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Bottom-Up Testing</a:t>
            </a:r>
            <a:endParaRPr/>
          </a:p>
        </p:txBody>
      </p:sp>
      <p:sp>
        <p:nvSpPr>
          <p:cNvPr id="772" name="Shape 77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Clr>
                <a:srgbClr val="000000"/>
              </a:buClr>
              <a:buSzPts val="3000"/>
              <a:buChar char="●"/>
            </a:pPr>
            <a:r>
              <a:rPr lang="en">
                <a:solidFill>
                  <a:srgbClr val="000000"/>
                </a:solidFill>
              </a:rPr>
              <a:t>Start with the lower levels of a system and work your way upwards.</a:t>
            </a:r>
            <a:endParaRPr>
              <a:solidFill>
                <a:srgbClr val="000000"/>
              </a:solidFill>
            </a:endParaRPr>
          </a:p>
          <a:p>
            <a:pPr indent="-419100" lvl="0" marL="457200" rtl="0">
              <a:spcBef>
                <a:spcPts val="0"/>
              </a:spcBef>
              <a:spcAft>
                <a:spcPts val="0"/>
              </a:spcAft>
              <a:buClr>
                <a:srgbClr val="000000"/>
              </a:buClr>
              <a:buSzPts val="3000"/>
              <a:buChar char="●"/>
            </a:pPr>
            <a:r>
              <a:rPr lang="en"/>
              <a:t>Appropriate for object-oriented systems.</a:t>
            </a:r>
            <a:endParaRPr/>
          </a:p>
          <a:p>
            <a:pPr indent="-419100" lvl="0" marL="457200" rtl="0">
              <a:spcBef>
                <a:spcPts val="0"/>
              </a:spcBef>
              <a:spcAft>
                <a:spcPts val="0"/>
              </a:spcAft>
              <a:buClr>
                <a:srgbClr val="000000"/>
              </a:buClr>
              <a:buSzPts val="3000"/>
              <a:buChar char="●"/>
            </a:pPr>
            <a:r>
              <a:rPr lang="en">
                <a:solidFill>
                  <a:srgbClr val="000000"/>
                </a:solidFill>
              </a:rPr>
              <a:t>Necessary for testing critical infrastructure.</a:t>
            </a:r>
            <a:endParaRPr>
              <a:solidFill>
                <a:srgbClr val="000000"/>
              </a:solidFill>
            </a:endParaRPr>
          </a:p>
          <a:p>
            <a:pPr indent="-419100" lvl="0" marL="457200" rtl="0">
              <a:spcBef>
                <a:spcPts val="0"/>
              </a:spcBef>
              <a:spcAft>
                <a:spcPts val="0"/>
              </a:spcAft>
              <a:buClr>
                <a:srgbClr val="000000"/>
              </a:buClr>
              <a:buSzPts val="3000"/>
              <a:buChar char="●"/>
            </a:pPr>
            <a:r>
              <a:rPr lang="en"/>
              <a:t>V</a:t>
            </a:r>
            <a:r>
              <a:rPr lang="en"/>
              <a:t>ery good at testing individual components.</a:t>
            </a:r>
            <a:endParaRPr/>
          </a:p>
          <a:p>
            <a:pPr indent="-381000" lvl="1" marL="914400" rtl="0">
              <a:spcBef>
                <a:spcPts val="0"/>
              </a:spcBef>
              <a:spcAft>
                <a:spcPts val="0"/>
              </a:spcAft>
              <a:buSzPts val="2400"/>
              <a:buChar char="○"/>
            </a:pPr>
            <a:r>
              <a:rPr lang="en" sz="3000"/>
              <a:t>But, does not find major design problems.</a:t>
            </a:r>
            <a:endParaRPr sz="3000"/>
          </a:p>
          <a:p>
            <a:pPr indent="-419100" lvl="1" marL="914400" rtl="0">
              <a:spcBef>
                <a:spcPts val="0"/>
              </a:spcBef>
              <a:spcAft>
                <a:spcPts val="0"/>
              </a:spcAft>
              <a:buSzPts val="3000"/>
              <a:buChar char="○"/>
            </a:pPr>
            <a:r>
              <a:rPr lang="en" sz="3000"/>
              <a:t>Top-Down Testing aids in finding </a:t>
            </a:r>
            <a:r>
              <a:rPr i="1" lang="en" sz="3000"/>
              <a:t>integration </a:t>
            </a:r>
            <a:r>
              <a:rPr lang="en" sz="3000"/>
              <a:t>issues.</a:t>
            </a:r>
            <a:endParaRPr sz="3000"/>
          </a:p>
          <a:p>
            <a:pPr indent="0" lvl="0" marL="0" marR="0" rtl="0" algn="l">
              <a:lnSpc>
                <a:spcPct val="120000"/>
              </a:lnSpc>
              <a:spcBef>
                <a:spcPts val="0"/>
              </a:spcBef>
              <a:spcAft>
                <a:spcPts val="0"/>
              </a:spcAft>
              <a:buNone/>
            </a:pPr>
            <a:r>
              <a:t/>
            </a:r>
            <a:endParaRPr>
              <a:solidFill>
                <a:srgbClr val="000000"/>
              </a:solidFill>
            </a:endParaRPr>
          </a:p>
        </p:txBody>
      </p:sp>
      <p:sp>
        <p:nvSpPr>
          <p:cNvPr id="773" name="Shape 77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Classes</a:t>
            </a:r>
            <a:endParaRPr/>
          </a:p>
        </p:txBody>
      </p:sp>
      <p:sp>
        <p:nvSpPr>
          <p:cNvPr id="71" name="Shape 7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93700" lvl="0" marL="457200" marR="0" rtl="0" algn="l">
              <a:lnSpc>
                <a:spcPct val="100000"/>
              </a:lnSpc>
              <a:spcBef>
                <a:spcPts val="600"/>
              </a:spcBef>
              <a:spcAft>
                <a:spcPts val="0"/>
              </a:spcAft>
              <a:buClr>
                <a:schemeClr val="dk1"/>
              </a:buClr>
              <a:buSzPts val="2600"/>
              <a:buFont typeface="Arial"/>
              <a:buChar char="●"/>
            </a:pPr>
            <a:r>
              <a:rPr lang="en" sz="2600"/>
              <a:t>A class describes a</a:t>
            </a:r>
            <a:r>
              <a:rPr b="1" lang="en" sz="2600"/>
              <a:t> type</a:t>
            </a:r>
            <a:r>
              <a:rPr lang="en" sz="2600"/>
              <a:t> of object where each instance has the same attributes and behaviors, the same relationships to other classes, and common meaning.</a:t>
            </a:r>
            <a:endParaRPr sz="2600"/>
          </a:p>
          <a:p>
            <a:pPr indent="-393700" lvl="0" marL="457200" marR="0" rtl="0" algn="l">
              <a:lnSpc>
                <a:spcPct val="100000"/>
              </a:lnSpc>
              <a:spcBef>
                <a:spcPts val="0"/>
              </a:spcBef>
              <a:spcAft>
                <a:spcPts val="0"/>
              </a:spcAft>
              <a:buSzPts val="2600"/>
              <a:buChar char="●"/>
            </a:pPr>
            <a:r>
              <a:rPr b="1" lang="en" sz="2600"/>
              <a:t>Objects are instances of classes</a:t>
            </a:r>
            <a:r>
              <a:rPr lang="en" sz="2600"/>
              <a:t>, where each object has the same structure and behavior.</a:t>
            </a:r>
            <a:endParaRPr sz="2600"/>
          </a:p>
          <a:p>
            <a:pPr indent="0" lvl="0" marL="0" marR="0" rtl="0" algn="l">
              <a:lnSpc>
                <a:spcPct val="100000"/>
              </a:lnSpc>
              <a:spcBef>
                <a:spcPts val="600"/>
              </a:spcBef>
              <a:spcAft>
                <a:spcPts val="0"/>
              </a:spcAft>
              <a:buNone/>
            </a:pPr>
            <a:r>
              <a:t/>
            </a:r>
            <a:endParaRPr sz="2600"/>
          </a:p>
          <a:p>
            <a:pPr indent="-393700" lvl="0" marL="457200" marR="0" rtl="0" algn="l">
              <a:lnSpc>
                <a:spcPct val="100000"/>
              </a:lnSpc>
              <a:spcBef>
                <a:spcPts val="600"/>
              </a:spcBef>
              <a:spcAft>
                <a:spcPts val="0"/>
              </a:spcAft>
              <a:buSzPts val="2600"/>
              <a:buChar char="●"/>
            </a:pPr>
            <a:r>
              <a:rPr lang="en" sz="2600"/>
              <a:t>Person instances:</a:t>
            </a:r>
            <a:endParaRPr sz="2600"/>
          </a:p>
          <a:p>
            <a:pPr indent="-381000" lvl="1" marL="914400" marR="0" rtl="0" algn="l">
              <a:lnSpc>
                <a:spcPct val="100000"/>
              </a:lnSpc>
              <a:spcBef>
                <a:spcPts val="0"/>
              </a:spcBef>
              <a:spcAft>
                <a:spcPts val="0"/>
              </a:spcAft>
              <a:buSzPts val="2400"/>
              <a:buChar char="○"/>
            </a:pPr>
            <a:r>
              <a:rPr lang="en"/>
              <a:t>Greg Gay, Jason Biatek</a:t>
            </a:r>
            <a:endParaRPr/>
          </a:p>
          <a:p>
            <a:pPr indent="-393700" lvl="0" marL="457200" marR="0" rtl="0" algn="l">
              <a:lnSpc>
                <a:spcPct val="100000"/>
              </a:lnSpc>
              <a:spcBef>
                <a:spcPts val="0"/>
              </a:spcBef>
              <a:spcAft>
                <a:spcPts val="0"/>
              </a:spcAft>
              <a:buSzPts val="2600"/>
              <a:buChar char="●"/>
            </a:pPr>
            <a:r>
              <a:rPr lang="en" sz="2600"/>
              <a:t>Credit Card instances:</a:t>
            </a:r>
            <a:endParaRPr sz="2600"/>
          </a:p>
          <a:p>
            <a:pPr indent="-381000" lvl="1" marL="914400" marR="0" rtl="0" algn="l">
              <a:lnSpc>
                <a:spcPct val="100000"/>
              </a:lnSpc>
              <a:spcBef>
                <a:spcPts val="0"/>
              </a:spcBef>
              <a:spcAft>
                <a:spcPts val="0"/>
              </a:spcAft>
              <a:buSzPts val="2400"/>
              <a:buChar char="○"/>
            </a:pPr>
            <a:r>
              <a:rPr lang="en"/>
              <a:t>Greg’s credit card, Jason’s credit card</a:t>
            </a:r>
            <a:endParaRPr/>
          </a:p>
        </p:txBody>
      </p:sp>
      <p:sp>
        <p:nvSpPr>
          <p:cNvPr id="72" name="Shape 7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7" name="Shape 777"/>
        <p:cNvGrpSpPr/>
        <p:nvPr/>
      </p:nvGrpSpPr>
      <p:grpSpPr>
        <a:xfrm>
          <a:off x="0" y="0"/>
          <a:ext cx="0" cy="0"/>
          <a:chOff x="0" y="0"/>
          <a:chExt cx="0" cy="0"/>
        </a:xfrm>
      </p:grpSpPr>
      <p:sp>
        <p:nvSpPr>
          <p:cNvPr id="778" name="Shape 77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Top-Down Testing</a:t>
            </a:r>
            <a:endParaRPr/>
          </a:p>
        </p:txBody>
      </p:sp>
      <p:sp>
        <p:nvSpPr>
          <p:cNvPr id="779" name="Shape 779"/>
          <p:cNvSpPr/>
          <p:nvPr/>
        </p:nvSpPr>
        <p:spPr>
          <a:xfrm>
            <a:off x="876288" y="2289550"/>
            <a:ext cx="1179000" cy="338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Level 1</a:t>
            </a:r>
            <a:endParaRPr/>
          </a:p>
        </p:txBody>
      </p:sp>
      <p:sp>
        <p:nvSpPr>
          <p:cNvPr id="780" name="Shape 780"/>
          <p:cNvSpPr/>
          <p:nvPr/>
        </p:nvSpPr>
        <p:spPr>
          <a:xfrm>
            <a:off x="490938" y="3209650"/>
            <a:ext cx="287100" cy="271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1" name="Shape 781"/>
          <p:cNvSpPr/>
          <p:nvPr/>
        </p:nvSpPr>
        <p:spPr>
          <a:xfrm>
            <a:off x="1012388" y="3209650"/>
            <a:ext cx="287100" cy="271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2" name="Shape 782"/>
          <p:cNvSpPr/>
          <p:nvPr/>
        </p:nvSpPr>
        <p:spPr>
          <a:xfrm>
            <a:off x="1533838" y="3209650"/>
            <a:ext cx="287100" cy="271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3" name="Shape 783"/>
          <p:cNvSpPr/>
          <p:nvPr/>
        </p:nvSpPr>
        <p:spPr>
          <a:xfrm>
            <a:off x="2055288" y="3209650"/>
            <a:ext cx="287100" cy="271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784" name="Shape 784"/>
          <p:cNvCxnSpPr>
            <a:stCxn id="779" idx="2"/>
            <a:endCxn id="780" idx="0"/>
          </p:cNvCxnSpPr>
          <p:nvPr/>
        </p:nvCxnSpPr>
        <p:spPr>
          <a:xfrm flipH="1">
            <a:off x="634488" y="2627950"/>
            <a:ext cx="831300" cy="581700"/>
          </a:xfrm>
          <a:prstGeom prst="straightConnector1">
            <a:avLst/>
          </a:prstGeom>
          <a:noFill/>
          <a:ln cap="flat" cmpd="sng" w="19050">
            <a:solidFill>
              <a:schemeClr val="dk2"/>
            </a:solidFill>
            <a:prstDash val="solid"/>
            <a:round/>
            <a:headEnd len="med" w="med" type="none"/>
            <a:tailEnd len="med" w="med" type="none"/>
          </a:ln>
        </p:spPr>
      </p:cxnSp>
      <p:cxnSp>
        <p:nvCxnSpPr>
          <p:cNvPr id="785" name="Shape 785"/>
          <p:cNvCxnSpPr>
            <a:stCxn id="779" idx="2"/>
            <a:endCxn id="781" idx="0"/>
          </p:cNvCxnSpPr>
          <p:nvPr/>
        </p:nvCxnSpPr>
        <p:spPr>
          <a:xfrm flipH="1">
            <a:off x="1155888" y="2627950"/>
            <a:ext cx="309900" cy="581700"/>
          </a:xfrm>
          <a:prstGeom prst="straightConnector1">
            <a:avLst/>
          </a:prstGeom>
          <a:noFill/>
          <a:ln cap="flat" cmpd="sng" w="19050">
            <a:solidFill>
              <a:schemeClr val="dk2"/>
            </a:solidFill>
            <a:prstDash val="solid"/>
            <a:round/>
            <a:headEnd len="med" w="med" type="none"/>
            <a:tailEnd len="med" w="med" type="none"/>
          </a:ln>
        </p:spPr>
      </p:cxnSp>
      <p:cxnSp>
        <p:nvCxnSpPr>
          <p:cNvPr id="786" name="Shape 786"/>
          <p:cNvCxnSpPr>
            <a:stCxn id="779" idx="2"/>
            <a:endCxn id="782" idx="0"/>
          </p:cNvCxnSpPr>
          <p:nvPr/>
        </p:nvCxnSpPr>
        <p:spPr>
          <a:xfrm>
            <a:off x="1465788" y="2627950"/>
            <a:ext cx="211500" cy="581700"/>
          </a:xfrm>
          <a:prstGeom prst="straightConnector1">
            <a:avLst/>
          </a:prstGeom>
          <a:noFill/>
          <a:ln cap="flat" cmpd="sng" w="19050">
            <a:solidFill>
              <a:schemeClr val="dk2"/>
            </a:solidFill>
            <a:prstDash val="solid"/>
            <a:round/>
            <a:headEnd len="med" w="med" type="none"/>
            <a:tailEnd len="med" w="med" type="none"/>
          </a:ln>
        </p:spPr>
      </p:cxnSp>
      <p:cxnSp>
        <p:nvCxnSpPr>
          <p:cNvPr id="787" name="Shape 787"/>
          <p:cNvCxnSpPr>
            <a:stCxn id="779" idx="2"/>
            <a:endCxn id="783" idx="0"/>
          </p:cNvCxnSpPr>
          <p:nvPr/>
        </p:nvCxnSpPr>
        <p:spPr>
          <a:xfrm>
            <a:off x="1465788" y="2627950"/>
            <a:ext cx="733200" cy="581700"/>
          </a:xfrm>
          <a:prstGeom prst="straightConnector1">
            <a:avLst/>
          </a:prstGeom>
          <a:noFill/>
          <a:ln cap="flat" cmpd="sng" w="19050">
            <a:solidFill>
              <a:schemeClr val="dk2"/>
            </a:solidFill>
            <a:prstDash val="solid"/>
            <a:round/>
            <a:headEnd len="med" w="med" type="none"/>
            <a:tailEnd len="med" w="med" type="none"/>
          </a:ln>
        </p:spPr>
      </p:cxnSp>
      <p:sp>
        <p:nvSpPr>
          <p:cNvPr id="788" name="Shape 788"/>
          <p:cNvSpPr txBox="1"/>
          <p:nvPr/>
        </p:nvSpPr>
        <p:spPr>
          <a:xfrm>
            <a:off x="668313" y="3586300"/>
            <a:ext cx="1496700" cy="420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Level 2 Stubs</a:t>
            </a:r>
            <a:endParaRPr/>
          </a:p>
        </p:txBody>
      </p:sp>
      <p:sp>
        <p:nvSpPr>
          <p:cNvPr id="789" name="Shape 789"/>
          <p:cNvSpPr/>
          <p:nvPr/>
        </p:nvSpPr>
        <p:spPr>
          <a:xfrm>
            <a:off x="3265688" y="3469800"/>
            <a:ext cx="1179000" cy="338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Level 2</a:t>
            </a:r>
            <a:endParaRPr/>
          </a:p>
        </p:txBody>
      </p:sp>
      <p:sp>
        <p:nvSpPr>
          <p:cNvPr id="790" name="Shape 790"/>
          <p:cNvSpPr/>
          <p:nvPr/>
        </p:nvSpPr>
        <p:spPr>
          <a:xfrm>
            <a:off x="2929463" y="4415550"/>
            <a:ext cx="287100" cy="271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1" name="Shape 791"/>
          <p:cNvSpPr/>
          <p:nvPr/>
        </p:nvSpPr>
        <p:spPr>
          <a:xfrm>
            <a:off x="3450913" y="4415550"/>
            <a:ext cx="287100" cy="271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2" name="Shape 792"/>
          <p:cNvSpPr/>
          <p:nvPr/>
        </p:nvSpPr>
        <p:spPr>
          <a:xfrm>
            <a:off x="3972363" y="4415550"/>
            <a:ext cx="287100" cy="271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3" name="Shape 793"/>
          <p:cNvSpPr/>
          <p:nvPr/>
        </p:nvSpPr>
        <p:spPr>
          <a:xfrm>
            <a:off x="4493813" y="4415550"/>
            <a:ext cx="287100" cy="271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794" name="Shape 794"/>
          <p:cNvCxnSpPr>
            <a:stCxn id="789" idx="2"/>
            <a:endCxn id="790" idx="0"/>
          </p:cNvCxnSpPr>
          <p:nvPr/>
        </p:nvCxnSpPr>
        <p:spPr>
          <a:xfrm flipH="1">
            <a:off x="3073088" y="3808200"/>
            <a:ext cx="782100" cy="607500"/>
          </a:xfrm>
          <a:prstGeom prst="straightConnector1">
            <a:avLst/>
          </a:prstGeom>
          <a:noFill/>
          <a:ln cap="flat" cmpd="sng" w="19050">
            <a:solidFill>
              <a:schemeClr val="dk2"/>
            </a:solidFill>
            <a:prstDash val="solid"/>
            <a:round/>
            <a:headEnd len="med" w="med" type="none"/>
            <a:tailEnd len="med" w="med" type="none"/>
          </a:ln>
        </p:spPr>
      </p:cxnSp>
      <p:cxnSp>
        <p:nvCxnSpPr>
          <p:cNvPr id="795" name="Shape 795"/>
          <p:cNvCxnSpPr>
            <a:stCxn id="789" idx="2"/>
            <a:endCxn id="791" idx="0"/>
          </p:cNvCxnSpPr>
          <p:nvPr/>
        </p:nvCxnSpPr>
        <p:spPr>
          <a:xfrm flipH="1">
            <a:off x="3594488" y="3808200"/>
            <a:ext cx="260700" cy="607500"/>
          </a:xfrm>
          <a:prstGeom prst="straightConnector1">
            <a:avLst/>
          </a:prstGeom>
          <a:noFill/>
          <a:ln cap="flat" cmpd="sng" w="19050">
            <a:solidFill>
              <a:schemeClr val="dk2"/>
            </a:solidFill>
            <a:prstDash val="solid"/>
            <a:round/>
            <a:headEnd len="med" w="med" type="none"/>
            <a:tailEnd len="med" w="med" type="none"/>
          </a:ln>
        </p:spPr>
      </p:cxnSp>
      <p:cxnSp>
        <p:nvCxnSpPr>
          <p:cNvPr id="796" name="Shape 796"/>
          <p:cNvCxnSpPr>
            <a:stCxn id="789" idx="2"/>
            <a:endCxn id="792" idx="0"/>
          </p:cNvCxnSpPr>
          <p:nvPr/>
        </p:nvCxnSpPr>
        <p:spPr>
          <a:xfrm>
            <a:off x="3855188" y="3808200"/>
            <a:ext cx="260700" cy="607500"/>
          </a:xfrm>
          <a:prstGeom prst="straightConnector1">
            <a:avLst/>
          </a:prstGeom>
          <a:noFill/>
          <a:ln cap="flat" cmpd="sng" w="19050">
            <a:solidFill>
              <a:schemeClr val="dk2"/>
            </a:solidFill>
            <a:prstDash val="solid"/>
            <a:round/>
            <a:headEnd len="med" w="med" type="none"/>
            <a:tailEnd len="med" w="med" type="none"/>
          </a:ln>
        </p:spPr>
      </p:cxnSp>
      <p:cxnSp>
        <p:nvCxnSpPr>
          <p:cNvPr id="797" name="Shape 797"/>
          <p:cNvCxnSpPr>
            <a:stCxn id="789" idx="2"/>
            <a:endCxn id="793" idx="0"/>
          </p:cNvCxnSpPr>
          <p:nvPr/>
        </p:nvCxnSpPr>
        <p:spPr>
          <a:xfrm>
            <a:off x="3855188" y="3808200"/>
            <a:ext cx="782100" cy="607500"/>
          </a:xfrm>
          <a:prstGeom prst="straightConnector1">
            <a:avLst/>
          </a:prstGeom>
          <a:noFill/>
          <a:ln cap="flat" cmpd="sng" w="19050">
            <a:solidFill>
              <a:schemeClr val="dk2"/>
            </a:solidFill>
            <a:prstDash val="solid"/>
            <a:round/>
            <a:headEnd len="med" w="med" type="none"/>
            <a:tailEnd len="med" w="med" type="none"/>
          </a:ln>
        </p:spPr>
      </p:cxnSp>
      <p:sp>
        <p:nvSpPr>
          <p:cNvPr id="798" name="Shape 798"/>
          <p:cNvSpPr/>
          <p:nvPr/>
        </p:nvSpPr>
        <p:spPr>
          <a:xfrm>
            <a:off x="5201763" y="3469800"/>
            <a:ext cx="1179000" cy="338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Level 2</a:t>
            </a:r>
            <a:endParaRPr/>
          </a:p>
        </p:txBody>
      </p:sp>
      <p:sp>
        <p:nvSpPr>
          <p:cNvPr id="799" name="Shape 799"/>
          <p:cNvSpPr/>
          <p:nvPr/>
        </p:nvSpPr>
        <p:spPr>
          <a:xfrm>
            <a:off x="4865538" y="4415550"/>
            <a:ext cx="287100" cy="271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0" name="Shape 800"/>
          <p:cNvSpPr/>
          <p:nvPr/>
        </p:nvSpPr>
        <p:spPr>
          <a:xfrm>
            <a:off x="5386988" y="4415550"/>
            <a:ext cx="287100" cy="271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1" name="Shape 801"/>
          <p:cNvSpPr/>
          <p:nvPr/>
        </p:nvSpPr>
        <p:spPr>
          <a:xfrm>
            <a:off x="5908438" y="4415550"/>
            <a:ext cx="287100" cy="271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2" name="Shape 802"/>
          <p:cNvSpPr/>
          <p:nvPr/>
        </p:nvSpPr>
        <p:spPr>
          <a:xfrm>
            <a:off x="6429888" y="4415550"/>
            <a:ext cx="287100" cy="271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03" name="Shape 803"/>
          <p:cNvCxnSpPr>
            <a:stCxn id="798" idx="2"/>
            <a:endCxn id="799" idx="0"/>
          </p:cNvCxnSpPr>
          <p:nvPr/>
        </p:nvCxnSpPr>
        <p:spPr>
          <a:xfrm flipH="1">
            <a:off x="5009163" y="3808200"/>
            <a:ext cx="782100" cy="607500"/>
          </a:xfrm>
          <a:prstGeom prst="straightConnector1">
            <a:avLst/>
          </a:prstGeom>
          <a:noFill/>
          <a:ln cap="flat" cmpd="sng" w="19050">
            <a:solidFill>
              <a:schemeClr val="dk2"/>
            </a:solidFill>
            <a:prstDash val="solid"/>
            <a:round/>
            <a:headEnd len="med" w="med" type="none"/>
            <a:tailEnd len="med" w="med" type="none"/>
          </a:ln>
        </p:spPr>
      </p:cxnSp>
      <p:cxnSp>
        <p:nvCxnSpPr>
          <p:cNvPr id="804" name="Shape 804"/>
          <p:cNvCxnSpPr>
            <a:stCxn id="798" idx="2"/>
            <a:endCxn id="800" idx="0"/>
          </p:cNvCxnSpPr>
          <p:nvPr/>
        </p:nvCxnSpPr>
        <p:spPr>
          <a:xfrm flipH="1">
            <a:off x="5530563" y="3808200"/>
            <a:ext cx="260700" cy="607500"/>
          </a:xfrm>
          <a:prstGeom prst="straightConnector1">
            <a:avLst/>
          </a:prstGeom>
          <a:noFill/>
          <a:ln cap="flat" cmpd="sng" w="19050">
            <a:solidFill>
              <a:schemeClr val="dk2"/>
            </a:solidFill>
            <a:prstDash val="solid"/>
            <a:round/>
            <a:headEnd len="med" w="med" type="none"/>
            <a:tailEnd len="med" w="med" type="none"/>
          </a:ln>
        </p:spPr>
      </p:cxnSp>
      <p:cxnSp>
        <p:nvCxnSpPr>
          <p:cNvPr id="805" name="Shape 805"/>
          <p:cNvCxnSpPr>
            <a:stCxn id="798" idx="2"/>
            <a:endCxn id="801" idx="0"/>
          </p:cNvCxnSpPr>
          <p:nvPr/>
        </p:nvCxnSpPr>
        <p:spPr>
          <a:xfrm>
            <a:off x="5791263" y="3808200"/>
            <a:ext cx="260700" cy="607500"/>
          </a:xfrm>
          <a:prstGeom prst="straightConnector1">
            <a:avLst/>
          </a:prstGeom>
          <a:noFill/>
          <a:ln cap="flat" cmpd="sng" w="19050">
            <a:solidFill>
              <a:schemeClr val="dk2"/>
            </a:solidFill>
            <a:prstDash val="solid"/>
            <a:round/>
            <a:headEnd len="med" w="med" type="none"/>
            <a:tailEnd len="med" w="med" type="none"/>
          </a:ln>
        </p:spPr>
      </p:cxnSp>
      <p:cxnSp>
        <p:nvCxnSpPr>
          <p:cNvPr id="806" name="Shape 806"/>
          <p:cNvCxnSpPr>
            <a:stCxn id="798" idx="2"/>
            <a:endCxn id="802" idx="0"/>
          </p:cNvCxnSpPr>
          <p:nvPr/>
        </p:nvCxnSpPr>
        <p:spPr>
          <a:xfrm>
            <a:off x="5791263" y="3808200"/>
            <a:ext cx="782100" cy="607500"/>
          </a:xfrm>
          <a:prstGeom prst="straightConnector1">
            <a:avLst/>
          </a:prstGeom>
          <a:noFill/>
          <a:ln cap="flat" cmpd="sng" w="19050">
            <a:solidFill>
              <a:schemeClr val="dk2"/>
            </a:solidFill>
            <a:prstDash val="solid"/>
            <a:round/>
            <a:headEnd len="med" w="med" type="none"/>
            <a:tailEnd len="med" w="med" type="none"/>
          </a:ln>
        </p:spPr>
      </p:cxnSp>
      <p:sp>
        <p:nvSpPr>
          <p:cNvPr id="807" name="Shape 807"/>
          <p:cNvSpPr/>
          <p:nvPr/>
        </p:nvSpPr>
        <p:spPr>
          <a:xfrm>
            <a:off x="7137838" y="3469800"/>
            <a:ext cx="1179000" cy="338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Level 2</a:t>
            </a:r>
            <a:endParaRPr/>
          </a:p>
        </p:txBody>
      </p:sp>
      <p:sp>
        <p:nvSpPr>
          <p:cNvPr id="808" name="Shape 808"/>
          <p:cNvSpPr/>
          <p:nvPr/>
        </p:nvSpPr>
        <p:spPr>
          <a:xfrm>
            <a:off x="6801613" y="4415550"/>
            <a:ext cx="287100" cy="271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9" name="Shape 809"/>
          <p:cNvSpPr/>
          <p:nvPr/>
        </p:nvSpPr>
        <p:spPr>
          <a:xfrm>
            <a:off x="7323063" y="4415550"/>
            <a:ext cx="287100" cy="271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0" name="Shape 810"/>
          <p:cNvSpPr/>
          <p:nvPr/>
        </p:nvSpPr>
        <p:spPr>
          <a:xfrm>
            <a:off x="7844513" y="4415550"/>
            <a:ext cx="287100" cy="271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1" name="Shape 811"/>
          <p:cNvSpPr/>
          <p:nvPr/>
        </p:nvSpPr>
        <p:spPr>
          <a:xfrm>
            <a:off x="8365963" y="4415550"/>
            <a:ext cx="287100" cy="271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12" name="Shape 812"/>
          <p:cNvCxnSpPr>
            <a:stCxn id="807" idx="2"/>
            <a:endCxn id="808" idx="0"/>
          </p:cNvCxnSpPr>
          <p:nvPr/>
        </p:nvCxnSpPr>
        <p:spPr>
          <a:xfrm flipH="1">
            <a:off x="6945238" y="3808200"/>
            <a:ext cx="782100" cy="607500"/>
          </a:xfrm>
          <a:prstGeom prst="straightConnector1">
            <a:avLst/>
          </a:prstGeom>
          <a:noFill/>
          <a:ln cap="flat" cmpd="sng" w="19050">
            <a:solidFill>
              <a:schemeClr val="dk2"/>
            </a:solidFill>
            <a:prstDash val="solid"/>
            <a:round/>
            <a:headEnd len="med" w="med" type="none"/>
            <a:tailEnd len="med" w="med" type="none"/>
          </a:ln>
        </p:spPr>
      </p:cxnSp>
      <p:cxnSp>
        <p:nvCxnSpPr>
          <p:cNvPr id="813" name="Shape 813"/>
          <p:cNvCxnSpPr>
            <a:stCxn id="807" idx="2"/>
            <a:endCxn id="809" idx="0"/>
          </p:cNvCxnSpPr>
          <p:nvPr/>
        </p:nvCxnSpPr>
        <p:spPr>
          <a:xfrm flipH="1">
            <a:off x="7466638" y="3808200"/>
            <a:ext cx="260700" cy="607500"/>
          </a:xfrm>
          <a:prstGeom prst="straightConnector1">
            <a:avLst/>
          </a:prstGeom>
          <a:noFill/>
          <a:ln cap="flat" cmpd="sng" w="19050">
            <a:solidFill>
              <a:schemeClr val="dk2"/>
            </a:solidFill>
            <a:prstDash val="solid"/>
            <a:round/>
            <a:headEnd len="med" w="med" type="none"/>
            <a:tailEnd len="med" w="med" type="none"/>
          </a:ln>
        </p:spPr>
      </p:cxnSp>
      <p:cxnSp>
        <p:nvCxnSpPr>
          <p:cNvPr id="814" name="Shape 814"/>
          <p:cNvCxnSpPr>
            <a:stCxn id="807" idx="2"/>
            <a:endCxn id="810" idx="0"/>
          </p:cNvCxnSpPr>
          <p:nvPr/>
        </p:nvCxnSpPr>
        <p:spPr>
          <a:xfrm>
            <a:off x="7727338" y="3808200"/>
            <a:ext cx="260700" cy="607500"/>
          </a:xfrm>
          <a:prstGeom prst="straightConnector1">
            <a:avLst/>
          </a:prstGeom>
          <a:noFill/>
          <a:ln cap="flat" cmpd="sng" w="19050">
            <a:solidFill>
              <a:schemeClr val="dk2"/>
            </a:solidFill>
            <a:prstDash val="solid"/>
            <a:round/>
            <a:headEnd len="med" w="med" type="none"/>
            <a:tailEnd len="med" w="med" type="none"/>
          </a:ln>
        </p:spPr>
      </p:cxnSp>
      <p:cxnSp>
        <p:nvCxnSpPr>
          <p:cNvPr id="815" name="Shape 815"/>
          <p:cNvCxnSpPr>
            <a:stCxn id="807" idx="2"/>
            <a:endCxn id="811" idx="0"/>
          </p:cNvCxnSpPr>
          <p:nvPr/>
        </p:nvCxnSpPr>
        <p:spPr>
          <a:xfrm>
            <a:off x="7727338" y="3808200"/>
            <a:ext cx="782100" cy="607500"/>
          </a:xfrm>
          <a:prstGeom prst="straightConnector1">
            <a:avLst/>
          </a:prstGeom>
          <a:noFill/>
          <a:ln cap="flat" cmpd="sng" w="19050">
            <a:solidFill>
              <a:schemeClr val="dk2"/>
            </a:solidFill>
            <a:prstDash val="solid"/>
            <a:round/>
            <a:headEnd len="med" w="med" type="none"/>
            <a:tailEnd len="med" w="med" type="none"/>
          </a:ln>
        </p:spPr>
      </p:cxnSp>
      <p:sp>
        <p:nvSpPr>
          <p:cNvPr id="816" name="Shape 816"/>
          <p:cNvSpPr txBox="1"/>
          <p:nvPr/>
        </p:nvSpPr>
        <p:spPr>
          <a:xfrm>
            <a:off x="5152638" y="5050238"/>
            <a:ext cx="1496700" cy="420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Level 3 Stubs</a:t>
            </a:r>
            <a:endParaRPr/>
          </a:p>
        </p:txBody>
      </p:sp>
      <p:sp>
        <p:nvSpPr>
          <p:cNvPr id="817" name="Shape 817"/>
          <p:cNvSpPr/>
          <p:nvPr/>
        </p:nvSpPr>
        <p:spPr>
          <a:xfrm>
            <a:off x="5201763" y="2289550"/>
            <a:ext cx="1179000" cy="338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Level1</a:t>
            </a:r>
            <a:endParaRPr/>
          </a:p>
        </p:txBody>
      </p:sp>
      <p:cxnSp>
        <p:nvCxnSpPr>
          <p:cNvPr id="818" name="Shape 818"/>
          <p:cNvCxnSpPr>
            <a:stCxn id="817" idx="2"/>
            <a:endCxn id="789" idx="0"/>
          </p:cNvCxnSpPr>
          <p:nvPr/>
        </p:nvCxnSpPr>
        <p:spPr>
          <a:xfrm flipH="1">
            <a:off x="3855063" y="2627950"/>
            <a:ext cx="1936200" cy="841800"/>
          </a:xfrm>
          <a:prstGeom prst="straightConnector1">
            <a:avLst/>
          </a:prstGeom>
          <a:noFill/>
          <a:ln cap="flat" cmpd="sng" w="19050">
            <a:solidFill>
              <a:schemeClr val="dk2"/>
            </a:solidFill>
            <a:prstDash val="solid"/>
            <a:round/>
            <a:headEnd len="med" w="med" type="none"/>
            <a:tailEnd len="med" w="med" type="none"/>
          </a:ln>
        </p:spPr>
      </p:cxnSp>
      <p:cxnSp>
        <p:nvCxnSpPr>
          <p:cNvPr id="819" name="Shape 819"/>
          <p:cNvCxnSpPr>
            <a:stCxn id="817" idx="2"/>
            <a:endCxn id="798" idx="0"/>
          </p:cNvCxnSpPr>
          <p:nvPr/>
        </p:nvCxnSpPr>
        <p:spPr>
          <a:xfrm>
            <a:off x="5791263" y="2627950"/>
            <a:ext cx="0" cy="841800"/>
          </a:xfrm>
          <a:prstGeom prst="straightConnector1">
            <a:avLst/>
          </a:prstGeom>
          <a:noFill/>
          <a:ln cap="flat" cmpd="sng" w="19050">
            <a:solidFill>
              <a:schemeClr val="dk2"/>
            </a:solidFill>
            <a:prstDash val="solid"/>
            <a:round/>
            <a:headEnd len="med" w="med" type="none"/>
            <a:tailEnd len="med" w="med" type="none"/>
          </a:ln>
        </p:spPr>
      </p:cxnSp>
      <p:cxnSp>
        <p:nvCxnSpPr>
          <p:cNvPr id="820" name="Shape 820"/>
          <p:cNvCxnSpPr>
            <a:stCxn id="817" idx="2"/>
            <a:endCxn id="807" idx="0"/>
          </p:cNvCxnSpPr>
          <p:nvPr/>
        </p:nvCxnSpPr>
        <p:spPr>
          <a:xfrm>
            <a:off x="5791263" y="2627950"/>
            <a:ext cx="1936200" cy="841800"/>
          </a:xfrm>
          <a:prstGeom prst="straightConnector1">
            <a:avLst/>
          </a:prstGeom>
          <a:noFill/>
          <a:ln cap="flat" cmpd="sng" w="19050">
            <a:solidFill>
              <a:schemeClr val="dk2"/>
            </a:solidFill>
            <a:prstDash val="solid"/>
            <a:round/>
            <a:headEnd len="med" w="med" type="none"/>
            <a:tailEnd len="med" w="med" type="none"/>
          </a:ln>
        </p:spPr>
      </p:cxnSp>
      <p:cxnSp>
        <p:nvCxnSpPr>
          <p:cNvPr id="821" name="Shape 821"/>
          <p:cNvCxnSpPr>
            <a:stCxn id="779" idx="3"/>
            <a:endCxn id="817" idx="1"/>
          </p:cNvCxnSpPr>
          <p:nvPr/>
        </p:nvCxnSpPr>
        <p:spPr>
          <a:xfrm>
            <a:off x="2055288" y="2458750"/>
            <a:ext cx="3146400" cy="0"/>
          </a:xfrm>
          <a:prstGeom prst="straightConnector1">
            <a:avLst/>
          </a:prstGeom>
          <a:noFill/>
          <a:ln cap="flat" cmpd="sng" w="19050">
            <a:solidFill>
              <a:srgbClr val="980000"/>
            </a:solidFill>
            <a:prstDash val="solid"/>
            <a:round/>
            <a:headEnd len="med" w="med" type="none"/>
            <a:tailEnd len="med" w="med" type="triangle"/>
          </a:ln>
        </p:spPr>
      </p:cxnSp>
      <p:sp>
        <p:nvSpPr>
          <p:cNvPr id="822" name="Shape 822"/>
          <p:cNvSpPr txBox="1"/>
          <p:nvPr/>
        </p:nvSpPr>
        <p:spPr>
          <a:xfrm>
            <a:off x="2303438" y="1927200"/>
            <a:ext cx="2234700" cy="420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Testing Sequence</a:t>
            </a:r>
            <a:endParaRPr/>
          </a:p>
        </p:txBody>
      </p:sp>
      <p:cxnSp>
        <p:nvCxnSpPr>
          <p:cNvPr id="823" name="Shape 823"/>
          <p:cNvCxnSpPr>
            <a:stCxn id="817" idx="3"/>
          </p:cNvCxnSpPr>
          <p:nvPr/>
        </p:nvCxnSpPr>
        <p:spPr>
          <a:xfrm>
            <a:off x="6380763" y="2458750"/>
            <a:ext cx="2247600" cy="1500"/>
          </a:xfrm>
          <a:prstGeom prst="straightConnector1">
            <a:avLst/>
          </a:prstGeom>
          <a:noFill/>
          <a:ln cap="flat" cmpd="sng" w="19050">
            <a:solidFill>
              <a:srgbClr val="980000"/>
            </a:solidFill>
            <a:prstDash val="solid"/>
            <a:round/>
            <a:headEnd len="med" w="med" type="none"/>
            <a:tailEnd len="med" w="med" type="triangle"/>
          </a:ln>
        </p:spPr>
      </p:cxnSp>
      <p:sp>
        <p:nvSpPr>
          <p:cNvPr id="824" name="Shape 82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8" name="Shape 828"/>
        <p:cNvGrpSpPr/>
        <p:nvPr/>
      </p:nvGrpSpPr>
      <p:grpSpPr>
        <a:xfrm>
          <a:off x="0" y="0"/>
          <a:ext cx="0" cy="0"/>
          <a:chOff x="0" y="0"/>
          <a:chExt cx="0" cy="0"/>
        </a:xfrm>
      </p:grpSpPr>
      <p:sp>
        <p:nvSpPr>
          <p:cNvPr id="829" name="Shape 82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Top-Down Testing</a:t>
            </a:r>
            <a:endParaRPr/>
          </a:p>
        </p:txBody>
      </p:sp>
      <p:sp>
        <p:nvSpPr>
          <p:cNvPr id="830" name="Shape 83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Clr>
                <a:srgbClr val="000000"/>
              </a:buClr>
              <a:buSzPts val="3000"/>
              <a:buChar char="●"/>
            </a:pPr>
            <a:r>
              <a:rPr lang="en">
                <a:solidFill>
                  <a:srgbClr val="000000"/>
                </a:solidFill>
              </a:rPr>
              <a:t>Start with the high levels of system hierarchy and work your way downwards.</a:t>
            </a:r>
            <a:endParaRPr>
              <a:solidFill>
                <a:srgbClr val="000000"/>
              </a:solidFill>
            </a:endParaRPr>
          </a:p>
          <a:p>
            <a:pPr indent="-381000" lvl="1" marL="914400" rtl="0">
              <a:spcBef>
                <a:spcPts val="0"/>
              </a:spcBef>
              <a:spcAft>
                <a:spcPts val="0"/>
              </a:spcAft>
              <a:buClr>
                <a:srgbClr val="000000"/>
              </a:buClr>
              <a:buSzPts val="2400"/>
              <a:buChar char="○"/>
            </a:pPr>
            <a:r>
              <a:rPr lang="en">
                <a:solidFill>
                  <a:srgbClr val="000000"/>
                </a:solidFill>
              </a:rPr>
              <a:t>Lower levels are replaced with mock objects.</a:t>
            </a:r>
            <a:endParaRPr>
              <a:solidFill>
                <a:srgbClr val="000000"/>
              </a:solidFill>
            </a:endParaRPr>
          </a:p>
          <a:p>
            <a:pPr indent="-419100" lvl="0" marL="457200" rtl="0">
              <a:spcBef>
                <a:spcPts val="0"/>
              </a:spcBef>
              <a:spcAft>
                <a:spcPts val="0"/>
              </a:spcAft>
              <a:buClr>
                <a:srgbClr val="000000"/>
              </a:buClr>
              <a:buSzPts val="3000"/>
              <a:buChar char="●"/>
            </a:pPr>
            <a:r>
              <a:rPr lang="en">
                <a:solidFill>
                  <a:srgbClr val="000000"/>
                </a:solidFill>
              </a:rPr>
              <a:t>Very good for finding architectural or integration errors.</a:t>
            </a:r>
            <a:endParaRPr>
              <a:solidFill>
                <a:srgbClr val="000000"/>
              </a:solidFill>
            </a:endParaRPr>
          </a:p>
          <a:p>
            <a:pPr indent="-419100" lvl="0" marL="457200" rtl="0">
              <a:spcBef>
                <a:spcPts val="0"/>
              </a:spcBef>
              <a:spcAft>
                <a:spcPts val="0"/>
              </a:spcAft>
              <a:buClr>
                <a:srgbClr val="000000"/>
              </a:buClr>
              <a:buSzPts val="3000"/>
              <a:buChar char="●"/>
            </a:pPr>
            <a:r>
              <a:rPr lang="en">
                <a:solidFill>
                  <a:srgbClr val="000000"/>
                </a:solidFill>
              </a:rPr>
              <a:t>May need system infrastructure in place before testing is possible.</a:t>
            </a:r>
            <a:endParaRPr>
              <a:solidFill>
                <a:srgbClr val="000000"/>
              </a:solidFill>
            </a:endParaRPr>
          </a:p>
          <a:p>
            <a:pPr indent="-419100" lvl="0" marL="457200" rtl="0">
              <a:spcBef>
                <a:spcPts val="0"/>
              </a:spcBef>
              <a:spcAft>
                <a:spcPts val="0"/>
              </a:spcAft>
              <a:buClr>
                <a:srgbClr val="000000"/>
              </a:buClr>
              <a:buSzPts val="3000"/>
              <a:buChar char="●"/>
            </a:pPr>
            <a:r>
              <a:rPr lang="en">
                <a:solidFill>
                  <a:srgbClr val="000000"/>
                </a:solidFill>
              </a:rPr>
              <a:t>Requires large effort in developing stubs.</a:t>
            </a:r>
            <a:endParaRPr>
              <a:solidFill>
                <a:srgbClr val="000000"/>
              </a:solidFill>
            </a:endParaRPr>
          </a:p>
          <a:p>
            <a:pPr indent="0" lvl="0" marL="0" rtl="0">
              <a:spcBef>
                <a:spcPts val="600"/>
              </a:spcBef>
              <a:spcAft>
                <a:spcPts val="0"/>
              </a:spcAft>
              <a:buNone/>
            </a:pPr>
            <a:r>
              <a:t/>
            </a:r>
            <a:endParaRPr>
              <a:solidFill>
                <a:srgbClr val="000000"/>
              </a:solidFill>
            </a:endParaRPr>
          </a:p>
          <a:p>
            <a:pPr indent="0" lvl="0" marL="0" marR="0" rtl="0" algn="l">
              <a:lnSpc>
                <a:spcPct val="120000"/>
              </a:lnSpc>
              <a:spcBef>
                <a:spcPts val="0"/>
              </a:spcBef>
              <a:spcAft>
                <a:spcPts val="0"/>
              </a:spcAft>
              <a:buNone/>
            </a:pPr>
            <a:r>
              <a:t/>
            </a:r>
            <a:endParaRPr>
              <a:solidFill>
                <a:srgbClr val="000000"/>
              </a:solidFill>
            </a:endParaRPr>
          </a:p>
        </p:txBody>
      </p:sp>
      <p:sp>
        <p:nvSpPr>
          <p:cNvPr id="831" name="Shape 83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5" name="Shape 835"/>
        <p:cNvGrpSpPr/>
        <p:nvPr/>
      </p:nvGrpSpPr>
      <p:grpSpPr>
        <a:xfrm>
          <a:off x="0" y="0"/>
          <a:ext cx="0" cy="0"/>
          <a:chOff x="0" y="0"/>
          <a:chExt cx="0" cy="0"/>
        </a:xfrm>
      </p:grpSpPr>
      <p:sp>
        <p:nvSpPr>
          <p:cNvPr id="836" name="Shape 83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Interclass Testing</a:t>
            </a:r>
            <a:endParaRPr/>
          </a:p>
        </p:txBody>
      </p:sp>
      <p:sp>
        <p:nvSpPr>
          <p:cNvPr id="837" name="Shape 83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600"/>
              </a:spcBef>
              <a:spcAft>
                <a:spcPts val="0"/>
              </a:spcAft>
              <a:buSzPts val="2800"/>
              <a:buAutoNum type="arabicPeriod"/>
            </a:pPr>
            <a:r>
              <a:rPr lang="en" sz="2800"/>
              <a:t>Identify a hierarchy of classes to be tested incrementally.</a:t>
            </a:r>
            <a:endParaRPr sz="2800"/>
          </a:p>
          <a:p>
            <a:pPr indent="-406400" lvl="0" marL="457200" marR="0" rtl="0" algn="l">
              <a:lnSpc>
                <a:spcPct val="100000"/>
              </a:lnSpc>
              <a:spcBef>
                <a:spcPts val="0"/>
              </a:spcBef>
              <a:spcAft>
                <a:spcPts val="0"/>
              </a:spcAft>
              <a:buSzPts val="2800"/>
              <a:buAutoNum type="arabicPeriod"/>
            </a:pPr>
            <a:r>
              <a:rPr lang="en" sz="2800"/>
              <a:t>Design a set of interclass test cases for the cluster-under test.</a:t>
            </a:r>
            <a:endParaRPr sz="2800"/>
          </a:p>
          <a:p>
            <a:pPr indent="-406400" lvl="0" marL="457200" marR="0" rtl="0" algn="l">
              <a:lnSpc>
                <a:spcPct val="100000"/>
              </a:lnSpc>
              <a:spcBef>
                <a:spcPts val="0"/>
              </a:spcBef>
              <a:spcAft>
                <a:spcPts val="0"/>
              </a:spcAft>
              <a:buSzPts val="2800"/>
              <a:buAutoNum type="arabicPeriod"/>
            </a:pPr>
            <a:r>
              <a:rPr lang="en" sz="2800"/>
              <a:t>Add test cases to cover data flow between method calls.</a:t>
            </a:r>
            <a:endParaRPr sz="2800"/>
          </a:p>
          <a:p>
            <a:pPr indent="-406400" lvl="0" marL="457200" marR="0" rtl="0" algn="l">
              <a:lnSpc>
                <a:spcPct val="100000"/>
              </a:lnSpc>
              <a:spcBef>
                <a:spcPts val="0"/>
              </a:spcBef>
              <a:spcAft>
                <a:spcPts val="0"/>
              </a:spcAft>
              <a:buSzPts val="2800"/>
              <a:buAutoNum type="arabicPeriod"/>
            </a:pPr>
            <a:r>
              <a:rPr lang="en" sz="2800"/>
              <a:t>Integrate the intraclass exception-handling tests with interclass exception-handling tests.</a:t>
            </a:r>
            <a:endParaRPr sz="2800"/>
          </a:p>
          <a:p>
            <a:pPr indent="-406400" lvl="0" marL="457200" marR="0" rtl="0" algn="l">
              <a:lnSpc>
                <a:spcPct val="100000"/>
              </a:lnSpc>
              <a:spcBef>
                <a:spcPts val="0"/>
              </a:spcBef>
              <a:spcAft>
                <a:spcPts val="0"/>
              </a:spcAft>
              <a:buSzPts val="2800"/>
              <a:buAutoNum type="arabicPeriod"/>
            </a:pPr>
            <a:r>
              <a:rPr lang="en" sz="2800"/>
              <a:t>Integrate polymorphism test suite with tests that check for interclass interactions.</a:t>
            </a:r>
            <a:endParaRPr sz="2800"/>
          </a:p>
        </p:txBody>
      </p:sp>
      <p:sp>
        <p:nvSpPr>
          <p:cNvPr id="838" name="Shape 83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2" name="Shape 842"/>
        <p:cNvGrpSpPr/>
        <p:nvPr/>
      </p:nvGrpSpPr>
      <p:grpSpPr>
        <a:xfrm>
          <a:off x="0" y="0"/>
          <a:ext cx="0" cy="0"/>
          <a:chOff x="0" y="0"/>
          <a:chExt cx="0" cy="0"/>
        </a:xfrm>
      </p:grpSpPr>
      <p:sp>
        <p:nvSpPr>
          <p:cNvPr id="843" name="Shape 84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Choosing Interactions</a:t>
            </a:r>
            <a:endParaRPr/>
          </a:p>
        </p:txBody>
      </p:sp>
      <p:sp>
        <p:nvSpPr>
          <p:cNvPr id="844" name="Shape 84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We would like to cover all possible interactions between classes.</a:t>
            </a:r>
            <a:endParaRPr/>
          </a:p>
          <a:p>
            <a:pPr indent="-381000" lvl="1" marL="914400" rtl="0">
              <a:spcBef>
                <a:spcPts val="0"/>
              </a:spcBef>
              <a:spcAft>
                <a:spcPts val="0"/>
              </a:spcAft>
              <a:buSzPts val="2400"/>
              <a:buChar char="○"/>
            </a:pPr>
            <a:r>
              <a:rPr lang="en"/>
              <a:t>All possible states of each and all ways they can interact.</a:t>
            </a:r>
            <a:endParaRPr/>
          </a:p>
          <a:p>
            <a:pPr indent="-381000" lvl="1" marL="914400" rtl="0">
              <a:spcBef>
                <a:spcPts val="0"/>
              </a:spcBef>
              <a:spcAft>
                <a:spcPts val="0"/>
              </a:spcAft>
              <a:buSzPts val="2400"/>
              <a:buChar char="○"/>
            </a:pPr>
            <a:r>
              <a:rPr lang="en"/>
              <a:t>This is clearly not possible.</a:t>
            </a:r>
            <a:endParaRPr/>
          </a:p>
          <a:p>
            <a:pPr indent="-419100" lvl="0" marL="457200" rtl="0">
              <a:spcBef>
                <a:spcPts val="0"/>
              </a:spcBef>
              <a:spcAft>
                <a:spcPts val="0"/>
              </a:spcAft>
              <a:buSzPts val="3000"/>
              <a:buChar char="●"/>
            </a:pPr>
            <a:r>
              <a:rPr lang="en"/>
              <a:t>Need to choose significant scenarios.</a:t>
            </a:r>
            <a:endParaRPr/>
          </a:p>
          <a:p>
            <a:pPr indent="-381000" lvl="1" marL="914400" rtl="0">
              <a:spcBef>
                <a:spcPts val="0"/>
              </a:spcBef>
              <a:spcAft>
                <a:spcPts val="0"/>
              </a:spcAft>
              <a:buSzPts val="2400"/>
              <a:buChar char="○"/>
            </a:pPr>
            <a:r>
              <a:rPr lang="en"/>
              <a:t>May be captured already in UML sequence diagrams.</a:t>
            </a:r>
            <a:endParaRPr/>
          </a:p>
          <a:p>
            <a:pPr indent="-381000" lvl="2" marL="1371600" rtl="0">
              <a:spcBef>
                <a:spcPts val="0"/>
              </a:spcBef>
              <a:spcAft>
                <a:spcPts val="0"/>
              </a:spcAft>
              <a:buSzPts val="2400"/>
              <a:buChar char="■"/>
            </a:pPr>
            <a:r>
              <a:rPr lang="en"/>
              <a:t>Describe object interactions in service of a goal.</a:t>
            </a:r>
            <a:endParaRPr/>
          </a:p>
          <a:p>
            <a:pPr indent="-381000" lvl="1" marL="914400" rtl="0">
              <a:spcBef>
                <a:spcPts val="0"/>
              </a:spcBef>
              <a:spcAft>
                <a:spcPts val="0"/>
              </a:spcAft>
              <a:buSzPts val="2400"/>
              <a:buChar char="○"/>
            </a:pPr>
            <a:r>
              <a:rPr lang="en"/>
              <a:t>Vary these scenarios to capture additional illegal interaction sequences.</a:t>
            </a:r>
            <a:endParaRPr/>
          </a:p>
        </p:txBody>
      </p:sp>
      <p:sp>
        <p:nvSpPr>
          <p:cNvPr id="845" name="Shape 84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9" name="Shape 849"/>
        <p:cNvGrpSpPr/>
        <p:nvPr/>
      </p:nvGrpSpPr>
      <p:grpSpPr>
        <a:xfrm>
          <a:off x="0" y="0"/>
          <a:ext cx="0" cy="0"/>
          <a:chOff x="0" y="0"/>
          <a:chExt cx="0" cy="0"/>
        </a:xfrm>
      </p:grpSpPr>
      <p:sp>
        <p:nvSpPr>
          <p:cNvPr id="850" name="Shape 85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Sequence Diagram</a:t>
            </a:r>
            <a:endParaRPr/>
          </a:p>
        </p:txBody>
      </p:sp>
      <p:sp>
        <p:nvSpPr>
          <p:cNvPr id="851" name="Shape 851"/>
          <p:cNvSpPr/>
          <p:nvPr/>
        </p:nvSpPr>
        <p:spPr>
          <a:xfrm>
            <a:off x="1709750" y="1709025"/>
            <a:ext cx="1398300" cy="5142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ord1: Order</a:t>
            </a:r>
            <a:endParaRPr/>
          </a:p>
        </p:txBody>
      </p:sp>
      <p:sp>
        <p:nvSpPr>
          <p:cNvPr id="852" name="Shape 852"/>
          <p:cNvSpPr/>
          <p:nvPr/>
        </p:nvSpPr>
        <p:spPr>
          <a:xfrm>
            <a:off x="3262750" y="1709025"/>
            <a:ext cx="1398300" cy="5142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line: OrderLine</a:t>
            </a:r>
            <a:endParaRPr/>
          </a:p>
        </p:txBody>
      </p:sp>
      <p:cxnSp>
        <p:nvCxnSpPr>
          <p:cNvPr id="853" name="Shape 853"/>
          <p:cNvCxnSpPr>
            <a:stCxn id="851" idx="2"/>
            <a:endCxn id="854" idx="0"/>
          </p:cNvCxnSpPr>
          <p:nvPr/>
        </p:nvCxnSpPr>
        <p:spPr>
          <a:xfrm>
            <a:off x="2408900" y="2223225"/>
            <a:ext cx="0" cy="3666000"/>
          </a:xfrm>
          <a:prstGeom prst="straightConnector1">
            <a:avLst/>
          </a:prstGeom>
          <a:noFill/>
          <a:ln cap="flat" cmpd="sng" w="19050">
            <a:solidFill>
              <a:srgbClr val="000000"/>
            </a:solidFill>
            <a:prstDash val="dash"/>
            <a:round/>
            <a:headEnd len="med" w="med" type="none"/>
            <a:tailEnd len="med" w="med" type="none"/>
          </a:ln>
        </p:spPr>
      </p:cxnSp>
      <p:cxnSp>
        <p:nvCxnSpPr>
          <p:cNvPr id="855" name="Shape 855"/>
          <p:cNvCxnSpPr/>
          <p:nvPr/>
        </p:nvCxnSpPr>
        <p:spPr>
          <a:xfrm>
            <a:off x="3961900" y="2223225"/>
            <a:ext cx="0" cy="3666000"/>
          </a:xfrm>
          <a:prstGeom prst="straightConnector1">
            <a:avLst/>
          </a:prstGeom>
          <a:noFill/>
          <a:ln cap="flat" cmpd="sng" w="19050">
            <a:solidFill>
              <a:srgbClr val="000000"/>
            </a:solidFill>
            <a:prstDash val="dash"/>
            <a:round/>
            <a:headEnd len="med" w="med" type="none"/>
            <a:tailEnd len="med" w="med" type="none"/>
          </a:ln>
        </p:spPr>
      </p:cxnSp>
      <p:sp>
        <p:nvSpPr>
          <p:cNvPr id="856" name="Shape 856"/>
          <p:cNvSpPr/>
          <p:nvPr/>
        </p:nvSpPr>
        <p:spPr>
          <a:xfrm>
            <a:off x="2244375" y="2744175"/>
            <a:ext cx="339300" cy="30162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7" name="Shape 857"/>
          <p:cNvSpPr/>
          <p:nvPr/>
        </p:nvSpPr>
        <p:spPr>
          <a:xfrm>
            <a:off x="923175" y="2656725"/>
            <a:ext cx="174900" cy="174900"/>
          </a:xfrm>
          <a:prstGeom prst="ellipse">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58" name="Shape 858"/>
          <p:cNvCxnSpPr>
            <a:stCxn id="857" idx="6"/>
          </p:cNvCxnSpPr>
          <p:nvPr/>
        </p:nvCxnSpPr>
        <p:spPr>
          <a:xfrm>
            <a:off x="1098075" y="2744175"/>
            <a:ext cx="1079400" cy="5100"/>
          </a:xfrm>
          <a:prstGeom prst="straightConnector1">
            <a:avLst/>
          </a:prstGeom>
          <a:noFill/>
          <a:ln cap="flat" cmpd="sng" w="19050">
            <a:solidFill>
              <a:srgbClr val="000000"/>
            </a:solidFill>
            <a:prstDash val="solid"/>
            <a:round/>
            <a:headEnd len="med" w="med" type="none"/>
            <a:tailEnd len="med" w="med" type="triangle"/>
          </a:ln>
        </p:spPr>
      </p:cxnSp>
      <p:sp>
        <p:nvSpPr>
          <p:cNvPr id="859" name="Shape 859"/>
          <p:cNvSpPr/>
          <p:nvPr/>
        </p:nvSpPr>
        <p:spPr>
          <a:xfrm>
            <a:off x="3809825" y="2863450"/>
            <a:ext cx="339300" cy="6921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60" name="Shape 860"/>
          <p:cNvCxnSpPr/>
          <p:nvPr/>
        </p:nvCxnSpPr>
        <p:spPr>
          <a:xfrm>
            <a:off x="2562838" y="2863450"/>
            <a:ext cx="1239300" cy="300"/>
          </a:xfrm>
          <a:prstGeom prst="straightConnector1">
            <a:avLst/>
          </a:prstGeom>
          <a:noFill/>
          <a:ln cap="flat" cmpd="sng" w="19050">
            <a:solidFill>
              <a:srgbClr val="000000"/>
            </a:solidFill>
            <a:prstDash val="solid"/>
            <a:round/>
            <a:headEnd len="med" w="med" type="none"/>
            <a:tailEnd len="med" w="med" type="triangle"/>
          </a:ln>
        </p:spPr>
      </p:cxnSp>
      <p:sp>
        <p:nvSpPr>
          <p:cNvPr id="861" name="Shape 861"/>
          <p:cNvSpPr txBox="1"/>
          <p:nvPr/>
        </p:nvSpPr>
        <p:spPr>
          <a:xfrm>
            <a:off x="2575938" y="2499750"/>
            <a:ext cx="1213200" cy="313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priceLine()</a:t>
            </a:r>
            <a:endParaRPr sz="1200"/>
          </a:p>
        </p:txBody>
      </p:sp>
      <p:cxnSp>
        <p:nvCxnSpPr>
          <p:cNvPr id="862" name="Shape 862"/>
          <p:cNvCxnSpPr/>
          <p:nvPr/>
        </p:nvCxnSpPr>
        <p:spPr>
          <a:xfrm rot="10800000">
            <a:off x="2649713" y="3555425"/>
            <a:ext cx="1157700" cy="0"/>
          </a:xfrm>
          <a:prstGeom prst="straightConnector1">
            <a:avLst/>
          </a:prstGeom>
          <a:noFill/>
          <a:ln cap="flat" cmpd="sng" w="19050">
            <a:solidFill>
              <a:srgbClr val="000000"/>
            </a:solidFill>
            <a:prstDash val="dash"/>
            <a:round/>
            <a:headEnd len="med" w="med" type="none"/>
            <a:tailEnd len="med" w="med" type="triangle"/>
          </a:ln>
        </p:spPr>
      </p:cxnSp>
      <p:sp>
        <p:nvSpPr>
          <p:cNvPr id="863" name="Shape 863"/>
          <p:cNvSpPr txBox="1"/>
          <p:nvPr/>
        </p:nvSpPr>
        <p:spPr>
          <a:xfrm>
            <a:off x="2663263" y="3626400"/>
            <a:ext cx="1213200" cy="313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price</a:t>
            </a:r>
            <a:endParaRPr sz="1200"/>
          </a:p>
        </p:txBody>
      </p:sp>
      <p:sp>
        <p:nvSpPr>
          <p:cNvPr id="864" name="Shape 864"/>
          <p:cNvSpPr txBox="1"/>
          <p:nvPr/>
        </p:nvSpPr>
        <p:spPr>
          <a:xfrm>
            <a:off x="1031175" y="2399775"/>
            <a:ext cx="1213200" cy="313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calculatePrice</a:t>
            </a:r>
            <a:endParaRPr sz="1200"/>
          </a:p>
        </p:txBody>
      </p:sp>
      <p:sp>
        <p:nvSpPr>
          <p:cNvPr id="865" name="Shape 865"/>
          <p:cNvSpPr/>
          <p:nvPr/>
        </p:nvSpPr>
        <p:spPr>
          <a:xfrm>
            <a:off x="4914725" y="1709025"/>
            <a:ext cx="1398300" cy="5142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item: Product</a:t>
            </a:r>
            <a:endParaRPr/>
          </a:p>
        </p:txBody>
      </p:sp>
      <p:cxnSp>
        <p:nvCxnSpPr>
          <p:cNvPr id="866" name="Shape 866"/>
          <p:cNvCxnSpPr/>
          <p:nvPr/>
        </p:nvCxnSpPr>
        <p:spPr>
          <a:xfrm>
            <a:off x="5613875" y="2223225"/>
            <a:ext cx="0" cy="3666000"/>
          </a:xfrm>
          <a:prstGeom prst="straightConnector1">
            <a:avLst/>
          </a:prstGeom>
          <a:noFill/>
          <a:ln cap="flat" cmpd="sng" w="19050">
            <a:solidFill>
              <a:srgbClr val="000000"/>
            </a:solidFill>
            <a:prstDash val="dash"/>
            <a:round/>
            <a:headEnd len="med" w="med" type="none"/>
            <a:tailEnd len="med" w="med" type="none"/>
          </a:ln>
        </p:spPr>
      </p:cxnSp>
      <p:sp>
        <p:nvSpPr>
          <p:cNvPr id="867" name="Shape 867"/>
          <p:cNvSpPr/>
          <p:nvPr/>
        </p:nvSpPr>
        <p:spPr>
          <a:xfrm>
            <a:off x="6566700" y="1709025"/>
            <a:ext cx="1527300" cy="5142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user: Customer</a:t>
            </a:r>
            <a:endParaRPr/>
          </a:p>
        </p:txBody>
      </p:sp>
      <p:cxnSp>
        <p:nvCxnSpPr>
          <p:cNvPr id="868" name="Shape 868"/>
          <p:cNvCxnSpPr/>
          <p:nvPr/>
        </p:nvCxnSpPr>
        <p:spPr>
          <a:xfrm>
            <a:off x="7265850" y="2223225"/>
            <a:ext cx="0" cy="3666000"/>
          </a:xfrm>
          <a:prstGeom prst="straightConnector1">
            <a:avLst/>
          </a:prstGeom>
          <a:noFill/>
          <a:ln cap="flat" cmpd="sng" w="19050">
            <a:solidFill>
              <a:srgbClr val="000000"/>
            </a:solidFill>
            <a:prstDash val="dash"/>
            <a:round/>
            <a:headEnd len="med" w="med" type="none"/>
            <a:tailEnd len="med" w="med" type="none"/>
          </a:ln>
        </p:spPr>
      </p:cxnSp>
      <p:sp>
        <p:nvSpPr>
          <p:cNvPr id="869" name="Shape 869"/>
          <p:cNvSpPr/>
          <p:nvPr/>
        </p:nvSpPr>
        <p:spPr>
          <a:xfrm>
            <a:off x="5378600" y="2974025"/>
            <a:ext cx="339300" cy="3543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70" name="Shape 870"/>
          <p:cNvCxnSpPr/>
          <p:nvPr/>
        </p:nvCxnSpPr>
        <p:spPr>
          <a:xfrm>
            <a:off x="4131613" y="2974025"/>
            <a:ext cx="1239300" cy="300"/>
          </a:xfrm>
          <a:prstGeom prst="straightConnector1">
            <a:avLst/>
          </a:prstGeom>
          <a:noFill/>
          <a:ln cap="flat" cmpd="sng" w="19050">
            <a:solidFill>
              <a:srgbClr val="000000"/>
            </a:solidFill>
            <a:prstDash val="solid"/>
            <a:round/>
            <a:headEnd len="med" w="med" type="none"/>
            <a:tailEnd len="med" w="med" type="triangle"/>
          </a:ln>
        </p:spPr>
      </p:cxnSp>
      <p:cxnSp>
        <p:nvCxnSpPr>
          <p:cNvPr id="871" name="Shape 871"/>
          <p:cNvCxnSpPr/>
          <p:nvPr/>
        </p:nvCxnSpPr>
        <p:spPr>
          <a:xfrm rot="10800000">
            <a:off x="4185000" y="3328450"/>
            <a:ext cx="1157700" cy="0"/>
          </a:xfrm>
          <a:prstGeom prst="straightConnector1">
            <a:avLst/>
          </a:prstGeom>
          <a:noFill/>
          <a:ln cap="flat" cmpd="sng" w="19050">
            <a:solidFill>
              <a:srgbClr val="000000"/>
            </a:solidFill>
            <a:prstDash val="dash"/>
            <a:round/>
            <a:headEnd len="med" w="med" type="none"/>
            <a:tailEnd len="med" w="med" type="triangle"/>
          </a:ln>
        </p:spPr>
      </p:cxnSp>
      <p:sp>
        <p:nvSpPr>
          <p:cNvPr id="872" name="Shape 872"/>
          <p:cNvSpPr txBox="1"/>
          <p:nvPr/>
        </p:nvSpPr>
        <p:spPr>
          <a:xfrm>
            <a:off x="4088738" y="2618938"/>
            <a:ext cx="1398300" cy="313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getPrice(quantity)</a:t>
            </a:r>
            <a:endParaRPr sz="1200"/>
          </a:p>
        </p:txBody>
      </p:sp>
      <p:sp>
        <p:nvSpPr>
          <p:cNvPr id="873" name="Shape 873"/>
          <p:cNvSpPr txBox="1"/>
          <p:nvPr/>
        </p:nvSpPr>
        <p:spPr>
          <a:xfrm>
            <a:off x="4274888" y="3386925"/>
            <a:ext cx="1213200" cy="313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price</a:t>
            </a:r>
            <a:endParaRPr sz="1200"/>
          </a:p>
        </p:txBody>
      </p:sp>
      <p:sp>
        <p:nvSpPr>
          <p:cNvPr id="874" name="Shape 874"/>
          <p:cNvSpPr/>
          <p:nvPr/>
        </p:nvSpPr>
        <p:spPr>
          <a:xfrm>
            <a:off x="7096200" y="4212525"/>
            <a:ext cx="339300" cy="14160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75" name="Shape 875"/>
          <p:cNvCxnSpPr/>
          <p:nvPr/>
        </p:nvCxnSpPr>
        <p:spPr>
          <a:xfrm>
            <a:off x="2596963" y="4212525"/>
            <a:ext cx="4480800" cy="17100"/>
          </a:xfrm>
          <a:prstGeom prst="straightConnector1">
            <a:avLst/>
          </a:prstGeom>
          <a:noFill/>
          <a:ln cap="flat" cmpd="sng" w="19050">
            <a:solidFill>
              <a:srgbClr val="000000"/>
            </a:solidFill>
            <a:prstDash val="solid"/>
            <a:round/>
            <a:headEnd len="med" w="med" type="none"/>
            <a:tailEnd len="med" w="med" type="triangle"/>
          </a:ln>
        </p:spPr>
      </p:cxnSp>
      <p:sp>
        <p:nvSpPr>
          <p:cNvPr id="876" name="Shape 876"/>
          <p:cNvSpPr txBox="1"/>
          <p:nvPr/>
        </p:nvSpPr>
        <p:spPr>
          <a:xfrm>
            <a:off x="4047325" y="3853875"/>
            <a:ext cx="2295900" cy="3138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getDiscountedValue(ord1)</a:t>
            </a:r>
            <a:endParaRPr sz="1200"/>
          </a:p>
        </p:txBody>
      </p:sp>
      <p:cxnSp>
        <p:nvCxnSpPr>
          <p:cNvPr id="877" name="Shape 877"/>
          <p:cNvCxnSpPr/>
          <p:nvPr/>
        </p:nvCxnSpPr>
        <p:spPr>
          <a:xfrm>
            <a:off x="2599525" y="5628600"/>
            <a:ext cx="4480800" cy="17100"/>
          </a:xfrm>
          <a:prstGeom prst="straightConnector1">
            <a:avLst/>
          </a:prstGeom>
          <a:noFill/>
          <a:ln cap="flat" cmpd="sng" w="19050">
            <a:solidFill>
              <a:srgbClr val="000000"/>
            </a:solidFill>
            <a:prstDash val="dash"/>
            <a:round/>
            <a:headEnd len="med" w="med" type="triangle"/>
            <a:tailEnd len="med" w="med" type="none"/>
          </a:ln>
        </p:spPr>
      </p:cxnSp>
      <p:sp>
        <p:nvSpPr>
          <p:cNvPr id="878" name="Shape 878"/>
          <p:cNvSpPr txBox="1"/>
          <p:nvPr/>
        </p:nvSpPr>
        <p:spPr>
          <a:xfrm>
            <a:off x="4131625" y="5705800"/>
            <a:ext cx="1355400" cy="3138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discounted total</a:t>
            </a:r>
            <a:endParaRPr sz="1200"/>
          </a:p>
        </p:txBody>
      </p:sp>
      <p:sp>
        <p:nvSpPr>
          <p:cNvPr id="879" name="Shape 879"/>
          <p:cNvSpPr txBox="1"/>
          <p:nvPr/>
        </p:nvSpPr>
        <p:spPr>
          <a:xfrm>
            <a:off x="4088750" y="4249650"/>
            <a:ext cx="1355400" cy="3138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getCurrentTotal</a:t>
            </a:r>
            <a:endParaRPr sz="1200"/>
          </a:p>
        </p:txBody>
      </p:sp>
      <p:sp>
        <p:nvSpPr>
          <p:cNvPr id="880" name="Shape 880"/>
          <p:cNvSpPr/>
          <p:nvPr/>
        </p:nvSpPr>
        <p:spPr>
          <a:xfrm>
            <a:off x="2323975" y="4550400"/>
            <a:ext cx="339300" cy="3543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81" name="Shape 881"/>
          <p:cNvCxnSpPr/>
          <p:nvPr/>
        </p:nvCxnSpPr>
        <p:spPr>
          <a:xfrm>
            <a:off x="2596975" y="4583463"/>
            <a:ext cx="4480800" cy="17100"/>
          </a:xfrm>
          <a:prstGeom prst="straightConnector1">
            <a:avLst/>
          </a:prstGeom>
          <a:noFill/>
          <a:ln cap="flat" cmpd="sng" w="19050">
            <a:solidFill>
              <a:srgbClr val="000000"/>
            </a:solidFill>
            <a:prstDash val="solid"/>
            <a:round/>
            <a:headEnd len="med" w="med" type="triangle"/>
            <a:tailEnd len="med" w="med" type="none"/>
          </a:ln>
        </p:spPr>
      </p:cxnSp>
      <p:cxnSp>
        <p:nvCxnSpPr>
          <p:cNvPr id="882" name="Shape 882"/>
          <p:cNvCxnSpPr/>
          <p:nvPr/>
        </p:nvCxnSpPr>
        <p:spPr>
          <a:xfrm>
            <a:off x="2684350" y="4920563"/>
            <a:ext cx="4480800" cy="17100"/>
          </a:xfrm>
          <a:prstGeom prst="straightConnector1">
            <a:avLst/>
          </a:prstGeom>
          <a:noFill/>
          <a:ln cap="flat" cmpd="sng" w="19050">
            <a:solidFill>
              <a:srgbClr val="000000"/>
            </a:solidFill>
            <a:prstDash val="dash"/>
            <a:round/>
            <a:headEnd len="med" w="med" type="none"/>
            <a:tailEnd len="med" w="med" type="triangle"/>
          </a:ln>
        </p:spPr>
      </p:cxnSp>
      <p:sp>
        <p:nvSpPr>
          <p:cNvPr id="883" name="Shape 883"/>
          <p:cNvSpPr txBox="1"/>
          <p:nvPr/>
        </p:nvSpPr>
        <p:spPr>
          <a:xfrm>
            <a:off x="4110188" y="4957688"/>
            <a:ext cx="1355400" cy="3138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t>current total</a:t>
            </a:r>
            <a:endParaRPr sz="1200"/>
          </a:p>
        </p:txBody>
      </p:sp>
      <p:sp>
        <p:nvSpPr>
          <p:cNvPr id="884" name="Shape 88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8" name="Shape 888"/>
        <p:cNvGrpSpPr/>
        <p:nvPr/>
      </p:nvGrpSpPr>
      <p:grpSpPr>
        <a:xfrm>
          <a:off x="0" y="0"/>
          <a:ext cx="0" cy="0"/>
          <a:chOff x="0" y="0"/>
          <a:chExt cx="0" cy="0"/>
        </a:xfrm>
      </p:grpSpPr>
      <p:sp>
        <p:nvSpPr>
          <p:cNvPr id="889" name="Shape 88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We Have Learned</a:t>
            </a:r>
            <a:endParaRPr/>
          </a:p>
        </p:txBody>
      </p:sp>
      <p:sp>
        <p:nvSpPr>
          <p:cNvPr id="890" name="Shape 89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Testing of OO systems is impacted by</a:t>
            </a:r>
            <a:endParaRPr/>
          </a:p>
          <a:p>
            <a:pPr indent="-381000" lvl="1" marL="914400" rtl="0">
              <a:spcBef>
                <a:spcPts val="0"/>
              </a:spcBef>
              <a:spcAft>
                <a:spcPts val="0"/>
              </a:spcAft>
              <a:buSzPts val="2400"/>
              <a:buChar char="○"/>
            </a:pPr>
            <a:r>
              <a:rPr lang="en" sz="2400"/>
              <a:t>State Dependent Behavior</a:t>
            </a:r>
            <a:endParaRPr sz="2400"/>
          </a:p>
          <a:p>
            <a:pPr indent="-381000" lvl="1" marL="914400" rtl="0">
              <a:spcBef>
                <a:spcPts val="0"/>
              </a:spcBef>
              <a:spcAft>
                <a:spcPts val="0"/>
              </a:spcAft>
              <a:buSzPts val="2400"/>
              <a:buChar char="○"/>
            </a:pPr>
            <a:r>
              <a:rPr lang="en" sz="2400"/>
              <a:t>Encapsulation</a:t>
            </a:r>
            <a:endParaRPr sz="2400"/>
          </a:p>
          <a:p>
            <a:pPr indent="-381000" lvl="1" marL="914400" rtl="0">
              <a:spcBef>
                <a:spcPts val="0"/>
              </a:spcBef>
              <a:spcAft>
                <a:spcPts val="0"/>
              </a:spcAft>
              <a:buSzPts val="2400"/>
              <a:buChar char="○"/>
            </a:pPr>
            <a:r>
              <a:rPr lang="en" sz="2400"/>
              <a:t>Inheritance</a:t>
            </a:r>
            <a:endParaRPr sz="2400"/>
          </a:p>
          <a:p>
            <a:pPr indent="-381000" lvl="1" marL="914400" rtl="0">
              <a:spcBef>
                <a:spcPts val="0"/>
              </a:spcBef>
              <a:spcAft>
                <a:spcPts val="0"/>
              </a:spcAft>
              <a:buSzPts val="2400"/>
              <a:buChar char="○"/>
            </a:pPr>
            <a:r>
              <a:rPr lang="en" sz="2400"/>
              <a:t>Polymorphism and Dynamic Binding</a:t>
            </a:r>
            <a:endParaRPr sz="2400"/>
          </a:p>
          <a:p>
            <a:pPr indent="-381000" lvl="1" marL="914400" rtl="0">
              <a:spcBef>
                <a:spcPts val="0"/>
              </a:spcBef>
              <a:spcAft>
                <a:spcPts val="0"/>
              </a:spcAft>
              <a:buSzPts val="2400"/>
              <a:buChar char="○"/>
            </a:pPr>
            <a:r>
              <a:rPr lang="en" sz="2400"/>
              <a:t>Abstract Classes</a:t>
            </a:r>
            <a:endParaRPr sz="2400"/>
          </a:p>
          <a:p>
            <a:pPr indent="-381000" lvl="1" marL="914400" rtl="0">
              <a:spcBef>
                <a:spcPts val="0"/>
              </a:spcBef>
              <a:spcAft>
                <a:spcPts val="0"/>
              </a:spcAft>
              <a:buSzPts val="2400"/>
              <a:buChar char="○"/>
            </a:pPr>
            <a:r>
              <a:rPr lang="en" sz="2400"/>
              <a:t>Exception Handling</a:t>
            </a:r>
            <a:endParaRPr sz="2400"/>
          </a:p>
          <a:p>
            <a:pPr indent="-381000" lvl="1" marL="914400" rtl="0">
              <a:spcBef>
                <a:spcPts val="0"/>
              </a:spcBef>
              <a:spcAft>
                <a:spcPts val="0"/>
              </a:spcAft>
              <a:buSzPts val="2400"/>
              <a:buChar char="○"/>
            </a:pPr>
            <a:r>
              <a:rPr lang="en" sz="2400"/>
              <a:t>Concurrency</a:t>
            </a:r>
            <a:endParaRPr/>
          </a:p>
          <a:p>
            <a:pPr indent="-419100" lvl="0" marL="457200" rtl="0">
              <a:spcBef>
                <a:spcPts val="0"/>
              </a:spcBef>
              <a:spcAft>
                <a:spcPts val="0"/>
              </a:spcAft>
              <a:buSzPts val="3000"/>
              <a:buChar char="●"/>
            </a:pPr>
            <a:r>
              <a:rPr lang="en"/>
              <a:t>To test such systems, we must test both individual classes and groups of related classes.</a:t>
            </a:r>
            <a:endParaRPr/>
          </a:p>
        </p:txBody>
      </p:sp>
      <p:sp>
        <p:nvSpPr>
          <p:cNvPr id="891" name="Shape 89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5" name="Shape 895"/>
        <p:cNvGrpSpPr/>
        <p:nvPr/>
      </p:nvGrpSpPr>
      <p:grpSpPr>
        <a:xfrm>
          <a:off x="0" y="0"/>
          <a:ext cx="0" cy="0"/>
          <a:chOff x="0" y="0"/>
          <a:chExt cx="0" cy="0"/>
        </a:xfrm>
      </p:grpSpPr>
      <p:sp>
        <p:nvSpPr>
          <p:cNvPr id="896" name="Shape 89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We Have Learned</a:t>
            </a:r>
            <a:endParaRPr/>
          </a:p>
        </p:txBody>
      </p:sp>
      <p:sp>
        <p:nvSpPr>
          <p:cNvPr id="897" name="Shape 89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As classes are impacted by state, we can test them effectively by building state machines and deriving transition-covering tests.</a:t>
            </a:r>
            <a:endParaRPr/>
          </a:p>
          <a:p>
            <a:pPr indent="-381000" lvl="1" marL="914400" marR="0" rtl="0" algn="l">
              <a:lnSpc>
                <a:spcPct val="100000"/>
              </a:lnSpc>
              <a:spcBef>
                <a:spcPts val="0"/>
              </a:spcBef>
              <a:spcAft>
                <a:spcPts val="0"/>
              </a:spcAft>
              <a:buSzPts val="2400"/>
              <a:buChar char="○"/>
            </a:pPr>
            <a:r>
              <a:rPr lang="en"/>
              <a:t>A path is a set of method calls on that class.</a:t>
            </a:r>
            <a:endParaRPr/>
          </a:p>
          <a:p>
            <a:pPr indent="-419100" lvl="0" marL="457200" marR="0" rtl="0" algn="l">
              <a:lnSpc>
                <a:spcPct val="100000"/>
              </a:lnSpc>
              <a:spcBef>
                <a:spcPts val="0"/>
              </a:spcBef>
              <a:spcAft>
                <a:spcPts val="0"/>
              </a:spcAft>
              <a:buSzPts val="3000"/>
              <a:buChar char="●"/>
            </a:pPr>
            <a:r>
              <a:rPr lang="en"/>
              <a:t>Groups of classes should be arranged by their dependence relationships, then tested from the bottom-up and top-down. </a:t>
            </a:r>
            <a:endParaRPr/>
          </a:p>
        </p:txBody>
      </p:sp>
      <p:sp>
        <p:nvSpPr>
          <p:cNvPr id="898" name="Shape 89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2" name="Shape 902"/>
        <p:cNvGrpSpPr/>
        <p:nvPr/>
      </p:nvGrpSpPr>
      <p:grpSpPr>
        <a:xfrm>
          <a:off x="0" y="0"/>
          <a:ext cx="0" cy="0"/>
          <a:chOff x="0" y="0"/>
          <a:chExt cx="0" cy="0"/>
        </a:xfrm>
      </p:grpSpPr>
      <p:sp>
        <p:nvSpPr>
          <p:cNvPr id="903" name="Shape 90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Next Time</a:t>
            </a:r>
            <a:endParaRPr/>
          </a:p>
        </p:txBody>
      </p:sp>
      <p:sp>
        <p:nvSpPr>
          <p:cNvPr id="904" name="Shape 90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More OO Testing</a:t>
            </a:r>
            <a:endParaRPr/>
          </a:p>
          <a:p>
            <a:pPr indent="-381000" lvl="1" marL="914400" rtl="0">
              <a:spcBef>
                <a:spcPts val="0"/>
              </a:spcBef>
              <a:spcAft>
                <a:spcPts val="0"/>
              </a:spcAft>
              <a:buSzPts val="2400"/>
              <a:buChar char="○"/>
            </a:pPr>
            <a:r>
              <a:rPr lang="en"/>
              <a:t>Structural Testing</a:t>
            </a:r>
            <a:endParaRPr/>
          </a:p>
          <a:p>
            <a:pPr indent="-381000" lvl="1" marL="914400" rtl="0">
              <a:spcBef>
                <a:spcPts val="0"/>
              </a:spcBef>
              <a:spcAft>
                <a:spcPts val="0"/>
              </a:spcAft>
              <a:buSzPts val="2400"/>
              <a:buChar char="○"/>
            </a:pPr>
            <a:r>
              <a:rPr lang="en"/>
              <a:t>Exceptions</a:t>
            </a:r>
            <a:endParaRPr/>
          </a:p>
          <a:p>
            <a:pPr indent="-381000" lvl="1" marL="914400" rtl="0">
              <a:spcBef>
                <a:spcPts val="0"/>
              </a:spcBef>
              <a:spcAft>
                <a:spcPts val="0"/>
              </a:spcAft>
              <a:buSzPts val="2400"/>
              <a:buChar char="○"/>
            </a:pPr>
            <a:r>
              <a:rPr lang="en"/>
              <a:t>Polymorphism</a:t>
            </a:r>
            <a:endParaRPr/>
          </a:p>
          <a:p>
            <a:pPr indent="-381000" lvl="1" marL="914400" rtl="0">
              <a:spcBef>
                <a:spcPts val="0"/>
              </a:spcBef>
              <a:spcAft>
                <a:spcPts val="0"/>
              </a:spcAft>
              <a:buSzPts val="2400"/>
              <a:buChar char="○"/>
            </a:pPr>
            <a:r>
              <a:rPr lang="en"/>
              <a:t>Oracles and Encapsulation</a:t>
            </a:r>
            <a:endParaRPr/>
          </a:p>
          <a:p>
            <a:pPr indent="0" lvl="0" marL="457200" rtl="0">
              <a:spcBef>
                <a:spcPts val="600"/>
              </a:spcBef>
              <a:spcAft>
                <a:spcPts val="0"/>
              </a:spcAft>
              <a:buClr>
                <a:srgbClr val="000000"/>
              </a:buClr>
              <a:buSzPts val="1100"/>
              <a:buNone/>
            </a:pPr>
            <a:r>
              <a:t/>
            </a:r>
            <a:endParaRPr/>
          </a:p>
          <a:p>
            <a:pPr indent="-419100" lvl="0" marL="457200" rtl="0">
              <a:spcBef>
                <a:spcPts val="600"/>
              </a:spcBef>
              <a:spcAft>
                <a:spcPts val="0"/>
              </a:spcAft>
              <a:buSzPts val="3000"/>
              <a:buChar char="●"/>
            </a:pPr>
            <a:r>
              <a:rPr lang="en"/>
              <a:t>Homework:</a:t>
            </a:r>
            <a:endParaRPr/>
          </a:p>
          <a:p>
            <a:pPr indent="-381000" lvl="1" marL="914400" rtl="0">
              <a:spcBef>
                <a:spcPts val="0"/>
              </a:spcBef>
              <a:spcAft>
                <a:spcPts val="0"/>
              </a:spcAft>
              <a:buSzPts val="2400"/>
              <a:buChar char="○"/>
            </a:pPr>
            <a:r>
              <a:rPr lang="en"/>
              <a:t>Assignment 3 - due April 3rd!</a:t>
            </a:r>
            <a:endParaRPr/>
          </a:p>
        </p:txBody>
      </p:sp>
      <p:sp>
        <p:nvSpPr>
          <p:cNvPr id="905" name="Shape 90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Testing Object-Oriented Software</a:t>
            </a:r>
            <a:endParaRPr/>
          </a:p>
        </p:txBody>
      </p:sp>
      <p:sp>
        <p:nvSpPr>
          <p:cNvPr id="78" name="Shape 7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Most of the techniques we have covered have been introduced using non-OO examples (a single procedure, multiple procedures within one class).</a:t>
            </a:r>
            <a:endParaRPr/>
          </a:p>
          <a:p>
            <a:pPr indent="-419100" lvl="0" marL="457200" marR="0" rtl="0" algn="l">
              <a:lnSpc>
                <a:spcPct val="100000"/>
              </a:lnSpc>
              <a:spcBef>
                <a:spcPts val="0"/>
              </a:spcBef>
              <a:spcAft>
                <a:spcPts val="0"/>
              </a:spcAft>
              <a:buSzPts val="3000"/>
              <a:buChar char="●"/>
            </a:pPr>
            <a:r>
              <a:rPr lang="en"/>
              <a:t>These techniques work on OO systems…</a:t>
            </a:r>
            <a:endParaRPr/>
          </a:p>
          <a:p>
            <a:pPr indent="-381000" lvl="1" marL="914400" marR="0" rtl="0" algn="l">
              <a:lnSpc>
                <a:spcPct val="100000"/>
              </a:lnSpc>
              <a:spcBef>
                <a:spcPts val="0"/>
              </a:spcBef>
              <a:spcAft>
                <a:spcPts val="0"/>
              </a:spcAft>
              <a:buSzPts val="2400"/>
              <a:buChar char="○"/>
            </a:pPr>
            <a:r>
              <a:rPr lang="en"/>
              <a:t>But, there are a few complications.</a:t>
            </a:r>
            <a:endParaRPr/>
          </a:p>
          <a:p>
            <a:pPr indent="-381000" lvl="1" marL="914400" marR="0" rtl="0" algn="l">
              <a:lnSpc>
                <a:spcPct val="100000"/>
              </a:lnSpc>
              <a:spcBef>
                <a:spcPts val="0"/>
              </a:spcBef>
              <a:spcAft>
                <a:spcPts val="0"/>
              </a:spcAft>
              <a:buSzPts val="2400"/>
              <a:buChar char="○"/>
            </a:pPr>
            <a:r>
              <a:rPr lang="en"/>
              <a:t>Today - we will discuss these complications and factors that must be considered in testing OO code.</a:t>
            </a:r>
            <a:endParaRPr/>
          </a:p>
        </p:txBody>
      </p:sp>
      <p:sp>
        <p:nvSpPr>
          <p:cNvPr id="79" name="Shape 7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idx="4294967295" type="title"/>
          </p:nvPr>
        </p:nvSpPr>
        <p:spPr>
          <a:xfrm>
            <a:off x="543450" y="2555975"/>
            <a:ext cx="7948500" cy="3027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Issues With Testing OO Systems</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85" name="Shape 8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OO Testing Issues</a:t>
            </a:r>
            <a:endParaRPr/>
          </a:p>
        </p:txBody>
      </p:sp>
      <p:sp>
        <p:nvSpPr>
          <p:cNvPr id="91" name="Shape 9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State Dependent Behavior</a:t>
            </a:r>
            <a:endParaRPr/>
          </a:p>
          <a:p>
            <a:pPr indent="-419100" lvl="0" marL="457200" marR="0" rtl="0" algn="l">
              <a:lnSpc>
                <a:spcPct val="100000"/>
              </a:lnSpc>
              <a:spcBef>
                <a:spcPts val="0"/>
              </a:spcBef>
              <a:spcAft>
                <a:spcPts val="0"/>
              </a:spcAft>
              <a:buSzPts val="3000"/>
              <a:buChar char="●"/>
            </a:pPr>
            <a:r>
              <a:rPr lang="en"/>
              <a:t>Encapsulation</a:t>
            </a:r>
            <a:endParaRPr/>
          </a:p>
          <a:p>
            <a:pPr indent="-419100" lvl="0" marL="457200" marR="0" rtl="0" algn="l">
              <a:lnSpc>
                <a:spcPct val="100000"/>
              </a:lnSpc>
              <a:spcBef>
                <a:spcPts val="0"/>
              </a:spcBef>
              <a:spcAft>
                <a:spcPts val="0"/>
              </a:spcAft>
              <a:buSzPts val="3000"/>
              <a:buChar char="●"/>
            </a:pPr>
            <a:r>
              <a:rPr lang="en"/>
              <a:t>Inheritance</a:t>
            </a:r>
            <a:endParaRPr/>
          </a:p>
          <a:p>
            <a:pPr indent="-419100" lvl="0" marL="457200" marR="0" rtl="0" algn="l">
              <a:lnSpc>
                <a:spcPct val="100000"/>
              </a:lnSpc>
              <a:spcBef>
                <a:spcPts val="0"/>
              </a:spcBef>
              <a:spcAft>
                <a:spcPts val="0"/>
              </a:spcAft>
              <a:buSzPts val="3000"/>
              <a:buChar char="●"/>
            </a:pPr>
            <a:r>
              <a:rPr lang="en"/>
              <a:t>Polymorphism and Dynamic Binding</a:t>
            </a:r>
            <a:endParaRPr/>
          </a:p>
          <a:p>
            <a:pPr indent="-419100" lvl="0" marL="457200" marR="0" rtl="0" algn="l">
              <a:lnSpc>
                <a:spcPct val="100000"/>
              </a:lnSpc>
              <a:spcBef>
                <a:spcPts val="0"/>
              </a:spcBef>
              <a:spcAft>
                <a:spcPts val="0"/>
              </a:spcAft>
              <a:buSzPts val="3000"/>
              <a:buChar char="●"/>
            </a:pPr>
            <a:r>
              <a:rPr lang="en"/>
              <a:t>Abstract Classes</a:t>
            </a:r>
            <a:endParaRPr/>
          </a:p>
          <a:p>
            <a:pPr indent="-419100" lvl="0" marL="457200" marR="0" rtl="0" algn="l">
              <a:lnSpc>
                <a:spcPct val="100000"/>
              </a:lnSpc>
              <a:spcBef>
                <a:spcPts val="0"/>
              </a:spcBef>
              <a:spcAft>
                <a:spcPts val="0"/>
              </a:spcAft>
              <a:buSzPts val="3000"/>
              <a:buChar char="●"/>
            </a:pPr>
            <a:r>
              <a:rPr lang="en"/>
              <a:t>Exception Handling</a:t>
            </a:r>
            <a:endParaRPr/>
          </a:p>
          <a:p>
            <a:pPr indent="-419100" lvl="0" marL="457200" marR="0" rtl="0" algn="l">
              <a:lnSpc>
                <a:spcPct val="100000"/>
              </a:lnSpc>
              <a:spcBef>
                <a:spcPts val="0"/>
              </a:spcBef>
              <a:spcAft>
                <a:spcPts val="0"/>
              </a:spcAft>
              <a:buSzPts val="3000"/>
              <a:buChar char="●"/>
            </a:pPr>
            <a:r>
              <a:rPr lang="en"/>
              <a:t>Concurrency</a:t>
            </a:r>
            <a:endParaRPr/>
          </a:p>
        </p:txBody>
      </p:sp>
      <p:sp>
        <p:nvSpPr>
          <p:cNvPr id="92" name="Shape 9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State Dependent Behavior</a:t>
            </a:r>
            <a:endParaRPr/>
          </a:p>
        </p:txBody>
      </p:sp>
      <p:sp>
        <p:nvSpPr>
          <p:cNvPr id="98" name="Shape 9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Object behavior is </a:t>
            </a:r>
            <a:r>
              <a:rPr b="1" lang="en"/>
              <a:t>stateful</a:t>
            </a:r>
            <a:r>
              <a:rPr lang="en"/>
              <a:t>.</a:t>
            </a:r>
            <a:endParaRPr/>
          </a:p>
          <a:p>
            <a:pPr indent="-381000" lvl="1" marL="914400" marR="0" rtl="0" algn="l">
              <a:lnSpc>
                <a:spcPct val="100000"/>
              </a:lnSpc>
              <a:spcBef>
                <a:spcPts val="0"/>
              </a:spcBef>
              <a:spcAft>
                <a:spcPts val="0"/>
              </a:spcAft>
              <a:buSzPts val="2400"/>
              <a:buChar char="○"/>
            </a:pPr>
            <a:r>
              <a:rPr lang="en"/>
              <a:t>An object stores data and operates using that data.</a:t>
            </a:r>
            <a:endParaRPr/>
          </a:p>
          <a:p>
            <a:pPr indent="-381000" lvl="1" marL="914400" marR="0" rtl="0" algn="l">
              <a:lnSpc>
                <a:spcPct val="100000"/>
              </a:lnSpc>
              <a:spcBef>
                <a:spcPts val="0"/>
              </a:spcBef>
              <a:spcAft>
                <a:spcPts val="0"/>
              </a:spcAft>
              <a:buSzPts val="2400"/>
              <a:buChar char="○"/>
            </a:pPr>
            <a:r>
              <a:rPr lang="en"/>
              <a:t>The result of a method call depends on the state of the object - the values of its attributes.</a:t>
            </a:r>
            <a:endParaRPr/>
          </a:p>
          <a:p>
            <a:pPr indent="-419100" lvl="0" marL="457200" marR="0" rtl="0" algn="l">
              <a:lnSpc>
                <a:spcPct val="100000"/>
              </a:lnSpc>
              <a:spcBef>
                <a:spcPts val="0"/>
              </a:spcBef>
              <a:spcAft>
                <a:spcPts val="0"/>
              </a:spcAft>
              <a:buSzPts val="3000"/>
              <a:buChar char="●"/>
            </a:pPr>
            <a:r>
              <a:rPr lang="en"/>
              <a:t>We cannot test a method in isolation.</a:t>
            </a:r>
            <a:endParaRPr/>
          </a:p>
          <a:p>
            <a:pPr indent="-381000" lvl="1" marL="914400" marR="0" rtl="0" algn="l">
              <a:lnSpc>
                <a:spcPct val="100000"/>
              </a:lnSpc>
              <a:spcBef>
                <a:spcPts val="0"/>
              </a:spcBef>
              <a:spcAft>
                <a:spcPts val="0"/>
              </a:spcAft>
              <a:buSzPts val="2400"/>
              <a:buChar char="○"/>
            </a:pPr>
            <a:r>
              <a:rPr lang="en"/>
              <a:t>Unit tests for classes in OO systems must put the object in the correct state by setting attributes and calling a </a:t>
            </a:r>
            <a:r>
              <a:rPr i="1" lang="en"/>
              <a:t>sequence</a:t>
            </a:r>
            <a:r>
              <a:rPr lang="en"/>
              <a:t> of methods.</a:t>
            </a:r>
            <a:endParaRPr/>
          </a:p>
        </p:txBody>
      </p:sp>
      <p:sp>
        <p:nvSpPr>
          <p:cNvPr id="99" name="Shape 9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State-Dependent Behavior</a:t>
            </a:r>
            <a:endParaRPr/>
          </a:p>
        </p:txBody>
      </p:sp>
      <p:sp>
        <p:nvSpPr>
          <p:cNvPr id="105" name="Shape 105"/>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sz="2400"/>
              <a:t>T</a:t>
            </a:r>
            <a:r>
              <a:rPr lang="en" sz="2400"/>
              <a:t>he contents of the slots determine the legality of the model configuration.</a:t>
            </a:r>
            <a:endParaRPr sz="2400"/>
          </a:p>
          <a:p>
            <a:pPr indent="-381000" lvl="0" marL="457200" marR="0" rtl="0" algn="l">
              <a:lnSpc>
                <a:spcPct val="100000"/>
              </a:lnSpc>
              <a:spcBef>
                <a:spcPts val="0"/>
              </a:spcBef>
              <a:spcAft>
                <a:spcPts val="0"/>
              </a:spcAft>
              <a:buSzPts val="2400"/>
              <a:buChar char="●"/>
            </a:pPr>
            <a:r>
              <a:rPr lang="en" sz="2400"/>
              <a:t>Are all components bound to compatible slots?</a:t>
            </a:r>
            <a:endParaRPr sz="2400"/>
          </a:p>
          <a:p>
            <a:pPr indent="-381000" lvl="0" marL="457200" marR="0" rtl="0" algn="l">
              <a:lnSpc>
                <a:spcPct val="100000"/>
              </a:lnSpc>
              <a:spcBef>
                <a:spcPts val="0"/>
              </a:spcBef>
              <a:spcAft>
                <a:spcPts val="0"/>
              </a:spcAft>
              <a:buSzPts val="2400"/>
              <a:buChar char="●"/>
            </a:pPr>
            <a:r>
              <a:rPr lang="en" sz="2400"/>
              <a:t>Result of checkConfiguration() depends on the object state.</a:t>
            </a:r>
            <a:endParaRPr sz="2400"/>
          </a:p>
        </p:txBody>
      </p:sp>
      <p:sp>
        <p:nvSpPr>
          <p:cNvPr id="106" name="Shape 106"/>
          <p:cNvSpPr txBox="1"/>
          <p:nvPr>
            <p:ph idx="2" type="body"/>
          </p:nvPr>
        </p:nvSpPr>
        <p:spPr>
          <a:xfrm>
            <a:off x="4451700" y="1600200"/>
            <a:ext cx="42351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100">
                <a:latin typeface="Consolas"/>
                <a:ea typeface="Consolas"/>
                <a:cs typeface="Consolas"/>
                <a:sym typeface="Consolas"/>
              </a:rPr>
              <a:t>public class Model extends Orders.CompositeItem{</a:t>
            </a:r>
            <a:endParaRPr sz="1100">
              <a:latin typeface="Consolas"/>
              <a:ea typeface="Consolas"/>
              <a:cs typeface="Consolas"/>
              <a:sym typeface="Consolas"/>
            </a:endParaRPr>
          </a:p>
          <a:p>
            <a:pPr indent="0" lvl="0" marL="0" rtl="0">
              <a:spcBef>
                <a:spcPts val="600"/>
              </a:spcBef>
              <a:spcAft>
                <a:spcPts val="0"/>
              </a:spcAft>
              <a:buNone/>
            </a:pPr>
            <a:r>
              <a:rPr lang="en" sz="1100">
                <a:latin typeface="Consolas"/>
                <a:ea typeface="Consolas"/>
                <a:cs typeface="Consolas"/>
                <a:sym typeface="Consolas"/>
              </a:rPr>
              <a:t>	</a:t>
            </a:r>
            <a:r>
              <a:rPr lang="en" sz="1100">
                <a:solidFill>
                  <a:srgbClr val="000000"/>
                </a:solidFill>
                <a:latin typeface="Consolas"/>
                <a:ea typeface="Consolas"/>
                <a:cs typeface="Consolas"/>
                <a:sym typeface="Consolas"/>
              </a:rPr>
              <a:t>public String modelID;</a:t>
            </a:r>
            <a:endParaRPr sz="1100">
              <a:solidFill>
                <a:srgbClr val="000000"/>
              </a:solidFill>
              <a:latin typeface="Consolas"/>
              <a:ea typeface="Consolas"/>
              <a:cs typeface="Consolas"/>
              <a:sym typeface="Consolas"/>
            </a:endParaRPr>
          </a:p>
          <a:p>
            <a:pPr indent="0" lvl="0" marL="0" rtl="0">
              <a:spcBef>
                <a:spcPts val="600"/>
              </a:spcBef>
              <a:spcAft>
                <a:spcPts val="0"/>
              </a:spcAft>
              <a:buNone/>
            </a:pPr>
            <a:r>
              <a:rPr lang="en" sz="1100">
                <a:solidFill>
                  <a:srgbClr val="000000"/>
                </a:solidFill>
                <a:latin typeface="Consolas"/>
                <a:ea typeface="Consolas"/>
                <a:cs typeface="Consolas"/>
                <a:sym typeface="Consolas"/>
              </a:rPr>
              <a:t>	private int baseWeight;</a:t>
            </a:r>
            <a:endParaRPr sz="1100">
              <a:solidFill>
                <a:srgbClr val="000000"/>
              </a:solidFill>
              <a:latin typeface="Consolas"/>
              <a:ea typeface="Consolas"/>
              <a:cs typeface="Consolas"/>
              <a:sym typeface="Consolas"/>
            </a:endParaRPr>
          </a:p>
          <a:p>
            <a:pPr indent="0" lvl="0" marL="0" rtl="0">
              <a:spcBef>
                <a:spcPts val="600"/>
              </a:spcBef>
              <a:spcAft>
                <a:spcPts val="0"/>
              </a:spcAft>
              <a:buNone/>
            </a:pPr>
            <a:r>
              <a:rPr lang="en" sz="1100">
                <a:solidFill>
                  <a:srgbClr val="000000"/>
                </a:solidFill>
                <a:latin typeface="Consolas"/>
                <a:ea typeface="Consolas"/>
                <a:cs typeface="Consolas"/>
                <a:sym typeface="Consolas"/>
              </a:rPr>
              <a:t>	private int heightCm, widthCM, depthCM;</a:t>
            </a:r>
            <a:endParaRPr sz="1100">
              <a:solidFill>
                <a:srgbClr val="000000"/>
              </a:solidFill>
              <a:latin typeface="Consolas"/>
              <a:ea typeface="Consolas"/>
              <a:cs typeface="Consolas"/>
              <a:sym typeface="Consolas"/>
            </a:endParaRPr>
          </a:p>
          <a:p>
            <a:pPr indent="0" lvl="0" marL="0" rtl="0">
              <a:spcBef>
                <a:spcPts val="600"/>
              </a:spcBef>
              <a:spcAft>
                <a:spcPts val="0"/>
              </a:spcAft>
              <a:buNone/>
            </a:pPr>
            <a:r>
              <a:rPr lang="en" sz="1100">
                <a:solidFill>
                  <a:srgbClr val="0000FF"/>
                </a:solidFill>
                <a:latin typeface="Consolas"/>
                <a:ea typeface="Consolas"/>
                <a:cs typeface="Consolas"/>
                <a:sym typeface="Consolas"/>
              </a:rPr>
              <a:t>	private Slot[] slots;</a:t>
            </a:r>
            <a:endParaRPr sz="1100">
              <a:solidFill>
                <a:srgbClr val="0000FF"/>
              </a:solidFill>
              <a:latin typeface="Consolas"/>
              <a:ea typeface="Consolas"/>
              <a:cs typeface="Consolas"/>
              <a:sym typeface="Consolas"/>
            </a:endParaRPr>
          </a:p>
          <a:p>
            <a:pPr indent="0" lvl="0" marL="0" rtl="0">
              <a:spcBef>
                <a:spcPts val="600"/>
              </a:spcBef>
              <a:spcAft>
                <a:spcPts val="0"/>
              </a:spcAft>
              <a:buNone/>
            </a:pPr>
            <a:r>
              <a:rPr lang="en" sz="1100">
                <a:solidFill>
                  <a:srgbClr val="0000FF"/>
                </a:solidFill>
                <a:latin typeface="Consolas"/>
                <a:ea typeface="Consolas"/>
                <a:cs typeface="Consolas"/>
                <a:sym typeface="Consolas"/>
              </a:rPr>
              <a:t>	private boolean legalConfig = false;</a:t>
            </a:r>
            <a:endParaRPr sz="1100">
              <a:solidFill>
                <a:srgbClr val="0000FF"/>
              </a:solidFill>
              <a:latin typeface="Consolas"/>
              <a:ea typeface="Consolas"/>
              <a:cs typeface="Consolas"/>
              <a:sym typeface="Consolas"/>
            </a:endParaRPr>
          </a:p>
          <a:p>
            <a:pPr indent="0" lvl="0" marL="0" rtl="0">
              <a:spcBef>
                <a:spcPts val="600"/>
              </a:spcBef>
              <a:spcAft>
                <a:spcPts val="0"/>
              </a:spcAft>
              <a:buNone/>
            </a:pPr>
            <a:r>
              <a:rPr lang="en" sz="1100">
                <a:solidFill>
                  <a:srgbClr val="0000FF"/>
                </a:solidFill>
                <a:latin typeface="Consolas"/>
                <a:ea typeface="Consolas"/>
                <a:cs typeface="Consolas"/>
                <a:sym typeface="Consolas"/>
              </a:rPr>
              <a:t>	</a:t>
            </a:r>
            <a:r>
              <a:rPr lang="en" sz="1100">
                <a:solidFill>
                  <a:srgbClr val="000000"/>
                </a:solidFill>
                <a:latin typeface="Consolas"/>
                <a:ea typeface="Consolas"/>
                <a:cs typeface="Consolas"/>
                <a:sym typeface="Consolas"/>
              </a:rPr>
              <a:t>private static final String NoModel = “NO MODEL SELECTED”;</a:t>
            </a:r>
            <a:endParaRPr sz="1100">
              <a:solidFill>
                <a:srgbClr val="000000"/>
              </a:solidFill>
              <a:latin typeface="Consolas"/>
              <a:ea typeface="Consolas"/>
              <a:cs typeface="Consolas"/>
              <a:sym typeface="Consolas"/>
            </a:endParaRPr>
          </a:p>
          <a:p>
            <a:pPr indent="0" lvl="0" marL="0" rtl="0">
              <a:spcBef>
                <a:spcPts val="600"/>
              </a:spcBef>
              <a:spcAft>
                <a:spcPts val="0"/>
              </a:spcAft>
              <a:buNone/>
            </a:pPr>
            <a:r>
              <a:t/>
            </a:r>
            <a:endParaRPr sz="1100">
              <a:latin typeface="Consolas"/>
              <a:ea typeface="Consolas"/>
              <a:cs typeface="Consolas"/>
              <a:sym typeface="Consolas"/>
            </a:endParaRPr>
          </a:p>
          <a:p>
            <a:pPr indent="0" lvl="0" marL="0" rtl="0">
              <a:spcBef>
                <a:spcPts val="600"/>
              </a:spcBef>
              <a:spcAft>
                <a:spcPts val="0"/>
              </a:spcAft>
              <a:buNone/>
            </a:pPr>
            <a:r>
              <a:rPr lang="en" sz="1100">
                <a:latin typeface="Consolas"/>
                <a:ea typeface="Consolas"/>
                <a:cs typeface="Consolas"/>
                <a:sym typeface="Consolas"/>
              </a:rPr>
              <a:t>	</a:t>
            </a:r>
            <a:r>
              <a:rPr b="1" lang="en" sz="1100">
                <a:latin typeface="Consolas"/>
                <a:ea typeface="Consolas"/>
                <a:cs typeface="Consolas"/>
                <a:sym typeface="Consolas"/>
              </a:rPr>
              <a:t>private void checkConfiguration(){</a:t>
            </a:r>
            <a:endParaRPr b="1" sz="1100">
              <a:latin typeface="Consolas"/>
              <a:ea typeface="Consolas"/>
              <a:cs typeface="Consolas"/>
              <a:sym typeface="Consolas"/>
            </a:endParaRPr>
          </a:p>
          <a:p>
            <a:pPr indent="0" lvl="0" marL="0" rtl="0">
              <a:spcBef>
                <a:spcPts val="600"/>
              </a:spcBef>
              <a:spcAft>
                <a:spcPts val="0"/>
              </a:spcAft>
              <a:buNone/>
            </a:pPr>
            <a:r>
              <a:rPr b="1" lang="en" sz="1100">
                <a:latin typeface="Consolas"/>
                <a:ea typeface="Consolas"/>
                <a:cs typeface="Consolas"/>
                <a:sym typeface="Consolas"/>
              </a:rPr>
              <a:t>		legalConfig = true;</a:t>
            </a:r>
            <a:endParaRPr b="1" sz="1100">
              <a:latin typeface="Consolas"/>
              <a:ea typeface="Consolas"/>
              <a:cs typeface="Consolas"/>
              <a:sym typeface="Consolas"/>
            </a:endParaRPr>
          </a:p>
          <a:p>
            <a:pPr indent="0" lvl="0" marL="0" rtl="0">
              <a:spcBef>
                <a:spcPts val="600"/>
              </a:spcBef>
              <a:spcAft>
                <a:spcPts val="0"/>
              </a:spcAft>
              <a:buNone/>
            </a:pPr>
            <a:r>
              <a:rPr b="1" lang="en" sz="1100">
                <a:latin typeface="Consolas"/>
                <a:ea typeface="Consolas"/>
                <a:cs typeface="Consolas"/>
                <a:sym typeface="Consolas"/>
              </a:rPr>
              <a:t>		for(int i=0; i&lt; slots.length; ++i){</a:t>
            </a:r>
            <a:endParaRPr b="1" sz="1100">
              <a:latin typeface="Consolas"/>
              <a:ea typeface="Consolas"/>
              <a:cs typeface="Consolas"/>
              <a:sym typeface="Consolas"/>
            </a:endParaRPr>
          </a:p>
          <a:p>
            <a:pPr indent="0" lvl="0" marL="0" rtl="0">
              <a:spcBef>
                <a:spcPts val="600"/>
              </a:spcBef>
              <a:spcAft>
                <a:spcPts val="0"/>
              </a:spcAft>
              <a:buNone/>
            </a:pPr>
            <a:r>
              <a:rPr b="1" lang="en" sz="1100">
                <a:latin typeface="Consolas"/>
                <a:ea typeface="Consolas"/>
                <a:cs typeface="Consolas"/>
                <a:sym typeface="Consolas"/>
              </a:rPr>
              <a:t>			Slot slot = slots[i]</a:t>
            </a:r>
            <a:endParaRPr b="1" sz="1100">
              <a:latin typeface="Consolas"/>
              <a:ea typeface="Consolas"/>
              <a:cs typeface="Consolas"/>
              <a:sym typeface="Consolas"/>
            </a:endParaRPr>
          </a:p>
          <a:p>
            <a:pPr indent="0" lvl="0" marL="0" rtl="0">
              <a:spcBef>
                <a:spcPts val="600"/>
              </a:spcBef>
              <a:spcAft>
                <a:spcPts val="0"/>
              </a:spcAft>
              <a:buNone/>
            </a:pPr>
            <a:r>
              <a:rPr b="1" lang="en" sz="1100">
                <a:latin typeface="Consolas"/>
                <a:ea typeface="Consolas"/>
                <a:cs typeface="Consolas"/>
                <a:sym typeface="Consolas"/>
              </a:rPr>
              <a:t>			if(slot.required &amp;&amp; </a:t>
            </a:r>
            <a:br>
              <a:rPr b="1" lang="en" sz="1100">
                <a:latin typeface="Consolas"/>
                <a:ea typeface="Consolas"/>
                <a:cs typeface="Consolas"/>
                <a:sym typeface="Consolas"/>
              </a:rPr>
            </a:br>
            <a:r>
              <a:rPr b="1" lang="en" sz="1100">
                <a:latin typeface="Consolas"/>
                <a:ea typeface="Consolas"/>
                <a:cs typeface="Consolas"/>
                <a:sym typeface="Consolas"/>
              </a:rPr>
              <a:t>					! slot.isBound()){</a:t>
            </a:r>
            <a:endParaRPr b="1" sz="1100">
              <a:latin typeface="Consolas"/>
              <a:ea typeface="Consolas"/>
              <a:cs typeface="Consolas"/>
              <a:sym typeface="Consolas"/>
            </a:endParaRPr>
          </a:p>
          <a:p>
            <a:pPr indent="0" lvl="0" marL="0" rtl="0">
              <a:spcBef>
                <a:spcPts val="600"/>
              </a:spcBef>
              <a:spcAft>
                <a:spcPts val="0"/>
              </a:spcAft>
              <a:buNone/>
            </a:pPr>
            <a:r>
              <a:rPr b="1" lang="en" sz="1100">
                <a:latin typeface="Consolas"/>
                <a:ea typeface="Consolas"/>
                <a:cs typeface="Consolas"/>
                <a:sym typeface="Consolas"/>
              </a:rPr>
              <a:t>				legalConfig= false;</a:t>
            </a:r>
            <a:endParaRPr b="1" sz="1100">
              <a:latin typeface="Consolas"/>
              <a:ea typeface="Consolas"/>
              <a:cs typeface="Consolas"/>
              <a:sym typeface="Consolas"/>
            </a:endParaRPr>
          </a:p>
          <a:p>
            <a:pPr indent="0" lvl="0" marL="0" rtl="0">
              <a:spcBef>
                <a:spcPts val="600"/>
              </a:spcBef>
              <a:spcAft>
                <a:spcPts val="0"/>
              </a:spcAft>
              <a:buNone/>
            </a:pPr>
            <a:r>
              <a:rPr b="1" lang="en" sz="1100">
                <a:latin typeface="Consolas"/>
                <a:ea typeface="Consolas"/>
                <a:cs typeface="Consolas"/>
                <a:sym typeface="Consolas"/>
              </a:rPr>
              <a:t>			}</a:t>
            </a:r>
            <a:endParaRPr b="1" sz="1100">
              <a:latin typeface="Consolas"/>
              <a:ea typeface="Consolas"/>
              <a:cs typeface="Consolas"/>
              <a:sym typeface="Consolas"/>
            </a:endParaRPr>
          </a:p>
          <a:p>
            <a:pPr indent="0" lvl="0" marL="0" rtl="0">
              <a:spcBef>
                <a:spcPts val="600"/>
              </a:spcBef>
              <a:spcAft>
                <a:spcPts val="0"/>
              </a:spcAft>
              <a:buNone/>
            </a:pPr>
            <a:r>
              <a:rPr b="1" lang="en" sz="1100">
                <a:latin typeface="Consolas"/>
                <a:ea typeface="Consolas"/>
                <a:cs typeface="Consolas"/>
                <a:sym typeface="Consolas"/>
              </a:rPr>
              <a:t>		}</a:t>
            </a:r>
            <a:endParaRPr b="1" sz="1100">
              <a:latin typeface="Consolas"/>
              <a:ea typeface="Consolas"/>
              <a:cs typeface="Consolas"/>
              <a:sym typeface="Consolas"/>
            </a:endParaRPr>
          </a:p>
          <a:p>
            <a:pPr indent="0" lvl="0" marL="0" rtl="0">
              <a:spcBef>
                <a:spcPts val="600"/>
              </a:spcBef>
              <a:spcAft>
                <a:spcPts val="0"/>
              </a:spcAft>
              <a:buNone/>
            </a:pPr>
            <a:r>
              <a:rPr b="1" lang="en" sz="1100">
                <a:latin typeface="Consolas"/>
                <a:ea typeface="Consolas"/>
                <a:cs typeface="Consolas"/>
                <a:sym typeface="Consolas"/>
              </a:rPr>
              <a:t>	}</a:t>
            </a:r>
            <a:endParaRPr b="1" sz="1100">
              <a:latin typeface="Consolas"/>
              <a:ea typeface="Consolas"/>
              <a:cs typeface="Consolas"/>
              <a:sym typeface="Consolas"/>
            </a:endParaRPr>
          </a:p>
          <a:p>
            <a:pPr indent="0" lvl="0" marL="0">
              <a:spcBef>
                <a:spcPts val="600"/>
              </a:spcBef>
              <a:spcAft>
                <a:spcPts val="0"/>
              </a:spcAft>
              <a:buNone/>
            </a:pPr>
            <a:r>
              <a:rPr lang="en" sz="1100">
                <a:latin typeface="Consolas"/>
                <a:ea typeface="Consolas"/>
                <a:cs typeface="Consolas"/>
                <a:sym typeface="Consolas"/>
              </a:rPr>
              <a:t>}</a:t>
            </a:r>
            <a:endParaRPr sz="1100">
              <a:latin typeface="Consolas"/>
              <a:ea typeface="Consolas"/>
              <a:cs typeface="Consolas"/>
              <a:sym typeface="Consolas"/>
            </a:endParaRPr>
          </a:p>
        </p:txBody>
      </p:sp>
      <p:sp>
        <p:nvSpPr>
          <p:cNvPr id="107" name="Shape 10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