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DFABA6-54EE-4319-86BA-6EE009C1ADB0}">
  <a:tblStyle styleId="{C4DFABA6-54EE-4319-86BA-6EE009C1AD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(1 - 2)</a:t>
            </a:r>
            <a:endParaRPr/>
          </a:p>
          <a:p>
            <a:pPr indent="0" lvl="0" marL="0">
              <a:spcBef>
                <a:spcPts val="0"/>
              </a:spcBef>
              <a:spcAft>
                <a:spcPts val="0"/>
              </a:spcAft>
              <a:buNone/>
            </a:pPr>
            <a:r>
              <a:rPr lang="en"/>
              <a:t>(3-4) - for example, here, tests of isLegalCOnfiguration need to consider the prior state of that private variable LegalConfig, and coverage of checkConfiguration can only be achieved through indirect means.</a:t>
            </a:r>
            <a:endParaRPr/>
          </a:p>
          <a:p>
            <a:pPr indent="0" lvl="0" marL="0" rtl="0">
              <a:spcBef>
                <a:spcPts val="0"/>
              </a:spcBef>
              <a:spcAft>
                <a:spcPts val="0"/>
              </a:spcAft>
              <a:buNone/>
            </a:pPr>
            <a:r>
              <a:rPr lang="en"/>
              <a:t>Structural test design must consider how sequences of methods interact, not just control and data within a single method.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Remember def-use pairs? We (1)</a:t>
            </a:r>
            <a:endParaRPr>
              <a:solidFill>
                <a:schemeClr val="dk1"/>
              </a:solidFill>
            </a:endParaRPr>
          </a:p>
          <a:p>
            <a:pPr indent="0" lvl="0" marL="0" rtl="0">
              <a:spcBef>
                <a:spcPts val="0"/>
              </a:spcBef>
              <a:spcAft>
                <a:spcPts val="0"/>
              </a:spcAft>
              <a:buNone/>
            </a:pPr>
            <a:r>
              <a:rPr lang="en">
                <a:solidFill>
                  <a:schemeClr val="dk1"/>
                </a:solidFill>
              </a:rPr>
              <a:t>We can derive this information from the source code and extend our control-flow graph across the entire class</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(3). To allow sequences of method calls, we (4-7).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 </a:t>
            </a:r>
            <a:endParaRPr>
              <a:solidFill>
                <a:schemeClr val="dk1"/>
              </a:solidFill>
            </a:endParaRPr>
          </a:p>
          <a:p>
            <a:pPr indent="0" lvl="0" marL="0" rtl="0">
              <a:spcBef>
                <a:spcPts val="0"/>
              </a:spcBef>
              <a:spcAft>
                <a:spcPts val="0"/>
              </a:spcAft>
              <a:buNone/>
            </a:pPr>
            <a:r>
              <a:rPr lang="en">
                <a:solidFill>
                  <a:schemeClr val="dk1"/>
                </a:solidFill>
              </a:rPr>
              <a:t>central node - edges to entry, back from exit</a:t>
            </a:r>
            <a:endParaRPr>
              <a:solidFill>
                <a:schemeClr val="dk1"/>
              </a:solidFill>
            </a:endParaRPr>
          </a:p>
          <a:p>
            <a:pPr indent="0" lvl="0" marL="0" rtl="0">
              <a:spcBef>
                <a:spcPts val="0"/>
              </a:spcBef>
              <a:spcAft>
                <a:spcPts val="0"/>
              </a:spcAft>
              <a:buNone/>
            </a:pPr>
            <a:r>
              <a:rPr lang="en">
                <a:solidFill>
                  <a:schemeClr val="dk1"/>
                </a:solidFill>
              </a:rPr>
              <a:t>new lines in contructor - global initializations are now done when the class is created for purposes of deriving DU pairs.</a:t>
            </a:r>
            <a:endParaRPr>
              <a:solidFill>
                <a:schemeClr val="dk1"/>
              </a:solidFill>
            </a:endParaRPr>
          </a:p>
          <a:p>
            <a:pPr indent="0" lvl="0" marL="0" rtl="0">
              <a:spcBef>
                <a:spcPts val="0"/>
              </a:spcBef>
              <a:spcAft>
                <a:spcPts val="0"/>
              </a:spcAft>
              <a:buNone/>
            </a:pPr>
            <a:r>
              <a:rPr lang="en">
                <a:solidFill>
                  <a:schemeClr val="dk1"/>
                </a:solidFill>
              </a:rPr>
              <a:t>Two things - often, calls are made to other methods in other classes. We will talk about interclass data-flow soon, but for now, we’re just going to treat those as simple statements and focus on data-flow over this class.</a:t>
            </a:r>
            <a:endParaRPr>
              <a:solidFill>
                <a:schemeClr val="dk1"/>
              </a:solidFill>
            </a:endParaRPr>
          </a:p>
          <a:p>
            <a:pPr indent="0" lvl="0" marL="0" rtl="0">
              <a:spcBef>
                <a:spcPts val="0"/>
              </a:spcBef>
              <a:spcAft>
                <a:spcPts val="0"/>
              </a:spcAft>
              <a:buNone/>
            </a:pPr>
            <a:r>
              <a:rPr lang="en">
                <a:solidFill>
                  <a:schemeClr val="dk1"/>
                </a:solidFill>
              </a:rPr>
              <a:t>Second - (2). For the sake of simplicity, we’ll just treat them as normal variables.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(1- 2)</a:t>
            </a:r>
            <a:endParaRPr/>
          </a:p>
          <a:p>
            <a:pPr indent="0" lvl="0" marL="0" rtl="0">
              <a:spcBef>
                <a:spcPts val="0"/>
              </a:spcBef>
              <a:spcAft>
                <a:spcPts val="0"/>
              </a:spcAft>
              <a:buNone/>
            </a:pPr>
            <a:r>
              <a:rPr lang="en"/>
              <a:t>So, let’s take that private variable legalCOnfig again. There are two uses of that variable in the method isLegalConfiguration - in the if statement and the return. There are several definitions spread through the whole program. - point to methods</a:t>
            </a:r>
            <a:endParaRPr/>
          </a:p>
          <a:p>
            <a:pPr indent="0" lvl="0" marL="0" rtl="0">
              <a:spcBef>
                <a:spcPts val="0"/>
              </a:spcBef>
              <a:spcAft>
                <a:spcPts val="0"/>
              </a:spcAft>
              <a:buNone/>
            </a:pPr>
            <a:r>
              <a:rPr lang="en"/>
              <a:t>The all DU pairs metric requires a test case to exercise each definition, followed by each use, with no redefinitions in between.</a:t>
            </a:r>
            <a:endParaRPr/>
          </a:p>
          <a:p>
            <a:pPr indent="0" lvl="0" marL="0" rtl="0">
              <a:spcBef>
                <a:spcPts val="0"/>
              </a:spcBef>
              <a:spcAft>
                <a:spcPts val="0"/>
              </a:spcAft>
              <a:buNone/>
            </a:pPr>
            <a:r>
              <a:rPr lang="en"/>
              <a:t>This is useful, as (3). The specification for this class, for example, doesn’t mention that variable legalConfig - it’s needed for the implementation, but wasn’t thought of before designing the code. The specification suggest that a single call to isLegalConfiguration is enough to test interactions involving this method, but - interestingly - this method calls checkCOnfiguration, which can redefine legalConfig. If there was an issue with this redefinition, we wouldn’t pick up on it without calling isLegalConfiguration twice. The data flow tests would call for that to happen, catching that fault.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Again, a</a:t>
            </a:r>
            <a:r>
              <a:rPr lang="en"/>
              <a:t> test case to exercise a DU pair is a sequence of method calls that starts with the constructor and includes a definition-clear path. (go over)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480"/>
              </a:spcBef>
              <a:spcAft>
                <a:spcPts val="0"/>
              </a:spcAft>
              <a:buNone/>
            </a:pPr>
            <a:r>
              <a:rPr lang="en">
                <a:solidFill>
                  <a:schemeClr val="dk1"/>
                </a:solidFill>
              </a:rPr>
              <a:t>As usual, things get a little more complicated once multiple classes are involved, and we have to start looking at how each class can impact the state of the other. (1) We need to instead focus on how classes can define and use aspects of their dependencies. One approach is to proceed incrementally from class to class, following the dependence relation - just as we did for functional testing in the last class. </a:t>
            </a:r>
            <a:endParaRPr>
              <a:solidFill>
                <a:schemeClr val="dk1"/>
              </a:solidFill>
            </a:endParaRPr>
          </a:p>
          <a:p>
            <a:pPr indent="0" lvl="0" marL="0" rtl="0">
              <a:spcBef>
                <a:spcPts val="480"/>
              </a:spcBef>
              <a:spcAft>
                <a:spcPts val="0"/>
              </a:spcAft>
              <a:buNone/>
            </a:pPr>
            <a:r>
              <a:rPr lang="en">
                <a:solidFill>
                  <a:schemeClr val="dk1"/>
                </a:solidFill>
              </a:rPr>
              <a:t>Then, rather than just building an even larger CFG, we should find out exactly how the classes can impact each other by altering or using state - the class-level variables of a dependency. - (3). To do so, we classify methods into three categories - inspectors, modifiers, and those that do both - not on individual variables, like with DU pairs, but overall - does a method use any class variable from a dependency, modifiy any class variable, or do both with class variables?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You’ll test them in intraclass testing, but they do not matter in this case.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1-3) - since distinguishing uses and definitions of all variables would quickly lead to an unmanagable amount of information when climbing that hierarchy.</a:t>
            </a:r>
            <a:endParaRPr>
              <a:solidFill>
                <a:schemeClr val="dk1"/>
              </a:solidFill>
            </a:endParaRPr>
          </a:p>
          <a:p>
            <a:pPr indent="0" lvl="0" marL="0" rtl="0">
              <a:spcBef>
                <a:spcPts val="0"/>
              </a:spcBef>
              <a:spcAft>
                <a:spcPts val="0"/>
              </a:spcAft>
              <a:buNone/>
            </a:pPr>
            <a:r>
              <a:rPr lang="en">
                <a:solidFill>
                  <a:schemeClr val="dk1"/>
                </a:solidFill>
              </a:rPr>
              <a:t>4-6, if those paths differ in how they define or use variables. A single method could have inspector, modifier, and inpsector/modifier paths.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Classification includes class variables of other classes and its own class variables</a:t>
            </a:r>
            <a:endParaRPr>
              <a:solidFill>
                <a:schemeClr val="dk1"/>
              </a:solidFill>
            </a:endParaRPr>
          </a:p>
          <a:p>
            <a:pPr indent="0" lvl="0" marL="0" rtl="0">
              <a:spcBef>
                <a:spcPts val="0"/>
              </a:spcBef>
              <a:spcAft>
                <a:spcPts val="0"/>
              </a:spcAft>
              <a:buNone/>
            </a:pPr>
            <a:r>
              <a:rPr lang="en">
                <a:solidFill>
                  <a:schemeClr val="dk1"/>
                </a:solidFill>
              </a:rPr>
              <a:t>Let’s go over the methods in model and see if we can label them. Start with the simple ones.</a:t>
            </a:r>
            <a:endParaRPr>
              <a:solidFill>
                <a:schemeClr val="dk1"/>
              </a:solidFill>
            </a:endParaRPr>
          </a:p>
          <a:p>
            <a:pPr indent="0" lvl="0" marL="0" rtl="0">
              <a:spcBef>
                <a:spcPts val="0"/>
              </a:spcBef>
              <a:spcAft>
                <a:spcPts val="0"/>
              </a:spcAft>
              <a:buNone/>
            </a:pPr>
            <a:r>
              <a:rPr lang="en">
                <a:solidFill>
                  <a:schemeClr val="dk1"/>
                </a:solidFill>
              </a:rPr>
              <a:t>model (click) modifier - defines several variables, but doesn’t use them</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deselectMofel (click) also a modifier</a:t>
            </a:r>
            <a:endParaRPr>
              <a:solidFill>
                <a:schemeClr val="dk1"/>
              </a:solidFill>
            </a:endParaRPr>
          </a:p>
          <a:p>
            <a:pPr indent="0" lvl="0" marL="0" rtl="0">
              <a:spcBef>
                <a:spcPts val="0"/>
              </a:spcBef>
              <a:spcAft>
                <a:spcPts val="0"/>
              </a:spcAft>
              <a:buNone/>
            </a:pPr>
            <a:r>
              <a:rPr lang="en">
                <a:solidFill>
                  <a:schemeClr val="dk1"/>
                </a:solidFill>
              </a:rPr>
              <a:t>removeComponent - here we have two paths. Any differences in classification? (clic;)</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Three paths this time, walk through each</a:t>
            </a:r>
            <a:endParaRPr>
              <a:solidFill>
                <a:schemeClr val="dk1"/>
              </a:solidFill>
            </a:endParaRPr>
          </a:p>
          <a:p>
            <a:pPr indent="0" lvl="0" marL="0" rtl="0">
              <a:spcBef>
                <a:spcPts val="0"/>
              </a:spcBef>
              <a:spcAft>
                <a:spcPts val="0"/>
              </a:spcAft>
              <a:buNone/>
            </a:pPr>
            <a:r>
              <a:rPr lang="en">
                <a:solidFill>
                  <a:schemeClr val="dk1"/>
                </a:solidFill>
              </a:rPr>
              <a:t>(click)</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where this gets a little more interesting is with isLegalConfiguration and checkConfiguration. checkCOnfiguration is a private method, so when testing, you need to cover it by calling public methods that access it. In this case, isLegalConfiguration is the only method that does so. So, you need to consider the paths through the combination of the two methods.</a:t>
            </a:r>
            <a:endParaRPr>
              <a:solidFill>
                <a:schemeClr val="dk1"/>
              </a:solidFill>
            </a:endParaRPr>
          </a:p>
          <a:p>
            <a:pPr indent="0" lvl="0" marL="0" rtl="0">
              <a:spcBef>
                <a:spcPts val="0"/>
              </a:spcBef>
              <a:spcAft>
                <a:spcPts val="0"/>
              </a:spcAft>
              <a:buNone/>
            </a:pPr>
            <a:r>
              <a:rPr lang="en">
                <a:solidFill>
                  <a:schemeClr val="dk1"/>
                </a:solidFill>
              </a:rPr>
              <a:t>go over paths</a:t>
            </a:r>
            <a:endParaRPr>
              <a:solidFill>
                <a:schemeClr val="dk1"/>
              </a:solidFill>
            </a:endParaRPr>
          </a:p>
          <a:p>
            <a:pPr indent="0" lvl="0" marL="0" rtl="0">
              <a:spcBef>
                <a:spcPts val="0"/>
              </a:spcBef>
              <a:spcAft>
                <a:spcPts val="0"/>
              </a:spcAft>
              <a:buNone/>
            </a:pPr>
            <a:r>
              <a:rPr lang="en">
                <a:solidFill>
                  <a:schemeClr val="dk1"/>
                </a:solidFill>
              </a:rPr>
              <a:t>(click)</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480"/>
              </a:spcBef>
              <a:spcAft>
                <a:spcPts val="0"/>
              </a:spcAft>
              <a:buNone/>
            </a:pPr>
            <a:r>
              <a:rPr lang="en">
                <a:solidFill>
                  <a:schemeClr val="dk1"/>
                </a:solidFill>
              </a:rPr>
              <a:t>1-3</a:t>
            </a:r>
            <a:endParaRPr>
              <a:solidFill>
                <a:schemeClr val="dk1"/>
              </a:solidFill>
            </a:endParaRPr>
          </a:p>
          <a:p>
            <a:pPr indent="0" lvl="0" marL="0" rtl="0">
              <a:spcBef>
                <a:spcPts val="480"/>
              </a:spcBef>
              <a:spcAft>
                <a:spcPts val="0"/>
              </a:spcAft>
              <a:buNone/>
            </a:pPr>
            <a:r>
              <a:rPr lang="en">
                <a:solidFill>
                  <a:schemeClr val="dk1"/>
                </a:solidFill>
              </a:rPr>
              <a:t>Remember - we’ve classified methods based on their impact on the state of the class as a whole, not on individual variables. So, these are definitions and use of the class state. So, the test cases we form are sequences of interactions between classes - methods tht define state and methods that use state. We can then (4) - as we climb up the hierarchy.</a:t>
            </a:r>
            <a:endParaRPr>
              <a:solidFill>
                <a:schemeClr val="dk1"/>
              </a:solidFill>
            </a:endParaRPr>
          </a:p>
          <a:p>
            <a:pPr indent="0" lvl="0" marL="0" rtl="0">
              <a:spcBef>
                <a:spcPts val="480"/>
              </a:spcBef>
              <a:spcAft>
                <a:spcPts val="0"/>
              </a:spcAft>
              <a:buNone/>
            </a:pPr>
            <a:r>
              <a:rPr lang="en">
                <a:solidFill>
                  <a:schemeClr val="dk1"/>
                </a:solidFill>
              </a:rPr>
              <a:t>In this way, each class is considered in relative isolation. We gather this summary of information at each step - these method classifications - and use them to generate test cases over pairs of classes, that take the form of a series of method calls on each other. We lose some precision since we don’t consider each individual variable, but if we did that, we’d be very limited in what testing we could do, as the number of required cases would grow out of control. Instead, we can extract important interaction pairings using this summary information, in a form that remains reasonable to actually perform. Make sense?</a:t>
            </a:r>
            <a:endParaRPr>
              <a:solidFill>
                <a:schemeClr val="dk1"/>
              </a:solidFill>
            </a:endParaRPr>
          </a:p>
          <a:p>
            <a:pPr indent="0" lvl="0" marL="0" rtl="0">
              <a:spcBef>
                <a:spcPts val="480"/>
              </a:spcBef>
              <a:spcAft>
                <a:spcPts val="0"/>
              </a:spcAft>
              <a:buNone/>
            </a:pPr>
            <a:r>
              <a:rPr lang="en">
                <a:solidFill>
                  <a:schemeClr val="dk1"/>
                </a:solidFill>
              </a:rPr>
              <a:t>In this case, we could classify all of those methods in Model, then use that to form DU test cases between Model and Order, based on their interactions, then between Order and PAckage or Order and Customer. We keep testing from the bottom-up until all of the classes are tested.</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 (2). If it doesn’t, it’s erroneous, even if the method produces the right expected output. </a:t>
            </a:r>
            <a:endParaRPr>
              <a:solidFill>
                <a:schemeClr val="dk1"/>
              </a:solidFill>
            </a:endParaRPr>
          </a:p>
          <a:p>
            <a:pPr indent="0" lvl="0" marL="0" rtl="0">
              <a:spcBef>
                <a:spcPts val="0"/>
              </a:spcBef>
              <a:spcAft>
                <a:spcPts val="0"/>
              </a:spcAft>
              <a:buNone/>
            </a:pPr>
            <a:r>
              <a:rPr lang="en">
                <a:solidFill>
                  <a:schemeClr val="dk1"/>
                </a:solidFill>
              </a:rPr>
              <a:t>(3)</a:t>
            </a:r>
            <a:endParaRPr>
              <a:solidFill>
                <a:schemeClr val="dk1"/>
              </a:solidFill>
            </a:endParaRPr>
          </a:p>
          <a:p>
            <a:pPr indent="0" lvl="0" marL="0" rtl="0">
              <a:spcBef>
                <a:spcPts val="0"/>
              </a:spcBef>
              <a:spcAft>
                <a:spcPts val="0"/>
              </a:spcAft>
              <a:buNone/>
            </a:pPr>
            <a:r>
              <a:rPr lang="en">
                <a:solidFill>
                  <a:schemeClr val="dk1"/>
                </a:solidFill>
              </a:rPr>
              <a:t>Unfortunately, (4) - the array that we want cleared, by deselectModel(), is a private variable. We can’t just pull its value directly unless there is a public method that gives us access to it, like a getter. </a:t>
            </a:r>
            <a:endParaRPr>
              <a:solidFill>
                <a:schemeClr val="dk1"/>
              </a:solidFill>
            </a:endParaRPr>
          </a:p>
          <a:p>
            <a:pPr indent="0" lvl="0" marL="0" rtl="0">
              <a:spcBef>
                <a:spcPts val="0"/>
              </a:spcBef>
              <a:spcAft>
                <a:spcPts val="0"/>
              </a:spcAft>
              <a:buNone/>
            </a:pPr>
            <a:r>
              <a:rPr lang="en">
                <a:solidFill>
                  <a:schemeClr val="dk1"/>
                </a:solidFill>
              </a:rPr>
              <a:t>However, there are some options for dealing with this.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first option, of course, if to modify the code so that you can get to those variables. You could (1) - be careful here- you want to avoid differences between the testing and production code at all times, as there is the risk that they’ll exhibit different behavior. Then, you might get faults that don’t exist in the real code or miss faults that do exist. It is better to add code that either produces no side effects or could remain in the production system as well that gives you access to the required information.</a:t>
            </a:r>
            <a:endParaRPr>
              <a:solidFill>
                <a:schemeClr val="dk1"/>
              </a:solidFill>
            </a:endParaRPr>
          </a:p>
          <a:p>
            <a:pPr indent="0" lvl="0" marL="0" rtl="0">
              <a:spcBef>
                <a:spcPts val="0"/>
              </a:spcBef>
              <a:spcAft>
                <a:spcPts val="0"/>
              </a:spcAft>
              <a:buNone/>
            </a:pPr>
            <a:r>
              <a:rPr lang="en">
                <a:solidFill>
                  <a:schemeClr val="dk1"/>
                </a:solidFill>
              </a:rPr>
              <a:t>One option, in C++, is the concept of a friend class. This permits direct access to private variables in another class. There is not a similar concept in Java or most OO languages, however.</a:t>
            </a:r>
            <a:endParaRPr>
              <a:solidFill>
                <a:schemeClr val="dk1"/>
              </a:solidFill>
            </a:endParaRPr>
          </a:p>
          <a:p>
            <a:pPr indent="0" lvl="0" marL="0" rtl="0">
              <a:spcBef>
                <a:spcPts val="0"/>
              </a:spcBef>
              <a:spcAft>
                <a:spcPts val="0"/>
              </a:spcAft>
              <a:buNone/>
            </a:pPr>
            <a:r>
              <a:rPr lang="en">
                <a:solidFill>
                  <a:schemeClr val="dk1"/>
                </a:solidFill>
              </a:rPr>
              <a:t>(4) - since those do no modification of state, it is unlikely they’ll cause side effects. Similarly (5). This can be useful in both testing and debugging. </a:t>
            </a:r>
            <a:endParaRPr>
              <a:solidFill>
                <a:schemeClr val="dk1"/>
              </a:solidFill>
            </a:endParaRPr>
          </a:p>
          <a:p>
            <a:pPr indent="0" lvl="0" marL="0" rtl="0">
              <a:spcBef>
                <a:spcPts val="0"/>
              </a:spcBef>
              <a:spcAft>
                <a:spcPts val="0"/>
              </a:spcAft>
              <a:buNone/>
            </a:pPr>
            <a:r>
              <a:rPr lang="en">
                <a:solidFill>
                  <a:schemeClr val="dk1"/>
                </a:solidFill>
              </a:rPr>
              <a:t>Java has a built in notion that is intended for that purpose. All objects inherit a method called toString, which is intended to return a string describing the state of that object. You need to implement it for your custom class, but all classes have that method reserved for that purpose.</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333333"/>
                </a:solidFill>
              </a:rPr>
              <a:t>(1-2) without knowing the names of the classes or their methods at compile time. It’s a powerful resource for manipulating objects, as we can take them in from the classloader and manipulate them in memory. </a:t>
            </a:r>
            <a:endParaRPr b="1">
              <a:solidFill>
                <a:srgbClr val="333333"/>
              </a:solidFill>
            </a:endParaRPr>
          </a:p>
          <a:p>
            <a:pPr indent="0" lvl="0" marL="0" rtl="0">
              <a:lnSpc>
                <a:spcPct val="115000"/>
              </a:lnSpc>
              <a:spcBef>
                <a:spcPts val="0"/>
              </a:spcBef>
              <a:spcAft>
                <a:spcPts val="0"/>
              </a:spcAft>
              <a:buClr>
                <a:schemeClr val="dk1"/>
              </a:buClr>
              <a:buSzPts val="1100"/>
              <a:buFont typeface="Arial"/>
              <a:buNone/>
            </a:pPr>
            <a:r>
              <a:rPr lang="en">
                <a:solidFill>
                  <a:srgbClr val="333333"/>
                </a:solidFill>
              </a:rPr>
              <a:t>Here is a quick little example to show you what using reflection looks like:</a:t>
            </a:r>
            <a:endParaRPr>
              <a:solidFill>
                <a:schemeClr val="dk1"/>
              </a:solidFill>
              <a:highlight>
                <a:srgbClr val="F0F0F0"/>
              </a:highlight>
            </a:endParaRPr>
          </a:p>
          <a:p>
            <a:pPr indent="0" lvl="0" marL="0" rtl="0">
              <a:lnSpc>
                <a:spcPct val="115000"/>
              </a:lnSpc>
              <a:spcBef>
                <a:spcPts val="0"/>
              </a:spcBef>
              <a:spcAft>
                <a:spcPts val="0"/>
              </a:spcAft>
              <a:buClr>
                <a:schemeClr val="dk1"/>
              </a:buClr>
              <a:buSzPts val="1100"/>
              <a:buFont typeface="Arial"/>
              <a:buNone/>
            </a:pPr>
            <a:r>
              <a:rPr lang="en">
                <a:solidFill>
                  <a:srgbClr val="333333"/>
                </a:solidFill>
              </a:rPr>
              <a:t>This example obtains the Class object from the class called MyObject. Using the class object this code gets a list of the methods in that class, iterates the methods and print out their names.</a:t>
            </a:r>
            <a:endParaRPr>
              <a:solidFill>
                <a:srgbClr val="333333"/>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33333"/>
                </a:solidFill>
              </a:rPr>
              <a:t>To access a private field you will need to call the Class.getDeclaredField(String name) or Class.getDeclaredFields() method. Here is a simple example of a class with a private field, the code to access that field via reflection. </a:t>
            </a:r>
            <a:endParaRPr sz="1200">
              <a:solidFill>
                <a:srgbClr val="333333"/>
              </a:solidFill>
            </a:endParaRPr>
          </a:p>
          <a:p>
            <a:pPr indent="0" lvl="0" marL="0" rtl="0">
              <a:spcBef>
                <a:spcPts val="0"/>
              </a:spcBef>
              <a:spcAft>
                <a:spcPts val="0"/>
              </a:spcAft>
              <a:buClr>
                <a:schemeClr val="dk1"/>
              </a:buClr>
              <a:buSzPts val="1100"/>
              <a:buFont typeface="Arial"/>
              <a:buNone/>
            </a:pPr>
            <a:r>
              <a:rPr lang="en" sz="1200">
                <a:solidFill>
                  <a:srgbClr val="333333"/>
                </a:solidFill>
              </a:rPr>
              <a:t>This code will print out the text "fieldValue = The Private Value", which is the value of the private fieldprivateString of the PrivateObject instance created at the beginning of the code sample. </a:t>
            </a:r>
            <a:endParaRPr sz="1200">
              <a:solidFill>
                <a:srgbClr val="333333"/>
              </a:solidFill>
            </a:endParaRPr>
          </a:p>
          <a:p>
            <a:pPr indent="0" lvl="0" marL="0" rtl="0">
              <a:spcBef>
                <a:spcPts val="0"/>
              </a:spcBef>
              <a:spcAft>
                <a:spcPts val="0"/>
              </a:spcAft>
              <a:buClr>
                <a:schemeClr val="dk1"/>
              </a:buClr>
              <a:buSzPts val="1100"/>
              <a:buFont typeface="Arial"/>
              <a:buNone/>
            </a:pPr>
            <a:r>
              <a:rPr lang="en" sz="1200">
                <a:solidFill>
                  <a:srgbClr val="333333"/>
                </a:solidFill>
              </a:rPr>
              <a:t>Notice the use of the method PrivateObject.class.getDeclaredField("privateString"). It is this method call that returns the private field. This method only returns fields declared in that particular class, not fields declared in any superclasses.</a:t>
            </a:r>
            <a:endParaRPr sz="1200">
              <a:solidFill>
                <a:srgbClr val="333333"/>
              </a:solidFill>
            </a:endParaRPr>
          </a:p>
          <a:p>
            <a:pPr indent="0" lvl="0" marL="0" rtl="0">
              <a:spcBef>
                <a:spcPts val="0"/>
              </a:spcBef>
              <a:spcAft>
                <a:spcPts val="0"/>
              </a:spcAft>
              <a:buClr>
                <a:schemeClr val="dk1"/>
              </a:buClr>
              <a:buSzPts val="1100"/>
              <a:buFont typeface="Arial"/>
              <a:buNone/>
            </a:pPr>
            <a:r>
              <a:rPr lang="en" sz="1200">
                <a:solidFill>
                  <a:srgbClr val="333333"/>
                </a:solidFill>
              </a:rPr>
              <a:t>Notice the line Field.setAcessible(true) you turn off the access checks for this particular Field instance, for reflection only. Now you can access it even if it is private, protected or package scope, even if the caller is not part of those scopes. You still can't access the field using normal code. The compiler won't allow it. This protects security, but allows testing.</a:t>
            </a:r>
            <a:endParaRPr sz="1200">
              <a:solidFill>
                <a:srgbClr val="333333"/>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 third option is (1-2)</a:t>
            </a:r>
            <a:endParaRPr>
              <a:solidFill>
                <a:schemeClr val="dk1"/>
              </a:solidFill>
            </a:endParaRPr>
          </a:p>
          <a:p>
            <a:pPr indent="0" lvl="0" marL="0" rtl="0">
              <a:spcBef>
                <a:spcPts val="0"/>
              </a:spcBef>
              <a:spcAft>
                <a:spcPts val="0"/>
              </a:spcAft>
              <a:buNone/>
            </a:pPr>
            <a:r>
              <a:rPr lang="en">
                <a:solidFill>
                  <a:schemeClr val="dk1"/>
                </a:solidFill>
              </a:rPr>
              <a:t>go over equivalent - remove the redundant lines - should be two different sequences of method calls that give the same result</a:t>
            </a:r>
            <a:endParaRPr>
              <a:solidFill>
                <a:schemeClr val="dk1"/>
              </a:solidFill>
            </a:endParaRPr>
          </a:p>
          <a:p>
            <a:pPr indent="0" lvl="0" marL="0" rtl="0">
              <a:spcBef>
                <a:spcPts val="0"/>
              </a:spcBef>
              <a:spcAft>
                <a:spcPts val="0"/>
              </a:spcAft>
              <a:buNone/>
            </a:pPr>
            <a:r>
              <a:rPr lang="en">
                <a:solidFill>
                  <a:schemeClr val="dk1"/>
                </a:solidFill>
              </a:rPr>
              <a:t>non-equivalent</a:t>
            </a:r>
            <a:endParaRPr>
              <a:solidFill>
                <a:schemeClr val="dk1"/>
              </a:solidFill>
            </a:endParaRPr>
          </a:p>
          <a:p>
            <a:pPr indent="0" lvl="0" marL="0" rtl="0">
              <a:spcBef>
                <a:spcPts val="0"/>
              </a:spcBef>
              <a:spcAft>
                <a:spcPts val="0"/>
              </a:spcAft>
              <a:buNone/>
            </a:pPr>
            <a:r>
              <a:rPr lang="en">
                <a:solidFill>
                  <a:schemeClr val="dk1"/>
                </a:solidFill>
              </a:rPr>
              <a:t>This is not a perfect method, but does allow some level of inspection in situations where modifying the code and reflection aren’t options.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Polymorphism is the ability of the same operation to behave differently when used on instances of different classes that define their own version of it. It is the ability to redefine the behavior of an operation to be relevant to the class it is operating on.  This is a very powerful concept when coding, because we can write code that should work for any class of the same type - rather than knowing the specifics of the child class, we can assume it implements the right version of a method. At runtime, the appropriate object will get called, adn we’ll get the right behavbior for that type of object. </a:t>
            </a:r>
            <a:endParaRPr>
              <a:solidFill>
                <a:schemeClr val="dk1"/>
              </a:solidFill>
            </a:endParaRPr>
          </a:p>
          <a:p>
            <a:pPr indent="0" lvl="0" marL="0" rtl="0">
              <a:spcBef>
                <a:spcPts val="0"/>
              </a:spcBef>
              <a:spcAft>
                <a:spcPts val="0"/>
              </a:spcAft>
              <a:buNone/>
            </a:pPr>
            <a:r>
              <a:rPr lang="en">
                <a:solidFill>
                  <a:schemeClr val="dk1"/>
                </a:solidFill>
              </a:rPr>
              <a:t>However, this also introduces great risk of faults and makes testing a pain,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endParaRPr>
              <a:solidFill>
                <a:schemeClr val="dk1"/>
              </a:solidFill>
            </a:endParaRPr>
          </a:p>
          <a:p>
            <a:pPr indent="0" lvl="0" marL="0" rtl="0">
              <a:spcBef>
                <a:spcPts val="0"/>
              </a:spcBef>
              <a:spcAft>
                <a:spcPts val="0"/>
              </a:spcAft>
              <a:buNone/>
            </a:pPr>
            <a:r>
              <a:rPr lang="en">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Limited use of polymorphism can be addressed by unfolding polymorphic calls - consider each method that could be bound to each call and run tests that try them all. </a:t>
            </a:r>
            <a:endParaRPr>
              <a:solidFill>
                <a:schemeClr val="dk1"/>
              </a:solidFill>
            </a:endParaRPr>
          </a:p>
          <a:p>
            <a:pPr indent="0" lvl="0" marL="0" rtl="0">
              <a:spcBef>
                <a:spcPts val="0"/>
              </a:spcBef>
              <a:spcAft>
                <a:spcPts val="0"/>
              </a:spcAft>
              <a:buNone/>
            </a:pPr>
            <a:r>
              <a:rPr lang="en">
                <a:solidFill>
                  <a:schemeClr val="dk1"/>
                </a:solidFill>
              </a:rPr>
              <a:t>(3) Take this code - </a:t>
            </a:r>
            <a:endParaRPr>
              <a:solidFill>
                <a:schemeClr val="dk1"/>
              </a:solidFill>
            </a:endParaRPr>
          </a:p>
          <a:p>
            <a:pPr indent="0" lvl="0" marL="0" rtl="0">
              <a:spcBef>
                <a:spcPts val="0"/>
              </a:spcBef>
              <a:spcAft>
                <a:spcPts val="0"/>
              </a:spcAft>
              <a:buNone/>
            </a:pPr>
            <a:r>
              <a:rPr lang="en">
                <a:solidFill>
                  <a:schemeClr val="dk1"/>
                </a:solidFill>
              </a:rPr>
              <a:t>We get an account, get their purchase total, then make sure they can pay for it.</a:t>
            </a:r>
            <a:endParaRPr>
              <a:solidFill>
                <a:schemeClr val="dk1"/>
              </a:solidFill>
            </a:endParaRPr>
          </a:p>
          <a:p>
            <a:pPr indent="0" lvl="0" marL="0" rtl="0">
              <a:spcBef>
                <a:spcPts val="0"/>
              </a:spcBef>
              <a:spcAft>
                <a:spcPts val="0"/>
              </a:spcAft>
              <a:buNone/>
            </a:pPr>
            <a:r>
              <a:rPr lang="en">
                <a:solidFill>
                  <a:schemeClr val="dk1"/>
                </a:solidFill>
              </a:rPr>
              <a:t>But, what if there are multiple Account types - (click) read, and credit types (read) and then credit cards (read)</a:t>
            </a:r>
            <a:endParaRPr>
              <a:solidFill>
                <a:schemeClr val="dk1"/>
              </a:solidFill>
            </a:endParaRPr>
          </a:p>
          <a:p>
            <a:pPr indent="0" lvl="0" marL="0" rtl="0">
              <a:spcBef>
                <a:spcPts val="0"/>
              </a:spcBef>
              <a:spcAft>
                <a:spcPts val="0"/>
              </a:spcAft>
              <a:buNone/>
            </a:pPr>
            <a:r>
              <a:rPr lang="en">
                <a:solidFill>
                  <a:schemeClr val="dk1"/>
                </a:solidFill>
              </a:rPr>
              <a:t>Now, if we want to check all combinations, we need 5x3x3 = 45 test cases. just for this little example. Imagine how that grows.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if we’ve created instantiations - concrete child classes - we can use those. If not, we can create special concrete instantiations for testing purposes and get rid of them when done.</a:t>
            </a:r>
            <a:endParaRPr/>
          </a:p>
          <a:p>
            <a:pPr indent="0" lvl="0" marL="0" rtl="0">
              <a:lnSpc>
                <a:spcPct val="115000"/>
              </a:lnSpc>
              <a:spcBef>
                <a:spcPts val="0"/>
              </a:spcBef>
              <a:spcAft>
                <a:spcPts val="0"/>
              </a:spcAft>
              <a:buNone/>
            </a:pPr>
            <a:r>
              <a:rPr lang="en"/>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endParaRPr/>
          </a:p>
          <a:p>
            <a:pPr indent="0" lvl="0" marL="0" rtl="0">
              <a:lnSpc>
                <a:spcPct val="115000"/>
              </a:lnSpc>
              <a:spcBef>
                <a:spcPts val="0"/>
              </a:spcBef>
              <a:spcAft>
                <a:spcPts val="0"/>
              </a:spcAft>
              <a:buNone/>
            </a:pPr>
            <a:r>
              <a:rPr lang="en"/>
              <a:t>(3). We can build a state machine model and apply the testing techniques that we covered a couple of classes ago. State change is caused by calling methods and assigning values to state variables. So, if we cover a set of transitions in the model, that translates to a series of method calls we can apply to the real class to put it into different states.</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Fortunately, this is the same (1) - there are too many options to test all of them. There, we used (2). Remember that? Form a covering array - a small set of tests that cover all pairwise combinations of calls. </a:t>
            </a:r>
            <a:endParaRPr>
              <a:solidFill>
                <a:schemeClr val="dk1"/>
              </a:solidFill>
            </a:endParaRPr>
          </a:p>
          <a:p>
            <a:pPr indent="0" lvl="0" marL="0" rtl="0">
              <a:spcBef>
                <a:spcPts val="0"/>
              </a:spcBef>
              <a:spcAft>
                <a:spcPts val="0"/>
              </a:spcAft>
              <a:buNone/>
            </a:pPr>
            <a:r>
              <a:rPr lang="en">
                <a:solidFill>
                  <a:schemeClr val="dk1"/>
                </a:solidFill>
              </a:rPr>
              <a:t>For that list code example, we can test all 2-way combinations in 15 test cases.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That was a single, isolated method call. The other issue to consider is that sequences of calls can interact. Take this code - go over. Now, this goes through each subsidiary account and adds their purchases to the total. Remember, there are five different account types. Can we assume their purchases are in the same currency? What if they aren’t? Now, you’re summing USD, EUros, Yen, and so on in the same total without conversion, then you take this defined variable and use it elsewhere, spreading around a corrupted variable and corrupting other variables.</a:t>
            </a:r>
            <a:endParaRPr>
              <a:solidFill>
                <a:schemeClr val="dk1"/>
              </a:solidFill>
            </a:endParaRPr>
          </a:p>
          <a:p>
            <a:pPr indent="0" lvl="0" marL="0" rtl="0">
              <a:spcBef>
                <a:spcPts val="0"/>
              </a:spcBef>
              <a:spcAft>
                <a:spcPts val="0"/>
              </a:spcAft>
              <a:buNone/>
            </a:pPr>
            <a:r>
              <a:rPr lang="en">
                <a:solidFill>
                  <a:schemeClr val="dk1"/>
                </a:solidFill>
              </a:rPr>
              <a:t>To address this, (2)</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1-7, This results in N or M pairs, whichever is greater, without reuqiring their product.  Even the weaker version would be likely to reveal the fault in the previous slide - with the currency issue.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An important aspect of OO design is the idea of Inheritance - this is the concept that you can define a hierarchy of related classes where the children all inherit the attributes and operations of their parents.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In most cases, the problems introduced by inheritance are really problems introduced by polymorphism - and we can deal with them in the ways just covered.</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This is actually a positive factor for once - (3) cases, or even test executions, required.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endParaRPr/>
          </a:p>
          <a:p>
            <a:pPr indent="0" lvl="0" marL="0" rtl="0">
              <a:lnSpc>
                <a:spcPct val="115000"/>
              </a:lnSpc>
              <a:spcBef>
                <a:spcPts val="0"/>
              </a:spcBef>
              <a:spcAft>
                <a:spcPts val="0"/>
              </a:spcAft>
              <a:buNone/>
            </a:pPr>
            <a:r>
              <a:rPr lang="en"/>
              <a:t>go over</a:t>
            </a:r>
            <a:endParaRPr/>
          </a:p>
          <a:p>
            <a:pPr indent="0" lvl="0" marL="0" rtl="0">
              <a:lnSpc>
                <a:spcPct val="115000"/>
              </a:lnSpc>
              <a:spcBef>
                <a:spcPts val="0"/>
              </a:spcBef>
              <a:spcAft>
                <a:spcPts val="0"/>
              </a:spcAft>
              <a:buNone/>
            </a:pPr>
            <a:r>
              <a:rPr lang="en"/>
              <a:t>abstract recursive - still abstract now</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endParaRPr/>
          </a:p>
          <a:p>
            <a:pPr indent="0" lvl="0" marL="0" rtl="0">
              <a:lnSpc>
                <a:spcPct val="115000"/>
              </a:lnSpc>
              <a:spcBef>
                <a:spcPts val="0"/>
              </a:spcBef>
              <a:spcAft>
                <a:spcPts val="0"/>
              </a:spcAft>
              <a:buNone/>
            </a:pPr>
            <a:r>
              <a:rPr lang="en"/>
              <a:t>go over</a:t>
            </a:r>
            <a:endParaRPr/>
          </a:p>
          <a:p>
            <a:pPr indent="0" lvl="0" marL="0" rtl="0">
              <a:lnSpc>
                <a:spcPct val="115000"/>
              </a:lnSpc>
              <a:spcBef>
                <a:spcPts val="0"/>
              </a:spcBef>
              <a:spcAft>
                <a:spcPts val="0"/>
              </a:spcAft>
              <a:buNone/>
            </a:pPr>
            <a:r>
              <a:rPr lang="en"/>
              <a:t>abstract recursive - still abstract now</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we test a parent class, we can summarize the testing information in a simple history table where we track the created and executed test cases. (1 -3)</a:t>
            </a:r>
            <a:endParaRPr/>
          </a:p>
          <a:p>
            <a:pPr indent="0" lvl="0" marL="0" rtl="0">
              <a:lnSpc>
                <a:spcPct val="115000"/>
              </a:lnSpc>
              <a:spcBef>
                <a:spcPts val="0"/>
              </a:spcBef>
              <a:spcAft>
                <a:spcPts val="0"/>
              </a:spcAft>
              <a:buNone/>
            </a:pPr>
            <a:r>
              <a:rPr lang="en"/>
              <a:t>Of course, if a method does not call a method in another class, we will only have intraclass tests. For abstract methods, we’ll only have functional tests, as there is no code to cover.</a:t>
            </a:r>
            <a:endParaRPr/>
          </a:p>
          <a:p>
            <a:pPr indent="0" lvl="0" marL="0" rtl="0">
              <a:lnSpc>
                <a:spcPct val="115000"/>
              </a:lnSpc>
              <a:spcBef>
                <a:spcPts val="0"/>
              </a:spcBef>
              <a:spcAft>
                <a:spcPts val="0"/>
              </a:spcAft>
              <a:buNone/>
            </a:pPr>
            <a:r>
              <a:rPr lang="en"/>
              <a:t>(4) - we need to come up with them, execute them, and add them to the history. </a:t>
            </a:r>
            <a:endParaRPr/>
          </a:p>
          <a:p>
            <a:pPr indent="0" lvl="0" marL="0" rtl="0">
              <a:lnSpc>
                <a:spcPct val="115000"/>
              </a:lnSpc>
              <a:spcBef>
                <a:spcPts val="0"/>
              </a:spcBef>
              <a:spcAft>
                <a:spcPts val="0"/>
              </a:spcAft>
              <a:buNone/>
            </a:pPr>
            <a:r>
              <a:rPr lang="en"/>
              <a:t>(5) - so, the old test sets are copied into the new table and marked as not-to-be-executed. </a:t>
            </a:r>
            <a:endParaRPr/>
          </a:p>
          <a:p>
            <a:pPr indent="0" lvl="0" marL="0" rtl="0">
              <a:lnSpc>
                <a:spcPct val="115000"/>
              </a:lnSpc>
              <a:spcBef>
                <a:spcPts val="0"/>
              </a:spcBef>
              <a:spcAft>
                <a:spcPts val="0"/>
              </a:spcAft>
              <a:buNone/>
            </a:pPr>
            <a:r>
              <a:rPr lang="en"/>
              <a:t>(6) - so we add new test cases. If it was abstract and now it is not, we need to execute the functional tests and write structural tests.</a:t>
            </a:r>
            <a:endParaRPr/>
          </a:p>
          <a:p>
            <a:pPr indent="0" lvl="0" marL="0" rtl="0">
              <a:lnSpc>
                <a:spcPct val="115000"/>
              </a:lnSpc>
              <a:spcBef>
                <a:spcPts val="0"/>
              </a:spcBef>
              <a:spcAft>
                <a:spcPts val="0"/>
              </a:spcAft>
              <a:buNone/>
            </a:pPr>
            <a:r>
              <a:rPr lang="en"/>
              <a:t>Mainly, this is nice because it gives you a chance to avoid writing tests for once, rather than just piling them 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Generics, also known as parameterized types or templates in C++, are when (2 - go over 3-4). These are (5). </a:t>
            </a:r>
            <a:endParaRPr/>
          </a:p>
          <a:p>
            <a:pPr indent="0" lvl="0" marL="0" rtl="0">
              <a:lnSpc>
                <a:spcPct val="115000"/>
              </a:lnSpc>
              <a:spcBef>
                <a:spcPts val="0"/>
              </a:spcBef>
              <a:spcAft>
                <a:spcPts val="0"/>
              </a:spcAft>
              <a:buNone/>
            </a:pPr>
            <a:r>
              <a:rPr lang="en"/>
              <a:t>Generics are challenging to test for two reasons. The first is, basically, because (7). Worse, we may not know in advance (8)</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Generic classes are designed (1). Therefore, testing can be broken down into two parts - the first is (2).</a:t>
            </a:r>
            <a:endParaRPr/>
          </a:p>
          <a:p>
            <a:pPr indent="0" lvl="0" marL="0" rtl="0">
              <a:lnSpc>
                <a:spcPct val="115000"/>
              </a:lnSpc>
              <a:spcBef>
                <a:spcPts val="0"/>
              </a:spcBef>
              <a:spcAft>
                <a:spcPts val="0"/>
              </a:spcAft>
              <a:buNone/>
            </a:pPr>
            <a:r>
              <a:rPr lang="en"/>
              <a:t> (3). Them we can usually just write tests as ig the parameter were copied into the text of the generic class.</a:t>
            </a:r>
            <a:endParaRPr/>
          </a:p>
          <a:p>
            <a:pPr indent="0" lvl="0" marL="0" rtl="0">
              <a:lnSpc>
                <a:spcPct val="115000"/>
              </a:lnSpc>
              <a:spcBef>
                <a:spcPts val="0"/>
              </a:spcBef>
              <a:spcAft>
                <a:spcPts val="0"/>
              </a:spcAft>
              <a:buNone/>
            </a:pPr>
            <a:r>
              <a:rPr lang="en"/>
              <a:t>The larger challenge is showing that (4), with allowances for the differences between data types.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Gaining confidence in an unknowable set of potential instatiations is harder if (2) </a:t>
            </a:r>
            <a:endParaRPr/>
          </a:p>
          <a:p>
            <a:pPr indent="0" lvl="0" marL="0" rtl="0">
              <a:lnSpc>
                <a:spcPct val="115000"/>
              </a:lnSpc>
              <a:spcBef>
                <a:spcPts val="0"/>
              </a:spcBef>
              <a:spcAft>
                <a:spcPts val="0"/>
              </a:spcAft>
              <a:buNone/>
            </a:pPr>
            <a:r>
              <a:rPr lang="en"/>
              <a:t>That is, (3). For example (4)</a:t>
            </a:r>
            <a:endParaRPr/>
          </a:p>
          <a:p>
            <a:pPr indent="0" lvl="0" marL="0" rtl="0">
              <a:lnSpc>
                <a:spcPct val="115000"/>
              </a:lnSpc>
              <a:spcBef>
                <a:spcPts val="0"/>
              </a:spcBef>
              <a:spcAft>
                <a:spcPts val="0"/>
              </a:spcAft>
              <a:buNone/>
            </a:pPr>
            <a:r>
              <a:rPr lang="en"/>
              <a:t>The generic PriorityQueue’s code can make calls to the methods defined by interface comparable. Now, the behavior of PriorityQueue&lt;E&gt; is not indepdendent of E.</a:t>
            </a:r>
            <a:endParaRPr/>
          </a:p>
          <a:p>
            <a:pPr indent="0" lvl="0" marL="0" rtl="0">
              <a:lnSpc>
                <a:spcPct val="115000"/>
              </a:lnSpc>
              <a:spcBef>
                <a:spcPts val="0"/>
              </a:spcBef>
              <a:spcAft>
                <a:spcPts val="0"/>
              </a:spcAft>
              <a:buNone/>
            </a:pPr>
            <a:r>
              <a:rPr lang="en"/>
              <a:t>This dependency is fine, as long as it does not cause issues. As long as E (6), it is ok. However, if E does not, then there can be problems.</a:t>
            </a:r>
            <a:endParaRPr/>
          </a:p>
          <a:p>
            <a:pPr indent="0" lvl="0" marL="0" rtl="0">
              <a:lnSpc>
                <a:spcPct val="115000"/>
              </a:lnSpc>
              <a:spcBef>
                <a:spcPts val="0"/>
              </a:spcBef>
              <a:spcAft>
                <a:spcPts val="0"/>
              </a:spcAft>
              <a:buNone/>
            </a:pPr>
            <a:r>
              <a:rPr lang="en"/>
              <a:t>However, Comparable is an interface, and that is a type of specification. This means that we have a source of test cases to apply. We can write tests around this particular interface and make use of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Now, today, we’ll talk about the remaining three steps</a:t>
            </a:r>
            <a:endParaRPr/>
          </a:p>
          <a:p>
            <a:pPr indent="0" lvl="0" marL="0" rtl="0">
              <a:lnSpc>
                <a:spcPct val="115000"/>
              </a:lnSpc>
              <a:spcBef>
                <a:spcPts val="0"/>
              </a:spcBef>
              <a:spcAft>
                <a:spcPts val="0"/>
              </a:spcAft>
              <a:buNone/>
            </a:pPr>
            <a:r>
              <a:rPr lang="en"/>
              <a:t>(4)</a:t>
            </a:r>
            <a:endParaRPr/>
          </a:p>
          <a:p>
            <a:pPr indent="0" lvl="0" marL="0" rtl="0">
              <a:lnSpc>
                <a:spcPct val="115000"/>
              </a:lnSpc>
              <a:spcBef>
                <a:spcPts val="0"/>
              </a:spcBef>
              <a:spcAft>
                <a:spcPts val="0"/>
              </a:spcAft>
              <a:buNone/>
            </a:pPr>
            <a:r>
              <a:rPr lang="en"/>
              <a:t>(5) </a:t>
            </a:r>
            <a:endParaRPr/>
          </a:p>
          <a:p>
            <a:pPr indent="0" lvl="0" marL="0" rtl="0">
              <a:lnSpc>
                <a:spcPct val="115000"/>
              </a:lnSpc>
              <a:spcBef>
                <a:spcPts val="0"/>
              </a:spcBef>
              <a:spcAft>
                <a:spcPts val="0"/>
              </a:spcAft>
              <a:buNone/>
            </a:pPr>
            <a:r>
              <a:rPr lang="en"/>
              <a:t>(6)</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Exceptions are not exclusively a feature of OO programs, but have been popularized in OO languages. (1)</a:t>
            </a:r>
            <a:endParaRPr/>
          </a:p>
          <a:p>
            <a:pPr indent="0" lvl="0" marL="0" rtl="0">
              <a:lnSpc>
                <a:spcPct val="115000"/>
              </a:lnSpc>
              <a:spcBef>
                <a:spcPts val="0"/>
              </a:spcBef>
              <a:spcAft>
                <a:spcPts val="0"/>
              </a:spcAft>
              <a:buNone/>
            </a:pPr>
            <a:r>
              <a:rPr lang="en"/>
              <a:t>simplifying normal control flow.</a:t>
            </a:r>
            <a:endParaRPr/>
          </a:p>
          <a:p>
            <a:pPr indent="0" lvl="0" marL="0" rtl="0">
              <a:lnSpc>
                <a:spcPct val="115000"/>
              </a:lnSpc>
              <a:spcBef>
                <a:spcPts val="0"/>
              </a:spcBef>
              <a:spcAft>
                <a:spcPts val="0"/>
              </a:spcAft>
              <a:buNone/>
            </a:pPr>
            <a:r>
              <a:rPr lang="en"/>
              <a:t>Another benefit is that exceptions greatly reduce a type of error many people don’t consider (2). If you use exceptions in Java, you don’t need to interpret returned results for errors, the exception interrupts control flow. This is a huge benefit.</a:t>
            </a:r>
            <a:endParaRPr/>
          </a:p>
          <a:p>
            <a:pPr indent="0" lvl="0" marL="0" rtl="0">
              <a:lnSpc>
                <a:spcPct val="115000"/>
              </a:lnSpc>
              <a:spcBef>
                <a:spcPts val="0"/>
              </a:spcBef>
              <a:spcAft>
                <a:spcPts val="0"/>
              </a:spcAft>
              <a:buNone/>
            </a:pPr>
            <a:r>
              <a:rPr lang="en"/>
              <a:t>The trade off is (4)</a:t>
            </a:r>
            <a:endParaRPr/>
          </a:p>
          <a:p>
            <a:pPr indent="0" lvl="0" marL="0" rtl="0">
              <a:lnSpc>
                <a:spcPct val="115000"/>
              </a:lnSpc>
              <a:spcBef>
                <a:spcPts val="0"/>
              </a:spcBef>
              <a:spcAft>
                <a:spcPts val="0"/>
              </a:spcAft>
              <a:buNone/>
            </a:pPr>
            <a:r>
              <a:rPr lang="en"/>
              <a:t>(5) - that is, where is the code that deals with the fact an exception was thrown? Did we contain the code in a local try catch block? Do we push the exception back up the stack to be handled elsewhere?. Also, (6). In most OO languages with exception handling, an exception propagates up the stack of calling methods until it reaches a matching handler.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first thought would be that - since exceptions introduce a form of control flow, they could be treated like any other control flow in coming up with test cases. Howqever, this would grow out of control quickly if you treated every possible exception this way. You have potential exceptions at every array subscript reference, every memory allocation, every cast, and so on, and these would be multiplied by matching them to every handler that could appear immediately above them on the call stack. Worse, many of these exceptions are actually impossible, so you’d be asked to design test cases for hundreds of potential exceptions. </a:t>
            </a:r>
            <a:endParaRPr/>
          </a:p>
          <a:p>
            <a:pPr indent="0" lvl="0" marL="0" rtl="0">
              <a:lnSpc>
                <a:spcPct val="115000"/>
              </a:lnSpc>
              <a:spcBef>
                <a:spcPts val="0"/>
              </a:spcBef>
              <a:spcAft>
                <a:spcPts val="0"/>
              </a:spcAft>
              <a:buNone/>
            </a:pPr>
            <a:r>
              <a:rPr lang="en"/>
              <a:t>(3)</a:t>
            </a:r>
            <a:endParaRPr/>
          </a:p>
          <a:p>
            <a:pPr indent="0" lvl="0" marL="0" rtl="0">
              <a:lnSpc>
                <a:spcPct val="115000"/>
              </a:lnSpc>
              <a:spcBef>
                <a:spcPts val="0"/>
              </a:spcBef>
              <a:spcAft>
                <a:spcPts val="0"/>
              </a:spcAft>
              <a:buNone/>
            </a:pPr>
            <a:r>
              <a:rPr lang="en"/>
              <a:t>First of all, we can (4) underlying system itself. Things like subscript errors or bad casts. If these are thrown it doesn’t help us prevent or find errors in the code. If a method throws an exception that indicates a programming error, then we can almost always take the same approach.</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exception, of course, if when (1). Such as in (2) that will try to maintain data consistency despite errors in the code. In that case, we need to test the error recovery code itself, which does require us to trigger those kind of errors. Still, this doesn’t require us testing the error recovery code coupled with every possible point at which there might be an error in the code. Usually, we’ll just write a stub - a little mock class - where we purposefully create an error, then use that to test the recovery code.</a:t>
            </a:r>
            <a:endParaRPr/>
          </a:p>
          <a:p>
            <a:pPr indent="0" lvl="0" marL="0" rtl="0">
              <a:lnSpc>
                <a:spcPct val="115000"/>
              </a:lnSpc>
              <a:spcBef>
                <a:spcPts val="0"/>
              </a:spcBef>
              <a:spcAft>
                <a:spcPts val="0"/>
              </a:spcAft>
              <a:buNone/>
            </a:pPr>
            <a:r>
              <a:rPr lang="en"/>
              <a:t>(5) - cases that are weird, but not necessarily errors - like out of memory exceptions or premature end of file. Or, cases where you use have explicitly used exceptions to handle particular execution cases.</a:t>
            </a:r>
            <a:endParaRPr/>
          </a:p>
          <a:p>
            <a:pPr indent="0" lvl="0" marL="0" rtl="0">
              <a:lnSpc>
                <a:spcPct val="115000"/>
              </a:lnSpc>
              <a:spcBef>
                <a:spcPts val="0"/>
              </a:spcBef>
              <a:spcAft>
                <a:spcPts val="0"/>
              </a:spcAft>
              <a:buNone/>
            </a:pPr>
            <a:r>
              <a:rPr lang="en"/>
              <a:t>In this case, if the handler is local - code within a try catch block - we need to test the exception handler itself to make sure it works.</a:t>
            </a:r>
            <a:endParaRPr/>
          </a:p>
          <a:p>
            <a:pPr indent="0" lvl="0" marL="0" rtl="0">
              <a:lnSpc>
                <a:spcPct val="115000"/>
              </a:lnSpc>
              <a:spcBef>
                <a:spcPts val="0"/>
              </a:spcBef>
              <a:spcAft>
                <a:spcPts val="0"/>
              </a:spcAft>
              <a:buNone/>
            </a:pPr>
            <a:r>
              <a:rPr lang="en"/>
              <a:t>(7), but you need to trigger the condition being handled to make sure the handling code works.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(2) - suppose method A calls B, within a try catch block for a certain exception. Then B calls C, which throws that exception. It gets passed back to B, which has no handler for that exception, so it passes it back to A, which then handles it.</a:t>
            </a:r>
            <a:endParaRPr/>
          </a:p>
          <a:p>
            <a:pPr indent="0" lvl="0" marL="0" rtl="0">
              <a:lnSpc>
                <a:spcPct val="115000"/>
              </a:lnSpc>
              <a:spcBef>
                <a:spcPts val="0"/>
              </a:spcBef>
              <a:spcAft>
                <a:spcPts val="0"/>
              </a:spcAft>
              <a:buNone/>
            </a:pPr>
            <a:r>
              <a:rPr lang="en"/>
              <a:t>(3- 7).If you can break something - if an exceptiuon is thrown - then you need to make sure no other state has been changed as a result of the partial execution and failure of that method. That will at least prevent side effects on the system as a result of it being handled in an unexpected location.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We also introduced the concept of interclass testing.</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To perform interclass testing of OO systems, we want to perform the following steps:</a:t>
            </a:r>
            <a:endParaRPr>
              <a:solidFill>
                <a:schemeClr val="dk1"/>
              </a:solidFill>
            </a:endParaRPr>
          </a:p>
          <a:p>
            <a:pPr indent="0" lvl="0" marL="0" rtl="0">
              <a:spcBef>
                <a:spcPts val="0"/>
              </a:spcBef>
              <a:spcAft>
                <a:spcPts val="0"/>
              </a:spcAft>
              <a:buNone/>
            </a:pPr>
            <a:r>
              <a:rPr lang="en">
                <a:solidFill>
                  <a:schemeClr val="dk1"/>
                </a:solidFill>
              </a:rPr>
              <a:t>1 - look at the classes and not any that reference another. If they use or include another class, there is a dependency that must be tested</a:t>
            </a:r>
            <a:endParaRPr>
              <a:solidFill>
                <a:schemeClr val="dk1"/>
              </a:solidFill>
            </a:endParaRPr>
          </a:p>
          <a:p>
            <a:pPr indent="0" lvl="0" marL="0" rtl="0">
              <a:spcBef>
                <a:spcPts val="0"/>
              </a:spcBef>
              <a:spcAft>
                <a:spcPts val="0"/>
              </a:spcAft>
              <a:buNone/>
            </a:pPr>
            <a:r>
              <a:rPr lang="en">
                <a:solidFill>
                  <a:schemeClr val="dk1"/>
                </a:solidFill>
              </a:rPr>
              <a:t>2 - Look at those dependencies, and design tests around common interactions- if you have sequence diagrams as part of your design documentation, those can naturally form test cases.</a:t>
            </a:r>
            <a:endParaRPr>
              <a:solidFill>
                <a:schemeClr val="dk1"/>
              </a:solidFill>
            </a:endParaRPr>
          </a:p>
          <a:p>
            <a:pPr indent="0" lvl="0" marL="0" rtl="0">
              <a:spcBef>
                <a:spcPts val="0"/>
              </a:spcBef>
              <a:spcAft>
                <a:spcPts val="0"/>
              </a:spcAft>
              <a:buNone/>
            </a:pPr>
            <a:r>
              <a:rPr lang="en">
                <a:solidFill>
                  <a:schemeClr val="dk1"/>
                </a:solidFill>
              </a:rPr>
              <a:t>we’ll talk about the remaining steps there today as well - </a:t>
            </a:r>
            <a:endParaRPr>
              <a:solidFill>
                <a:schemeClr val="dk1"/>
              </a:solidFill>
            </a:endParaRPr>
          </a:p>
          <a:p>
            <a:pPr indent="0" lvl="0" marL="0" rtl="0">
              <a:spcBef>
                <a:spcPts val="0"/>
              </a:spcBef>
              <a:spcAft>
                <a:spcPts val="0"/>
              </a:spcAft>
              <a:buNone/>
            </a:pPr>
            <a:r>
              <a:rPr lang="en">
                <a:solidFill>
                  <a:schemeClr val="dk1"/>
                </a:solidFill>
              </a:rPr>
              <a:t>3-4</a:t>
            </a:r>
            <a:endParaRPr>
              <a:solidFill>
                <a:schemeClr val="dk1"/>
              </a:solidFill>
            </a:endParaRPr>
          </a:p>
          <a:p>
            <a:pPr indent="0" lvl="0" marL="0" rtl="0">
              <a:spcBef>
                <a:spcPts val="0"/>
              </a:spcBef>
              <a:spcAft>
                <a:spcPts val="0"/>
              </a:spcAft>
              <a:buNone/>
            </a:pPr>
            <a:r>
              <a:rPr lang="en">
                <a:solidFill>
                  <a:schemeClr val="dk1"/>
                </a:solidFill>
              </a:rPr>
              <a:t>For exceptions propagated across classes</a:t>
            </a:r>
            <a:endParaRPr>
              <a:solidFill>
                <a:schemeClr val="dk1"/>
              </a:solidFill>
            </a:endParaRPr>
          </a:p>
          <a:p>
            <a:pPr indent="0" lvl="0" marL="0" rtl="0">
              <a:spcBef>
                <a:spcPts val="0"/>
              </a:spcBef>
              <a:spcAft>
                <a:spcPts val="0"/>
              </a:spcAft>
              <a:buNone/>
            </a:pPr>
            <a:r>
              <a:rPr lang="en">
                <a:solidFill>
                  <a:schemeClr val="dk1"/>
                </a:solidFill>
              </a:rPr>
              <a:t>5 with polymorphic calls and dynamic bindings</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In this class, we’ve covered several functional testing techniques and structural testing techniques. Testing should start with functional tests - the specifications are our main source of information on how the system should work, and we should write tests to perform verification - to argue that the system does what was intended. However, at some point, you should also add tests based on the structure of the system. After all, there will be code unrelated to the requirements, or not exercised by functional tests, or not executed in the highly specific way needed to cause a rare failure, and structural tests can add the variation needed to expose those faults. The same process is, of course, true with OO software. So far, we’ve looked at functional testing of OO systems - building a state machine, arranging the class hierarchy, deriving tests from scenarios. Now, we need to add structural tests as well. Now, last time, we discussed the fact that (1), so (2). (3). Structural techniques need to consider state as well - (4) and consider the context in which coverage can be achieved, and how information can flow between methods and impact or be impacted by the class attributes.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Consider the two methods here. Method add iterates over an array of integers. If the value to add to each is ≥ 0, then method faultyAdd is called to add that amount. Method faultyAdd has a fault in it, where—if the value to add is ≤ 0—we return the original value. The expression should state == 0, which means that negative numbers are incorrectly handled. Because the two methods are linked through the call from add to faultyAdd, Branch Coverage of faultyAdd can be attained indirectly by providing test input to add, or directly by calling it from the test case.</a:t>
            </a:r>
            <a:endParaRPr/>
          </a:p>
          <a:p>
            <a:pPr indent="0" lvl="0" marL="0">
              <a:spcBef>
                <a:spcPts val="0"/>
              </a:spcBef>
              <a:spcAft>
                <a:spcPts val="0"/>
              </a:spcAft>
              <a:buNone/>
            </a:pPr>
            <a:r>
              <a:t/>
            </a:r>
            <a:endParaRPr/>
          </a:p>
          <a:p>
            <a:pPr indent="0" lvl="0" marL="0">
              <a:spcBef>
                <a:spcPts val="0"/>
              </a:spcBef>
              <a:spcAft>
                <a:spcPts val="0"/>
              </a:spcAft>
              <a:buNone/>
            </a:pPr>
            <a:r>
              <a:rPr lang="en"/>
              <a:t>By stopping after attaining indirect coverage, you cannot discover the fault in Figure 1—the indirect call can only cover the faulty code with a value of 0, but a negative value is needed to trigger a failure. This is impossible without a direct call. </a:t>
            </a:r>
            <a:endParaRPr/>
          </a:p>
          <a:p>
            <a:pPr indent="0" lvl="0" marL="0" rtl="0">
              <a:spcBef>
                <a:spcPts val="0"/>
              </a:spcBef>
              <a:spcAft>
                <a:spcPts val="0"/>
              </a:spcAft>
              <a:buNone/>
            </a:pPr>
            <a:r>
              <a:rPr lang="en"/>
              <a:t>(3)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Testing Object-Oriented Systems (Part 2)</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17 - 03/27/2018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of Classes</a:t>
            </a:r>
            <a:endParaRPr/>
          </a:p>
        </p:txBody>
      </p:sp>
      <p:sp>
        <p:nvSpPr>
          <p:cNvPr id="113" name="Shape 1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Private methods can </a:t>
            </a:r>
            <a:r>
              <a:rPr b="1" lang="en" sz="2400"/>
              <a:t>only</a:t>
            </a:r>
            <a:r>
              <a:rPr lang="en" sz="2400"/>
              <a:t> be covered indirectly.</a:t>
            </a:r>
            <a:endParaRPr sz="2400"/>
          </a:p>
          <a:p>
            <a:pPr indent="-381000" lvl="1" marL="914400" marR="0" rtl="0" algn="l">
              <a:lnSpc>
                <a:spcPct val="100000"/>
              </a:lnSpc>
              <a:spcBef>
                <a:spcPts val="0"/>
              </a:spcBef>
              <a:spcAft>
                <a:spcPts val="0"/>
              </a:spcAft>
              <a:buSzPts val="2400"/>
              <a:buChar char="○"/>
            </a:pPr>
            <a:r>
              <a:rPr lang="en"/>
              <a:t>Coverage may be difficult or impossible to achieve.</a:t>
            </a:r>
            <a:endParaRPr sz="2400"/>
          </a:p>
          <a:p>
            <a:pPr indent="-381000" lvl="0" marL="457200" rtl="0">
              <a:spcBef>
                <a:spcPts val="0"/>
              </a:spcBef>
              <a:spcAft>
                <a:spcPts val="0"/>
              </a:spcAft>
              <a:buSzPts val="2400"/>
              <a:buChar char="●"/>
            </a:pPr>
            <a:r>
              <a:rPr lang="en" sz="2400"/>
              <a:t>Context is important. </a:t>
            </a:r>
            <a:endParaRPr sz="2400"/>
          </a:p>
          <a:p>
            <a:pPr indent="-381000" lvl="1" marL="914400" rtl="0">
              <a:spcBef>
                <a:spcPts val="0"/>
              </a:spcBef>
              <a:spcAft>
                <a:spcPts val="0"/>
              </a:spcAft>
              <a:buSzPts val="2400"/>
              <a:buChar char="○"/>
            </a:pPr>
            <a:r>
              <a:rPr lang="en" sz="2400"/>
              <a:t>Structural techniques must extend control and data flow across sequences of method calls.</a:t>
            </a:r>
            <a:endParaRPr sz="2400"/>
          </a:p>
        </p:txBody>
      </p:sp>
      <p:sp>
        <p:nvSpPr>
          <p:cNvPr id="114" name="Shape 11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100">
                <a:latin typeface="Consolas"/>
                <a:ea typeface="Consolas"/>
                <a:cs typeface="Consolas"/>
                <a:sym typeface="Consolas"/>
              </a:rPr>
              <a:t>public class Model extends Orders.CompositeItem{</a:t>
            </a:r>
            <a:endParaRPr b="1" sz="11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latin typeface="Consolas"/>
                <a:ea typeface="Consolas"/>
                <a:cs typeface="Consolas"/>
                <a:sym typeface="Consolas"/>
              </a:rPr>
              <a:t>	</a:t>
            </a:r>
            <a:r>
              <a:rPr b="1" lang="en" sz="1100">
                <a:solidFill>
                  <a:srgbClr val="000000"/>
                </a:solidFill>
                <a:latin typeface="Consolas"/>
                <a:ea typeface="Consolas"/>
                <a:cs typeface="Consolas"/>
                <a:sym typeface="Consolas"/>
              </a:rPr>
              <a:t>public String modelID;</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latin typeface="Consolas"/>
                <a:ea typeface="Consolas"/>
                <a:cs typeface="Consolas"/>
                <a:sym typeface="Consolas"/>
              </a:rPr>
              <a:t>	</a:t>
            </a:r>
            <a:r>
              <a:rPr b="1" lang="en" sz="1100">
                <a:solidFill>
                  <a:srgbClr val="000000"/>
                </a:solidFill>
                <a:latin typeface="Consolas"/>
                <a:ea typeface="Consolas"/>
                <a:cs typeface="Consolas"/>
                <a:sym typeface="Consolas"/>
              </a:rPr>
              <a:t>private int baseWeight;</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private int heightCm, widthCM, depthCM;</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private Slot[] slots;</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a:t>
            </a:r>
            <a:r>
              <a:rPr b="1" lang="en" sz="1100">
                <a:solidFill>
                  <a:srgbClr val="FF0000"/>
                </a:solidFill>
                <a:latin typeface="Consolas"/>
                <a:ea typeface="Consolas"/>
                <a:cs typeface="Consolas"/>
                <a:sym typeface="Consolas"/>
              </a:rPr>
              <a:t>private boolean legalConfig = false;</a:t>
            </a:r>
            <a:endParaRPr b="1" sz="1100">
              <a:solidFill>
                <a:srgbClr val="FF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private static final String NoModel = “NO MODEL SELECTED”;</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a:t>
            </a:r>
            <a:r>
              <a:rPr b="1" lang="en" sz="1100">
                <a:solidFill>
                  <a:srgbClr val="FF0000"/>
                </a:solidFill>
                <a:latin typeface="Consolas"/>
                <a:ea typeface="Consolas"/>
                <a:cs typeface="Consolas"/>
                <a:sym typeface="Consolas"/>
              </a:rPr>
              <a:t>private void checkConfiguration()</a:t>
            </a:r>
            <a:r>
              <a:rPr b="1" lang="en" sz="1100">
                <a:solidFill>
                  <a:srgbClr val="000000"/>
                </a:solidFill>
                <a:latin typeface="Consolas"/>
                <a:ea typeface="Consolas"/>
                <a:cs typeface="Consolas"/>
                <a:sym typeface="Consolas"/>
              </a:rPr>
              <a:t>{</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00"/>
                </a:solidFill>
                <a:latin typeface="Consolas"/>
                <a:ea typeface="Consolas"/>
                <a:cs typeface="Consolas"/>
                <a:sym typeface="Consolas"/>
              </a:rPr>
              <a:t>	}</a:t>
            </a:r>
            <a:endParaRPr b="1" sz="1100">
              <a:solidFill>
                <a:srgbClr val="00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t/>
            </a:r>
            <a:endParaRPr b="1" sz="11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latin typeface="Consolas"/>
                <a:ea typeface="Consolas"/>
                <a:cs typeface="Consolas"/>
                <a:sym typeface="Consolas"/>
              </a:rPr>
              <a:t>	</a:t>
            </a:r>
            <a:r>
              <a:rPr b="1" lang="en" sz="1100">
                <a:solidFill>
                  <a:srgbClr val="0000FF"/>
                </a:solidFill>
                <a:latin typeface="Consolas"/>
                <a:ea typeface="Consolas"/>
                <a:cs typeface="Consolas"/>
                <a:sym typeface="Consolas"/>
              </a:rPr>
              <a:t>public boolean isLegalConfiguration(){</a:t>
            </a:r>
            <a:endParaRPr b="1" sz="1100">
              <a:solidFill>
                <a:srgbClr val="0000FF"/>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FF"/>
                </a:solidFill>
                <a:latin typeface="Consolas"/>
                <a:ea typeface="Consolas"/>
                <a:cs typeface="Consolas"/>
                <a:sym typeface="Consolas"/>
              </a:rPr>
              <a:t>		if(</a:t>
            </a:r>
            <a:r>
              <a:rPr b="1" lang="en" sz="1100">
                <a:solidFill>
                  <a:srgbClr val="FF0000"/>
                </a:solidFill>
                <a:latin typeface="Consolas"/>
                <a:ea typeface="Consolas"/>
                <a:cs typeface="Consolas"/>
                <a:sym typeface="Consolas"/>
              </a:rPr>
              <a:t>!legalConfig</a:t>
            </a:r>
            <a:r>
              <a:rPr b="1" lang="en" sz="1100">
                <a:solidFill>
                  <a:srgbClr val="0000FF"/>
                </a:solidFill>
                <a:latin typeface="Consolas"/>
                <a:ea typeface="Consolas"/>
                <a:cs typeface="Consolas"/>
                <a:sym typeface="Consolas"/>
              </a:rPr>
              <a:t>){</a:t>
            </a:r>
            <a:endParaRPr b="1" sz="1100">
              <a:solidFill>
                <a:srgbClr val="0000FF"/>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FF"/>
                </a:solidFill>
                <a:latin typeface="Consolas"/>
                <a:ea typeface="Consolas"/>
                <a:cs typeface="Consolas"/>
                <a:sym typeface="Consolas"/>
              </a:rPr>
              <a:t>			</a:t>
            </a:r>
            <a:r>
              <a:rPr b="1" lang="en" sz="1100">
                <a:solidFill>
                  <a:srgbClr val="FF0000"/>
                </a:solidFill>
                <a:latin typeface="Consolas"/>
                <a:ea typeface="Consolas"/>
                <a:cs typeface="Consolas"/>
                <a:sym typeface="Consolas"/>
              </a:rPr>
              <a:t>this.checkConfiguration();</a:t>
            </a:r>
            <a:endParaRPr b="1" sz="1100">
              <a:solidFill>
                <a:srgbClr val="FF0000"/>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FF"/>
                </a:solidFill>
                <a:latin typeface="Consolas"/>
                <a:ea typeface="Consolas"/>
                <a:cs typeface="Consolas"/>
                <a:sym typeface="Consolas"/>
              </a:rPr>
              <a:t>		return </a:t>
            </a:r>
            <a:r>
              <a:rPr b="1" lang="en" sz="1100">
                <a:solidFill>
                  <a:srgbClr val="FF0000"/>
                </a:solidFill>
                <a:latin typeface="Consolas"/>
                <a:ea typeface="Consolas"/>
                <a:cs typeface="Consolas"/>
                <a:sym typeface="Consolas"/>
              </a:rPr>
              <a:t>legalConfig</a:t>
            </a:r>
            <a:r>
              <a:rPr b="1" lang="en" sz="1100">
                <a:solidFill>
                  <a:srgbClr val="0000FF"/>
                </a:solidFill>
                <a:latin typeface="Consolas"/>
                <a:ea typeface="Consolas"/>
                <a:cs typeface="Consolas"/>
                <a:sym typeface="Consolas"/>
              </a:rPr>
              <a:t>;</a:t>
            </a:r>
            <a:endParaRPr b="1" sz="1100">
              <a:solidFill>
                <a:srgbClr val="0000FF"/>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100">
                <a:latin typeface="Consolas"/>
                <a:ea typeface="Consolas"/>
                <a:cs typeface="Consolas"/>
                <a:sym typeface="Consolas"/>
              </a:rPr>
              <a:t>}</a:t>
            </a:r>
            <a:endParaRPr b="1">
              <a:latin typeface="Consolas"/>
              <a:ea typeface="Consolas"/>
              <a:cs typeface="Consolas"/>
              <a:sym typeface="Consolas"/>
            </a:endParaRPr>
          </a:p>
        </p:txBody>
      </p:sp>
      <p:sp>
        <p:nvSpPr>
          <p:cNvPr id="115" name="Shape 1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Intraclass Structural Testing</a:t>
            </a:r>
            <a:endParaRPr/>
          </a:p>
        </p:txBody>
      </p:sp>
      <p:sp>
        <p:nvSpPr>
          <p:cNvPr id="121" name="Shape 1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n</a:t>
            </a:r>
            <a:r>
              <a:rPr lang="en"/>
              <a:t>eed to track definitions and uses of the class variables across multiple methods instead of just one.</a:t>
            </a:r>
            <a:endParaRPr/>
          </a:p>
          <a:p>
            <a:pPr indent="-419100" lvl="0" marL="457200" marR="0" rtl="0" algn="l">
              <a:lnSpc>
                <a:spcPct val="100000"/>
              </a:lnSpc>
              <a:spcBef>
                <a:spcPts val="0"/>
              </a:spcBef>
              <a:spcAft>
                <a:spcPts val="0"/>
              </a:spcAft>
              <a:buSzPts val="3000"/>
              <a:buChar char="●"/>
            </a:pPr>
            <a:r>
              <a:rPr lang="en"/>
              <a:t>Create control-flow graph across the class.</a:t>
            </a:r>
            <a:endParaRPr/>
          </a:p>
          <a:p>
            <a:pPr indent="-381000" lvl="1" marL="914400" marR="0" rtl="0" algn="l">
              <a:lnSpc>
                <a:spcPct val="100000"/>
              </a:lnSpc>
              <a:spcBef>
                <a:spcPts val="0"/>
              </a:spcBef>
              <a:spcAft>
                <a:spcPts val="0"/>
              </a:spcAft>
              <a:buSzPts val="2400"/>
              <a:buChar char="○"/>
            </a:pPr>
            <a:r>
              <a:rPr lang="en"/>
              <a:t>Create control-flow graphs for each method.</a:t>
            </a:r>
            <a:endParaRPr/>
          </a:p>
          <a:p>
            <a:pPr indent="-381000" lvl="1" marL="914400" marR="0" rtl="0" algn="l">
              <a:lnSpc>
                <a:spcPct val="100000"/>
              </a:lnSpc>
              <a:spcBef>
                <a:spcPts val="0"/>
              </a:spcBef>
              <a:spcAft>
                <a:spcPts val="0"/>
              </a:spcAft>
              <a:buSzPts val="2400"/>
              <a:buChar char="○"/>
            </a:pPr>
            <a:r>
              <a:rPr lang="en"/>
              <a:t>Add a central node representing the class itself.</a:t>
            </a:r>
            <a:endParaRPr/>
          </a:p>
          <a:p>
            <a:pPr indent="-381000" lvl="2" marL="1371600" marR="0" rtl="0" algn="l">
              <a:lnSpc>
                <a:spcPct val="100000"/>
              </a:lnSpc>
              <a:spcBef>
                <a:spcPts val="0"/>
              </a:spcBef>
              <a:spcAft>
                <a:spcPts val="0"/>
              </a:spcAft>
              <a:buSzPts val="2400"/>
              <a:buChar char="■"/>
            </a:pPr>
            <a:r>
              <a:rPr lang="en"/>
              <a:t>Edges from node Class to the entry of each method</a:t>
            </a:r>
            <a:endParaRPr/>
          </a:p>
          <a:p>
            <a:pPr indent="-381000" lvl="2" marL="1371600" marR="0" rtl="0" algn="l">
              <a:lnSpc>
                <a:spcPct val="100000"/>
              </a:lnSpc>
              <a:spcBef>
                <a:spcPts val="0"/>
              </a:spcBef>
              <a:spcAft>
                <a:spcPts val="0"/>
              </a:spcAft>
              <a:buSzPts val="2400"/>
              <a:buChar char="■"/>
            </a:pPr>
            <a:r>
              <a:rPr lang="en"/>
              <a:t>Edge from exit of each method to node Class.</a:t>
            </a:r>
            <a:endParaRPr/>
          </a:p>
          <a:p>
            <a:pPr indent="-381000" lvl="1" marL="914400" marR="0" rtl="0" algn="l">
              <a:lnSpc>
                <a:spcPct val="100000"/>
              </a:lnSpc>
              <a:spcBef>
                <a:spcPts val="0"/>
              </a:spcBef>
              <a:spcAft>
                <a:spcPts val="0"/>
              </a:spcAft>
              <a:buSzPts val="2400"/>
              <a:buChar char="○"/>
            </a:pPr>
            <a:r>
              <a:rPr lang="en"/>
              <a:t>Add global declarations to the constructor’s CFG.</a:t>
            </a:r>
            <a:endParaRPr/>
          </a:p>
        </p:txBody>
      </p:sp>
      <p:sp>
        <p:nvSpPr>
          <p:cNvPr id="122" name="Shape 1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Intraclass CFG</a:t>
            </a:r>
            <a:endParaRPr/>
          </a:p>
        </p:txBody>
      </p:sp>
      <p:pic>
        <p:nvPicPr>
          <p:cNvPr descr="Screenshot from 2016-01-08 11:06:14.png" id="128" name="Shape 128"/>
          <p:cNvPicPr preferRelativeResize="0"/>
          <p:nvPr/>
        </p:nvPicPr>
        <p:blipFill>
          <a:blip r:embed="rId3">
            <a:alphaModFix/>
          </a:blip>
          <a:stretch>
            <a:fillRect/>
          </a:stretch>
        </p:blipFill>
        <p:spPr>
          <a:xfrm>
            <a:off x="308675" y="1587875"/>
            <a:ext cx="6692683" cy="4729175"/>
          </a:xfrm>
          <a:prstGeom prst="rect">
            <a:avLst/>
          </a:prstGeom>
          <a:noFill/>
          <a:ln>
            <a:noFill/>
          </a:ln>
        </p:spPr>
      </p:pic>
      <p:sp>
        <p:nvSpPr>
          <p:cNvPr id="129" name="Shape 129"/>
          <p:cNvSpPr txBox="1"/>
          <p:nvPr/>
        </p:nvSpPr>
        <p:spPr>
          <a:xfrm>
            <a:off x="6590225" y="1629425"/>
            <a:ext cx="2286000" cy="4492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For now - treat calls to methods of </a:t>
            </a:r>
            <a:r>
              <a:rPr b="1" lang="en" sz="1800"/>
              <a:t>other classes</a:t>
            </a:r>
            <a:r>
              <a:rPr lang="en" sz="1800"/>
              <a:t> as simple statements.</a:t>
            </a:r>
            <a:endParaRPr sz="1800"/>
          </a:p>
          <a:p>
            <a:pPr indent="-342900" lvl="0" marL="457200" rtl="0">
              <a:spcBef>
                <a:spcPts val="0"/>
              </a:spcBef>
              <a:spcAft>
                <a:spcPts val="0"/>
              </a:spcAft>
              <a:buSzPts val="1800"/>
              <a:buChar char="●"/>
            </a:pPr>
            <a:r>
              <a:rPr lang="en" sz="1800"/>
              <a:t>Need a strategy for arrays and objects, like with one-method data-flow. </a:t>
            </a:r>
            <a:endParaRPr sz="1800"/>
          </a:p>
        </p:txBody>
      </p:sp>
      <p:sp>
        <p:nvSpPr>
          <p:cNvPr id="130" name="Shape 1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of Classes</a:t>
            </a:r>
            <a:endParaRPr/>
          </a:p>
        </p:txBody>
      </p:sp>
      <p:sp>
        <p:nvSpPr>
          <p:cNvPr id="136" name="Shape 13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A test case to exercise a DU pair is a sequence of method calls that starts with the constructor and includes a definition-clear path.</a:t>
            </a:r>
            <a:endParaRPr sz="2200"/>
          </a:p>
          <a:p>
            <a:pPr indent="-368300" lvl="0" marL="457200" marR="0" rtl="0" algn="l">
              <a:lnSpc>
                <a:spcPct val="100000"/>
              </a:lnSpc>
              <a:spcBef>
                <a:spcPts val="0"/>
              </a:spcBef>
              <a:spcAft>
                <a:spcPts val="0"/>
              </a:spcAft>
              <a:buClr>
                <a:schemeClr val="dk1"/>
              </a:buClr>
              <a:buSzPts val="2200"/>
              <a:buFont typeface="Arial"/>
              <a:buChar char="●"/>
            </a:pPr>
            <a:r>
              <a:rPr lang="en" sz="2200"/>
              <a:t>Can use All DU Pair, All DU Path, All Definitions coverage metrics.</a:t>
            </a:r>
            <a:endParaRPr sz="2200"/>
          </a:p>
          <a:p>
            <a:pPr indent="-368300" lvl="0" marL="457200" marR="0" rtl="0" algn="l">
              <a:lnSpc>
                <a:spcPct val="100000"/>
              </a:lnSpc>
              <a:spcBef>
                <a:spcPts val="0"/>
              </a:spcBef>
              <a:spcAft>
                <a:spcPts val="0"/>
              </a:spcAft>
              <a:buClr>
                <a:schemeClr val="dk1"/>
              </a:buClr>
              <a:buSzPts val="2200"/>
              <a:buFont typeface="Arial"/>
              <a:buChar char="●"/>
            </a:pPr>
            <a:r>
              <a:rPr lang="en" sz="2200"/>
              <a:t>Covers variables not mentioned in the specification (or modeled in state machine)</a:t>
            </a:r>
            <a:endParaRPr sz="2200"/>
          </a:p>
        </p:txBody>
      </p:sp>
      <p:sp>
        <p:nvSpPr>
          <p:cNvPr id="137" name="Shape 13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latin typeface="Consolas"/>
                <a:ea typeface="Consolas"/>
                <a:cs typeface="Consolas"/>
                <a:sym typeface="Consolas"/>
              </a:rPr>
              <a:t>public class Model extends Orders.CompositeItem{</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a:t>
            </a:r>
            <a:r>
              <a:rPr b="1" lang="en" sz="1200">
                <a:solidFill>
                  <a:srgbClr val="0000FF"/>
                </a:solidFill>
                <a:latin typeface="Consolas"/>
                <a:ea typeface="Consolas"/>
                <a:cs typeface="Consolas"/>
                <a:sym typeface="Consolas"/>
              </a:rPr>
              <a:t>private boolean legalConfig = false;</a:t>
            </a:r>
            <a:endParaRPr sz="1200">
              <a:solidFill>
                <a:srgbClr val="000000"/>
              </a:solidFill>
              <a:latin typeface="Consolas"/>
              <a:ea typeface="Consolas"/>
              <a:cs typeface="Consolas"/>
              <a:sym typeface="Consolas"/>
            </a:endParaRPr>
          </a:p>
          <a:p>
            <a:pPr indent="0" lvl="0" marL="0" rtl="0">
              <a:spcBef>
                <a:spcPts val="600"/>
              </a:spcBef>
              <a:spcAft>
                <a:spcPts val="0"/>
              </a:spcAft>
              <a:buNone/>
            </a:pPr>
            <a:r>
              <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private void checkConfiguration() {}</a:t>
            </a:r>
            <a:endParaRPr sz="1200">
              <a:solidFill>
                <a:srgbClr val="000000"/>
              </a:solidFill>
              <a:latin typeface="Consolas"/>
              <a:ea typeface="Consolas"/>
              <a:cs typeface="Consolas"/>
              <a:sym typeface="Consolas"/>
            </a:endParaRPr>
          </a:p>
          <a:p>
            <a:pPr indent="457200" lvl="0" marL="0" rtl="0">
              <a:spcBef>
                <a:spcPts val="600"/>
              </a:spcBef>
              <a:spcAft>
                <a:spcPts val="0"/>
              </a:spcAft>
              <a:buNone/>
            </a:pPr>
            <a:r>
              <a:rPr b="1" lang="en" sz="1200">
                <a:solidFill>
                  <a:srgbClr val="0000FF"/>
                </a:solidFill>
                <a:latin typeface="Consolas"/>
                <a:ea typeface="Consolas"/>
                <a:cs typeface="Consolas"/>
                <a:sym typeface="Consolas"/>
              </a:rPr>
              <a:t>// 2 definitions</a:t>
            </a:r>
            <a:endParaRPr b="1" sz="1200">
              <a:solidFill>
                <a:srgbClr val="0000FF"/>
              </a:solidFill>
              <a:latin typeface="Consolas"/>
              <a:ea typeface="Consolas"/>
              <a:cs typeface="Consolas"/>
              <a:sym typeface="Consolas"/>
            </a:endParaRPr>
          </a:p>
          <a:p>
            <a:pPr indent="0" lvl="0" marL="0" rtl="0">
              <a:spcBef>
                <a:spcPts val="600"/>
              </a:spcBef>
              <a:spcAft>
                <a:spcPts val="0"/>
              </a:spcAft>
              <a:buNone/>
            </a:pPr>
            <a:r>
              <a:t/>
            </a:r>
            <a:endParaRPr b="1" sz="1200">
              <a:latin typeface="Consolas"/>
              <a:ea typeface="Consolas"/>
              <a:cs typeface="Consolas"/>
              <a:sym typeface="Consolas"/>
            </a:endParaRPr>
          </a:p>
          <a:p>
            <a:pPr indent="0" lvl="0" marL="0" rtl="0">
              <a:spcBef>
                <a:spcPts val="600"/>
              </a:spcBef>
              <a:spcAft>
                <a:spcPts val="0"/>
              </a:spcAft>
              <a:buNone/>
            </a:pPr>
            <a:r>
              <a:rPr b="1" lang="en" sz="1200">
                <a:latin typeface="Consolas"/>
                <a:ea typeface="Consolas"/>
                <a:cs typeface="Consolas"/>
                <a:sym typeface="Consolas"/>
              </a:rPr>
              <a:t>	</a:t>
            </a:r>
            <a:r>
              <a:rPr lang="en" sz="1200">
                <a:latin typeface="Consolas"/>
                <a:ea typeface="Consolas"/>
                <a:cs typeface="Consolas"/>
                <a:sym typeface="Consolas"/>
              </a:rPr>
              <a:t>public boolean isLegalConfiguration(){</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if(!</a:t>
            </a:r>
            <a:r>
              <a:rPr b="1" lang="en" sz="1200">
                <a:solidFill>
                  <a:srgbClr val="FF0000"/>
                </a:solidFill>
                <a:latin typeface="Consolas"/>
                <a:ea typeface="Consolas"/>
                <a:cs typeface="Consolas"/>
                <a:sym typeface="Consolas"/>
              </a:rPr>
              <a:t>legalConfig</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this.checkConfiguration();</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return </a:t>
            </a:r>
            <a:r>
              <a:rPr b="1" lang="en" sz="1200">
                <a:solidFill>
                  <a:srgbClr val="FF0000"/>
                </a:solidFill>
                <a:latin typeface="Consolas"/>
                <a:ea typeface="Consolas"/>
                <a:cs typeface="Consolas"/>
                <a:sym typeface="Consolas"/>
              </a:rPr>
              <a:t>legalConfig</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public void addComponent(int slotIndex, String sku){} 	</a:t>
            </a:r>
            <a:r>
              <a:rPr b="1" lang="en" sz="1200">
                <a:solidFill>
                  <a:srgbClr val="0000FF"/>
                </a:solidFill>
                <a:latin typeface="Consolas"/>
                <a:ea typeface="Consolas"/>
                <a:cs typeface="Consolas"/>
                <a:sym typeface="Consolas"/>
              </a:rPr>
              <a:t>// 2 definitions</a:t>
            </a:r>
            <a:endParaRPr b="1" sz="1200">
              <a:solidFill>
                <a:srgbClr val="0000FF"/>
              </a:solidFill>
              <a:latin typeface="Consolas"/>
              <a:ea typeface="Consolas"/>
              <a:cs typeface="Consolas"/>
              <a:sym typeface="Consolas"/>
            </a:endParaRPr>
          </a:p>
          <a:p>
            <a:pPr indent="0" lvl="0" marL="0" rtl="0">
              <a:spcBef>
                <a:spcPts val="600"/>
              </a:spcBef>
              <a:spcAft>
                <a:spcPts val="0"/>
              </a:spcAft>
              <a:buNone/>
            </a:pPr>
            <a:r>
              <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public void removeComponent(int slotIndex){}	</a:t>
            </a:r>
            <a:r>
              <a:rPr b="1" lang="en" sz="1200">
                <a:solidFill>
                  <a:srgbClr val="0000FF"/>
                </a:solidFill>
                <a:latin typeface="Consolas"/>
                <a:ea typeface="Consolas"/>
                <a:cs typeface="Consolas"/>
                <a:sym typeface="Consolas"/>
              </a:rPr>
              <a:t>// 1 definition</a:t>
            </a:r>
            <a:endParaRPr b="1" sz="1200">
              <a:solidFill>
                <a:srgbClr val="0000FF"/>
              </a:solidFill>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138" name="Shape 1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of Classes</a:t>
            </a:r>
            <a:endParaRPr/>
          </a:p>
        </p:txBody>
      </p:sp>
      <p:sp>
        <p:nvSpPr>
          <p:cNvPr id="144" name="Shape 14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200">
                <a:latin typeface="Consolas"/>
                <a:ea typeface="Consolas"/>
                <a:cs typeface="Consolas"/>
                <a:sym typeface="Consolas"/>
              </a:rPr>
              <a:t>@Test</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public void legalConfigDUTest(){</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Model m = new Model(); </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a:t>
            </a:r>
            <a:r>
              <a:rPr b="1" lang="en" sz="1200">
                <a:solidFill>
                  <a:srgbClr val="0000FF"/>
                </a:solidFill>
                <a:latin typeface="Consolas"/>
                <a:ea typeface="Consolas"/>
                <a:cs typeface="Consolas"/>
                <a:sym typeface="Consolas"/>
              </a:rPr>
              <a:t>// Covers initialization</a:t>
            </a:r>
            <a:endParaRPr b="1" sz="1200">
              <a:solidFill>
                <a:srgbClr val="0000FF"/>
              </a:solidFill>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Bool result = m.isLegalConfiguration(); </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a:t>
            </a:r>
            <a:r>
              <a:rPr b="1" lang="en" sz="1200">
                <a:solidFill>
                  <a:srgbClr val="FF0000"/>
                </a:solidFill>
                <a:latin typeface="Consolas"/>
                <a:ea typeface="Consolas"/>
                <a:cs typeface="Consolas"/>
                <a:sym typeface="Consolas"/>
              </a:rPr>
              <a:t> // Covers use of initial def</a:t>
            </a:r>
            <a:endParaRPr b="1" sz="1200">
              <a:solidFill>
                <a:srgbClr val="FF0000"/>
              </a:solidFill>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assertFalse(“init value is F”, result);</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m.addComponent(1,”1234”); </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a:t>
            </a:r>
            <a:r>
              <a:rPr b="1" lang="en" sz="1200">
                <a:solidFill>
                  <a:srgbClr val="0000FF"/>
                </a:solidFill>
                <a:latin typeface="Consolas"/>
                <a:ea typeface="Consolas"/>
                <a:cs typeface="Consolas"/>
                <a:sym typeface="Consolas"/>
              </a:rPr>
              <a:t>//Covers one of two new definitions, </a:t>
            </a:r>
            <a:endParaRPr b="1" sz="1200">
              <a:solidFill>
                <a:srgbClr val="0000FF"/>
              </a:solidFill>
              <a:latin typeface="Consolas"/>
              <a:ea typeface="Consolas"/>
              <a:cs typeface="Consolas"/>
              <a:sym typeface="Consolas"/>
            </a:endParaRPr>
          </a:p>
          <a:p>
            <a:pPr indent="0" lvl="0" marL="0" marR="0" rtl="0" algn="l">
              <a:lnSpc>
                <a:spcPct val="100000"/>
              </a:lnSpc>
              <a:spcBef>
                <a:spcPts val="600"/>
              </a:spcBef>
              <a:spcAft>
                <a:spcPts val="0"/>
              </a:spcAft>
              <a:buNone/>
            </a:pPr>
            <a:r>
              <a:rPr b="1" lang="en" sz="1200">
                <a:solidFill>
                  <a:srgbClr val="0000FF"/>
                </a:solidFill>
                <a:latin typeface="Consolas"/>
                <a:ea typeface="Consolas"/>
                <a:cs typeface="Consolas"/>
                <a:sym typeface="Consolas"/>
              </a:rPr>
              <a:t>    check which are covered.</a:t>
            </a:r>
            <a:endParaRPr b="1" sz="1200">
              <a:solidFill>
                <a:srgbClr val="0000FF"/>
              </a:solidFill>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Bool result = m.isLegalConfiguration();</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a:t>
            </a:r>
            <a:r>
              <a:rPr b="1" lang="en" sz="1200">
                <a:solidFill>
                  <a:srgbClr val="FF0000"/>
                </a:solidFill>
                <a:latin typeface="Consolas"/>
                <a:ea typeface="Consolas"/>
                <a:cs typeface="Consolas"/>
                <a:sym typeface="Consolas"/>
              </a:rPr>
              <a:t> // Covers use of new definition</a:t>
            </a:r>
            <a:endParaRPr b="1" sz="1200">
              <a:solidFill>
                <a:srgbClr val="FF0000"/>
              </a:solidFill>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    assertTrue(“Legal config”, result);</a:t>
            </a:r>
            <a:endParaRPr b="1" sz="1200">
              <a:latin typeface="Consolas"/>
              <a:ea typeface="Consolas"/>
              <a:cs typeface="Consolas"/>
              <a:sym typeface="Consolas"/>
            </a:endParaRPr>
          </a:p>
          <a:p>
            <a:pPr indent="0" lvl="0" marL="0" marR="0" rtl="0" algn="l">
              <a:lnSpc>
                <a:spcPct val="100000"/>
              </a:lnSpc>
              <a:spcBef>
                <a:spcPts val="60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145" name="Shape 14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latin typeface="Consolas"/>
                <a:ea typeface="Consolas"/>
                <a:cs typeface="Consolas"/>
                <a:sym typeface="Consolas"/>
              </a:rPr>
              <a:t>public class Model extends Orders.CompositeItem{</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a:t>
            </a:r>
            <a:r>
              <a:rPr b="1" lang="en" sz="1200">
                <a:solidFill>
                  <a:srgbClr val="0000FF"/>
                </a:solidFill>
                <a:latin typeface="Consolas"/>
                <a:ea typeface="Consolas"/>
                <a:cs typeface="Consolas"/>
                <a:sym typeface="Consolas"/>
              </a:rPr>
              <a:t>private boolean legalConfig = false;</a:t>
            </a:r>
            <a:endParaRPr sz="1200">
              <a:solidFill>
                <a:srgbClr val="000000"/>
              </a:solidFill>
              <a:latin typeface="Consolas"/>
              <a:ea typeface="Consolas"/>
              <a:cs typeface="Consolas"/>
              <a:sym typeface="Consolas"/>
            </a:endParaRPr>
          </a:p>
          <a:p>
            <a:pPr indent="0" lvl="0" marL="0" rtl="0">
              <a:spcBef>
                <a:spcPts val="600"/>
              </a:spcBef>
              <a:spcAft>
                <a:spcPts val="0"/>
              </a:spcAft>
              <a:buNone/>
            </a:pPr>
            <a:r>
              <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private void checkConfiguration() {}</a:t>
            </a:r>
            <a:endParaRPr sz="1200">
              <a:solidFill>
                <a:srgbClr val="000000"/>
              </a:solidFill>
              <a:latin typeface="Consolas"/>
              <a:ea typeface="Consolas"/>
              <a:cs typeface="Consolas"/>
              <a:sym typeface="Consolas"/>
            </a:endParaRPr>
          </a:p>
          <a:p>
            <a:pPr indent="457200" lvl="0" marL="0" rtl="0">
              <a:spcBef>
                <a:spcPts val="600"/>
              </a:spcBef>
              <a:spcAft>
                <a:spcPts val="0"/>
              </a:spcAft>
              <a:buNone/>
            </a:pPr>
            <a:r>
              <a:rPr b="1" lang="en" sz="1200">
                <a:solidFill>
                  <a:srgbClr val="0000FF"/>
                </a:solidFill>
                <a:latin typeface="Consolas"/>
                <a:ea typeface="Consolas"/>
                <a:cs typeface="Consolas"/>
                <a:sym typeface="Consolas"/>
              </a:rPr>
              <a:t>// 2 definitions</a:t>
            </a:r>
            <a:endParaRPr b="1" sz="1200">
              <a:solidFill>
                <a:srgbClr val="0000FF"/>
              </a:solidFill>
              <a:latin typeface="Consolas"/>
              <a:ea typeface="Consolas"/>
              <a:cs typeface="Consolas"/>
              <a:sym typeface="Consolas"/>
            </a:endParaRPr>
          </a:p>
          <a:p>
            <a:pPr indent="0" lvl="0" marL="0" rtl="0">
              <a:spcBef>
                <a:spcPts val="600"/>
              </a:spcBef>
              <a:spcAft>
                <a:spcPts val="0"/>
              </a:spcAft>
              <a:buNone/>
            </a:pPr>
            <a:r>
              <a:t/>
            </a:r>
            <a:endParaRPr b="1" sz="1200">
              <a:latin typeface="Consolas"/>
              <a:ea typeface="Consolas"/>
              <a:cs typeface="Consolas"/>
              <a:sym typeface="Consolas"/>
            </a:endParaRPr>
          </a:p>
          <a:p>
            <a:pPr indent="0" lvl="0" marL="0" rtl="0">
              <a:spcBef>
                <a:spcPts val="600"/>
              </a:spcBef>
              <a:spcAft>
                <a:spcPts val="0"/>
              </a:spcAft>
              <a:buNone/>
            </a:pPr>
            <a:r>
              <a:rPr b="1" lang="en" sz="1200">
                <a:latin typeface="Consolas"/>
                <a:ea typeface="Consolas"/>
                <a:cs typeface="Consolas"/>
                <a:sym typeface="Consolas"/>
              </a:rPr>
              <a:t>	</a:t>
            </a:r>
            <a:r>
              <a:rPr lang="en" sz="1200">
                <a:latin typeface="Consolas"/>
                <a:ea typeface="Consolas"/>
                <a:cs typeface="Consolas"/>
                <a:sym typeface="Consolas"/>
              </a:rPr>
              <a:t>public boolean isLegalConfiguration(){</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if(!</a:t>
            </a:r>
            <a:r>
              <a:rPr b="1" lang="en" sz="1200">
                <a:solidFill>
                  <a:srgbClr val="FF0000"/>
                </a:solidFill>
                <a:latin typeface="Consolas"/>
                <a:ea typeface="Consolas"/>
                <a:cs typeface="Consolas"/>
                <a:sym typeface="Consolas"/>
              </a:rPr>
              <a:t>legalConfig</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this.checkConfiguration();</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return </a:t>
            </a:r>
            <a:r>
              <a:rPr b="1" lang="en" sz="1200">
                <a:solidFill>
                  <a:srgbClr val="FF0000"/>
                </a:solidFill>
                <a:latin typeface="Consolas"/>
                <a:ea typeface="Consolas"/>
                <a:cs typeface="Consolas"/>
                <a:sym typeface="Consolas"/>
              </a:rPr>
              <a:t>legalConfig</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public void addComponent(int slotIndex, String sku){} 	</a:t>
            </a:r>
            <a:r>
              <a:rPr b="1" lang="en" sz="1200">
                <a:solidFill>
                  <a:srgbClr val="0000FF"/>
                </a:solidFill>
                <a:latin typeface="Consolas"/>
                <a:ea typeface="Consolas"/>
                <a:cs typeface="Consolas"/>
                <a:sym typeface="Consolas"/>
              </a:rPr>
              <a:t>// 2 definitions</a:t>
            </a:r>
            <a:endParaRPr b="1" sz="1200">
              <a:solidFill>
                <a:srgbClr val="0000FF"/>
              </a:solidFill>
              <a:latin typeface="Consolas"/>
              <a:ea typeface="Consolas"/>
              <a:cs typeface="Consolas"/>
              <a:sym typeface="Consolas"/>
            </a:endParaRPr>
          </a:p>
          <a:p>
            <a:pPr indent="0" lvl="0" marL="0" rtl="0">
              <a:spcBef>
                <a:spcPts val="600"/>
              </a:spcBef>
              <a:spcAft>
                <a:spcPts val="0"/>
              </a:spcAft>
              <a:buNone/>
            </a:pPr>
            <a:r>
              <a:t/>
            </a:r>
            <a:endParaRPr sz="1200">
              <a:solidFill>
                <a:srgbClr val="000000"/>
              </a:solidFill>
              <a:latin typeface="Consolas"/>
              <a:ea typeface="Consolas"/>
              <a:cs typeface="Consolas"/>
              <a:sym typeface="Consolas"/>
            </a:endParaRPr>
          </a:p>
          <a:p>
            <a:pPr indent="0" lvl="0" marL="0" rtl="0">
              <a:spcBef>
                <a:spcPts val="600"/>
              </a:spcBef>
              <a:spcAft>
                <a:spcPts val="0"/>
              </a:spcAft>
              <a:buNone/>
            </a:pPr>
            <a:r>
              <a:rPr lang="en" sz="1200">
                <a:solidFill>
                  <a:srgbClr val="000000"/>
                </a:solidFill>
                <a:latin typeface="Consolas"/>
                <a:ea typeface="Consolas"/>
                <a:cs typeface="Consolas"/>
                <a:sym typeface="Consolas"/>
              </a:rPr>
              <a:t>	public void removeComponent(int slotIndex){}	</a:t>
            </a:r>
            <a:r>
              <a:rPr b="1" lang="en" sz="1200">
                <a:solidFill>
                  <a:srgbClr val="0000FF"/>
                </a:solidFill>
                <a:latin typeface="Consolas"/>
                <a:ea typeface="Consolas"/>
                <a:cs typeface="Consolas"/>
                <a:sym typeface="Consolas"/>
              </a:rPr>
              <a:t>// 1 definition</a:t>
            </a:r>
            <a:endParaRPr b="1" sz="1200">
              <a:solidFill>
                <a:srgbClr val="0000FF"/>
              </a:solidFill>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146" name="Shape 1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Data-Flow Testing</a:t>
            </a:r>
            <a:endParaRPr/>
          </a:p>
        </p:txBody>
      </p:sp>
      <p:sp>
        <p:nvSpPr>
          <p:cNvPr id="152" name="Shape 15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Too many potential DU pairs to consider all.</a:t>
            </a:r>
            <a:endParaRPr sz="2400"/>
          </a:p>
          <a:p>
            <a:pPr indent="-381000" lvl="0" marL="457200" marR="0" rtl="0" algn="l">
              <a:lnSpc>
                <a:spcPct val="100000"/>
              </a:lnSpc>
              <a:spcBef>
                <a:spcPts val="0"/>
              </a:spcBef>
              <a:spcAft>
                <a:spcPts val="0"/>
              </a:spcAft>
              <a:buSzPts val="2400"/>
              <a:buChar char="●"/>
            </a:pPr>
            <a:r>
              <a:rPr lang="en" sz="2400"/>
              <a:t>Instead, f</a:t>
            </a:r>
            <a:r>
              <a:rPr lang="en" sz="2400"/>
              <a:t>ollow the dependence relation.</a:t>
            </a:r>
            <a:endParaRPr sz="2400"/>
          </a:p>
          <a:p>
            <a:pPr indent="-381000" lvl="0" marL="457200" marR="0" rtl="0" algn="l">
              <a:lnSpc>
                <a:spcPct val="100000"/>
              </a:lnSpc>
              <a:spcBef>
                <a:spcPts val="0"/>
              </a:spcBef>
              <a:spcAft>
                <a:spcPts val="0"/>
              </a:spcAft>
              <a:buSzPts val="2400"/>
              <a:buChar char="●"/>
            </a:pPr>
            <a:r>
              <a:rPr lang="en" sz="2400"/>
              <a:t>E</a:t>
            </a:r>
            <a:r>
              <a:rPr lang="en" sz="2400"/>
              <a:t>xamine how each class can define and use class variables from its leaves.</a:t>
            </a:r>
            <a:endParaRPr sz="2400"/>
          </a:p>
          <a:p>
            <a:pPr indent="-368300" lvl="1" marL="914400" marR="0" rtl="0" algn="l">
              <a:lnSpc>
                <a:spcPct val="100000"/>
              </a:lnSpc>
              <a:spcBef>
                <a:spcPts val="0"/>
              </a:spcBef>
              <a:spcAft>
                <a:spcPts val="0"/>
              </a:spcAft>
              <a:buSzPts val="2200"/>
              <a:buChar char="○"/>
            </a:pPr>
            <a:r>
              <a:rPr lang="en" sz="2200"/>
              <a:t>Classify inspectors, modifiers, inspector/modifier methods.</a:t>
            </a:r>
            <a:endParaRPr sz="2200"/>
          </a:p>
          <a:p>
            <a:pPr indent="-368300" lvl="1" marL="914400" marR="0" rtl="0" algn="l">
              <a:lnSpc>
                <a:spcPct val="100000"/>
              </a:lnSpc>
              <a:spcBef>
                <a:spcPts val="0"/>
              </a:spcBef>
              <a:spcAft>
                <a:spcPts val="0"/>
              </a:spcAft>
              <a:buSzPts val="2200"/>
              <a:buChar char="○"/>
            </a:pPr>
            <a:r>
              <a:rPr lang="en" sz="2200"/>
              <a:t>Not per variable, but overall.</a:t>
            </a:r>
            <a:endParaRPr sz="2200"/>
          </a:p>
        </p:txBody>
      </p:sp>
      <p:sp>
        <p:nvSpPr>
          <p:cNvPr id="153" name="Shape 153"/>
          <p:cNvSpPr/>
          <p:nvPr/>
        </p:nvSpPr>
        <p:spPr>
          <a:xfrm>
            <a:off x="4578550" y="3032701"/>
            <a:ext cx="6549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USAccount</a:t>
            </a:r>
            <a:endParaRPr sz="700"/>
          </a:p>
          <a:p>
            <a:pPr indent="0" lvl="0" marL="0" rtl="0">
              <a:spcBef>
                <a:spcPts val="0"/>
              </a:spcBef>
              <a:spcAft>
                <a:spcPts val="0"/>
              </a:spcAft>
              <a:buNone/>
            </a:pPr>
            <a:r>
              <a:t/>
            </a:r>
            <a:endParaRPr/>
          </a:p>
        </p:txBody>
      </p:sp>
      <p:cxnSp>
        <p:nvCxnSpPr>
          <p:cNvPr id="154" name="Shape 154"/>
          <p:cNvCxnSpPr/>
          <p:nvPr/>
        </p:nvCxnSpPr>
        <p:spPr>
          <a:xfrm>
            <a:off x="4578550" y="3245493"/>
            <a:ext cx="654900" cy="0"/>
          </a:xfrm>
          <a:prstGeom prst="straightConnector1">
            <a:avLst/>
          </a:prstGeom>
          <a:noFill/>
          <a:ln cap="flat" cmpd="sng" w="9525">
            <a:solidFill>
              <a:srgbClr val="2388DB"/>
            </a:solidFill>
            <a:prstDash val="solid"/>
            <a:round/>
            <a:headEnd len="med" w="med" type="none"/>
            <a:tailEnd len="med" w="med" type="none"/>
          </a:ln>
        </p:spPr>
      </p:cxnSp>
      <p:cxnSp>
        <p:nvCxnSpPr>
          <p:cNvPr id="155" name="Shape 155"/>
          <p:cNvCxnSpPr/>
          <p:nvPr/>
        </p:nvCxnSpPr>
        <p:spPr>
          <a:xfrm>
            <a:off x="4578550" y="3341444"/>
            <a:ext cx="654900" cy="0"/>
          </a:xfrm>
          <a:prstGeom prst="straightConnector1">
            <a:avLst/>
          </a:prstGeom>
          <a:noFill/>
          <a:ln cap="flat" cmpd="sng" w="9525">
            <a:solidFill>
              <a:srgbClr val="2388DB"/>
            </a:solidFill>
            <a:prstDash val="solid"/>
            <a:round/>
            <a:headEnd len="med" w="med" type="none"/>
            <a:tailEnd len="med" w="med" type="none"/>
          </a:ln>
        </p:spPr>
      </p:cxnSp>
      <p:sp>
        <p:nvSpPr>
          <p:cNvPr id="156" name="Shape 156"/>
          <p:cNvSpPr/>
          <p:nvPr/>
        </p:nvSpPr>
        <p:spPr>
          <a:xfrm>
            <a:off x="5478004" y="4081520"/>
            <a:ext cx="7434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OtherAccount</a:t>
            </a:r>
            <a:endParaRPr sz="700"/>
          </a:p>
          <a:p>
            <a:pPr indent="0" lvl="0" marL="0" rtl="0">
              <a:spcBef>
                <a:spcPts val="0"/>
              </a:spcBef>
              <a:spcAft>
                <a:spcPts val="0"/>
              </a:spcAft>
              <a:buNone/>
            </a:pPr>
            <a:r>
              <a:t/>
            </a:r>
            <a:endParaRPr/>
          </a:p>
        </p:txBody>
      </p:sp>
      <p:cxnSp>
        <p:nvCxnSpPr>
          <p:cNvPr id="157" name="Shape 157"/>
          <p:cNvCxnSpPr/>
          <p:nvPr/>
        </p:nvCxnSpPr>
        <p:spPr>
          <a:xfrm>
            <a:off x="5478004" y="4294313"/>
            <a:ext cx="743400" cy="0"/>
          </a:xfrm>
          <a:prstGeom prst="straightConnector1">
            <a:avLst/>
          </a:prstGeom>
          <a:noFill/>
          <a:ln cap="flat" cmpd="sng" w="9525">
            <a:solidFill>
              <a:srgbClr val="2388DB"/>
            </a:solidFill>
            <a:prstDash val="solid"/>
            <a:round/>
            <a:headEnd len="med" w="med" type="none"/>
            <a:tailEnd len="med" w="med" type="none"/>
          </a:ln>
        </p:spPr>
      </p:cxnSp>
      <p:cxnSp>
        <p:nvCxnSpPr>
          <p:cNvPr id="158" name="Shape 158"/>
          <p:cNvCxnSpPr/>
          <p:nvPr/>
        </p:nvCxnSpPr>
        <p:spPr>
          <a:xfrm>
            <a:off x="5478004" y="4390263"/>
            <a:ext cx="743400" cy="0"/>
          </a:xfrm>
          <a:prstGeom prst="straightConnector1">
            <a:avLst/>
          </a:prstGeom>
          <a:noFill/>
          <a:ln cap="flat" cmpd="sng" w="9525">
            <a:solidFill>
              <a:srgbClr val="2388DB"/>
            </a:solidFill>
            <a:prstDash val="solid"/>
            <a:round/>
            <a:headEnd len="med" w="med" type="none"/>
            <a:tailEnd len="med" w="med" type="none"/>
          </a:ln>
        </p:spPr>
      </p:cxnSp>
      <p:sp>
        <p:nvSpPr>
          <p:cNvPr id="159" name="Shape 159"/>
          <p:cNvSpPr/>
          <p:nvPr/>
        </p:nvSpPr>
        <p:spPr>
          <a:xfrm>
            <a:off x="5233461" y="3491875"/>
            <a:ext cx="6978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EUAccount</a:t>
            </a:r>
            <a:endParaRPr sz="700"/>
          </a:p>
          <a:p>
            <a:pPr indent="0" lvl="0" marL="0" rtl="0">
              <a:spcBef>
                <a:spcPts val="0"/>
              </a:spcBef>
              <a:spcAft>
                <a:spcPts val="0"/>
              </a:spcAft>
              <a:buNone/>
            </a:pPr>
            <a:r>
              <a:t/>
            </a:r>
            <a:endParaRPr/>
          </a:p>
        </p:txBody>
      </p:sp>
      <p:cxnSp>
        <p:nvCxnSpPr>
          <p:cNvPr id="160" name="Shape 160"/>
          <p:cNvCxnSpPr/>
          <p:nvPr/>
        </p:nvCxnSpPr>
        <p:spPr>
          <a:xfrm>
            <a:off x="5233461" y="3704668"/>
            <a:ext cx="697800" cy="0"/>
          </a:xfrm>
          <a:prstGeom prst="straightConnector1">
            <a:avLst/>
          </a:prstGeom>
          <a:noFill/>
          <a:ln cap="flat" cmpd="sng" w="9525">
            <a:solidFill>
              <a:srgbClr val="2388DB"/>
            </a:solidFill>
            <a:prstDash val="solid"/>
            <a:round/>
            <a:headEnd len="med" w="med" type="none"/>
            <a:tailEnd len="med" w="med" type="none"/>
          </a:ln>
        </p:spPr>
      </p:cxnSp>
      <p:cxnSp>
        <p:nvCxnSpPr>
          <p:cNvPr id="161" name="Shape 161"/>
          <p:cNvCxnSpPr/>
          <p:nvPr/>
        </p:nvCxnSpPr>
        <p:spPr>
          <a:xfrm>
            <a:off x="5233461" y="3800618"/>
            <a:ext cx="697800" cy="0"/>
          </a:xfrm>
          <a:prstGeom prst="straightConnector1">
            <a:avLst/>
          </a:prstGeom>
          <a:noFill/>
          <a:ln cap="flat" cmpd="sng" w="9525">
            <a:solidFill>
              <a:srgbClr val="2388DB"/>
            </a:solidFill>
            <a:prstDash val="solid"/>
            <a:round/>
            <a:headEnd len="med" w="med" type="none"/>
            <a:tailEnd len="med" w="med" type="none"/>
          </a:ln>
        </p:spPr>
      </p:cxnSp>
      <p:sp>
        <p:nvSpPr>
          <p:cNvPr id="162" name="Shape 162"/>
          <p:cNvSpPr/>
          <p:nvPr/>
        </p:nvSpPr>
        <p:spPr>
          <a:xfrm>
            <a:off x="6221625" y="2711050"/>
            <a:ext cx="6516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a:t>
            </a:r>
            <a:endParaRPr sz="700"/>
          </a:p>
          <a:p>
            <a:pPr indent="0" lvl="0" marL="0" rtl="0">
              <a:spcBef>
                <a:spcPts val="0"/>
              </a:spcBef>
              <a:spcAft>
                <a:spcPts val="0"/>
              </a:spcAft>
              <a:buNone/>
            </a:pPr>
            <a:r>
              <a:t/>
            </a:r>
            <a:endParaRPr/>
          </a:p>
        </p:txBody>
      </p:sp>
      <p:cxnSp>
        <p:nvCxnSpPr>
          <p:cNvPr id="163" name="Shape 163"/>
          <p:cNvCxnSpPr/>
          <p:nvPr/>
        </p:nvCxnSpPr>
        <p:spPr>
          <a:xfrm>
            <a:off x="6221625" y="2923842"/>
            <a:ext cx="651600" cy="0"/>
          </a:xfrm>
          <a:prstGeom prst="straightConnector1">
            <a:avLst/>
          </a:prstGeom>
          <a:noFill/>
          <a:ln cap="flat" cmpd="sng" w="9525">
            <a:solidFill>
              <a:srgbClr val="2388DB"/>
            </a:solidFill>
            <a:prstDash val="solid"/>
            <a:round/>
            <a:headEnd len="med" w="med" type="none"/>
            <a:tailEnd len="med" w="med" type="none"/>
          </a:ln>
        </p:spPr>
      </p:cxnSp>
      <p:cxnSp>
        <p:nvCxnSpPr>
          <p:cNvPr id="164" name="Shape 164"/>
          <p:cNvCxnSpPr/>
          <p:nvPr/>
        </p:nvCxnSpPr>
        <p:spPr>
          <a:xfrm>
            <a:off x="6221625" y="3019793"/>
            <a:ext cx="651600" cy="0"/>
          </a:xfrm>
          <a:prstGeom prst="straightConnector1">
            <a:avLst/>
          </a:prstGeom>
          <a:noFill/>
          <a:ln cap="flat" cmpd="sng" w="9525">
            <a:solidFill>
              <a:srgbClr val="2388DB"/>
            </a:solidFill>
            <a:prstDash val="solid"/>
            <a:round/>
            <a:headEnd len="med" w="med" type="none"/>
            <a:tailEnd len="med" w="med" type="none"/>
          </a:ln>
        </p:spPr>
      </p:cxnSp>
      <p:sp>
        <p:nvSpPr>
          <p:cNvPr id="165" name="Shape 165"/>
          <p:cNvSpPr/>
          <p:nvPr/>
        </p:nvSpPr>
        <p:spPr>
          <a:xfrm>
            <a:off x="6103482" y="1981425"/>
            <a:ext cx="7959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CustomerCare</a:t>
            </a:r>
            <a:endParaRPr sz="700"/>
          </a:p>
          <a:p>
            <a:pPr indent="0" lvl="0" marL="0" rtl="0">
              <a:spcBef>
                <a:spcPts val="0"/>
              </a:spcBef>
              <a:spcAft>
                <a:spcPts val="0"/>
              </a:spcAft>
              <a:buNone/>
            </a:pPr>
            <a:r>
              <a:t/>
            </a:r>
            <a:endParaRPr/>
          </a:p>
        </p:txBody>
      </p:sp>
      <p:cxnSp>
        <p:nvCxnSpPr>
          <p:cNvPr id="166" name="Shape 166"/>
          <p:cNvCxnSpPr/>
          <p:nvPr/>
        </p:nvCxnSpPr>
        <p:spPr>
          <a:xfrm>
            <a:off x="6103482" y="2194217"/>
            <a:ext cx="795900" cy="0"/>
          </a:xfrm>
          <a:prstGeom prst="straightConnector1">
            <a:avLst/>
          </a:prstGeom>
          <a:noFill/>
          <a:ln cap="flat" cmpd="sng" w="9525">
            <a:solidFill>
              <a:srgbClr val="2388DB"/>
            </a:solidFill>
            <a:prstDash val="solid"/>
            <a:round/>
            <a:headEnd len="med" w="med" type="none"/>
            <a:tailEnd len="med" w="med" type="none"/>
          </a:ln>
        </p:spPr>
      </p:cxnSp>
      <p:cxnSp>
        <p:nvCxnSpPr>
          <p:cNvPr id="167" name="Shape 167"/>
          <p:cNvCxnSpPr/>
          <p:nvPr/>
        </p:nvCxnSpPr>
        <p:spPr>
          <a:xfrm>
            <a:off x="6103482" y="2290168"/>
            <a:ext cx="795900" cy="0"/>
          </a:xfrm>
          <a:prstGeom prst="straightConnector1">
            <a:avLst/>
          </a:prstGeom>
          <a:noFill/>
          <a:ln cap="flat" cmpd="sng" w="9525">
            <a:solidFill>
              <a:srgbClr val="2388DB"/>
            </a:solidFill>
            <a:prstDash val="solid"/>
            <a:round/>
            <a:headEnd len="med" w="med" type="none"/>
            <a:tailEnd len="med" w="med" type="none"/>
          </a:ln>
        </p:spPr>
      </p:cxnSp>
      <p:sp>
        <p:nvSpPr>
          <p:cNvPr id="168" name="Shape 168"/>
          <p:cNvSpPr/>
          <p:nvPr/>
        </p:nvSpPr>
        <p:spPr>
          <a:xfrm>
            <a:off x="6731355" y="3354455"/>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Order</a:t>
            </a:r>
            <a:endParaRPr sz="700"/>
          </a:p>
          <a:p>
            <a:pPr indent="0" lvl="0" marL="0" rtl="0">
              <a:spcBef>
                <a:spcPts val="0"/>
              </a:spcBef>
              <a:spcAft>
                <a:spcPts val="0"/>
              </a:spcAft>
              <a:buNone/>
            </a:pPr>
            <a:r>
              <a:t/>
            </a:r>
            <a:endParaRPr/>
          </a:p>
        </p:txBody>
      </p:sp>
      <p:cxnSp>
        <p:nvCxnSpPr>
          <p:cNvPr id="169" name="Shape 169"/>
          <p:cNvCxnSpPr/>
          <p:nvPr/>
        </p:nvCxnSpPr>
        <p:spPr>
          <a:xfrm>
            <a:off x="6731355" y="3567247"/>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170" name="Shape 170"/>
          <p:cNvCxnSpPr/>
          <p:nvPr/>
        </p:nvCxnSpPr>
        <p:spPr>
          <a:xfrm>
            <a:off x="6731355" y="3663198"/>
            <a:ext cx="470100" cy="0"/>
          </a:xfrm>
          <a:prstGeom prst="straightConnector1">
            <a:avLst/>
          </a:prstGeom>
          <a:noFill/>
          <a:ln cap="flat" cmpd="sng" w="9525">
            <a:solidFill>
              <a:srgbClr val="2388DB"/>
            </a:solidFill>
            <a:prstDash val="solid"/>
            <a:round/>
            <a:headEnd len="med" w="med" type="none"/>
            <a:tailEnd len="med" w="med" type="none"/>
          </a:ln>
        </p:spPr>
      </p:cxnSp>
      <p:sp>
        <p:nvSpPr>
          <p:cNvPr id="171" name="Shape 171"/>
          <p:cNvSpPr/>
          <p:nvPr/>
        </p:nvSpPr>
        <p:spPr>
          <a:xfrm>
            <a:off x="6318412" y="4240733"/>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a:t>
            </a:r>
            <a:endParaRPr sz="700"/>
          </a:p>
          <a:p>
            <a:pPr indent="0" lvl="0" marL="0" rtl="0">
              <a:spcBef>
                <a:spcPts val="0"/>
              </a:spcBef>
              <a:spcAft>
                <a:spcPts val="0"/>
              </a:spcAft>
              <a:buNone/>
            </a:pPr>
            <a:r>
              <a:t/>
            </a:r>
            <a:endParaRPr/>
          </a:p>
        </p:txBody>
      </p:sp>
      <p:cxnSp>
        <p:nvCxnSpPr>
          <p:cNvPr id="172" name="Shape 172"/>
          <p:cNvCxnSpPr/>
          <p:nvPr/>
        </p:nvCxnSpPr>
        <p:spPr>
          <a:xfrm>
            <a:off x="6318412" y="4453525"/>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173" name="Shape 173"/>
          <p:cNvCxnSpPr/>
          <p:nvPr/>
        </p:nvCxnSpPr>
        <p:spPr>
          <a:xfrm>
            <a:off x="6318412" y="4549476"/>
            <a:ext cx="470100" cy="0"/>
          </a:xfrm>
          <a:prstGeom prst="straightConnector1">
            <a:avLst/>
          </a:prstGeom>
          <a:noFill/>
          <a:ln cap="flat" cmpd="sng" w="9525">
            <a:solidFill>
              <a:srgbClr val="2388DB"/>
            </a:solidFill>
            <a:prstDash val="solid"/>
            <a:round/>
            <a:headEnd len="med" w="med" type="none"/>
            <a:tailEnd len="med" w="med" type="none"/>
          </a:ln>
        </p:spPr>
      </p:cxnSp>
      <p:sp>
        <p:nvSpPr>
          <p:cNvPr id="174" name="Shape 174"/>
          <p:cNvSpPr/>
          <p:nvPr/>
        </p:nvSpPr>
        <p:spPr>
          <a:xfrm>
            <a:off x="6895145" y="4240733"/>
            <a:ext cx="5676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PriceList</a:t>
            </a:r>
            <a:endParaRPr sz="700"/>
          </a:p>
          <a:p>
            <a:pPr indent="0" lvl="0" marL="0" rtl="0">
              <a:spcBef>
                <a:spcPts val="0"/>
              </a:spcBef>
              <a:spcAft>
                <a:spcPts val="0"/>
              </a:spcAft>
              <a:buNone/>
            </a:pPr>
            <a:r>
              <a:t/>
            </a:r>
            <a:endParaRPr/>
          </a:p>
        </p:txBody>
      </p:sp>
      <p:cxnSp>
        <p:nvCxnSpPr>
          <p:cNvPr id="175" name="Shape 175"/>
          <p:cNvCxnSpPr/>
          <p:nvPr/>
        </p:nvCxnSpPr>
        <p:spPr>
          <a:xfrm>
            <a:off x="6895145" y="4453525"/>
            <a:ext cx="567600" cy="0"/>
          </a:xfrm>
          <a:prstGeom prst="straightConnector1">
            <a:avLst/>
          </a:prstGeom>
          <a:noFill/>
          <a:ln cap="flat" cmpd="sng" w="9525">
            <a:solidFill>
              <a:srgbClr val="2388DB"/>
            </a:solidFill>
            <a:prstDash val="solid"/>
            <a:round/>
            <a:headEnd len="med" w="med" type="none"/>
            <a:tailEnd len="med" w="med" type="none"/>
          </a:ln>
        </p:spPr>
      </p:cxnSp>
      <p:cxnSp>
        <p:nvCxnSpPr>
          <p:cNvPr id="176" name="Shape 176"/>
          <p:cNvCxnSpPr/>
          <p:nvPr/>
        </p:nvCxnSpPr>
        <p:spPr>
          <a:xfrm>
            <a:off x="6895145" y="4549476"/>
            <a:ext cx="567600" cy="0"/>
          </a:xfrm>
          <a:prstGeom prst="straightConnector1">
            <a:avLst/>
          </a:prstGeom>
          <a:noFill/>
          <a:ln cap="flat" cmpd="sng" w="9525">
            <a:solidFill>
              <a:srgbClr val="2388DB"/>
            </a:solidFill>
            <a:prstDash val="solid"/>
            <a:round/>
            <a:headEnd len="med" w="med" type="none"/>
            <a:tailEnd len="med" w="med" type="none"/>
          </a:ln>
        </p:spPr>
      </p:cxnSp>
      <p:sp>
        <p:nvSpPr>
          <p:cNvPr id="177" name="Shape 177"/>
          <p:cNvSpPr/>
          <p:nvPr/>
        </p:nvSpPr>
        <p:spPr>
          <a:xfrm>
            <a:off x="7569559" y="4240733"/>
            <a:ext cx="7434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a:t>
            </a:r>
            <a:endParaRPr sz="700"/>
          </a:p>
          <a:p>
            <a:pPr indent="0" lvl="0" marL="0" rtl="0">
              <a:spcBef>
                <a:spcPts val="0"/>
              </a:spcBef>
              <a:spcAft>
                <a:spcPts val="0"/>
              </a:spcAft>
              <a:buNone/>
            </a:pPr>
            <a:r>
              <a:t/>
            </a:r>
            <a:endParaRPr/>
          </a:p>
        </p:txBody>
      </p:sp>
      <p:cxnSp>
        <p:nvCxnSpPr>
          <p:cNvPr id="178" name="Shape 178"/>
          <p:cNvCxnSpPr/>
          <p:nvPr/>
        </p:nvCxnSpPr>
        <p:spPr>
          <a:xfrm>
            <a:off x="7569559" y="4453525"/>
            <a:ext cx="743400" cy="0"/>
          </a:xfrm>
          <a:prstGeom prst="straightConnector1">
            <a:avLst/>
          </a:prstGeom>
          <a:noFill/>
          <a:ln cap="flat" cmpd="sng" w="9525">
            <a:solidFill>
              <a:srgbClr val="2388DB"/>
            </a:solidFill>
            <a:prstDash val="solid"/>
            <a:round/>
            <a:headEnd len="med" w="med" type="none"/>
            <a:tailEnd len="med" w="med" type="none"/>
          </a:ln>
        </p:spPr>
      </p:cxnSp>
      <p:cxnSp>
        <p:nvCxnSpPr>
          <p:cNvPr id="179" name="Shape 179"/>
          <p:cNvCxnSpPr/>
          <p:nvPr/>
        </p:nvCxnSpPr>
        <p:spPr>
          <a:xfrm>
            <a:off x="7569559" y="4549476"/>
            <a:ext cx="743400" cy="0"/>
          </a:xfrm>
          <a:prstGeom prst="straightConnector1">
            <a:avLst/>
          </a:prstGeom>
          <a:noFill/>
          <a:ln cap="flat" cmpd="sng" w="9525">
            <a:solidFill>
              <a:srgbClr val="2388DB"/>
            </a:solidFill>
            <a:prstDash val="solid"/>
            <a:round/>
            <a:headEnd len="med" w="med" type="none"/>
            <a:tailEnd len="med" w="med" type="none"/>
          </a:ln>
        </p:spPr>
      </p:cxnSp>
      <p:sp>
        <p:nvSpPr>
          <p:cNvPr id="180" name="Shape 180"/>
          <p:cNvSpPr/>
          <p:nvPr/>
        </p:nvSpPr>
        <p:spPr>
          <a:xfrm>
            <a:off x="7054906" y="5057491"/>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a:t>
            </a:r>
            <a:endParaRPr sz="700"/>
          </a:p>
          <a:p>
            <a:pPr indent="0" lvl="0" marL="0" rtl="0">
              <a:spcBef>
                <a:spcPts val="0"/>
              </a:spcBef>
              <a:spcAft>
                <a:spcPts val="0"/>
              </a:spcAft>
              <a:buNone/>
            </a:pPr>
            <a:r>
              <a:t/>
            </a:r>
            <a:endParaRPr/>
          </a:p>
        </p:txBody>
      </p:sp>
      <p:cxnSp>
        <p:nvCxnSpPr>
          <p:cNvPr id="181" name="Shape 181"/>
          <p:cNvCxnSpPr/>
          <p:nvPr/>
        </p:nvCxnSpPr>
        <p:spPr>
          <a:xfrm>
            <a:off x="7054906" y="5270283"/>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182" name="Shape 182"/>
          <p:cNvCxnSpPr/>
          <p:nvPr/>
        </p:nvCxnSpPr>
        <p:spPr>
          <a:xfrm>
            <a:off x="7054906" y="5366234"/>
            <a:ext cx="470100" cy="0"/>
          </a:xfrm>
          <a:prstGeom prst="straightConnector1">
            <a:avLst/>
          </a:prstGeom>
          <a:noFill/>
          <a:ln cap="flat" cmpd="sng" w="9525">
            <a:solidFill>
              <a:srgbClr val="2388DB"/>
            </a:solidFill>
            <a:prstDash val="solid"/>
            <a:round/>
            <a:headEnd len="med" w="med" type="none"/>
            <a:tailEnd len="med" w="med" type="none"/>
          </a:ln>
        </p:spPr>
      </p:cxnSp>
      <p:sp>
        <p:nvSpPr>
          <p:cNvPr id="183" name="Shape 183"/>
          <p:cNvSpPr/>
          <p:nvPr/>
        </p:nvSpPr>
        <p:spPr>
          <a:xfrm>
            <a:off x="6318423" y="5053431"/>
            <a:ext cx="5676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ModelDB</a:t>
            </a:r>
            <a:endParaRPr sz="700"/>
          </a:p>
          <a:p>
            <a:pPr indent="0" lvl="0" marL="0" rtl="0">
              <a:spcBef>
                <a:spcPts val="0"/>
              </a:spcBef>
              <a:spcAft>
                <a:spcPts val="0"/>
              </a:spcAft>
              <a:buNone/>
            </a:pPr>
            <a:r>
              <a:t/>
            </a:r>
            <a:endParaRPr/>
          </a:p>
        </p:txBody>
      </p:sp>
      <p:cxnSp>
        <p:nvCxnSpPr>
          <p:cNvPr id="184" name="Shape 184"/>
          <p:cNvCxnSpPr/>
          <p:nvPr/>
        </p:nvCxnSpPr>
        <p:spPr>
          <a:xfrm>
            <a:off x="6318423" y="5266223"/>
            <a:ext cx="567600" cy="0"/>
          </a:xfrm>
          <a:prstGeom prst="straightConnector1">
            <a:avLst/>
          </a:prstGeom>
          <a:noFill/>
          <a:ln cap="flat" cmpd="sng" w="9525">
            <a:solidFill>
              <a:srgbClr val="2388DB"/>
            </a:solidFill>
            <a:prstDash val="solid"/>
            <a:round/>
            <a:headEnd len="med" w="med" type="none"/>
            <a:tailEnd len="med" w="med" type="none"/>
          </a:ln>
        </p:spPr>
      </p:cxnSp>
      <p:cxnSp>
        <p:nvCxnSpPr>
          <p:cNvPr id="185" name="Shape 185"/>
          <p:cNvCxnSpPr/>
          <p:nvPr/>
        </p:nvCxnSpPr>
        <p:spPr>
          <a:xfrm>
            <a:off x="6318423" y="5362174"/>
            <a:ext cx="567600" cy="0"/>
          </a:xfrm>
          <a:prstGeom prst="straightConnector1">
            <a:avLst/>
          </a:prstGeom>
          <a:noFill/>
          <a:ln cap="flat" cmpd="sng" w="9525">
            <a:solidFill>
              <a:srgbClr val="2388DB"/>
            </a:solidFill>
            <a:prstDash val="solid"/>
            <a:round/>
            <a:headEnd len="med" w="med" type="none"/>
            <a:tailEnd len="med" w="med" type="none"/>
          </a:ln>
        </p:spPr>
      </p:cxnSp>
      <p:sp>
        <p:nvSpPr>
          <p:cNvPr id="186" name="Shape 186"/>
          <p:cNvSpPr/>
          <p:nvPr/>
        </p:nvSpPr>
        <p:spPr>
          <a:xfrm>
            <a:off x="7054906" y="5760965"/>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SlotDB</a:t>
            </a:r>
            <a:endParaRPr sz="700"/>
          </a:p>
          <a:p>
            <a:pPr indent="0" lvl="0" marL="0" rtl="0">
              <a:spcBef>
                <a:spcPts val="0"/>
              </a:spcBef>
              <a:spcAft>
                <a:spcPts val="0"/>
              </a:spcAft>
              <a:buNone/>
            </a:pPr>
            <a:r>
              <a:t/>
            </a:r>
            <a:endParaRPr/>
          </a:p>
        </p:txBody>
      </p:sp>
      <p:cxnSp>
        <p:nvCxnSpPr>
          <p:cNvPr id="187" name="Shape 187"/>
          <p:cNvCxnSpPr/>
          <p:nvPr/>
        </p:nvCxnSpPr>
        <p:spPr>
          <a:xfrm>
            <a:off x="7054906" y="5973758"/>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188" name="Shape 188"/>
          <p:cNvCxnSpPr/>
          <p:nvPr/>
        </p:nvCxnSpPr>
        <p:spPr>
          <a:xfrm>
            <a:off x="7054906" y="6069709"/>
            <a:ext cx="470100" cy="0"/>
          </a:xfrm>
          <a:prstGeom prst="straightConnector1">
            <a:avLst/>
          </a:prstGeom>
          <a:noFill/>
          <a:ln cap="flat" cmpd="sng" w="9525">
            <a:solidFill>
              <a:srgbClr val="2388DB"/>
            </a:solidFill>
            <a:prstDash val="solid"/>
            <a:round/>
            <a:headEnd len="med" w="med" type="none"/>
            <a:tailEnd len="med" w="med" type="none"/>
          </a:ln>
        </p:spPr>
      </p:cxnSp>
      <p:sp>
        <p:nvSpPr>
          <p:cNvPr id="189" name="Shape 189"/>
          <p:cNvSpPr/>
          <p:nvPr/>
        </p:nvSpPr>
        <p:spPr>
          <a:xfrm>
            <a:off x="7684192" y="5011196"/>
            <a:ext cx="7959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ComponentDB</a:t>
            </a:r>
            <a:endParaRPr sz="700"/>
          </a:p>
          <a:p>
            <a:pPr indent="0" lvl="0" marL="0" rtl="0">
              <a:spcBef>
                <a:spcPts val="0"/>
              </a:spcBef>
              <a:spcAft>
                <a:spcPts val="0"/>
              </a:spcAft>
              <a:buNone/>
            </a:pPr>
            <a:r>
              <a:t/>
            </a:r>
            <a:endParaRPr/>
          </a:p>
        </p:txBody>
      </p:sp>
      <p:cxnSp>
        <p:nvCxnSpPr>
          <p:cNvPr id="190" name="Shape 190"/>
          <p:cNvCxnSpPr/>
          <p:nvPr/>
        </p:nvCxnSpPr>
        <p:spPr>
          <a:xfrm>
            <a:off x="7684192" y="5223988"/>
            <a:ext cx="795900" cy="0"/>
          </a:xfrm>
          <a:prstGeom prst="straightConnector1">
            <a:avLst/>
          </a:prstGeom>
          <a:noFill/>
          <a:ln cap="flat" cmpd="sng" w="9525">
            <a:solidFill>
              <a:srgbClr val="2388DB"/>
            </a:solidFill>
            <a:prstDash val="solid"/>
            <a:round/>
            <a:headEnd len="med" w="med" type="none"/>
            <a:tailEnd len="med" w="med" type="none"/>
          </a:ln>
        </p:spPr>
      </p:cxnSp>
      <p:cxnSp>
        <p:nvCxnSpPr>
          <p:cNvPr id="191" name="Shape 191"/>
          <p:cNvCxnSpPr/>
          <p:nvPr/>
        </p:nvCxnSpPr>
        <p:spPr>
          <a:xfrm>
            <a:off x="7684192" y="5319939"/>
            <a:ext cx="795900" cy="0"/>
          </a:xfrm>
          <a:prstGeom prst="straightConnector1">
            <a:avLst/>
          </a:prstGeom>
          <a:noFill/>
          <a:ln cap="flat" cmpd="sng" w="9525">
            <a:solidFill>
              <a:srgbClr val="2388DB"/>
            </a:solidFill>
            <a:prstDash val="solid"/>
            <a:round/>
            <a:headEnd len="med" w="med" type="none"/>
            <a:tailEnd len="med" w="med" type="none"/>
          </a:ln>
        </p:spPr>
      </p:cxnSp>
      <p:cxnSp>
        <p:nvCxnSpPr>
          <p:cNvPr id="192" name="Shape 192"/>
          <p:cNvCxnSpPr>
            <a:stCxn id="162" idx="0"/>
            <a:endCxn id="165" idx="2"/>
          </p:cNvCxnSpPr>
          <p:nvPr/>
        </p:nvCxnSpPr>
        <p:spPr>
          <a:xfrm rot="10800000">
            <a:off x="6501525" y="2407150"/>
            <a:ext cx="45900" cy="303900"/>
          </a:xfrm>
          <a:prstGeom prst="straightConnector1">
            <a:avLst/>
          </a:prstGeom>
          <a:noFill/>
          <a:ln cap="flat" cmpd="sng" w="9525">
            <a:solidFill>
              <a:srgbClr val="2388DB"/>
            </a:solidFill>
            <a:prstDash val="solid"/>
            <a:round/>
            <a:headEnd len="med" w="med" type="none"/>
            <a:tailEnd len="med" w="med" type="none"/>
          </a:ln>
        </p:spPr>
      </p:cxnSp>
      <p:cxnSp>
        <p:nvCxnSpPr>
          <p:cNvPr id="193" name="Shape 193"/>
          <p:cNvCxnSpPr>
            <a:stCxn id="153" idx="0"/>
            <a:endCxn id="162" idx="1"/>
          </p:cNvCxnSpPr>
          <p:nvPr/>
        </p:nvCxnSpPr>
        <p:spPr>
          <a:xfrm flipH="1" rot="10800000">
            <a:off x="4906000" y="2923801"/>
            <a:ext cx="1315500" cy="108900"/>
          </a:xfrm>
          <a:prstGeom prst="straightConnector1">
            <a:avLst/>
          </a:prstGeom>
          <a:noFill/>
          <a:ln cap="flat" cmpd="sng" w="9525">
            <a:solidFill>
              <a:srgbClr val="2388DB"/>
            </a:solidFill>
            <a:prstDash val="solid"/>
            <a:round/>
            <a:headEnd len="med" w="med" type="none"/>
            <a:tailEnd len="med" w="med" type="none"/>
          </a:ln>
        </p:spPr>
      </p:cxnSp>
      <p:cxnSp>
        <p:nvCxnSpPr>
          <p:cNvPr id="194" name="Shape 194"/>
          <p:cNvCxnSpPr>
            <a:stCxn id="159" idx="0"/>
            <a:endCxn id="162" idx="2"/>
          </p:cNvCxnSpPr>
          <p:nvPr/>
        </p:nvCxnSpPr>
        <p:spPr>
          <a:xfrm flipH="1" rot="10800000">
            <a:off x="5582361" y="3136675"/>
            <a:ext cx="965100" cy="355200"/>
          </a:xfrm>
          <a:prstGeom prst="straightConnector1">
            <a:avLst/>
          </a:prstGeom>
          <a:noFill/>
          <a:ln cap="flat" cmpd="sng" w="9525">
            <a:solidFill>
              <a:srgbClr val="2388DB"/>
            </a:solidFill>
            <a:prstDash val="solid"/>
            <a:round/>
            <a:headEnd len="med" w="med" type="none"/>
            <a:tailEnd len="med" w="med" type="none"/>
          </a:ln>
        </p:spPr>
      </p:cxnSp>
      <p:cxnSp>
        <p:nvCxnSpPr>
          <p:cNvPr id="195" name="Shape 195"/>
          <p:cNvCxnSpPr>
            <a:stCxn id="156" idx="0"/>
            <a:endCxn id="162" idx="2"/>
          </p:cNvCxnSpPr>
          <p:nvPr/>
        </p:nvCxnSpPr>
        <p:spPr>
          <a:xfrm flipH="1" rot="10800000">
            <a:off x="5849704" y="3136820"/>
            <a:ext cx="697800" cy="944700"/>
          </a:xfrm>
          <a:prstGeom prst="straightConnector1">
            <a:avLst/>
          </a:prstGeom>
          <a:noFill/>
          <a:ln cap="flat" cmpd="sng" w="9525">
            <a:solidFill>
              <a:srgbClr val="2388DB"/>
            </a:solidFill>
            <a:prstDash val="solid"/>
            <a:round/>
            <a:headEnd len="med" w="med" type="none"/>
            <a:tailEnd len="med" w="med" type="none"/>
          </a:ln>
        </p:spPr>
      </p:cxnSp>
      <p:cxnSp>
        <p:nvCxnSpPr>
          <p:cNvPr id="196" name="Shape 196"/>
          <p:cNvCxnSpPr>
            <a:stCxn id="168" idx="0"/>
            <a:endCxn id="162" idx="2"/>
          </p:cNvCxnSpPr>
          <p:nvPr/>
        </p:nvCxnSpPr>
        <p:spPr>
          <a:xfrm rot="10800000">
            <a:off x="6547305" y="3136655"/>
            <a:ext cx="419100" cy="217800"/>
          </a:xfrm>
          <a:prstGeom prst="straightConnector1">
            <a:avLst/>
          </a:prstGeom>
          <a:noFill/>
          <a:ln cap="flat" cmpd="sng" w="9525">
            <a:solidFill>
              <a:srgbClr val="2388DB"/>
            </a:solidFill>
            <a:prstDash val="solid"/>
            <a:round/>
            <a:headEnd len="med" w="med" type="none"/>
            <a:tailEnd len="med" w="med" type="none"/>
          </a:ln>
        </p:spPr>
      </p:cxnSp>
      <p:cxnSp>
        <p:nvCxnSpPr>
          <p:cNvPr id="197" name="Shape 197"/>
          <p:cNvCxnSpPr>
            <a:stCxn id="171" idx="0"/>
            <a:endCxn id="168" idx="2"/>
          </p:cNvCxnSpPr>
          <p:nvPr/>
        </p:nvCxnSpPr>
        <p:spPr>
          <a:xfrm flipH="1" rot="10800000">
            <a:off x="6553462" y="3780233"/>
            <a:ext cx="412800" cy="460500"/>
          </a:xfrm>
          <a:prstGeom prst="straightConnector1">
            <a:avLst/>
          </a:prstGeom>
          <a:noFill/>
          <a:ln cap="flat" cmpd="sng" w="9525">
            <a:solidFill>
              <a:srgbClr val="2388DB"/>
            </a:solidFill>
            <a:prstDash val="solid"/>
            <a:round/>
            <a:headEnd len="med" w="med" type="none"/>
            <a:tailEnd len="med" w="med" type="none"/>
          </a:ln>
        </p:spPr>
      </p:cxnSp>
      <p:cxnSp>
        <p:nvCxnSpPr>
          <p:cNvPr id="198" name="Shape 198"/>
          <p:cNvCxnSpPr>
            <a:stCxn id="174" idx="0"/>
            <a:endCxn id="168" idx="2"/>
          </p:cNvCxnSpPr>
          <p:nvPr/>
        </p:nvCxnSpPr>
        <p:spPr>
          <a:xfrm rot="10800000">
            <a:off x="6966545" y="3780233"/>
            <a:ext cx="212400" cy="460500"/>
          </a:xfrm>
          <a:prstGeom prst="straightConnector1">
            <a:avLst/>
          </a:prstGeom>
          <a:noFill/>
          <a:ln cap="flat" cmpd="sng" w="9525">
            <a:solidFill>
              <a:srgbClr val="2388DB"/>
            </a:solidFill>
            <a:prstDash val="solid"/>
            <a:round/>
            <a:headEnd len="med" w="med" type="none"/>
            <a:tailEnd len="med" w="med" type="none"/>
          </a:ln>
        </p:spPr>
      </p:cxnSp>
      <p:cxnSp>
        <p:nvCxnSpPr>
          <p:cNvPr id="199" name="Shape 199"/>
          <p:cNvCxnSpPr>
            <a:stCxn id="177" idx="0"/>
            <a:endCxn id="168" idx="2"/>
          </p:cNvCxnSpPr>
          <p:nvPr/>
        </p:nvCxnSpPr>
        <p:spPr>
          <a:xfrm rot="10800000">
            <a:off x="6966259" y="3780233"/>
            <a:ext cx="975000" cy="460500"/>
          </a:xfrm>
          <a:prstGeom prst="straightConnector1">
            <a:avLst/>
          </a:prstGeom>
          <a:noFill/>
          <a:ln cap="flat" cmpd="sng" w="9525">
            <a:solidFill>
              <a:srgbClr val="2388DB"/>
            </a:solidFill>
            <a:prstDash val="solid"/>
            <a:round/>
            <a:headEnd len="med" w="med" type="none"/>
            <a:tailEnd len="med" w="med" type="none"/>
          </a:ln>
        </p:spPr>
      </p:cxnSp>
      <p:cxnSp>
        <p:nvCxnSpPr>
          <p:cNvPr id="200" name="Shape 200"/>
          <p:cNvCxnSpPr>
            <a:stCxn id="183" idx="0"/>
            <a:endCxn id="171" idx="2"/>
          </p:cNvCxnSpPr>
          <p:nvPr/>
        </p:nvCxnSpPr>
        <p:spPr>
          <a:xfrm rot="10800000">
            <a:off x="6553323" y="4666431"/>
            <a:ext cx="48900" cy="387000"/>
          </a:xfrm>
          <a:prstGeom prst="straightConnector1">
            <a:avLst/>
          </a:prstGeom>
          <a:noFill/>
          <a:ln cap="flat" cmpd="sng" w="9525">
            <a:solidFill>
              <a:srgbClr val="2388DB"/>
            </a:solidFill>
            <a:prstDash val="solid"/>
            <a:round/>
            <a:headEnd len="med" w="med" type="none"/>
            <a:tailEnd len="med" w="med" type="none"/>
          </a:ln>
        </p:spPr>
      </p:cxnSp>
      <p:cxnSp>
        <p:nvCxnSpPr>
          <p:cNvPr id="201" name="Shape 201"/>
          <p:cNvCxnSpPr>
            <a:stCxn id="171" idx="2"/>
            <a:endCxn id="180" idx="0"/>
          </p:cNvCxnSpPr>
          <p:nvPr/>
        </p:nvCxnSpPr>
        <p:spPr>
          <a:xfrm>
            <a:off x="6553462" y="4666433"/>
            <a:ext cx="736500" cy="391200"/>
          </a:xfrm>
          <a:prstGeom prst="straightConnector1">
            <a:avLst/>
          </a:prstGeom>
          <a:noFill/>
          <a:ln cap="flat" cmpd="sng" w="9525">
            <a:solidFill>
              <a:srgbClr val="2388DB"/>
            </a:solidFill>
            <a:prstDash val="solid"/>
            <a:round/>
            <a:headEnd len="med" w="med" type="none"/>
            <a:tailEnd len="med" w="med" type="none"/>
          </a:ln>
        </p:spPr>
      </p:cxnSp>
      <p:cxnSp>
        <p:nvCxnSpPr>
          <p:cNvPr id="202" name="Shape 202"/>
          <p:cNvCxnSpPr>
            <a:stCxn id="177" idx="2"/>
            <a:endCxn id="180" idx="0"/>
          </p:cNvCxnSpPr>
          <p:nvPr/>
        </p:nvCxnSpPr>
        <p:spPr>
          <a:xfrm flipH="1">
            <a:off x="7289959" y="4666433"/>
            <a:ext cx="651300" cy="391200"/>
          </a:xfrm>
          <a:prstGeom prst="straightConnector1">
            <a:avLst/>
          </a:prstGeom>
          <a:noFill/>
          <a:ln cap="flat" cmpd="sng" w="9525">
            <a:solidFill>
              <a:srgbClr val="2388DB"/>
            </a:solidFill>
            <a:prstDash val="solid"/>
            <a:round/>
            <a:headEnd len="med" w="med" type="none"/>
            <a:tailEnd len="med" w="med" type="none"/>
          </a:ln>
        </p:spPr>
      </p:cxnSp>
      <p:cxnSp>
        <p:nvCxnSpPr>
          <p:cNvPr id="203" name="Shape 203"/>
          <p:cNvCxnSpPr>
            <a:stCxn id="177" idx="2"/>
            <a:endCxn id="189" idx="0"/>
          </p:cNvCxnSpPr>
          <p:nvPr/>
        </p:nvCxnSpPr>
        <p:spPr>
          <a:xfrm>
            <a:off x="7941259" y="4666433"/>
            <a:ext cx="141000" cy="344700"/>
          </a:xfrm>
          <a:prstGeom prst="straightConnector1">
            <a:avLst/>
          </a:prstGeom>
          <a:noFill/>
          <a:ln cap="flat" cmpd="sng" w="9525">
            <a:solidFill>
              <a:srgbClr val="2388DB"/>
            </a:solidFill>
            <a:prstDash val="solid"/>
            <a:round/>
            <a:headEnd len="med" w="med" type="none"/>
            <a:tailEnd len="med" w="med" type="none"/>
          </a:ln>
        </p:spPr>
      </p:cxnSp>
      <p:cxnSp>
        <p:nvCxnSpPr>
          <p:cNvPr id="204" name="Shape 204"/>
          <p:cNvCxnSpPr>
            <a:stCxn id="186" idx="0"/>
            <a:endCxn id="180" idx="2"/>
          </p:cNvCxnSpPr>
          <p:nvPr/>
        </p:nvCxnSpPr>
        <p:spPr>
          <a:xfrm rot="10800000">
            <a:off x="7289956" y="5483165"/>
            <a:ext cx="0" cy="277800"/>
          </a:xfrm>
          <a:prstGeom prst="straightConnector1">
            <a:avLst/>
          </a:prstGeom>
          <a:noFill/>
          <a:ln cap="flat" cmpd="sng" w="9525">
            <a:solidFill>
              <a:srgbClr val="2388DB"/>
            </a:solidFill>
            <a:prstDash val="solid"/>
            <a:round/>
            <a:headEnd len="med" w="med" type="none"/>
            <a:tailEnd len="med" w="med" type="none"/>
          </a:ln>
        </p:spPr>
      </p:cxnSp>
      <p:sp>
        <p:nvSpPr>
          <p:cNvPr id="205" name="Shape 2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Data-Flow Testing</a:t>
            </a:r>
            <a:endParaRPr/>
          </a:p>
        </p:txBody>
      </p:sp>
      <p:sp>
        <p:nvSpPr>
          <p:cNvPr id="211" name="Shape 2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Inspectors</a:t>
            </a:r>
            <a:endParaRPr/>
          </a:p>
          <a:p>
            <a:pPr indent="-381000" lvl="1" marL="914400" marR="0" rtl="0" algn="l">
              <a:lnSpc>
                <a:spcPct val="100000"/>
              </a:lnSpc>
              <a:spcBef>
                <a:spcPts val="0"/>
              </a:spcBef>
              <a:spcAft>
                <a:spcPts val="0"/>
              </a:spcAft>
              <a:buSzPts val="2400"/>
              <a:buChar char="○"/>
            </a:pPr>
            <a:r>
              <a:rPr lang="en"/>
              <a:t>Methods that access, but do not modify the state of a dependent class.</a:t>
            </a:r>
            <a:endParaRPr/>
          </a:p>
          <a:p>
            <a:pPr indent="-381000" lvl="1" marL="914400" marR="0" rtl="0" algn="l">
              <a:lnSpc>
                <a:spcPct val="100000"/>
              </a:lnSpc>
              <a:spcBef>
                <a:spcPts val="0"/>
              </a:spcBef>
              <a:spcAft>
                <a:spcPts val="0"/>
              </a:spcAft>
              <a:buSzPts val="2400"/>
              <a:buChar char="○"/>
            </a:pPr>
            <a:r>
              <a:rPr lang="en"/>
              <a:t>Uses, no definitions.</a:t>
            </a:r>
            <a:endParaRPr/>
          </a:p>
          <a:p>
            <a:pPr indent="-419100" lvl="0" marL="457200" marR="0" rtl="0" algn="l">
              <a:lnSpc>
                <a:spcPct val="100000"/>
              </a:lnSpc>
              <a:spcBef>
                <a:spcPts val="0"/>
              </a:spcBef>
              <a:spcAft>
                <a:spcPts val="0"/>
              </a:spcAft>
              <a:buSzPts val="3000"/>
              <a:buChar char="●"/>
            </a:pPr>
            <a:r>
              <a:rPr lang="en"/>
              <a:t>Modifiers</a:t>
            </a:r>
            <a:endParaRPr/>
          </a:p>
          <a:p>
            <a:pPr indent="-381000" lvl="1" marL="914400" marR="0" rtl="0" algn="l">
              <a:lnSpc>
                <a:spcPct val="100000"/>
              </a:lnSpc>
              <a:spcBef>
                <a:spcPts val="0"/>
              </a:spcBef>
              <a:spcAft>
                <a:spcPts val="0"/>
              </a:spcAft>
              <a:buSzPts val="2400"/>
              <a:buChar char="○"/>
            </a:pPr>
            <a:r>
              <a:rPr lang="en"/>
              <a:t>Methods that modify, but do not access the state.</a:t>
            </a:r>
            <a:endParaRPr/>
          </a:p>
          <a:p>
            <a:pPr indent="-381000" lvl="1" marL="914400" marR="0" rtl="0" algn="l">
              <a:lnSpc>
                <a:spcPct val="100000"/>
              </a:lnSpc>
              <a:spcBef>
                <a:spcPts val="0"/>
              </a:spcBef>
              <a:spcAft>
                <a:spcPts val="0"/>
              </a:spcAft>
              <a:buSzPts val="2400"/>
              <a:buChar char="○"/>
            </a:pPr>
            <a:r>
              <a:rPr lang="en"/>
              <a:t>Definitions, no uses.</a:t>
            </a:r>
            <a:endParaRPr/>
          </a:p>
          <a:p>
            <a:pPr indent="-419100" lvl="0" marL="457200" marR="0" rtl="0" algn="l">
              <a:lnSpc>
                <a:spcPct val="100000"/>
              </a:lnSpc>
              <a:spcBef>
                <a:spcPts val="0"/>
              </a:spcBef>
              <a:spcAft>
                <a:spcPts val="0"/>
              </a:spcAft>
              <a:buSzPts val="3000"/>
              <a:buChar char="●"/>
            </a:pPr>
            <a:r>
              <a:rPr lang="en"/>
              <a:t>Inspector/Modifiers</a:t>
            </a:r>
            <a:endParaRPr/>
          </a:p>
          <a:p>
            <a:pPr indent="-381000" lvl="1" marL="914400" marR="0" rtl="0" algn="l">
              <a:lnSpc>
                <a:spcPct val="100000"/>
              </a:lnSpc>
              <a:spcBef>
                <a:spcPts val="0"/>
              </a:spcBef>
              <a:spcAft>
                <a:spcPts val="0"/>
              </a:spcAft>
              <a:buSzPts val="2400"/>
              <a:buChar char="○"/>
            </a:pPr>
            <a:r>
              <a:rPr lang="en"/>
              <a:t>Methods that both define and use variables.</a:t>
            </a:r>
            <a:endParaRPr/>
          </a:p>
          <a:p>
            <a:pPr indent="-419100" lvl="0" marL="457200" marR="0" rtl="0" algn="l">
              <a:lnSpc>
                <a:spcPct val="100000"/>
              </a:lnSpc>
              <a:spcBef>
                <a:spcPts val="0"/>
              </a:spcBef>
              <a:spcAft>
                <a:spcPts val="0"/>
              </a:spcAft>
              <a:buSzPts val="3000"/>
              <a:buChar char="●"/>
            </a:pPr>
            <a:r>
              <a:rPr lang="en"/>
              <a:t>Other methods do not need to be considered in interclass data-flow testing.</a:t>
            </a:r>
            <a:endParaRPr/>
          </a:p>
        </p:txBody>
      </p:sp>
      <p:sp>
        <p:nvSpPr>
          <p:cNvPr id="212" name="Shape 2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Structural Testing</a:t>
            </a:r>
            <a:endParaRPr/>
          </a:p>
        </p:txBody>
      </p:sp>
      <p:sp>
        <p:nvSpPr>
          <p:cNvPr id="218" name="Shape 2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Consider the whole object state when classifying.</a:t>
            </a:r>
            <a:endParaRPr/>
          </a:p>
          <a:p>
            <a:pPr indent="-381000" lvl="1" marL="914400" marR="0" rtl="0" algn="l">
              <a:lnSpc>
                <a:spcPct val="100000"/>
              </a:lnSpc>
              <a:spcBef>
                <a:spcPts val="0"/>
              </a:spcBef>
              <a:spcAft>
                <a:spcPts val="0"/>
              </a:spcAft>
              <a:buSzPts val="2400"/>
              <a:buChar char="○"/>
            </a:pPr>
            <a:r>
              <a:rPr lang="en"/>
              <a:t>Method is a inspector/modifier, even if it inspects one class variable and modifies another.</a:t>
            </a:r>
            <a:endParaRPr/>
          </a:p>
          <a:p>
            <a:pPr indent="-381000" lvl="1" marL="914400" marR="0" rtl="0" algn="l">
              <a:lnSpc>
                <a:spcPct val="100000"/>
              </a:lnSpc>
              <a:spcBef>
                <a:spcPts val="0"/>
              </a:spcBef>
              <a:spcAft>
                <a:spcPts val="0"/>
              </a:spcAft>
              <a:buSzPts val="2400"/>
              <a:buChar char="○"/>
            </a:pPr>
            <a:r>
              <a:rPr lang="en"/>
              <a:t>Important for improving scalability. </a:t>
            </a:r>
            <a:endParaRPr/>
          </a:p>
          <a:p>
            <a:pPr indent="-419100" lvl="0" marL="457200" marR="0" rtl="0" algn="l">
              <a:lnSpc>
                <a:spcPct val="100000"/>
              </a:lnSpc>
              <a:spcBef>
                <a:spcPts val="0"/>
              </a:spcBef>
              <a:spcAft>
                <a:spcPts val="0"/>
              </a:spcAft>
              <a:buSzPts val="3000"/>
              <a:buChar char="●"/>
            </a:pPr>
            <a:r>
              <a:rPr lang="en"/>
              <a:t>If a method has multiple execution paths</a:t>
            </a:r>
            <a:endParaRPr/>
          </a:p>
          <a:p>
            <a:pPr indent="-381000" lvl="1" marL="914400" marR="0" rtl="0" algn="l">
              <a:lnSpc>
                <a:spcPct val="100000"/>
              </a:lnSpc>
              <a:spcBef>
                <a:spcPts val="0"/>
              </a:spcBef>
              <a:spcAft>
                <a:spcPts val="0"/>
              </a:spcAft>
              <a:buSzPts val="2400"/>
              <a:buChar char="○"/>
            </a:pPr>
            <a:r>
              <a:rPr lang="en"/>
              <a:t>Can classify whole method.</a:t>
            </a:r>
            <a:endParaRPr/>
          </a:p>
          <a:p>
            <a:pPr indent="-381000" lvl="1" marL="914400" marR="0" rtl="0" algn="l">
              <a:lnSpc>
                <a:spcPct val="100000"/>
              </a:lnSpc>
              <a:spcBef>
                <a:spcPts val="0"/>
              </a:spcBef>
              <a:spcAft>
                <a:spcPts val="0"/>
              </a:spcAft>
              <a:buSzPts val="2400"/>
              <a:buChar char="○"/>
            </a:pPr>
            <a:r>
              <a:rPr lang="en"/>
              <a:t>Or split into separate paths if they would have different classifications.</a:t>
            </a:r>
            <a:endParaRPr/>
          </a:p>
          <a:p>
            <a:pPr indent="0" lvl="0" marL="0" marR="0" rtl="0" algn="l">
              <a:lnSpc>
                <a:spcPct val="100000"/>
              </a:lnSpc>
              <a:spcBef>
                <a:spcPts val="600"/>
              </a:spcBef>
              <a:spcAft>
                <a:spcPts val="0"/>
              </a:spcAft>
              <a:buNone/>
            </a:pPr>
            <a:r>
              <a:t/>
            </a:r>
            <a:endParaRPr/>
          </a:p>
        </p:txBody>
      </p:sp>
      <p:sp>
        <p:nvSpPr>
          <p:cNvPr id="219" name="Shape 2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Model</a:t>
            </a:r>
            <a:endParaRPr/>
          </a:p>
        </p:txBody>
      </p:sp>
      <p:pic>
        <p:nvPicPr>
          <p:cNvPr id="225" name="Shape 225"/>
          <p:cNvPicPr preferRelativeResize="0"/>
          <p:nvPr/>
        </p:nvPicPr>
        <p:blipFill>
          <a:blip r:embed="rId3">
            <a:alphaModFix/>
          </a:blip>
          <a:stretch>
            <a:fillRect/>
          </a:stretch>
        </p:blipFill>
        <p:spPr>
          <a:xfrm>
            <a:off x="457200" y="1964550"/>
            <a:ext cx="2327475" cy="2785938"/>
          </a:xfrm>
          <a:prstGeom prst="rect">
            <a:avLst/>
          </a:prstGeom>
          <a:noFill/>
          <a:ln>
            <a:noFill/>
          </a:ln>
        </p:spPr>
      </p:pic>
      <p:sp>
        <p:nvSpPr>
          <p:cNvPr id="226" name="Shape 226"/>
          <p:cNvSpPr txBox="1"/>
          <p:nvPr/>
        </p:nvSpPr>
        <p:spPr>
          <a:xfrm>
            <a:off x="945375" y="1633988"/>
            <a:ext cx="13278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Model</a:t>
            </a:r>
            <a:endParaRPr/>
          </a:p>
        </p:txBody>
      </p:sp>
      <p:sp>
        <p:nvSpPr>
          <p:cNvPr id="227" name="Shape 227"/>
          <p:cNvSpPr/>
          <p:nvPr/>
        </p:nvSpPr>
        <p:spPr>
          <a:xfrm>
            <a:off x="1003088" y="4858425"/>
            <a:ext cx="878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modifier</a:t>
            </a:r>
            <a:endParaRPr/>
          </a:p>
        </p:txBody>
      </p:sp>
      <p:pic>
        <p:nvPicPr>
          <p:cNvPr id="228" name="Shape 228"/>
          <p:cNvPicPr preferRelativeResize="0"/>
          <p:nvPr/>
        </p:nvPicPr>
        <p:blipFill>
          <a:blip r:embed="rId4">
            <a:alphaModFix/>
          </a:blip>
          <a:stretch>
            <a:fillRect/>
          </a:stretch>
        </p:blipFill>
        <p:spPr>
          <a:xfrm>
            <a:off x="2973713" y="2073112"/>
            <a:ext cx="2822425" cy="2834425"/>
          </a:xfrm>
          <a:prstGeom prst="rect">
            <a:avLst/>
          </a:prstGeom>
          <a:noFill/>
          <a:ln>
            <a:noFill/>
          </a:ln>
        </p:spPr>
      </p:pic>
      <p:sp>
        <p:nvSpPr>
          <p:cNvPr id="229" name="Shape 229"/>
          <p:cNvSpPr txBox="1"/>
          <p:nvPr/>
        </p:nvSpPr>
        <p:spPr>
          <a:xfrm>
            <a:off x="2973737" y="1693063"/>
            <a:ext cx="21726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void deselectModel()</a:t>
            </a:r>
            <a:endParaRPr/>
          </a:p>
        </p:txBody>
      </p:sp>
      <p:sp>
        <p:nvSpPr>
          <p:cNvPr id="230" name="Shape 230"/>
          <p:cNvSpPr/>
          <p:nvPr/>
        </p:nvSpPr>
        <p:spPr>
          <a:xfrm>
            <a:off x="5146313" y="1693075"/>
            <a:ext cx="878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modifier</a:t>
            </a:r>
            <a:endParaRPr/>
          </a:p>
        </p:txBody>
      </p:sp>
      <p:pic>
        <p:nvPicPr>
          <p:cNvPr id="231" name="Shape 231"/>
          <p:cNvPicPr preferRelativeResize="0"/>
          <p:nvPr/>
        </p:nvPicPr>
        <p:blipFill>
          <a:blip r:embed="rId5">
            <a:alphaModFix/>
          </a:blip>
          <a:stretch>
            <a:fillRect/>
          </a:stretch>
        </p:blipFill>
        <p:spPr>
          <a:xfrm>
            <a:off x="5542775" y="3591535"/>
            <a:ext cx="3014025" cy="2623690"/>
          </a:xfrm>
          <a:prstGeom prst="rect">
            <a:avLst/>
          </a:prstGeom>
          <a:noFill/>
          <a:ln>
            <a:noFill/>
          </a:ln>
        </p:spPr>
      </p:pic>
      <p:sp>
        <p:nvSpPr>
          <p:cNvPr id="232" name="Shape 232"/>
          <p:cNvSpPr txBox="1"/>
          <p:nvPr/>
        </p:nvSpPr>
        <p:spPr>
          <a:xfrm>
            <a:off x="5672771" y="2972100"/>
            <a:ext cx="28224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void removeComponent(int slotIndex)</a:t>
            </a:r>
            <a:endParaRPr/>
          </a:p>
        </p:txBody>
      </p:sp>
      <p:sp>
        <p:nvSpPr>
          <p:cNvPr id="233" name="Shape 233"/>
          <p:cNvSpPr/>
          <p:nvPr/>
        </p:nvSpPr>
        <p:spPr>
          <a:xfrm>
            <a:off x="5601350" y="2209525"/>
            <a:ext cx="3085500" cy="69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Path 1: 1-2-3-4-5: inspector/modifier</a:t>
            </a:r>
            <a:endParaRPr/>
          </a:p>
          <a:p>
            <a:pPr indent="0" lvl="0" marL="0" rtl="0">
              <a:spcBef>
                <a:spcPts val="0"/>
              </a:spcBef>
              <a:spcAft>
                <a:spcPts val="0"/>
              </a:spcAft>
              <a:buNone/>
            </a:pPr>
            <a:r>
              <a:rPr lang="en"/>
              <a:t>Path 2: 1-2-4-5: inspector/modifier</a:t>
            </a:r>
            <a:endParaRPr/>
          </a:p>
        </p:txBody>
      </p: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Model</a:t>
            </a:r>
            <a:endParaRPr/>
          </a:p>
        </p:txBody>
      </p:sp>
      <p:sp>
        <p:nvSpPr>
          <p:cNvPr id="240" name="Shape 240"/>
          <p:cNvSpPr txBox="1"/>
          <p:nvPr/>
        </p:nvSpPr>
        <p:spPr>
          <a:xfrm>
            <a:off x="899400" y="1672125"/>
            <a:ext cx="39024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void addComponent(int slotIndex, String sku)</a:t>
            </a:r>
            <a:endParaRPr/>
          </a:p>
        </p:txBody>
      </p:sp>
      <p:sp>
        <p:nvSpPr>
          <p:cNvPr id="241" name="Shape 241"/>
          <p:cNvSpPr/>
          <p:nvPr/>
        </p:nvSpPr>
        <p:spPr>
          <a:xfrm>
            <a:off x="5586525" y="3265175"/>
            <a:ext cx="2295900" cy="19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t>Path 1: inspector/modifier</a:t>
            </a:r>
            <a:endParaRPr sz="1800"/>
          </a:p>
          <a:p>
            <a:pPr indent="0" lvl="0" marL="0" rtl="0">
              <a:spcBef>
                <a:spcPts val="0"/>
              </a:spcBef>
              <a:spcAft>
                <a:spcPts val="0"/>
              </a:spcAft>
              <a:buNone/>
            </a:pPr>
            <a:r>
              <a:rPr lang="en" sz="1800"/>
              <a:t>Path 2: inspector/modifier</a:t>
            </a:r>
            <a:endParaRPr sz="1800"/>
          </a:p>
          <a:p>
            <a:pPr indent="0" lvl="0" marL="0" rtl="0">
              <a:spcBef>
                <a:spcPts val="0"/>
              </a:spcBef>
              <a:spcAft>
                <a:spcPts val="0"/>
              </a:spcAft>
              <a:buNone/>
            </a:pPr>
            <a:r>
              <a:rPr lang="en" sz="1800"/>
              <a:t>Path 3: inspector/modifier</a:t>
            </a:r>
            <a:endParaRPr sz="1800"/>
          </a:p>
        </p:txBody>
      </p:sp>
      <p:pic>
        <p:nvPicPr>
          <p:cNvPr id="242" name="Shape 242"/>
          <p:cNvPicPr preferRelativeResize="0"/>
          <p:nvPr/>
        </p:nvPicPr>
        <p:blipFill>
          <a:blip r:embed="rId3">
            <a:alphaModFix/>
          </a:blip>
          <a:stretch>
            <a:fillRect/>
          </a:stretch>
        </p:blipFill>
        <p:spPr>
          <a:xfrm>
            <a:off x="795100" y="2025200"/>
            <a:ext cx="4317273" cy="4307925"/>
          </a:xfrm>
          <a:prstGeom prst="rect">
            <a:avLst/>
          </a:prstGeom>
          <a:noFill/>
          <a:ln>
            <a:noFill/>
          </a:ln>
        </p:spPr>
      </p:pic>
      <p:sp>
        <p:nvSpPr>
          <p:cNvPr id="243" name="Shape 243"/>
          <p:cNvSpPr txBox="1"/>
          <p:nvPr/>
        </p:nvSpPr>
        <p:spPr>
          <a:xfrm>
            <a:off x="5489475" y="2025200"/>
            <a:ext cx="3116400" cy="11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Paths:</a:t>
            </a:r>
            <a:endParaRPr sz="1800"/>
          </a:p>
          <a:p>
            <a:pPr indent="0" lvl="0" marL="0" rtl="0">
              <a:spcBef>
                <a:spcPts val="0"/>
              </a:spcBef>
              <a:spcAft>
                <a:spcPts val="0"/>
              </a:spcAft>
              <a:buNone/>
            </a:pPr>
            <a:r>
              <a:rPr lang="en" sz="1800"/>
              <a:t>1-2-3-4-7-10</a:t>
            </a:r>
            <a:endParaRPr sz="1800"/>
          </a:p>
          <a:p>
            <a:pPr indent="0" lvl="0" marL="0" rtl="0">
              <a:spcBef>
                <a:spcPts val="0"/>
              </a:spcBef>
              <a:spcAft>
                <a:spcPts val="0"/>
              </a:spcAft>
              <a:buNone/>
            </a:pPr>
            <a:r>
              <a:rPr lang="en" sz="1800"/>
              <a:t>1-2-3-4-5-6-10</a:t>
            </a:r>
            <a:endParaRPr sz="1800"/>
          </a:p>
          <a:p>
            <a:pPr indent="0" lvl="0" marL="0">
              <a:spcBef>
                <a:spcPts val="0"/>
              </a:spcBef>
              <a:spcAft>
                <a:spcPts val="0"/>
              </a:spcAft>
              <a:buNone/>
            </a:pPr>
            <a:r>
              <a:rPr lang="en" sz="1800"/>
              <a:t>1-2-8-9-10</a:t>
            </a:r>
            <a:endParaRPr sz="1800"/>
          </a:p>
        </p:txBody>
      </p:sp>
      <p:sp>
        <p:nvSpPr>
          <p:cNvPr id="244" name="Shape 2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Object-Oriented Software</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Testing of OO systems is impacted by</a:t>
            </a:r>
            <a:endParaRPr/>
          </a:p>
          <a:p>
            <a:pPr indent="-381000" lvl="1" marL="914400" rtl="0">
              <a:spcBef>
                <a:spcPts val="0"/>
              </a:spcBef>
              <a:spcAft>
                <a:spcPts val="0"/>
              </a:spcAft>
              <a:buSzPts val="2400"/>
              <a:buChar char="○"/>
            </a:pPr>
            <a:r>
              <a:rPr lang="en"/>
              <a:t>State Dependent Behavior</a:t>
            </a:r>
            <a:endParaRPr/>
          </a:p>
          <a:p>
            <a:pPr indent="-381000" lvl="1" marL="914400" rtl="0">
              <a:spcBef>
                <a:spcPts val="0"/>
              </a:spcBef>
              <a:spcAft>
                <a:spcPts val="0"/>
              </a:spcAft>
              <a:buSzPts val="2400"/>
              <a:buChar char="○"/>
            </a:pPr>
            <a:r>
              <a:rPr lang="en"/>
              <a:t>Encapsulation</a:t>
            </a:r>
            <a:endParaRPr/>
          </a:p>
          <a:p>
            <a:pPr indent="-381000" lvl="1" marL="914400" rtl="0">
              <a:spcBef>
                <a:spcPts val="0"/>
              </a:spcBef>
              <a:spcAft>
                <a:spcPts val="0"/>
              </a:spcAft>
              <a:buSzPts val="2400"/>
              <a:buChar char="○"/>
            </a:pPr>
            <a:r>
              <a:rPr lang="en"/>
              <a:t>Inheritance</a:t>
            </a:r>
            <a:endParaRPr/>
          </a:p>
          <a:p>
            <a:pPr indent="-381000" lvl="1" marL="914400" rtl="0">
              <a:spcBef>
                <a:spcPts val="0"/>
              </a:spcBef>
              <a:spcAft>
                <a:spcPts val="0"/>
              </a:spcAft>
              <a:buSzPts val="2400"/>
              <a:buChar char="○"/>
            </a:pPr>
            <a:r>
              <a:rPr lang="en"/>
              <a:t>Polymorphism and Dynamic Binding</a:t>
            </a:r>
            <a:endParaRPr/>
          </a:p>
          <a:p>
            <a:pPr indent="-381000" lvl="1" marL="914400" rtl="0">
              <a:spcBef>
                <a:spcPts val="0"/>
              </a:spcBef>
              <a:spcAft>
                <a:spcPts val="0"/>
              </a:spcAft>
              <a:buSzPts val="2400"/>
              <a:buChar char="○"/>
            </a:pPr>
            <a:r>
              <a:rPr lang="en"/>
              <a:t>Abstract Classes</a:t>
            </a:r>
            <a:endParaRPr/>
          </a:p>
          <a:p>
            <a:pPr indent="-381000" lvl="1" marL="914400" rtl="0">
              <a:spcBef>
                <a:spcPts val="0"/>
              </a:spcBef>
              <a:spcAft>
                <a:spcPts val="0"/>
              </a:spcAft>
              <a:buSzPts val="2400"/>
              <a:buChar char="○"/>
            </a:pPr>
            <a:r>
              <a:rPr lang="en"/>
              <a:t>Exception Handling</a:t>
            </a:r>
            <a:endParaRPr/>
          </a:p>
          <a:p>
            <a:pPr indent="-381000" lvl="1" marL="914400" rtl="0">
              <a:spcBef>
                <a:spcPts val="0"/>
              </a:spcBef>
              <a:spcAft>
                <a:spcPts val="0"/>
              </a:spcAft>
              <a:buSzPts val="2400"/>
              <a:buChar char="○"/>
            </a:pPr>
            <a:r>
              <a:rPr lang="en"/>
              <a:t>Concurrency</a:t>
            </a:r>
            <a:endParaRPr/>
          </a:p>
          <a:p>
            <a:pPr indent="-419100" lvl="0" marL="457200" rtl="0">
              <a:spcBef>
                <a:spcPts val="0"/>
              </a:spcBef>
              <a:spcAft>
                <a:spcPts val="0"/>
              </a:spcAft>
              <a:buSzPts val="3000"/>
              <a:buChar char="●"/>
            </a:pPr>
            <a:r>
              <a:rPr lang="en"/>
              <a:t>To test such systems, we must test both individual classes and groups of related classes.</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Model</a:t>
            </a:r>
            <a:endParaRPr/>
          </a:p>
        </p:txBody>
      </p:sp>
      <p:sp>
        <p:nvSpPr>
          <p:cNvPr id="250" name="Shape 250"/>
          <p:cNvSpPr txBox="1"/>
          <p:nvPr/>
        </p:nvSpPr>
        <p:spPr>
          <a:xfrm>
            <a:off x="1320300" y="1551200"/>
            <a:ext cx="39024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boolean isLegalConfiguration()</a:t>
            </a:r>
            <a:endParaRPr/>
          </a:p>
        </p:txBody>
      </p:sp>
      <p:sp>
        <p:nvSpPr>
          <p:cNvPr id="251" name="Shape 251"/>
          <p:cNvSpPr/>
          <p:nvPr/>
        </p:nvSpPr>
        <p:spPr>
          <a:xfrm>
            <a:off x="5121150" y="3559075"/>
            <a:ext cx="2295900" cy="8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Path 1: inspector/modifier</a:t>
            </a:r>
            <a:endParaRPr/>
          </a:p>
          <a:p>
            <a:pPr indent="0" lvl="0" marL="0" rtl="0">
              <a:spcBef>
                <a:spcPts val="0"/>
              </a:spcBef>
              <a:spcAft>
                <a:spcPts val="0"/>
              </a:spcAft>
              <a:buNone/>
            </a:pPr>
            <a:r>
              <a:rPr lang="en"/>
              <a:t>Path 2: inspector/modifier</a:t>
            </a:r>
            <a:endParaRPr/>
          </a:p>
          <a:p>
            <a:pPr indent="0" lvl="0" marL="0" rtl="0">
              <a:spcBef>
                <a:spcPts val="0"/>
              </a:spcBef>
              <a:spcAft>
                <a:spcPts val="0"/>
              </a:spcAft>
              <a:buNone/>
            </a:pPr>
            <a:r>
              <a:rPr lang="en"/>
              <a:t>Path 3: inspector/modifier</a:t>
            </a:r>
            <a:endParaRPr/>
          </a:p>
          <a:p>
            <a:pPr indent="0" lvl="0" marL="0" rtl="0">
              <a:spcBef>
                <a:spcPts val="0"/>
              </a:spcBef>
              <a:spcAft>
                <a:spcPts val="0"/>
              </a:spcAft>
              <a:buNone/>
            </a:pPr>
            <a:r>
              <a:rPr lang="en"/>
              <a:t>Path 4: modifier</a:t>
            </a:r>
            <a:endParaRPr/>
          </a:p>
        </p:txBody>
      </p:sp>
      <p:sp>
        <p:nvSpPr>
          <p:cNvPr id="252" name="Shape 252"/>
          <p:cNvSpPr txBox="1"/>
          <p:nvPr/>
        </p:nvSpPr>
        <p:spPr>
          <a:xfrm>
            <a:off x="4652075" y="1637125"/>
            <a:ext cx="3703500" cy="172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Paths:</a:t>
            </a:r>
            <a:endParaRPr/>
          </a:p>
          <a:p>
            <a:pPr indent="0" lvl="0" marL="0" rtl="0">
              <a:spcBef>
                <a:spcPts val="0"/>
              </a:spcBef>
              <a:spcAft>
                <a:spcPts val="0"/>
              </a:spcAft>
              <a:buNone/>
            </a:pPr>
            <a:r>
              <a:rPr lang="en"/>
              <a:t>1: 1-2-3-[1-2-3-4-5-6-7-8-4-9]-4</a:t>
            </a:r>
            <a:endParaRPr/>
          </a:p>
          <a:p>
            <a:pPr indent="0" lvl="0" marL="0" rtl="0">
              <a:spcBef>
                <a:spcPts val="0"/>
              </a:spcBef>
              <a:spcAft>
                <a:spcPts val="0"/>
              </a:spcAft>
              <a:buNone/>
            </a:pPr>
            <a:r>
              <a:rPr lang="en"/>
              <a:t>2: </a:t>
            </a:r>
            <a:r>
              <a:rPr lang="en">
                <a:solidFill>
                  <a:schemeClr val="dk1"/>
                </a:solidFill>
              </a:rPr>
              <a:t>1-2-3-[1-2-3-4-5-6-7-4-9]-4</a:t>
            </a:r>
            <a:endParaRPr>
              <a:solidFill>
                <a:schemeClr val="dk1"/>
              </a:solidFill>
            </a:endParaRPr>
          </a:p>
          <a:p>
            <a:pPr indent="0" lvl="0" marL="0" rtl="0">
              <a:spcBef>
                <a:spcPts val="0"/>
              </a:spcBef>
              <a:spcAft>
                <a:spcPts val="0"/>
              </a:spcAft>
              <a:buNone/>
            </a:pPr>
            <a:r>
              <a:rPr lang="en">
                <a:solidFill>
                  <a:schemeClr val="dk1"/>
                </a:solidFill>
              </a:rPr>
              <a:t>3: 1-2-3-[1-2-3-4-9]-4</a:t>
            </a:r>
            <a:endParaRPr>
              <a:solidFill>
                <a:schemeClr val="dk1"/>
              </a:solidFill>
            </a:endParaRPr>
          </a:p>
          <a:p>
            <a:pPr indent="0" lvl="0" marL="0" rtl="0">
              <a:spcBef>
                <a:spcPts val="0"/>
              </a:spcBef>
              <a:spcAft>
                <a:spcPts val="0"/>
              </a:spcAft>
              <a:buNone/>
            </a:pPr>
            <a:r>
              <a:rPr lang="en"/>
              <a:t>4: 1-2-4</a:t>
            </a:r>
            <a:endParaRPr/>
          </a:p>
          <a:p>
            <a:pPr indent="0" lvl="0" marL="0" rtl="0">
              <a:spcBef>
                <a:spcPts val="0"/>
              </a:spcBef>
              <a:spcAft>
                <a:spcPts val="0"/>
              </a:spcAft>
              <a:buNone/>
            </a:pPr>
            <a:r>
              <a:t/>
            </a:r>
            <a:endParaRPr/>
          </a:p>
        </p:txBody>
      </p:sp>
      <p:pic>
        <p:nvPicPr>
          <p:cNvPr id="253" name="Shape 253"/>
          <p:cNvPicPr preferRelativeResize="0"/>
          <p:nvPr/>
        </p:nvPicPr>
        <p:blipFill>
          <a:blip r:embed="rId3">
            <a:alphaModFix/>
          </a:blip>
          <a:stretch>
            <a:fillRect/>
          </a:stretch>
        </p:blipFill>
        <p:spPr>
          <a:xfrm>
            <a:off x="1320300" y="1907650"/>
            <a:ext cx="2766800" cy="1269745"/>
          </a:xfrm>
          <a:prstGeom prst="rect">
            <a:avLst/>
          </a:prstGeom>
          <a:noFill/>
          <a:ln>
            <a:noFill/>
          </a:ln>
        </p:spPr>
      </p:pic>
      <p:sp>
        <p:nvSpPr>
          <p:cNvPr id="254" name="Shape 254"/>
          <p:cNvSpPr txBox="1"/>
          <p:nvPr/>
        </p:nvSpPr>
        <p:spPr>
          <a:xfrm>
            <a:off x="1512500" y="3199138"/>
            <a:ext cx="39024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void checkConfiguration()</a:t>
            </a:r>
            <a:endParaRPr/>
          </a:p>
        </p:txBody>
      </p:sp>
      <p:pic>
        <p:nvPicPr>
          <p:cNvPr id="255" name="Shape 255"/>
          <p:cNvPicPr preferRelativeResize="0"/>
          <p:nvPr/>
        </p:nvPicPr>
        <p:blipFill>
          <a:blip r:embed="rId4">
            <a:alphaModFix/>
          </a:blip>
          <a:stretch>
            <a:fillRect/>
          </a:stretch>
        </p:blipFill>
        <p:spPr>
          <a:xfrm>
            <a:off x="1714725" y="3587787"/>
            <a:ext cx="2875394" cy="2904675"/>
          </a:xfrm>
          <a:prstGeom prst="rect">
            <a:avLst/>
          </a:prstGeom>
          <a:noFill/>
          <a:ln>
            <a:noFill/>
          </a:ln>
        </p:spPr>
      </p:pic>
      <p:sp>
        <p:nvSpPr>
          <p:cNvPr id="256" name="Shape 2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Structural Testing</a:t>
            </a:r>
            <a:endParaRPr/>
          </a:p>
        </p:txBody>
      </p:sp>
      <p:sp>
        <p:nvSpPr>
          <p:cNvPr id="262" name="Shape 26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Test classes that use or contain leaf classes.</a:t>
            </a:r>
            <a:endParaRPr sz="2400"/>
          </a:p>
          <a:p>
            <a:pPr indent="-381000" lvl="0" marL="457200" marR="0" rtl="0" algn="l">
              <a:lnSpc>
                <a:spcPct val="100000"/>
              </a:lnSpc>
              <a:spcBef>
                <a:spcPts val="0"/>
              </a:spcBef>
              <a:spcAft>
                <a:spcPts val="0"/>
              </a:spcAft>
              <a:buSzPts val="2400"/>
              <a:buChar char="●"/>
            </a:pPr>
            <a:r>
              <a:rPr lang="en" sz="2400"/>
              <a:t>Invocations of modifiers and inspector/modifiers are treated as definitions</a:t>
            </a:r>
            <a:endParaRPr sz="2400"/>
          </a:p>
          <a:p>
            <a:pPr indent="-381000" lvl="0" marL="457200" marR="0" rtl="0" algn="l">
              <a:lnSpc>
                <a:spcPct val="100000"/>
              </a:lnSpc>
              <a:spcBef>
                <a:spcPts val="0"/>
              </a:spcBef>
              <a:spcAft>
                <a:spcPts val="0"/>
              </a:spcAft>
              <a:buSzPts val="2400"/>
              <a:buChar char="●"/>
            </a:pPr>
            <a:r>
              <a:rPr lang="en" sz="2400"/>
              <a:t>Invocations of inspectors and inspector/modifiers are treated as uses.</a:t>
            </a:r>
            <a:endParaRPr sz="2400"/>
          </a:p>
          <a:p>
            <a:pPr indent="-381000" lvl="0" marL="457200" marR="0" rtl="0" algn="l">
              <a:lnSpc>
                <a:spcPct val="100000"/>
              </a:lnSpc>
              <a:spcBef>
                <a:spcPts val="0"/>
              </a:spcBef>
              <a:spcAft>
                <a:spcPts val="0"/>
              </a:spcAft>
              <a:buSzPts val="2400"/>
              <a:buChar char="●"/>
            </a:pPr>
            <a:r>
              <a:rPr lang="en" sz="2400"/>
              <a:t>Analyze classes that depend on classes already analyzed.</a:t>
            </a:r>
            <a:endParaRPr sz="2400"/>
          </a:p>
        </p:txBody>
      </p:sp>
      <p:sp>
        <p:nvSpPr>
          <p:cNvPr id="263" name="Shape 263"/>
          <p:cNvSpPr/>
          <p:nvPr/>
        </p:nvSpPr>
        <p:spPr>
          <a:xfrm>
            <a:off x="4578550" y="3032701"/>
            <a:ext cx="6549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USAccount</a:t>
            </a:r>
            <a:endParaRPr sz="700"/>
          </a:p>
          <a:p>
            <a:pPr indent="0" lvl="0" marL="0" rtl="0">
              <a:spcBef>
                <a:spcPts val="0"/>
              </a:spcBef>
              <a:spcAft>
                <a:spcPts val="0"/>
              </a:spcAft>
              <a:buNone/>
            </a:pPr>
            <a:r>
              <a:t/>
            </a:r>
            <a:endParaRPr/>
          </a:p>
        </p:txBody>
      </p:sp>
      <p:cxnSp>
        <p:nvCxnSpPr>
          <p:cNvPr id="264" name="Shape 264"/>
          <p:cNvCxnSpPr/>
          <p:nvPr/>
        </p:nvCxnSpPr>
        <p:spPr>
          <a:xfrm>
            <a:off x="4578550" y="3245493"/>
            <a:ext cx="654900" cy="0"/>
          </a:xfrm>
          <a:prstGeom prst="straightConnector1">
            <a:avLst/>
          </a:prstGeom>
          <a:noFill/>
          <a:ln cap="flat" cmpd="sng" w="9525">
            <a:solidFill>
              <a:srgbClr val="2388DB"/>
            </a:solidFill>
            <a:prstDash val="solid"/>
            <a:round/>
            <a:headEnd len="med" w="med" type="none"/>
            <a:tailEnd len="med" w="med" type="none"/>
          </a:ln>
        </p:spPr>
      </p:cxnSp>
      <p:cxnSp>
        <p:nvCxnSpPr>
          <p:cNvPr id="265" name="Shape 265"/>
          <p:cNvCxnSpPr/>
          <p:nvPr/>
        </p:nvCxnSpPr>
        <p:spPr>
          <a:xfrm>
            <a:off x="4578550" y="3341444"/>
            <a:ext cx="654900" cy="0"/>
          </a:xfrm>
          <a:prstGeom prst="straightConnector1">
            <a:avLst/>
          </a:prstGeom>
          <a:noFill/>
          <a:ln cap="flat" cmpd="sng" w="9525">
            <a:solidFill>
              <a:srgbClr val="2388DB"/>
            </a:solidFill>
            <a:prstDash val="solid"/>
            <a:round/>
            <a:headEnd len="med" w="med" type="none"/>
            <a:tailEnd len="med" w="med" type="none"/>
          </a:ln>
        </p:spPr>
      </p:cxnSp>
      <p:sp>
        <p:nvSpPr>
          <p:cNvPr id="266" name="Shape 266"/>
          <p:cNvSpPr/>
          <p:nvPr/>
        </p:nvSpPr>
        <p:spPr>
          <a:xfrm>
            <a:off x="5478004" y="4081520"/>
            <a:ext cx="7434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OtherAccount</a:t>
            </a:r>
            <a:endParaRPr sz="700"/>
          </a:p>
          <a:p>
            <a:pPr indent="0" lvl="0" marL="0" rtl="0">
              <a:spcBef>
                <a:spcPts val="0"/>
              </a:spcBef>
              <a:spcAft>
                <a:spcPts val="0"/>
              </a:spcAft>
              <a:buNone/>
            </a:pPr>
            <a:r>
              <a:t/>
            </a:r>
            <a:endParaRPr/>
          </a:p>
        </p:txBody>
      </p:sp>
      <p:cxnSp>
        <p:nvCxnSpPr>
          <p:cNvPr id="267" name="Shape 267"/>
          <p:cNvCxnSpPr/>
          <p:nvPr/>
        </p:nvCxnSpPr>
        <p:spPr>
          <a:xfrm>
            <a:off x="5478004" y="4294313"/>
            <a:ext cx="743400" cy="0"/>
          </a:xfrm>
          <a:prstGeom prst="straightConnector1">
            <a:avLst/>
          </a:prstGeom>
          <a:noFill/>
          <a:ln cap="flat" cmpd="sng" w="9525">
            <a:solidFill>
              <a:srgbClr val="2388DB"/>
            </a:solidFill>
            <a:prstDash val="solid"/>
            <a:round/>
            <a:headEnd len="med" w="med" type="none"/>
            <a:tailEnd len="med" w="med" type="none"/>
          </a:ln>
        </p:spPr>
      </p:cxnSp>
      <p:cxnSp>
        <p:nvCxnSpPr>
          <p:cNvPr id="268" name="Shape 268"/>
          <p:cNvCxnSpPr/>
          <p:nvPr/>
        </p:nvCxnSpPr>
        <p:spPr>
          <a:xfrm>
            <a:off x="5478004" y="4390263"/>
            <a:ext cx="743400" cy="0"/>
          </a:xfrm>
          <a:prstGeom prst="straightConnector1">
            <a:avLst/>
          </a:prstGeom>
          <a:noFill/>
          <a:ln cap="flat" cmpd="sng" w="9525">
            <a:solidFill>
              <a:srgbClr val="2388DB"/>
            </a:solidFill>
            <a:prstDash val="solid"/>
            <a:round/>
            <a:headEnd len="med" w="med" type="none"/>
            <a:tailEnd len="med" w="med" type="none"/>
          </a:ln>
        </p:spPr>
      </p:cxnSp>
      <p:sp>
        <p:nvSpPr>
          <p:cNvPr id="269" name="Shape 269"/>
          <p:cNvSpPr/>
          <p:nvPr/>
        </p:nvSpPr>
        <p:spPr>
          <a:xfrm>
            <a:off x="5233461" y="3491875"/>
            <a:ext cx="6978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EUAccount</a:t>
            </a:r>
            <a:endParaRPr sz="700"/>
          </a:p>
          <a:p>
            <a:pPr indent="0" lvl="0" marL="0" rtl="0">
              <a:spcBef>
                <a:spcPts val="0"/>
              </a:spcBef>
              <a:spcAft>
                <a:spcPts val="0"/>
              </a:spcAft>
              <a:buNone/>
            </a:pPr>
            <a:r>
              <a:t/>
            </a:r>
            <a:endParaRPr/>
          </a:p>
        </p:txBody>
      </p:sp>
      <p:cxnSp>
        <p:nvCxnSpPr>
          <p:cNvPr id="270" name="Shape 270"/>
          <p:cNvCxnSpPr/>
          <p:nvPr/>
        </p:nvCxnSpPr>
        <p:spPr>
          <a:xfrm>
            <a:off x="5233461" y="3704668"/>
            <a:ext cx="697800" cy="0"/>
          </a:xfrm>
          <a:prstGeom prst="straightConnector1">
            <a:avLst/>
          </a:prstGeom>
          <a:noFill/>
          <a:ln cap="flat" cmpd="sng" w="9525">
            <a:solidFill>
              <a:srgbClr val="2388DB"/>
            </a:solidFill>
            <a:prstDash val="solid"/>
            <a:round/>
            <a:headEnd len="med" w="med" type="none"/>
            <a:tailEnd len="med" w="med" type="none"/>
          </a:ln>
        </p:spPr>
      </p:cxnSp>
      <p:cxnSp>
        <p:nvCxnSpPr>
          <p:cNvPr id="271" name="Shape 271"/>
          <p:cNvCxnSpPr/>
          <p:nvPr/>
        </p:nvCxnSpPr>
        <p:spPr>
          <a:xfrm>
            <a:off x="5233461" y="3800618"/>
            <a:ext cx="697800" cy="0"/>
          </a:xfrm>
          <a:prstGeom prst="straightConnector1">
            <a:avLst/>
          </a:prstGeom>
          <a:noFill/>
          <a:ln cap="flat" cmpd="sng" w="9525">
            <a:solidFill>
              <a:srgbClr val="2388DB"/>
            </a:solidFill>
            <a:prstDash val="solid"/>
            <a:round/>
            <a:headEnd len="med" w="med" type="none"/>
            <a:tailEnd len="med" w="med" type="none"/>
          </a:ln>
        </p:spPr>
      </p:cxnSp>
      <p:sp>
        <p:nvSpPr>
          <p:cNvPr id="272" name="Shape 272"/>
          <p:cNvSpPr/>
          <p:nvPr/>
        </p:nvSpPr>
        <p:spPr>
          <a:xfrm>
            <a:off x="6221625" y="2711050"/>
            <a:ext cx="6516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a:t>
            </a:r>
            <a:endParaRPr sz="700"/>
          </a:p>
          <a:p>
            <a:pPr indent="0" lvl="0" marL="0" rtl="0">
              <a:spcBef>
                <a:spcPts val="0"/>
              </a:spcBef>
              <a:spcAft>
                <a:spcPts val="0"/>
              </a:spcAft>
              <a:buNone/>
            </a:pPr>
            <a:r>
              <a:t/>
            </a:r>
            <a:endParaRPr/>
          </a:p>
        </p:txBody>
      </p:sp>
      <p:cxnSp>
        <p:nvCxnSpPr>
          <p:cNvPr id="273" name="Shape 273"/>
          <p:cNvCxnSpPr/>
          <p:nvPr/>
        </p:nvCxnSpPr>
        <p:spPr>
          <a:xfrm>
            <a:off x="6221625" y="2923842"/>
            <a:ext cx="651600" cy="0"/>
          </a:xfrm>
          <a:prstGeom prst="straightConnector1">
            <a:avLst/>
          </a:prstGeom>
          <a:noFill/>
          <a:ln cap="flat" cmpd="sng" w="9525">
            <a:solidFill>
              <a:srgbClr val="2388DB"/>
            </a:solidFill>
            <a:prstDash val="solid"/>
            <a:round/>
            <a:headEnd len="med" w="med" type="none"/>
            <a:tailEnd len="med" w="med" type="none"/>
          </a:ln>
        </p:spPr>
      </p:cxnSp>
      <p:cxnSp>
        <p:nvCxnSpPr>
          <p:cNvPr id="274" name="Shape 274"/>
          <p:cNvCxnSpPr/>
          <p:nvPr/>
        </p:nvCxnSpPr>
        <p:spPr>
          <a:xfrm>
            <a:off x="6221625" y="3019793"/>
            <a:ext cx="651600" cy="0"/>
          </a:xfrm>
          <a:prstGeom prst="straightConnector1">
            <a:avLst/>
          </a:prstGeom>
          <a:noFill/>
          <a:ln cap="flat" cmpd="sng" w="9525">
            <a:solidFill>
              <a:srgbClr val="2388DB"/>
            </a:solidFill>
            <a:prstDash val="solid"/>
            <a:round/>
            <a:headEnd len="med" w="med" type="none"/>
            <a:tailEnd len="med" w="med" type="none"/>
          </a:ln>
        </p:spPr>
      </p:cxnSp>
      <p:sp>
        <p:nvSpPr>
          <p:cNvPr id="275" name="Shape 275"/>
          <p:cNvSpPr/>
          <p:nvPr/>
        </p:nvSpPr>
        <p:spPr>
          <a:xfrm>
            <a:off x="6103482" y="1981425"/>
            <a:ext cx="7959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CustomerCare</a:t>
            </a:r>
            <a:endParaRPr sz="700"/>
          </a:p>
          <a:p>
            <a:pPr indent="0" lvl="0" marL="0" rtl="0">
              <a:spcBef>
                <a:spcPts val="0"/>
              </a:spcBef>
              <a:spcAft>
                <a:spcPts val="0"/>
              </a:spcAft>
              <a:buNone/>
            </a:pPr>
            <a:r>
              <a:t/>
            </a:r>
            <a:endParaRPr/>
          </a:p>
        </p:txBody>
      </p:sp>
      <p:cxnSp>
        <p:nvCxnSpPr>
          <p:cNvPr id="276" name="Shape 276"/>
          <p:cNvCxnSpPr/>
          <p:nvPr/>
        </p:nvCxnSpPr>
        <p:spPr>
          <a:xfrm>
            <a:off x="6103482" y="2194217"/>
            <a:ext cx="795900" cy="0"/>
          </a:xfrm>
          <a:prstGeom prst="straightConnector1">
            <a:avLst/>
          </a:prstGeom>
          <a:noFill/>
          <a:ln cap="flat" cmpd="sng" w="9525">
            <a:solidFill>
              <a:srgbClr val="2388DB"/>
            </a:solidFill>
            <a:prstDash val="solid"/>
            <a:round/>
            <a:headEnd len="med" w="med" type="none"/>
            <a:tailEnd len="med" w="med" type="none"/>
          </a:ln>
        </p:spPr>
      </p:cxnSp>
      <p:cxnSp>
        <p:nvCxnSpPr>
          <p:cNvPr id="277" name="Shape 277"/>
          <p:cNvCxnSpPr/>
          <p:nvPr/>
        </p:nvCxnSpPr>
        <p:spPr>
          <a:xfrm>
            <a:off x="6103482" y="2290168"/>
            <a:ext cx="795900" cy="0"/>
          </a:xfrm>
          <a:prstGeom prst="straightConnector1">
            <a:avLst/>
          </a:prstGeom>
          <a:noFill/>
          <a:ln cap="flat" cmpd="sng" w="9525">
            <a:solidFill>
              <a:srgbClr val="2388DB"/>
            </a:solidFill>
            <a:prstDash val="solid"/>
            <a:round/>
            <a:headEnd len="med" w="med" type="none"/>
            <a:tailEnd len="med" w="med" type="none"/>
          </a:ln>
        </p:spPr>
      </p:cxnSp>
      <p:sp>
        <p:nvSpPr>
          <p:cNvPr id="278" name="Shape 278"/>
          <p:cNvSpPr/>
          <p:nvPr/>
        </p:nvSpPr>
        <p:spPr>
          <a:xfrm>
            <a:off x="6731355" y="3354455"/>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Order</a:t>
            </a:r>
            <a:endParaRPr sz="700"/>
          </a:p>
          <a:p>
            <a:pPr indent="0" lvl="0" marL="0" rtl="0">
              <a:spcBef>
                <a:spcPts val="0"/>
              </a:spcBef>
              <a:spcAft>
                <a:spcPts val="0"/>
              </a:spcAft>
              <a:buNone/>
            </a:pPr>
            <a:r>
              <a:t/>
            </a:r>
            <a:endParaRPr/>
          </a:p>
        </p:txBody>
      </p:sp>
      <p:cxnSp>
        <p:nvCxnSpPr>
          <p:cNvPr id="279" name="Shape 279"/>
          <p:cNvCxnSpPr/>
          <p:nvPr/>
        </p:nvCxnSpPr>
        <p:spPr>
          <a:xfrm>
            <a:off x="6731355" y="3567247"/>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280" name="Shape 280"/>
          <p:cNvCxnSpPr/>
          <p:nvPr/>
        </p:nvCxnSpPr>
        <p:spPr>
          <a:xfrm>
            <a:off x="6731355" y="3663198"/>
            <a:ext cx="470100" cy="0"/>
          </a:xfrm>
          <a:prstGeom prst="straightConnector1">
            <a:avLst/>
          </a:prstGeom>
          <a:noFill/>
          <a:ln cap="flat" cmpd="sng" w="9525">
            <a:solidFill>
              <a:srgbClr val="2388DB"/>
            </a:solidFill>
            <a:prstDash val="solid"/>
            <a:round/>
            <a:headEnd len="med" w="med" type="none"/>
            <a:tailEnd len="med" w="med" type="none"/>
          </a:ln>
        </p:spPr>
      </p:cxnSp>
      <p:sp>
        <p:nvSpPr>
          <p:cNvPr id="281" name="Shape 281"/>
          <p:cNvSpPr/>
          <p:nvPr/>
        </p:nvSpPr>
        <p:spPr>
          <a:xfrm>
            <a:off x="6318412" y="4240733"/>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a:t>
            </a:r>
            <a:endParaRPr sz="700"/>
          </a:p>
          <a:p>
            <a:pPr indent="0" lvl="0" marL="0" rtl="0">
              <a:spcBef>
                <a:spcPts val="0"/>
              </a:spcBef>
              <a:spcAft>
                <a:spcPts val="0"/>
              </a:spcAft>
              <a:buNone/>
            </a:pPr>
            <a:r>
              <a:t/>
            </a:r>
            <a:endParaRPr/>
          </a:p>
        </p:txBody>
      </p:sp>
      <p:cxnSp>
        <p:nvCxnSpPr>
          <p:cNvPr id="282" name="Shape 282"/>
          <p:cNvCxnSpPr/>
          <p:nvPr/>
        </p:nvCxnSpPr>
        <p:spPr>
          <a:xfrm>
            <a:off x="6318412" y="4453525"/>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283" name="Shape 283"/>
          <p:cNvCxnSpPr/>
          <p:nvPr/>
        </p:nvCxnSpPr>
        <p:spPr>
          <a:xfrm>
            <a:off x="6318412" y="4549476"/>
            <a:ext cx="470100" cy="0"/>
          </a:xfrm>
          <a:prstGeom prst="straightConnector1">
            <a:avLst/>
          </a:prstGeom>
          <a:noFill/>
          <a:ln cap="flat" cmpd="sng" w="9525">
            <a:solidFill>
              <a:srgbClr val="2388DB"/>
            </a:solidFill>
            <a:prstDash val="solid"/>
            <a:round/>
            <a:headEnd len="med" w="med" type="none"/>
            <a:tailEnd len="med" w="med" type="none"/>
          </a:ln>
        </p:spPr>
      </p:cxnSp>
      <p:sp>
        <p:nvSpPr>
          <p:cNvPr id="284" name="Shape 284"/>
          <p:cNvSpPr/>
          <p:nvPr/>
        </p:nvSpPr>
        <p:spPr>
          <a:xfrm>
            <a:off x="6895145" y="4240733"/>
            <a:ext cx="5676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PriceList</a:t>
            </a:r>
            <a:endParaRPr sz="700"/>
          </a:p>
          <a:p>
            <a:pPr indent="0" lvl="0" marL="0" rtl="0">
              <a:spcBef>
                <a:spcPts val="0"/>
              </a:spcBef>
              <a:spcAft>
                <a:spcPts val="0"/>
              </a:spcAft>
              <a:buNone/>
            </a:pPr>
            <a:r>
              <a:t/>
            </a:r>
            <a:endParaRPr/>
          </a:p>
        </p:txBody>
      </p:sp>
      <p:cxnSp>
        <p:nvCxnSpPr>
          <p:cNvPr id="285" name="Shape 285"/>
          <p:cNvCxnSpPr/>
          <p:nvPr/>
        </p:nvCxnSpPr>
        <p:spPr>
          <a:xfrm>
            <a:off x="6895145" y="4453525"/>
            <a:ext cx="567600" cy="0"/>
          </a:xfrm>
          <a:prstGeom prst="straightConnector1">
            <a:avLst/>
          </a:prstGeom>
          <a:noFill/>
          <a:ln cap="flat" cmpd="sng" w="9525">
            <a:solidFill>
              <a:srgbClr val="2388DB"/>
            </a:solidFill>
            <a:prstDash val="solid"/>
            <a:round/>
            <a:headEnd len="med" w="med" type="none"/>
            <a:tailEnd len="med" w="med" type="none"/>
          </a:ln>
        </p:spPr>
      </p:cxnSp>
      <p:cxnSp>
        <p:nvCxnSpPr>
          <p:cNvPr id="286" name="Shape 286"/>
          <p:cNvCxnSpPr/>
          <p:nvPr/>
        </p:nvCxnSpPr>
        <p:spPr>
          <a:xfrm>
            <a:off x="6895145" y="4549476"/>
            <a:ext cx="567600" cy="0"/>
          </a:xfrm>
          <a:prstGeom prst="straightConnector1">
            <a:avLst/>
          </a:prstGeom>
          <a:noFill/>
          <a:ln cap="flat" cmpd="sng" w="9525">
            <a:solidFill>
              <a:srgbClr val="2388DB"/>
            </a:solidFill>
            <a:prstDash val="solid"/>
            <a:round/>
            <a:headEnd len="med" w="med" type="none"/>
            <a:tailEnd len="med" w="med" type="none"/>
          </a:ln>
        </p:spPr>
      </p:cxnSp>
      <p:sp>
        <p:nvSpPr>
          <p:cNvPr id="287" name="Shape 287"/>
          <p:cNvSpPr/>
          <p:nvPr/>
        </p:nvSpPr>
        <p:spPr>
          <a:xfrm>
            <a:off x="7569559" y="4240733"/>
            <a:ext cx="7434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a:t>
            </a:r>
            <a:endParaRPr sz="700"/>
          </a:p>
          <a:p>
            <a:pPr indent="0" lvl="0" marL="0" rtl="0">
              <a:spcBef>
                <a:spcPts val="0"/>
              </a:spcBef>
              <a:spcAft>
                <a:spcPts val="0"/>
              </a:spcAft>
              <a:buNone/>
            </a:pPr>
            <a:r>
              <a:t/>
            </a:r>
            <a:endParaRPr/>
          </a:p>
        </p:txBody>
      </p:sp>
      <p:cxnSp>
        <p:nvCxnSpPr>
          <p:cNvPr id="288" name="Shape 288"/>
          <p:cNvCxnSpPr/>
          <p:nvPr/>
        </p:nvCxnSpPr>
        <p:spPr>
          <a:xfrm>
            <a:off x="7569559" y="4453525"/>
            <a:ext cx="743400" cy="0"/>
          </a:xfrm>
          <a:prstGeom prst="straightConnector1">
            <a:avLst/>
          </a:prstGeom>
          <a:noFill/>
          <a:ln cap="flat" cmpd="sng" w="9525">
            <a:solidFill>
              <a:srgbClr val="2388DB"/>
            </a:solidFill>
            <a:prstDash val="solid"/>
            <a:round/>
            <a:headEnd len="med" w="med" type="none"/>
            <a:tailEnd len="med" w="med" type="none"/>
          </a:ln>
        </p:spPr>
      </p:cxnSp>
      <p:cxnSp>
        <p:nvCxnSpPr>
          <p:cNvPr id="289" name="Shape 289"/>
          <p:cNvCxnSpPr/>
          <p:nvPr/>
        </p:nvCxnSpPr>
        <p:spPr>
          <a:xfrm>
            <a:off x="7569559" y="4549476"/>
            <a:ext cx="743400" cy="0"/>
          </a:xfrm>
          <a:prstGeom prst="straightConnector1">
            <a:avLst/>
          </a:prstGeom>
          <a:noFill/>
          <a:ln cap="flat" cmpd="sng" w="9525">
            <a:solidFill>
              <a:srgbClr val="2388DB"/>
            </a:solidFill>
            <a:prstDash val="solid"/>
            <a:round/>
            <a:headEnd len="med" w="med" type="none"/>
            <a:tailEnd len="med" w="med" type="none"/>
          </a:ln>
        </p:spPr>
      </p:cxnSp>
      <p:sp>
        <p:nvSpPr>
          <p:cNvPr id="290" name="Shape 290"/>
          <p:cNvSpPr/>
          <p:nvPr/>
        </p:nvSpPr>
        <p:spPr>
          <a:xfrm>
            <a:off x="7054906" y="5057491"/>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a:t>
            </a:r>
            <a:endParaRPr sz="700"/>
          </a:p>
          <a:p>
            <a:pPr indent="0" lvl="0" marL="0" rtl="0">
              <a:spcBef>
                <a:spcPts val="0"/>
              </a:spcBef>
              <a:spcAft>
                <a:spcPts val="0"/>
              </a:spcAft>
              <a:buNone/>
            </a:pPr>
            <a:r>
              <a:t/>
            </a:r>
            <a:endParaRPr/>
          </a:p>
        </p:txBody>
      </p:sp>
      <p:cxnSp>
        <p:nvCxnSpPr>
          <p:cNvPr id="291" name="Shape 291"/>
          <p:cNvCxnSpPr/>
          <p:nvPr/>
        </p:nvCxnSpPr>
        <p:spPr>
          <a:xfrm>
            <a:off x="7054906" y="5270283"/>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292" name="Shape 292"/>
          <p:cNvCxnSpPr/>
          <p:nvPr/>
        </p:nvCxnSpPr>
        <p:spPr>
          <a:xfrm>
            <a:off x="7054906" y="5366234"/>
            <a:ext cx="470100" cy="0"/>
          </a:xfrm>
          <a:prstGeom prst="straightConnector1">
            <a:avLst/>
          </a:prstGeom>
          <a:noFill/>
          <a:ln cap="flat" cmpd="sng" w="9525">
            <a:solidFill>
              <a:srgbClr val="2388DB"/>
            </a:solidFill>
            <a:prstDash val="solid"/>
            <a:round/>
            <a:headEnd len="med" w="med" type="none"/>
            <a:tailEnd len="med" w="med" type="none"/>
          </a:ln>
        </p:spPr>
      </p:cxnSp>
      <p:sp>
        <p:nvSpPr>
          <p:cNvPr id="293" name="Shape 293"/>
          <p:cNvSpPr/>
          <p:nvPr/>
        </p:nvSpPr>
        <p:spPr>
          <a:xfrm>
            <a:off x="6318423" y="5053431"/>
            <a:ext cx="5676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ModelDB</a:t>
            </a:r>
            <a:endParaRPr sz="700"/>
          </a:p>
          <a:p>
            <a:pPr indent="0" lvl="0" marL="0" rtl="0">
              <a:spcBef>
                <a:spcPts val="0"/>
              </a:spcBef>
              <a:spcAft>
                <a:spcPts val="0"/>
              </a:spcAft>
              <a:buNone/>
            </a:pPr>
            <a:r>
              <a:t/>
            </a:r>
            <a:endParaRPr/>
          </a:p>
        </p:txBody>
      </p:sp>
      <p:cxnSp>
        <p:nvCxnSpPr>
          <p:cNvPr id="294" name="Shape 294"/>
          <p:cNvCxnSpPr/>
          <p:nvPr/>
        </p:nvCxnSpPr>
        <p:spPr>
          <a:xfrm>
            <a:off x="6318423" y="5266223"/>
            <a:ext cx="567600" cy="0"/>
          </a:xfrm>
          <a:prstGeom prst="straightConnector1">
            <a:avLst/>
          </a:prstGeom>
          <a:noFill/>
          <a:ln cap="flat" cmpd="sng" w="9525">
            <a:solidFill>
              <a:srgbClr val="2388DB"/>
            </a:solidFill>
            <a:prstDash val="solid"/>
            <a:round/>
            <a:headEnd len="med" w="med" type="none"/>
            <a:tailEnd len="med" w="med" type="none"/>
          </a:ln>
        </p:spPr>
      </p:cxnSp>
      <p:cxnSp>
        <p:nvCxnSpPr>
          <p:cNvPr id="295" name="Shape 295"/>
          <p:cNvCxnSpPr/>
          <p:nvPr/>
        </p:nvCxnSpPr>
        <p:spPr>
          <a:xfrm>
            <a:off x="6318423" y="5362174"/>
            <a:ext cx="567600" cy="0"/>
          </a:xfrm>
          <a:prstGeom prst="straightConnector1">
            <a:avLst/>
          </a:prstGeom>
          <a:noFill/>
          <a:ln cap="flat" cmpd="sng" w="9525">
            <a:solidFill>
              <a:srgbClr val="2388DB"/>
            </a:solidFill>
            <a:prstDash val="solid"/>
            <a:round/>
            <a:headEnd len="med" w="med" type="none"/>
            <a:tailEnd len="med" w="med" type="none"/>
          </a:ln>
        </p:spPr>
      </p:cxnSp>
      <p:sp>
        <p:nvSpPr>
          <p:cNvPr id="296" name="Shape 296"/>
          <p:cNvSpPr/>
          <p:nvPr/>
        </p:nvSpPr>
        <p:spPr>
          <a:xfrm>
            <a:off x="7054906" y="5760965"/>
            <a:ext cx="4701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SlotDB</a:t>
            </a:r>
            <a:endParaRPr sz="700"/>
          </a:p>
          <a:p>
            <a:pPr indent="0" lvl="0" marL="0" rtl="0">
              <a:spcBef>
                <a:spcPts val="0"/>
              </a:spcBef>
              <a:spcAft>
                <a:spcPts val="0"/>
              </a:spcAft>
              <a:buNone/>
            </a:pPr>
            <a:r>
              <a:t/>
            </a:r>
            <a:endParaRPr/>
          </a:p>
        </p:txBody>
      </p:sp>
      <p:cxnSp>
        <p:nvCxnSpPr>
          <p:cNvPr id="297" name="Shape 297"/>
          <p:cNvCxnSpPr/>
          <p:nvPr/>
        </p:nvCxnSpPr>
        <p:spPr>
          <a:xfrm>
            <a:off x="7054906" y="5973758"/>
            <a:ext cx="470100" cy="0"/>
          </a:xfrm>
          <a:prstGeom prst="straightConnector1">
            <a:avLst/>
          </a:prstGeom>
          <a:noFill/>
          <a:ln cap="flat" cmpd="sng" w="9525">
            <a:solidFill>
              <a:srgbClr val="2388DB"/>
            </a:solidFill>
            <a:prstDash val="solid"/>
            <a:round/>
            <a:headEnd len="med" w="med" type="none"/>
            <a:tailEnd len="med" w="med" type="none"/>
          </a:ln>
        </p:spPr>
      </p:cxnSp>
      <p:cxnSp>
        <p:nvCxnSpPr>
          <p:cNvPr id="298" name="Shape 298"/>
          <p:cNvCxnSpPr/>
          <p:nvPr/>
        </p:nvCxnSpPr>
        <p:spPr>
          <a:xfrm>
            <a:off x="7054906" y="6069709"/>
            <a:ext cx="470100" cy="0"/>
          </a:xfrm>
          <a:prstGeom prst="straightConnector1">
            <a:avLst/>
          </a:prstGeom>
          <a:noFill/>
          <a:ln cap="flat" cmpd="sng" w="9525">
            <a:solidFill>
              <a:srgbClr val="2388DB"/>
            </a:solidFill>
            <a:prstDash val="solid"/>
            <a:round/>
            <a:headEnd len="med" w="med" type="none"/>
            <a:tailEnd len="med" w="med" type="none"/>
          </a:ln>
        </p:spPr>
      </p:cxnSp>
      <p:sp>
        <p:nvSpPr>
          <p:cNvPr id="299" name="Shape 299"/>
          <p:cNvSpPr/>
          <p:nvPr/>
        </p:nvSpPr>
        <p:spPr>
          <a:xfrm>
            <a:off x="7684192" y="5011196"/>
            <a:ext cx="795900" cy="425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ComponentDB</a:t>
            </a:r>
            <a:endParaRPr sz="700"/>
          </a:p>
          <a:p>
            <a:pPr indent="0" lvl="0" marL="0" rtl="0">
              <a:spcBef>
                <a:spcPts val="0"/>
              </a:spcBef>
              <a:spcAft>
                <a:spcPts val="0"/>
              </a:spcAft>
              <a:buNone/>
            </a:pPr>
            <a:r>
              <a:t/>
            </a:r>
            <a:endParaRPr/>
          </a:p>
        </p:txBody>
      </p:sp>
      <p:cxnSp>
        <p:nvCxnSpPr>
          <p:cNvPr id="300" name="Shape 300"/>
          <p:cNvCxnSpPr/>
          <p:nvPr/>
        </p:nvCxnSpPr>
        <p:spPr>
          <a:xfrm>
            <a:off x="7684192" y="5223988"/>
            <a:ext cx="795900" cy="0"/>
          </a:xfrm>
          <a:prstGeom prst="straightConnector1">
            <a:avLst/>
          </a:prstGeom>
          <a:noFill/>
          <a:ln cap="flat" cmpd="sng" w="9525">
            <a:solidFill>
              <a:srgbClr val="2388DB"/>
            </a:solidFill>
            <a:prstDash val="solid"/>
            <a:round/>
            <a:headEnd len="med" w="med" type="none"/>
            <a:tailEnd len="med" w="med" type="none"/>
          </a:ln>
        </p:spPr>
      </p:cxnSp>
      <p:cxnSp>
        <p:nvCxnSpPr>
          <p:cNvPr id="301" name="Shape 301"/>
          <p:cNvCxnSpPr/>
          <p:nvPr/>
        </p:nvCxnSpPr>
        <p:spPr>
          <a:xfrm>
            <a:off x="7684192" y="5319939"/>
            <a:ext cx="795900" cy="0"/>
          </a:xfrm>
          <a:prstGeom prst="straightConnector1">
            <a:avLst/>
          </a:prstGeom>
          <a:noFill/>
          <a:ln cap="flat" cmpd="sng" w="9525">
            <a:solidFill>
              <a:srgbClr val="2388DB"/>
            </a:solidFill>
            <a:prstDash val="solid"/>
            <a:round/>
            <a:headEnd len="med" w="med" type="none"/>
            <a:tailEnd len="med" w="med" type="none"/>
          </a:ln>
        </p:spPr>
      </p:cxnSp>
      <p:cxnSp>
        <p:nvCxnSpPr>
          <p:cNvPr id="302" name="Shape 302"/>
          <p:cNvCxnSpPr>
            <a:stCxn id="272" idx="0"/>
            <a:endCxn id="275" idx="2"/>
          </p:cNvCxnSpPr>
          <p:nvPr/>
        </p:nvCxnSpPr>
        <p:spPr>
          <a:xfrm rot="10800000">
            <a:off x="6501525" y="2407150"/>
            <a:ext cx="45900" cy="303900"/>
          </a:xfrm>
          <a:prstGeom prst="straightConnector1">
            <a:avLst/>
          </a:prstGeom>
          <a:noFill/>
          <a:ln cap="flat" cmpd="sng" w="9525">
            <a:solidFill>
              <a:srgbClr val="2388DB"/>
            </a:solidFill>
            <a:prstDash val="solid"/>
            <a:round/>
            <a:headEnd len="med" w="med" type="none"/>
            <a:tailEnd len="med" w="med" type="none"/>
          </a:ln>
        </p:spPr>
      </p:cxnSp>
      <p:cxnSp>
        <p:nvCxnSpPr>
          <p:cNvPr id="303" name="Shape 303"/>
          <p:cNvCxnSpPr>
            <a:stCxn id="263" idx="0"/>
            <a:endCxn id="272" idx="1"/>
          </p:cNvCxnSpPr>
          <p:nvPr/>
        </p:nvCxnSpPr>
        <p:spPr>
          <a:xfrm flipH="1" rot="10800000">
            <a:off x="4906000" y="2923801"/>
            <a:ext cx="1315500" cy="108900"/>
          </a:xfrm>
          <a:prstGeom prst="straightConnector1">
            <a:avLst/>
          </a:prstGeom>
          <a:noFill/>
          <a:ln cap="flat" cmpd="sng" w="9525">
            <a:solidFill>
              <a:srgbClr val="2388DB"/>
            </a:solidFill>
            <a:prstDash val="solid"/>
            <a:round/>
            <a:headEnd len="med" w="med" type="none"/>
            <a:tailEnd len="med" w="med" type="none"/>
          </a:ln>
        </p:spPr>
      </p:cxnSp>
      <p:cxnSp>
        <p:nvCxnSpPr>
          <p:cNvPr id="304" name="Shape 304"/>
          <p:cNvCxnSpPr>
            <a:stCxn id="269" idx="0"/>
            <a:endCxn id="272" idx="2"/>
          </p:cNvCxnSpPr>
          <p:nvPr/>
        </p:nvCxnSpPr>
        <p:spPr>
          <a:xfrm flipH="1" rot="10800000">
            <a:off x="5582361" y="3136675"/>
            <a:ext cx="965100" cy="355200"/>
          </a:xfrm>
          <a:prstGeom prst="straightConnector1">
            <a:avLst/>
          </a:prstGeom>
          <a:noFill/>
          <a:ln cap="flat" cmpd="sng" w="9525">
            <a:solidFill>
              <a:srgbClr val="2388DB"/>
            </a:solidFill>
            <a:prstDash val="solid"/>
            <a:round/>
            <a:headEnd len="med" w="med" type="none"/>
            <a:tailEnd len="med" w="med" type="none"/>
          </a:ln>
        </p:spPr>
      </p:cxnSp>
      <p:cxnSp>
        <p:nvCxnSpPr>
          <p:cNvPr id="305" name="Shape 305"/>
          <p:cNvCxnSpPr>
            <a:stCxn id="266" idx="0"/>
            <a:endCxn id="272" idx="2"/>
          </p:cNvCxnSpPr>
          <p:nvPr/>
        </p:nvCxnSpPr>
        <p:spPr>
          <a:xfrm flipH="1" rot="10800000">
            <a:off x="5849704" y="3136820"/>
            <a:ext cx="697800" cy="944700"/>
          </a:xfrm>
          <a:prstGeom prst="straightConnector1">
            <a:avLst/>
          </a:prstGeom>
          <a:noFill/>
          <a:ln cap="flat" cmpd="sng" w="9525">
            <a:solidFill>
              <a:srgbClr val="2388DB"/>
            </a:solidFill>
            <a:prstDash val="solid"/>
            <a:round/>
            <a:headEnd len="med" w="med" type="none"/>
            <a:tailEnd len="med" w="med" type="none"/>
          </a:ln>
        </p:spPr>
      </p:cxnSp>
      <p:cxnSp>
        <p:nvCxnSpPr>
          <p:cNvPr id="306" name="Shape 306"/>
          <p:cNvCxnSpPr>
            <a:stCxn id="278" idx="0"/>
            <a:endCxn id="272" idx="2"/>
          </p:cNvCxnSpPr>
          <p:nvPr/>
        </p:nvCxnSpPr>
        <p:spPr>
          <a:xfrm rot="10800000">
            <a:off x="6547305" y="3136655"/>
            <a:ext cx="419100" cy="217800"/>
          </a:xfrm>
          <a:prstGeom prst="straightConnector1">
            <a:avLst/>
          </a:prstGeom>
          <a:noFill/>
          <a:ln cap="flat" cmpd="sng" w="9525">
            <a:solidFill>
              <a:srgbClr val="2388DB"/>
            </a:solidFill>
            <a:prstDash val="solid"/>
            <a:round/>
            <a:headEnd len="med" w="med" type="none"/>
            <a:tailEnd len="med" w="med" type="none"/>
          </a:ln>
        </p:spPr>
      </p:cxnSp>
      <p:cxnSp>
        <p:nvCxnSpPr>
          <p:cNvPr id="307" name="Shape 307"/>
          <p:cNvCxnSpPr>
            <a:stCxn id="281" idx="0"/>
            <a:endCxn id="278" idx="2"/>
          </p:cNvCxnSpPr>
          <p:nvPr/>
        </p:nvCxnSpPr>
        <p:spPr>
          <a:xfrm flipH="1" rot="10800000">
            <a:off x="6553462" y="3780233"/>
            <a:ext cx="412800" cy="460500"/>
          </a:xfrm>
          <a:prstGeom prst="straightConnector1">
            <a:avLst/>
          </a:prstGeom>
          <a:noFill/>
          <a:ln cap="flat" cmpd="sng" w="9525">
            <a:solidFill>
              <a:srgbClr val="2388DB"/>
            </a:solidFill>
            <a:prstDash val="solid"/>
            <a:round/>
            <a:headEnd len="med" w="med" type="none"/>
            <a:tailEnd len="med" w="med" type="none"/>
          </a:ln>
        </p:spPr>
      </p:cxnSp>
      <p:cxnSp>
        <p:nvCxnSpPr>
          <p:cNvPr id="308" name="Shape 308"/>
          <p:cNvCxnSpPr>
            <a:stCxn id="284" idx="0"/>
            <a:endCxn id="278" idx="2"/>
          </p:cNvCxnSpPr>
          <p:nvPr/>
        </p:nvCxnSpPr>
        <p:spPr>
          <a:xfrm rot="10800000">
            <a:off x="6966545" y="3780233"/>
            <a:ext cx="212400" cy="460500"/>
          </a:xfrm>
          <a:prstGeom prst="straightConnector1">
            <a:avLst/>
          </a:prstGeom>
          <a:noFill/>
          <a:ln cap="flat" cmpd="sng" w="9525">
            <a:solidFill>
              <a:srgbClr val="2388DB"/>
            </a:solidFill>
            <a:prstDash val="solid"/>
            <a:round/>
            <a:headEnd len="med" w="med" type="none"/>
            <a:tailEnd len="med" w="med" type="none"/>
          </a:ln>
        </p:spPr>
      </p:cxnSp>
      <p:cxnSp>
        <p:nvCxnSpPr>
          <p:cNvPr id="309" name="Shape 309"/>
          <p:cNvCxnSpPr>
            <a:stCxn id="287" idx="0"/>
            <a:endCxn id="278" idx="2"/>
          </p:cNvCxnSpPr>
          <p:nvPr/>
        </p:nvCxnSpPr>
        <p:spPr>
          <a:xfrm rot="10800000">
            <a:off x="6966259" y="3780233"/>
            <a:ext cx="975000" cy="460500"/>
          </a:xfrm>
          <a:prstGeom prst="straightConnector1">
            <a:avLst/>
          </a:prstGeom>
          <a:noFill/>
          <a:ln cap="flat" cmpd="sng" w="9525">
            <a:solidFill>
              <a:srgbClr val="2388DB"/>
            </a:solidFill>
            <a:prstDash val="solid"/>
            <a:round/>
            <a:headEnd len="med" w="med" type="none"/>
            <a:tailEnd len="med" w="med" type="none"/>
          </a:ln>
        </p:spPr>
      </p:cxnSp>
      <p:cxnSp>
        <p:nvCxnSpPr>
          <p:cNvPr id="310" name="Shape 310"/>
          <p:cNvCxnSpPr>
            <a:stCxn id="293" idx="0"/>
            <a:endCxn id="281" idx="2"/>
          </p:cNvCxnSpPr>
          <p:nvPr/>
        </p:nvCxnSpPr>
        <p:spPr>
          <a:xfrm rot="10800000">
            <a:off x="6553323" y="4666431"/>
            <a:ext cx="48900" cy="387000"/>
          </a:xfrm>
          <a:prstGeom prst="straightConnector1">
            <a:avLst/>
          </a:prstGeom>
          <a:noFill/>
          <a:ln cap="flat" cmpd="sng" w="9525">
            <a:solidFill>
              <a:srgbClr val="2388DB"/>
            </a:solidFill>
            <a:prstDash val="solid"/>
            <a:round/>
            <a:headEnd len="med" w="med" type="none"/>
            <a:tailEnd len="med" w="med" type="none"/>
          </a:ln>
        </p:spPr>
      </p:cxnSp>
      <p:cxnSp>
        <p:nvCxnSpPr>
          <p:cNvPr id="311" name="Shape 311"/>
          <p:cNvCxnSpPr>
            <a:stCxn id="281" idx="2"/>
            <a:endCxn id="290" idx="0"/>
          </p:cNvCxnSpPr>
          <p:nvPr/>
        </p:nvCxnSpPr>
        <p:spPr>
          <a:xfrm>
            <a:off x="6553462" y="4666433"/>
            <a:ext cx="736500" cy="391200"/>
          </a:xfrm>
          <a:prstGeom prst="straightConnector1">
            <a:avLst/>
          </a:prstGeom>
          <a:noFill/>
          <a:ln cap="flat" cmpd="sng" w="9525">
            <a:solidFill>
              <a:srgbClr val="2388DB"/>
            </a:solidFill>
            <a:prstDash val="solid"/>
            <a:round/>
            <a:headEnd len="med" w="med" type="none"/>
            <a:tailEnd len="med" w="med" type="none"/>
          </a:ln>
        </p:spPr>
      </p:cxnSp>
      <p:cxnSp>
        <p:nvCxnSpPr>
          <p:cNvPr id="312" name="Shape 312"/>
          <p:cNvCxnSpPr>
            <a:stCxn id="287" idx="2"/>
            <a:endCxn id="290" idx="0"/>
          </p:cNvCxnSpPr>
          <p:nvPr/>
        </p:nvCxnSpPr>
        <p:spPr>
          <a:xfrm flipH="1">
            <a:off x="7289959" y="4666433"/>
            <a:ext cx="651300" cy="391200"/>
          </a:xfrm>
          <a:prstGeom prst="straightConnector1">
            <a:avLst/>
          </a:prstGeom>
          <a:noFill/>
          <a:ln cap="flat" cmpd="sng" w="9525">
            <a:solidFill>
              <a:srgbClr val="2388DB"/>
            </a:solidFill>
            <a:prstDash val="solid"/>
            <a:round/>
            <a:headEnd len="med" w="med" type="none"/>
            <a:tailEnd len="med" w="med" type="none"/>
          </a:ln>
        </p:spPr>
      </p:cxnSp>
      <p:cxnSp>
        <p:nvCxnSpPr>
          <p:cNvPr id="313" name="Shape 313"/>
          <p:cNvCxnSpPr>
            <a:stCxn id="287" idx="2"/>
            <a:endCxn id="299" idx="0"/>
          </p:cNvCxnSpPr>
          <p:nvPr/>
        </p:nvCxnSpPr>
        <p:spPr>
          <a:xfrm>
            <a:off x="7941259" y="4666433"/>
            <a:ext cx="141000" cy="344700"/>
          </a:xfrm>
          <a:prstGeom prst="straightConnector1">
            <a:avLst/>
          </a:prstGeom>
          <a:noFill/>
          <a:ln cap="flat" cmpd="sng" w="9525">
            <a:solidFill>
              <a:srgbClr val="2388DB"/>
            </a:solidFill>
            <a:prstDash val="solid"/>
            <a:round/>
            <a:headEnd len="med" w="med" type="none"/>
            <a:tailEnd len="med" w="med" type="none"/>
          </a:ln>
        </p:spPr>
      </p:cxnSp>
      <p:cxnSp>
        <p:nvCxnSpPr>
          <p:cNvPr id="314" name="Shape 314"/>
          <p:cNvCxnSpPr>
            <a:stCxn id="296" idx="0"/>
            <a:endCxn id="290" idx="2"/>
          </p:cNvCxnSpPr>
          <p:nvPr/>
        </p:nvCxnSpPr>
        <p:spPr>
          <a:xfrm rot="10800000">
            <a:off x="7289956" y="5483165"/>
            <a:ext cx="0" cy="277800"/>
          </a:xfrm>
          <a:prstGeom prst="straightConnector1">
            <a:avLst/>
          </a:prstGeom>
          <a:noFill/>
          <a:ln cap="flat" cmpd="sng" w="9525">
            <a:solidFill>
              <a:srgbClr val="2388DB"/>
            </a:solidFill>
            <a:prstDash val="solid"/>
            <a:round/>
            <a:headEnd len="med" w="med" type="none"/>
            <a:tailEnd len="med" w="med" type="none"/>
          </a:ln>
        </p:spPr>
      </p:cxnSp>
      <p:sp>
        <p:nvSpPr>
          <p:cNvPr id="315" name="Shape 3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Addressing OO Testing Issues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321" name="Shape 3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Writing Oracles for Classes</a:t>
            </a:r>
            <a:endParaRPr/>
          </a:p>
        </p:txBody>
      </p:sp>
      <p:sp>
        <p:nvSpPr>
          <p:cNvPr id="327" name="Shape 3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correctness of a method is not just judged on the output of the method, but on the state of the object.</a:t>
            </a:r>
            <a:endParaRPr/>
          </a:p>
          <a:p>
            <a:pPr indent="-381000" lvl="1" marL="914400" marR="0" rtl="0" algn="l">
              <a:lnSpc>
                <a:spcPct val="100000"/>
              </a:lnSpc>
              <a:spcBef>
                <a:spcPts val="0"/>
              </a:spcBef>
              <a:spcAft>
                <a:spcPts val="0"/>
              </a:spcAft>
              <a:buSzPts val="2400"/>
              <a:buChar char="○"/>
            </a:pPr>
            <a:r>
              <a:rPr lang="en"/>
              <a:t>deselectModel() should clear the array slots on the object.</a:t>
            </a:r>
            <a:endParaRPr/>
          </a:p>
          <a:p>
            <a:pPr indent="-419100" lvl="0" marL="457200" marR="0" rtl="0" algn="l">
              <a:lnSpc>
                <a:spcPct val="100000"/>
              </a:lnSpc>
              <a:spcBef>
                <a:spcPts val="0"/>
              </a:spcBef>
              <a:spcAft>
                <a:spcPts val="0"/>
              </a:spcAft>
              <a:buSzPts val="3000"/>
              <a:buChar char="●"/>
            </a:pPr>
            <a:r>
              <a:rPr lang="en"/>
              <a:t>Oracles must check the validity of both output and state. </a:t>
            </a:r>
            <a:endParaRPr/>
          </a:p>
          <a:p>
            <a:pPr indent="-419100" lvl="0" marL="457200" marR="0" rtl="0" algn="l">
              <a:lnSpc>
                <a:spcPct val="100000"/>
              </a:lnSpc>
              <a:spcBef>
                <a:spcPts val="0"/>
              </a:spcBef>
              <a:spcAft>
                <a:spcPts val="0"/>
              </a:spcAft>
              <a:buSzPts val="3000"/>
              <a:buChar char="●"/>
            </a:pPr>
            <a:r>
              <a:rPr lang="en"/>
              <a:t>State may not be directly accessible.</a:t>
            </a:r>
            <a:endParaRPr/>
          </a:p>
          <a:p>
            <a:pPr indent="-381000" lvl="1" marL="914400" marR="0" rtl="0" algn="l">
              <a:lnSpc>
                <a:spcPct val="100000"/>
              </a:lnSpc>
              <a:spcBef>
                <a:spcPts val="0"/>
              </a:spcBef>
              <a:spcAft>
                <a:spcPts val="0"/>
              </a:spcAft>
              <a:buSzPts val="2400"/>
              <a:buChar char="○"/>
            </a:pPr>
            <a:r>
              <a:rPr lang="en"/>
              <a:t>Private variables.</a:t>
            </a:r>
            <a:endParaRPr/>
          </a:p>
          <a:p>
            <a:pPr indent="0" lvl="0" marL="0" marR="0" rtl="0" algn="l">
              <a:lnSpc>
                <a:spcPct val="100000"/>
              </a:lnSpc>
              <a:spcBef>
                <a:spcPts val="600"/>
              </a:spcBef>
              <a:spcAft>
                <a:spcPts val="0"/>
              </a:spcAft>
              <a:buNone/>
            </a:pPr>
            <a:r>
              <a:t/>
            </a:r>
            <a:endParaRPr/>
          </a:p>
        </p:txBody>
      </p:sp>
      <p:sp>
        <p:nvSpPr>
          <p:cNvPr id="328" name="Shape 3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Option 1: Modify the Code</a:t>
            </a:r>
            <a:endParaRPr/>
          </a:p>
        </p:txBody>
      </p:sp>
      <p:sp>
        <p:nvSpPr>
          <p:cNvPr id="334" name="Shape 3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Break encapsulation by making variables public while testing.</a:t>
            </a:r>
            <a:endParaRPr/>
          </a:p>
          <a:p>
            <a:pPr indent="-381000" lvl="1" marL="914400" rtl="0">
              <a:spcBef>
                <a:spcPts val="0"/>
              </a:spcBef>
              <a:spcAft>
                <a:spcPts val="0"/>
              </a:spcAft>
              <a:buSzPts val="2400"/>
              <a:buChar char="○"/>
            </a:pPr>
            <a:r>
              <a:rPr lang="en"/>
              <a:t>Risk - different behavior between testing and production code.</a:t>
            </a:r>
            <a:endParaRPr/>
          </a:p>
          <a:p>
            <a:pPr indent="-381000" lvl="1" marL="914400" rtl="0">
              <a:spcBef>
                <a:spcPts val="0"/>
              </a:spcBef>
              <a:spcAft>
                <a:spcPts val="0"/>
              </a:spcAft>
              <a:buSzPts val="2400"/>
              <a:buChar char="○"/>
            </a:pPr>
            <a:r>
              <a:rPr lang="en"/>
              <a:t>C++ has friend classes</a:t>
            </a:r>
            <a:endParaRPr/>
          </a:p>
          <a:p>
            <a:pPr indent="-419100" lvl="0" marL="457200" marR="0" rtl="0" algn="l">
              <a:lnSpc>
                <a:spcPct val="100000"/>
              </a:lnSpc>
              <a:spcBef>
                <a:spcPts val="0"/>
              </a:spcBef>
              <a:spcAft>
                <a:spcPts val="0"/>
              </a:spcAft>
              <a:buSzPts val="3000"/>
              <a:buChar char="●"/>
            </a:pPr>
            <a:r>
              <a:rPr lang="en"/>
              <a:t>Add “getter” methods.</a:t>
            </a:r>
            <a:endParaRPr/>
          </a:p>
          <a:p>
            <a:pPr indent="-419100" lvl="0" marL="457200" marR="0" rtl="0" algn="l">
              <a:lnSpc>
                <a:spcPct val="100000"/>
              </a:lnSpc>
              <a:spcBef>
                <a:spcPts val="0"/>
              </a:spcBef>
              <a:spcAft>
                <a:spcPts val="0"/>
              </a:spcAft>
              <a:buSzPts val="3000"/>
              <a:buChar char="●"/>
            </a:pPr>
            <a:r>
              <a:rPr lang="en"/>
              <a:t>Add a method that produces a representation of the entire state of the object.</a:t>
            </a:r>
            <a:endParaRPr/>
          </a:p>
          <a:p>
            <a:pPr indent="-381000" lvl="1" marL="914400" marR="0" rtl="0" algn="l">
              <a:lnSpc>
                <a:spcPct val="100000"/>
              </a:lnSpc>
              <a:spcBef>
                <a:spcPts val="0"/>
              </a:spcBef>
              <a:spcAft>
                <a:spcPts val="0"/>
              </a:spcAft>
              <a:buSzPts val="2400"/>
              <a:buChar char="○"/>
            </a:pPr>
            <a:r>
              <a:rPr lang="en"/>
              <a:t>object.toString() in Java.</a:t>
            </a:r>
            <a:endParaRPr/>
          </a:p>
          <a:p>
            <a:pPr indent="0" lvl="0" marL="0" rtl="0">
              <a:spcBef>
                <a:spcPts val="48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35" name="Shape 3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Option 2: Java Reflection</a:t>
            </a:r>
            <a:endParaRPr/>
          </a:p>
        </p:txBody>
      </p:sp>
      <p:sp>
        <p:nvSpPr>
          <p:cNvPr id="341" name="Shape 3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Reflection allows Java code to inspect objects at runtime.</a:t>
            </a:r>
            <a:endParaRPr sz="2800"/>
          </a:p>
          <a:p>
            <a:pPr indent="-406400" lvl="0" marL="457200" marR="0" rtl="0" algn="l">
              <a:lnSpc>
                <a:spcPct val="100000"/>
              </a:lnSpc>
              <a:spcBef>
                <a:spcPts val="0"/>
              </a:spcBef>
              <a:spcAft>
                <a:spcPts val="0"/>
              </a:spcAft>
              <a:buSzPts val="2800"/>
              <a:buChar char="●"/>
            </a:pPr>
            <a:r>
              <a:rPr lang="en" sz="2800"/>
              <a:t>Can be used to identify their class, fields, and methods, and use them to perform tasks. </a:t>
            </a:r>
            <a:endParaRPr sz="2800"/>
          </a:p>
          <a:p>
            <a:pPr indent="457200" lvl="0" marL="457200" rtl="0">
              <a:lnSpc>
                <a:spcPct val="115000"/>
              </a:lnSpc>
              <a:spcBef>
                <a:spcPts val="1500"/>
              </a:spcBef>
              <a:spcAft>
                <a:spcPts val="0"/>
              </a:spcAft>
              <a:buNone/>
            </a:pPr>
            <a:r>
              <a:rPr lang="en" sz="1400">
                <a:solidFill>
                  <a:srgbClr val="000000"/>
                </a:solidFill>
                <a:latin typeface="Courier New"/>
                <a:ea typeface="Courier New"/>
                <a:cs typeface="Courier New"/>
                <a:sym typeface="Courier New"/>
              </a:rPr>
              <a:t>Method[] methods = MyObject.class.getMethods();</a:t>
            </a:r>
            <a:br>
              <a:rPr lang="en" sz="1400">
                <a:solidFill>
                  <a:srgbClr val="000000"/>
                </a:solidFill>
                <a:latin typeface="Courier New"/>
                <a:ea typeface="Courier New"/>
                <a:cs typeface="Courier New"/>
                <a:sym typeface="Courier New"/>
              </a:rPr>
            </a:b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for(Method method : methods){</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System.out.println("method = " + method.getName());</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406400" lvl="0" marL="457200" rtl="0">
              <a:spcBef>
                <a:spcPts val="1500"/>
              </a:spcBef>
              <a:spcAft>
                <a:spcPts val="0"/>
              </a:spcAft>
              <a:buSzPts val="2800"/>
              <a:buChar char="●"/>
            </a:pPr>
            <a:r>
              <a:rPr lang="en" sz="2800"/>
              <a:t>This code gets the class and prints out the list of methods.</a:t>
            </a:r>
            <a:endParaRPr sz="2800"/>
          </a:p>
          <a:p>
            <a:pPr indent="0" lvl="0" marL="457200" marR="0" rtl="0" algn="l">
              <a:lnSpc>
                <a:spcPct val="100000"/>
              </a:lnSpc>
              <a:spcBef>
                <a:spcPts val="600"/>
              </a:spcBef>
              <a:spcAft>
                <a:spcPts val="0"/>
              </a:spcAft>
              <a:buNone/>
            </a:pPr>
            <a:r>
              <a:t/>
            </a:r>
            <a:endParaRPr/>
          </a:p>
        </p:txBody>
      </p:sp>
      <p:sp>
        <p:nvSpPr>
          <p:cNvPr id="342" name="Shape 3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Option 2: Java Reflection</a:t>
            </a:r>
            <a:endParaRPr/>
          </a:p>
        </p:txBody>
      </p:sp>
      <p:sp>
        <p:nvSpPr>
          <p:cNvPr id="348" name="Shape 348"/>
          <p:cNvSpPr txBox="1"/>
          <p:nvPr>
            <p:ph idx="1" type="body"/>
          </p:nvPr>
        </p:nvSpPr>
        <p:spPr>
          <a:xfrm>
            <a:off x="457200" y="1600200"/>
            <a:ext cx="34131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Reflection can be used to access private fields and methods.</a:t>
            </a:r>
            <a:endParaRPr sz="2400"/>
          </a:p>
          <a:p>
            <a:pPr indent="-381000" lvl="0" marL="457200" marR="0" rtl="0" algn="l">
              <a:lnSpc>
                <a:spcPct val="100000"/>
              </a:lnSpc>
              <a:spcBef>
                <a:spcPts val="0"/>
              </a:spcBef>
              <a:spcAft>
                <a:spcPts val="0"/>
              </a:spcAft>
              <a:buSzPts val="2400"/>
              <a:buChar char="●"/>
            </a:pPr>
            <a:r>
              <a:rPr lang="en" sz="2400"/>
              <a:t>Protects the real object from modification, but can be used to get information for testing.</a:t>
            </a:r>
            <a:endParaRPr sz="2400"/>
          </a:p>
          <a:p>
            <a:pPr indent="0" lvl="0" marL="457200" marR="0" rtl="0" algn="l">
              <a:lnSpc>
                <a:spcPct val="100000"/>
              </a:lnSpc>
              <a:spcBef>
                <a:spcPts val="600"/>
              </a:spcBef>
              <a:spcAft>
                <a:spcPts val="0"/>
              </a:spcAft>
              <a:buNone/>
            </a:pPr>
            <a:r>
              <a:t/>
            </a:r>
            <a:endParaRPr/>
          </a:p>
        </p:txBody>
      </p:sp>
      <p:sp>
        <p:nvSpPr>
          <p:cNvPr id="349" name="Shape 349"/>
          <p:cNvSpPr txBox="1"/>
          <p:nvPr>
            <p:ph idx="2" type="body"/>
          </p:nvPr>
        </p:nvSpPr>
        <p:spPr>
          <a:xfrm>
            <a:off x="3940075" y="1600200"/>
            <a:ext cx="4746600" cy="4967700"/>
          </a:xfrm>
          <a:prstGeom prst="rect">
            <a:avLst/>
          </a:prstGeom>
        </p:spPr>
        <p:txBody>
          <a:bodyPr anchorCtr="0" anchor="t" bIns="91425" lIns="91425" spcFirstLastPara="1" rIns="91425" wrap="square" tIns="91425">
            <a:noAutofit/>
          </a:bodyPr>
          <a:lstStyle/>
          <a:p>
            <a:pPr indent="0" lvl="0" marL="0" rtl="0">
              <a:lnSpc>
                <a:spcPct val="115000"/>
              </a:lnSpc>
              <a:spcBef>
                <a:spcPts val="15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public class PrivateObject {</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private String privateString = null;</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public PrivateObject(String privateString)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this.privateString = privateString;</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nSpc>
                <a:spcPct val="115000"/>
              </a:lnSpc>
              <a:spcBef>
                <a:spcPts val="1500"/>
              </a:spcBef>
              <a:spcAft>
                <a:spcPts val="0"/>
              </a:spcAft>
              <a:buNone/>
            </a:pPr>
            <a:r>
              <a:rPr lang="en" sz="1200">
                <a:solidFill>
                  <a:srgbClr val="000000"/>
                </a:solidFill>
                <a:latin typeface="Courier New"/>
                <a:ea typeface="Courier New"/>
                <a:cs typeface="Courier New"/>
                <a:sym typeface="Courier New"/>
              </a:rPr>
              <a:t>PrivateObject privateObject = new PrivateObject("The Private Value");</a:t>
            </a:r>
            <a:endParaRPr sz="1200">
              <a:solidFill>
                <a:srgbClr val="000000"/>
              </a:solidFill>
              <a:latin typeface="Courier New"/>
              <a:ea typeface="Courier New"/>
              <a:cs typeface="Courier New"/>
              <a:sym typeface="Courier New"/>
            </a:endParaRPr>
          </a:p>
          <a:p>
            <a:pPr indent="0" lvl="0" marL="0">
              <a:lnSpc>
                <a:spcPct val="115000"/>
              </a:lnSpc>
              <a:spcBef>
                <a:spcPts val="1500"/>
              </a:spcBef>
              <a:spcAft>
                <a:spcPts val="1500"/>
              </a:spcAft>
              <a:buClr>
                <a:schemeClr val="dk1"/>
              </a:buClr>
              <a:buSzPts val="1100"/>
              <a:buFont typeface="Arial"/>
              <a:buNone/>
            </a:pP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Field privateStringField = PrivateObject.class.getDeclaredField("privateString");</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privateStringField.setAccessible(true);</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String fieldValue = (String) privateStringField.get(privateObject);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System.out.println("fieldValue = " + fieldValue);</a:t>
            </a:r>
            <a:br>
              <a:rPr lang="en" sz="1200">
                <a:solidFill>
                  <a:srgbClr val="000000"/>
                </a:solidFill>
                <a:latin typeface="Courier New"/>
                <a:ea typeface="Courier New"/>
                <a:cs typeface="Courier New"/>
                <a:sym typeface="Courier New"/>
              </a:rPr>
            </a:br>
            <a:endParaRPr sz="1200">
              <a:solidFill>
                <a:srgbClr val="000000"/>
              </a:solidFill>
              <a:latin typeface="Courier New"/>
              <a:ea typeface="Courier New"/>
              <a:cs typeface="Courier New"/>
              <a:sym typeface="Courier New"/>
            </a:endParaRPr>
          </a:p>
        </p:txBody>
      </p:sp>
      <p:sp>
        <p:nvSpPr>
          <p:cNvPr id="350" name="Shape 3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Option 3: Equivalent Scenarios</a:t>
            </a:r>
            <a:endParaRPr/>
          </a:p>
        </p:txBody>
      </p:sp>
      <p:sp>
        <p:nvSpPr>
          <p:cNvPr id="356" name="Shape 3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Rather than exposing internal state, execute two </a:t>
            </a:r>
            <a:r>
              <a:rPr i="1" lang="en" sz="2400"/>
              <a:t>equivalent</a:t>
            </a:r>
            <a:r>
              <a:rPr lang="en" sz="2400"/>
              <a:t> scenarios and check whether the inspectable portions of the two produced objects match.</a:t>
            </a:r>
            <a:endParaRPr sz="2400"/>
          </a:p>
          <a:p>
            <a:pPr indent="-381000" lvl="1" marL="914400" marR="0" rtl="0" algn="l">
              <a:lnSpc>
                <a:spcPct val="100000"/>
              </a:lnSpc>
              <a:spcBef>
                <a:spcPts val="0"/>
              </a:spcBef>
              <a:spcAft>
                <a:spcPts val="0"/>
              </a:spcAft>
              <a:buSzPts val="2400"/>
              <a:buChar char="○"/>
            </a:pPr>
            <a:r>
              <a:rPr lang="en"/>
              <a:t>Then, run a third </a:t>
            </a:r>
            <a:r>
              <a:rPr i="1" lang="en"/>
              <a:t>non-equivalent</a:t>
            </a:r>
            <a:r>
              <a:rPr lang="en"/>
              <a:t> scenario and make sure it differs from the first two.</a:t>
            </a:r>
            <a:endParaRPr/>
          </a:p>
          <a:p>
            <a:pPr indent="0" lvl="0" marL="0" marR="0" rtl="0" algn="l">
              <a:lnSpc>
                <a:spcPct val="100000"/>
              </a:lnSpc>
              <a:spcBef>
                <a:spcPts val="600"/>
              </a:spcBef>
              <a:spcAft>
                <a:spcPts val="0"/>
              </a:spcAft>
              <a:buNone/>
            </a:pPr>
            <a:r>
              <a:t/>
            </a:r>
            <a:endParaRPr/>
          </a:p>
          <a:p>
            <a:pPr indent="0" lvl="0" marL="0" rtl="0">
              <a:spcBef>
                <a:spcPts val="480"/>
              </a:spcBef>
              <a:spcAft>
                <a:spcPts val="0"/>
              </a:spcAft>
              <a:buNone/>
            </a:pPr>
            <a:r>
              <a:t/>
            </a:r>
            <a:endParaRPr/>
          </a:p>
          <a:p>
            <a:pPr indent="0" lvl="0" marL="457200" marR="0" rtl="0" algn="l">
              <a:lnSpc>
                <a:spcPct val="100000"/>
              </a:lnSpc>
              <a:spcBef>
                <a:spcPts val="600"/>
              </a:spcBef>
              <a:spcAft>
                <a:spcPts val="0"/>
              </a:spcAft>
              <a:buNone/>
            </a:pPr>
            <a:r>
              <a:t/>
            </a:r>
            <a:endParaRPr/>
          </a:p>
        </p:txBody>
      </p:sp>
      <p:graphicFrame>
        <p:nvGraphicFramePr>
          <p:cNvPr id="357" name="Shape 357"/>
          <p:cNvGraphicFramePr/>
          <p:nvPr/>
        </p:nvGraphicFramePr>
        <p:xfrm>
          <a:off x="952500" y="3827300"/>
          <a:ext cx="3000000" cy="3000000"/>
        </p:xfrm>
        <a:graphic>
          <a:graphicData uri="http://schemas.openxmlformats.org/drawingml/2006/table">
            <a:tbl>
              <a:tblPr>
                <a:noFill/>
                <a:tableStyleId>{C4DFABA6-54EE-4319-86BA-6EE009C1ADB0}</a:tableStyleId>
              </a:tblPr>
              <a:tblGrid>
                <a:gridCol w="2413000"/>
                <a:gridCol w="2413000"/>
                <a:gridCol w="2413000"/>
              </a:tblGrid>
              <a:tr h="381000">
                <a:tc>
                  <a:txBody>
                    <a:bodyPr>
                      <a:noAutofit/>
                    </a:bodyPr>
                    <a:lstStyle/>
                    <a:p>
                      <a:pPr indent="0" lvl="0" marL="0" rtl="0">
                        <a:spcBef>
                          <a:spcPts val="0"/>
                        </a:spcBef>
                        <a:spcAft>
                          <a:spcPts val="0"/>
                        </a:spcAft>
                        <a:buNone/>
                      </a:pPr>
                      <a:r>
                        <a:rPr lang="en"/>
                        <a:t>selectModel(M1)</a:t>
                      </a:r>
                      <a:endParaRPr/>
                    </a:p>
                    <a:p>
                      <a:pPr indent="0" lvl="0" marL="0" rtl="0">
                        <a:spcBef>
                          <a:spcPts val="0"/>
                        </a:spcBef>
                        <a:spcAft>
                          <a:spcPts val="0"/>
                        </a:spcAft>
                        <a:buNone/>
                      </a:pPr>
                      <a:r>
                        <a:rPr lang="en"/>
                        <a:t>addComponent(S1,C1)</a:t>
                      </a:r>
                      <a:endParaRPr/>
                    </a:p>
                    <a:p>
                      <a:pPr indent="0" lvl="0" marL="0" rtl="0">
                        <a:spcBef>
                          <a:spcPts val="0"/>
                        </a:spcBef>
                        <a:spcAft>
                          <a:spcPts val="0"/>
                        </a:spcAft>
                        <a:buNone/>
                      </a:pPr>
                      <a:r>
                        <a:rPr lang="en"/>
                        <a:t>addComponent(S2,C2)</a:t>
                      </a:r>
                      <a:endParaRPr/>
                    </a:p>
                    <a:p>
                      <a:pPr indent="0" lvl="0" marL="0" rtl="0">
                        <a:spcBef>
                          <a:spcPts val="0"/>
                        </a:spcBef>
                        <a:spcAft>
                          <a:spcPts val="0"/>
                        </a:spcAft>
                        <a:buNone/>
                      </a:pPr>
                      <a:r>
                        <a:rPr lang="en"/>
                        <a:t>isLegalConfig()</a:t>
                      </a:r>
                      <a:endParaRPr/>
                    </a:p>
                    <a:p>
                      <a:pPr indent="0" lvl="0" marL="0" rtl="0">
                        <a:spcBef>
                          <a:spcPts val="0"/>
                        </a:spcBef>
                        <a:spcAft>
                          <a:spcPts val="0"/>
                        </a:spcAft>
                        <a:buNone/>
                      </a:pPr>
                      <a:r>
                        <a:rPr lang="en"/>
                        <a:t>deselectModel()</a:t>
                      </a:r>
                      <a:endParaRPr/>
                    </a:p>
                    <a:p>
                      <a:pPr indent="0" lvl="0" marL="0" rtl="0">
                        <a:spcBef>
                          <a:spcPts val="0"/>
                        </a:spcBef>
                        <a:spcAft>
                          <a:spcPts val="0"/>
                        </a:spcAft>
                        <a:buNone/>
                      </a:pPr>
                      <a:r>
                        <a:rPr lang="en"/>
                        <a:t>selectModel(M2)</a:t>
                      </a:r>
                      <a:endParaRPr/>
                    </a:p>
                    <a:p>
                      <a:pPr indent="0" lvl="0" marL="0" rtl="0">
                        <a:spcBef>
                          <a:spcPts val="0"/>
                        </a:spcBef>
                        <a:spcAft>
                          <a:spcPts val="0"/>
                        </a:spcAft>
                        <a:buNone/>
                      </a:pPr>
                      <a:r>
                        <a:rPr lang="en"/>
                        <a:t>addComponent(S1,C1)</a:t>
                      </a:r>
                      <a:endParaRPr/>
                    </a:p>
                    <a:p>
                      <a:pPr indent="0" lvl="0" marL="0">
                        <a:spcBef>
                          <a:spcPts val="0"/>
                        </a:spcBef>
                        <a:spcAft>
                          <a:spcPts val="0"/>
                        </a:spcAft>
                        <a:buNone/>
                      </a:pPr>
                      <a:r>
                        <a:rPr lang="en"/>
                        <a:t>isLegalConfig()</a:t>
                      </a:r>
                      <a:endParaRPr/>
                    </a:p>
                  </a:txBody>
                  <a:tcPr marT="91425" marB="91425" marR="91425" marL="91425"/>
                </a:tc>
                <a:tc>
                  <a:txBody>
                    <a:bodyPr>
                      <a:noAutofit/>
                    </a:bodyPr>
                    <a:lstStyle/>
                    <a:p>
                      <a:pPr indent="0" lvl="0" marL="0" rtl="0">
                        <a:spcBef>
                          <a:spcPts val="0"/>
                        </a:spcBef>
                        <a:spcAft>
                          <a:spcPts val="0"/>
                        </a:spcAft>
                        <a:buNone/>
                      </a:pPr>
                      <a:r>
                        <a:rPr lang="en"/>
                        <a:t>selectModel(M2)</a:t>
                      </a:r>
                      <a:endParaRPr/>
                    </a:p>
                    <a:p>
                      <a:pPr indent="0" lvl="0" marL="0" rtl="0">
                        <a:spcBef>
                          <a:spcPts val="0"/>
                        </a:spcBef>
                        <a:spcAft>
                          <a:spcPts val="0"/>
                        </a:spcAft>
                        <a:buNone/>
                      </a:pPr>
                      <a:r>
                        <a:rPr lang="en"/>
                        <a:t>addComponent(S1,C1)</a:t>
                      </a:r>
                      <a:endParaRPr/>
                    </a:p>
                    <a:p>
                      <a:pPr indent="0" lvl="0" marL="0">
                        <a:spcBef>
                          <a:spcPts val="0"/>
                        </a:spcBef>
                        <a:spcAft>
                          <a:spcPts val="0"/>
                        </a:spcAft>
                        <a:buNone/>
                      </a:pPr>
                      <a:r>
                        <a:rPr lang="en"/>
                        <a:t>isLegalConfig()</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selectModel(M2)</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addComponent(S1,C1)</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addComponent(S2,C2)</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isLegalConfig()</a:t>
                      </a:r>
                      <a:endParaRPr>
                        <a:solidFill>
                          <a:schemeClr val="dk1"/>
                        </a:solidFill>
                      </a:endParaRPr>
                    </a:p>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b="1" lang="en"/>
                        <a:t>Equivalent</a:t>
                      </a:r>
                      <a:endParaRPr b="1"/>
                    </a:p>
                  </a:txBody>
                  <a:tcPr marT="91425" marB="91425" marR="91425" marL="91425"/>
                </a:tc>
                <a:tc>
                  <a:txBody>
                    <a:bodyPr>
                      <a:noAutofit/>
                    </a:bodyPr>
                    <a:lstStyle/>
                    <a:p>
                      <a:pPr indent="0" lvl="0" marL="0">
                        <a:spcBef>
                          <a:spcPts val="0"/>
                        </a:spcBef>
                        <a:spcAft>
                          <a:spcPts val="0"/>
                        </a:spcAft>
                        <a:buNone/>
                      </a:pPr>
                      <a:r>
                        <a:rPr b="1" lang="en"/>
                        <a:t>Non-Equivalent</a:t>
                      </a:r>
                      <a:endParaRPr b="1"/>
                    </a:p>
                  </a:txBody>
                  <a:tcPr marT="91425" marB="91425" marR="91425" marL="91425"/>
                </a:tc>
              </a:tr>
            </a:tbl>
          </a:graphicData>
        </a:graphic>
      </p:graphicFrame>
      <p:sp>
        <p:nvSpPr>
          <p:cNvPr id="358" name="Shape 3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and Dynamic Binding</a:t>
            </a:r>
            <a:endParaRPr/>
          </a:p>
        </p:txBody>
      </p:sp>
      <p:sp>
        <p:nvSpPr>
          <p:cNvPr id="364" name="Shape 364"/>
          <p:cNvSpPr txBox="1"/>
          <p:nvPr>
            <p:ph idx="1" type="body"/>
          </p:nvPr>
        </p:nvSpPr>
        <p:spPr>
          <a:xfrm>
            <a:off x="457200" y="1600200"/>
            <a:ext cx="46890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Behavior depends on the object assigned at runtime. </a:t>
            </a:r>
            <a:endParaRPr sz="2400"/>
          </a:p>
          <a:p>
            <a:pPr indent="-355600" lvl="1" marL="914400" marR="0" rtl="0" algn="l">
              <a:lnSpc>
                <a:spcPct val="100000"/>
              </a:lnSpc>
              <a:spcBef>
                <a:spcPts val="0"/>
              </a:spcBef>
              <a:spcAft>
                <a:spcPts val="0"/>
              </a:spcAft>
              <a:buSzPts val="2000"/>
              <a:buChar char="○"/>
            </a:pPr>
            <a:r>
              <a:rPr lang="en" sz="2000"/>
              <a:t>If LineItem.getUnitPrice() is called, it may actually be SimpleItem.getUnitPrice().</a:t>
            </a:r>
            <a:endParaRPr sz="2000"/>
          </a:p>
          <a:p>
            <a:pPr indent="-355600" lvl="1" marL="914400" marR="0" rtl="0" algn="l">
              <a:lnSpc>
                <a:spcPct val="100000"/>
              </a:lnSpc>
              <a:spcBef>
                <a:spcPts val="0"/>
              </a:spcBef>
              <a:spcAft>
                <a:spcPts val="0"/>
              </a:spcAft>
              <a:buSzPts val="2000"/>
              <a:buChar char="○"/>
            </a:pPr>
            <a:r>
              <a:rPr lang="en" sz="2000"/>
              <a:t>Wrong object might be bound to the variable.</a:t>
            </a:r>
            <a:endParaRPr sz="2000"/>
          </a:p>
          <a:p>
            <a:pPr indent="-355600" lvl="1" marL="914400" marR="0" rtl="0" algn="l">
              <a:lnSpc>
                <a:spcPct val="100000"/>
              </a:lnSpc>
              <a:spcBef>
                <a:spcPts val="0"/>
              </a:spcBef>
              <a:spcAft>
                <a:spcPts val="0"/>
              </a:spcAft>
              <a:buSzPts val="2000"/>
              <a:buChar char="○"/>
            </a:pPr>
            <a:r>
              <a:rPr lang="en" sz="2000"/>
              <a:t>May be difficult to tell which class has the fault.</a:t>
            </a:r>
            <a:endParaRPr sz="2000"/>
          </a:p>
          <a:p>
            <a:pPr indent="-355600" lvl="1" marL="914400" marR="0" rtl="0" algn="l">
              <a:lnSpc>
                <a:spcPct val="100000"/>
              </a:lnSpc>
              <a:spcBef>
                <a:spcPts val="0"/>
              </a:spcBef>
              <a:spcAft>
                <a:spcPts val="0"/>
              </a:spcAft>
              <a:buSzPts val="2000"/>
              <a:buChar char="○"/>
            </a:pPr>
            <a:r>
              <a:rPr lang="en" sz="2000"/>
              <a:t>Fault may be a result of a combination of bindings.</a:t>
            </a:r>
            <a:endParaRPr sz="2000"/>
          </a:p>
          <a:p>
            <a:pPr indent="-381000" lvl="0" marL="457200" marR="0" rtl="0" algn="l">
              <a:lnSpc>
                <a:spcPct val="100000"/>
              </a:lnSpc>
              <a:spcBef>
                <a:spcPts val="0"/>
              </a:spcBef>
              <a:spcAft>
                <a:spcPts val="0"/>
              </a:spcAft>
              <a:buSzPts val="2400"/>
              <a:buChar char="●"/>
            </a:pPr>
            <a:r>
              <a:rPr lang="en" sz="2400"/>
              <a:t>Testing one possible binding is not enough - must try multiple bindings.</a:t>
            </a:r>
            <a:endParaRPr sz="2400"/>
          </a:p>
        </p:txBody>
      </p:sp>
      <p:sp>
        <p:nvSpPr>
          <p:cNvPr id="365" name="Shape 365"/>
          <p:cNvSpPr/>
          <p:nvPr/>
        </p:nvSpPr>
        <p:spPr>
          <a:xfrm>
            <a:off x="5984375" y="1655100"/>
            <a:ext cx="1712400" cy="1476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t>LineItem</a:t>
            </a:r>
            <a:endParaRPr b="1" i="1" sz="900"/>
          </a:p>
          <a:p>
            <a:pPr indent="0" lvl="0" marL="0" rtl="0">
              <a:spcBef>
                <a:spcPts val="0"/>
              </a:spcBef>
              <a:spcAft>
                <a:spcPts val="0"/>
              </a:spcAft>
              <a:buNone/>
            </a:pPr>
            <a:r>
              <a:rPr lang="en" sz="900"/>
              <a:t>+sku: string</a:t>
            </a:r>
            <a:endParaRPr sz="900"/>
          </a:p>
          <a:p>
            <a:pPr indent="0" lvl="0" marL="0" rtl="0">
              <a:spcBef>
                <a:spcPts val="0"/>
              </a:spcBef>
              <a:spcAft>
                <a:spcPts val="0"/>
              </a:spcAft>
              <a:buNone/>
            </a:pPr>
            <a:r>
              <a:rPr lang="en" sz="900"/>
              <a:t>+units:integer</a:t>
            </a:r>
            <a:endParaRPr sz="900"/>
          </a:p>
          <a:p>
            <a:pPr indent="0" lvl="0" marL="0" rtl="0">
              <a:spcBef>
                <a:spcPts val="0"/>
              </a:spcBef>
              <a:spcAft>
                <a:spcPts val="0"/>
              </a:spcAft>
              <a:buNone/>
            </a:pPr>
            <a:r>
              <a:rPr lang="en" sz="900"/>
              <a:t>+validItem(): boolean</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rPr lang="en" sz="900"/>
              <a:t>+getExtendedPrice(): integer</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sp>
        <p:nvSpPr>
          <p:cNvPr id="366" name="Shape 366"/>
          <p:cNvSpPr/>
          <p:nvPr/>
        </p:nvSpPr>
        <p:spPr>
          <a:xfrm>
            <a:off x="5446600" y="3373938"/>
            <a:ext cx="1402500" cy="542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CompositeItem</a:t>
            </a:r>
            <a:endParaRPr b="1" sz="900"/>
          </a:p>
          <a:p>
            <a:pPr indent="0" lvl="0" marL="0" rtl="0">
              <a:spcBef>
                <a:spcPts val="0"/>
              </a:spcBef>
              <a:spcAft>
                <a:spcPts val="0"/>
              </a:spcAft>
              <a:buNone/>
            </a:pPr>
            <a:r>
              <a:rPr lang="en" sz="900"/>
              <a:t>+parts: vector</a:t>
            </a:r>
            <a:endParaRPr sz="900"/>
          </a:p>
          <a:p>
            <a:pPr indent="0" lvl="0" marL="0" rtl="0">
              <a:spcBef>
                <a:spcPts val="0"/>
              </a:spcBef>
              <a:spcAft>
                <a:spcPts val="0"/>
              </a:spcAft>
              <a:buNone/>
            </a:pPr>
            <a:r>
              <a:rPr lang="en" sz="900"/>
              <a:t>+getUnitPrice(): integer</a:t>
            </a:r>
            <a:endParaRPr sz="900"/>
          </a:p>
        </p:txBody>
      </p:sp>
      <p:cxnSp>
        <p:nvCxnSpPr>
          <p:cNvPr id="367" name="Shape 367"/>
          <p:cNvCxnSpPr/>
          <p:nvPr/>
        </p:nvCxnSpPr>
        <p:spPr>
          <a:xfrm>
            <a:off x="5446600" y="3592936"/>
            <a:ext cx="1402500" cy="0"/>
          </a:xfrm>
          <a:prstGeom prst="straightConnector1">
            <a:avLst/>
          </a:prstGeom>
          <a:noFill/>
          <a:ln cap="flat" cmpd="sng" w="9525">
            <a:solidFill>
              <a:srgbClr val="2388DB"/>
            </a:solidFill>
            <a:prstDash val="solid"/>
            <a:round/>
            <a:headEnd len="med" w="med" type="none"/>
            <a:tailEnd len="med" w="med" type="none"/>
          </a:ln>
        </p:spPr>
      </p:cxnSp>
      <p:cxnSp>
        <p:nvCxnSpPr>
          <p:cNvPr id="368" name="Shape 368"/>
          <p:cNvCxnSpPr/>
          <p:nvPr/>
        </p:nvCxnSpPr>
        <p:spPr>
          <a:xfrm>
            <a:off x="5446600" y="3736016"/>
            <a:ext cx="1402500" cy="0"/>
          </a:xfrm>
          <a:prstGeom prst="straightConnector1">
            <a:avLst/>
          </a:prstGeom>
          <a:noFill/>
          <a:ln cap="flat" cmpd="sng" w="9525">
            <a:solidFill>
              <a:srgbClr val="2388DB"/>
            </a:solidFill>
            <a:prstDash val="solid"/>
            <a:round/>
            <a:headEnd len="med" w="med" type="none"/>
            <a:tailEnd len="med" w="med" type="none"/>
          </a:ln>
        </p:spPr>
      </p:cxnSp>
      <p:sp>
        <p:nvSpPr>
          <p:cNvPr id="369" name="Shape 369"/>
          <p:cNvSpPr/>
          <p:nvPr/>
        </p:nvSpPr>
        <p:spPr>
          <a:xfrm>
            <a:off x="7023950" y="3336588"/>
            <a:ext cx="1362900" cy="617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SimpleItem</a:t>
            </a:r>
            <a:endParaRPr b="1" sz="900"/>
          </a:p>
          <a:p>
            <a:pPr indent="0" lvl="0" marL="0" rtl="0">
              <a:spcBef>
                <a:spcPts val="0"/>
              </a:spcBef>
              <a:spcAft>
                <a:spcPts val="0"/>
              </a:spcAft>
              <a:buNone/>
            </a:pPr>
            <a:r>
              <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t/>
            </a:r>
            <a:endParaRPr sz="900"/>
          </a:p>
        </p:txBody>
      </p:sp>
      <p:cxnSp>
        <p:nvCxnSpPr>
          <p:cNvPr id="370" name="Shape 370"/>
          <p:cNvCxnSpPr/>
          <p:nvPr/>
        </p:nvCxnSpPr>
        <p:spPr>
          <a:xfrm>
            <a:off x="7023950" y="3554913"/>
            <a:ext cx="1362900" cy="0"/>
          </a:xfrm>
          <a:prstGeom prst="straightConnector1">
            <a:avLst/>
          </a:prstGeom>
          <a:noFill/>
          <a:ln cap="flat" cmpd="sng" w="9525">
            <a:solidFill>
              <a:srgbClr val="2388DB"/>
            </a:solidFill>
            <a:prstDash val="solid"/>
            <a:round/>
            <a:headEnd len="med" w="med" type="none"/>
            <a:tailEnd len="med" w="med" type="none"/>
          </a:ln>
        </p:spPr>
      </p:cxnSp>
      <p:sp>
        <p:nvSpPr>
          <p:cNvPr id="371" name="Shape 371"/>
          <p:cNvSpPr/>
          <p:nvPr/>
        </p:nvSpPr>
        <p:spPr>
          <a:xfrm>
            <a:off x="5146200" y="4098100"/>
            <a:ext cx="1843500" cy="24546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Model</a:t>
            </a:r>
            <a:endParaRPr b="1" sz="900"/>
          </a:p>
          <a:p>
            <a:pPr indent="0" lvl="0" marL="0" rtl="0">
              <a:spcBef>
                <a:spcPts val="0"/>
              </a:spcBef>
              <a:spcAft>
                <a:spcPts val="0"/>
              </a:spcAft>
              <a:buNone/>
            </a:pPr>
            <a:r>
              <a:rPr lang="en" sz="900"/>
              <a:t>-baseWeight: integer</a:t>
            </a:r>
            <a:endParaRPr sz="900"/>
          </a:p>
          <a:p>
            <a:pPr indent="0" lvl="0" marL="0" rtl="0">
              <a:spcBef>
                <a:spcPts val="0"/>
              </a:spcBef>
              <a:spcAft>
                <a:spcPts val="0"/>
              </a:spcAft>
              <a:buNone/>
            </a:pPr>
            <a:r>
              <a:rPr lang="en" sz="900"/>
              <a:t>+modelIF: string</a:t>
            </a:r>
            <a:endParaRPr sz="900"/>
          </a:p>
          <a:p>
            <a:pPr indent="0" lvl="0" marL="0" rtl="0">
              <a:spcBef>
                <a:spcPts val="0"/>
              </a:spcBef>
              <a:spcAft>
                <a:spcPts val="0"/>
              </a:spcAft>
              <a:buNone/>
            </a:pPr>
            <a:r>
              <a:rPr lang="en" sz="900"/>
              <a:t>-heightCm: integer</a:t>
            </a:r>
            <a:endParaRPr sz="900"/>
          </a:p>
          <a:p>
            <a:pPr indent="0" lvl="0" marL="0" rtl="0">
              <a:spcBef>
                <a:spcPts val="0"/>
              </a:spcBef>
              <a:spcAft>
                <a:spcPts val="0"/>
              </a:spcAft>
              <a:buNone/>
            </a:pPr>
            <a:r>
              <a:rPr lang="en" sz="900"/>
              <a:t>-widthCm: ingeger</a:t>
            </a:r>
            <a:endParaRPr sz="900"/>
          </a:p>
          <a:p>
            <a:pPr indent="0" lvl="0" marL="0" rtl="0">
              <a:spcBef>
                <a:spcPts val="0"/>
              </a:spcBef>
              <a:spcAft>
                <a:spcPts val="0"/>
              </a:spcAft>
              <a:buNone/>
            </a:pPr>
            <a:r>
              <a:rPr lang="en" sz="900"/>
              <a:t>-depthCm: integer</a:t>
            </a:r>
            <a:endParaRPr sz="900"/>
          </a:p>
          <a:p>
            <a:pPr indent="0" lvl="0" marL="0" rtl="0">
              <a:spcBef>
                <a:spcPts val="0"/>
              </a:spcBef>
              <a:spcAft>
                <a:spcPts val="0"/>
              </a:spcAft>
              <a:buNone/>
            </a:pPr>
            <a:r>
              <a:rPr lang="en" sz="900"/>
              <a:t>-slots: Slot</a:t>
            </a:r>
            <a:endParaRPr sz="900"/>
          </a:p>
          <a:p>
            <a:pPr indent="0" lvl="0" marL="0" rtl="0">
              <a:spcBef>
                <a:spcPts val="0"/>
              </a:spcBef>
              <a:spcAft>
                <a:spcPts val="0"/>
              </a:spcAft>
              <a:buNone/>
            </a:pPr>
            <a:r>
              <a:rPr lang="en" sz="900"/>
              <a:t>-legalConfig: boolean</a:t>
            </a:r>
            <a:endParaRPr sz="900"/>
          </a:p>
          <a:p>
            <a:pPr indent="0" lvl="0" marL="0" rtl="0">
              <a:spcBef>
                <a:spcPts val="0"/>
              </a:spcBef>
              <a:spcAft>
                <a:spcPts val="0"/>
              </a:spcAft>
              <a:buNone/>
            </a:pPr>
            <a:r>
              <a:rPr lang="en" sz="900"/>
              <a:t>+selectModel()</a:t>
            </a:r>
            <a:endParaRPr sz="900"/>
          </a:p>
          <a:p>
            <a:pPr indent="0" lvl="0" marL="0" rtl="0">
              <a:spcBef>
                <a:spcPts val="0"/>
              </a:spcBef>
              <a:spcAft>
                <a:spcPts val="0"/>
              </a:spcAft>
              <a:buNone/>
            </a:pPr>
            <a:r>
              <a:rPr lang="en" sz="900"/>
              <a:t>+deselectModel()</a:t>
            </a:r>
            <a:endParaRPr sz="900"/>
          </a:p>
          <a:p>
            <a:pPr indent="0" lvl="0" marL="0" rtl="0">
              <a:spcBef>
                <a:spcPts val="0"/>
              </a:spcBef>
              <a:spcAft>
                <a:spcPts val="0"/>
              </a:spcAft>
              <a:buNone/>
            </a:pPr>
            <a:r>
              <a:rPr lang="en" sz="900"/>
              <a:t>+addComponent()</a:t>
            </a:r>
            <a:endParaRPr sz="900"/>
          </a:p>
          <a:p>
            <a:pPr indent="0" lvl="0" marL="0" rtl="0">
              <a:spcBef>
                <a:spcPts val="0"/>
              </a:spcBef>
              <a:spcAft>
                <a:spcPts val="0"/>
              </a:spcAft>
              <a:buNone/>
            </a:pPr>
            <a:r>
              <a:rPr lang="en" sz="900"/>
              <a:t>+removeComponent()</a:t>
            </a:r>
            <a:endParaRPr sz="900"/>
          </a:p>
          <a:p>
            <a:pPr indent="0" lvl="0" marL="0" rtl="0">
              <a:spcBef>
                <a:spcPts val="0"/>
              </a:spcBef>
              <a:spcAft>
                <a:spcPts val="0"/>
              </a:spcAft>
              <a:buNone/>
            </a:pPr>
            <a:r>
              <a:rPr lang="en" sz="900"/>
              <a:t>+isLegalConfiguration(): boolean</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372" name="Shape 372"/>
          <p:cNvCxnSpPr/>
          <p:nvPr/>
        </p:nvCxnSpPr>
        <p:spPr>
          <a:xfrm>
            <a:off x="5146200" y="4333875"/>
            <a:ext cx="1843500" cy="0"/>
          </a:xfrm>
          <a:prstGeom prst="straightConnector1">
            <a:avLst/>
          </a:prstGeom>
          <a:noFill/>
          <a:ln cap="flat" cmpd="sng" w="9525">
            <a:solidFill>
              <a:srgbClr val="2388DB"/>
            </a:solidFill>
            <a:prstDash val="solid"/>
            <a:round/>
            <a:headEnd len="med" w="med" type="none"/>
            <a:tailEnd len="med" w="med" type="none"/>
          </a:ln>
        </p:spPr>
      </p:cxnSp>
      <p:cxnSp>
        <p:nvCxnSpPr>
          <p:cNvPr id="373" name="Shape 373"/>
          <p:cNvCxnSpPr/>
          <p:nvPr/>
        </p:nvCxnSpPr>
        <p:spPr>
          <a:xfrm>
            <a:off x="5146200" y="5262675"/>
            <a:ext cx="1843500" cy="0"/>
          </a:xfrm>
          <a:prstGeom prst="straightConnector1">
            <a:avLst/>
          </a:prstGeom>
          <a:noFill/>
          <a:ln cap="flat" cmpd="sng" w="9525">
            <a:solidFill>
              <a:srgbClr val="2388DB"/>
            </a:solidFill>
            <a:prstDash val="solid"/>
            <a:round/>
            <a:headEnd len="med" w="med" type="none"/>
            <a:tailEnd len="med" w="med" type="none"/>
          </a:ln>
        </p:spPr>
      </p:cxnSp>
      <p:sp>
        <p:nvSpPr>
          <p:cNvPr id="374" name="Shape 374"/>
          <p:cNvSpPr/>
          <p:nvPr/>
        </p:nvSpPr>
        <p:spPr>
          <a:xfrm>
            <a:off x="7086000" y="4187250"/>
            <a:ext cx="1530900" cy="1476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Component</a:t>
            </a:r>
            <a:endParaRPr b="1" sz="900"/>
          </a:p>
          <a:p>
            <a:pPr indent="0" lvl="0" marL="0" rtl="0">
              <a:spcBef>
                <a:spcPts val="0"/>
              </a:spcBef>
              <a:spcAft>
                <a:spcPts val="0"/>
              </a:spcAft>
              <a:buClr>
                <a:srgbClr val="000000"/>
              </a:buClr>
              <a:buSzPts val="1100"/>
              <a:buFont typeface="Arial"/>
              <a:buNone/>
            </a:pPr>
            <a:r>
              <a:rPr lang="en" sz="900">
                <a:solidFill>
                  <a:srgbClr val="000000"/>
                </a:solidFill>
              </a:rPr>
              <a:t>-heightCm: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-widthCm: ingeger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-depthCm: integer</a:t>
            </a:r>
            <a:endParaRPr sz="900">
              <a:solidFill>
                <a:srgbClr val="000000"/>
              </a:solidFill>
            </a:endParaRPr>
          </a:p>
          <a:p>
            <a:pPr indent="0" lvl="0" marL="0" rtl="0">
              <a:spcBef>
                <a:spcPts val="0"/>
              </a:spcBef>
              <a:spcAft>
                <a:spcPts val="0"/>
              </a:spcAft>
              <a:buNone/>
            </a:pPr>
            <a:r>
              <a:rPr lang="en" sz="900"/>
              <a:t>-weightGm: integer</a:t>
            </a:r>
            <a:endParaRPr sz="900"/>
          </a:p>
          <a:p>
            <a:pPr indent="0" lvl="0" marL="0" rtl="0">
              <a:spcBef>
                <a:spcPts val="0"/>
              </a:spcBef>
              <a:spcAft>
                <a:spcPts val="0"/>
              </a:spcAft>
              <a:buNone/>
            </a:pPr>
            <a:r>
              <a:rPr lang="en" sz="900"/>
              <a:t>-slotCompat: string</a:t>
            </a:r>
            <a:endParaRPr sz="900"/>
          </a:p>
          <a:p>
            <a:pPr indent="0" lvl="0" marL="0" rtl="0">
              <a:spcBef>
                <a:spcPts val="0"/>
              </a:spcBef>
              <a:spcAft>
                <a:spcPts val="0"/>
              </a:spcAft>
              <a:buClr>
                <a:srgbClr val="000000"/>
              </a:buClr>
              <a:buSzPts val="1100"/>
              <a:buFont typeface="Arial"/>
              <a:buNone/>
            </a:pPr>
            <a:r>
              <a:rPr lang="en" sz="900">
                <a:solidFill>
                  <a:srgbClr val="000000"/>
                </a:solidFill>
              </a:rPr>
              <a:t>+getHeightCm():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+getWidthCm():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+getDepthCm():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+getWeightGm(): integer</a:t>
            </a:r>
            <a:endParaRPr sz="900">
              <a:solidFill>
                <a:srgbClr val="000000"/>
              </a:solidFill>
            </a:endParaRPr>
          </a:p>
          <a:p>
            <a:pPr indent="0" lvl="0" marL="0" rtl="0">
              <a:spcBef>
                <a:spcPts val="0"/>
              </a:spcBef>
              <a:spcAft>
                <a:spcPts val="0"/>
              </a:spcAft>
              <a:buNone/>
            </a:pPr>
            <a:r>
              <a:rPr lang="en" sz="900"/>
              <a:t>+isCompatible(): boolean</a:t>
            </a:r>
            <a:endParaRPr sz="900"/>
          </a:p>
        </p:txBody>
      </p:sp>
      <p:cxnSp>
        <p:nvCxnSpPr>
          <p:cNvPr id="375" name="Shape 375"/>
          <p:cNvCxnSpPr/>
          <p:nvPr/>
        </p:nvCxnSpPr>
        <p:spPr>
          <a:xfrm>
            <a:off x="7086000" y="4353150"/>
            <a:ext cx="1530900" cy="0"/>
          </a:xfrm>
          <a:prstGeom prst="straightConnector1">
            <a:avLst/>
          </a:prstGeom>
          <a:noFill/>
          <a:ln cap="flat" cmpd="sng" w="9525">
            <a:solidFill>
              <a:srgbClr val="2388DB"/>
            </a:solidFill>
            <a:prstDash val="solid"/>
            <a:round/>
            <a:headEnd len="med" w="med" type="none"/>
            <a:tailEnd len="med" w="med" type="none"/>
          </a:ln>
        </p:spPr>
      </p:cxnSp>
      <p:cxnSp>
        <p:nvCxnSpPr>
          <p:cNvPr id="376" name="Shape 376"/>
          <p:cNvCxnSpPr/>
          <p:nvPr/>
        </p:nvCxnSpPr>
        <p:spPr>
          <a:xfrm>
            <a:off x="7086000" y="4988150"/>
            <a:ext cx="1530900" cy="0"/>
          </a:xfrm>
          <a:prstGeom prst="straightConnector1">
            <a:avLst/>
          </a:prstGeom>
          <a:noFill/>
          <a:ln cap="flat" cmpd="sng" w="9525">
            <a:solidFill>
              <a:srgbClr val="2388DB"/>
            </a:solidFill>
            <a:prstDash val="solid"/>
            <a:round/>
            <a:headEnd len="med" w="med" type="none"/>
            <a:tailEnd len="med" w="med" type="none"/>
          </a:ln>
        </p:spPr>
      </p:cxnSp>
      <p:cxnSp>
        <p:nvCxnSpPr>
          <p:cNvPr id="377" name="Shape 377"/>
          <p:cNvCxnSpPr>
            <a:stCxn id="366" idx="0"/>
            <a:endCxn id="365" idx="2"/>
          </p:cNvCxnSpPr>
          <p:nvPr/>
        </p:nvCxnSpPr>
        <p:spPr>
          <a:xfrm flipH="1" rot="10800000">
            <a:off x="6147850" y="3131538"/>
            <a:ext cx="692700" cy="242400"/>
          </a:xfrm>
          <a:prstGeom prst="straightConnector1">
            <a:avLst/>
          </a:prstGeom>
          <a:noFill/>
          <a:ln cap="flat" cmpd="sng" w="19050">
            <a:solidFill>
              <a:srgbClr val="2388DB"/>
            </a:solidFill>
            <a:prstDash val="solid"/>
            <a:round/>
            <a:headEnd len="med" w="med" type="none"/>
            <a:tailEnd len="med" w="med" type="triangle"/>
          </a:ln>
        </p:spPr>
      </p:cxnSp>
      <p:cxnSp>
        <p:nvCxnSpPr>
          <p:cNvPr id="378" name="Shape 378"/>
          <p:cNvCxnSpPr>
            <a:stCxn id="369" idx="0"/>
            <a:endCxn id="365" idx="2"/>
          </p:cNvCxnSpPr>
          <p:nvPr/>
        </p:nvCxnSpPr>
        <p:spPr>
          <a:xfrm rot="10800000">
            <a:off x="6840500" y="3131388"/>
            <a:ext cx="864900" cy="205200"/>
          </a:xfrm>
          <a:prstGeom prst="straightConnector1">
            <a:avLst/>
          </a:prstGeom>
          <a:noFill/>
          <a:ln cap="flat" cmpd="sng" w="19050">
            <a:solidFill>
              <a:srgbClr val="2388DB"/>
            </a:solidFill>
            <a:prstDash val="solid"/>
            <a:round/>
            <a:headEnd len="med" w="med" type="none"/>
            <a:tailEnd len="med" w="med" type="triangle"/>
          </a:ln>
        </p:spPr>
      </p:cxnSp>
      <p:cxnSp>
        <p:nvCxnSpPr>
          <p:cNvPr id="379" name="Shape 379"/>
          <p:cNvCxnSpPr>
            <a:stCxn id="371" idx="0"/>
            <a:endCxn id="366" idx="2"/>
          </p:cNvCxnSpPr>
          <p:nvPr/>
        </p:nvCxnSpPr>
        <p:spPr>
          <a:xfrm flipH="1" rot="10800000">
            <a:off x="6067950" y="3916600"/>
            <a:ext cx="79800" cy="181500"/>
          </a:xfrm>
          <a:prstGeom prst="straightConnector1">
            <a:avLst/>
          </a:prstGeom>
          <a:noFill/>
          <a:ln cap="flat" cmpd="sng" w="19050">
            <a:solidFill>
              <a:srgbClr val="2388DB"/>
            </a:solidFill>
            <a:prstDash val="solid"/>
            <a:round/>
            <a:headEnd len="med" w="med" type="none"/>
            <a:tailEnd len="med" w="med" type="triangle"/>
          </a:ln>
        </p:spPr>
      </p:cxnSp>
      <p:cxnSp>
        <p:nvCxnSpPr>
          <p:cNvPr id="380" name="Shape 380"/>
          <p:cNvCxnSpPr>
            <a:stCxn id="374" idx="0"/>
            <a:endCxn id="369" idx="2"/>
          </p:cNvCxnSpPr>
          <p:nvPr/>
        </p:nvCxnSpPr>
        <p:spPr>
          <a:xfrm rot="10800000">
            <a:off x="7705350" y="3953850"/>
            <a:ext cx="146100" cy="233400"/>
          </a:xfrm>
          <a:prstGeom prst="straightConnector1">
            <a:avLst/>
          </a:prstGeom>
          <a:noFill/>
          <a:ln cap="flat" cmpd="sng" w="19050">
            <a:solidFill>
              <a:srgbClr val="2388DB"/>
            </a:solidFill>
            <a:prstDash val="solid"/>
            <a:round/>
            <a:headEnd len="med" w="med" type="none"/>
            <a:tailEnd len="med" w="med" type="triangle"/>
          </a:ln>
        </p:spPr>
      </p:cxnSp>
      <p:sp>
        <p:nvSpPr>
          <p:cNvPr id="381" name="Shape 38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and Dynamic Binding</a:t>
            </a:r>
            <a:endParaRPr/>
          </a:p>
        </p:txBody>
      </p:sp>
      <p:sp>
        <p:nvSpPr>
          <p:cNvPr id="387" name="Shape 38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Limited use of polymorphism: Unfold calls.</a:t>
            </a:r>
            <a:endParaRPr/>
          </a:p>
          <a:p>
            <a:pPr indent="-381000" lvl="1" marL="914400" marR="0" rtl="0" algn="l">
              <a:lnSpc>
                <a:spcPct val="100000"/>
              </a:lnSpc>
              <a:spcBef>
                <a:spcPts val="0"/>
              </a:spcBef>
              <a:spcAft>
                <a:spcPts val="0"/>
              </a:spcAft>
              <a:buSzPts val="2400"/>
              <a:buChar char="○"/>
            </a:pPr>
            <a:r>
              <a:rPr lang="en"/>
              <a:t>Try each possible binding.</a:t>
            </a:r>
            <a:endParaRPr/>
          </a:p>
          <a:p>
            <a:pPr indent="-419100" lvl="0" marL="457200" marR="0" rtl="0" algn="l">
              <a:lnSpc>
                <a:spcPct val="100000"/>
              </a:lnSpc>
              <a:spcBef>
                <a:spcPts val="0"/>
              </a:spcBef>
              <a:spcAft>
                <a:spcPts val="0"/>
              </a:spcAft>
              <a:buSzPts val="3000"/>
              <a:buChar char="●"/>
            </a:pPr>
            <a:r>
              <a:rPr lang="en"/>
              <a:t>Challenge - layers of polymorphic calls.</a:t>
            </a:r>
            <a:endParaRPr/>
          </a:p>
          <a:p>
            <a:pPr indent="0" lvl="0" marL="0" marR="0" rtl="0" algn="l">
              <a:lnSpc>
                <a:spcPct val="100000"/>
              </a:lnSpc>
              <a:spcBef>
                <a:spcPts val="600"/>
              </a:spcBef>
              <a:spcAft>
                <a:spcPts val="0"/>
              </a:spcAft>
              <a:buNone/>
            </a:pPr>
            <a:r>
              <a:t/>
            </a:r>
            <a:endParaRPr sz="1100"/>
          </a:p>
          <a:p>
            <a:pPr indent="0" lvl="0" marL="0" rtl="0">
              <a:spcBef>
                <a:spcPts val="600"/>
              </a:spcBef>
              <a:spcAft>
                <a:spcPts val="0"/>
              </a:spcAft>
              <a:buNone/>
            </a:pPr>
            <a:r>
              <a:rPr lang="en" sz="1200">
                <a:latin typeface="Courier New"/>
                <a:ea typeface="Courier New"/>
                <a:cs typeface="Courier New"/>
                <a:sym typeface="Courier New"/>
              </a:rPr>
              <a:t>public abstract class Credit{</a:t>
            </a:r>
            <a:endParaRPr sz="1200">
              <a:latin typeface="Courier New"/>
              <a:ea typeface="Courier New"/>
              <a:cs typeface="Courier New"/>
              <a:sym typeface="Courier New"/>
            </a:endParaRPr>
          </a:p>
          <a:p>
            <a:pPr indent="0" lvl="0" marL="0" rtl="0">
              <a:spcBef>
                <a:spcPts val="600"/>
              </a:spcBef>
              <a:spcAft>
                <a:spcPts val="0"/>
              </a:spcAft>
              <a:buNone/>
            </a:pPr>
            <a:r>
              <a:rPr lang="en" sz="1200">
                <a:latin typeface="Courier New"/>
                <a:ea typeface="Courier New"/>
                <a:cs typeface="Courier New"/>
                <a:sym typeface="Courier New"/>
              </a:rPr>
              <a:t>	abstract boolean validateCredit(Account a, int amt, CreditCard c);</a:t>
            </a:r>
            <a:endParaRPr sz="1200">
              <a:latin typeface="Courier New"/>
              <a:ea typeface="Courier New"/>
              <a:cs typeface="Courier New"/>
              <a:sym typeface="Courier New"/>
            </a:endParaRPr>
          </a:p>
          <a:p>
            <a:pPr indent="0" lvl="0" marL="0" rtl="0">
              <a:spcBef>
                <a:spcPts val="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600"/>
              </a:spcBef>
              <a:spcAft>
                <a:spcPts val="0"/>
              </a:spcAft>
              <a:buNone/>
            </a:pPr>
            <a:r>
              <a:t/>
            </a:r>
            <a:endParaRPr sz="1200">
              <a:latin typeface="Courier New"/>
              <a:ea typeface="Courier New"/>
              <a:cs typeface="Courier New"/>
              <a:sym typeface="Courier New"/>
            </a:endParaRPr>
          </a:p>
          <a:p>
            <a:pPr indent="0" lvl="0" marL="0" rtl="0">
              <a:spcBef>
                <a:spcPts val="600"/>
              </a:spcBef>
              <a:spcAft>
                <a:spcPts val="0"/>
              </a:spcAft>
              <a:buNone/>
            </a:pPr>
            <a:r>
              <a:rPr lang="en" sz="1200">
                <a:latin typeface="Courier New"/>
                <a:ea typeface="Courier New"/>
                <a:cs typeface="Courier New"/>
                <a:sym typeface="Courier New"/>
              </a:rPr>
              <a:t>Credit c;</a:t>
            </a:r>
            <a:endParaRPr sz="1200">
              <a:latin typeface="Courier New"/>
              <a:ea typeface="Courier New"/>
              <a:cs typeface="Courier New"/>
              <a:sym typeface="Courier New"/>
            </a:endParaRPr>
          </a:p>
          <a:p>
            <a:pPr indent="0" lvl="0" marL="0" rtl="0">
              <a:spcBef>
                <a:spcPts val="600"/>
              </a:spcBef>
              <a:spcAft>
                <a:spcPts val="0"/>
              </a:spcAft>
              <a:buNone/>
            </a:pPr>
            <a:r>
              <a:rPr lang="en" sz="1200">
                <a:latin typeface="Courier New"/>
                <a:ea typeface="Courier New"/>
                <a:cs typeface="Courier New"/>
                <a:sym typeface="Courier New"/>
              </a:rPr>
              <a:t>boolean canPurchase = c.validateCredit(a,amt,cc);</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p:txBody>
      </p:sp>
      <p:sp>
        <p:nvSpPr>
          <p:cNvPr id="388" name="Shape 388"/>
          <p:cNvSpPr/>
          <p:nvPr/>
        </p:nvSpPr>
        <p:spPr>
          <a:xfrm>
            <a:off x="3208550" y="4987600"/>
            <a:ext cx="2888100" cy="99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Account can be one of:</a:t>
            </a:r>
            <a:endParaRPr/>
          </a:p>
          <a:p>
            <a:pPr indent="0" lvl="0" marL="0">
              <a:spcBef>
                <a:spcPts val="0"/>
              </a:spcBef>
              <a:spcAft>
                <a:spcPts val="0"/>
              </a:spcAft>
              <a:buNone/>
            </a:pPr>
            <a:r>
              <a:rPr lang="en"/>
              <a:t>USAccount, UKAccount,EUAccount, JPAccount, or OtherAccount</a:t>
            </a:r>
            <a:endParaRPr/>
          </a:p>
        </p:txBody>
      </p:sp>
      <p:sp>
        <p:nvSpPr>
          <p:cNvPr id="389" name="Shape 389"/>
          <p:cNvSpPr/>
          <p:nvPr/>
        </p:nvSpPr>
        <p:spPr>
          <a:xfrm>
            <a:off x="457200" y="5030125"/>
            <a:ext cx="2464500" cy="79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Credit can be one of: EduCredit, BusinessCredit, IndividualCredit</a:t>
            </a:r>
            <a:endParaRPr/>
          </a:p>
        </p:txBody>
      </p:sp>
      <p:sp>
        <p:nvSpPr>
          <p:cNvPr id="390" name="Shape 390"/>
          <p:cNvSpPr/>
          <p:nvPr/>
        </p:nvSpPr>
        <p:spPr>
          <a:xfrm>
            <a:off x="6383500" y="5098975"/>
            <a:ext cx="2303400" cy="65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CreditCard can be one of:</a:t>
            </a:r>
            <a:endParaRPr/>
          </a:p>
          <a:p>
            <a:pPr indent="0" lvl="0" marL="0" rtl="0">
              <a:spcBef>
                <a:spcPts val="0"/>
              </a:spcBef>
              <a:spcAft>
                <a:spcPts val="0"/>
              </a:spcAft>
              <a:buNone/>
            </a:pPr>
            <a:r>
              <a:rPr lang="en"/>
              <a:t>VISACard, AmexCard, MasterCard</a:t>
            </a:r>
            <a:endParaRPr/>
          </a:p>
        </p:txBody>
      </p:sp>
      <p:sp>
        <p:nvSpPr>
          <p:cNvPr id="391" name="Shape 3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Intraclass Testing</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To test a class in isolation, we:</a:t>
            </a:r>
            <a:endParaRPr/>
          </a:p>
          <a:p>
            <a:pPr indent="-419100" lvl="0" marL="457200" marR="0" rtl="0" algn="l">
              <a:lnSpc>
                <a:spcPct val="100000"/>
              </a:lnSpc>
              <a:spcBef>
                <a:spcPts val="600"/>
              </a:spcBef>
              <a:spcAft>
                <a:spcPts val="0"/>
              </a:spcAft>
              <a:buSzPts val="3000"/>
              <a:buAutoNum type="arabicPeriod"/>
            </a:pPr>
            <a:r>
              <a:rPr lang="en"/>
              <a:t>If the class is abstract, derive a set of instantiations to cover significant cases.</a:t>
            </a:r>
            <a:endParaRPr/>
          </a:p>
          <a:p>
            <a:pPr indent="-419100" lvl="0" marL="457200" marR="0" rtl="0" algn="l">
              <a:lnSpc>
                <a:spcPct val="100000"/>
              </a:lnSpc>
              <a:spcBef>
                <a:spcPts val="0"/>
              </a:spcBef>
              <a:spcAft>
                <a:spcPts val="0"/>
              </a:spcAft>
              <a:buSzPts val="3000"/>
              <a:buAutoNum type="arabicPeriod"/>
            </a:pPr>
            <a:r>
              <a:rPr lang="en"/>
              <a:t>Design test cases to check correct invocation of inherited and overridden methods.</a:t>
            </a:r>
            <a:endParaRPr/>
          </a:p>
          <a:p>
            <a:pPr indent="-419100" lvl="0" marL="457200" marR="0" rtl="0" algn="l">
              <a:lnSpc>
                <a:spcPct val="100000"/>
              </a:lnSpc>
              <a:spcBef>
                <a:spcPts val="0"/>
              </a:spcBef>
              <a:spcAft>
                <a:spcPts val="0"/>
              </a:spcAft>
              <a:buSzPts val="3000"/>
              <a:buAutoNum type="arabicPeriod"/>
            </a:pPr>
            <a:r>
              <a:rPr lang="en"/>
              <a:t>Design a set of test cases based on the states that the class can be put into.</a:t>
            </a:r>
            <a:endParaRPr/>
          </a:p>
          <a:p>
            <a:pPr indent="-381000" lvl="1" marL="914400" marR="0" rtl="0" algn="l">
              <a:lnSpc>
                <a:spcPct val="100000"/>
              </a:lnSpc>
              <a:spcBef>
                <a:spcPts val="0"/>
              </a:spcBef>
              <a:spcAft>
                <a:spcPts val="0"/>
              </a:spcAft>
              <a:buSzPts val="2400"/>
              <a:buAutoNum type="alphaLcPeriod"/>
            </a:pPr>
            <a:r>
              <a:rPr lang="en"/>
              <a:t>Build a state machine model based on the class.</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graphicFrame>
        <p:nvGraphicFramePr>
          <p:cNvPr id="396" name="Shape 396"/>
          <p:cNvGraphicFramePr/>
          <p:nvPr/>
        </p:nvGraphicFramePr>
        <p:xfrm>
          <a:off x="4025550" y="1630647"/>
          <a:ext cx="3000000" cy="3000000"/>
        </p:xfrm>
        <a:graphic>
          <a:graphicData uri="http://schemas.openxmlformats.org/drawingml/2006/table">
            <a:tbl>
              <a:tblPr>
                <a:noFill/>
                <a:tableStyleId>{C4DFABA6-54EE-4319-86BA-6EE009C1ADB0}</a:tableStyleId>
              </a:tblPr>
              <a:tblGrid>
                <a:gridCol w="1553750"/>
                <a:gridCol w="1553750"/>
                <a:gridCol w="1553750"/>
              </a:tblGrid>
              <a:tr h="301650">
                <a:tc>
                  <a:txBody>
                    <a:bodyPr>
                      <a:noAutofit/>
                    </a:bodyPr>
                    <a:lstStyle/>
                    <a:p>
                      <a:pPr indent="0" lvl="0" marL="0">
                        <a:spcBef>
                          <a:spcPts val="0"/>
                        </a:spcBef>
                        <a:spcAft>
                          <a:spcPts val="0"/>
                        </a:spcAft>
                        <a:buNone/>
                      </a:pPr>
                      <a:r>
                        <a:rPr b="1" lang="en" sz="800"/>
                        <a:t>Account</a:t>
                      </a:r>
                      <a:endParaRPr b="1" sz="800"/>
                    </a:p>
                  </a:txBody>
                  <a:tcPr marT="91425" marB="91425" marR="91425" marL="91425"/>
                </a:tc>
                <a:tc>
                  <a:txBody>
                    <a:bodyPr>
                      <a:noAutofit/>
                    </a:bodyPr>
                    <a:lstStyle/>
                    <a:p>
                      <a:pPr indent="0" lvl="0" marL="0">
                        <a:spcBef>
                          <a:spcPts val="0"/>
                        </a:spcBef>
                        <a:spcAft>
                          <a:spcPts val="0"/>
                        </a:spcAft>
                        <a:buNone/>
                      </a:pPr>
                      <a:r>
                        <a:rPr b="1" lang="en" sz="800"/>
                        <a:t>Credit</a:t>
                      </a:r>
                      <a:endParaRPr b="1" sz="800"/>
                    </a:p>
                  </a:txBody>
                  <a:tcPr marT="91425" marB="91425" marR="91425" marL="91425"/>
                </a:tc>
                <a:tc>
                  <a:txBody>
                    <a:bodyPr>
                      <a:noAutofit/>
                    </a:bodyPr>
                    <a:lstStyle/>
                    <a:p>
                      <a:pPr indent="0" lvl="0" marL="0">
                        <a:spcBef>
                          <a:spcPts val="0"/>
                        </a:spcBef>
                        <a:spcAft>
                          <a:spcPts val="0"/>
                        </a:spcAft>
                        <a:buNone/>
                      </a:pPr>
                      <a:r>
                        <a:rPr b="1" lang="en" sz="800"/>
                        <a:t>creditCard</a:t>
                      </a:r>
                      <a:endParaRPr b="1" sz="800"/>
                    </a:p>
                  </a:txBody>
                  <a:tcPr marT="91425" marB="91425" marR="91425" marL="91425"/>
                </a:tc>
              </a:tr>
              <a:tr h="301650">
                <a:tc>
                  <a:txBody>
                    <a:bodyPr>
                      <a:noAutofit/>
                    </a:bodyPr>
                    <a:lstStyle/>
                    <a:p>
                      <a:pPr indent="0" lvl="0" marL="0">
                        <a:spcBef>
                          <a:spcPts val="0"/>
                        </a:spcBef>
                        <a:spcAft>
                          <a:spcPts val="0"/>
                        </a:spcAft>
                        <a:buNone/>
                      </a:pPr>
                      <a:r>
                        <a:rPr lang="en" sz="800"/>
                        <a:t>USAccount</a:t>
                      </a:r>
                      <a:endParaRPr sz="800"/>
                    </a:p>
                  </a:txBody>
                  <a:tcPr marT="91425" marB="91425" marR="91425" marL="91425"/>
                </a:tc>
                <a:tc>
                  <a:txBody>
                    <a:bodyPr>
                      <a:noAutofit/>
                    </a:bodyPr>
                    <a:lstStyle/>
                    <a:p>
                      <a:pPr indent="0" lvl="0" marL="0">
                        <a:spcBef>
                          <a:spcPts val="0"/>
                        </a:spcBef>
                        <a:spcAft>
                          <a:spcPts val="0"/>
                        </a:spcAft>
                        <a:buNone/>
                      </a:pPr>
                      <a:r>
                        <a:rPr lang="en" sz="800"/>
                        <a:t>EDUCredit</a:t>
                      </a:r>
                      <a:endParaRPr sz="800"/>
                    </a:p>
                  </a:txBody>
                  <a:tcPr marT="91425" marB="91425" marR="91425" marL="91425"/>
                </a:tc>
                <a:tc>
                  <a:txBody>
                    <a:bodyPr>
                      <a:noAutofit/>
                    </a:bodyPr>
                    <a:lstStyle/>
                    <a:p>
                      <a:pPr indent="0" lvl="0" marL="0">
                        <a:spcBef>
                          <a:spcPts val="0"/>
                        </a:spcBef>
                        <a:spcAft>
                          <a:spcPts val="0"/>
                        </a:spcAft>
                        <a:buNone/>
                      </a:pPr>
                      <a:r>
                        <a:rPr lang="en" sz="800"/>
                        <a:t>VISACard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USAccount</a:t>
                      </a:r>
                      <a:endParaRPr sz="800"/>
                    </a:p>
                  </a:txBody>
                  <a:tcPr marT="91425" marB="91425" marR="91425" marL="91425"/>
                </a:tc>
                <a:tc>
                  <a:txBody>
                    <a:bodyPr>
                      <a:noAutofit/>
                    </a:bodyPr>
                    <a:lstStyle/>
                    <a:p>
                      <a:pPr indent="0" lvl="0" marL="0">
                        <a:spcBef>
                          <a:spcPts val="0"/>
                        </a:spcBef>
                        <a:spcAft>
                          <a:spcPts val="0"/>
                        </a:spcAft>
                        <a:buNone/>
                      </a:pPr>
                      <a:r>
                        <a:rPr lang="en" sz="800"/>
                        <a:t>BusinessCredit</a:t>
                      </a:r>
                      <a:endParaRPr sz="800"/>
                    </a:p>
                  </a:txBody>
                  <a:tcPr marT="91425" marB="91425" marR="91425" marL="91425"/>
                </a:tc>
                <a:tc>
                  <a:txBody>
                    <a:bodyPr>
                      <a:noAutofit/>
                    </a:bodyPr>
                    <a:lstStyle/>
                    <a:p>
                      <a:pPr indent="0" lvl="0" marL="0">
                        <a:spcBef>
                          <a:spcPts val="0"/>
                        </a:spcBef>
                        <a:spcAft>
                          <a:spcPts val="0"/>
                        </a:spcAft>
                        <a:buNone/>
                      </a:pPr>
                      <a:r>
                        <a:rPr lang="en" sz="800"/>
                        <a:t>AmExCard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USAccount</a:t>
                      </a:r>
                      <a:endParaRPr sz="800"/>
                    </a:p>
                  </a:txBody>
                  <a:tcPr marT="91425" marB="91425" marR="91425" marL="91425"/>
                </a:tc>
                <a:tc>
                  <a:txBody>
                    <a:bodyPr>
                      <a:noAutofit/>
                    </a:bodyPr>
                    <a:lstStyle/>
                    <a:p>
                      <a:pPr indent="0" lvl="0" marL="0">
                        <a:spcBef>
                          <a:spcPts val="0"/>
                        </a:spcBef>
                        <a:spcAft>
                          <a:spcPts val="0"/>
                        </a:spcAft>
                        <a:buNone/>
                      </a:pPr>
                      <a:r>
                        <a:rPr lang="en" sz="800"/>
                        <a:t>IndividualCredit</a:t>
                      </a:r>
                      <a:endParaRPr sz="800"/>
                    </a:p>
                  </a:txBody>
                  <a:tcPr marT="91425" marB="91425" marR="91425" marL="91425"/>
                </a:tc>
                <a:tc>
                  <a:txBody>
                    <a:bodyPr>
                      <a:noAutofit/>
                    </a:bodyPr>
                    <a:lstStyle/>
                    <a:p>
                      <a:pPr indent="0" lvl="0" marL="0">
                        <a:spcBef>
                          <a:spcPts val="0"/>
                        </a:spcBef>
                        <a:spcAft>
                          <a:spcPts val="0"/>
                        </a:spcAft>
                        <a:buNone/>
                      </a:pPr>
                      <a:r>
                        <a:rPr lang="en" sz="800"/>
                        <a:t>MasterCard</a:t>
                      </a:r>
                      <a:endParaRPr sz="800"/>
                    </a:p>
                  </a:txBody>
                  <a:tcPr marT="91425" marB="91425" marR="91425" marL="91425"/>
                </a:tc>
              </a:tr>
              <a:tr h="301650">
                <a:tc>
                  <a:txBody>
                    <a:bodyPr>
                      <a:noAutofit/>
                    </a:bodyPr>
                    <a:lstStyle/>
                    <a:p>
                      <a:pPr indent="0" lvl="0" marL="0">
                        <a:spcBef>
                          <a:spcPts val="0"/>
                        </a:spcBef>
                        <a:spcAft>
                          <a:spcPts val="0"/>
                        </a:spcAft>
                        <a:buNone/>
                      </a:pPr>
                      <a:r>
                        <a:rPr lang="en" sz="800"/>
                        <a:t>UKAccount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EDUCredit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AmExCard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UKAccount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BusinessCredit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VISACard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UKAccount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IndividualCredit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MasterCard</a:t>
                      </a:r>
                      <a:endParaRPr sz="800"/>
                    </a:p>
                  </a:txBody>
                  <a:tcPr marT="91425" marB="91425" marR="91425" marL="91425"/>
                </a:tc>
              </a:tr>
              <a:tr h="301650">
                <a:tc>
                  <a:txBody>
                    <a:bodyPr>
                      <a:noAutofit/>
                    </a:bodyPr>
                    <a:lstStyle/>
                    <a:p>
                      <a:pPr indent="0" lvl="0" marL="0">
                        <a:spcBef>
                          <a:spcPts val="0"/>
                        </a:spcBef>
                        <a:spcAft>
                          <a:spcPts val="0"/>
                        </a:spcAft>
                        <a:buNone/>
                      </a:pPr>
                      <a:r>
                        <a:rPr lang="en" sz="800"/>
                        <a:t>EUAccount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EDUCredit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MasterCard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EUAccount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BusinessCredit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AmExCard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EUAccount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IndividualCredit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VISACard</a:t>
                      </a:r>
                      <a:endParaRPr sz="800"/>
                    </a:p>
                  </a:txBody>
                  <a:tcPr marT="91425" marB="91425" marR="91425" marL="91425"/>
                </a:tc>
              </a:tr>
              <a:tr h="301650">
                <a:tc>
                  <a:txBody>
                    <a:bodyPr>
                      <a:noAutofit/>
                    </a:bodyPr>
                    <a:lstStyle/>
                    <a:p>
                      <a:pPr indent="0" lvl="0" marL="0">
                        <a:spcBef>
                          <a:spcPts val="0"/>
                        </a:spcBef>
                        <a:spcAft>
                          <a:spcPts val="0"/>
                        </a:spcAft>
                        <a:buNone/>
                      </a:pPr>
                      <a:r>
                        <a:rPr lang="en" sz="800"/>
                        <a:t>JPAccount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EDUCredit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VISACard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JPAccount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BusinessCredit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MasterCard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JPAccount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IndividualCredit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AmExCard</a:t>
                      </a:r>
                      <a:endParaRPr sz="800"/>
                    </a:p>
                  </a:txBody>
                  <a:tcPr marT="91425" marB="91425" marR="91425" marL="91425"/>
                </a:tc>
              </a:tr>
              <a:tr h="301650">
                <a:tc>
                  <a:txBody>
                    <a:bodyPr>
                      <a:noAutofit/>
                    </a:bodyPr>
                    <a:lstStyle/>
                    <a:p>
                      <a:pPr indent="0" lvl="0" marL="0">
                        <a:spcBef>
                          <a:spcPts val="0"/>
                        </a:spcBef>
                        <a:spcAft>
                          <a:spcPts val="0"/>
                        </a:spcAft>
                        <a:buNone/>
                      </a:pPr>
                      <a:r>
                        <a:rPr lang="en" sz="800"/>
                        <a:t>OtherAccount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EDUCredit</a:t>
                      </a:r>
                      <a:endParaRPr sz="800"/>
                    </a:p>
                  </a:txBody>
                  <a:tcPr marT="91425" marB="91425" marR="91425" marL="91425"/>
                </a:tc>
                <a:tc>
                  <a:txBody>
                    <a:bodyPr>
                      <a:noAutofit/>
                    </a:bodyPr>
                    <a:lstStyle/>
                    <a:p>
                      <a:pPr indent="0" lvl="0" marL="0">
                        <a:spcBef>
                          <a:spcPts val="0"/>
                        </a:spcBef>
                        <a:spcAft>
                          <a:spcPts val="0"/>
                        </a:spcAft>
                        <a:buNone/>
                      </a:pPr>
                      <a:r>
                        <a:rPr lang="en" sz="800">
                          <a:solidFill>
                            <a:schemeClr val="dk1"/>
                          </a:solidFill>
                        </a:rPr>
                        <a:t>MasterCard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OtherAccount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BusinessCredit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VISACard</a:t>
                      </a:r>
                      <a:endParaRPr sz="800"/>
                    </a:p>
                  </a:txBody>
                  <a:tcPr marT="91425" marB="91425" marR="91425" marL="91425"/>
                </a:tc>
              </a:tr>
              <a:tr h="301650">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OtherAccount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IndividualCredit</a:t>
                      </a:r>
                      <a:endParaRPr sz="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AmExCard</a:t>
                      </a:r>
                      <a:endParaRPr sz="800"/>
                    </a:p>
                  </a:txBody>
                  <a:tcPr marT="91425" marB="91425" marR="91425" marL="91425"/>
                </a:tc>
              </a:tr>
            </a:tbl>
          </a:graphicData>
        </a:graphic>
      </p:graphicFrame>
      <p:sp>
        <p:nvSpPr>
          <p:cNvPr id="397" name="Shape 3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Apply Combinatorial Testing</a:t>
            </a:r>
            <a:endParaRPr/>
          </a:p>
        </p:txBody>
      </p:sp>
      <p:sp>
        <p:nvSpPr>
          <p:cNvPr id="398" name="Shape 398"/>
          <p:cNvSpPr txBox="1"/>
          <p:nvPr>
            <p:ph idx="1" type="body"/>
          </p:nvPr>
        </p:nvSpPr>
        <p:spPr>
          <a:xfrm>
            <a:off x="457200" y="1600200"/>
            <a:ext cx="34917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This is the same problem faced in functional testing, with parameter combinations.</a:t>
            </a:r>
            <a:endParaRPr sz="2400"/>
          </a:p>
          <a:p>
            <a:pPr indent="-381000" lvl="0" marL="457200" marR="0" rtl="0" algn="l">
              <a:lnSpc>
                <a:spcPct val="100000"/>
              </a:lnSpc>
              <a:spcBef>
                <a:spcPts val="0"/>
              </a:spcBef>
              <a:spcAft>
                <a:spcPts val="0"/>
              </a:spcAft>
              <a:buSzPts val="2400"/>
              <a:buChar char="●"/>
            </a:pPr>
            <a:r>
              <a:rPr lang="en" sz="2400"/>
              <a:t>Use combinatorial interaction testing to test all n-way combinations.</a:t>
            </a:r>
            <a:endParaRPr sz="2400"/>
          </a:p>
          <a:p>
            <a:pPr indent="0" lvl="0" marL="0" rtl="0">
              <a:spcBef>
                <a:spcPts val="480"/>
              </a:spcBef>
              <a:spcAft>
                <a:spcPts val="0"/>
              </a:spcAft>
              <a:buNone/>
            </a:pPr>
            <a:r>
              <a:t/>
            </a:r>
            <a:endParaRPr sz="2400"/>
          </a:p>
          <a:p>
            <a:pPr indent="0" lvl="0" marL="457200" marR="0" rtl="0" algn="l">
              <a:lnSpc>
                <a:spcPct val="100000"/>
              </a:lnSpc>
              <a:spcBef>
                <a:spcPts val="600"/>
              </a:spcBef>
              <a:spcAft>
                <a:spcPts val="0"/>
              </a:spcAft>
              <a:buNone/>
            </a:pPr>
            <a:r>
              <a:t/>
            </a:r>
            <a:endParaRPr/>
          </a:p>
        </p:txBody>
      </p:sp>
      <p:sp>
        <p:nvSpPr>
          <p:cNvPr id="399" name="Shape 3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and Dynamic Binding</a:t>
            </a:r>
            <a:endParaRPr/>
          </a:p>
        </p:txBody>
      </p:sp>
      <p:sp>
        <p:nvSpPr>
          <p:cNvPr id="405" name="Shape 4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Problem - bad polymorphic call infects a variable definition.</a:t>
            </a:r>
            <a:endParaRPr/>
          </a:p>
          <a:p>
            <a:pPr indent="0" lvl="0" marL="0" rtl="0">
              <a:spcBef>
                <a:spcPts val="600"/>
              </a:spcBef>
              <a:spcAft>
                <a:spcPts val="0"/>
              </a:spcAft>
              <a:buNone/>
            </a:pPr>
            <a:r>
              <a:rPr lang="en" sz="1200">
                <a:latin typeface="Consolas"/>
                <a:ea typeface="Consolas"/>
                <a:cs typeface="Consolas"/>
                <a:sym typeface="Consolas"/>
              </a:rPr>
              <a:t>public abstract class Account{</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public int getYTDPurchased(){</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int totalPurchased = 0;</a:t>
            </a:r>
            <a:endParaRPr sz="1200">
              <a:latin typeface="Consolas"/>
              <a:ea typeface="Consolas"/>
              <a:cs typeface="Consolas"/>
              <a:sym typeface="Consolas"/>
            </a:endParaRPr>
          </a:p>
          <a:p>
            <a:pPr indent="0" lvl="0" marL="0" rtl="0">
              <a:spcBef>
                <a:spcPts val="600"/>
              </a:spcBef>
              <a:spcAft>
                <a:spcPts val="0"/>
              </a:spcAft>
              <a:buNone/>
            </a:pPr>
            <a:r>
              <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for(Enumeration e = subsidiaries.elements(); e.hasMoreElements(); ){</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Account subsidiary = (Account) e.nextElement();</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totalPurchased += </a:t>
            </a:r>
            <a:r>
              <a:rPr b="1" lang="en" sz="1200">
                <a:latin typeface="Consolas"/>
                <a:ea typeface="Consolas"/>
                <a:cs typeface="Consolas"/>
                <a:sym typeface="Consolas"/>
              </a:rPr>
              <a:t>subsidiary.getYTDPurchased();</a:t>
            </a:r>
            <a:endParaRPr b="1"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return totalPurchased;</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spcBef>
                <a:spcPts val="600"/>
              </a:spcBef>
              <a:spcAft>
                <a:spcPts val="0"/>
              </a:spcAft>
              <a:buNone/>
            </a:pPr>
            <a:r>
              <a:rPr lang="en" sz="1200">
                <a:latin typeface="Consolas"/>
                <a:ea typeface="Consolas"/>
                <a:cs typeface="Consolas"/>
                <a:sym typeface="Consolas"/>
              </a:rPr>
              <a:t>}</a:t>
            </a:r>
            <a:endParaRPr>
              <a:latin typeface="Consolas"/>
              <a:ea typeface="Consolas"/>
              <a:cs typeface="Consolas"/>
              <a:sym typeface="Consolas"/>
            </a:endParaRPr>
          </a:p>
          <a:p>
            <a:pPr indent="-419100" lvl="0" marL="457200" marR="0" rtl="0" algn="l">
              <a:lnSpc>
                <a:spcPct val="100000"/>
              </a:lnSpc>
              <a:spcBef>
                <a:spcPts val="600"/>
              </a:spcBef>
              <a:spcAft>
                <a:spcPts val="0"/>
              </a:spcAft>
              <a:buSzPts val="3000"/>
              <a:buChar char="●"/>
            </a:pPr>
            <a:r>
              <a:rPr lang="en"/>
              <a:t>Combine polymorphic variations with data-flow techniques.</a:t>
            </a:r>
            <a:endParaRPr/>
          </a:p>
        </p:txBody>
      </p:sp>
      <p:sp>
        <p:nvSpPr>
          <p:cNvPr id="406" name="Shape 4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Data-Flow x Polymorphic Calls</a:t>
            </a:r>
            <a:endParaRPr/>
          </a:p>
        </p:txBody>
      </p:sp>
      <p:sp>
        <p:nvSpPr>
          <p:cNvPr id="412" name="Shape 4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Use data flow analysis to identify DU pairs.</a:t>
            </a:r>
            <a:endParaRPr/>
          </a:p>
          <a:p>
            <a:pPr indent="-381000" lvl="1" marL="914400" marR="0" rtl="0" algn="l">
              <a:lnSpc>
                <a:spcPct val="100000"/>
              </a:lnSpc>
              <a:spcBef>
                <a:spcPts val="0"/>
              </a:spcBef>
              <a:spcAft>
                <a:spcPts val="0"/>
              </a:spcAft>
              <a:buSzPts val="2400"/>
              <a:buChar char="○"/>
            </a:pPr>
            <a:r>
              <a:rPr lang="en"/>
              <a:t>At each definition and use bound to a polymorphic call, note the possible bindings. </a:t>
            </a:r>
            <a:endParaRPr/>
          </a:p>
          <a:p>
            <a:pPr indent="-419100" lvl="0" marL="457200" marR="0" rtl="0" algn="l">
              <a:lnSpc>
                <a:spcPct val="100000"/>
              </a:lnSpc>
              <a:spcBef>
                <a:spcPts val="0"/>
              </a:spcBef>
              <a:spcAft>
                <a:spcPts val="0"/>
              </a:spcAft>
              <a:buSzPts val="3000"/>
              <a:buChar char="●"/>
            </a:pPr>
            <a:r>
              <a:rPr lang="en"/>
              <a:t>One DU pair becomes N x M pairs.</a:t>
            </a:r>
            <a:endParaRPr/>
          </a:p>
          <a:p>
            <a:pPr indent="-381000" lvl="1" marL="914400" marR="0" rtl="0" algn="l">
              <a:lnSpc>
                <a:spcPct val="100000"/>
              </a:lnSpc>
              <a:spcBef>
                <a:spcPts val="0"/>
              </a:spcBef>
              <a:spcAft>
                <a:spcPts val="0"/>
              </a:spcAft>
              <a:buSzPts val="2400"/>
              <a:buChar char="○"/>
            </a:pPr>
            <a:r>
              <a:rPr lang="en"/>
              <a:t>N ways the definition can be bound.</a:t>
            </a:r>
            <a:endParaRPr/>
          </a:p>
          <a:p>
            <a:pPr indent="-381000" lvl="1" marL="914400" marR="0" rtl="0" algn="l">
              <a:lnSpc>
                <a:spcPct val="100000"/>
              </a:lnSpc>
              <a:spcBef>
                <a:spcPts val="0"/>
              </a:spcBef>
              <a:spcAft>
                <a:spcPts val="0"/>
              </a:spcAft>
              <a:buSzPts val="2400"/>
              <a:buChar char="○"/>
            </a:pPr>
            <a:r>
              <a:rPr lang="en"/>
              <a:t>M ways the point of use can be bound.</a:t>
            </a:r>
            <a:endParaRPr/>
          </a:p>
          <a:p>
            <a:pPr indent="-419100" lvl="0" marL="457200" marR="0" rtl="0" algn="l">
              <a:lnSpc>
                <a:spcPct val="100000"/>
              </a:lnSpc>
              <a:spcBef>
                <a:spcPts val="0"/>
              </a:spcBef>
              <a:spcAft>
                <a:spcPts val="0"/>
              </a:spcAft>
              <a:buSzPts val="3000"/>
              <a:buChar char="●"/>
            </a:pPr>
            <a:r>
              <a:rPr lang="en"/>
              <a:t>High number of tests, but only those polymorphic calls that can corrupt variables.</a:t>
            </a:r>
            <a:endParaRPr/>
          </a:p>
          <a:p>
            <a:pPr indent="-381000" lvl="1" marL="914400" marR="0" rtl="0" algn="l">
              <a:lnSpc>
                <a:spcPct val="100000"/>
              </a:lnSpc>
              <a:spcBef>
                <a:spcPts val="0"/>
              </a:spcBef>
              <a:spcAft>
                <a:spcPts val="0"/>
              </a:spcAft>
              <a:buSzPts val="2400"/>
              <a:buChar char="○"/>
            </a:pPr>
            <a:r>
              <a:rPr lang="en"/>
              <a:t>If too many, cover all N and M settings in any combination, rather than their product.</a:t>
            </a:r>
            <a:endParaRPr/>
          </a:p>
          <a:p>
            <a:pPr indent="0" lvl="0" marL="457200" marR="0" rtl="0" algn="l">
              <a:lnSpc>
                <a:spcPct val="100000"/>
              </a:lnSpc>
              <a:spcBef>
                <a:spcPts val="600"/>
              </a:spcBef>
              <a:spcAft>
                <a:spcPts val="0"/>
              </a:spcAft>
              <a:buNone/>
            </a:pPr>
            <a:r>
              <a:t/>
            </a:r>
            <a:endParaRPr/>
          </a:p>
        </p:txBody>
      </p:sp>
      <p:sp>
        <p:nvSpPr>
          <p:cNvPr id="413" name="Shape 4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a:t>
            </a:r>
            <a:endParaRPr/>
          </a:p>
        </p:txBody>
      </p:sp>
      <p:sp>
        <p:nvSpPr>
          <p:cNvPr id="419" name="Shape 419"/>
          <p:cNvSpPr txBox="1"/>
          <p:nvPr>
            <p:ph idx="1" type="body"/>
          </p:nvPr>
        </p:nvSpPr>
        <p:spPr>
          <a:xfrm>
            <a:off x="457200" y="1600200"/>
            <a:ext cx="46890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We can define child classes that inherit attributes and operations.</a:t>
            </a:r>
            <a:endParaRPr sz="2400"/>
          </a:p>
          <a:p>
            <a:pPr indent="-381000" lvl="0" marL="457200" rtl="0">
              <a:spcBef>
                <a:spcPts val="0"/>
              </a:spcBef>
              <a:spcAft>
                <a:spcPts val="0"/>
              </a:spcAft>
              <a:buSzPts val="2400"/>
              <a:buChar char="●"/>
            </a:pPr>
            <a:r>
              <a:rPr lang="en" sz="2400"/>
              <a:t>Most inheritance issues are really polymorphism issues.</a:t>
            </a:r>
            <a:endParaRPr sz="2400"/>
          </a:p>
          <a:p>
            <a:pPr indent="-381000" lvl="0" marL="457200" rtl="0">
              <a:spcBef>
                <a:spcPts val="0"/>
              </a:spcBef>
              <a:spcAft>
                <a:spcPts val="0"/>
              </a:spcAft>
              <a:buSzPts val="2400"/>
              <a:buChar char="●"/>
            </a:pPr>
            <a:r>
              <a:rPr lang="en" sz="2400"/>
              <a:t>However, inheritance may allow us to </a:t>
            </a:r>
            <a:r>
              <a:rPr b="1" lang="en" sz="2400"/>
              <a:t>reduce</a:t>
            </a:r>
            <a:r>
              <a:rPr lang="en" sz="2400"/>
              <a:t> the number of test cases required.</a:t>
            </a:r>
            <a:endParaRPr sz="2400"/>
          </a:p>
        </p:txBody>
      </p:sp>
      <p:sp>
        <p:nvSpPr>
          <p:cNvPr id="420" name="Shape 420"/>
          <p:cNvSpPr/>
          <p:nvPr/>
        </p:nvSpPr>
        <p:spPr>
          <a:xfrm>
            <a:off x="5984375" y="1655100"/>
            <a:ext cx="1712400" cy="1476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t>LineItem</a:t>
            </a:r>
            <a:endParaRPr b="1" i="1" sz="900"/>
          </a:p>
          <a:p>
            <a:pPr indent="0" lvl="0" marL="0" rtl="0">
              <a:spcBef>
                <a:spcPts val="0"/>
              </a:spcBef>
              <a:spcAft>
                <a:spcPts val="0"/>
              </a:spcAft>
              <a:buNone/>
            </a:pPr>
            <a:r>
              <a:rPr lang="en" sz="900"/>
              <a:t>+sku: string</a:t>
            </a:r>
            <a:endParaRPr sz="900"/>
          </a:p>
          <a:p>
            <a:pPr indent="0" lvl="0" marL="0" rtl="0">
              <a:spcBef>
                <a:spcPts val="0"/>
              </a:spcBef>
              <a:spcAft>
                <a:spcPts val="0"/>
              </a:spcAft>
              <a:buNone/>
            </a:pPr>
            <a:r>
              <a:rPr lang="en" sz="900"/>
              <a:t>+units:integer</a:t>
            </a:r>
            <a:endParaRPr sz="900"/>
          </a:p>
          <a:p>
            <a:pPr indent="0" lvl="0" marL="0" rtl="0">
              <a:spcBef>
                <a:spcPts val="0"/>
              </a:spcBef>
              <a:spcAft>
                <a:spcPts val="0"/>
              </a:spcAft>
              <a:buNone/>
            </a:pPr>
            <a:r>
              <a:rPr lang="en" sz="900"/>
              <a:t>+validItem(): boolean</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rPr lang="en" sz="900"/>
              <a:t>+getExtendedPrice(): integer</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sp>
        <p:nvSpPr>
          <p:cNvPr id="421" name="Shape 421"/>
          <p:cNvSpPr/>
          <p:nvPr/>
        </p:nvSpPr>
        <p:spPr>
          <a:xfrm>
            <a:off x="5446600" y="3373938"/>
            <a:ext cx="1402500" cy="5427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CompositeItem</a:t>
            </a:r>
            <a:endParaRPr b="1" sz="900"/>
          </a:p>
          <a:p>
            <a:pPr indent="0" lvl="0" marL="0" rtl="0">
              <a:spcBef>
                <a:spcPts val="0"/>
              </a:spcBef>
              <a:spcAft>
                <a:spcPts val="0"/>
              </a:spcAft>
              <a:buNone/>
            </a:pPr>
            <a:r>
              <a:rPr lang="en" sz="900"/>
              <a:t>+parts: vector</a:t>
            </a:r>
            <a:endParaRPr sz="900"/>
          </a:p>
          <a:p>
            <a:pPr indent="0" lvl="0" marL="0" rtl="0">
              <a:spcBef>
                <a:spcPts val="0"/>
              </a:spcBef>
              <a:spcAft>
                <a:spcPts val="0"/>
              </a:spcAft>
              <a:buNone/>
            </a:pPr>
            <a:r>
              <a:rPr lang="en" sz="900"/>
              <a:t>+getUnitPrice(): integer</a:t>
            </a:r>
            <a:endParaRPr sz="900"/>
          </a:p>
        </p:txBody>
      </p:sp>
      <p:cxnSp>
        <p:nvCxnSpPr>
          <p:cNvPr id="422" name="Shape 422"/>
          <p:cNvCxnSpPr/>
          <p:nvPr/>
        </p:nvCxnSpPr>
        <p:spPr>
          <a:xfrm>
            <a:off x="5446600" y="3592936"/>
            <a:ext cx="1402500" cy="0"/>
          </a:xfrm>
          <a:prstGeom prst="straightConnector1">
            <a:avLst/>
          </a:prstGeom>
          <a:noFill/>
          <a:ln cap="flat" cmpd="sng" w="9525">
            <a:solidFill>
              <a:srgbClr val="2388DB"/>
            </a:solidFill>
            <a:prstDash val="solid"/>
            <a:round/>
            <a:headEnd len="med" w="med" type="none"/>
            <a:tailEnd len="med" w="med" type="none"/>
          </a:ln>
        </p:spPr>
      </p:cxnSp>
      <p:cxnSp>
        <p:nvCxnSpPr>
          <p:cNvPr id="423" name="Shape 423"/>
          <p:cNvCxnSpPr/>
          <p:nvPr/>
        </p:nvCxnSpPr>
        <p:spPr>
          <a:xfrm>
            <a:off x="5446600" y="3736016"/>
            <a:ext cx="1402500" cy="0"/>
          </a:xfrm>
          <a:prstGeom prst="straightConnector1">
            <a:avLst/>
          </a:prstGeom>
          <a:noFill/>
          <a:ln cap="flat" cmpd="sng" w="9525">
            <a:solidFill>
              <a:srgbClr val="2388DB"/>
            </a:solidFill>
            <a:prstDash val="solid"/>
            <a:round/>
            <a:headEnd len="med" w="med" type="none"/>
            <a:tailEnd len="med" w="med" type="none"/>
          </a:ln>
        </p:spPr>
      </p:cxnSp>
      <p:sp>
        <p:nvSpPr>
          <p:cNvPr id="424" name="Shape 424"/>
          <p:cNvSpPr/>
          <p:nvPr/>
        </p:nvSpPr>
        <p:spPr>
          <a:xfrm>
            <a:off x="7023950" y="3336588"/>
            <a:ext cx="1362900" cy="617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SimpleItem</a:t>
            </a:r>
            <a:endParaRPr b="1" sz="900"/>
          </a:p>
          <a:p>
            <a:pPr indent="0" lvl="0" marL="0" rtl="0">
              <a:spcBef>
                <a:spcPts val="0"/>
              </a:spcBef>
              <a:spcAft>
                <a:spcPts val="0"/>
              </a:spcAft>
              <a:buNone/>
            </a:pPr>
            <a:r>
              <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t/>
            </a:r>
            <a:endParaRPr sz="900"/>
          </a:p>
        </p:txBody>
      </p:sp>
      <p:cxnSp>
        <p:nvCxnSpPr>
          <p:cNvPr id="425" name="Shape 425"/>
          <p:cNvCxnSpPr/>
          <p:nvPr/>
        </p:nvCxnSpPr>
        <p:spPr>
          <a:xfrm>
            <a:off x="7023950" y="3554913"/>
            <a:ext cx="1362900" cy="0"/>
          </a:xfrm>
          <a:prstGeom prst="straightConnector1">
            <a:avLst/>
          </a:prstGeom>
          <a:noFill/>
          <a:ln cap="flat" cmpd="sng" w="9525">
            <a:solidFill>
              <a:srgbClr val="2388DB"/>
            </a:solidFill>
            <a:prstDash val="solid"/>
            <a:round/>
            <a:headEnd len="med" w="med" type="none"/>
            <a:tailEnd len="med" w="med" type="none"/>
          </a:ln>
        </p:spPr>
      </p:cxnSp>
      <p:sp>
        <p:nvSpPr>
          <p:cNvPr id="426" name="Shape 426"/>
          <p:cNvSpPr/>
          <p:nvPr/>
        </p:nvSpPr>
        <p:spPr>
          <a:xfrm>
            <a:off x="5146200" y="4098100"/>
            <a:ext cx="1843500" cy="24546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Model</a:t>
            </a:r>
            <a:endParaRPr b="1" sz="900"/>
          </a:p>
          <a:p>
            <a:pPr indent="0" lvl="0" marL="0" rtl="0">
              <a:spcBef>
                <a:spcPts val="0"/>
              </a:spcBef>
              <a:spcAft>
                <a:spcPts val="0"/>
              </a:spcAft>
              <a:buNone/>
            </a:pPr>
            <a:r>
              <a:rPr lang="en" sz="900"/>
              <a:t>-baseWeight: integer</a:t>
            </a:r>
            <a:endParaRPr sz="900"/>
          </a:p>
          <a:p>
            <a:pPr indent="0" lvl="0" marL="0" rtl="0">
              <a:spcBef>
                <a:spcPts val="0"/>
              </a:spcBef>
              <a:spcAft>
                <a:spcPts val="0"/>
              </a:spcAft>
              <a:buNone/>
            </a:pPr>
            <a:r>
              <a:rPr lang="en" sz="900"/>
              <a:t>+modelIF: string</a:t>
            </a:r>
            <a:endParaRPr sz="900"/>
          </a:p>
          <a:p>
            <a:pPr indent="0" lvl="0" marL="0" rtl="0">
              <a:spcBef>
                <a:spcPts val="0"/>
              </a:spcBef>
              <a:spcAft>
                <a:spcPts val="0"/>
              </a:spcAft>
              <a:buNone/>
            </a:pPr>
            <a:r>
              <a:rPr lang="en" sz="900"/>
              <a:t>-heightCm: integer</a:t>
            </a:r>
            <a:endParaRPr sz="900"/>
          </a:p>
          <a:p>
            <a:pPr indent="0" lvl="0" marL="0" rtl="0">
              <a:spcBef>
                <a:spcPts val="0"/>
              </a:spcBef>
              <a:spcAft>
                <a:spcPts val="0"/>
              </a:spcAft>
              <a:buNone/>
            </a:pPr>
            <a:r>
              <a:rPr lang="en" sz="900"/>
              <a:t>-widthCm: ingeger</a:t>
            </a:r>
            <a:endParaRPr sz="900"/>
          </a:p>
          <a:p>
            <a:pPr indent="0" lvl="0" marL="0" rtl="0">
              <a:spcBef>
                <a:spcPts val="0"/>
              </a:spcBef>
              <a:spcAft>
                <a:spcPts val="0"/>
              </a:spcAft>
              <a:buNone/>
            </a:pPr>
            <a:r>
              <a:rPr lang="en" sz="900"/>
              <a:t>-depthCm: integer</a:t>
            </a:r>
            <a:endParaRPr sz="900"/>
          </a:p>
          <a:p>
            <a:pPr indent="0" lvl="0" marL="0" rtl="0">
              <a:spcBef>
                <a:spcPts val="0"/>
              </a:spcBef>
              <a:spcAft>
                <a:spcPts val="0"/>
              </a:spcAft>
              <a:buNone/>
            </a:pPr>
            <a:r>
              <a:rPr lang="en" sz="900"/>
              <a:t>-slots: Slot</a:t>
            </a:r>
            <a:endParaRPr sz="900"/>
          </a:p>
          <a:p>
            <a:pPr indent="0" lvl="0" marL="0" rtl="0">
              <a:spcBef>
                <a:spcPts val="0"/>
              </a:spcBef>
              <a:spcAft>
                <a:spcPts val="0"/>
              </a:spcAft>
              <a:buNone/>
            </a:pPr>
            <a:r>
              <a:rPr lang="en" sz="900"/>
              <a:t>-legalConfig: boolean</a:t>
            </a:r>
            <a:endParaRPr sz="900"/>
          </a:p>
          <a:p>
            <a:pPr indent="0" lvl="0" marL="0" rtl="0">
              <a:spcBef>
                <a:spcPts val="0"/>
              </a:spcBef>
              <a:spcAft>
                <a:spcPts val="0"/>
              </a:spcAft>
              <a:buNone/>
            </a:pPr>
            <a:r>
              <a:rPr lang="en" sz="900"/>
              <a:t>+selectModel()</a:t>
            </a:r>
            <a:endParaRPr sz="900"/>
          </a:p>
          <a:p>
            <a:pPr indent="0" lvl="0" marL="0" rtl="0">
              <a:spcBef>
                <a:spcPts val="0"/>
              </a:spcBef>
              <a:spcAft>
                <a:spcPts val="0"/>
              </a:spcAft>
              <a:buNone/>
            </a:pPr>
            <a:r>
              <a:rPr lang="en" sz="900"/>
              <a:t>+deselectModel()</a:t>
            </a:r>
            <a:endParaRPr sz="900"/>
          </a:p>
          <a:p>
            <a:pPr indent="0" lvl="0" marL="0" rtl="0">
              <a:spcBef>
                <a:spcPts val="0"/>
              </a:spcBef>
              <a:spcAft>
                <a:spcPts val="0"/>
              </a:spcAft>
              <a:buNone/>
            </a:pPr>
            <a:r>
              <a:rPr lang="en" sz="900"/>
              <a:t>+addComponent()</a:t>
            </a:r>
            <a:endParaRPr sz="900"/>
          </a:p>
          <a:p>
            <a:pPr indent="0" lvl="0" marL="0" rtl="0">
              <a:spcBef>
                <a:spcPts val="0"/>
              </a:spcBef>
              <a:spcAft>
                <a:spcPts val="0"/>
              </a:spcAft>
              <a:buNone/>
            </a:pPr>
            <a:r>
              <a:rPr lang="en" sz="900"/>
              <a:t>+removeComponent()</a:t>
            </a:r>
            <a:endParaRPr sz="900"/>
          </a:p>
          <a:p>
            <a:pPr indent="0" lvl="0" marL="0" rtl="0">
              <a:spcBef>
                <a:spcPts val="0"/>
              </a:spcBef>
              <a:spcAft>
                <a:spcPts val="0"/>
              </a:spcAft>
              <a:buNone/>
            </a:pPr>
            <a:r>
              <a:rPr lang="en" sz="900"/>
              <a:t>+isLegalConfiguration(): boolean</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427" name="Shape 427"/>
          <p:cNvCxnSpPr/>
          <p:nvPr/>
        </p:nvCxnSpPr>
        <p:spPr>
          <a:xfrm>
            <a:off x="5146200" y="4333875"/>
            <a:ext cx="1843500" cy="0"/>
          </a:xfrm>
          <a:prstGeom prst="straightConnector1">
            <a:avLst/>
          </a:prstGeom>
          <a:noFill/>
          <a:ln cap="flat" cmpd="sng" w="9525">
            <a:solidFill>
              <a:srgbClr val="2388DB"/>
            </a:solidFill>
            <a:prstDash val="solid"/>
            <a:round/>
            <a:headEnd len="med" w="med" type="none"/>
            <a:tailEnd len="med" w="med" type="none"/>
          </a:ln>
        </p:spPr>
      </p:cxnSp>
      <p:cxnSp>
        <p:nvCxnSpPr>
          <p:cNvPr id="428" name="Shape 428"/>
          <p:cNvCxnSpPr/>
          <p:nvPr/>
        </p:nvCxnSpPr>
        <p:spPr>
          <a:xfrm>
            <a:off x="5146200" y="5262675"/>
            <a:ext cx="1843500" cy="0"/>
          </a:xfrm>
          <a:prstGeom prst="straightConnector1">
            <a:avLst/>
          </a:prstGeom>
          <a:noFill/>
          <a:ln cap="flat" cmpd="sng" w="9525">
            <a:solidFill>
              <a:srgbClr val="2388DB"/>
            </a:solidFill>
            <a:prstDash val="solid"/>
            <a:round/>
            <a:headEnd len="med" w="med" type="none"/>
            <a:tailEnd len="med" w="med" type="none"/>
          </a:ln>
        </p:spPr>
      </p:cxnSp>
      <p:sp>
        <p:nvSpPr>
          <p:cNvPr id="429" name="Shape 429"/>
          <p:cNvSpPr/>
          <p:nvPr/>
        </p:nvSpPr>
        <p:spPr>
          <a:xfrm>
            <a:off x="7086000" y="4187250"/>
            <a:ext cx="1530900" cy="1476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Component</a:t>
            </a:r>
            <a:endParaRPr b="1" sz="900"/>
          </a:p>
          <a:p>
            <a:pPr indent="0" lvl="0" marL="0" rtl="0">
              <a:spcBef>
                <a:spcPts val="0"/>
              </a:spcBef>
              <a:spcAft>
                <a:spcPts val="0"/>
              </a:spcAft>
              <a:buClr>
                <a:srgbClr val="000000"/>
              </a:buClr>
              <a:buSzPts val="1100"/>
              <a:buFont typeface="Arial"/>
              <a:buNone/>
            </a:pPr>
            <a:r>
              <a:rPr lang="en" sz="900">
                <a:solidFill>
                  <a:srgbClr val="000000"/>
                </a:solidFill>
              </a:rPr>
              <a:t>-heightCm: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-widthCm: ingeger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-depthCm: integer</a:t>
            </a:r>
            <a:endParaRPr sz="900">
              <a:solidFill>
                <a:srgbClr val="000000"/>
              </a:solidFill>
            </a:endParaRPr>
          </a:p>
          <a:p>
            <a:pPr indent="0" lvl="0" marL="0" rtl="0">
              <a:spcBef>
                <a:spcPts val="0"/>
              </a:spcBef>
              <a:spcAft>
                <a:spcPts val="0"/>
              </a:spcAft>
              <a:buNone/>
            </a:pPr>
            <a:r>
              <a:rPr lang="en" sz="900"/>
              <a:t>-weightGm: integer</a:t>
            </a:r>
            <a:endParaRPr sz="900"/>
          </a:p>
          <a:p>
            <a:pPr indent="0" lvl="0" marL="0" rtl="0">
              <a:spcBef>
                <a:spcPts val="0"/>
              </a:spcBef>
              <a:spcAft>
                <a:spcPts val="0"/>
              </a:spcAft>
              <a:buNone/>
            </a:pPr>
            <a:r>
              <a:rPr lang="en" sz="900"/>
              <a:t>-slotCompat: string</a:t>
            </a:r>
            <a:endParaRPr sz="900"/>
          </a:p>
          <a:p>
            <a:pPr indent="0" lvl="0" marL="0" rtl="0">
              <a:spcBef>
                <a:spcPts val="0"/>
              </a:spcBef>
              <a:spcAft>
                <a:spcPts val="0"/>
              </a:spcAft>
              <a:buClr>
                <a:srgbClr val="000000"/>
              </a:buClr>
              <a:buSzPts val="1100"/>
              <a:buFont typeface="Arial"/>
              <a:buNone/>
            </a:pPr>
            <a:r>
              <a:rPr lang="en" sz="900">
                <a:solidFill>
                  <a:srgbClr val="000000"/>
                </a:solidFill>
              </a:rPr>
              <a:t>+getHeightCm():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+getWidthCm():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+getDepthCm(): integer</a:t>
            </a:r>
            <a:endParaRPr sz="900">
              <a:solidFill>
                <a:srgbClr val="000000"/>
              </a:solidFill>
            </a:endParaRPr>
          </a:p>
          <a:p>
            <a:pPr indent="0" lvl="0" marL="0" rtl="0">
              <a:spcBef>
                <a:spcPts val="0"/>
              </a:spcBef>
              <a:spcAft>
                <a:spcPts val="0"/>
              </a:spcAft>
              <a:buClr>
                <a:srgbClr val="000000"/>
              </a:buClr>
              <a:buSzPts val="1100"/>
              <a:buFont typeface="Arial"/>
              <a:buNone/>
            </a:pPr>
            <a:r>
              <a:rPr lang="en" sz="900">
                <a:solidFill>
                  <a:srgbClr val="000000"/>
                </a:solidFill>
              </a:rPr>
              <a:t>+getWeightGm(): integer</a:t>
            </a:r>
            <a:endParaRPr sz="900">
              <a:solidFill>
                <a:srgbClr val="000000"/>
              </a:solidFill>
            </a:endParaRPr>
          </a:p>
          <a:p>
            <a:pPr indent="0" lvl="0" marL="0" rtl="0">
              <a:spcBef>
                <a:spcPts val="0"/>
              </a:spcBef>
              <a:spcAft>
                <a:spcPts val="0"/>
              </a:spcAft>
              <a:buNone/>
            </a:pPr>
            <a:r>
              <a:rPr lang="en" sz="900"/>
              <a:t>+isCompatible(): boolean</a:t>
            </a:r>
            <a:endParaRPr sz="900"/>
          </a:p>
        </p:txBody>
      </p:sp>
      <p:cxnSp>
        <p:nvCxnSpPr>
          <p:cNvPr id="430" name="Shape 430"/>
          <p:cNvCxnSpPr/>
          <p:nvPr/>
        </p:nvCxnSpPr>
        <p:spPr>
          <a:xfrm>
            <a:off x="7086000" y="4353150"/>
            <a:ext cx="1530900" cy="0"/>
          </a:xfrm>
          <a:prstGeom prst="straightConnector1">
            <a:avLst/>
          </a:prstGeom>
          <a:noFill/>
          <a:ln cap="flat" cmpd="sng" w="9525">
            <a:solidFill>
              <a:srgbClr val="2388DB"/>
            </a:solidFill>
            <a:prstDash val="solid"/>
            <a:round/>
            <a:headEnd len="med" w="med" type="none"/>
            <a:tailEnd len="med" w="med" type="none"/>
          </a:ln>
        </p:spPr>
      </p:cxnSp>
      <p:cxnSp>
        <p:nvCxnSpPr>
          <p:cNvPr id="431" name="Shape 431"/>
          <p:cNvCxnSpPr/>
          <p:nvPr/>
        </p:nvCxnSpPr>
        <p:spPr>
          <a:xfrm>
            <a:off x="7086000" y="4988150"/>
            <a:ext cx="1530900" cy="0"/>
          </a:xfrm>
          <a:prstGeom prst="straightConnector1">
            <a:avLst/>
          </a:prstGeom>
          <a:noFill/>
          <a:ln cap="flat" cmpd="sng" w="9525">
            <a:solidFill>
              <a:srgbClr val="2388DB"/>
            </a:solidFill>
            <a:prstDash val="solid"/>
            <a:round/>
            <a:headEnd len="med" w="med" type="none"/>
            <a:tailEnd len="med" w="med" type="none"/>
          </a:ln>
        </p:spPr>
      </p:cxnSp>
      <p:cxnSp>
        <p:nvCxnSpPr>
          <p:cNvPr id="432" name="Shape 432"/>
          <p:cNvCxnSpPr>
            <a:stCxn id="421" idx="0"/>
            <a:endCxn id="420" idx="2"/>
          </p:cNvCxnSpPr>
          <p:nvPr/>
        </p:nvCxnSpPr>
        <p:spPr>
          <a:xfrm flipH="1" rot="10800000">
            <a:off x="6147850" y="3131538"/>
            <a:ext cx="692700" cy="242400"/>
          </a:xfrm>
          <a:prstGeom prst="straightConnector1">
            <a:avLst/>
          </a:prstGeom>
          <a:noFill/>
          <a:ln cap="flat" cmpd="sng" w="19050">
            <a:solidFill>
              <a:srgbClr val="2388DB"/>
            </a:solidFill>
            <a:prstDash val="solid"/>
            <a:round/>
            <a:headEnd len="med" w="med" type="none"/>
            <a:tailEnd len="med" w="med" type="triangle"/>
          </a:ln>
        </p:spPr>
      </p:cxnSp>
      <p:cxnSp>
        <p:nvCxnSpPr>
          <p:cNvPr id="433" name="Shape 433"/>
          <p:cNvCxnSpPr>
            <a:stCxn id="424" idx="0"/>
            <a:endCxn id="420" idx="2"/>
          </p:cNvCxnSpPr>
          <p:nvPr/>
        </p:nvCxnSpPr>
        <p:spPr>
          <a:xfrm rot="10800000">
            <a:off x="6840500" y="3131388"/>
            <a:ext cx="864900" cy="205200"/>
          </a:xfrm>
          <a:prstGeom prst="straightConnector1">
            <a:avLst/>
          </a:prstGeom>
          <a:noFill/>
          <a:ln cap="flat" cmpd="sng" w="19050">
            <a:solidFill>
              <a:srgbClr val="2388DB"/>
            </a:solidFill>
            <a:prstDash val="solid"/>
            <a:round/>
            <a:headEnd len="med" w="med" type="none"/>
            <a:tailEnd len="med" w="med" type="triangle"/>
          </a:ln>
        </p:spPr>
      </p:cxnSp>
      <p:cxnSp>
        <p:nvCxnSpPr>
          <p:cNvPr id="434" name="Shape 434"/>
          <p:cNvCxnSpPr>
            <a:stCxn id="426" idx="0"/>
            <a:endCxn id="421" idx="2"/>
          </p:cNvCxnSpPr>
          <p:nvPr/>
        </p:nvCxnSpPr>
        <p:spPr>
          <a:xfrm flipH="1" rot="10800000">
            <a:off x="6067950" y="3916600"/>
            <a:ext cx="79800" cy="181500"/>
          </a:xfrm>
          <a:prstGeom prst="straightConnector1">
            <a:avLst/>
          </a:prstGeom>
          <a:noFill/>
          <a:ln cap="flat" cmpd="sng" w="19050">
            <a:solidFill>
              <a:srgbClr val="2388DB"/>
            </a:solidFill>
            <a:prstDash val="solid"/>
            <a:round/>
            <a:headEnd len="med" w="med" type="none"/>
            <a:tailEnd len="med" w="med" type="triangle"/>
          </a:ln>
        </p:spPr>
      </p:cxnSp>
      <p:cxnSp>
        <p:nvCxnSpPr>
          <p:cNvPr id="435" name="Shape 435"/>
          <p:cNvCxnSpPr>
            <a:stCxn id="429" idx="0"/>
            <a:endCxn id="424" idx="2"/>
          </p:cNvCxnSpPr>
          <p:nvPr/>
        </p:nvCxnSpPr>
        <p:spPr>
          <a:xfrm rot="10800000">
            <a:off x="7705350" y="3953850"/>
            <a:ext cx="146100" cy="233400"/>
          </a:xfrm>
          <a:prstGeom prst="straightConnector1">
            <a:avLst/>
          </a:prstGeom>
          <a:noFill/>
          <a:ln cap="flat" cmpd="sng" w="19050">
            <a:solidFill>
              <a:srgbClr val="2388DB"/>
            </a:solidFill>
            <a:prstDash val="solid"/>
            <a:round/>
            <a:headEnd len="med" w="med" type="none"/>
            <a:tailEnd len="med" w="med" type="triangle"/>
          </a:ln>
        </p:spPr>
      </p:cxnSp>
      <p:sp>
        <p:nvSpPr>
          <p:cNvPr id="436" name="Shape 4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 and Test Reuse</a:t>
            </a:r>
            <a:endParaRPr/>
          </a:p>
        </p:txBody>
      </p:sp>
      <p:sp>
        <p:nvSpPr>
          <p:cNvPr id="442" name="Shape 4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Subclasses share methods with ancestors.</a:t>
            </a:r>
            <a:endParaRPr/>
          </a:p>
          <a:p>
            <a:pPr indent="-419100" lvl="0" marL="457200" marR="0" rtl="0" algn="l">
              <a:lnSpc>
                <a:spcPct val="100000"/>
              </a:lnSpc>
              <a:spcBef>
                <a:spcPts val="0"/>
              </a:spcBef>
              <a:spcAft>
                <a:spcPts val="0"/>
              </a:spcAft>
              <a:buSzPts val="3000"/>
              <a:buChar char="●"/>
            </a:pPr>
            <a:r>
              <a:rPr lang="en"/>
              <a:t>We can categorize methods as:</a:t>
            </a:r>
            <a:endParaRPr/>
          </a:p>
          <a:p>
            <a:pPr indent="-381000" lvl="1" marL="914400" marR="0" rtl="0" algn="l">
              <a:lnSpc>
                <a:spcPct val="100000"/>
              </a:lnSpc>
              <a:spcBef>
                <a:spcPts val="0"/>
              </a:spcBef>
              <a:spcAft>
                <a:spcPts val="0"/>
              </a:spcAft>
              <a:buSzPts val="2400"/>
              <a:buChar char="○"/>
            </a:pPr>
            <a:r>
              <a:rPr b="1" lang="en"/>
              <a:t>New:</a:t>
            </a:r>
            <a:r>
              <a:rPr lang="en"/>
              <a:t> If not inherited, we need to test them.</a:t>
            </a:r>
            <a:endParaRPr/>
          </a:p>
          <a:p>
            <a:pPr indent="-381000" lvl="2" marL="1371600" marR="0" rtl="0" algn="l">
              <a:lnSpc>
                <a:spcPct val="100000"/>
              </a:lnSpc>
              <a:spcBef>
                <a:spcPts val="0"/>
              </a:spcBef>
              <a:spcAft>
                <a:spcPts val="0"/>
              </a:spcAft>
              <a:buSzPts val="2400"/>
              <a:buChar char="■"/>
            </a:pPr>
            <a:r>
              <a:rPr lang="en"/>
              <a:t>If the name is the same, but parameters have changed, it is new.</a:t>
            </a:r>
            <a:endParaRPr/>
          </a:p>
          <a:p>
            <a:pPr indent="-381000" lvl="1" marL="914400" marR="0" rtl="0" algn="l">
              <a:lnSpc>
                <a:spcPct val="100000"/>
              </a:lnSpc>
              <a:spcBef>
                <a:spcPts val="0"/>
              </a:spcBef>
              <a:spcAft>
                <a:spcPts val="0"/>
              </a:spcAft>
              <a:buSzPts val="2400"/>
              <a:buChar char="○"/>
            </a:pPr>
            <a:r>
              <a:rPr b="1" lang="en"/>
              <a:t>Recursive:</a:t>
            </a:r>
            <a:r>
              <a:rPr lang="en"/>
              <a:t> Inherited from the ancestor without change. Code only appears in the ancestor.</a:t>
            </a:r>
            <a:endParaRPr/>
          </a:p>
          <a:p>
            <a:pPr indent="-381000" lvl="1" marL="914400" marR="0" rtl="0" algn="l">
              <a:lnSpc>
                <a:spcPct val="100000"/>
              </a:lnSpc>
              <a:spcBef>
                <a:spcPts val="0"/>
              </a:spcBef>
              <a:spcAft>
                <a:spcPts val="0"/>
              </a:spcAft>
              <a:buSzPts val="2400"/>
              <a:buChar char="○"/>
            </a:pPr>
            <a:r>
              <a:rPr b="1" lang="en"/>
              <a:t>Redefined: </a:t>
            </a:r>
            <a:r>
              <a:rPr lang="en"/>
              <a:t>Overridden in the subclass.</a:t>
            </a:r>
            <a:endParaRPr/>
          </a:p>
        </p:txBody>
      </p:sp>
      <p:sp>
        <p:nvSpPr>
          <p:cNvPr id="443" name="Shape 4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 and Test Reuse</a:t>
            </a:r>
            <a:endParaRPr/>
          </a:p>
        </p:txBody>
      </p:sp>
      <p:sp>
        <p:nvSpPr>
          <p:cNvPr id="449" name="Shape 4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can categorize methods as:</a:t>
            </a:r>
            <a:endParaRPr/>
          </a:p>
          <a:p>
            <a:pPr indent="-381000" lvl="1" marL="914400" marR="0" rtl="0" algn="l">
              <a:lnSpc>
                <a:spcPct val="100000"/>
              </a:lnSpc>
              <a:spcBef>
                <a:spcPts val="0"/>
              </a:spcBef>
              <a:spcAft>
                <a:spcPts val="0"/>
              </a:spcAft>
              <a:buSzPts val="2400"/>
              <a:buChar char="○"/>
            </a:pPr>
            <a:r>
              <a:rPr b="1" lang="en"/>
              <a:t>Abstract New:</a:t>
            </a:r>
            <a:r>
              <a:rPr lang="en"/>
              <a:t> New and abstract in the subclass.</a:t>
            </a:r>
            <a:endParaRPr/>
          </a:p>
          <a:p>
            <a:pPr indent="-381000" lvl="1" marL="914400" marR="0" rtl="0" algn="l">
              <a:lnSpc>
                <a:spcPct val="100000"/>
              </a:lnSpc>
              <a:spcBef>
                <a:spcPts val="0"/>
              </a:spcBef>
              <a:spcAft>
                <a:spcPts val="0"/>
              </a:spcAft>
              <a:buSzPts val="2400"/>
              <a:buChar char="○"/>
            </a:pPr>
            <a:r>
              <a:rPr b="1" lang="en"/>
              <a:t>Abstract Recursive: </a:t>
            </a:r>
            <a:r>
              <a:rPr lang="en"/>
              <a:t>Inherited when</a:t>
            </a:r>
            <a:r>
              <a:rPr i="1" lang="en"/>
              <a:t> the ancestor’s version was abstract</a:t>
            </a:r>
            <a:r>
              <a:rPr lang="en"/>
              <a:t>.</a:t>
            </a:r>
            <a:endParaRPr/>
          </a:p>
          <a:p>
            <a:pPr indent="-381000" lvl="1" marL="914400" marR="0" rtl="0" algn="l">
              <a:lnSpc>
                <a:spcPct val="100000"/>
              </a:lnSpc>
              <a:spcBef>
                <a:spcPts val="0"/>
              </a:spcBef>
              <a:spcAft>
                <a:spcPts val="0"/>
              </a:spcAft>
              <a:buSzPts val="2400"/>
              <a:buChar char="○"/>
            </a:pPr>
            <a:r>
              <a:rPr b="1" lang="en"/>
              <a:t>Abstract Redefined:</a:t>
            </a:r>
            <a:r>
              <a:rPr lang="en"/>
              <a:t> Redefined when</a:t>
            </a:r>
            <a:r>
              <a:rPr i="1" lang="en"/>
              <a:t> the ancestor’s version was abstract</a:t>
            </a:r>
            <a:r>
              <a:rPr lang="en"/>
              <a:t>.</a:t>
            </a:r>
            <a:endParaRPr/>
          </a:p>
        </p:txBody>
      </p:sp>
      <p:sp>
        <p:nvSpPr>
          <p:cNvPr id="450" name="Shape 4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 and Test Reuse</a:t>
            </a:r>
            <a:endParaRPr/>
          </a:p>
        </p:txBody>
      </p:sp>
      <p:sp>
        <p:nvSpPr>
          <p:cNvPr id="456" name="Shape 4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 general, four sets of tests for a method:</a:t>
            </a:r>
            <a:endParaRPr/>
          </a:p>
          <a:p>
            <a:pPr indent="-381000" lvl="1" marL="914400" marR="0" rtl="0" algn="l">
              <a:lnSpc>
                <a:spcPct val="100000"/>
              </a:lnSpc>
              <a:spcBef>
                <a:spcPts val="0"/>
              </a:spcBef>
              <a:spcAft>
                <a:spcPts val="0"/>
              </a:spcAft>
              <a:buSzPts val="2400"/>
              <a:buChar char="○"/>
            </a:pPr>
            <a:r>
              <a:rPr lang="en"/>
              <a:t>Int</a:t>
            </a:r>
            <a:r>
              <a:rPr i="1" lang="en"/>
              <a:t>ra</a:t>
            </a:r>
            <a:r>
              <a:rPr lang="en"/>
              <a:t>class Functional, Intraclass Structural</a:t>
            </a:r>
            <a:endParaRPr/>
          </a:p>
          <a:p>
            <a:pPr indent="-381000" lvl="1" marL="914400" marR="0" rtl="0" algn="l">
              <a:lnSpc>
                <a:spcPct val="100000"/>
              </a:lnSpc>
              <a:spcBef>
                <a:spcPts val="0"/>
              </a:spcBef>
              <a:spcAft>
                <a:spcPts val="0"/>
              </a:spcAft>
              <a:buSzPts val="2400"/>
              <a:buChar char="○"/>
            </a:pPr>
            <a:r>
              <a:rPr lang="en"/>
              <a:t>Int</a:t>
            </a:r>
            <a:r>
              <a:rPr i="1" lang="en"/>
              <a:t>er</a:t>
            </a:r>
            <a:r>
              <a:rPr lang="en"/>
              <a:t>class Functional, Interclass Structural</a:t>
            </a:r>
            <a:endParaRPr/>
          </a:p>
          <a:p>
            <a:pPr indent="-419100" lvl="0" marL="457200" marR="0" rtl="0" algn="l">
              <a:lnSpc>
                <a:spcPct val="100000"/>
              </a:lnSpc>
              <a:spcBef>
                <a:spcPts val="0"/>
              </a:spcBef>
              <a:spcAft>
                <a:spcPts val="0"/>
              </a:spcAft>
              <a:buSzPts val="3000"/>
              <a:buChar char="●"/>
            </a:pPr>
            <a:r>
              <a:rPr lang="en"/>
              <a:t>When we test a subclass, new methods need test cases. </a:t>
            </a:r>
            <a:endParaRPr/>
          </a:p>
          <a:p>
            <a:pPr indent="-419100" lvl="0" marL="457200" marR="0" rtl="0" algn="l">
              <a:lnSpc>
                <a:spcPct val="100000"/>
              </a:lnSpc>
              <a:spcBef>
                <a:spcPts val="0"/>
              </a:spcBef>
              <a:spcAft>
                <a:spcPts val="0"/>
              </a:spcAft>
              <a:buSzPts val="3000"/>
              <a:buChar char="●"/>
            </a:pPr>
            <a:r>
              <a:rPr lang="en"/>
              <a:t>Recursive/Abstract Recursive methods do not need to be retested.</a:t>
            </a:r>
            <a:endParaRPr/>
          </a:p>
          <a:p>
            <a:pPr indent="-419100" lvl="0" marL="457200" marR="0" rtl="0" algn="l">
              <a:lnSpc>
                <a:spcPct val="100000"/>
              </a:lnSpc>
              <a:spcBef>
                <a:spcPts val="0"/>
              </a:spcBef>
              <a:spcAft>
                <a:spcPts val="0"/>
              </a:spcAft>
              <a:buSzPts val="3000"/>
              <a:buChar char="●"/>
            </a:pPr>
            <a:r>
              <a:rPr lang="en"/>
              <a:t>Redefined/Abstract Redefined must be retested.</a:t>
            </a:r>
            <a:endParaRPr/>
          </a:p>
        </p:txBody>
      </p:sp>
      <p:sp>
        <p:nvSpPr>
          <p:cNvPr id="457" name="Shape 4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Genericity</a:t>
            </a:r>
            <a:endParaRPr/>
          </a:p>
        </p:txBody>
      </p:sp>
      <p:sp>
        <p:nvSpPr>
          <p:cNvPr id="463" name="Shape 4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Generics</a:t>
            </a:r>
            <a:endParaRPr/>
          </a:p>
          <a:p>
            <a:pPr indent="-419100" lvl="1" marL="914400" marR="0" rtl="0" algn="l">
              <a:lnSpc>
                <a:spcPct val="100000"/>
              </a:lnSpc>
              <a:spcBef>
                <a:spcPts val="0"/>
              </a:spcBef>
              <a:spcAft>
                <a:spcPts val="0"/>
              </a:spcAft>
              <a:buClr>
                <a:schemeClr val="dk1"/>
              </a:buClr>
              <a:buSzPts val="3000"/>
              <a:buFont typeface="Arial"/>
              <a:buChar char="○"/>
            </a:pPr>
            <a:r>
              <a:rPr lang="en"/>
              <a:t>Generic class is instantiated with different types:</a:t>
            </a:r>
            <a:endParaRPr/>
          </a:p>
          <a:p>
            <a:pPr indent="-355600" lvl="2" marL="1371600" marR="0" rtl="0" algn="l">
              <a:lnSpc>
                <a:spcPct val="100000"/>
              </a:lnSpc>
              <a:spcBef>
                <a:spcPts val="0"/>
              </a:spcBef>
              <a:spcAft>
                <a:spcPts val="0"/>
              </a:spcAft>
              <a:buSzPts val="2000"/>
              <a:buChar char="■"/>
            </a:pPr>
            <a:r>
              <a:rPr lang="en" sz="2000"/>
              <a:t>LinkedList&lt;String&gt;, LinkedList&lt;Integer&gt;</a:t>
            </a:r>
            <a:endParaRPr sz="2000"/>
          </a:p>
          <a:p>
            <a:pPr indent="-355600" lvl="2" marL="1371600" marR="0" rtl="0" algn="l">
              <a:lnSpc>
                <a:spcPct val="100000"/>
              </a:lnSpc>
              <a:spcBef>
                <a:spcPts val="0"/>
              </a:spcBef>
              <a:spcAft>
                <a:spcPts val="0"/>
              </a:spcAft>
              <a:buSzPts val="2000"/>
              <a:buChar char="■"/>
            </a:pPr>
            <a:r>
              <a:rPr lang="en" sz="2000"/>
              <a:t>HashMap&lt;String,Integer&gt;, HashMap&lt;ArrayList&lt;Integer&gt;,Boolean&gt;</a:t>
            </a:r>
            <a:endParaRPr sz="2000"/>
          </a:p>
          <a:p>
            <a:pPr indent="-419100" lvl="0" marL="457200" marR="0" rtl="0" algn="l">
              <a:lnSpc>
                <a:spcPct val="100000"/>
              </a:lnSpc>
              <a:spcBef>
                <a:spcPts val="0"/>
              </a:spcBef>
              <a:spcAft>
                <a:spcPts val="0"/>
              </a:spcAft>
              <a:buClr>
                <a:schemeClr val="dk1"/>
              </a:buClr>
              <a:buSzPts val="3000"/>
              <a:buFont typeface="Arial"/>
              <a:buChar char="●"/>
            </a:pPr>
            <a:r>
              <a:rPr lang="en"/>
              <a:t>Important for building reusable components and libraries.</a:t>
            </a:r>
            <a:endParaRPr/>
          </a:p>
          <a:p>
            <a:pPr indent="-419100" lvl="0" marL="457200" marR="0" rtl="0" algn="l">
              <a:lnSpc>
                <a:spcPct val="100000"/>
              </a:lnSpc>
              <a:spcBef>
                <a:spcPts val="0"/>
              </a:spcBef>
              <a:spcAft>
                <a:spcPts val="0"/>
              </a:spcAft>
              <a:buSzPts val="3000"/>
              <a:buChar char="●"/>
            </a:pPr>
            <a:r>
              <a:rPr lang="en"/>
              <a:t>Challenging to test:</a:t>
            </a:r>
            <a:endParaRPr/>
          </a:p>
          <a:p>
            <a:pPr indent="-381000" lvl="1" marL="914400" marR="0" rtl="0" algn="l">
              <a:lnSpc>
                <a:spcPct val="100000"/>
              </a:lnSpc>
              <a:spcBef>
                <a:spcPts val="0"/>
              </a:spcBef>
              <a:spcAft>
                <a:spcPts val="0"/>
              </a:spcAft>
              <a:buSzPts val="2400"/>
              <a:buChar char="○"/>
            </a:pPr>
            <a:r>
              <a:rPr lang="en"/>
              <a:t>Can only test instantiations, not the generic class.</a:t>
            </a:r>
            <a:endParaRPr/>
          </a:p>
          <a:p>
            <a:pPr indent="-381000" lvl="1" marL="914400" marR="0" rtl="0" algn="l">
              <a:lnSpc>
                <a:spcPct val="100000"/>
              </a:lnSpc>
              <a:spcBef>
                <a:spcPts val="0"/>
              </a:spcBef>
              <a:spcAft>
                <a:spcPts val="0"/>
              </a:spcAft>
              <a:buSzPts val="2400"/>
              <a:buChar char="○"/>
            </a:pPr>
            <a:r>
              <a:rPr lang="en"/>
              <a:t>May not know all ways it can be instantiated.</a:t>
            </a:r>
            <a:endParaRPr/>
          </a:p>
        </p:txBody>
      </p:sp>
      <p:sp>
        <p:nvSpPr>
          <p:cNvPr id="464" name="Shape 4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Generics</a:t>
            </a:r>
            <a:endParaRPr/>
          </a:p>
        </p:txBody>
      </p:sp>
      <p:sp>
        <p:nvSpPr>
          <p:cNvPr id="470" name="Shape 4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Designed to behave consistently.</a:t>
            </a:r>
            <a:endParaRPr/>
          </a:p>
          <a:p>
            <a:pPr indent="-419100" lvl="0" marL="457200" marR="0" rtl="0" algn="l">
              <a:lnSpc>
                <a:spcPct val="100000"/>
              </a:lnSpc>
              <a:spcBef>
                <a:spcPts val="0"/>
              </a:spcBef>
              <a:spcAft>
                <a:spcPts val="0"/>
              </a:spcAft>
              <a:buSzPts val="3000"/>
              <a:buChar char="●"/>
            </a:pPr>
            <a:r>
              <a:rPr lang="en"/>
              <a:t>First, testing requires showing that any instantiation is correct.</a:t>
            </a:r>
            <a:endParaRPr/>
          </a:p>
          <a:p>
            <a:pPr indent="-381000" lvl="1" marL="914400" rtl="0">
              <a:spcBef>
                <a:spcPts val="0"/>
              </a:spcBef>
              <a:spcAft>
                <a:spcPts val="0"/>
              </a:spcAft>
              <a:buSzPts val="2400"/>
              <a:buChar char="○"/>
            </a:pPr>
            <a:r>
              <a:rPr lang="en"/>
              <a:t>In general, this is straightforward if we have code of the generic class and the parameterized version.</a:t>
            </a:r>
            <a:endParaRPr/>
          </a:p>
          <a:p>
            <a:pPr indent="-419100" lvl="0" marL="457200" marR="0" rtl="0" algn="l">
              <a:lnSpc>
                <a:spcPct val="100000"/>
              </a:lnSpc>
              <a:spcBef>
                <a:spcPts val="0"/>
              </a:spcBef>
              <a:spcAft>
                <a:spcPts val="0"/>
              </a:spcAft>
              <a:buSzPts val="3000"/>
              <a:buChar char="●"/>
            </a:pPr>
            <a:r>
              <a:rPr lang="en"/>
              <a:t>Second, do all possible parameterizations behave identically to the tested one?</a:t>
            </a:r>
            <a:endParaRPr/>
          </a:p>
          <a:p>
            <a:pPr indent="0" lvl="0" marL="0" marR="0" rtl="0" algn="l">
              <a:lnSpc>
                <a:spcPct val="100000"/>
              </a:lnSpc>
              <a:spcBef>
                <a:spcPts val="600"/>
              </a:spcBef>
              <a:spcAft>
                <a:spcPts val="0"/>
              </a:spcAft>
              <a:buNone/>
            </a:pPr>
            <a:r>
              <a:t/>
            </a:r>
            <a:endParaRPr/>
          </a:p>
        </p:txBody>
      </p:sp>
      <p:sp>
        <p:nvSpPr>
          <p:cNvPr id="471" name="Shape 4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Generics</a:t>
            </a:r>
            <a:endParaRPr/>
          </a:p>
        </p:txBody>
      </p:sp>
      <p:sp>
        <p:nvSpPr>
          <p:cNvPr id="477" name="Shape 4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Second, do all possible parameterizations behave identically to the tested one?</a:t>
            </a:r>
            <a:endParaRPr/>
          </a:p>
          <a:p>
            <a:pPr indent="-381000" lvl="1" marL="914400" rtl="0">
              <a:spcBef>
                <a:spcPts val="0"/>
              </a:spcBef>
              <a:spcAft>
                <a:spcPts val="0"/>
              </a:spcAft>
              <a:buSzPts val="2400"/>
              <a:buChar char="○"/>
            </a:pPr>
            <a:r>
              <a:rPr lang="en" sz="2400"/>
              <a:t>Potential challenge - does the generic class interact with the parameterized version?</a:t>
            </a:r>
            <a:endParaRPr sz="2400"/>
          </a:p>
          <a:p>
            <a:pPr indent="-381000" lvl="2" marL="1371600" rtl="0">
              <a:spcBef>
                <a:spcPts val="0"/>
              </a:spcBef>
              <a:spcAft>
                <a:spcPts val="0"/>
              </a:spcAft>
              <a:buSzPts val="2400"/>
              <a:buChar char="■"/>
            </a:pPr>
            <a:r>
              <a:rPr lang="en"/>
              <a:t>i.e., the generic makes use of a service the parameterized version might also make use of.</a:t>
            </a:r>
            <a:endParaRPr/>
          </a:p>
          <a:p>
            <a:pPr indent="-342900" lvl="2" marL="1371600" rtl="0">
              <a:spcBef>
                <a:spcPts val="0"/>
              </a:spcBef>
              <a:spcAft>
                <a:spcPts val="0"/>
              </a:spcAft>
              <a:buSzPts val="1800"/>
              <a:buFont typeface="Consolas"/>
              <a:buChar char="■"/>
            </a:pPr>
            <a:r>
              <a:rPr lang="en" sz="1800">
                <a:latin typeface="Consolas"/>
                <a:ea typeface="Consolas"/>
                <a:cs typeface="Consolas"/>
                <a:sym typeface="Consolas"/>
              </a:rPr>
              <a:t>class PriorityQueue&lt;Elem implements Comparable&gt; {...}</a:t>
            </a:r>
            <a:endParaRPr sz="1800">
              <a:latin typeface="Consolas"/>
              <a:ea typeface="Consolas"/>
              <a:cs typeface="Consolas"/>
              <a:sym typeface="Consolas"/>
            </a:endParaRPr>
          </a:p>
          <a:p>
            <a:pPr indent="-342900" lvl="3" marL="1828800" rtl="0">
              <a:spcBef>
                <a:spcPts val="0"/>
              </a:spcBef>
              <a:spcAft>
                <a:spcPts val="0"/>
              </a:spcAft>
              <a:buSzPts val="1800"/>
              <a:buChar char="●"/>
            </a:pPr>
            <a:r>
              <a:rPr lang="en"/>
              <a:t>Behavior of PriorityQueue&lt;E&gt; depends on E.</a:t>
            </a:r>
            <a:endParaRPr/>
          </a:p>
          <a:p>
            <a:pPr indent="-381000" lvl="2" marL="1371600" rtl="0">
              <a:spcBef>
                <a:spcPts val="0"/>
              </a:spcBef>
              <a:spcAft>
                <a:spcPts val="0"/>
              </a:spcAft>
              <a:buSzPts val="2400"/>
              <a:buChar char="■"/>
            </a:pPr>
            <a:r>
              <a:rPr lang="en"/>
              <a:t>Acceptable as long as E behaves correctly when fulfilling requirements of Comparable.</a:t>
            </a:r>
            <a:endParaRPr/>
          </a:p>
          <a:p>
            <a:pPr indent="-381000" lvl="2" marL="1371600" rtl="0">
              <a:spcBef>
                <a:spcPts val="0"/>
              </a:spcBef>
              <a:spcAft>
                <a:spcPts val="0"/>
              </a:spcAft>
              <a:buSzPts val="2400"/>
              <a:buChar char="■"/>
            </a:pPr>
            <a:r>
              <a:rPr lang="en"/>
              <a:t>Interfaces are a type of specification.</a:t>
            </a:r>
            <a:endParaRPr/>
          </a:p>
        </p:txBody>
      </p:sp>
      <p:sp>
        <p:nvSpPr>
          <p:cNvPr id="478" name="Shape 4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Intraclass Testing</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AutoNum type="arabicPeriod" startAt="4"/>
            </a:pPr>
            <a:r>
              <a:rPr lang="en"/>
              <a:t>Derive structural information from the source code (control and data-flow) and cover the code structure of the class.</a:t>
            </a:r>
            <a:endParaRPr/>
          </a:p>
          <a:p>
            <a:pPr indent="-419100" lvl="0" marL="457200" marR="0" rtl="0" algn="l">
              <a:lnSpc>
                <a:spcPct val="100000"/>
              </a:lnSpc>
              <a:spcBef>
                <a:spcPts val="0"/>
              </a:spcBef>
              <a:spcAft>
                <a:spcPts val="0"/>
              </a:spcAft>
              <a:buSzPts val="3000"/>
              <a:buAutoNum type="arabicPeriod" startAt="4"/>
            </a:pPr>
            <a:r>
              <a:rPr lang="en"/>
              <a:t>Design test cases for exception handling.</a:t>
            </a:r>
            <a:endParaRPr/>
          </a:p>
          <a:p>
            <a:pPr indent="-381000" lvl="1" marL="914400" marR="0" rtl="0" algn="l">
              <a:lnSpc>
                <a:spcPct val="100000"/>
              </a:lnSpc>
              <a:spcBef>
                <a:spcPts val="0"/>
              </a:spcBef>
              <a:spcAft>
                <a:spcPts val="0"/>
              </a:spcAft>
              <a:buSzPts val="2400"/>
              <a:buAutoNum type="alphaLcPeriod"/>
            </a:pPr>
            <a:r>
              <a:rPr lang="en"/>
              <a:t>Exercising exceptions that should be thrown by methods in the class and exceptions that should be caught and handled by them.</a:t>
            </a:r>
            <a:endParaRPr/>
          </a:p>
          <a:p>
            <a:pPr indent="-419100" lvl="0" marL="457200" marR="0" rtl="0" algn="l">
              <a:lnSpc>
                <a:spcPct val="100000"/>
              </a:lnSpc>
              <a:spcBef>
                <a:spcPts val="0"/>
              </a:spcBef>
              <a:spcAft>
                <a:spcPts val="0"/>
              </a:spcAft>
              <a:buSzPts val="3000"/>
              <a:buAutoNum type="arabicPeriod" startAt="4"/>
            </a:pPr>
            <a:r>
              <a:rPr lang="en"/>
              <a:t>Design test cases for polymorphic calls.</a:t>
            </a:r>
            <a:endParaRPr/>
          </a:p>
          <a:p>
            <a:pPr indent="-381000" lvl="1" marL="914400" marR="0" rtl="0" algn="l">
              <a:lnSpc>
                <a:spcPct val="100000"/>
              </a:lnSpc>
              <a:spcBef>
                <a:spcPts val="0"/>
              </a:spcBef>
              <a:spcAft>
                <a:spcPts val="0"/>
              </a:spcAft>
              <a:buSzPts val="2400"/>
              <a:buAutoNum type="alphaLcPeriod"/>
            </a:pPr>
            <a:r>
              <a:rPr lang="en"/>
              <a:t>Calls to superclass or interface methods that can be bound to different subclass objects.</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Exceptions</a:t>
            </a:r>
            <a:endParaRPr/>
          </a:p>
        </p:txBody>
      </p:sp>
      <p:sp>
        <p:nvSpPr>
          <p:cNvPr id="484" name="Shape 4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Exceptions separate error handling from the primary program logic.</a:t>
            </a:r>
            <a:endParaRPr/>
          </a:p>
          <a:p>
            <a:pPr indent="-381000" lvl="1" marL="914400" marR="0" rtl="0" algn="l">
              <a:lnSpc>
                <a:spcPct val="100000"/>
              </a:lnSpc>
              <a:spcBef>
                <a:spcPts val="0"/>
              </a:spcBef>
              <a:spcAft>
                <a:spcPts val="0"/>
              </a:spcAft>
              <a:buSzPts val="2400"/>
              <a:buChar char="○"/>
            </a:pPr>
            <a:r>
              <a:rPr lang="en"/>
              <a:t>Common fault in C - not checking for error indications returned by a function. </a:t>
            </a:r>
            <a:endParaRPr/>
          </a:p>
          <a:p>
            <a:pPr indent="-381000" lvl="1" marL="914400" marR="0" rtl="0" algn="l">
              <a:lnSpc>
                <a:spcPct val="100000"/>
              </a:lnSpc>
              <a:spcBef>
                <a:spcPts val="0"/>
              </a:spcBef>
              <a:spcAft>
                <a:spcPts val="0"/>
              </a:spcAft>
              <a:buSzPts val="2400"/>
              <a:buChar char="○"/>
            </a:pPr>
            <a:r>
              <a:rPr lang="en"/>
              <a:t>In Java, a thrown exception interrupts control.</a:t>
            </a:r>
            <a:endParaRPr/>
          </a:p>
          <a:p>
            <a:pPr indent="-419100" lvl="0" marL="457200" marR="0" rtl="0" algn="l">
              <a:lnSpc>
                <a:spcPct val="100000"/>
              </a:lnSpc>
              <a:spcBef>
                <a:spcPts val="0"/>
              </a:spcBef>
              <a:spcAft>
                <a:spcPts val="0"/>
              </a:spcAft>
              <a:buSzPts val="3000"/>
              <a:buChar char="●"/>
            </a:pPr>
            <a:r>
              <a:rPr lang="en"/>
              <a:t> Introduces implicit control flow</a:t>
            </a:r>
            <a:endParaRPr/>
          </a:p>
          <a:p>
            <a:pPr indent="-381000" lvl="1" marL="914400" marR="0" rtl="0" algn="l">
              <a:lnSpc>
                <a:spcPct val="100000"/>
              </a:lnSpc>
              <a:spcBef>
                <a:spcPts val="0"/>
              </a:spcBef>
              <a:spcAft>
                <a:spcPts val="0"/>
              </a:spcAft>
              <a:buSzPts val="2400"/>
              <a:buChar char="○"/>
            </a:pPr>
            <a:r>
              <a:rPr lang="en"/>
              <a:t>The point where an exception is caught and handled may not match where it is thrown. </a:t>
            </a:r>
            <a:endParaRPr/>
          </a:p>
          <a:p>
            <a:pPr indent="-381000" lvl="1" marL="914400" marR="0" rtl="0" algn="l">
              <a:lnSpc>
                <a:spcPct val="100000"/>
              </a:lnSpc>
              <a:spcBef>
                <a:spcPts val="0"/>
              </a:spcBef>
              <a:spcAft>
                <a:spcPts val="0"/>
              </a:spcAft>
              <a:buSzPts val="2400"/>
              <a:buChar char="○"/>
            </a:pPr>
            <a:r>
              <a:rPr lang="en"/>
              <a:t>Associations of exceptions with handlers is dynamic.</a:t>
            </a:r>
            <a:endParaRPr/>
          </a:p>
          <a:p>
            <a:pPr indent="-381000" lvl="2" marL="1371600" marR="0" rtl="0" algn="l">
              <a:lnSpc>
                <a:spcPct val="100000"/>
              </a:lnSpc>
              <a:spcBef>
                <a:spcPts val="0"/>
              </a:spcBef>
              <a:spcAft>
                <a:spcPts val="0"/>
              </a:spcAft>
              <a:buSzPts val="2400"/>
              <a:buChar char="■"/>
            </a:pPr>
            <a:r>
              <a:rPr lang="en"/>
              <a:t>Exception propagates up stack of calling methods until it reaches a matching handler.</a:t>
            </a:r>
            <a:endParaRPr/>
          </a:p>
        </p:txBody>
      </p:sp>
      <p:sp>
        <p:nvSpPr>
          <p:cNvPr id="485" name="Shape 4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Exceptions</a:t>
            </a:r>
            <a:endParaRPr/>
          </a:p>
        </p:txBody>
      </p:sp>
      <p:sp>
        <p:nvSpPr>
          <p:cNvPr id="491" name="Shape 4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Cannot be treated as normal control flow.</a:t>
            </a:r>
            <a:endParaRPr/>
          </a:p>
          <a:p>
            <a:pPr indent="-381000" lvl="1" marL="914400" rtl="0">
              <a:spcBef>
                <a:spcPts val="0"/>
              </a:spcBef>
              <a:spcAft>
                <a:spcPts val="0"/>
              </a:spcAft>
              <a:buSzPts val="2400"/>
              <a:buChar char="○"/>
            </a:pPr>
            <a:r>
              <a:rPr lang="en"/>
              <a:t>Would have to add branches for every possible exception (array index references, memory allocations, casts, etc.) and match to any handler.</a:t>
            </a:r>
            <a:endParaRPr/>
          </a:p>
          <a:p>
            <a:pPr indent="-419100" lvl="0" marL="457200" marR="0" rtl="0" algn="l">
              <a:lnSpc>
                <a:spcPct val="100000"/>
              </a:lnSpc>
              <a:spcBef>
                <a:spcPts val="0"/>
              </a:spcBef>
              <a:spcAft>
                <a:spcPts val="0"/>
              </a:spcAft>
              <a:buSzPts val="3000"/>
              <a:buChar char="●"/>
            </a:pPr>
            <a:r>
              <a:rPr lang="en"/>
              <a:t>Separate exceptions from normal, explicit control flow.</a:t>
            </a:r>
            <a:endParaRPr/>
          </a:p>
          <a:p>
            <a:pPr indent="-381000" lvl="1" marL="914400" marR="0" rtl="0" algn="l">
              <a:lnSpc>
                <a:spcPct val="100000"/>
              </a:lnSpc>
              <a:spcBef>
                <a:spcPts val="0"/>
              </a:spcBef>
              <a:spcAft>
                <a:spcPts val="0"/>
              </a:spcAft>
              <a:buSzPts val="2400"/>
              <a:buChar char="○"/>
            </a:pPr>
            <a:r>
              <a:rPr lang="en"/>
              <a:t>Dismiss any exceptions triggered by program errors signaled by the system.</a:t>
            </a:r>
            <a:endParaRPr/>
          </a:p>
          <a:p>
            <a:pPr indent="-381000" lvl="2" marL="1371600" marR="0" rtl="0" algn="l">
              <a:lnSpc>
                <a:spcPct val="100000"/>
              </a:lnSpc>
              <a:spcBef>
                <a:spcPts val="0"/>
              </a:spcBef>
              <a:spcAft>
                <a:spcPts val="0"/>
              </a:spcAft>
              <a:buSzPts val="2400"/>
              <a:buChar char="■"/>
            </a:pPr>
            <a:r>
              <a:rPr lang="en"/>
              <a:t>Subscript errors, bad casts.</a:t>
            </a:r>
            <a:endParaRPr/>
          </a:p>
          <a:p>
            <a:pPr indent="-381000" lvl="2" marL="1371600" marR="0" rtl="0" algn="l">
              <a:lnSpc>
                <a:spcPct val="100000"/>
              </a:lnSpc>
              <a:spcBef>
                <a:spcPts val="0"/>
              </a:spcBef>
              <a:spcAft>
                <a:spcPts val="0"/>
              </a:spcAft>
              <a:buSzPts val="2400"/>
              <a:buChar char="■"/>
            </a:pPr>
            <a:r>
              <a:rPr lang="en"/>
              <a:t>Exercising these does not help prevent or find errors.</a:t>
            </a:r>
            <a:endParaRPr/>
          </a:p>
          <a:p>
            <a:pPr indent="0" lvl="0" marL="0" marR="0" rtl="0" algn="l">
              <a:lnSpc>
                <a:spcPct val="100000"/>
              </a:lnSpc>
              <a:spcBef>
                <a:spcPts val="600"/>
              </a:spcBef>
              <a:spcAft>
                <a:spcPts val="0"/>
              </a:spcAft>
              <a:buNone/>
            </a:pPr>
            <a:r>
              <a:t/>
            </a:r>
            <a:endParaRPr/>
          </a:p>
        </p:txBody>
      </p:sp>
      <p:sp>
        <p:nvSpPr>
          <p:cNvPr id="492" name="Shape 4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Exceptions</a:t>
            </a:r>
            <a:endParaRPr/>
          </a:p>
        </p:txBody>
      </p:sp>
      <p:sp>
        <p:nvSpPr>
          <p:cNvPr id="498" name="Shape 4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Unless we have explicitly written code to handle those kind of exceptions.</a:t>
            </a:r>
            <a:endParaRPr/>
          </a:p>
          <a:p>
            <a:pPr indent="-381000" lvl="1" marL="914400" marR="0" rtl="0" algn="l">
              <a:lnSpc>
                <a:spcPct val="100000"/>
              </a:lnSpc>
              <a:spcBef>
                <a:spcPts val="0"/>
              </a:spcBef>
              <a:spcAft>
                <a:spcPts val="0"/>
              </a:spcAft>
              <a:buSzPts val="2400"/>
              <a:buChar char="○"/>
            </a:pPr>
            <a:r>
              <a:rPr lang="en"/>
              <a:t>Fault-tolerant systems.</a:t>
            </a:r>
            <a:endParaRPr/>
          </a:p>
          <a:p>
            <a:pPr indent="-381000" lvl="1" marL="914400" marR="0" rtl="0" algn="l">
              <a:lnSpc>
                <a:spcPct val="100000"/>
              </a:lnSpc>
              <a:spcBef>
                <a:spcPts val="0"/>
              </a:spcBef>
              <a:spcAft>
                <a:spcPts val="0"/>
              </a:spcAft>
              <a:buSzPts val="2400"/>
              <a:buChar char="○"/>
            </a:pPr>
            <a:r>
              <a:rPr lang="en"/>
              <a:t>Must test the error recovery code.</a:t>
            </a:r>
            <a:endParaRPr/>
          </a:p>
          <a:p>
            <a:pPr indent="-381000" lvl="2" marL="1371600" marR="0" rtl="0" algn="l">
              <a:lnSpc>
                <a:spcPct val="100000"/>
              </a:lnSpc>
              <a:spcBef>
                <a:spcPts val="0"/>
              </a:spcBef>
              <a:spcAft>
                <a:spcPts val="0"/>
              </a:spcAft>
              <a:buSzPts val="2400"/>
              <a:buChar char="■"/>
            </a:pPr>
            <a:r>
              <a:rPr lang="en"/>
              <a:t>Still do not need to couple recovery code to every point where there might be an error.</a:t>
            </a:r>
            <a:endParaRPr/>
          </a:p>
          <a:p>
            <a:pPr indent="-419100" lvl="0" marL="457200" marR="0" rtl="0" algn="l">
              <a:lnSpc>
                <a:spcPct val="100000"/>
              </a:lnSpc>
              <a:spcBef>
                <a:spcPts val="0"/>
              </a:spcBef>
              <a:spcAft>
                <a:spcPts val="0"/>
              </a:spcAft>
              <a:buSzPts val="3000"/>
              <a:buChar char="●"/>
            </a:pPr>
            <a:r>
              <a:rPr lang="en"/>
              <a:t>Must handle exceptions that indicate abnormal cases.</a:t>
            </a:r>
            <a:endParaRPr/>
          </a:p>
          <a:p>
            <a:pPr indent="-381000" lvl="1" marL="914400" marR="0" rtl="0" algn="l">
              <a:lnSpc>
                <a:spcPct val="100000"/>
              </a:lnSpc>
              <a:spcBef>
                <a:spcPts val="0"/>
              </a:spcBef>
              <a:spcAft>
                <a:spcPts val="0"/>
              </a:spcAft>
              <a:buSzPts val="2400"/>
              <a:buChar char="○"/>
            </a:pPr>
            <a:r>
              <a:rPr lang="en"/>
              <a:t>If exception handler is local, must test the handler.</a:t>
            </a:r>
            <a:endParaRPr/>
          </a:p>
          <a:p>
            <a:pPr indent="-381000" lvl="1" marL="914400" marR="0" rtl="0" algn="l">
              <a:lnSpc>
                <a:spcPct val="100000"/>
              </a:lnSpc>
              <a:spcBef>
                <a:spcPts val="0"/>
              </a:spcBef>
              <a:spcAft>
                <a:spcPts val="0"/>
              </a:spcAft>
              <a:buSzPts val="2400"/>
              <a:buChar char="○"/>
            </a:pPr>
            <a:r>
              <a:rPr lang="en"/>
              <a:t>Do not need to test each point the exception might be raised.</a:t>
            </a:r>
            <a:endParaRPr/>
          </a:p>
          <a:p>
            <a:pPr indent="0" lvl="0" marL="0" marR="0" rtl="0" algn="l">
              <a:lnSpc>
                <a:spcPct val="100000"/>
              </a:lnSpc>
              <a:spcBef>
                <a:spcPts val="600"/>
              </a:spcBef>
              <a:spcAft>
                <a:spcPts val="0"/>
              </a:spcAft>
              <a:buNone/>
            </a:pPr>
            <a:r>
              <a:t/>
            </a:r>
            <a:endParaRPr/>
          </a:p>
        </p:txBody>
      </p:sp>
      <p:sp>
        <p:nvSpPr>
          <p:cNvPr id="499" name="Shape 4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Exceptions</a:t>
            </a:r>
            <a:endParaRPr/>
          </a:p>
        </p:txBody>
      </p:sp>
      <p:sp>
        <p:nvSpPr>
          <p:cNvPr id="505" name="Shape 5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Must handle exceptions that indicate abnormal cases.</a:t>
            </a:r>
            <a:endParaRPr/>
          </a:p>
          <a:p>
            <a:pPr indent="-381000" lvl="1" marL="914400" rtl="0">
              <a:spcBef>
                <a:spcPts val="0"/>
              </a:spcBef>
              <a:spcAft>
                <a:spcPts val="0"/>
              </a:spcAft>
              <a:buSzPts val="2400"/>
              <a:buChar char="○"/>
            </a:pPr>
            <a:r>
              <a:rPr lang="en"/>
              <a:t>If the handler is not local…</a:t>
            </a:r>
            <a:endParaRPr/>
          </a:p>
          <a:p>
            <a:pPr indent="-381000" lvl="1" marL="914400" rtl="0">
              <a:spcBef>
                <a:spcPts val="0"/>
              </a:spcBef>
              <a:spcAft>
                <a:spcPts val="0"/>
              </a:spcAft>
              <a:buSzPts val="2400"/>
              <a:buChar char="○"/>
            </a:pPr>
            <a:r>
              <a:rPr lang="en"/>
              <a:t>The exception will be passed up the stack until it is handled. There could be many potential handlers.</a:t>
            </a:r>
            <a:endParaRPr/>
          </a:p>
          <a:p>
            <a:pPr indent="-381000" lvl="1" marL="914400" rtl="0">
              <a:spcBef>
                <a:spcPts val="0"/>
              </a:spcBef>
              <a:spcAft>
                <a:spcPts val="0"/>
              </a:spcAft>
              <a:buSzPts val="2400"/>
              <a:buChar char="○"/>
            </a:pPr>
            <a:r>
              <a:rPr lang="en"/>
              <a:t>It is very hard to determine </a:t>
            </a:r>
            <a:r>
              <a:rPr i="1" lang="en"/>
              <a:t>where</a:t>
            </a:r>
            <a:r>
              <a:rPr lang="en"/>
              <a:t> it will be handled.</a:t>
            </a:r>
            <a:endParaRPr/>
          </a:p>
          <a:p>
            <a:pPr indent="-381000" lvl="1" marL="914400" rtl="0">
              <a:spcBef>
                <a:spcPts val="0"/>
              </a:spcBef>
              <a:spcAft>
                <a:spcPts val="0"/>
              </a:spcAft>
              <a:buSzPts val="2400"/>
              <a:buChar char="○"/>
            </a:pPr>
            <a:r>
              <a:rPr lang="en"/>
              <a:t>We can’t test all possible chains.</a:t>
            </a:r>
            <a:endParaRPr/>
          </a:p>
          <a:p>
            <a:pPr indent="-381000" lvl="1" marL="914400" rtl="0">
              <a:spcBef>
                <a:spcPts val="0"/>
              </a:spcBef>
              <a:spcAft>
                <a:spcPts val="0"/>
              </a:spcAft>
              <a:buSzPts val="2400"/>
              <a:buChar char="○"/>
            </a:pPr>
            <a:r>
              <a:rPr lang="en"/>
              <a:t>Instead, enforce a design rule:</a:t>
            </a:r>
            <a:endParaRPr/>
          </a:p>
          <a:p>
            <a:pPr indent="-381000" lvl="2" marL="1371600" rtl="0">
              <a:spcBef>
                <a:spcPts val="0"/>
              </a:spcBef>
              <a:spcAft>
                <a:spcPts val="0"/>
              </a:spcAft>
              <a:buSzPts val="2400"/>
              <a:buChar char="■"/>
            </a:pPr>
            <a:r>
              <a:rPr lang="en"/>
              <a:t>If a method can propagate an exception without catching it, that call should have no other effect.</a:t>
            </a:r>
            <a:endParaRPr/>
          </a:p>
          <a:p>
            <a:pPr indent="0" lvl="0" marL="0" marR="0" rtl="0" algn="l">
              <a:lnSpc>
                <a:spcPct val="100000"/>
              </a:lnSpc>
              <a:spcBef>
                <a:spcPts val="600"/>
              </a:spcBef>
              <a:spcAft>
                <a:spcPts val="0"/>
              </a:spcAft>
              <a:buNone/>
            </a:pPr>
            <a:r>
              <a:t/>
            </a:r>
            <a:endParaRPr/>
          </a:p>
        </p:txBody>
      </p:sp>
      <p:sp>
        <p:nvSpPr>
          <p:cNvPr id="506" name="Shape 5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12" name="Shape 5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Basic functional and structural testing techniques can be applied to OO systems, with a few adaptations.</a:t>
            </a:r>
            <a:endParaRPr/>
          </a:p>
          <a:p>
            <a:pPr indent="-381000" lvl="1" marL="914400" rtl="0">
              <a:spcBef>
                <a:spcPts val="0"/>
              </a:spcBef>
              <a:spcAft>
                <a:spcPts val="0"/>
              </a:spcAft>
              <a:buSzPts val="2400"/>
              <a:buChar char="○"/>
            </a:pPr>
            <a:r>
              <a:rPr lang="en"/>
              <a:t>When testing one class, build an intraclass CFG and cover control and data-flow.</a:t>
            </a:r>
            <a:endParaRPr/>
          </a:p>
          <a:p>
            <a:pPr indent="-381000" lvl="1" marL="914400" rtl="0">
              <a:spcBef>
                <a:spcPts val="0"/>
              </a:spcBef>
              <a:spcAft>
                <a:spcPts val="0"/>
              </a:spcAft>
              <a:buSzPts val="2400"/>
              <a:buChar char="○"/>
            </a:pPr>
            <a:r>
              <a:rPr lang="en"/>
              <a:t>When testing multiple classes, categorize methods as inspectors and modifiers and cover DU pairs between them.</a:t>
            </a:r>
            <a:endParaRPr/>
          </a:p>
        </p:txBody>
      </p:sp>
      <p:sp>
        <p:nvSpPr>
          <p:cNvPr id="513" name="Shape 5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19" name="Shape 5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Oracles can inspect hidden state through added code, code changes, or reflection.</a:t>
            </a:r>
            <a:endParaRPr/>
          </a:p>
          <a:p>
            <a:pPr indent="-419100" lvl="0" marL="457200" marR="0" rtl="0" algn="l">
              <a:lnSpc>
                <a:spcPct val="100000"/>
              </a:lnSpc>
              <a:spcBef>
                <a:spcPts val="0"/>
              </a:spcBef>
              <a:spcAft>
                <a:spcPts val="0"/>
              </a:spcAft>
              <a:buSzPts val="3000"/>
              <a:buChar char="●"/>
            </a:pPr>
            <a:r>
              <a:rPr lang="en"/>
              <a:t>Polymorphic bindings can be covered through combinatorial testing and DU pairings.</a:t>
            </a:r>
            <a:endParaRPr/>
          </a:p>
          <a:p>
            <a:pPr indent="-419100" lvl="0" marL="457200" marR="0" rtl="0" algn="l">
              <a:lnSpc>
                <a:spcPct val="100000"/>
              </a:lnSpc>
              <a:spcBef>
                <a:spcPts val="0"/>
              </a:spcBef>
              <a:spcAft>
                <a:spcPts val="0"/>
              </a:spcAft>
              <a:buSzPts val="3000"/>
              <a:buChar char="●"/>
            </a:pPr>
            <a:r>
              <a:rPr lang="en"/>
              <a:t>Inheritance can reduce testing effort.</a:t>
            </a:r>
            <a:endParaRPr/>
          </a:p>
          <a:p>
            <a:pPr indent="-419100" lvl="0" marL="457200" marR="0" rtl="0" algn="l">
              <a:lnSpc>
                <a:spcPct val="100000"/>
              </a:lnSpc>
              <a:spcBef>
                <a:spcPts val="0"/>
              </a:spcBef>
              <a:spcAft>
                <a:spcPts val="0"/>
              </a:spcAft>
              <a:buSzPts val="3000"/>
              <a:buChar char="●"/>
            </a:pPr>
            <a:r>
              <a:rPr lang="en"/>
              <a:t>Exceptions require special handling.</a:t>
            </a:r>
            <a:endParaRPr/>
          </a:p>
        </p:txBody>
      </p:sp>
      <p:sp>
        <p:nvSpPr>
          <p:cNvPr id="520" name="Shape 5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526" name="Shape 526"/>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Model-Based Testing</a:t>
            </a:r>
            <a:endParaRPr/>
          </a:p>
          <a:p>
            <a:pPr indent="-381000" lvl="1" marL="914400" marR="0" rtl="0" algn="l">
              <a:lnSpc>
                <a:spcPct val="100000"/>
              </a:lnSpc>
              <a:spcBef>
                <a:spcPts val="0"/>
              </a:spcBef>
              <a:spcAft>
                <a:spcPts val="0"/>
              </a:spcAft>
              <a:buSzPts val="2400"/>
              <a:buChar char="○"/>
            </a:pPr>
            <a:r>
              <a:rPr lang="en"/>
              <a:t>Reading: Chapter 14</a:t>
            </a:r>
            <a:endParaRPr/>
          </a:p>
          <a:p>
            <a:pPr indent="-381000" lvl="1" marL="914400" marR="0" rtl="0" algn="l">
              <a:lnSpc>
                <a:spcPct val="100000"/>
              </a:lnSpc>
              <a:spcBef>
                <a:spcPts val="0"/>
              </a:spcBef>
              <a:spcAft>
                <a:spcPts val="0"/>
              </a:spcAft>
              <a:buSzPts val="2400"/>
              <a:buChar char="○"/>
            </a:pPr>
            <a:r>
              <a:rPr lang="en"/>
              <a:t>Video Lecture - Watch from Home</a:t>
            </a:r>
            <a:endParaRPr/>
          </a:p>
          <a:p>
            <a:pPr indent="-381000" lvl="2" marL="1371600" marR="0" rtl="0" algn="l">
              <a:lnSpc>
                <a:spcPct val="100000"/>
              </a:lnSpc>
              <a:spcBef>
                <a:spcPts val="0"/>
              </a:spcBef>
              <a:spcAft>
                <a:spcPts val="0"/>
              </a:spcAft>
              <a:buSzPts val="2400"/>
              <a:buChar char="■"/>
            </a:pPr>
            <a:r>
              <a:rPr lang="en"/>
              <a:t>Turn in activity next Tuesday</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Assignment 3 - due 04/03</a:t>
            </a:r>
            <a:endParaRPr/>
          </a:p>
        </p:txBody>
      </p:sp>
      <p:sp>
        <p:nvSpPr>
          <p:cNvPr id="527" name="Shape 5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Testing</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AutoNum type="arabicPeriod"/>
            </a:pPr>
            <a:r>
              <a:rPr lang="en" sz="2800"/>
              <a:t>Identify a hierarchy of classes to be tested incrementally.</a:t>
            </a:r>
            <a:endParaRPr sz="2800"/>
          </a:p>
          <a:p>
            <a:pPr indent="-406400" lvl="0" marL="457200" marR="0" rtl="0" algn="l">
              <a:lnSpc>
                <a:spcPct val="100000"/>
              </a:lnSpc>
              <a:spcBef>
                <a:spcPts val="0"/>
              </a:spcBef>
              <a:spcAft>
                <a:spcPts val="0"/>
              </a:spcAft>
              <a:buSzPts val="2800"/>
              <a:buAutoNum type="arabicPeriod"/>
            </a:pPr>
            <a:r>
              <a:rPr lang="en" sz="2800"/>
              <a:t>Design a set of interclass test cases for the cluster-under test.</a:t>
            </a:r>
            <a:endParaRPr sz="2800"/>
          </a:p>
          <a:p>
            <a:pPr indent="-406400" lvl="0" marL="457200" marR="0" rtl="0" algn="l">
              <a:lnSpc>
                <a:spcPct val="100000"/>
              </a:lnSpc>
              <a:spcBef>
                <a:spcPts val="0"/>
              </a:spcBef>
              <a:spcAft>
                <a:spcPts val="0"/>
              </a:spcAft>
              <a:buSzPts val="2800"/>
              <a:buAutoNum type="arabicPeriod"/>
            </a:pPr>
            <a:r>
              <a:rPr lang="en" sz="2800"/>
              <a:t>Add test cases to cover data flow between method calls.</a:t>
            </a:r>
            <a:endParaRPr sz="2800"/>
          </a:p>
          <a:p>
            <a:pPr indent="-406400" lvl="0" marL="457200" marR="0" rtl="0" algn="l">
              <a:lnSpc>
                <a:spcPct val="100000"/>
              </a:lnSpc>
              <a:spcBef>
                <a:spcPts val="0"/>
              </a:spcBef>
              <a:spcAft>
                <a:spcPts val="0"/>
              </a:spcAft>
              <a:buSzPts val="2800"/>
              <a:buAutoNum type="arabicPeriod"/>
            </a:pPr>
            <a:r>
              <a:rPr lang="en" sz="2800"/>
              <a:t>Integrate the intraclass exception-handling tests with interclass exception-handling tests.</a:t>
            </a:r>
            <a:endParaRPr sz="2800"/>
          </a:p>
          <a:p>
            <a:pPr indent="-406400" lvl="0" marL="457200" marR="0" rtl="0" algn="l">
              <a:lnSpc>
                <a:spcPct val="100000"/>
              </a:lnSpc>
              <a:spcBef>
                <a:spcPts val="0"/>
              </a:spcBef>
              <a:spcAft>
                <a:spcPts val="0"/>
              </a:spcAft>
              <a:buSzPts val="2800"/>
              <a:buAutoNum type="arabicPeriod"/>
            </a:pPr>
            <a:r>
              <a:rPr lang="en" sz="2800"/>
              <a:t>Integrate polymorphism test suite with tests that check for interclass interactions.</a:t>
            </a:r>
            <a:endParaRPr sz="2800"/>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for Classes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Classes are Stateful</a:t>
            </a:r>
            <a:endParaRPr/>
          </a:p>
        </p:txBody>
      </p:sp>
      <p:sp>
        <p:nvSpPr>
          <p:cNvPr id="91" name="Shape 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 class has state, and state is impacted by the class’ methods.</a:t>
            </a:r>
            <a:endParaRPr/>
          </a:p>
          <a:p>
            <a:pPr indent="-381000" lvl="1" marL="914400" rtl="0">
              <a:spcBef>
                <a:spcPts val="0"/>
              </a:spcBef>
              <a:spcAft>
                <a:spcPts val="0"/>
              </a:spcAft>
              <a:buSzPts val="2400"/>
              <a:buChar char="○"/>
            </a:pPr>
            <a:r>
              <a:rPr lang="en"/>
              <a:t>The state of the class is the result of a sequence of methods called.</a:t>
            </a:r>
            <a:endParaRPr/>
          </a:p>
          <a:p>
            <a:pPr indent="-381000" lvl="1" marL="914400" rtl="0">
              <a:spcBef>
                <a:spcPts val="0"/>
              </a:spcBef>
              <a:spcAft>
                <a:spcPts val="0"/>
              </a:spcAft>
              <a:buSzPts val="2400"/>
              <a:buChar char="○"/>
            </a:pPr>
            <a:r>
              <a:rPr lang="en"/>
              <a:t>Functional testing of classes focused on identifying the sequence of method calls that would cover different states.</a:t>
            </a:r>
            <a:endParaRPr/>
          </a:p>
          <a:p>
            <a:pPr indent="-419100" lvl="0" marL="457200" rtl="0">
              <a:spcBef>
                <a:spcPts val="0"/>
              </a:spcBef>
              <a:spcAft>
                <a:spcPts val="0"/>
              </a:spcAft>
              <a:buSzPts val="3000"/>
              <a:buChar char="●"/>
            </a:pPr>
            <a:r>
              <a:rPr lang="en"/>
              <a:t>Structural techniques must also extend control and data flow across sequences of method calls.</a:t>
            </a:r>
            <a:endParaRPr/>
          </a:p>
        </p:txBody>
      </p:sp>
      <p:sp>
        <p:nvSpPr>
          <p:cNvPr id="92" name="Shape 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Direct and Indirect Coverage</a:t>
            </a:r>
            <a:endParaRPr/>
          </a:p>
        </p:txBody>
      </p:sp>
      <p:sp>
        <p:nvSpPr>
          <p:cNvPr id="98" name="Shape 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Expressions in a</a:t>
            </a:r>
            <a:r>
              <a:rPr lang="en"/>
              <a:t> method can be covered either through a </a:t>
            </a:r>
            <a:r>
              <a:rPr b="1" lang="en"/>
              <a:t>direct</a:t>
            </a:r>
            <a:r>
              <a:rPr lang="en"/>
              <a:t> call from a test case or a call from one method to another.</a:t>
            </a:r>
            <a:endParaRPr/>
          </a:p>
          <a:p>
            <a:pPr indent="-381000" lvl="1" marL="914400" rtl="0">
              <a:spcBef>
                <a:spcPts val="0"/>
              </a:spcBef>
              <a:spcAft>
                <a:spcPts val="0"/>
              </a:spcAft>
              <a:buSzPts val="2400"/>
              <a:buChar char="○"/>
            </a:pPr>
            <a:r>
              <a:rPr lang="en"/>
              <a:t>The test calls Method A, then Method A calls Method B. Code in Method B is covered </a:t>
            </a:r>
            <a:r>
              <a:rPr b="1" lang="en"/>
              <a:t>indirectly</a:t>
            </a:r>
            <a:r>
              <a:rPr lang="en"/>
              <a:t>.</a:t>
            </a:r>
            <a:endParaRPr/>
          </a:p>
          <a:p>
            <a:pPr indent="-419100" lvl="0" marL="457200" marR="0" rtl="0" algn="l">
              <a:lnSpc>
                <a:spcPct val="100000"/>
              </a:lnSpc>
              <a:spcBef>
                <a:spcPts val="0"/>
              </a:spcBef>
              <a:spcAft>
                <a:spcPts val="0"/>
              </a:spcAft>
              <a:buSzPts val="3000"/>
              <a:buChar char="●"/>
            </a:pPr>
            <a:r>
              <a:rPr lang="en"/>
              <a:t>How coverage is attained may impact the likelihood of fault detection.</a:t>
            </a:r>
            <a:endParaRPr/>
          </a:p>
          <a:p>
            <a:pPr indent="-381000" lvl="1" marL="914400" marR="0" rtl="0" algn="l">
              <a:lnSpc>
                <a:spcPct val="100000"/>
              </a:lnSpc>
              <a:spcBef>
                <a:spcPts val="0"/>
              </a:spcBef>
              <a:spcAft>
                <a:spcPts val="0"/>
              </a:spcAft>
              <a:buSzPts val="2400"/>
              <a:buChar char="○"/>
            </a:pPr>
            <a:r>
              <a:rPr lang="en"/>
              <a:t>Coverage is attained contextually. Direct and indirect method calls may cover the same elements, but use different input.</a:t>
            </a:r>
            <a:endParaRPr/>
          </a:p>
        </p:txBody>
      </p:sp>
      <p:sp>
        <p:nvSpPr>
          <p:cNvPr id="99" name="Shape 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Direct and Indirect Coverage</a:t>
            </a:r>
            <a:endParaRPr/>
          </a:p>
        </p:txBody>
      </p:sp>
      <p:sp>
        <p:nvSpPr>
          <p:cNvPr id="105" name="Shape 10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Branch Coverage of faultyAdd can be attained through direct method calls from a test case, or by calling add (which calls faultyAdd).</a:t>
            </a:r>
            <a:endParaRPr sz="2400"/>
          </a:p>
          <a:p>
            <a:pPr indent="-381000" lvl="0" marL="457200" rtl="0">
              <a:spcBef>
                <a:spcPts val="0"/>
              </a:spcBef>
              <a:spcAft>
                <a:spcPts val="0"/>
              </a:spcAft>
              <a:buSzPts val="2400"/>
              <a:buChar char="●"/>
            </a:pPr>
            <a:r>
              <a:rPr lang="en" sz="2400"/>
              <a:t>Indirect coverage cannot reveal the fault.</a:t>
            </a:r>
            <a:endParaRPr sz="2400"/>
          </a:p>
          <a:p>
            <a:pPr indent="-381000" lvl="0" marL="457200" rtl="0">
              <a:spcBef>
                <a:spcPts val="0"/>
              </a:spcBef>
              <a:spcAft>
                <a:spcPts val="0"/>
              </a:spcAft>
              <a:buSzPts val="2400"/>
              <a:buChar char="●"/>
            </a:pPr>
            <a:r>
              <a:rPr lang="en" sz="2400"/>
              <a:t>We must consider the context in which coverage is attained.</a:t>
            </a:r>
            <a:endParaRPr sz="2400"/>
          </a:p>
        </p:txBody>
      </p:sp>
      <p:sp>
        <p:nvSpPr>
          <p:cNvPr id="106" name="Shape 106"/>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public int[] add(int[] values, int valueToAdd){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for(int i = 0; i &lt; values.size(); i++){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if(valueToAdd &gt;= 0){ values[i] =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a:t>
            </a:r>
            <a:r>
              <a:rPr b="1" lang="en" sz="1200">
                <a:solidFill>
                  <a:srgbClr val="FF0000"/>
                </a:solidFill>
                <a:latin typeface="Consolas"/>
                <a:ea typeface="Consolas"/>
                <a:cs typeface="Consolas"/>
                <a:sym typeface="Consolas"/>
              </a:rPr>
              <a:t> faultyAdd(values[i], valueToAdd);</a:t>
            </a:r>
            <a:r>
              <a:rPr b="1" lang="en" sz="1200">
                <a:latin typeface="Consolas"/>
                <a:ea typeface="Consolas"/>
                <a:cs typeface="Consolas"/>
                <a:sym typeface="Consolas"/>
              </a:rPr>
              <a:t>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return values;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public int faultyAdd(int value, int valueToAdd){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if (valueToAdd &lt;= 0){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 FAULT, should be ==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return value;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    return value + valueToAdd; </a:t>
            </a:r>
            <a:endParaRPr b="1" sz="12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