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38470D5-D4A9-4CBF-8B12-625FE46585EF}">
  <a:tblStyle styleId="{C38470D5-D4A9-4CBF-8B12-625FE46585E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n">
                <a:solidFill>
                  <a:schemeClr val="dk1"/>
                </a:solidFill>
              </a:rPr>
              <a:t>The maintenance function records the history of items undergoing maintenance. Read over </a:t>
            </a:r>
            <a:endParaRPr>
              <a:solidFill>
                <a:schemeClr val="dk1"/>
              </a:solidFill>
            </a:endParaRPr>
          </a:p>
          <a:p>
            <a:pPr indent="0" lvl="0" marL="0" rtl="0">
              <a:lnSpc>
                <a:spcPct val="115000"/>
              </a:lnSpc>
              <a:spcBef>
                <a:spcPts val="0"/>
              </a:spcBef>
              <a:spcAft>
                <a:spcPts val="0"/>
              </a:spcAft>
              <a:buNone/>
            </a:pPr>
            <a:r>
              <a:rPr lang="en"/>
              <a:t>If we look over this closely, we can identify states</a:t>
            </a:r>
            <a:endParaRPr/>
          </a:p>
          <a:p>
            <a:pPr indent="0" lvl="0" marL="0" rtl="0">
              <a:lnSpc>
                <a:spcPct val="115000"/>
              </a:lnSpc>
              <a:spcBef>
                <a:spcPts val="0"/>
              </a:spcBef>
              <a:spcAft>
                <a:spcPts val="0"/>
              </a:spcAft>
              <a:buNone/>
            </a:pPr>
            <a:r>
              <a:rPr lang="en"/>
              <a:t>- no maintenance - nothing is going on right now</a:t>
            </a:r>
            <a:endParaRPr/>
          </a:p>
          <a:p>
            <a:pPr indent="0" lvl="0" marL="0" rtl="0">
              <a:lnSpc>
                <a:spcPct val="115000"/>
              </a:lnSpc>
              <a:spcBef>
                <a:spcPts val="0"/>
              </a:spcBef>
              <a:spcAft>
                <a:spcPts val="0"/>
              </a:spcAft>
              <a:buNone/>
            </a:pPr>
            <a:r>
              <a:rPr lang="en"/>
              <a:t>- What about waiting for shipping? Probably not - that’s not something the software is aware of. We just care about what the software does. Customers will ship items without alerting us.</a:t>
            </a:r>
            <a:endParaRPr/>
          </a:p>
          <a:p>
            <a:pPr indent="0" lvl="0" marL="0" rtl="0">
              <a:lnSpc>
                <a:spcPct val="115000"/>
              </a:lnSpc>
              <a:spcBef>
                <a:spcPts val="0"/>
              </a:spcBef>
              <a:spcAft>
                <a:spcPts val="0"/>
              </a:spcAft>
              <a:buNone/>
            </a:pPr>
            <a:r>
              <a:rPr lang="en"/>
              <a:t>- Request is made without warranty - we send out the total then, we wait for a response. If they don’t like it, we then return the item to them.</a:t>
            </a:r>
            <a:endParaRPr/>
          </a:p>
          <a:p>
            <a:pPr indent="0" lvl="0" marL="0" rtl="0">
              <a:lnSpc>
                <a:spcPct val="115000"/>
              </a:lnSpc>
              <a:spcBef>
                <a:spcPts val="0"/>
              </a:spcBef>
              <a:spcAft>
                <a:spcPts val="0"/>
              </a:spcAft>
              <a:buNone/>
            </a:pPr>
            <a:r>
              <a:rPr lang="en"/>
              <a:t>- Try repairing it at the station</a:t>
            </a:r>
            <a:endParaRPr/>
          </a:p>
          <a:p>
            <a:pPr indent="0" lvl="0" marL="0" rtl="0">
              <a:lnSpc>
                <a:spcPct val="115000"/>
              </a:lnSpc>
              <a:spcBef>
                <a:spcPts val="0"/>
              </a:spcBef>
              <a:spcAft>
                <a:spcPts val="0"/>
              </a:spcAft>
              <a:buNone/>
            </a:pPr>
            <a:r>
              <a:rPr lang="en"/>
              <a:t>- If that fails (regional/main)</a:t>
            </a:r>
            <a:endParaRPr/>
          </a:p>
          <a:p>
            <a:pPr indent="0" lvl="0" marL="0" rtl="0">
              <a:lnSpc>
                <a:spcPct val="115000"/>
              </a:lnSpc>
              <a:spcBef>
                <a:spcPts val="0"/>
              </a:spcBef>
              <a:spcAft>
                <a:spcPts val="0"/>
              </a:spcAft>
              <a:buNone/>
            </a:pPr>
            <a:r>
              <a:rPr lang="en"/>
              <a:t>- wait</a:t>
            </a:r>
            <a:endParaRPr/>
          </a:p>
          <a:p>
            <a:pPr indent="0" lvl="0" marL="0" rtl="0">
              <a:lnSpc>
                <a:spcPct val="115000"/>
              </a:lnSpc>
              <a:spcBef>
                <a:spcPts val="0"/>
              </a:spcBef>
              <a:spcAft>
                <a:spcPts val="0"/>
              </a:spcAft>
              <a:buNone/>
            </a:pPr>
            <a:r>
              <a:rPr lang="en"/>
              <a:t>- return</a:t>
            </a:r>
            <a:endParaRPr/>
          </a:p>
          <a:p>
            <a:pPr indent="0" lvl="0" marL="0" rtl="0">
              <a:lnSpc>
                <a:spcPct val="115000"/>
              </a:lnSpc>
              <a:spcBef>
                <a:spcPts val="0"/>
              </a:spcBef>
              <a:spcAft>
                <a:spcPts val="0"/>
              </a:spcAft>
              <a:buNone/>
            </a:pPr>
            <a:r>
              <a:rPr lang="en"/>
              <a:t>This is open to some interpretation, obviously - but you should be sure to cover all states that the system can exhibit. Be as detailed as possible, but remember to restrict yourself to what the software can actually do - what info it tracks and can influence. The software can’t know, for instance, that a customer has shipped an item to it unless we explicitly note that the customer could do something like log a tracking number. The next step is to link up these states with all of the transitions that we can extract from this text. What does this look like?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go over</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(1). A state is what the current values of the system’s variables are at any given time, and most variables have a huge - if not infinite - number of variations. (2) </a:t>
            </a:r>
            <a:endParaRPr/>
          </a:p>
          <a:p>
            <a:pPr indent="0" lvl="0" marL="0" rtl="0">
              <a:lnSpc>
                <a:spcPct val="115000"/>
              </a:lnSpc>
              <a:spcBef>
                <a:spcPts val="0"/>
              </a:spcBef>
              <a:spcAft>
                <a:spcPts val="0"/>
              </a:spcAft>
              <a:buNone/>
            </a:pPr>
            <a:r>
              <a:rPr lang="en">
                <a:solidFill>
                  <a:schemeClr val="dk1"/>
                </a:solidFill>
              </a:rPr>
              <a:t>When you model, (3). </a:t>
            </a:r>
            <a:endParaRPr>
              <a:solidFill>
                <a:schemeClr val="dk1"/>
              </a:solidFill>
            </a:endParaRPr>
          </a:p>
          <a:p>
            <a:pPr indent="0" lvl="0" marL="0" rtl="0">
              <a:lnSpc>
                <a:spcPct val="115000"/>
              </a:lnSpc>
              <a:spcBef>
                <a:spcPts val="0"/>
              </a:spcBef>
              <a:spcAft>
                <a:spcPts val="0"/>
              </a:spcAft>
              <a:buNone/>
            </a:pPr>
            <a:r>
              <a:rPr lang="en"/>
              <a:t>The thing is, we don’t need all of those variables and their values. We usually model these things before building code, so we might only know about a few variables. So, we model what we know, and we simplify down to what is important (4)</a:t>
            </a:r>
            <a:endParaRPr/>
          </a:p>
          <a:p>
            <a:pPr indent="0" lvl="0" marL="0" rtl="0">
              <a:lnSpc>
                <a:spcPct val="115000"/>
              </a:lnSpc>
              <a:spcBef>
                <a:spcPts val="0"/>
              </a:spcBef>
              <a:spcAft>
                <a:spcPts val="0"/>
              </a:spcAft>
              <a:buNone/>
            </a:pPr>
            <a:r>
              <a:rPr lang="en"/>
              <a:t>(5) - we need to know how to make comparisons to the model for this test to be run and judged on the real system.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Several coverage metrics based on covering the structure of the state machine. The first is, of course, - state coverage.</a:t>
            </a:r>
            <a:endParaRPr>
              <a:solidFill>
                <a:schemeClr val="dk1"/>
              </a:solidFill>
            </a:endParaRPr>
          </a:p>
          <a:p>
            <a:pPr indent="0" lvl="0" marL="0" rtl="0">
              <a:spcBef>
                <a:spcPts val="600"/>
              </a:spcBef>
              <a:spcAft>
                <a:spcPts val="0"/>
              </a:spcAft>
              <a:buNone/>
            </a:pPr>
            <a:r>
              <a:rPr lang="en">
                <a:solidFill>
                  <a:schemeClr val="dk1"/>
                </a:solidFill>
              </a:rPr>
              <a:t>(1)</a:t>
            </a:r>
            <a:endParaRPr>
              <a:solidFill>
                <a:schemeClr val="dk1"/>
              </a:solidFill>
            </a:endParaRPr>
          </a:p>
          <a:p>
            <a:pPr indent="0" lvl="0" marL="0" rtl="0">
              <a:spcBef>
                <a:spcPts val="600"/>
              </a:spcBef>
              <a:spcAft>
                <a:spcPts val="0"/>
              </a:spcAft>
              <a:buNone/>
            </a:pPr>
            <a:r>
              <a:rPr lang="en">
                <a:solidFill>
                  <a:schemeClr val="dk1"/>
                </a:solidFill>
              </a:rPr>
              <a:t>the natural analog to statement coverage - (2)</a:t>
            </a:r>
            <a:endParaRPr>
              <a:solidFill>
                <a:schemeClr val="dk1"/>
              </a:solidFill>
            </a:endParaRPr>
          </a:p>
          <a:p>
            <a:pPr indent="0" lvl="0" marL="0" rtl="0">
              <a:spcBef>
                <a:spcPts val="600"/>
              </a:spcBef>
              <a:spcAft>
                <a:spcPts val="0"/>
              </a:spcAft>
              <a:buClr>
                <a:schemeClr val="dk1"/>
              </a:buClr>
              <a:buSzPts val="1100"/>
              <a:buFont typeface="Arial"/>
              <a:buNone/>
            </a:pPr>
            <a:r>
              <a:rPr lang="en">
                <a:solidFill>
                  <a:schemeClr val="dk1"/>
                </a:solidFill>
              </a:rPr>
              <a:t>(3-4) transitions - that’s when input comes in, the next state is decided, and output is released - and (rest)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(1). A transition from state S-T on event i means that “if the system is in state S and sees event i, then after reacting to it, the system will be in state T.</a:t>
            </a:r>
            <a:endParaRPr/>
          </a:p>
          <a:p>
            <a:pPr indent="0" lvl="0" marL="0" rtl="0">
              <a:lnSpc>
                <a:spcPct val="115000"/>
              </a:lnSpc>
              <a:spcBef>
                <a:spcPts val="0"/>
              </a:spcBef>
              <a:spcAft>
                <a:spcPts val="0"/>
              </a:spcAft>
              <a:buNone/>
            </a:pPr>
            <a:r>
              <a:rPr lang="en"/>
              <a:t>State S is a precondition, T is the postcondition, and I is the input. If this input arrives and we are in S, we should be in T once the transition is over</a:t>
            </a:r>
            <a:endParaRPr/>
          </a:p>
          <a:p>
            <a:pPr indent="0" lvl="0" marL="0" rtl="0">
              <a:lnSpc>
                <a:spcPct val="115000"/>
              </a:lnSpc>
              <a:spcBef>
                <a:spcPts val="0"/>
              </a:spcBef>
              <a:spcAft>
                <a:spcPts val="0"/>
              </a:spcAft>
              <a:buNone/>
            </a:pPr>
            <a:r>
              <a:rPr lang="en"/>
              <a:t>(3), and each should be checked.</a:t>
            </a:r>
            <a:endParaRPr/>
          </a:p>
          <a:p>
            <a:pPr indent="0" lvl="0" marL="0" rtl="0">
              <a:lnSpc>
                <a:spcPct val="115000"/>
              </a:lnSpc>
              <a:spcBef>
                <a:spcPts val="0"/>
              </a:spcBef>
              <a:spcAft>
                <a:spcPts val="0"/>
              </a:spcAft>
              <a:buNone/>
            </a:pPr>
            <a:r>
              <a:rPr lang="en"/>
              <a:t>(5) - if we’ve covered all transitions, we’ve obviously hit each state.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(1)</a:t>
            </a:r>
            <a:endParaRPr>
              <a:solidFill>
                <a:schemeClr val="dk1"/>
              </a:solidFill>
            </a:endParaRPr>
          </a:p>
          <a:p>
            <a:pPr indent="0" lvl="0" marL="0" rtl="0">
              <a:spcBef>
                <a:spcPts val="0"/>
              </a:spcBef>
              <a:spcAft>
                <a:spcPts val="0"/>
              </a:spcAft>
              <a:buNone/>
            </a:pPr>
            <a:r>
              <a:rPr lang="en">
                <a:solidFill>
                  <a:schemeClr val="dk1"/>
                </a:solidFill>
              </a:rPr>
              <a:t>(2) - final - states that we cannot transition out of after reaching them (rest of 2). However, like with code coverage, this often isn’t a good idea. It’s better to have a larger number of small tests so you can examine problems in isolation if they crop up. It makes sense to break the FSM into sections and cover those, tracking what needs to be covered.</a:t>
            </a:r>
            <a:endParaRPr>
              <a:solidFill>
                <a:schemeClr val="dk1"/>
              </a:solidFill>
            </a:endParaRPr>
          </a:p>
          <a:p>
            <a:pPr indent="0" lvl="0" marL="0" rtl="0">
              <a:spcBef>
                <a:spcPts val="0"/>
              </a:spcBef>
              <a:spcAft>
                <a:spcPts val="0"/>
              </a:spcAft>
              <a:buNone/>
            </a:pPr>
            <a:r>
              <a:rPr lang="en">
                <a:solidFill>
                  <a:schemeClr val="dk1"/>
                </a:solidFill>
              </a:rPr>
              <a:t>- T1</a:t>
            </a:r>
            <a:endParaRPr>
              <a:solidFill>
                <a:schemeClr val="dk1"/>
              </a:solidFill>
            </a:endParaRPr>
          </a:p>
          <a:p>
            <a:pPr indent="0" lvl="0" marL="0" rtl="0">
              <a:spcBef>
                <a:spcPts val="0"/>
              </a:spcBef>
              <a:spcAft>
                <a:spcPts val="0"/>
              </a:spcAft>
              <a:buNone/>
            </a:pPr>
            <a:r>
              <a:rPr lang="en">
                <a:solidFill>
                  <a:schemeClr val="dk1"/>
                </a:solidFill>
              </a:rPr>
              <a:t>- T2</a:t>
            </a:r>
            <a:endParaRPr>
              <a:solidFill>
                <a:schemeClr val="dk1"/>
              </a:solidFill>
            </a:endParaRPr>
          </a:p>
          <a:p>
            <a:pPr indent="0" lvl="0" marL="0" rtl="0">
              <a:spcBef>
                <a:spcPts val="0"/>
              </a:spcBef>
              <a:spcAft>
                <a:spcPts val="0"/>
              </a:spcAft>
              <a:buNone/>
            </a:pPr>
            <a:r>
              <a:rPr lang="en">
                <a:solidFill>
                  <a:schemeClr val="dk1"/>
                </a:solidFill>
              </a:rPr>
              <a:t>- T3</a:t>
            </a:r>
            <a:endParaRPr>
              <a:solidFill>
                <a:schemeClr val="dk1"/>
              </a:solidFill>
            </a:endParaRPr>
          </a:p>
          <a:p>
            <a:pPr indent="0" lvl="0" marL="0" rtl="0">
              <a:spcBef>
                <a:spcPts val="0"/>
              </a:spcBef>
              <a:spcAft>
                <a:spcPts val="0"/>
              </a:spcAft>
              <a:buNone/>
            </a:pPr>
            <a:r>
              <a:rPr lang="en">
                <a:solidFill>
                  <a:schemeClr val="dk1"/>
                </a:solidFill>
              </a:rPr>
              <a:t>-T4</a:t>
            </a:r>
            <a:endParaRPr>
              <a:solidFill>
                <a:schemeClr val="dk1"/>
              </a:solidFill>
            </a:endParaRPr>
          </a:p>
          <a:p>
            <a:pPr indent="0" lvl="0" marL="0" rtl="0">
              <a:spcBef>
                <a:spcPts val="0"/>
              </a:spcBef>
              <a:spcAft>
                <a:spcPts val="0"/>
              </a:spcAft>
              <a:buNone/>
            </a:pPr>
            <a:r>
              <a:rPr lang="en">
                <a:solidFill>
                  <a:schemeClr val="dk1"/>
                </a:solidFill>
              </a:rPr>
              <a:t>-t5</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(1-4). If we’re in a state and deciding what to transition to next, we might need information on the path taken to that point to know we’ve made the right selection.</a:t>
            </a:r>
            <a:endParaRPr/>
          </a:p>
          <a:p>
            <a:pPr indent="0" lvl="0" marL="0" rtl="0">
              <a:lnSpc>
                <a:spcPct val="115000"/>
              </a:lnSpc>
              <a:spcBef>
                <a:spcPts val="0"/>
              </a:spcBef>
              <a:spcAft>
                <a:spcPts val="0"/>
              </a:spcAft>
              <a:buNone/>
            </a:pPr>
            <a:r>
              <a:rPr lang="en"/>
              <a:t>Go back to example - take “wait for component”. Once we’re in that state, we can transition to any of the repair states. Which one? if we (show mismatch), well, that should be impossible in the real system. If we use transition coverage as our guide, we’d get a test from the model that can’t be replicated and passed by the system- at least we hope. We need to know where it came from in the first place. We need that path history to know that we made the right choice. This is arguably a design flaw in the model, and a huge issue if the system can replicate it - we should not be able to take any of these transitions. Really, our model should have three different waiting states, each with their own transition. That said, sometimes it is better just to work with a flawed model, and there are some path-based coverage metrics that can cope with history sensitivity.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(1-2). This deals with the looping issue that makes path coverage impossible. We remove cycles from paths. We need to visit all states without looping through cycles forever, as you would have to in full path coverage. - maybe draw simple example on the board</a:t>
            </a:r>
            <a:endParaRPr/>
          </a:p>
          <a:p>
            <a:pPr indent="0" lvl="0" marL="0" rtl="0">
              <a:lnSpc>
                <a:spcPct val="115000"/>
              </a:lnSpc>
              <a:spcBef>
                <a:spcPts val="0"/>
              </a:spcBef>
              <a:spcAft>
                <a:spcPts val="0"/>
              </a:spcAft>
              <a:buNone/>
            </a:pPr>
            <a:r>
              <a:rPr lang="en"/>
              <a:t>(3-4)</a:t>
            </a:r>
            <a:endParaRPr/>
          </a:p>
          <a:p>
            <a:pPr indent="0" lvl="0" marL="0" rtl="0">
              <a:lnSpc>
                <a:spcPct val="115000"/>
              </a:lnSpc>
              <a:spcBef>
                <a:spcPts val="0"/>
              </a:spcBef>
              <a:spcAft>
                <a:spcPts val="0"/>
              </a:spcAft>
              <a:buNone/>
            </a:pPr>
            <a:r>
              <a:rPr lang="en"/>
              <a:t>(5-6)</a:t>
            </a:r>
            <a:endParaRPr/>
          </a:p>
          <a:p>
            <a:pPr indent="0" lvl="0" marL="0" rtl="0">
              <a:lnSpc>
                <a:spcPct val="115000"/>
              </a:lnSpc>
              <a:spcBef>
                <a:spcPts val="0"/>
              </a:spcBef>
              <a:spcAft>
                <a:spcPts val="0"/>
              </a:spcAft>
              <a:buNone/>
            </a:pPr>
            <a:r>
              <a:rPr lang="en"/>
              <a:t>Even without looping, the number of paths can be exponentially high, so these are often impractical, but can be very powerful if they can be satisfied.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rPr>
              <a:t>go over</a:t>
            </a:r>
            <a:endParaRPr>
              <a:solidFill>
                <a:schemeClr val="dk1"/>
              </a:solidFill>
            </a:endParaRPr>
          </a:p>
          <a:p>
            <a:pPr indent="0" lvl="0" marL="0">
              <a:spcBef>
                <a:spcPts val="0"/>
              </a:spcBef>
              <a:spcAft>
                <a:spcPts val="0"/>
              </a:spcAft>
              <a:buNone/>
            </a:pPr>
            <a:r>
              <a:rPr lang="en">
                <a:solidFill>
                  <a:schemeClr val="dk1"/>
                </a:solidFill>
              </a:rPr>
              <a:t>Remember - each state at most once. If you have to return to a previous state, you can end the path.</a:t>
            </a:r>
            <a:endParaRPr>
              <a:solidFill>
                <a:schemeClr val="dk1"/>
              </a:solidFill>
            </a:endParaRPr>
          </a:p>
          <a:p>
            <a:pPr indent="0" lvl="0" marL="0" rtl="0">
              <a:spcBef>
                <a:spcPts val="0"/>
              </a:spcBef>
              <a:spcAft>
                <a:spcPts val="0"/>
              </a:spcAft>
              <a:buNone/>
            </a:pPr>
            <a:r>
              <a:rPr lang="en">
                <a:solidFill>
                  <a:schemeClr val="dk1"/>
                </a:solidFill>
              </a:rPr>
              <a:t>(5 clicks). I am not going to go over every one, but this should give the idea. Each path that does  not touch a state previouslt hit in that path must be covered. This gives a stopping criterion on subpaths, so that you do not loop forever, as you could in this case.</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rPr>
              <a:t>(1-2). Let’s pick a loop. (bring in)</a:t>
            </a:r>
            <a:endParaRPr>
              <a:solidFill>
                <a:schemeClr val="dk1"/>
              </a:solidFill>
            </a:endParaRPr>
          </a:p>
          <a:p>
            <a:pPr indent="0" lvl="0" marL="0" rtl="0">
              <a:spcBef>
                <a:spcPts val="0"/>
              </a:spcBef>
              <a:spcAft>
                <a:spcPts val="0"/>
              </a:spcAft>
              <a:buNone/>
            </a:pPr>
            <a:r>
              <a:rPr lang="en">
                <a:solidFill>
                  <a:schemeClr val="dk1"/>
                </a:solidFill>
              </a:rPr>
              <a:t>The minimum can vary, in some cases, any test will exercise it multiple times, but it should be at least once. Then, pick some upper bound - probably less than 10. Then, something in the middle.</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A little while back, we talked about the idea of coming up with test cases using the system’s requirement specification. We went over this process - (go over).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(go over)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(go over)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(go over)(3 clicks). Pretty simple.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Transition coverage is a little more complicated.</a:t>
            </a:r>
            <a:endParaRPr/>
          </a:p>
          <a:p>
            <a:pPr indent="0" lvl="0" marL="0" rtl="0">
              <a:lnSpc>
                <a:spcPct val="115000"/>
              </a:lnSpc>
              <a:spcBef>
                <a:spcPts val="0"/>
              </a:spcBef>
              <a:spcAft>
                <a:spcPts val="0"/>
              </a:spcAft>
              <a:buNone/>
            </a:pPr>
            <a:r>
              <a:rPr lang="en"/>
              <a:t>Start by expanding the first test (9 clicks)</a:t>
            </a:r>
            <a:endParaRPr/>
          </a:p>
          <a:p>
            <a:pPr indent="0" lvl="0" marL="0" rtl="0">
              <a:lnSpc>
                <a:spcPct val="115000"/>
              </a:lnSpc>
              <a:spcBef>
                <a:spcPts val="0"/>
              </a:spcBef>
              <a:spcAft>
                <a:spcPts val="0"/>
              </a:spcAft>
              <a:buNone/>
            </a:pPr>
            <a:r>
              <a:rPr lang="en"/>
              <a:t>Just leaves one transition. For that, we need a second test because it is a transition out of the initial state, and there is no way back to the original state.</a:t>
            </a:r>
            <a:endParaRPr/>
          </a:p>
          <a:p>
            <a:pPr indent="0" lvl="0" marL="0" rtl="0">
              <a:lnSpc>
                <a:spcPct val="115000"/>
              </a:lnSpc>
              <a:spcBef>
                <a:spcPts val="0"/>
              </a:spcBef>
              <a:spcAft>
                <a:spcPts val="0"/>
              </a:spcAft>
              <a:buNone/>
            </a:pPr>
            <a:r>
              <a:rPr lang="en"/>
              <a:t>Not the only suite, not even the best suite. That first test is really long and may be hard to understand. May want to distribute this out over both.</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(1-2). You might have an account system, where the actual representation of account types is a three letter code, but in a specification, we might not care about that representation, we just care about whether they have an educational account. In that case, educational account is a predicate that is either true or false</a:t>
            </a:r>
            <a:endParaRPr/>
          </a:p>
          <a:p>
            <a:pPr indent="0" lvl="0" marL="0" rtl="0">
              <a:lnSpc>
                <a:spcPct val="115000"/>
              </a:lnSpc>
              <a:spcBef>
                <a:spcPts val="0"/>
              </a:spcBef>
              <a:spcAft>
                <a:spcPts val="0"/>
              </a:spcAft>
              <a:buNone/>
            </a:pPr>
            <a:r>
              <a:rPr lang="en"/>
              <a:t>(4-5) - and, or, not, xor, implies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(1-2). For example, we might have a specification describing outputs that depend on the type of account - educational, business, or ondividual - the amount of current and yearly purchases, and the availability of special prices. These can be considered as a series of boolean conditions - educational account is either true or false - and outputs can be described as expressions over these predicates. For example (3-4)</a:t>
            </a:r>
            <a:endParaRPr/>
          </a:p>
          <a:p>
            <a:pPr indent="0" lvl="0" marL="0" rtl="0">
              <a:lnSpc>
                <a:spcPct val="115000"/>
              </a:lnSpc>
              <a:spcBef>
                <a:spcPts val="0"/>
              </a:spcBef>
              <a:spcAft>
                <a:spcPts val="0"/>
              </a:spcAft>
              <a:buNone/>
            </a:pPr>
            <a:r>
              <a:rPr lang="en"/>
              <a:t>(5)</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1-5 - where the value doesn’t matter</a:t>
            </a:r>
            <a:endParaRPr/>
          </a:p>
          <a:p>
            <a:pPr indent="0" lvl="0" marL="0" rtl="0">
              <a:lnSpc>
                <a:spcPct val="115000"/>
              </a:lnSpc>
              <a:spcBef>
                <a:spcPts val="0"/>
              </a:spcBef>
              <a:spcAft>
                <a:spcPts val="0"/>
              </a:spcAft>
              <a:buNone/>
            </a:pPr>
            <a:r>
              <a:rPr lang="en"/>
              <a:t>(6) and leaving out don’t care values.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(go over example)</a:t>
            </a:r>
            <a:endParaRPr/>
          </a:p>
          <a:p>
            <a:pPr indent="0" lvl="0" marL="0" rtl="0">
              <a:lnSpc>
                <a:spcPct val="115000"/>
              </a:lnSpc>
              <a:spcBef>
                <a:spcPts val="0"/>
              </a:spcBef>
              <a:spcAft>
                <a:spcPts val="0"/>
              </a:spcAft>
              <a:buNone/>
            </a:pPr>
            <a:r>
              <a:rPr lang="en"/>
              <a:t>(1-4) that are tedious to express with standard boolean connectives. (5-6)</a:t>
            </a:r>
            <a:endParaRPr/>
          </a:p>
          <a:p>
            <a:pPr indent="0" lvl="0" marL="0" rtl="0">
              <a:lnSpc>
                <a:spcPct val="115000"/>
              </a:lnSpc>
              <a:spcBef>
                <a:spcPts val="0"/>
              </a:spcBef>
              <a:spcAft>
                <a:spcPts val="0"/>
              </a:spcAft>
              <a:buNone/>
            </a:pPr>
            <a:r>
              <a:rPr lang="en"/>
              <a:t>at most one - all can be false, but at most, only one can be true</a:t>
            </a:r>
            <a:endParaRPr/>
          </a:p>
          <a:p>
            <a:pPr indent="0" lvl="0" marL="0" rtl="0">
              <a:lnSpc>
                <a:spcPct val="115000"/>
              </a:lnSpc>
              <a:spcBef>
                <a:spcPts val="0"/>
              </a:spcBef>
              <a:spcAft>
                <a:spcPts val="0"/>
              </a:spcAft>
              <a:buNone/>
            </a:pPr>
            <a:r>
              <a:rPr lang="en"/>
              <a:t>exactly one - one of these must be true, rest must be false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go over some examples</a:t>
            </a:r>
            <a:endParaRPr/>
          </a:p>
          <a:p>
            <a:pPr indent="0" lvl="0" marL="0" rtl="0">
              <a:lnSpc>
                <a:spcPct val="115000"/>
              </a:lnSpc>
              <a:spcBef>
                <a:spcPts val="0"/>
              </a:spcBef>
              <a:spcAft>
                <a:spcPts val="0"/>
              </a:spcAft>
              <a:buNone/>
            </a:pPr>
            <a:r>
              <a:rPr lang="en"/>
              <a:t>Indicates different pricing policies, depending on a set of predicates that we can calculate.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The strength of this process, and the techniques based on it, is in systematically going through an informal specification, identifying features to be tested, and for each input, partitioning it into independent choices. It leaves us with a big list of potential test specifications. </a:t>
            </a:r>
            <a:endParaRPr/>
          </a:p>
          <a:p>
            <a:pPr indent="0" lvl="0" marL="0" rtl="0">
              <a:lnSpc>
                <a:spcPct val="115000"/>
              </a:lnSpc>
              <a:spcBef>
                <a:spcPts val="0"/>
              </a:spcBef>
              <a:spcAft>
                <a:spcPts val="0"/>
              </a:spcAft>
              <a:buNone/>
            </a:pPr>
            <a:r>
              <a:rPr lang="en"/>
              <a:t>(2) to turn into real tests - this is a pretty huge job. What are the possible input combinations, what constraints can be applied to certain combinations of input? What are the redundant combinations? </a:t>
            </a:r>
            <a:endParaRPr/>
          </a:p>
          <a:p>
            <a:pPr indent="0" lvl="0" marL="0" rtl="0">
              <a:lnSpc>
                <a:spcPct val="115000"/>
              </a:lnSpc>
              <a:spcBef>
                <a:spcPts val="0"/>
              </a:spcBef>
              <a:spcAft>
                <a:spcPts val="0"/>
              </a:spcAft>
              <a:buNone/>
            </a:pPr>
            <a:r>
              <a:rPr lang="en"/>
              <a:t>Today, we’ll cover (3), just as we did from the program itself.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The three condition-related coverage metrics from structural testing can be used here, and again, the first two represent extreme ends of the spectrum</a:t>
            </a:r>
            <a:endParaRPr/>
          </a:p>
          <a:p>
            <a:pPr indent="0" lvl="0" marL="0" rtl="0">
              <a:lnSpc>
                <a:spcPct val="115000"/>
              </a:lnSpc>
              <a:spcBef>
                <a:spcPts val="0"/>
              </a:spcBef>
              <a:spcAft>
                <a:spcPts val="0"/>
              </a:spcAft>
              <a:buNone/>
            </a:pPr>
            <a:r>
              <a:rPr lang="en"/>
              <a:t>(1-3) - this is fairly cheap and covers the basic business logic - the situations you’ve envisioned and included.</a:t>
            </a:r>
            <a:endParaRPr/>
          </a:p>
          <a:p>
            <a:pPr indent="0" lvl="0" marL="0" rtl="0">
              <a:lnSpc>
                <a:spcPct val="115000"/>
              </a:lnSpc>
              <a:spcBef>
                <a:spcPts val="0"/>
              </a:spcBef>
              <a:spcAft>
                <a:spcPts val="0"/>
              </a:spcAft>
              <a:buNone/>
            </a:pPr>
            <a:r>
              <a:rPr lang="en"/>
              <a:t>(3-6)</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So, for Basic condition coverage, we simply take each column and design test cases that match each. Again, don’t care entries can become whatever we want as long as no constraints are violated. What you can do here is to set those “don’t care” variables in such a way that one test satisfies multiple columns. </a:t>
            </a:r>
            <a:endParaRPr/>
          </a:p>
          <a:p>
            <a:pPr indent="0" lvl="0" marL="0" rtl="0">
              <a:lnSpc>
                <a:spcPct val="115000"/>
              </a:lnSpc>
              <a:spcBef>
                <a:spcPts val="0"/>
              </a:spcBef>
              <a:spcAft>
                <a:spcPts val="0"/>
              </a:spcAft>
              <a:buNone/>
            </a:pPr>
            <a:r>
              <a:rPr lang="en"/>
              <a:t>- (go over - only one, can’t cover anything else just because of how EduAc works)</a:t>
            </a:r>
            <a:endParaRPr/>
          </a:p>
          <a:p>
            <a:pPr indent="0" lvl="0" marL="0" rtl="0">
              <a:lnSpc>
                <a:spcPct val="115000"/>
              </a:lnSpc>
              <a:spcBef>
                <a:spcPts val="0"/>
              </a:spcBef>
              <a:spcAft>
                <a:spcPts val="0"/>
              </a:spcAft>
              <a:buNone/>
            </a:pPr>
            <a:r>
              <a:rPr lang="en"/>
              <a:t>- (same deal, T, T, can’t cover anything else)</a:t>
            </a:r>
            <a:endParaRPr/>
          </a:p>
          <a:p>
            <a:pPr indent="0" lvl="0" marL="0" rtl="0">
              <a:lnSpc>
                <a:spcPct val="115000"/>
              </a:lnSpc>
              <a:spcBef>
                <a:spcPts val="0"/>
              </a:spcBef>
              <a:spcAft>
                <a:spcPts val="0"/>
              </a:spcAft>
              <a:buNone/>
            </a:pPr>
            <a:r>
              <a:rPr lang="en"/>
              <a:t>- (Go to the third column. Now, if we select carefully (CP &gt; ct2, SP&gt;T2), it looks like we could cover two tests with this one, but it would violate this constraint. </a:t>
            </a:r>
            <a:endParaRPr/>
          </a:p>
          <a:p>
            <a:pPr indent="0" lvl="0" marL="0" rtl="0">
              <a:lnSpc>
                <a:spcPct val="115000"/>
              </a:lnSpc>
              <a:spcBef>
                <a:spcPts val="0"/>
              </a:spcBef>
              <a:spcAft>
                <a:spcPts val="0"/>
              </a:spcAft>
              <a:buNone/>
            </a:pPr>
            <a:r>
              <a:rPr lang="en"/>
              <a:t>- We can either have CP &lt;= Ct1 or CP &gt; Ct 2. By having that false, we can’t have the second as true. That actually tells us what to pick for a don’t care there as well</a:t>
            </a:r>
            <a:endParaRPr/>
          </a:p>
          <a:p>
            <a:pPr indent="0" lvl="0" marL="0" rtl="0">
              <a:lnSpc>
                <a:spcPct val="115000"/>
              </a:lnSpc>
              <a:spcBef>
                <a:spcPts val="0"/>
              </a:spcBef>
              <a:spcAft>
                <a:spcPts val="0"/>
              </a:spcAft>
              <a:buNone/>
            </a:pPr>
            <a:r>
              <a:rPr lang="en"/>
              <a:t>- We can use these constraints to help fill out test cases. Unfortunately, we can’t cover multiple columns with one test here due to the constraints.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So, in compound condition coverage, we ignore the basic truth table. Instead, we take each condition and try all legal combinations - so all combinations allowed under our constraints.</a:t>
            </a:r>
            <a:endParaRPr/>
          </a:p>
          <a:p>
            <a:pPr indent="0" lvl="0" marL="0" rtl="0">
              <a:lnSpc>
                <a:spcPct val="115000"/>
              </a:lnSpc>
              <a:spcBef>
                <a:spcPts val="0"/>
              </a:spcBef>
              <a:spcAft>
                <a:spcPts val="0"/>
              </a:spcAft>
              <a:buNone/>
            </a:pPr>
            <a:r>
              <a:rPr lang="en"/>
              <a:t>Ignoring constraints, we start with 2^9 combinations, or 512 test cases. We can’t actually run all of those, so this is where the constraints become important.</a:t>
            </a:r>
            <a:endParaRPr/>
          </a:p>
          <a:p>
            <a:pPr indent="0" lvl="0" marL="0" rtl="0">
              <a:lnSpc>
                <a:spcPct val="115000"/>
              </a:lnSpc>
              <a:spcBef>
                <a:spcPts val="0"/>
              </a:spcBef>
              <a:spcAft>
                <a:spcPts val="0"/>
              </a:spcAft>
              <a:buNone/>
            </a:pPr>
            <a:r>
              <a:rPr lang="en"/>
              <a:t>we then take the constraints and rule out illegal combos</a:t>
            </a:r>
            <a:endParaRPr/>
          </a:p>
          <a:p>
            <a:pPr indent="0" lvl="0" marL="0" rtl="0">
              <a:lnSpc>
                <a:spcPct val="115000"/>
              </a:lnSpc>
              <a:spcBef>
                <a:spcPts val="0"/>
              </a:spcBef>
              <a:spcAft>
                <a:spcPts val="0"/>
              </a:spcAft>
              <a:buNone/>
            </a:pPr>
            <a:r>
              <a:rPr lang="en"/>
              <a:t>- Right away, we see one combo that can’t happen - EduAc and BusAc can’t both be true, so that eliminates a large number of pairings - ¼, so 128. Leaving you with 384. We can pare down from there.</a:t>
            </a:r>
            <a:endParaRPr/>
          </a:p>
          <a:p>
            <a:pPr indent="0" lvl="0" marL="0" rtl="0">
              <a:lnSpc>
                <a:spcPct val="115000"/>
              </a:lnSpc>
              <a:spcBef>
                <a:spcPts val="0"/>
              </a:spcBef>
              <a:spcAft>
                <a:spcPts val="0"/>
              </a:spcAft>
              <a:buNone/>
            </a:pPr>
            <a:r>
              <a:rPr lang="en"/>
              <a:t>- Our second constraint disallows YP &gt; YT1 = false and YP &gt; YT2 = true, so it removes another 96 combinations, leaving us with 288</a:t>
            </a:r>
            <a:endParaRPr/>
          </a:p>
          <a:p>
            <a:pPr indent="0" lvl="0" marL="0" rtl="0">
              <a:lnSpc>
                <a:spcPct val="115000"/>
              </a:lnSpc>
              <a:spcBef>
                <a:spcPts val="0"/>
              </a:spcBef>
              <a:spcAft>
                <a:spcPts val="0"/>
              </a:spcAft>
              <a:buNone/>
            </a:pPr>
            <a:r>
              <a:rPr lang="en"/>
              <a:t>- Similar deal with our next constraint, disallows CP&gt;CT1 = false and CP &gt; CT2 = true. This removed another 64 combinations, down to 224. </a:t>
            </a:r>
            <a:endParaRPr/>
          </a:p>
          <a:p>
            <a:pPr indent="0" lvl="0" marL="0" rtl="0">
              <a:lnSpc>
                <a:spcPct val="115000"/>
              </a:lnSpc>
              <a:spcBef>
                <a:spcPts val="0"/>
              </a:spcBef>
              <a:spcAft>
                <a:spcPts val="0"/>
              </a:spcAft>
              <a:buNone/>
            </a:pPr>
            <a:r>
              <a:rPr lang="en"/>
              <a:t>You get the idea.</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The third, MCDC, again strikes a balance between the extremes - potentially exposing more faults, but requiring fewer test cases than compound condition coverage</a:t>
            </a:r>
            <a:endParaRPr/>
          </a:p>
          <a:p>
            <a:pPr indent="0" lvl="0" marL="0" rtl="0">
              <a:lnSpc>
                <a:spcPct val="115000"/>
              </a:lnSpc>
              <a:spcBef>
                <a:spcPts val="0"/>
              </a:spcBef>
              <a:spcAft>
                <a:spcPts val="0"/>
              </a:spcAft>
              <a:buNone/>
            </a:pPr>
            <a:r>
              <a:rPr lang="en"/>
              <a:t>(2-4) - consistent - they agree on all don’t care columns - we merge them back into one, prodivded no constraints are violated.</a:t>
            </a:r>
            <a:endParaRPr/>
          </a:p>
          <a:p>
            <a:pPr indent="0" lvl="0" marL="0" rtl="0">
              <a:lnSpc>
                <a:spcPct val="115000"/>
              </a:lnSpc>
              <a:spcBef>
                <a:spcPts val="0"/>
              </a:spcBef>
              <a:spcAft>
                <a:spcPts val="0"/>
              </a:spcAft>
              <a:buNone/>
            </a:pPr>
            <a:r>
              <a:rPr lang="en"/>
              <a:t>The idea here is that (5) - those combinations that differ from the ones we’ve explicitly spelled out. These combinations should produce different outcomes from those already specified - either other specified outcomes or error conditions.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Take this example again.</a:t>
            </a:r>
            <a:endParaRPr/>
          </a:p>
          <a:p>
            <a:pPr indent="0" lvl="0" marL="0" rtl="0">
              <a:lnSpc>
                <a:spcPct val="115000"/>
              </a:lnSpc>
              <a:spcBef>
                <a:spcPts val="0"/>
              </a:spcBef>
              <a:spcAft>
                <a:spcPts val="0"/>
              </a:spcAft>
              <a:buNone/>
            </a:pPr>
            <a:r>
              <a:rPr lang="en"/>
              <a:t>- col 1 - adds two, show flip. Both of these already exist in this table, though, so we don’t need to keep them</a:t>
            </a:r>
            <a:endParaRPr/>
          </a:p>
          <a:p>
            <a:pPr indent="0" lvl="0" marL="0" rtl="0">
              <a:lnSpc>
                <a:spcPct val="115000"/>
              </a:lnSpc>
              <a:spcBef>
                <a:spcPts val="0"/>
              </a:spcBef>
              <a:spcAft>
                <a:spcPts val="0"/>
              </a:spcAft>
              <a:buNone/>
            </a:pPr>
            <a:r>
              <a:rPr lang="en"/>
              <a:t>- col 2 - adds two, show flip - also both already here, so we don’t need to keep them. </a:t>
            </a:r>
            <a:endParaRPr/>
          </a:p>
          <a:p>
            <a:pPr indent="0" lvl="0" marL="0" rtl="0">
              <a:lnSpc>
                <a:spcPct val="115000"/>
              </a:lnSpc>
              <a:spcBef>
                <a:spcPts val="0"/>
              </a:spcBef>
              <a:spcAft>
                <a:spcPts val="0"/>
              </a:spcAft>
              <a:buNone/>
            </a:pPr>
            <a:r>
              <a:rPr lang="en"/>
              <a:t>- col 3 - adds four, show flip - three of these are new, so we keep them, the fourth exists, so we get rid of it</a:t>
            </a:r>
            <a:endParaRPr/>
          </a:p>
          <a:p>
            <a:pPr indent="0" lvl="0" marL="0" rtl="0">
              <a:lnSpc>
                <a:spcPct val="115000"/>
              </a:lnSpc>
              <a:spcBef>
                <a:spcPts val="0"/>
              </a:spcBef>
              <a:spcAft>
                <a:spcPts val="0"/>
              </a:spcAft>
              <a:buNone/>
            </a:pPr>
            <a:r>
              <a:rPr lang="en"/>
              <a:t>You get the idea. If we keep going, we will add several new columns to the table, but fewer than would be required for compound condition coverage.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Go over</a:t>
            </a:r>
            <a:endParaRPr/>
          </a:p>
          <a:p>
            <a:pPr indent="0" lvl="0" marL="0" rtl="0">
              <a:lnSpc>
                <a:spcPct val="115000"/>
              </a:lnSpc>
              <a:spcBef>
                <a:spcPts val="0"/>
              </a:spcBef>
              <a:spcAft>
                <a:spcPts val="0"/>
              </a:spcAft>
              <a:buNone/>
            </a:pPr>
            <a:r>
              <a:rPr lang="en"/>
              <a:t>How many tests for compound condition - 6 conditions, 2^6 = 64 tests. Let’s see what we can do with MCDC</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First col - we add four tests. Second violates rule - infant/child, so we remove it. Third says the flight is neither domestic or international, so it goes. Fourth violates constraints dom/int. </a:t>
            </a:r>
            <a:endParaRPr/>
          </a:p>
          <a:p>
            <a:pPr indent="0" lvl="0" marL="0" rtl="0">
              <a:lnSpc>
                <a:spcPct val="115000"/>
              </a:lnSpc>
              <a:spcBef>
                <a:spcPts val="0"/>
              </a:spcBef>
              <a:spcAft>
                <a:spcPts val="0"/>
              </a:spcAft>
              <a:buNone/>
            </a:pPr>
            <a:r>
              <a:rPr lang="en"/>
              <a:t>- 1/2 - contradicts constraints, 3 - already have, 4 - contradicts constraints</a:t>
            </a:r>
            <a:endParaRPr/>
          </a:p>
          <a:p>
            <a:pPr indent="0" lvl="0" marL="0" rtl="0">
              <a:lnSpc>
                <a:spcPct val="115000"/>
              </a:lnSpc>
              <a:spcBef>
                <a:spcPts val="0"/>
              </a:spcBef>
              <a:spcAft>
                <a:spcPts val="0"/>
              </a:spcAft>
              <a:buNone/>
            </a:pPr>
            <a:r>
              <a:rPr lang="en"/>
              <a:t>- first doesn’t violate constraints, so we’ll keep it for now - we’ll talk about that in a minute. Second is something we  already have, so it goes. Third is ok too</a:t>
            </a:r>
            <a:endParaRPr/>
          </a:p>
          <a:p>
            <a:pPr indent="0" lvl="0" marL="0" rtl="0">
              <a:lnSpc>
                <a:spcPct val="115000"/>
              </a:lnSpc>
              <a:spcBef>
                <a:spcPts val="0"/>
              </a:spcBef>
              <a:spcAft>
                <a:spcPts val="0"/>
              </a:spcAft>
              <a:buNone/>
            </a:pPr>
            <a:r>
              <a:rPr lang="en"/>
              <a:t>- add two, both are bad, both go</a:t>
            </a:r>
            <a:endParaRPr/>
          </a:p>
          <a:p>
            <a:pPr indent="0" lvl="0" marL="0" rtl="0">
              <a:lnSpc>
                <a:spcPct val="115000"/>
              </a:lnSpc>
              <a:spcBef>
                <a:spcPts val="0"/>
              </a:spcBef>
              <a:spcAft>
                <a:spcPts val="0"/>
              </a:spcAft>
              <a:buNone/>
            </a:pPr>
            <a:r>
              <a:rPr lang="en"/>
              <a:t>- adds three - first two we already have, third is fine for now</a:t>
            </a:r>
            <a:endParaRPr/>
          </a:p>
          <a:p>
            <a:pPr indent="0" lvl="0" marL="0" rtl="0">
              <a:lnSpc>
                <a:spcPct val="115000"/>
              </a:lnSpc>
              <a:spcBef>
                <a:spcPts val="0"/>
              </a:spcBef>
              <a:spcAft>
                <a:spcPts val="0"/>
              </a:spcAft>
              <a:buNone/>
            </a:pPr>
            <a:r>
              <a:rPr lang="en"/>
              <a:t>- adds two, both ok - first, can’t leave domestic as a don’t care.</a:t>
            </a:r>
            <a:endParaRPr/>
          </a:p>
          <a:p>
            <a:pPr indent="0" lvl="0" marL="0" rtl="0">
              <a:lnSpc>
                <a:spcPct val="115000"/>
              </a:lnSpc>
              <a:spcBef>
                <a:spcPts val="0"/>
              </a:spcBef>
              <a:spcAft>
                <a:spcPts val="0"/>
              </a:spcAft>
              <a:buNone/>
            </a:pPr>
            <a:r>
              <a:rPr lang="en"/>
              <a:t>Now, we can simplify this a bit. Some of these cases can be combined by taking out don’t cares and making them explicit. First, let’s add in outcomes</a:t>
            </a:r>
            <a:endParaRPr/>
          </a:p>
          <a:p>
            <a:pPr indent="0" lvl="0" marL="0" rtl="0">
              <a:lnSpc>
                <a:spcPct val="115000"/>
              </a:lnSpc>
              <a:spcBef>
                <a:spcPts val="0"/>
              </a:spcBef>
              <a:spcAft>
                <a:spcPts val="0"/>
              </a:spcAft>
              <a:buNone/>
            </a:pPr>
            <a:r>
              <a:rPr lang="en"/>
              <a:t>- go over marked. Now, let’s merge the redundant ones.</a:t>
            </a:r>
            <a:endParaRPr/>
          </a:p>
          <a:p>
            <a:pPr indent="0" lvl="0" marL="0" rtl="0">
              <a:lnSpc>
                <a:spcPct val="115000"/>
              </a:lnSpc>
              <a:spcBef>
                <a:spcPts val="0"/>
              </a:spcBef>
              <a:spcAft>
                <a:spcPts val="0"/>
              </a:spcAft>
              <a:buNone/>
            </a:pPr>
            <a:r>
              <a:rPr lang="en"/>
              <a:t>- get rid of red, needs info about the flight type, get rid of blue on right, is redundant, green, get rid of left, purple, get rid of left</a:t>
            </a:r>
            <a:endParaRPr/>
          </a:p>
          <a:p>
            <a:pPr indent="0" lvl="0" marL="0" rtl="0">
              <a:lnSpc>
                <a:spcPct val="115000"/>
              </a:lnSpc>
              <a:spcBef>
                <a:spcPts val="0"/>
              </a:spcBef>
              <a:spcAft>
                <a:spcPts val="0"/>
              </a:spcAft>
              <a:buNone/>
            </a:pPr>
            <a:r>
              <a:rPr lang="en"/>
              <a:t>- Now, left with 9 test cases. Slightly more than our original 6, but we cover a better range of conditional cases and hit a few more outcomes.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(1) or sets of regular expressions</a:t>
            </a:r>
            <a:endParaRPr>
              <a:solidFill>
                <a:schemeClr val="dk1"/>
              </a:solidFill>
            </a:endParaRPr>
          </a:p>
          <a:p>
            <a:pPr indent="0" lvl="0" marL="0" rtl="0">
              <a:spcBef>
                <a:spcPts val="600"/>
              </a:spcBef>
              <a:spcAft>
                <a:spcPts val="0"/>
              </a:spcAft>
              <a:buNone/>
            </a:pPr>
            <a:r>
              <a:rPr lang="en">
                <a:solidFill>
                  <a:schemeClr val="dk1"/>
                </a:solidFill>
              </a:rPr>
              <a:t>grammar in BNF for a search function - go over</a:t>
            </a:r>
            <a:endParaRPr>
              <a:solidFill>
                <a:schemeClr val="dk1"/>
              </a:solidFill>
            </a:endParaRPr>
          </a:p>
          <a:p>
            <a:pPr indent="0" lvl="0" marL="0" rtl="0">
              <a:spcBef>
                <a:spcPts val="600"/>
              </a:spcBef>
              <a:spcAft>
                <a:spcPts val="0"/>
              </a:spcAft>
              <a:buNone/>
            </a:pPr>
            <a:r>
              <a:rPr lang="en">
                <a:solidFill>
                  <a:schemeClr val="dk1"/>
                </a:solidFill>
              </a:rPr>
              <a:t>(2)</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(1) - it takes the system and throws away all details except those explicitly needed for design. </a:t>
            </a:r>
            <a:r>
              <a:rPr lang="en">
                <a:solidFill>
                  <a:schemeClr val="dk1"/>
                </a:solidFill>
              </a:rPr>
              <a:t>As long as the model still reflects the program, (2)</a:t>
            </a:r>
            <a:endParaRPr/>
          </a:p>
          <a:p>
            <a:pPr indent="0" lvl="0" marL="0" rtl="0">
              <a:lnSpc>
                <a:spcPct val="115000"/>
              </a:lnSpc>
              <a:spcBef>
                <a:spcPts val="0"/>
              </a:spcBef>
              <a:spcAft>
                <a:spcPts val="0"/>
              </a:spcAft>
              <a:buNone/>
            </a:pPr>
            <a:r>
              <a:rPr lang="en"/>
              <a:t>(2 )</a:t>
            </a:r>
            <a:endParaRPr/>
          </a:p>
          <a:p>
            <a:pPr indent="0" lvl="0" marL="0" rtl="0">
              <a:lnSpc>
                <a:spcPct val="115000"/>
              </a:lnSpc>
              <a:spcBef>
                <a:spcPts val="0"/>
              </a:spcBef>
              <a:spcAft>
                <a:spcPts val="0"/>
              </a:spcAft>
              <a:buNone/>
            </a:pPr>
            <a:r>
              <a:rPr lang="en"/>
              <a:t>Models can be (3), in which case they (5-7)</a:t>
            </a:r>
            <a:endParaRPr/>
          </a:p>
          <a:p>
            <a:pPr indent="0" lvl="0" marL="0" rtl="0">
              <a:lnSpc>
                <a:spcPct val="115000"/>
              </a:lnSpc>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(1) </a:t>
            </a:r>
            <a:br>
              <a:rPr lang="en">
                <a:solidFill>
                  <a:schemeClr val="dk1"/>
                </a:solidFill>
              </a:rPr>
            </a:br>
            <a:r>
              <a:rPr lang="en">
                <a:solidFill>
                  <a:schemeClr val="dk1"/>
                </a:solidFill>
              </a:rPr>
              <a:t>(2-5). That said, we can write a grammar that defines rules over that input structure, then use that grammar to systematically derive test cases to test the function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Generating tests from grammars is a simple process - (1). </a:t>
            </a:r>
            <a:br>
              <a:rPr lang="en">
                <a:solidFill>
                  <a:schemeClr val="dk1"/>
                </a:solidFill>
              </a:rPr>
            </a:br>
            <a:r>
              <a:rPr lang="en">
                <a:solidFill>
                  <a:schemeClr val="dk1"/>
                </a:solidFill>
              </a:rPr>
              <a:t>(2-5). go over</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49" name="Shape 4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1-2</a:t>
            </a:r>
            <a:endParaRPr>
              <a:solidFill>
                <a:schemeClr val="dk1"/>
              </a:solidFill>
            </a:endParaRPr>
          </a:p>
          <a:p>
            <a:pPr indent="0" lvl="0" marL="0" rtl="0">
              <a:spcBef>
                <a:spcPts val="600"/>
              </a:spcBef>
              <a:spcAft>
                <a:spcPts val="0"/>
              </a:spcAft>
              <a:buNone/>
            </a:pPr>
            <a:r>
              <a:rPr lang="en">
                <a:solidFill>
                  <a:schemeClr val="dk1"/>
                </a:solidFill>
              </a:rPr>
              <a:t>Simplest, then, is production coverage - 3</a:t>
            </a:r>
            <a:endParaRPr>
              <a:solidFill>
                <a:schemeClr val="dk1"/>
              </a:solidFill>
            </a:endParaRPr>
          </a:p>
          <a:p>
            <a:pPr indent="0" lvl="0" marL="0" rtl="0">
              <a:spcBef>
                <a:spcPts val="600"/>
              </a:spcBef>
              <a:spcAft>
                <a:spcPts val="0"/>
              </a:spcAft>
              <a:buNone/>
            </a:pPr>
            <a:r>
              <a:rPr lang="en">
                <a:solidFill>
                  <a:schemeClr val="dk1"/>
                </a:solidFill>
              </a:rPr>
              <a:t>4</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Shape 455"/>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56" name="Shape 4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You could select purely at random, of course, but one interesing property of this type of testing is that (1-5)</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Shape 463"/>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64" name="Shape 4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achieves production coverage, go over tree</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Shape 490"/>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91" name="Shape 4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Now, this one is a bit of a mounthful (title)</a:t>
            </a:r>
            <a:endParaRPr>
              <a:solidFill>
                <a:schemeClr val="dk1"/>
              </a:solidFill>
            </a:endParaRPr>
          </a:p>
          <a:p>
            <a:pPr indent="0" lvl="0" marL="0" rtl="0">
              <a:spcBef>
                <a:spcPts val="600"/>
              </a:spcBef>
              <a:spcAft>
                <a:spcPts val="0"/>
              </a:spcAft>
              <a:buNone/>
            </a:pPr>
            <a:r>
              <a:rPr lang="en">
                <a:solidFill>
                  <a:schemeClr val="dk1"/>
                </a:solidFill>
              </a:rPr>
              <a:t>(1-4), except the loop is the repeated application of a production from the grammar</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Shape 498"/>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99" name="Shape 4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Go over</a:t>
            </a:r>
            <a:endParaRPr>
              <a:solidFill>
                <a:schemeClr val="dk1"/>
              </a:solidFill>
            </a:endParaRPr>
          </a:p>
          <a:p>
            <a:pPr indent="0" lvl="0" marL="0" rtl="0">
              <a:spcBef>
                <a:spcPts val="600"/>
              </a:spcBef>
              <a:spcAft>
                <a:spcPts val="0"/>
              </a:spcAft>
              <a:buNone/>
            </a:pPr>
            <a:r>
              <a:rPr lang="en">
                <a:solidFill>
                  <a:schemeClr val="dk1"/>
                </a:solidFill>
              </a:rPr>
              <a:t>Bring in, explain</a:t>
            </a:r>
            <a:endParaRPr>
              <a:solidFill>
                <a:schemeClr val="dk1"/>
              </a:solidFill>
            </a:endParaRPr>
          </a:p>
          <a:p>
            <a:pPr indent="0" lvl="0" marL="0" rtl="0">
              <a:spcBef>
                <a:spcPts val="600"/>
              </a:spcBef>
              <a:spcAft>
                <a:spcPts val="0"/>
              </a:spcAft>
              <a:buNone/>
            </a:pPr>
            <a:r>
              <a:rPr lang="en">
                <a:solidFill>
                  <a:schemeClr val="dk1"/>
                </a:solidFill>
              </a:rPr>
              <a:t>Now, production coverage is pretty simple, but is a good start for exploiting the structure of input. Another… </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Shape 529"/>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530" name="Shape 5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Now, this one is a bit of a mounthful (title)</a:t>
            </a:r>
            <a:endParaRPr>
              <a:solidFill>
                <a:schemeClr val="dk1"/>
              </a:solidFill>
            </a:endParaRPr>
          </a:p>
          <a:p>
            <a:pPr indent="0" lvl="0" marL="0" rtl="0">
              <a:spcBef>
                <a:spcPts val="600"/>
              </a:spcBef>
              <a:spcAft>
                <a:spcPts val="0"/>
              </a:spcAft>
              <a:buNone/>
            </a:pPr>
            <a:r>
              <a:rPr lang="en">
                <a:solidFill>
                  <a:schemeClr val="dk1"/>
                </a:solidFill>
              </a:rPr>
              <a:t>(1-4), except the loop is the repeated application of a production from the grammar</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Shape 536"/>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537" name="Shape 5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To apply BCGBC, we need a little more information. So, we start with a grammar. In this case, the input to the function is an XML fule describing a product configuration</a:t>
            </a:r>
            <a:endParaRPr>
              <a:solidFill>
                <a:schemeClr val="dk1"/>
              </a:solidFill>
            </a:endParaRPr>
          </a:p>
          <a:p>
            <a:pPr indent="0" lvl="0" marL="0" rtl="0">
              <a:spcBef>
                <a:spcPts val="600"/>
              </a:spcBef>
              <a:spcAft>
                <a:spcPts val="0"/>
              </a:spcAft>
              <a:buNone/>
            </a:pPr>
            <a:r>
              <a:rPr lang="en">
                <a:solidFill>
                  <a:schemeClr val="dk1"/>
                </a:solidFill>
              </a:rPr>
              <a:t>model num, and a number of components, a comp sequence is a set of 0 or more components. Some components are also optional, can have a sequence of those as well. (go over)</a:t>
            </a:r>
            <a:endParaRPr>
              <a:solidFill>
                <a:schemeClr val="dk1"/>
              </a:solidFill>
            </a:endParaRPr>
          </a:p>
          <a:p>
            <a:pPr indent="0" lvl="0" marL="0" rtl="0">
              <a:spcBef>
                <a:spcPts val="600"/>
              </a:spcBef>
              <a:spcAft>
                <a:spcPts val="0"/>
              </a:spcAft>
              <a:buNone/>
            </a:pPr>
            <a:r>
              <a:rPr lang="en">
                <a:solidFill>
                  <a:schemeClr val="dk1"/>
                </a:solidFill>
              </a:rPr>
              <a:t>-(read), point out)</a:t>
            </a:r>
            <a:endParaRPr>
              <a:solidFill>
                <a:schemeClr val="dk1"/>
              </a:solidFill>
            </a:endParaRPr>
          </a:p>
          <a:p>
            <a:pPr indent="0" lvl="0" marL="0" rtl="0">
              <a:spcBef>
                <a:spcPts val="600"/>
              </a:spcBef>
              <a:spcAft>
                <a:spcPts val="0"/>
              </a:spcAft>
              <a:buNone/>
            </a:pPr>
            <a:r>
              <a:rPr lang="en">
                <a:solidFill>
                  <a:schemeClr val="dk1"/>
                </a:solidFill>
              </a:rPr>
              <a:t>-(read point out) limits on recursive</a:t>
            </a:r>
            <a:endParaRPr>
              <a:solidFill>
                <a:schemeClr val="dk1"/>
              </a:solidFill>
            </a:endParaRPr>
          </a:p>
          <a:p>
            <a:pPr indent="0" lvl="0" marL="0" rtl="0">
              <a:spcBef>
                <a:spcPts val="600"/>
              </a:spcBef>
              <a:spcAft>
                <a:spcPts val="0"/>
              </a:spcAft>
              <a:buNone/>
            </a:pPr>
            <a:r>
              <a:rPr lang="en">
                <a:solidFill>
                  <a:schemeClr val="dk1"/>
                </a:solidFill>
              </a:rPr>
              <a:t>- (go over)</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Shape 546"/>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547" name="Shape 5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Now, this one is a bit of a mounthful (title)</a:t>
            </a:r>
            <a:endParaRPr>
              <a:solidFill>
                <a:schemeClr val="dk1"/>
              </a:solidFill>
            </a:endParaRPr>
          </a:p>
          <a:p>
            <a:pPr indent="0" lvl="0" marL="0" rtl="0">
              <a:spcBef>
                <a:spcPts val="600"/>
              </a:spcBef>
              <a:spcAft>
                <a:spcPts val="0"/>
              </a:spcAft>
              <a:buNone/>
            </a:pPr>
            <a:r>
              <a:rPr lang="en">
                <a:solidFill>
                  <a:schemeClr val="dk1"/>
                </a:solidFill>
              </a:rPr>
              <a:t>(1-4), except the loop is the repeated application of a production from the grammar</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So, what can we do with this model? Well, </a:t>
            </a:r>
            <a:endParaRPr>
              <a:solidFill>
                <a:schemeClr val="dk1"/>
              </a:solidFill>
            </a:endParaRPr>
          </a:p>
          <a:p>
            <a:pPr indent="0" lvl="0" marL="0" rtl="0">
              <a:spcBef>
                <a:spcPts val="0"/>
              </a:spcBef>
              <a:spcAft>
                <a:spcPts val="0"/>
              </a:spcAft>
              <a:buNone/>
            </a:pPr>
            <a:r>
              <a:rPr lang="en">
                <a:solidFill>
                  <a:schemeClr val="dk1"/>
                </a:solidFill>
              </a:rPr>
              <a:t>(1-4). </a:t>
            </a:r>
            <a:endParaRPr>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Shape 5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54" name="Shape 5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Shape 5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61" name="Shape 5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Shape 5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68" name="Shape 5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(1-6). All as part of the process of verification - of using the specification to look for faults in the system.</a:t>
            </a:r>
            <a:endParaRPr/>
          </a:p>
          <a:p>
            <a:pPr indent="0" lvl="0" marL="0" rtl="0">
              <a:lnSpc>
                <a:spcPct val="115000"/>
              </a:lnSpc>
              <a:spcBef>
                <a:spcPts val="0"/>
              </a:spcBef>
              <a:spcAft>
                <a:spcPts val="0"/>
              </a:spcAft>
              <a:buNone/>
            </a:pPr>
            <a:r>
              <a:rPr lang="en"/>
              <a:t>Anytime that you have structure, you can measure coverage of that structure - just like we did with source code. Today, we’ll present some common model types and go over how to derive test cases that achieve coverage over those models.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Models are often constructed prior to the code, or independent from it, and may serve as a specification of the allowed behavior. In that case, the most common way to model system behavior is to take the original natural language specification, choose a function, and represent the behavior of the system when performing that function as a finite state machine. </a:t>
            </a:r>
            <a:endParaRPr/>
          </a:p>
          <a:p>
            <a:pPr indent="0" lvl="0" marL="0" rtl="0">
              <a:lnSpc>
                <a:spcPct val="115000"/>
              </a:lnSpc>
              <a:spcBef>
                <a:spcPts val="0"/>
              </a:spcBef>
              <a:spcAft>
                <a:spcPts val="0"/>
              </a:spcAft>
              <a:buNone/>
            </a:pPr>
            <a:r>
              <a:rPr lang="en"/>
              <a:t>You often see this done for systems where it is crucial to ensure that the requirements are complete and non-contradictory. So, most often, this is done for embedded systems - where you see complex, highly conditional behavior. Communication protocols often can be directly represented as state machines. Menu-driven applications can also easily be modeled at state machines, as can thread behavior and communication in systems with multiple threads and processes.</a:t>
            </a:r>
            <a:endParaRPr/>
          </a:p>
          <a:p>
            <a:pPr indent="0" lvl="0" marL="0" rtl="0">
              <a:lnSpc>
                <a:spcPct val="115000"/>
              </a:lnSpc>
              <a:spcBef>
                <a:spcPts val="0"/>
              </a:spcBef>
              <a:spcAft>
                <a:spcPts val="0"/>
              </a:spcAft>
              <a:buNone/>
            </a:pPr>
            <a:r>
              <a:rPr lang="en"/>
              <a:t>These are directed graphs where </a:t>
            </a:r>
            <a:r>
              <a:rPr lang="en">
                <a:solidFill>
                  <a:schemeClr val="dk1"/>
                </a:solidFill>
              </a:rPr>
              <a:t>nodes represent snapshots of the system - states (3) </a:t>
            </a:r>
            <a:endParaRPr>
              <a:solidFill>
                <a:schemeClr val="dk1"/>
              </a:solidFill>
            </a:endParaRPr>
          </a:p>
          <a:p>
            <a:pPr indent="0" lvl="0" marL="0" rtl="0">
              <a:lnSpc>
                <a:spcPct val="115000"/>
              </a:lnSpc>
              <a:spcBef>
                <a:spcPts val="0"/>
              </a:spcBef>
              <a:spcAft>
                <a:spcPts val="0"/>
              </a:spcAft>
              <a:buNone/>
            </a:pPr>
            <a:r>
              <a:rPr lang="en">
                <a:solidFill>
                  <a:schemeClr val="dk1"/>
                </a:solidFill>
              </a:rPr>
              <a:t>and edges represent how the system responds to events - they represent (4). </a:t>
            </a:r>
            <a:endParaRPr>
              <a:solidFill>
                <a:schemeClr val="dk1"/>
              </a:solidFill>
            </a:endParaRPr>
          </a:p>
          <a:p>
            <a:pPr indent="0" lvl="0" marL="0" rtl="0">
              <a:lnSpc>
                <a:spcPct val="115000"/>
              </a:lnSpc>
              <a:spcBef>
                <a:spcPts val="0"/>
              </a:spcBef>
              <a:spcAft>
                <a:spcPts val="0"/>
              </a:spcAft>
              <a:buNone/>
            </a:pPr>
            <a:r>
              <a:rPr lang="en">
                <a:solidFill>
                  <a:schemeClr val="dk1"/>
                </a:solidFill>
              </a:rPr>
              <a:t>(5), from any state, how the system can react to events is represented by transitions to all reachable states from that point, marked with a label (6-9)</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Old school mechanical devices are dead. Today, people are building software into everything from refridgerators to cars. Now, we want to bring gumball machines into the modern day. By putting CPUs in our machine, we can increase sales, monitor inventory, and add new features. How do we do this? We start by modeling the behavior of our gumball machine as a state machine. (walk through)</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initial state</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point out transitions and guards</a:t>
            </a:r>
            <a:endParaRPr>
              <a:solidFill>
                <a:schemeClr val="dk1"/>
              </a:solidFill>
            </a:endParaRPr>
          </a:p>
          <a:p>
            <a:pPr indent="-317500" lvl="0" marL="457200" rtl="0">
              <a:spcBef>
                <a:spcPts val="0"/>
              </a:spcBef>
              <a:spcAft>
                <a:spcPts val="0"/>
              </a:spcAft>
              <a:buClr>
                <a:schemeClr val="dk1"/>
              </a:buClr>
              <a:buSzPts val="1400"/>
              <a:buChar char="-"/>
            </a:pPr>
            <a:r>
              <a:rPr lang="en">
                <a:solidFill>
                  <a:schemeClr val="dk1"/>
                </a:solidFill>
              </a:rPr>
              <a:t>Now, this isn’t detailed enough to serve as source code directly - there are a lot of actions unaccounted for - what should happen if a person tries to eject a quarter then there isn’t one in the machine? what if they insert two quarters? Those decisions need to be made during implementation, and should have been covered in the requirements, but this gives us an abstracted overview of what happens then the system operates - how the system reacts to events and what conditions guide those actions.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0" y="0"/>
            <a:ext cx="9144000" cy="46911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Shape 1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Shape 13"/>
          <p:cNvSpPr txBox="1"/>
          <p:nvPr>
            <p:ph idx="1" type="subTitle"/>
          </p:nvPr>
        </p:nvSpPr>
        <p:spPr>
          <a:xfrm>
            <a:off x="685800" y="4836036"/>
            <a:ext cx="7772400" cy="10323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Shape 18"/>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Shape 24"/>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Shape 31"/>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Shape 41"/>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Shape 42"/>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5600"/>
              <a:t>Model-Based Testing</a:t>
            </a:r>
            <a:endParaRPr sz="3600"/>
          </a:p>
        </p:txBody>
      </p:sp>
      <p:sp>
        <p:nvSpPr>
          <p:cNvPr id="51" name="Shape 51"/>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CSCE 747 - Lecture 18 - 03/29/2018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Maintenance</a:t>
            </a:r>
            <a:endParaRPr/>
          </a:p>
        </p:txBody>
      </p:sp>
      <p:sp>
        <p:nvSpPr>
          <p:cNvPr id="151" name="Shape 15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t>If the product is covered by warranty or maintenance contract, maintenance can be requested through the web site or by bringing the item to a designated maintenance station.</a:t>
            </a:r>
            <a:endParaRPr sz="1800"/>
          </a:p>
          <a:p>
            <a:pPr indent="0" lvl="0" marL="0" marR="0" rtl="0" algn="l">
              <a:lnSpc>
                <a:spcPct val="100000"/>
              </a:lnSpc>
              <a:spcBef>
                <a:spcPts val="600"/>
              </a:spcBef>
              <a:spcAft>
                <a:spcPts val="0"/>
              </a:spcAft>
              <a:buNone/>
            </a:pPr>
            <a:r>
              <a:rPr lang="en" sz="1800"/>
              <a:t>If the maintenance is requested by web and the customer is a US resident, the item is picked up from the customer. Otherwise, the customer will ship the item.</a:t>
            </a:r>
            <a:endParaRPr sz="1800"/>
          </a:p>
          <a:p>
            <a:pPr indent="0" lvl="0" marL="0" marR="0" rtl="0" algn="l">
              <a:lnSpc>
                <a:spcPct val="100000"/>
              </a:lnSpc>
              <a:spcBef>
                <a:spcPts val="600"/>
              </a:spcBef>
              <a:spcAft>
                <a:spcPts val="0"/>
              </a:spcAft>
              <a:buNone/>
            </a:pPr>
            <a:r>
              <a:rPr lang="en" sz="1800"/>
              <a:t>If the product is not covered by warranty or the warranty number is not valid, the item must be brought to a maintenance station. The station informs the customer of the estimated cost. Maintenance starts when the customer accepts the estimate. If the customer does not accept, the item is returned.</a:t>
            </a:r>
            <a:endParaRPr sz="1800"/>
          </a:p>
          <a:p>
            <a:pPr indent="0" lvl="0" marL="0" marR="0" rtl="0" algn="l">
              <a:lnSpc>
                <a:spcPct val="100000"/>
              </a:lnSpc>
              <a:spcBef>
                <a:spcPts val="600"/>
              </a:spcBef>
              <a:spcAft>
                <a:spcPts val="0"/>
              </a:spcAft>
              <a:buNone/>
            </a:pPr>
            <a:r>
              <a:rPr lang="en" sz="1800"/>
              <a:t>If the maintenance station cannot solve the problem, the product is sent to the regional headquarters (if in the US) or the main headquarters (otherwise). If the regional headquarters cannot solve the problem, the product is sent to main headquarters. </a:t>
            </a:r>
            <a:endParaRPr sz="1800"/>
          </a:p>
          <a:p>
            <a:pPr indent="0" lvl="0" marL="0" marR="0" rtl="0" algn="l">
              <a:lnSpc>
                <a:spcPct val="100000"/>
              </a:lnSpc>
              <a:spcBef>
                <a:spcPts val="600"/>
              </a:spcBef>
              <a:spcAft>
                <a:spcPts val="0"/>
              </a:spcAft>
              <a:buNone/>
            </a:pPr>
            <a:r>
              <a:rPr lang="en" sz="1800"/>
              <a:t>Maintenance is suspended if some components are not available.</a:t>
            </a:r>
            <a:endParaRPr sz="1800"/>
          </a:p>
          <a:p>
            <a:pPr indent="0" lvl="0" marL="0" marR="0" rtl="0" algn="l">
              <a:lnSpc>
                <a:spcPct val="100000"/>
              </a:lnSpc>
              <a:spcBef>
                <a:spcPts val="600"/>
              </a:spcBef>
              <a:spcAft>
                <a:spcPts val="0"/>
              </a:spcAft>
              <a:buNone/>
            </a:pPr>
            <a:r>
              <a:rPr lang="en" sz="1800"/>
              <a:t>Once repaired, the product is returned to the customer.</a:t>
            </a:r>
            <a:endParaRPr sz="1800"/>
          </a:p>
        </p:txBody>
      </p:sp>
      <p:sp>
        <p:nvSpPr>
          <p:cNvPr id="152" name="Shape 152"/>
          <p:cNvSpPr/>
          <p:nvPr/>
        </p:nvSpPr>
        <p:spPr>
          <a:xfrm>
            <a:off x="3086100" y="2369125"/>
            <a:ext cx="15378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No Maintenance</a:t>
            </a:r>
            <a:endParaRPr/>
          </a:p>
        </p:txBody>
      </p:sp>
      <p:sp>
        <p:nvSpPr>
          <p:cNvPr id="153" name="Shape 153"/>
          <p:cNvSpPr/>
          <p:nvPr/>
        </p:nvSpPr>
        <p:spPr>
          <a:xfrm>
            <a:off x="924800" y="3158825"/>
            <a:ext cx="18288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Waiting for Pick Up</a:t>
            </a:r>
            <a:endParaRPr/>
          </a:p>
        </p:txBody>
      </p:sp>
      <p:sp>
        <p:nvSpPr>
          <p:cNvPr id="154" name="Shape 154"/>
          <p:cNvSpPr/>
          <p:nvPr/>
        </p:nvSpPr>
        <p:spPr>
          <a:xfrm>
            <a:off x="3661075" y="3079175"/>
            <a:ext cx="2199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Request - No Warranty</a:t>
            </a:r>
            <a:endParaRPr/>
          </a:p>
        </p:txBody>
      </p:sp>
      <p:sp>
        <p:nvSpPr>
          <p:cNvPr id="155" name="Shape 155"/>
          <p:cNvSpPr/>
          <p:nvPr/>
        </p:nvSpPr>
        <p:spPr>
          <a:xfrm>
            <a:off x="6889175" y="3948300"/>
            <a:ext cx="21405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Wait for Acceptance</a:t>
            </a:r>
            <a:endParaRPr/>
          </a:p>
        </p:txBody>
      </p:sp>
      <p:sp>
        <p:nvSpPr>
          <p:cNvPr id="156" name="Shape 156"/>
          <p:cNvSpPr/>
          <p:nvPr/>
        </p:nvSpPr>
        <p:spPr>
          <a:xfrm>
            <a:off x="6889175" y="4219800"/>
            <a:ext cx="21405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Wait for Returning</a:t>
            </a:r>
            <a:endParaRPr/>
          </a:p>
        </p:txBody>
      </p:sp>
      <p:sp>
        <p:nvSpPr>
          <p:cNvPr id="157" name="Shape 157"/>
          <p:cNvSpPr/>
          <p:nvPr/>
        </p:nvSpPr>
        <p:spPr>
          <a:xfrm>
            <a:off x="166250" y="4219800"/>
            <a:ext cx="2199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Repair at Station</a:t>
            </a:r>
            <a:endParaRPr/>
          </a:p>
        </p:txBody>
      </p:sp>
      <p:sp>
        <p:nvSpPr>
          <p:cNvPr id="158" name="Shape 158"/>
          <p:cNvSpPr/>
          <p:nvPr/>
        </p:nvSpPr>
        <p:spPr>
          <a:xfrm>
            <a:off x="2615050" y="5348950"/>
            <a:ext cx="2199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Repair at Regional HQ</a:t>
            </a:r>
            <a:endParaRPr/>
          </a:p>
        </p:txBody>
      </p:sp>
      <p:sp>
        <p:nvSpPr>
          <p:cNvPr id="159" name="Shape 159"/>
          <p:cNvSpPr/>
          <p:nvPr/>
        </p:nvSpPr>
        <p:spPr>
          <a:xfrm>
            <a:off x="5074225" y="5348950"/>
            <a:ext cx="2199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Repair at Main HQ</a:t>
            </a:r>
            <a:endParaRPr/>
          </a:p>
        </p:txBody>
      </p:sp>
      <p:sp>
        <p:nvSpPr>
          <p:cNvPr id="160" name="Shape 160"/>
          <p:cNvSpPr/>
          <p:nvPr/>
        </p:nvSpPr>
        <p:spPr>
          <a:xfrm>
            <a:off x="6487500" y="5882350"/>
            <a:ext cx="2199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Wait for Component</a:t>
            </a:r>
            <a:endParaRPr/>
          </a:p>
        </p:txBody>
      </p:sp>
      <p:sp>
        <p:nvSpPr>
          <p:cNvPr id="161" name="Shape 161"/>
          <p:cNvSpPr/>
          <p:nvPr/>
        </p:nvSpPr>
        <p:spPr>
          <a:xfrm>
            <a:off x="5358250" y="6296400"/>
            <a:ext cx="2199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Repaired</a:t>
            </a:r>
            <a:endParaRPr/>
          </a:p>
        </p:txBody>
      </p:sp>
      <p:sp>
        <p:nvSpPr>
          <p:cNvPr id="162" name="Shape 16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Maintenance</a:t>
            </a:r>
            <a:endParaRPr/>
          </a:p>
        </p:txBody>
      </p:sp>
      <p:pic>
        <p:nvPicPr>
          <p:cNvPr descr="scan0003.jpg" id="168" name="Shape 168"/>
          <p:cNvPicPr preferRelativeResize="0"/>
          <p:nvPr/>
        </p:nvPicPr>
        <p:blipFill>
          <a:blip r:embed="rId3">
            <a:alphaModFix/>
          </a:blip>
          <a:stretch>
            <a:fillRect/>
          </a:stretch>
        </p:blipFill>
        <p:spPr>
          <a:xfrm>
            <a:off x="1731625" y="1594850"/>
            <a:ext cx="5443776" cy="5029200"/>
          </a:xfrm>
          <a:prstGeom prst="rect">
            <a:avLst/>
          </a:prstGeom>
          <a:noFill/>
          <a:ln>
            <a:noFill/>
          </a:ln>
        </p:spPr>
      </p:pic>
      <p:sp>
        <p:nvSpPr>
          <p:cNvPr id="169" name="Shape 16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Finite State Space</a:t>
            </a:r>
            <a:endParaRPr/>
          </a:p>
        </p:txBody>
      </p:sp>
      <p:sp>
        <p:nvSpPr>
          <p:cNvPr id="175" name="Shape 17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Most systems have an </a:t>
            </a:r>
            <a:r>
              <a:rPr i="1" lang="en"/>
              <a:t>infinite</a:t>
            </a:r>
            <a:r>
              <a:rPr lang="en"/>
              <a:t> number of states.</a:t>
            </a:r>
            <a:endParaRPr/>
          </a:p>
          <a:p>
            <a:pPr indent="-381000" lvl="1" marL="914400" marR="0" rtl="0" algn="l">
              <a:lnSpc>
                <a:spcPct val="100000"/>
              </a:lnSpc>
              <a:spcBef>
                <a:spcPts val="0"/>
              </a:spcBef>
              <a:spcAft>
                <a:spcPts val="0"/>
              </a:spcAft>
              <a:buSzPts val="2400"/>
              <a:buChar char="○"/>
            </a:pPr>
            <a:r>
              <a:rPr lang="en"/>
              <a:t>For a communication protocol, there are an infinite number of possible messages that can be passed.</a:t>
            </a:r>
            <a:endParaRPr/>
          </a:p>
          <a:p>
            <a:pPr indent="-419100" lvl="0" marL="457200" marR="0" rtl="0" algn="l">
              <a:lnSpc>
                <a:spcPct val="100000"/>
              </a:lnSpc>
              <a:spcBef>
                <a:spcPts val="0"/>
              </a:spcBef>
              <a:spcAft>
                <a:spcPts val="0"/>
              </a:spcAft>
              <a:buSzPts val="3000"/>
              <a:buChar char="●"/>
            </a:pPr>
            <a:r>
              <a:rPr lang="en"/>
              <a:t>To model such systems, non-finite components must be ignored or abstracted until the model is finite.</a:t>
            </a:r>
            <a:endParaRPr/>
          </a:p>
          <a:p>
            <a:pPr indent="-381000" lvl="1" marL="914400" marR="0" rtl="0" algn="l">
              <a:lnSpc>
                <a:spcPct val="100000"/>
              </a:lnSpc>
              <a:spcBef>
                <a:spcPts val="0"/>
              </a:spcBef>
              <a:spcAft>
                <a:spcPts val="0"/>
              </a:spcAft>
              <a:buSzPts val="2400"/>
              <a:buChar char="○"/>
            </a:pPr>
            <a:r>
              <a:rPr lang="en"/>
              <a:t>For the communication protocol, the message text </a:t>
            </a:r>
            <a:r>
              <a:rPr i="1" lang="en"/>
              <a:t>doesn’t matter</a:t>
            </a:r>
            <a:r>
              <a:rPr lang="en"/>
              <a:t>. How it is used does matter.</a:t>
            </a:r>
            <a:endParaRPr/>
          </a:p>
          <a:p>
            <a:pPr indent="-381000" lvl="1" marL="914400" marR="0" rtl="0" algn="l">
              <a:lnSpc>
                <a:spcPct val="100000"/>
              </a:lnSpc>
              <a:spcBef>
                <a:spcPts val="0"/>
              </a:spcBef>
              <a:spcAft>
                <a:spcPts val="0"/>
              </a:spcAft>
              <a:buSzPts val="2400"/>
              <a:buChar char="○"/>
            </a:pPr>
            <a:r>
              <a:rPr lang="en"/>
              <a:t>Requires an </a:t>
            </a:r>
            <a:r>
              <a:rPr i="1" lang="en"/>
              <a:t>abstraction function</a:t>
            </a:r>
            <a:r>
              <a:rPr lang="en"/>
              <a:t> to map back to the real system.</a:t>
            </a:r>
            <a:endParaRPr/>
          </a:p>
        </p:txBody>
      </p:sp>
      <p:sp>
        <p:nvSpPr>
          <p:cNvPr id="176" name="Shape 17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State Coverage</a:t>
            </a:r>
            <a:endParaRPr/>
          </a:p>
        </p:txBody>
      </p:sp>
      <p:sp>
        <p:nvSpPr>
          <p:cNvPr id="182" name="Shape 18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Each state has been reached by one or more test cases.</a:t>
            </a:r>
            <a:endParaRPr/>
          </a:p>
          <a:p>
            <a:pPr indent="-419100" lvl="0" marL="457200" marR="0" rtl="0" algn="l">
              <a:lnSpc>
                <a:spcPct val="100000"/>
              </a:lnSpc>
              <a:spcBef>
                <a:spcPts val="0"/>
              </a:spcBef>
              <a:spcAft>
                <a:spcPts val="0"/>
              </a:spcAft>
              <a:buSzPts val="3000"/>
              <a:buChar char="●"/>
            </a:pPr>
            <a:r>
              <a:rPr lang="en"/>
              <a:t>Analog to statement coverage - unless the model has been placed in each state, all faults cannot be revealed.</a:t>
            </a:r>
            <a:endParaRPr/>
          </a:p>
          <a:p>
            <a:pPr indent="-419100" lvl="0" marL="457200" marR="0" rtl="0" algn="l">
              <a:lnSpc>
                <a:spcPct val="100000"/>
              </a:lnSpc>
              <a:spcBef>
                <a:spcPts val="0"/>
              </a:spcBef>
              <a:spcAft>
                <a:spcPts val="0"/>
              </a:spcAft>
              <a:buSzPts val="3000"/>
              <a:buChar char="●"/>
            </a:pPr>
            <a:r>
              <a:rPr lang="en"/>
              <a:t>Easy to understand and obtain, but low fault-revealing power.</a:t>
            </a:r>
            <a:endParaRPr/>
          </a:p>
          <a:p>
            <a:pPr indent="-381000" lvl="1" marL="914400" marR="0" rtl="0" algn="l">
              <a:lnSpc>
                <a:spcPct val="100000"/>
              </a:lnSpc>
              <a:spcBef>
                <a:spcPts val="0"/>
              </a:spcBef>
              <a:spcAft>
                <a:spcPts val="0"/>
              </a:spcAft>
              <a:buSzPts val="2400"/>
              <a:buChar char="○"/>
            </a:pPr>
            <a:r>
              <a:rPr lang="en"/>
              <a:t>The software takes action during the </a:t>
            </a:r>
            <a:r>
              <a:rPr i="1" lang="en"/>
              <a:t>transitions</a:t>
            </a:r>
            <a:r>
              <a:rPr lang="en"/>
              <a:t>, and most states can be reached through multiple transitions.</a:t>
            </a:r>
            <a:endParaRPr/>
          </a:p>
        </p:txBody>
      </p:sp>
      <p:sp>
        <p:nvSpPr>
          <p:cNvPr id="183" name="Shape 18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Transition Coverage</a:t>
            </a:r>
            <a:endParaRPr/>
          </a:p>
        </p:txBody>
      </p:sp>
      <p:sp>
        <p:nvSpPr>
          <p:cNvPr id="189" name="Shape 18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 transition specifies a pre/post-condition.</a:t>
            </a:r>
            <a:endParaRPr/>
          </a:p>
          <a:p>
            <a:pPr indent="-419100" lvl="1" marL="914400" marR="0" rtl="0" algn="l">
              <a:lnSpc>
                <a:spcPct val="100000"/>
              </a:lnSpc>
              <a:spcBef>
                <a:spcPts val="0"/>
              </a:spcBef>
              <a:spcAft>
                <a:spcPts val="0"/>
              </a:spcAft>
              <a:buClr>
                <a:schemeClr val="dk1"/>
              </a:buClr>
              <a:buSzPts val="3000"/>
              <a:buFont typeface="Arial"/>
              <a:buChar char="○"/>
            </a:pPr>
            <a:r>
              <a:rPr lang="en"/>
              <a:t>“If the system is in state S and sees event I, then after reacting to it, the system will be in state T.”</a:t>
            </a:r>
            <a:endParaRPr/>
          </a:p>
          <a:p>
            <a:pPr indent="-419100" lvl="1" marL="914400" marR="0" rtl="0" algn="l">
              <a:lnSpc>
                <a:spcPct val="100000"/>
              </a:lnSpc>
              <a:spcBef>
                <a:spcPts val="0"/>
              </a:spcBef>
              <a:spcAft>
                <a:spcPts val="0"/>
              </a:spcAft>
              <a:buClr>
                <a:schemeClr val="dk1"/>
              </a:buClr>
              <a:buSzPts val="3000"/>
              <a:buFont typeface="Arial"/>
              <a:buChar char="○"/>
            </a:pPr>
            <a:r>
              <a:rPr lang="en"/>
              <a:t>A faulty system could violate any of these precondition, postcondition pairs.</a:t>
            </a:r>
            <a:endParaRPr/>
          </a:p>
          <a:p>
            <a:pPr indent="-419100" lvl="0" marL="457200" marR="0" rtl="0" algn="l">
              <a:lnSpc>
                <a:spcPct val="100000"/>
              </a:lnSpc>
              <a:spcBef>
                <a:spcPts val="0"/>
              </a:spcBef>
              <a:spcAft>
                <a:spcPts val="0"/>
              </a:spcAft>
              <a:buSzPts val="3000"/>
              <a:buChar char="●"/>
            </a:pPr>
            <a:r>
              <a:rPr lang="en"/>
              <a:t>Coverage requires that every transition be covered by one or more test cases.</a:t>
            </a:r>
            <a:endParaRPr/>
          </a:p>
          <a:p>
            <a:pPr indent="-381000" lvl="1" marL="914400" marR="0" rtl="0" algn="l">
              <a:lnSpc>
                <a:spcPct val="100000"/>
              </a:lnSpc>
              <a:spcBef>
                <a:spcPts val="0"/>
              </a:spcBef>
              <a:spcAft>
                <a:spcPts val="0"/>
              </a:spcAft>
              <a:buSzPts val="2400"/>
              <a:buChar char="○"/>
            </a:pPr>
            <a:r>
              <a:rPr lang="en"/>
              <a:t>Subsumes state coverage.</a:t>
            </a:r>
            <a:endParaRPr/>
          </a:p>
        </p:txBody>
      </p:sp>
      <p:sp>
        <p:nvSpPr>
          <p:cNvPr id="190" name="Shape 19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Maintenance</a:t>
            </a:r>
            <a:endParaRPr/>
          </a:p>
        </p:txBody>
      </p:sp>
      <p:pic>
        <p:nvPicPr>
          <p:cNvPr descr="scan0003.jpg" id="196" name="Shape 196"/>
          <p:cNvPicPr preferRelativeResize="0"/>
          <p:nvPr/>
        </p:nvPicPr>
        <p:blipFill>
          <a:blip r:embed="rId3">
            <a:alphaModFix/>
          </a:blip>
          <a:stretch>
            <a:fillRect/>
          </a:stretch>
        </p:blipFill>
        <p:spPr>
          <a:xfrm>
            <a:off x="457200" y="1558625"/>
            <a:ext cx="5212775" cy="4843099"/>
          </a:xfrm>
          <a:prstGeom prst="rect">
            <a:avLst/>
          </a:prstGeom>
          <a:noFill/>
          <a:ln>
            <a:noFill/>
          </a:ln>
        </p:spPr>
      </p:pic>
      <p:sp>
        <p:nvSpPr>
          <p:cNvPr id="197" name="Shape 197"/>
          <p:cNvSpPr txBox="1"/>
          <p:nvPr/>
        </p:nvSpPr>
        <p:spPr>
          <a:xfrm>
            <a:off x="5629500" y="1558625"/>
            <a:ext cx="3057300" cy="26808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Test cases often given as a list of states or transitions to be covered.</a:t>
            </a:r>
            <a:endParaRPr sz="1800"/>
          </a:p>
          <a:p>
            <a:pPr indent="-342900" lvl="0" marL="457200" rtl="0">
              <a:spcBef>
                <a:spcPts val="0"/>
              </a:spcBef>
              <a:spcAft>
                <a:spcPts val="0"/>
              </a:spcAft>
              <a:buSzPts val="1800"/>
              <a:buChar char="●"/>
            </a:pPr>
            <a:r>
              <a:rPr lang="en" sz="1800"/>
              <a:t>No “final” states, could achieve transition coverage with one large test case.</a:t>
            </a:r>
            <a:endParaRPr sz="1800"/>
          </a:p>
          <a:p>
            <a:pPr indent="-342900" lvl="1" marL="914400" rtl="0">
              <a:spcBef>
                <a:spcPts val="0"/>
              </a:spcBef>
              <a:spcAft>
                <a:spcPts val="0"/>
              </a:spcAft>
              <a:buSzPts val="1800"/>
              <a:buChar char="○"/>
            </a:pPr>
            <a:r>
              <a:rPr lang="en" sz="1800"/>
              <a:t>Smarter to break down FSM and target sections in isolation.</a:t>
            </a:r>
            <a:endParaRPr sz="1800"/>
          </a:p>
          <a:p>
            <a:pPr indent="0" lvl="0" marL="0" rtl="0">
              <a:spcBef>
                <a:spcPts val="0"/>
              </a:spcBef>
              <a:spcAft>
                <a:spcPts val="0"/>
              </a:spcAft>
              <a:buNone/>
            </a:pPr>
            <a:r>
              <a:t/>
            </a:r>
            <a:endParaRPr sz="1800"/>
          </a:p>
          <a:p>
            <a:pPr indent="0" lvl="0" marL="457200" rtl="0">
              <a:spcBef>
                <a:spcPts val="0"/>
              </a:spcBef>
              <a:spcAft>
                <a:spcPts val="0"/>
              </a:spcAft>
              <a:buNone/>
            </a:pPr>
            <a:r>
              <a:t/>
            </a:r>
            <a:endParaRPr sz="1800"/>
          </a:p>
        </p:txBody>
      </p:sp>
      <p:sp>
        <p:nvSpPr>
          <p:cNvPr id="198" name="Shape 198"/>
          <p:cNvSpPr txBox="1"/>
          <p:nvPr/>
        </p:nvSpPr>
        <p:spPr>
          <a:xfrm>
            <a:off x="5860500" y="5018825"/>
            <a:ext cx="3221100" cy="405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Example Suite:</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T1: </a:t>
            </a:r>
            <a:r>
              <a:rPr lang="en">
                <a:solidFill>
                  <a:srgbClr val="FF0000"/>
                </a:solidFill>
              </a:rPr>
              <a:t>0-2-4-1-0</a:t>
            </a:r>
            <a:endParaRPr>
              <a:solidFill>
                <a:srgbClr val="FF0000"/>
              </a:solidFill>
            </a:endParaRPr>
          </a:p>
        </p:txBody>
      </p:sp>
      <p:sp>
        <p:nvSpPr>
          <p:cNvPr id="199" name="Shape 199"/>
          <p:cNvSpPr txBox="1"/>
          <p:nvPr/>
        </p:nvSpPr>
        <p:spPr>
          <a:xfrm>
            <a:off x="5860500" y="5465700"/>
            <a:ext cx="1672800" cy="363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T2: </a:t>
            </a:r>
            <a:r>
              <a:rPr lang="en">
                <a:solidFill>
                  <a:srgbClr val="0000FF"/>
                </a:solidFill>
              </a:rPr>
              <a:t>0-5-2-4-5-6-0</a:t>
            </a:r>
            <a:endParaRPr>
              <a:solidFill>
                <a:srgbClr val="0000FF"/>
              </a:solidFill>
            </a:endParaRPr>
          </a:p>
        </p:txBody>
      </p:sp>
      <p:sp>
        <p:nvSpPr>
          <p:cNvPr id="200" name="Shape 200"/>
          <p:cNvSpPr txBox="1"/>
          <p:nvPr/>
        </p:nvSpPr>
        <p:spPr>
          <a:xfrm>
            <a:off x="5860500" y="5711625"/>
            <a:ext cx="1672800" cy="36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T3: </a:t>
            </a:r>
            <a:r>
              <a:rPr lang="en">
                <a:solidFill>
                  <a:srgbClr val="9900FF"/>
                </a:solidFill>
              </a:rPr>
              <a:t>0-3-5-9-6-0</a:t>
            </a:r>
            <a:endParaRPr>
              <a:solidFill>
                <a:srgbClr val="9900FF"/>
              </a:solidFill>
            </a:endParaRPr>
          </a:p>
        </p:txBody>
      </p:sp>
      <p:sp>
        <p:nvSpPr>
          <p:cNvPr id="201" name="Shape 201"/>
          <p:cNvSpPr txBox="1"/>
          <p:nvPr/>
        </p:nvSpPr>
        <p:spPr>
          <a:xfrm>
            <a:off x="5860500" y="5989950"/>
            <a:ext cx="2660100" cy="36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T4: </a:t>
            </a:r>
            <a:r>
              <a:rPr lang="en">
                <a:solidFill>
                  <a:srgbClr val="FF00FF"/>
                </a:solidFill>
              </a:rPr>
              <a:t>0-3-5-7-5-8-7-8-9-7-9-6-0</a:t>
            </a:r>
            <a:endParaRPr>
              <a:solidFill>
                <a:srgbClr val="FF00FF"/>
              </a:solidFill>
            </a:endParaRPr>
          </a:p>
        </p:txBody>
      </p:sp>
      <p:sp>
        <p:nvSpPr>
          <p:cNvPr id="202" name="Shape 202"/>
          <p:cNvSpPr/>
          <p:nvPr/>
        </p:nvSpPr>
        <p:spPr>
          <a:xfrm>
            <a:off x="937108" y="2098986"/>
            <a:ext cx="2308462" cy="1821177"/>
          </a:xfrm>
          <a:custGeom>
            <a:pathLst>
              <a:path extrusionOk="0" h="75646" w="96427">
                <a:moveTo>
                  <a:pt x="93933" y="0"/>
                </a:moveTo>
                <a:lnTo>
                  <a:pt x="96427" y="7481"/>
                </a:lnTo>
                <a:lnTo>
                  <a:pt x="44888" y="31173"/>
                </a:lnTo>
                <a:lnTo>
                  <a:pt x="42810" y="71074"/>
                </a:lnTo>
                <a:lnTo>
                  <a:pt x="29925" y="75646"/>
                </a:lnTo>
                <a:lnTo>
                  <a:pt x="415" y="46967"/>
                </a:lnTo>
                <a:lnTo>
                  <a:pt x="0" y="34082"/>
                </a:lnTo>
                <a:lnTo>
                  <a:pt x="79802" y="831"/>
                </a:lnTo>
              </a:path>
            </a:pathLst>
          </a:custGeom>
          <a:noFill/>
          <a:ln cap="flat" cmpd="sng" w="38100">
            <a:solidFill>
              <a:srgbClr val="FF0000"/>
            </a:solidFill>
            <a:prstDash val="solid"/>
            <a:round/>
            <a:headEnd len="med" w="med" type="none"/>
            <a:tailEnd len="med" w="med" type="none"/>
          </a:ln>
        </p:spPr>
      </p:sp>
      <p:sp>
        <p:nvSpPr>
          <p:cNvPr id="203" name="Shape 203"/>
          <p:cNvSpPr/>
          <p:nvPr/>
        </p:nvSpPr>
        <p:spPr>
          <a:xfrm>
            <a:off x="2001754" y="2058950"/>
            <a:ext cx="3074638" cy="1881220"/>
          </a:xfrm>
          <a:custGeom>
            <a:pathLst>
              <a:path extrusionOk="0" h="78140" w="128431">
                <a:moveTo>
                  <a:pt x="52370" y="4572"/>
                </a:moveTo>
                <a:lnTo>
                  <a:pt x="52785" y="70658"/>
                </a:lnTo>
                <a:lnTo>
                  <a:pt x="12884" y="40733"/>
                </a:lnTo>
                <a:lnTo>
                  <a:pt x="0" y="49461"/>
                </a:lnTo>
                <a:lnTo>
                  <a:pt x="415" y="71074"/>
                </a:lnTo>
                <a:lnTo>
                  <a:pt x="14131" y="78140"/>
                </a:lnTo>
                <a:lnTo>
                  <a:pt x="38654" y="77724"/>
                </a:lnTo>
                <a:lnTo>
                  <a:pt x="128431" y="76062"/>
                </a:lnTo>
                <a:lnTo>
                  <a:pt x="128016" y="43226"/>
                </a:lnTo>
                <a:lnTo>
                  <a:pt x="114715" y="15379"/>
                </a:lnTo>
                <a:lnTo>
                  <a:pt x="96012" y="3325"/>
                </a:lnTo>
                <a:lnTo>
                  <a:pt x="67748" y="0"/>
                </a:lnTo>
              </a:path>
            </a:pathLst>
          </a:custGeom>
          <a:noFill/>
          <a:ln cap="flat" cmpd="sng" w="38100">
            <a:solidFill>
              <a:srgbClr val="0000FF"/>
            </a:solidFill>
            <a:prstDash val="solid"/>
            <a:round/>
            <a:headEnd len="med" w="med" type="none"/>
            <a:tailEnd len="med" w="med" type="none"/>
          </a:ln>
        </p:spPr>
      </p:sp>
      <p:sp>
        <p:nvSpPr>
          <p:cNvPr id="204" name="Shape 204"/>
          <p:cNvSpPr/>
          <p:nvPr/>
        </p:nvSpPr>
        <p:spPr>
          <a:xfrm>
            <a:off x="1494292" y="1998907"/>
            <a:ext cx="3810985" cy="4162688"/>
          </a:xfrm>
          <a:custGeom>
            <a:pathLst>
              <a:path extrusionOk="0" h="172905" w="159189">
                <a:moveTo>
                  <a:pt x="75646" y="10807"/>
                </a:moveTo>
                <a:lnTo>
                  <a:pt x="125938" y="36161"/>
                </a:lnTo>
                <a:lnTo>
                  <a:pt x="127185" y="50292"/>
                </a:lnTo>
                <a:lnTo>
                  <a:pt x="75230" y="72737"/>
                </a:lnTo>
                <a:lnTo>
                  <a:pt x="58189" y="81881"/>
                </a:lnTo>
                <a:lnTo>
                  <a:pt x="17041" y="115132"/>
                </a:lnTo>
                <a:lnTo>
                  <a:pt x="0" y="143811"/>
                </a:lnTo>
                <a:lnTo>
                  <a:pt x="2910" y="157111"/>
                </a:lnTo>
                <a:lnTo>
                  <a:pt x="29926" y="169580"/>
                </a:lnTo>
                <a:lnTo>
                  <a:pt x="90193" y="172905"/>
                </a:lnTo>
                <a:lnTo>
                  <a:pt x="106819" y="165008"/>
                </a:lnTo>
                <a:lnTo>
                  <a:pt x="159189" y="85206"/>
                </a:lnTo>
                <a:lnTo>
                  <a:pt x="151292" y="76478"/>
                </a:lnTo>
                <a:lnTo>
                  <a:pt x="151707" y="44474"/>
                </a:lnTo>
                <a:lnTo>
                  <a:pt x="138407" y="16626"/>
                </a:lnTo>
                <a:lnTo>
                  <a:pt x="118041" y="2494"/>
                </a:lnTo>
                <a:lnTo>
                  <a:pt x="88531" y="0"/>
                </a:lnTo>
              </a:path>
            </a:pathLst>
          </a:custGeom>
          <a:noFill/>
          <a:ln cap="flat" cmpd="sng" w="38100">
            <a:solidFill>
              <a:srgbClr val="9900FF"/>
            </a:solidFill>
            <a:prstDash val="solid"/>
            <a:round/>
            <a:headEnd len="med" w="med" type="none"/>
            <a:tailEnd len="med" w="med" type="none"/>
          </a:ln>
        </p:spPr>
      </p:sp>
      <p:sp>
        <p:nvSpPr>
          <p:cNvPr id="205" name="Shape 205"/>
          <p:cNvSpPr/>
          <p:nvPr/>
        </p:nvSpPr>
        <p:spPr>
          <a:xfrm>
            <a:off x="2320145" y="1928873"/>
            <a:ext cx="3044809" cy="4202701"/>
          </a:xfrm>
          <a:custGeom>
            <a:pathLst>
              <a:path extrusionOk="0" h="174567" w="127185">
                <a:moveTo>
                  <a:pt x="41148" y="12053"/>
                </a:moveTo>
                <a:lnTo>
                  <a:pt x="93103" y="37407"/>
                </a:lnTo>
                <a:lnTo>
                  <a:pt x="94765" y="53617"/>
                </a:lnTo>
                <a:lnTo>
                  <a:pt x="43226" y="77308"/>
                </a:lnTo>
                <a:lnTo>
                  <a:pt x="39070" y="89777"/>
                </a:lnTo>
                <a:lnTo>
                  <a:pt x="0" y="126353"/>
                </a:lnTo>
                <a:lnTo>
                  <a:pt x="16210" y="131341"/>
                </a:lnTo>
                <a:lnTo>
                  <a:pt x="32420" y="117209"/>
                </a:lnTo>
                <a:lnTo>
                  <a:pt x="38654" y="105156"/>
                </a:lnTo>
                <a:lnTo>
                  <a:pt x="40732" y="90609"/>
                </a:lnTo>
                <a:lnTo>
                  <a:pt x="70243" y="123860"/>
                </a:lnTo>
                <a:lnTo>
                  <a:pt x="56111" y="131341"/>
                </a:lnTo>
                <a:lnTo>
                  <a:pt x="17041" y="131757"/>
                </a:lnTo>
                <a:lnTo>
                  <a:pt x="22860" y="142563"/>
                </a:lnTo>
                <a:lnTo>
                  <a:pt x="40317" y="142979"/>
                </a:lnTo>
                <a:lnTo>
                  <a:pt x="56527" y="131341"/>
                </a:lnTo>
                <a:lnTo>
                  <a:pt x="70658" y="137160"/>
                </a:lnTo>
                <a:lnTo>
                  <a:pt x="71905" y="166255"/>
                </a:lnTo>
                <a:lnTo>
                  <a:pt x="57773" y="174152"/>
                </a:lnTo>
                <a:lnTo>
                  <a:pt x="1247" y="140485"/>
                </a:lnTo>
                <a:lnTo>
                  <a:pt x="7481" y="157526"/>
                </a:lnTo>
                <a:lnTo>
                  <a:pt x="27016" y="168748"/>
                </a:lnTo>
                <a:lnTo>
                  <a:pt x="56111" y="174567"/>
                </a:lnTo>
                <a:lnTo>
                  <a:pt x="73983" y="169164"/>
                </a:lnTo>
                <a:lnTo>
                  <a:pt x="127185" y="88531"/>
                </a:lnTo>
                <a:lnTo>
                  <a:pt x="120535" y="78140"/>
                </a:lnTo>
                <a:lnTo>
                  <a:pt x="119703" y="43642"/>
                </a:lnTo>
                <a:lnTo>
                  <a:pt x="106819" y="19119"/>
                </a:lnTo>
                <a:lnTo>
                  <a:pt x="86868" y="3741"/>
                </a:lnTo>
                <a:lnTo>
                  <a:pt x="52370" y="0"/>
                </a:lnTo>
              </a:path>
            </a:pathLst>
          </a:custGeom>
          <a:noFill/>
          <a:ln cap="flat" cmpd="sng" w="38100">
            <a:solidFill>
              <a:srgbClr val="FF00FF"/>
            </a:solidFill>
            <a:prstDash val="solid"/>
            <a:round/>
            <a:headEnd len="med" w="med" type="none"/>
            <a:tailEnd len="med" w="med" type="none"/>
          </a:ln>
        </p:spPr>
      </p:sp>
      <p:sp>
        <p:nvSpPr>
          <p:cNvPr id="206" name="Shape 206"/>
          <p:cNvSpPr txBox="1"/>
          <p:nvPr/>
        </p:nvSpPr>
        <p:spPr>
          <a:xfrm>
            <a:off x="5860500" y="6224225"/>
            <a:ext cx="1672800" cy="36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T5: </a:t>
            </a:r>
            <a:r>
              <a:rPr lang="en">
                <a:solidFill>
                  <a:srgbClr val="6AA84F"/>
                </a:solidFill>
              </a:rPr>
              <a:t>0-5-8-6-0</a:t>
            </a:r>
            <a:endParaRPr>
              <a:solidFill>
                <a:srgbClr val="6AA84F"/>
              </a:solidFill>
            </a:endParaRPr>
          </a:p>
        </p:txBody>
      </p:sp>
      <p:sp>
        <p:nvSpPr>
          <p:cNvPr id="207" name="Shape 207"/>
          <p:cNvSpPr/>
          <p:nvPr/>
        </p:nvSpPr>
        <p:spPr>
          <a:xfrm>
            <a:off x="3315152" y="1878845"/>
            <a:ext cx="1970166" cy="3031957"/>
          </a:xfrm>
          <a:custGeom>
            <a:pathLst>
              <a:path extrusionOk="0" h="125938" w="82296">
                <a:moveTo>
                  <a:pt x="0" y="12469"/>
                </a:moveTo>
                <a:lnTo>
                  <a:pt x="0" y="78971"/>
                </a:lnTo>
                <a:lnTo>
                  <a:pt x="415" y="91440"/>
                </a:lnTo>
                <a:lnTo>
                  <a:pt x="32004" y="125938"/>
                </a:lnTo>
                <a:lnTo>
                  <a:pt x="74814" y="88946"/>
                </a:lnTo>
                <a:lnTo>
                  <a:pt x="82296" y="76893"/>
                </a:lnTo>
                <a:lnTo>
                  <a:pt x="82296" y="44889"/>
                </a:lnTo>
                <a:lnTo>
                  <a:pt x="70242" y="18703"/>
                </a:lnTo>
                <a:lnTo>
                  <a:pt x="52785" y="5819"/>
                </a:lnTo>
                <a:lnTo>
                  <a:pt x="11222" y="0"/>
                </a:lnTo>
              </a:path>
            </a:pathLst>
          </a:custGeom>
          <a:noFill/>
          <a:ln cap="flat" cmpd="sng" w="38100">
            <a:solidFill>
              <a:srgbClr val="6AA84F"/>
            </a:solidFill>
            <a:prstDash val="solid"/>
            <a:round/>
            <a:headEnd len="med" w="med" type="none"/>
            <a:tailEnd len="med" w="med" type="none"/>
          </a:ln>
        </p:spPr>
      </p:sp>
      <p:sp>
        <p:nvSpPr>
          <p:cNvPr id="208" name="Shape 20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History Sensitivity</a:t>
            </a:r>
            <a:endParaRPr>
              <a:solidFill>
                <a:srgbClr val="FFFFFF"/>
              </a:solidFill>
            </a:endParaRPr>
          </a:p>
        </p:txBody>
      </p:sp>
      <p:sp>
        <p:nvSpPr>
          <p:cNvPr id="214" name="Shape 2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Transition coverage based on assumption that transitions out of a state are independent of transitions into a state.</a:t>
            </a:r>
            <a:endParaRPr/>
          </a:p>
          <a:p>
            <a:pPr indent="-419100" lvl="0" marL="457200" marR="0" rtl="0" algn="l">
              <a:lnSpc>
                <a:spcPct val="100000"/>
              </a:lnSpc>
              <a:spcBef>
                <a:spcPts val="0"/>
              </a:spcBef>
              <a:spcAft>
                <a:spcPts val="0"/>
              </a:spcAft>
              <a:buSzPts val="3000"/>
              <a:buChar char="●"/>
            </a:pPr>
            <a:r>
              <a:rPr lang="en"/>
              <a:t>Many machines exhibit “history sensitivity”. </a:t>
            </a:r>
            <a:endParaRPr/>
          </a:p>
          <a:p>
            <a:pPr indent="-381000" lvl="1" marL="914400" marR="0" rtl="0" algn="l">
              <a:lnSpc>
                <a:spcPct val="100000"/>
              </a:lnSpc>
              <a:spcBef>
                <a:spcPts val="0"/>
              </a:spcBef>
              <a:spcAft>
                <a:spcPts val="0"/>
              </a:spcAft>
              <a:buSzPts val="2400"/>
              <a:buChar char="○"/>
            </a:pPr>
            <a:r>
              <a:rPr lang="en"/>
              <a:t>Transitions available depend on the </a:t>
            </a:r>
            <a:r>
              <a:rPr i="1" lang="en"/>
              <a:t>history</a:t>
            </a:r>
            <a:r>
              <a:rPr lang="en"/>
              <a:t> of previous actions.</a:t>
            </a:r>
            <a:endParaRPr/>
          </a:p>
          <a:p>
            <a:pPr indent="-381000" lvl="1" marL="914400" marR="0" rtl="0" algn="l">
              <a:lnSpc>
                <a:spcPct val="100000"/>
              </a:lnSpc>
              <a:spcBef>
                <a:spcPts val="0"/>
              </a:spcBef>
              <a:spcAft>
                <a:spcPts val="0"/>
              </a:spcAft>
              <a:buSzPts val="2400"/>
              <a:buChar char="○"/>
            </a:pPr>
            <a:r>
              <a:rPr lang="en"/>
              <a:t>AKA - the path to the current state. </a:t>
            </a:r>
            <a:endParaRPr/>
          </a:p>
          <a:p>
            <a:pPr indent="-381000" lvl="1" marL="914400" marR="0" rtl="0" algn="l">
              <a:lnSpc>
                <a:spcPct val="100000"/>
              </a:lnSpc>
              <a:spcBef>
                <a:spcPts val="0"/>
              </a:spcBef>
              <a:spcAft>
                <a:spcPts val="0"/>
              </a:spcAft>
              <a:buSzPts val="2400"/>
              <a:buChar char="○"/>
            </a:pPr>
            <a:r>
              <a:rPr lang="en"/>
              <a:t>Can be a sign of a bad model design.</a:t>
            </a:r>
            <a:endParaRPr/>
          </a:p>
          <a:p>
            <a:pPr indent="-381000" lvl="2" marL="1371600" marR="0" rtl="0" algn="l">
              <a:lnSpc>
                <a:spcPct val="100000"/>
              </a:lnSpc>
              <a:spcBef>
                <a:spcPts val="0"/>
              </a:spcBef>
              <a:spcAft>
                <a:spcPts val="0"/>
              </a:spcAft>
              <a:buSzPts val="2400"/>
              <a:buChar char="■"/>
            </a:pPr>
            <a:r>
              <a:rPr lang="en"/>
              <a:t>“wait for component” in example.</a:t>
            </a:r>
            <a:endParaRPr/>
          </a:p>
          <a:p>
            <a:pPr indent="-381000" lvl="1" marL="914400" marR="0" rtl="0" algn="l">
              <a:lnSpc>
                <a:spcPct val="100000"/>
              </a:lnSpc>
              <a:spcBef>
                <a:spcPts val="0"/>
              </a:spcBef>
              <a:spcAft>
                <a:spcPts val="0"/>
              </a:spcAft>
              <a:buSzPts val="2400"/>
              <a:buChar char="○"/>
            </a:pPr>
            <a:r>
              <a:rPr lang="en"/>
              <a:t>Path-based metrics can cope with sensitivity.</a:t>
            </a:r>
            <a:endParaRPr/>
          </a:p>
        </p:txBody>
      </p:sp>
      <p:sp>
        <p:nvSpPr>
          <p:cNvPr id="215" name="Shape 2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Path Coverage Metrics</a:t>
            </a:r>
            <a:endParaRPr>
              <a:solidFill>
                <a:srgbClr val="FFFFFF"/>
              </a:solidFill>
            </a:endParaRPr>
          </a:p>
        </p:txBody>
      </p:sp>
      <p:sp>
        <p:nvSpPr>
          <p:cNvPr id="221" name="Shape 22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Single State Path Coverage</a:t>
            </a:r>
            <a:endParaRPr/>
          </a:p>
          <a:p>
            <a:pPr indent="-381000" lvl="1" marL="914400" marR="0" rtl="0" algn="l">
              <a:lnSpc>
                <a:spcPct val="100000"/>
              </a:lnSpc>
              <a:spcBef>
                <a:spcPts val="0"/>
              </a:spcBef>
              <a:spcAft>
                <a:spcPts val="0"/>
              </a:spcAft>
              <a:buSzPts val="2400"/>
              <a:buChar char="○"/>
            </a:pPr>
            <a:r>
              <a:rPr lang="en"/>
              <a:t>Requires that each subpath that traverses states at most once to be included in a path that is exercised.</a:t>
            </a:r>
            <a:endParaRPr/>
          </a:p>
          <a:p>
            <a:pPr indent="-419100" lvl="0" marL="457200" marR="0" rtl="0" algn="l">
              <a:lnSpc>
                <a:spcPct val="100000"/>
              </a:lnSpc>
              <a:spcBef>
                <a:spcPts val="0"/>
              </a:spcBef>
              <a:spcAft>
                <a:spcPts val="0"/>
              </a:spcAft>
              <a:buSzPts val="3000"/>
              <a:buChar char="●"/>
            </a:pPr>
            <a:r>
              <a:rPr lang="en"/>
              <a:t>Single Transition Path Coverage</a:t>
            </a:r>
            <a:endParaRPr/>
          </a:p>
          <a:p>
            <a:pPr indent="-381000" lvl="1" marL="914400" marR="0" rtl="0" algn="l">
              <a:lnSpc>
                <a:spcPct val="100000"/>
              </a:lnSpc>
              <a:spcBef>
                <a:spcPts val="0"/>
              </a:spcBef>
              <a:spcAft>
                <a:spcPts val="0"/>
              </a:spcAft>
              <a:buSzPts val="2400"/>
              <a:buChar char="○"/>
            </a:pPr>
            <a:r>
              <a:rPr lang="en"/>
              <a:t>Requires that each subpath that traverses a transition at most once to be included in a path that is exercised.</a:t>
            </a:r>
            <a:endParaRPr/>
          </a:p>
          <a:p>
            <a:pPr indent="-419100" lvl="0" marL="457200" marR="0" rtl="0" algn="l">
              <a:lnSpc>
                <a:spcPct val="100000"/>
              </a:lnSpc>
              <a:spcBef>
                <a:spcPts val="0"/>
              </a:spcBef>
              <a:spcAft>
                <a:spcPts val="0"/>
              </a:spcAft>
              <a:buSzPts val="3000"/>
              <a:buChar char="●"/>
            </a:pPr>
            <a:r>
              <a:rPr lang="en"/>
              <a:t>Boundary Interior Loop Coverage</a:t>
            </a:r>
            <a:endParaRPr/>
          </a:p>
          <a:p>
            <a:pPr indent="-381000" lvl="1" marL="914400" marR="0" rtl="0" algn="l">
              <a:lnSpc>
                <a:spcPct val="100000"/>
              </a:lnSpc>
              <a:spcBef>
                <a:spcPts val="0"/>
              </a:spcBef>
              <a:spcAft>
                <a:spcPts val="0"/>
              </a:spcAft>
              <a:buSzPts val="2400"/>
              <a:buChar char="○"/>
            </a:pPr>
            <a:r>
              <a:rPr lang="en"/>
              <a:t>Each distinct loop must be exercised minimum, an intermediate, and a large number of times.</a:t>
            </a:r>
            <a:endParaRPr/>
          </a:p>
        </p:txBody>
      </p:sp>
      <p:sp>
        <p:nvSpPr>
          <p:cNvPr id="222" name="Shape 2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Single State/Transition Path Coverage</a:t>
            </a:r>
            <a:endParaRPr/>
          </a:p>
        </p:txBody>
      </p:sp>
      <p:pic>
        <p:nvPicPr>
          <p:cNvPr descr="scan0003.jpg" id="228" name="Shape 228"/>
          <p:cNvPicPr preferRelativeResize="0"/>
          <p:nvPr/>
        </p:nvPicPr>
        <p:blipFill>
          <a:blip r:embed="rId3">
            <a:alphaModFix/>
          </a:blip>
          <a:stretch>
            <a:fillRect/>
          </a:stretch>
        </p:blipFill>
        <p:spPr>
          <a:xfrm>
            <a:off x="3243025" y="1541675"/>
            <a:ext cx="5443776" cy="5029200"/>
          </a:xfrm>
          <a:prstGeom prst="rect">
            <a:avLst/>
          </a:prstGeom>
          <a:noFill/>
          <a:ln>
            <a:noFill/>
          </a:ln>
        </p:spPr>
      </p:pic>
      <p:sp>
        <p:nvSpPr>
          <p:cNvPr id="229" name="Shape 229"/>
          <p:cNvSpPr txBox="1"/>
          <p:nvPr/>
        </p:nvSpPr>
        <p:spPr>
          <a:xfrm>
            <a:off x="457200" y="1694025"/>
            <a:ext cx="3415800" cy="4544100"/>
          </a:xfrm>
          <a:prstGeom prst="rect">
            <a:avLst/>
          </a:prstGeom>
          <a:noFill/>
          <a:ln>
            <a:noFill/>
          </a:ln>
        </p:spPr>
        <p:txBody>
          <a:bodyPr anchorCtr="0" anchor="t" bIns="91425" lIns="91425" spcFirstLastPara="1" rIns="91425" wrap="square" tIns="91425">
            <a:noAutofit/>
          </a:bodyPr>
          <a:lstStyle/>
          <a:p>
            <a:pPr indent="0" lvl="0" marL="0" rtl="0">
              <a:spcBef>
                <a:spcPts val="600"/>
              </a:spcBef>
              <a:spcAft>
                <a:spcPts val="0"/>
              </a:spcAft>
              <a:buNone/>
            </a:pPr>
            <a:r>
              <a:rPr lang="en" sz="2400">
                <a:solidFill>
                  <a:schemeClr val="dk1"/>
                </a:solidFill>
              </a:rPr>
              <a:t>Single State/Transition Path Coverage</a:t>
            </a:r>
            <a:endParaRPr sz="2400">
              <a:solidFill>
                <a:schemeClr val="dk1"/>
              </a:solidFill>
            </a:endParaRPr>
          </a:p>
          <a:p>
            <a:pPr indent="-381000" lvl="0" marL="457200" rtl="0">
              <a:spcBef>
                <a:spcPts val="600"/>
              </a:spcBef>
              <a:spcAft>
                <a:spcPts val="0"/>
              </a:spcAft>
              <a:buClr>
                <a:schemeClr val="dk1"/>
              </a:buClr>
              <a:buSzPts val="2400"/>
              <a:buChar char="●"/>
            </a:pPr>
            <a:r>
              <a:rPr lang="en" sz="2400">
                <a:solidFill>
                  <a:schemeClr val="dk1"/>
                </a:solidFill>
              </a:rPr>
              <a:t>Requires that </a:t>
            </a:r>
            <a:br>
              <a:rPr lang="en" sz="2400">
                <a:solidFill>
                  <a:schemeClr val="dk1"/>
                </a:solidFill>
              </a:rPr>
            </a:br>
            <a:r>
              <a:rPr lang="en" sz="2400">
                <a:solidFill>
                  <a:schemeClr val="dk1"/>
                </a:solidFill>
              </a:rPr>
              <a:t>each subpath </a:t>
            </a:r>
            <a:br>
              <a:rPr lang="en" sz="2400">
                <a:solidFill>
                  <a:schemeClr val="dk1"/>
                </a:solidFill>
              </a:rPr>
            </a:br>
            <a:r>
              <a:rPr lang="en" sz="2400">
                <a:solidFill>
                  <a:schemeClr val="dk1"/>
                </a:solidFill>
              </a:rPr>
              <a:t>that traverses states/transitions at most once to be included in a path that is exercised.</a:t>
            </a:r>
            <a:endParaRPr/>
          </a:p>
        </p:txBody>
      </p:sp>
      <p:sp>
        <p:nvSpPr>
          <p:cNvPr id="230" name="Shape 230"/>
          <p:cNvSpPr/>
          <p:nvPr/>
        </p:nvSpPr>
        <p:spPr>
          <a:xfrm>
            <a:off x="3801150" y="2073350"/>
            <a:ext cx="2379025" cy="1834125"/>
          </a:xfrm>
          <a:custGeom>
            <a:pathLst>
              <a:path extrusionOk="0" h="73365" w="95161">
                <a:moveTo>
                  <a:pt x="95161" y="3190"/>
                </a:moveTo>
                <a:lnTo>
                  <a:pt x="43593" y="35619"/>
                </a:lnTo>
                <a:lnTo>
                  <a:pt x="43061" y="73365"/>
                </a:lnTo>
                <a:lnTo>
                  <a:pt x="0" y="40935"/>
                </a:lnTo>
                <a:lnTo>
                  <a:pt x="87718" y="0"/>
                </a:lnTo>
              </a:path>
            </a:pathLst>
          </a:custGeom>
          <a:noFill/>
          <a:ln cap="flat" cmpd="sng" w="19050">
            <a:solidFill>
              <a:schemeClr val="dk2"/>
            </a:solidFill>
            <a:prstDash val="solid"/>
            <a:round/>
            <a:headEnd len="med" w="med" type="none"/>
            <a:tailEnd len="med" w="med" type="none"/>
          </a:ln>
        </p:spPr>
      </p:sp>
      <p:sp>
        <p:nvSpPr>
          <p:cNvPr id="231" name="Shape 231"/>
          <p:cNvSpPr/>
          <p:nvPr/>
        </p:nvSpPr>
        <p:spPr>
          <a:xfrm>
            <a:off x="4744775" y="2033475"/>
            <a:ext cx="3389125" cy="2073350"/>
          </a:xfrm>
          <a:custGeom>
            <a:pathLst>
              <a:path extrusionOk="0" h="82934" w="135565">
                <a:moveTo>
                  <a:pt x="55289" y="4785"/>
                </a:moveTo>
                <a:lnTo>
                  <a:pt x="0" y="41467"/>
                </a:lnTo>
                <a:lnTo>
                  <a:pt x="2658" y="82934"/>
                </a:lnTo>
                <a:lnTo>
                  <a:pt x="57416" y="80808"/>
                </a:lnTo>
                <a:lnTo>
                  <a:pt x="135565" y="79213"/>
                </a:lnTo>
                <a:lnTo>
                  <a:pt x="132907" y="19670"/>
                </a:lnTo>
                <a:lnTo>
                  <a:pt x="60606" y="0"/>
                </a:lnTo>
              </a:path>
            </a:pathLst>
          </a:custGeom>
          <a:noFill/>
          <a:ln cap="flat" cmpd="sng" w="19050">
            <a:solidFill>
              <a:schemeClr val="dk2"/>
            </a:solidFill>
            <a:prstDash val="solid"/>
            <a:round/>
            <a:headEnd len="med" w="med" type="none"/>
            <a:tailEnd len="med" w="med" type="none"/>
          </a:ln>
        </p:spPr>
      </p:sp>
      <p:sp>
        <p:nvSpPr>
          <p:cNvPr id="232" name="Shape 232"/>
          <p:cNvSpPr/>
          <p:nvPr/>
        </p:nvSpPr>
        <p:spPr>
          <a:xfrm>
            <a:off x="4944150" y="2086650"/>
            <a:ext cx="1289175" cy="1927150"/>
          </a:xfrm>
          <a:custGeom>
            <a:pathLst>
              <a:path extrusionOk="0" h="77086" w="51567">
                <a:moveTo>
                  <a:pt x="48378" y="0"/>
                </a:moveTo>
                <a:lnTo>
                  <a:pt x="0" y="37214"/>
                </a:lnTo>
                <a:lnTo>
                  <a:pt x="0" y="77086"/>
                </a:lnTo>
                <a:lnTo>
                  <a:pt x="51567" y="75491"/>
                </a:lnTo>
                <a:lnTo>
                  <a:pt x="5316" y="39340"/>
                </a:lnTo>
              </a:path>
            </a:pathLst>
          </a:custGeom>
          <a:noFill/>
          <a:ln cap="flat" cmpd="sng" w="19050">
            <a:solidFill>
              <a:schemeClr val="dk2"/>
            </a:solidFill>
            <a:prstDash val="solid"/>
            <a:round/>
            <a:headEnd len="med" w="med" type="none"/>
            <a:tailEnd len="med" w="med" type="none"/>
          </a:ln>
        </p:spPr>
      </p:sp>
      <p:sp>
        <p:nvSpPr>
          <p:cNvPr id="233" name="Shape 233"/>
          <p:cNvSpPr/>
          <p:nvPr/>
        </p:nvSpPr>
        <p:spPr>
          <a:xfrm>
            <a:off x="4851100" y="1953725"/>
            <a:ext cx="3415725" cy="3189775"/>
          </a:xfrm>
          <a:custGeom>
            <a:pathLst>
              <a:path extrusionOk="0" h="127591" w="136629">
                <a:moveTo>
                  <a:pt x="54758" y="7443"/>
                </a:moveTo>
                <a:lnTo>
                  <a:pt x="0" y="46252"/>
                </a:lnTo>
                <a:lnTo>
                  <a:pt x="4253" y="81871"/>
                </a:lnTo>
                <a:lnTo>
                  <a:pt x="54226" y="80276"/>
                </a:lnTo>
                <a:lnTo>
                  <a:pt x="85061" y="127591"/>
                </a:lnTo>
                <a:lnTo>
                  <a:pt x="136629" y="81339"/>
                </a:lnTo>
                <a:lnTo>
                  <a:pt x="129717" y="17544"/>
                </a:lnTo>
                <a:lnTo>
                  <a:pt x="54758" y="0"/>
                </a:lnTo>
              </a:path>
            </a:pathLst>
          </a:custGeom>
          <a:noFill/>
          <a:ln cap="flat" cmpd="sng" w="19050">
            <a:solidFill>
              <a:schemeClr val="dk2"/>
            </a:solidFill>
            <a:prstDash val="solid"/>
            <a:round/>
            <a:headEnd len="med" w="med" type="none"/>
            <a:tailEnd len="med" w="med" type="none"/>
          </a:ln>
        </p:spPr>
      </p:sp>
      <p:sp>
        <p:nvSpPr>
          <p:cNvPr id="234" name="Shape 2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30"/>
                                        </p:tgtEl>
                                      </p:cBhvr>
                                    </p:animEffect>
                                    <p:set>
                                      <p:cBhvr>
                                        <p:cTn dur="1" fill="hold">
                                          <p:stCondLst>
                                            <p:cond delay="0"/>
                                          </p:stCondLst>
                                        </p:cTn>
                                        <p:tgtEl>
                                          <p:spTgt spid="23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31"/>
                                        </p:tgtEl>
                                      </p:cBhvr>
                                    </p:animEffect>
                                    <p:set>
                                      <p:cBhvr>
                                        <p:cTn dur="1" fill="hold">
                                          <p:stCondLst>
                                            <p:cond delay="0"/>
                                          </p:stCondLst>
                                        </p:cTn>
                                        <p:tgtEl>
                                          <p:spTgt spid="23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32"/>
                                        </p:tgtEl>
                                      </p:cBhvr>
                                    </p:animEffect>
                                    <p:set>
                                      <p:cBhvr>
                                        <p:cTn dur="1" fill="hold">
                                          <p:stCondLst>
                                            <p:cond delay="0"/>
                                          </p:stCondLst>
                                        </p:cTn>
                                        <p:tgtEl>
                                          <p:spTgt spid="23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33"/>
                                        </p:tgtEl>
                                      </p:cBhvr>
                                    </p:animEffect>
                                    <p:set>
                                      <p:cBhvr>
                                        <p:cTn dur="1" fill="hold">
                                          <p:stCondLst>
                                            <p:cond delay="0"/>
                                          </p:stCondLst>
                                        </p:cTn>
                                        <p:tgtEl>
                                          <p:spTgt spid="23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Boundary Interior Loop Coverage</a:t>
            </a:r>
            <a:endParaRPr/>
          </a:p>
        </p:txBody>
      </p:sp>
      <p:pic>
        <p:nvPicPr>
          <p:cNvPr descr="scan0003.jpg" id="240" name="Shape 240"/>
          <p:cNvPicPr preferRelativeResize="0"/>
          <p:nvPr/>
        </p:nvPicPr>
        <p:blipFill>
          <a:blip r:embed="rId3">
            <a:alphaModFix/>
          </a:blip>
          <a:stretch>
            <a:fillRect/>
          </a:stretch>
        </p:blipFill>
        <p:spPr>
          <a:xfrm>
            <a:off x="3243025" y="1541675"/>
            <a:ext cx="5443776" cy="5029200"/>
          </a:xfrm>
          <a:prstGeom prst="rect">
            <a:avLst/>
          </a:prstGeom>
          <a:noFill/>
          <a:ln>
            <a:noFill/>
          </a:ln>
        </p:spPr>
      </p:pic>
      <p:sp>
        <p:nvSpPr>
          <p:cNvPr id="241" name="Shape 241"/>
          <p:cNvSpPr txBox="1"/>
          <p:nvPr/>
        </p:nvSpPr>
        <p:spPr>
          <a:xfrm>
            <a:off x="457200" y="1694025"/>
            <a:ext cx="3415800" cy="4544100"/>
          </a:xfrm>
          <a:prstGeom prst="rect">
            <a:avLst/>
          </a:prstGeom>
          <a:noFill/>
          <a:ln>
            <a:noFill/>
          </a:ln>
        </p:spPr>
        <p:txBody>
          <a:bodyPr anchorCtr="0" anchor="t" bIns="91425" lIns="91425" spcFirstLastPara="1" rIns="91425" wrap="square" tIns="91425">
            <a:noAutofit/>
          </a:bodyPr>
          <a:lstStyle/>
          <a:p>
            <a:pPr indent="0" lvl="0" marL="0" rtl="0">
              <a:spcBef>
                <a:spcPts val="600"/>
              </a:spcBef>
              <a:spcAft>
                <a:spcPts val="0"/>
              </a:spcAft>
              <a:buNone/>
            </a:pPr>
            <a:r>
              <a:rPr lang="en" sz="3000">
                <a:solidFill>
                  <a:schemeClr val="dk1"/>
                </a:solidFill>
              </a:rPr>
              <a:t>Boundary Interior Loop Coverage</a:t>
            </a:r>
            <a:endParaRPr sz="3000">
              <a:solidFill>
                <a:schemeClr val="dk1"/>
              </a:solidFill>
            </a:endParaRPr>
          </a:p>
          <a:p>
            <a:pPr indent="-381000" lvl="0" marL="457200" rtl="0">
              <a:spcBef>
                <a:spcPts val="600"/>
              </a:spcBef>
              <a:spcAft>
                <a:spcPts val="0"/>
              </a:spcAft>
              <a:buClr>
                <a:schemeClr val="dk1"/>
              </a:buClr>
              <a:buSzPts val="2400"/>
              <a:buChar char="●"/>
            </a:pPr>
            <a:r>
              <a:rPr lang="en" sz="2400">
                <a:solidFill>
                  <a:schemeClr val="dk1"/>
                </a:solidFill>
              </a:rPr>
              <a:t>Each distinct </a:t>
            </a:r>
            <a:br>
              <a:rPr lang="en" sz="2400">
                <a:solidFill>
                  <a:schemeClr val="dk1"/>
                </a:solidFill>
              </a:rPr>
            </a:br>
            <a:r>
              <a:rPr lang="en" sz="2400">
                <a:solidFill>
                  <a:schemeClr val="dk1"/>
                </a:solidFill>
              </a:rPr>
              <a:t>loop must be exercised minimum, an intermediate, and a large number of times.</a:t>
            </a:r>
            <a:endParaRPr sz="2400">
              <a:solidFill>
                <a:schemeClr val="dk1"/>
              </a:solidFill>
            </a:endParaRPr>
          </a:p>
        </p:txBody>
      </p:sp>
      <p:sp>
        <p:nvSpPr>
          <p:cNvPr id="242" name="Shape 242"/>
          <p:cNvSpPr/>
          <p:nvPr/>
        </p:nvSpPr>
        <p:spPr>
          <a:xfrm>
            <a:off x="3641650" y="2206250"/>
            <a:ext cx="2538525" cy="1780950"/>
          </a:xfrm>
          <a:custGeom>
            <a:pathLst>
              <a:path extrusionOk="0" h="71238" w="101541">
                <a:moveTo>
                  <a:pt x="101541" y="0"/>
                </a:moveTo>
                <a:lnTo>
                  <a:pt x="48910" y="30303"/>
                </a:lnTo>
                <a:lnTo>
                  <a:pt x="47847" y="71238"/>
                </a:lnTo>
                <a:lnTo>
                  <a:pt x="0" y="37214"/>
                </a:lnTo>
                <a:close/>
              </a:path>
            </a:pathLst>
          </a:custGeom>
          <a:noFill/>
          <a:ln cap="flat" cmpd="sng" w="19050">
            <a:solidFill>
              <a:schemeClr val="dk2"/>
            </a:solidFill>
            <a:prstDash val="solid"/>
            <a:round/>
            <a:headEnd len="med" w="med" type="none"/>
            <a:tailEnd len="med" w="med" type="none"/>
          </a:ln>
        </p:spPr>
      </p:sp>
      <p:sp>
        <p:nvSpPr>
          <p:cNvPr id="243" name="Shape 2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Creating Requirements-Based Tests</a:t>
            </a:r>
            <a:endParaRPr/>
          </a:p>
        </p:txBody>
      </p:sp>
      <p:sp>
        <p:nvSpPr>
          <p:cNvPr id="57" name="Shape 57"/>
          <p:cNvSpPr/>
          <p:nvPr/>
        </p:nvSpPr>
        <p:spPr>
          <a:xfrm>
            <a:off x="457200" y="1829274"/>
            <a:ext cx="1960800" cy="659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Write Testable Specifications</a:t>
            </a:r>
            <a:endParaRPr b="1" sz="1800"/>
          </a:p>
        </p:txBody>
      </p:sp>
      <p:sp>
        <p:nvSpPr>
          <p:cNvPr id="58" name="Shape 58"/>
          <p:cNvSpPr/>
          <p:nvPr/>
        </p:nvSpPr>
        <p:spPr>
          <a:xfrm>
            <a:off x="1605789" y="2722882"/>
            <a:ext cx="1960800" cy="659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Identify Independently Testable Features</a:t>
            </a:r>
            <a:endParaRPr b="1"/>
          </a:p>
        </p:txBody>
      </p:sp>
      <p:sp>
        <p:nvSpPr>
          <p:cNvPr id="59" name="Shape 59"/>
          <p:cNvSpPr/>
          <p:nvPr/>
        </p:nvSpPr>
        <p:spPr>
          <a:xfrm>
            <a:off x="2845881" y="3621552"/>
            <a:ext cx="1960800" cy="659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t>Identify Representative Input Values</a:t>
            </a:r>
            <a:endParaRPr b="1" sz="1500"/>
          </a:p>
        </p:txBody>
      </p:sp>
      <p:sp>
        <p:nvSpPr>
          <p:cNvPr id="60" name="Shape 60"/>
          <p:cNvSpPr/>
          <p:nvPr/>
        </p:nvSpPr>
        <p:spPr>
          <a:xfrm>
            <a:off x="3974129" y="4527846"/>
            <a:ext cx="1960800" cy="659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Generate Test Case Specifications</a:t>
            </a:r>
            <a:endParaRPr b="1"/>
          </a:p>
        </p:txBody>
      </p:sp>
      <p:sp>
        <p:nvSpPr>
          <p:cNvPr id="61" name="Shape 61"/>
          <p:cNvSpPr/>
          <p:nvPr/>
        </p:nvSpPr>
        <p:spPr>
          <a:xfrm>
            <a:off x="5143037" y="5454424"/>
            <a:ext cx="1960800" cy="659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Generate Test Cases</a:t>
            </a:r>
            <a:endParaRPr b="1" sz="1800"/>
          </a:p>
        </p:txBody>
      </p:sp>
      <p:cxnSp>
        <p:nvCxnSpPr>
          <p:cNvPr id="62" name="Shape 62"/>
          <p:cNvCxnSpPr>
            <a:endCxn id="58" idx="1"/>
          </p:cNvCxnSpPr>
          <p:nvPr/>
        </p:nvCxnSpPr>
        <p:spPr>
          <a:xfrm>
            <a:off x="914289" y="2499232"/>
            <a:ext cx="691500" cy="553500"/>
          </a:xfrm>
          <a:prstGeom prst="straightConnector1">
            <a:avLst/>
          </a:prstGeom>
          <a:noFill/>
          <a:ln cap="flat" cmpd="sng" w="19050">
            <a:solidFill>
              <a:schemeClr val="dk2"/>
            </a:solidFill>
            <a:prstDash val="solid"/>
            <a:round/>
            <a:headEnd len="med" w="med" type="none"/>
            <a:tailEnd len="med" w="med" type="triangle"/>
          </a:ln>
        </p:spPr>
      </p:cxnSp>
      <p:cxnSp>
        <p:nvCxnSpPr>
          <p:cNvPr id="63" name="Shape 63"/>
          <p:cNvCxnSpPr/>
          <p:nvPr/>
        </p:nvCxnSpPr>
        <p:spPr>
          <a:xfrm>
            <a:off x="2154312" y="3382566"/>
            <a:ext cx="691500" cy="553500"/>
          </a:xfrm>
          <a:prstGeom prst="straightConnector1">
            <a:avLst/>
          </a:prstGeom>
          <a:noFill/>
          <a:ln cap="flat" cmpd="sng" w="19050">
            <a:solidFill>
              <a:schemeClr val="dk2"/>
            </a:solidFill>
            <a:prstDash val="solid"/>
            <a:round/>
            <a:headEnd len="med" w="med" type="none"/>
            <a:tailEnd len="med" w="med" type="triangle"/>
          </a:ln>
        </p:spPr>
      </p:cxnSp>
      <p:cxnSp>
        <p:nvCxnSpPr>
          <p:cNvPr id="64" name="Shape 64"/>
          <p:cNvCxnSpPr/>
          <p:nvPr/>
        </p:nvCxnSpPr>
        <p:spPr>
          <a:xfrm>
            <a:off x="3282560" y="4281248"/>
            <a:ext cx="691500" cy="553500"/>
          </a:xfrm>
          <a:prstGeom prst="straightConnector1">
            <a:avLst/>
          </a:prstGeom>
          <a:noFill/>
          <a:ln cap="flat" cmpd="sng" w="19050">
            <a:solidFill>
              <a:schemeClr val="dk2"/>
            </a:solidFill>
            <a:prstDash val="solid"/>
            <a:round/>
            <a:headEnd len="med" w="med" type="none"/>
            <a:tailEnd len="med" w="med" type="triangle"/>
          </a:ln>
        </p:spPr>
      </p:cxnSp>
      <p:cxnSp>
        <p:nvCxnSpPr>
          <p:cNvPr id="65" name="Shape 65"/>
          <p:cNvCxnSpPr/>
          <p:nvPr/>
        </p:nvCxnSpPr>
        <p:spPr>
          <a:xfrm>
            <a:off x="4451467" y="5187529"/>
            <a:ext cx="691500" cy="553500"/>
          </a:xfrm>
          <a:prstGeom prst="straightConnector1">
            <a:avLst/>
          </a:prstGeom>
          <a:noFill/>
          <a:ln cap="flat" cmpd="sng" w="19050">
            <a:solidFill>
              <a:schemeClr val="dk2"/>
            </a:solidFill>
            <a:prstDash val="solid"/>
            <a:round/>
            <a:headEnd len="med" w="med" type="none"/>
            <a:tailEnd len="med" w="med" type="triangle"/>
          </a:ln>
        </p:spPr>
      </p:cxnSp>
      <p:sp>
        <p:nvSpPr>
          <p:cNvPr id="66" name="Shape 66"/>
          <p:cNvSpPr/>
          <p:nvPr/>
        </p:nvSpPr>
        <p:spPr>
          <a:xfrm>
            <a:off x="3282560" y="1824200"/>
            <a:ext cx="3952800" cy="6597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Produce clear, detailed, and testable requirements.</a:t>
            </a:r>
            <a:endParaRPr sz="1800"/>
          </a:p>
        </p:txBody>
      </p:sp>
      <p:sp>
        <p:nvSpPr>
          <p:cNvPr id="67" name="Shape 67"/>
          <p:cNvSpPr/>
          <p:nvPr/>
        </p:nvSpPr>
        <p:spPr>
          <a:xfrm>
            <a:off x="4034873" y="2722882"/>
            <a:ext cx="3952800" cy="6597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Figure out what functions can be tested in (relative) isolation.</a:t>
            </a:r>
            <a:endParaRPr sz="1800"/>
          </a:p>
        </p:txBody>
      </p:sp>
      <p:sp>
        <p:nvSpPr>
          <p:cNvPr id="68" name="Shape 68"/>
          <p:cNvSpPr/>
          <p:nvPr/>
        </p:nvSpPr>
        <p:spPr>
          <a:xfrm>
            <a:off x="5143037" y="3549041"/>
            <a:ext cx="3584400" cy="8124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What are the outcomes of the feature, and which input classes will trigger them?</a:t>
            </a:r>
            <a:endParaRPr sz="1800"/>
          </a:p>
        </p:txBody>
      </p:sp>
      <p:sp>
        <p:nvSpPr>
          <p:cNvPr id="69" name="Shape 69"/>
          <p:cNvSpPr/>
          <p:nvPr/>
        </p:nvSpPr>
        <p:spPr>
          <a:xfrm>
            <a:off x="6027419" y="4501738"/>
            <a:ext cx="2656200" cy="8124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Identify abstract classes of test cases. </a:t>
            </a:r>
            <a:endParaRPr sz="1800"/>
          </a:p>
        </p:txBody>
      </p:sp>
      <p:sp>
        <p:nvSpPr>
          <p:cNvPr id="70" name="Shape 70"/>
          <p:cNvSpPr/>
          <p:nvPr/>
        </p:nvSpPr>
        <p:spPr>
          <a:xfrm>
            <a:off x="1963746" y="5434116"/>
            <a:ext cx="2656200" cy="8124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Instantiate concrete input/output pairs.</a:t>
            </a:r>
            <a:endParaRPr sz="1800"/>
          </a:p>
        </p:txBody>
      </p:sp>
      <p:sp>
        <p:nvSpPr>
          <p:cNvPr id="71" name="Shape 7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Test Generation</a:t>
            </a:r>
            <a:endParaRPr>
              <a:solidFill>
                <a:srgbClr val="FFFFFF"/>
              </a:solidFill>
            </a:endParaRPr>
          </a:p>
        </p:txBody>
      </p:sp>
      <p:sp>
        <p:nvSpPr>
          <p:cNvPr id="249" name="Shape 24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Test cases created for models can be applied to programs.</a:t>
            </a:r>
            <a:endParaRPr/>
          </a:p>
          <a:p>
            <a:pPr indent="-381000" lvl="1" marL="914400" marR="0" rtl="0" algn="l">
              <a:lnSpc>
                <a:spcPct val="100000"/>
              </a:lnSpc>
              <a:spcBef>
                <a:spcPts val="0"/>
              </a:spcBef>
              <a:spcAft>
                <a:spcPts val="0"/>
              </a:spcAft>
              <a:buSzPts val="2400"/>
              <a:buChar char="○"/>
            </a:pPr>
            <a:r>
              <a:rPr lang="en"/>
              <a:t>Events can be translated into method input.</a:t>
            </a:r>
            <a:endParaRPr/>
          </a:p>
          <a:p>
            <a:pPr indent="-381000" lvl="1" marL="914400" marR="0" rtl="0" algn="l">
              <a:lnSpc>
                <a:spcPct val="100000"/>
              </a:lnSpc>
              <a:spcBef>
                <a:spcPts val="0"/>
              </a:spcBef>
              <a:spcAft>
                <a:spcPts val="0"/>
              </a:spcAft>
              <a:buSzPts val="2400"/>
              <a:buChar char="○"/>
            </a:pPr>
            <a:r>
              <a:rPr lang="en"/>
              <a:t>System output, when abstracted, should match model output.</a:t>
            </a:r>
            <a:endParaRPr/>
          </a:p>
          <a:p>
            <a:pPr indent="-419100" lvl="0" marL="457200" marR="0" rtl="0" algn="l">
              <a:lnSpc>
                <a:spcPct val="100000"/>
              </a:lnSpc>
              <a:spcBef>
                <a:spcPts val="0"/>
              </a:spcBef>
              <a:spcAft>
                <a:spcPts val="0"/>
              </a:spcAft>
              <a:buSzPts val="3000"/>
              <a:buChar char="●"/>
            </a:pPr>
            <a:r>
              <a:rPr lang="en"/>
              <a:t>Model coverage is one form of requirements coverage. Tests should be effective for verification.</a:t>
            </a:r>
            <a:endParaRPr/>
          </a:p>
        </p:txBody>
      </p:sp>
      <p:sp>
        <p:nvSpPr>
          <p:cNvPr id="250" name="Shape 2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Activity</a:t>
            </a:r>
            <a:endParaRPr>
              <a:solidFill>
                <a:srgbClr val="FFFFFF"/>
              </a:solidFill>
            </a:endParaRPr>
          </a:p>
        </p:txBody>
      </p:sp>
      <p:sp>
        <p:nvSpPr>
          <p:cNvPr id="256" name="Shape 256"/>
          <p:cNvSpPr txBox="1"/>
          <p:nvPr>
            <p:ph idx="1" type="body"/>
          </p:nvPr>
        </p:nvSpPr>
        <p:spPr>
          <a:xfrm>
            <a:off x="457200" y="1600200"/>
            <a:ext cx="43227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For this model, derive test suites that achieve state and transition coverage.</a:t>
            </a:r>
            <a:endParaRPr sz="2400"/>
          </a:p>
        </p:txBody>
      </p:sp>
      <p:pic>
        <p:nvPicPr>
          <p:cNvPr descr="model-top.png" id="257" name="Shape 257"/>
          <p:cNvPicPr preferRelativeResize="0"/>
          <p:nvPr/>
        </p:nvPicPr>
        <p:blipFill>
          <a:blip r:embed="rId3">
            <a:alphaModFix/>
          </a:blip>
          <a:stretch>
            <a:fillRect/>
          </a:stretch>
        </p:blipFill>
        <p:spPr>
          <a:xfrm>
            <a:off x="4779850" y="1600200"/>
            <a:ext cx="3760750" cy="2444249"/>
          </a:xfrm>
          <a:prstGeom prst="rect">
            <a:avLst/>
          </a:prstGeom>
          <a:noFill/>
          <a:ln>
            <a:noFill/>
          </a:ln>
        </p:spPr>
      </p:pic>
      <p:pic>
        <p:nvPicPr>
          <p:cNvPr descr="model.png" id="258" name="Shape 258"/>
          <p:cNvPicPr preferRelativeResize="0"/>
          <p:nvPr/>
        </p:nvPicPr>
        <p:blipFill>
          <a:blip r:embed="rId4">
            <a:alphaModFix/>
          </a:blip>
          <a:stretch>
            <a:fillRect/>
          </a:stretch>
        </p:blipFill>
        <p:spPr>
          <a:xfrm>
            <a:off x="805650" y="3613875"/>
            <a:ext cx="7003973" cy="2598684"/>
          </a:xfrm>
          <a:prstGeom prst="rect">
            <a:avLst/>
          </a:prstGeom>
          <a:noFill/>
          <a:ln cap="flat" cmpd="sng" w="38100">
            <a:solidFill>
              <a:srgbClr val="000000"/>
            </a:solidFill>
            <a:prstDash val="solid"/>
            <a:round/>
            <a:headEnd len="sm" w="sm" type="none"/>
            <a:tailEnd len="sm" w="sm" type="none"/>
          </a:ln>
        </p:spPr>
      </p:pic>
      <p:sp>
        <p:nvSpPr>
          <p:cNvPr id="259" name="Shape 25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Activity - State Coverage</a:t>
            </a:r>
            <a:endParaRPr>
              <a:solidFill>
                <a:srgbClr val="FFFFFF"/>
              </a:solidFill>
            </a:endParaRPr>
          </a:p>
        </p:txBody>
      </p:sp>
      <p:sp>
        <p:nvSpPr>
          <p:cNvPr id="265" name="Shape 265"/>
          <p:cNvSpPr txBox="1"/>
          <p:nvPr>
            <p:ph idx="1" type="body"/>
          </p:nvPr>
        </p:nvSpPr>
        <p:spPr>
          <a:xfrm>
            <a:off x="457200" y="2025500"/>
            <a:ext cx="4322700" cy="778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[true,1], [false,2], [false, 65] </a:t>
            </a:r>
            <a:endParaRPr sz="2400"/>
          </a:p>
        </p:txBody>
      </p:sp>
      <p:pic>
        <p:nvPicPr>
          <p:cNvPr descr="model-top.png" id="266" name="Shape 266"/>
          <p:cNvPicPr preferRelativeResize="0"/>
          <p:nvPr/>
        </p:nvPicPr>
        <p:blipFill>
          <a:blip r:embed="rId3">
            <a:alphaModFix/>
          </a:blip>
          <a:stretch>
            <a:fillRect/>
          </a:stretch>
        </p:blipFill>
        <p:spPr>
          <a:xfrm>
            <a:off x="4779850" y="1600200"/>
            <a:ext cx="3760750" cy="2444249"/>
          </a:xfrm>
          <a:prstGeom prst="rect">
            <a:avLst/>
          </a:prstGeom>
          <a:noFill/>
          <a:ln>
            <a:noFill/>
          </a:ln>
        </p:spPr>
      </p:pic>
      <p:pic>
        <p:nvPicPr>
          <p:cNvPr descr="model.png" id="267" name="Shape 267"/>
          <p:cNvPicPr preferRelativeResize="0"/>
          <p:nvPr/>
        </p:nvPicPr>
        <p:blipFill>
          <a:blip r:embed="rId4">
            <a:alphaModFix/>
          </a:blip>
          <a:stretch>
            <a:fillRect/>
          </a:stretch>
        </p:blipFill>
        <p:spPr>
          <a:xfrm>
            <a:off x="805650" y="3613875"/>
            <a:ext cx="7003973" cy="2598684"/>
          </a:xfrm>
          <a:prstGeom prst="rect">
            <a:avLst/>
          </a:prstGeom>
          <a:noFill/>
          <a:ln cap="flat" cmpd="sng" w="38100">
            <a:solidFill>
              <a:srgbClr val="000000"/>
            </a:solidFill>
            <a:prstDash val="solid"/>
            <a:round/>
            <a:headEnd len="sm" w="sm" type="none"/>
            <a:tailEnd len="sm" w="sm" type="none"/>
          </a:ln>
        </p:spPr>
      </p:pic>
      <p:cxnSp>
        <p:nvCxnSpPr>
          <p:cNvPr id="268" name="Shape 268"/>
          <p:cNvCxnSpPr/>
          <p:nvPr/>
        </p:nvCxnSpPr>
        <p:spPr>
          <a:xfrm>
            <a:off x="1754375" y="4877675"/>
            <a:ext cx="1674600" cy="717600"/>
          </a:xfrm>
          <a:prstGeom prst="straightConnector1">
            <a:avLst/>
          </a:prstGeom>
          <a:noFill/>
          <a:ln cap="flat" cmpd="sng" w="19050">
            <a:solidFill>
              <a:srgbClr val="FF0000"/>
            </a:solidFill>
            <a:prstDash val="solid"/>
            <a:round/>
            <a:headEnd len="med" w="med" type="none"/>
            <a:tailEnd len="med" w="med" type="triangle"/>
          </a:ln>
        </p:spPr>
      </p:cxnSp>
      <p:cxnSp>
        <p:nvCxnSpPr>
          <p:cNvPr id="269" name="Shape 269"/>
          <p:cNvCxnSpPr/>
          <p:nvPr/>
        </p:nvCxnSpPr>
        <p:spPr>
          <a:xfrm flipH="1" rot="10800000">
            <a:off x="3628350" y="3960550"/>
            <a:ext cx="106200" cy="1528500"/>
          </a:xfrm>
          <a:prstGeom prst="straightConnector1">
            <a:avLst/>
          </a:prstGeom>
          <a:noFill/>
          <a:ln cap="flat" cmpd="sng" w="19050">
            <a:solidFill>
              <a:srgbClr val="FF0000"/>
            </a:solidFill>
            <a:prstDash val="solid"/>
            <a:round/>
            <a:headEnd len="med" w="med" type="none"/>
            <a:tailEnd len="med" w="med" type="triangle"/>
          </a:ln>
        </p:spPr>
      </p:cxnSp>
      <p:cxnSp>
        <p:nvCxnSpPr>
          <p:cNvPr id="270" name="Shape 270"/>
          <p:cNvCxnSpPr/>
          <p:nvPr/>
        </p:nvCxnSpPr>
        <p:spPr>
          <a:xfrm>
            <a:off x="4013800" y="4053675"/>
            <a:ext cx="2644800" cy="1023300"/>
          </a:xfrm>
          <a:prstGeom prst="straightConnector1">
            <a:avLst/>
          </a:prstGeom>
          <a:noFill/>
          <a:ln cap="flat" cmpd="sng" w="19050">
            <a:solidFill>
              <a:srgbClr val="FF0000"/>
            </a:solidFill>
            <a:prstDash val="solid"/>
            <a:round/>
            <a:headEnd len="med" w="med" type="none"/>
            <a:tailEnd len="med" w="med" type="triangle"/>
          </a:ln>
        </p:spPr>
      </p:cxnSp>
      <p:sp>
        <p:nvSpPr>
          <p:cNvPr id="271" name="Shape 27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Activity - Transition Coverage</a:t>
            </a:r>
            <a:endParaRPr>
              <a:solidFill>
                <a:srgbClr val="FFFFFF"/>
              </a:solidFill>
            </a:endParaRPr>
          </a:p>
        </p:txBody>
      </p:sp>
      <p:sp>
        <p:nvSpPr>
          <p:cNvPr id="277" name="Shape 277"/>
          <p:cNvSpPr txBox="1"/>
          <p:nvPr>
            <p:ph idx="1" type="body"/>
          </p:nvPr>
        </p:nvSpPr>
        <p:spPr>
          <a:xfrm>
            <a:off x="533400" y="1837650"/>
            <a:ext cx="7929300" cy="7788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AutoNum type="arabicPeriod"/>
            </a:pPr>
            <a:r>
              <a:rPr lang="en" sz="2400"/>
              <a:t>[true,1], [false,2], [false, 65], [true, 66], [false, 77], [true, 78], [false, 79], [false, 140], [false, 141]</a:t>
            </a:r>
            <a:endParaRPr sz="2400"/>
          </a:p>
          <a:p>
            <a:pPr indent="-381000" lvl="0" marL="457200" marR="0" rtl="0" algn="l">
              <a:lnSpc>
                <a:spcPct val="100000"/>
              </a:lnSpc>
              <a:spcBef>
                <a:spcPts val="0"/>
              </a:spcBef>
              <a:spcAft>
                <a:spcPts val="0"/>
              </a:spcAft>
              <a:buSzPts val="2400"/>
              <a:buAutoNum type="arabicPeriod"/>
            </a:pPr>
            <a:r>
              <a:rPr lang="en" sz="2400"/>
              <a:t>[false, 1]</a:t>
            </a:r>
            <a:endParaRPr sz="2400"/>
          </a:p>
        </p:txBody>
      </p:sp>
      <p:pic>
        <p:nvPicPr>
          <p:cNvPr descr="model.png" id="278" name="Shape 278"/>
          <p:cNvPicPr preferRelativeResize="0"/>
          <p:nvPr/>
        </p:nvPicPr>
        <p:blipFill>
          <a:blip r:embed="rId3">
            <a:alphaModFix/>
          </a:blip>
          <a:stretch>
            <a:fillRect/>
          </a:stretch>
        </p:blipFill>
        <p:spPr>
          <a:xfrm>
            <a:off x="805650" y="3613875"/>
            <a:ext cx="7003973" cy="2598684"/>
          </a:xfrm>
          <a:prstGeom prst="rect">
            <a:avLst/>
          </a:prstGeom>
          <a:noFill/>
          <a:ln cap="flat" cmpd="sng" w="38100">
            <a:solidFill>
              <a:srgbClr val="000000"/>
            </a:solidFill>
            <a:prstDash val="solid"/>
            <a:round/>
            <a:headEnd len="sm" w="sm" type="none"/>
            <a:tailEnd len="sm" w="sm" type="none"/>
          </a:ln>
        </p:spPr>
      </p:pic>
      <p:cxnSp>
        <p:nvCxnSpPr>
          <p:cNvPr id="279" name="Shape 279"/>
          <p:cNvCxnSpPr/>
          <p:nvPr/>
        </p:nvCxnSpPr>
        <p:spPr>
          <a:xfrm>
            <a:off x="1754375" y="4877675"/>
            <a:ext cx="1674600" cy="717600"/>
          </a:xfrm>
          <a:prstGeom prst="straightConnector1">
            <a:avLst/>
          </a:prstGeom>
          <a:noFill/>
          <a:ln cap="flat" cmpd="sng" w="19050">
            <a:solidFill>
              <a:srgbClr val="FF0000"/>
            </a:solidFill>
            <a:prstDash val="solid"/>
            <a:round/>
            <a:headEnd len="med" w="med" type="none"/>
            <a:tailEnd len="med" w="med" type="triangle"/>
          </a:ln>
        </p:spPr>
      </p:cxnSp>
      <p:cxnSp>
        <p:nvCxnSpPr>
          <p:cNvPr id="280" name="Shape 280"/>
          <p:cNvCxnSpPr/>
          <p:nvPr/>
        </p:nvCxnSpPr>
        <p:spPr>
          <a:xfrm flipH="1" rot="10800000">
            <a:off x="3628350" y="3960550"/>
            <a:ext cx="106200" cy="1528500"/>
          </a:xfrm>
          <a:prstGeom prst="straightConnector1">
            <a:avLst/>
          </a:prstGeom>
          <a:noFill/>
          <a:ln cap="flat" cmpd="sng" w="19050">
            <a:solidFill>
              <a:srgbClr val="FF0000"/>
            </a:solidFill>
            <a:prstDash val="solid"/>
            <a:round/>
            <a:headEnd len="med" w="med" type="none"/>
            <a:tailEnd len="med" w="med" type="triangle"/>
          </a:ln>
        </p:spPr>
      </p:cxnSp>
      <p:cxnSp>
        <p:nvCxnSpPr>
          <p:cNvPr id="281" name="Shape 281"/>
          <p:cNvCxnSpPr/>
          <p:nvPr/>
        </p:nvCxnSpPr>
        <p:spPr>
          <a:xfrm>
            <a:off x="4013800" y="4053675"/>
            <a:ext cx="2644800" cy="1023300"/>
          </a:xfrm>
          <a:prstGeom prst="straightConnector1">
            <a:avLst/>
          </a:prstGeom>
          <a:noFill/>
          <a:ln cap="flat" cmpd="sng" w="19050">
            <a:solidFill>
              <a:srgbClr val="FF0000"/>
            </a:solidFill>
            <a:prstDash val="solid"/>
            <a:round/>
            <a:headEnd len="med" w="med" type="none"/>
            <a:tailEnd len="med" w="med" type="triangle"/>
          </a:ln>
        </p:spPr>
      </p:cxnSp>
      <p:cxnSp>
        <p:nvCxnSpPr>
          <p:cNvPr id="282" name="Shape 282"/>
          <p:cNvCxnSpPr/>
          <p:nvPr/>
        </p:nvCxnSpPr>
        <p:spPr>
          <a:xfrm flipH="1">
            <a:off x="4293025" y="5342850"/>
            <a:ext cx="2830800" cy="345600"/>
          </a:xfrm>
          <a:prstGeom prst="straightConnector1">
            <a:avLst/>
          </a:prstGeom>
          <a:noFill/>
          <a:ln cap="flat" cmpd="sng" w="19050">
            <a:solidFill>
              <a:srgbClr val="FF0000"/>
            </a:solidFill>
            <a:prstDash val="solid"/>
            <a:round/>
            <a:headEnd len="med" w="med" type="none"/>
            <a:tailEnd len="med" w="med" type="triangle"/>
          </a:ln>
        </p:spPr>
      </p:cxnSp>
      <p:cxnSp>
        <p:nvCxnSpPr>
          <p:cNvPr id="283" name="Shape 283"/>
          <p:cNvCxnSpPr/>
          <p:nvPr/>
        </p:nvCxnSpPr>
        <p:spPr>
          <a:xfrm flipH="1" rot="10800000">
            <a:off x="3761275" y="4080125"/>
            <a:ext cx="119700" cy="1302600"/>
          </a:xfrm>
          <a:prstGeom prst="straightConnector1">
            <a:avLst/>
          </a:prstGeom>
          <a:noFill/>
          <a:ln cap="flat" cmpd="sng" w="19050">
            <a:solidFill>
              <a:srgbClr val="FF0000"/>
            </a:solidFill>
            <a:prstDash val="solid"/>
            <a:round/>
            <a:headEnd len="med" w="med" type="none"/>
            <a:tailEnd len="med" w="med" type="triangle"/>
          </a:ln>
        </p:spPr>
      </p:cxnSp>
      <p:cxnSp>
        <p:nvCxnSpPr>
          <p:cNvPr id="284" name="Shape 284"/>
          <p:cNvCxnSpPr/>
          <p:nvPr/>
        </p:nvCxnSpPr>
        <p:spPr>
          <a:xfrm flipH="1">
            <a:off x="4067100" y="4186575"/>
            <a:ext cx="66300" cy="1196100"/>
          </a:xfrm>
          <a:prstGeom prst="straightConnector1">
            <a:avLst/>
          </a:prstGeom>
          <a:noFill/>
          <a:ln cap="flat" cmpd="sng" w="19050">
            <a:solidFill>
              <a:srgbClr val="FF0000"/>
            </a:solidFill>
            <a:prstDash val="solid"/>
            <a:round/>
            <a:headEnd len="med" w="med" type="none"/>
            <a:tailEnd len="med" w="med" type="triangle"/>
          </a:ln>
        </p:spPr>
      </p:cxnSp>
      <p:cxnSp>
        <p:nvCxnSpPr>
          <p:cNvPr id="285" name="Shape 285"/>
          <p:cNvCxnSpPr/>
          <p:nvPr/>
        </p:nvCxnSpPr>
        <p:spPr>
          <a:xfrm flipH="1" rot="10800000">
            <a:off x="3548625" y="4040450"/>
            <a:ext cx="53100" cy="1329000"/>
          </a:xfrm>
          <a:prstGeom prst="straightConnector1">
            <a:avLst/>
          </a:prstGeom>
          <a:noFill/>
          <a:ln cap="flat" cmpd="sng" w="19050">
            <a:solidFill>
              <a:srgbClr val="FF0000"/>
            </a:solidFill>
            <a:prstDash val="solid"/>
            <a:round/>
            <a:headEnd len="med" w="med" type="none"/>
            <a:tailEnd len="med" w="med" type="triangle"/>
          </a:ln>
        </p:spPr>
      </p:cxnSp>
      <p:cxnSp>
        <p:nvCxnSpPr>
          <p:cNvPr id="286" name="Shape 286"/>
          <p:cNvCxnSpPr/>
          <p:nvPr/>
        </p:nvCxnSpPr>
        <p:spPr>
          <a:xfrm>
            <a:off x="4306175" y="3987200"/>
            <a:ext cx="2325900" cy="757500"/>
          </a:xfrm>
          <a:prstGeom prst="straightConnector1">
            <a:avLst/>
          </a:prstGeom>
          <a:noFill/>
          <a:ln cap="flat" cmpd="sng" w="19050">
            <a:solidFill>
              <a:srgbClr val="FF0000"/>
            </a:solidFill>
            <a:prstDash val="solid"/>
            <a:round/>
            <a:headEnd len="med" w="med" type="none"/>
            <a:tailEnd len="med" w="med" type="triangle"/>
          </a:ln>
        </p:spPr>
      </p:cxnSp>
      <p:cxnSp>
        <p:nvCxnSpPr>
          <p:cNvPr id="287" name="Shape 287"/>
          <p:cNvCxnSpPr/>
          <p:nvPr/>
        </p:nvCxnSpPr>
        <p:spPr>
          <a:xfrm rot="10800000">
            <a:off x="4306300" y="3880800"/>
            <a:ext cx="2565000" cy="824100"/>
          </a:xfrm>
          <a:prstGeom prst="straightConnector1">
            <a:avLst/>
          </a:prstGeom>
          <a:noFill/>
          <a:ln cap="flat" cmpd="sng" w="19050">
            <a:solidFill>
              <a:srgbClr val="FF0000"/>
            </a:solidFill>
            <a:prstDash val="solid"/>
            <a:round/>
            <a:headEnd len="med" w="med" type="none"/>
            <a:tailEnd len="med" w="med" type="triangle"/>
          </a:ln>
        </p:spPr>
      </p:cxnSp>
      <p:cxnSp>
        <p:nvCxnSpPr>
          <p:cNvPr id="288" name="Shape 288"/>
          <p:cNvCxnSpPr/>
          <p:nvPr/>
        </p:nvCxnSpPr>
        <p:spPr>
          <a:xfrm flipH="1" rot="10800000">
            <a:off x="1860700" y="3880825"/>
            <a:ext cx="1820700" cy="518400"/>
          </a:xfrm>
          <a:prstGeom prst="straightConnector1">
            <a:avLst/>
          </a:prstGeom>
          <a:noFill/>
          <a:ln cap="flat" cmpd="sng" w="19050">
            <a:solidFill>
              <a:srgbClr val="FF00FF"/>
            </a:solidFill>
            <a:prstDash val="solid"/>
            <a:round/>
            <a:headEnd len="med" w="med" type="none"/>
            <a:tailEnd len="med" w="med" type="triangle"/>
          </a:ln>
        </p:spPr>
      </p:cxnSp>
      <p:sp>
        <p:nvSpPr>
          <p:cNvPr id="289" name="Shape 28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idx="4294967295" type="title"/>
          </p:nvPr>
        </p:nvSpPr>
        <p:spPr>
          <a:xfrm>
            <a:off x="553850" y="1600000"/>
            <a:ext cx="7948500" cy="3027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800"/>
              <a:t>Decision Structures</a:t>
            </a:r>
            <a:endParaRPr sz="4800"/>
          </a:p>
          <a:p>
            <a:pPr indent="0" lvl="0" marL="0" rtl="0">
              <a:spcBef>
                <a:spcPts val="0"/>
              </a:spcBef>
              <a:spcAft>
                <a:spcPts val="0"/>
              </a:spcAft>
              <a:buNone/>
            </a:pPr>
            <a:r>
              <a:t/>
            </a:r>
            <a:endParaRPr sz="4800"/>
          </a:p>
        </p:txBody>
      </p:sp>
      <p:sp>
        <p:nvSpPr>
          <p:cNvPr id="295" name="Shape 29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Logic Terminology</a:t>
            </a:r>
            <a:endParaRPr>
              <a:solidFill>
                <a:srgbClr val="FFFFFF"/>
              </a:solidFill>
            </a:endParaRPr>
          </a:p>
        </p:txBody>
      </p:sp>
      <p:sp>
        <p:nvSpPr>
          <p:cNvPr id="301" name="Shape 30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 </a:t>
            </a:r>
            <a:r>
              <a:rPr i="1" lang="en"/>
              <a:t>predicate</a:t>
            </a:r>
            <a:r>
              <a:rPr lang="en"/>
              <a:t> is a function with a boolean outcome (true/false).</a:t>
            </a:r>
            <a:endParaRPr/>
          </a:p>
          <a:p>
            <a:pPr indent="-381000" lvl="1" marL="914400" marR="0" rtl="0" algn="l">
              <a:lnSpc>
                <a:spcPct val="100000"/>
              </a:lnSpc>
              <a:spcBef>
                <a:spcPts val="0"/>
              </a:spcBef>
              <a:spcAft>
                <a:spcPts val="0"/>
              </a:spcAft>
              <a:buSzPts val="2400"/>
              <a:buChar char="○"/>
            </a:pPr>
            <a:r>
              <a:rPr lang="en"/>
              <a:t>When the inputs of the function are clear, they are left implicit.</a:t>
            </a:r>
            <a:endParaRPr/>
          </a:p>
          <a:p>
            <a:pPr indent="-381000" lvl="2" marL="1371600" marR="0" rtl="0" algn="l">
              <a:lnSpc>
                <a:spcPct val="100000"/>
              </a:lnSpc>
              <a:spcBef>
                <a:spcPts val="0"/>
              </a:spcBef>
              <a:spcAft>
                <a:spcPts val="0"/>
              </a:spcAft>
              <a:buSzPts val="2400"/>
              <a:buChar char="■"/>
            </a:pPr>
            <a:r>
              <a:rPr lang="en"/>
              <a:t>We don’t care how accounts are represented. There is just a predicate “educational-customer”.</a:t>
            </a:r>
            <a:endParaRPr/>
          </a:p>
          <a:p>
            <a:pPr indent="-419100" lvl="0" marL="457200" marR="0" rtl="0" algn="l">
              <a:lnSpc>
                <a:spcPct val="100000"/>
              </a:lnSpc>
              <a:spcBef>
                <a:spcPts val="0"/>
              </a:spcBef>
              <a:spcAft>
                <a:spcPts val="0"/>
              </a:spcAft>
              <a:buSzPts val="3000"/>
              <a:buChar char="●"/>
            </a:pPr>
            <a:r>
              <a:rPr lang="en"/>
              <a:t>A </a:t>
            </a:r>
            <a:r>
              <a:rPr i="1" lang="en"/>
              <a:t>condition</a:t>
            </a:r>
            <a:r>
              <a:rPr lang="en"/>
              <a:t> is a predicate that cannot be decomposed further.</a:t>
            </a:r>
            <a:endParaRPr/>
          </a:p>
          <a:p>
            <a:pPr indent="-419100" lvl="0" marL="457200" marR="0" rtl="0" algn="l">
              <a:lnSpc>
                <a:spcPct val="100000"/>
              </a:lnSpc>
              <a:spcBef>
                <a:spcPts val="0"/>
              </a:spcBef>
              <a:spcAft>
                <a:spcPts val="0"/>
              </a:spcAft>
              <a:buSzPts val="3000"/>
              <a:buChar char="●"/>
            </a:pPr>
            <a:r>
              <a:rPr lang="en"/>
              <a:t>A </a:t>
            </a:r>
            <a:r>
              <a:rPr i="1" lang="en"/>
              <a:t>decision</a:t>
            </a:r>
            <a:r>
              <a:rPr lang="en"/>
              <a:t>, is 2+ conditions, connected with operators (and, or, xor, implication). </a:t>
            </a:r>
            <a:endParaRPr/>
          </a:p>
        </p:txBody>
      </p:sp>
      <p:sp>
        <p:nvSpPr>
          <p:cNvPr id="302" name="Shape 30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Shape 30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Decision Structures</a:t>
            </a:r>
            <a:endParaRPr>
              <a:solidFill>
                <a:srgbClr val="FFFFFF"/>
              </a:solidFill>
            </a:endParaRPr>
          </a:p>
        </p:txBody>
      </p:sp>
      <p:sp>
        <p:nvSpPr>
          <p:cNvPr id="308" name="Shape 30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Specifications are often expressed as </a:t>
            </a:r>
            <a:r>
              <a:rPr i="1" lang="en"/>
              <a:t>decision structures</a:t>
            </a:r>
            <a:r>
              <a:rPr lang="en"/>
              <a:t>.</a:t>
            </a:r>
            <a:endParaRPr/>
          </a:p>
          <a:p>
            <a:pPr indent="-381000" lvl="1" marL="914400" marR="0" rtl="0" algn="l">
              <a:lnSpc>
                <a:spcPct val="100000"/>
              </a:lnSpc>
              <a:spcBef>
                <a:spcPts val="0"/>
              </a:spcBef>
              <a:spcAft>
                <a:spcPts val="0"/>
              </a:spcAft>
              <a:buSzPts val="2400"/>
              <a:buChar char="○"/>
            </a:pPr>
            <a:r>
              <a:rPr lang="en"/>
              <a:t>Conditions on input values, and the corresponding actions or results.</a:t>
            </a:r>
            <a:endParaRPr/>
          </a:p>
          <a:p>
            <a:pPr indent="-381000" lvl="1" marL="914400" marR="0" rtl="0" algn="l">
              <a:lnSpc>
                <a:spcPct val="100000"/>
              </a:lnSpc>
              <a:spcBef>
                <a:spcPts val="0"/>
              </a:spcBef>
              <a:spcAft>
                <a:spcPts val="0"/>
              </a:spcAft>
              <a:buSzPts val="2400"/>
              <a:buChar char="○"/>
            </a:pPr>
            <a:r>
              <a:rPr lang="en"/>
              <a:t>Example:</a:t>
            </a:r>
            <a:endParaRPr/>
          </a:p>
          <a:p>
            <a:pPr indent="-355600" lvl="2" marL="1371600" marR="0" rtl="0" algn="l">
              <a:lnSpc>
                <a:spcPct val="100000"/>
              </a:lnSpc>
              <a:spcBef>
                <a:spcPts val="0"/>
              </a:spcBef>
              <a:spcAft>
                <a:spcPts val="0"/>
              </a:spcAft>
              <a:buSzPts val="2000"/>
              <a:buChar char="■"/>
            </a:pPr>
            <a:r>
              <a:rPr lang="en" sz="2000"/>
              <a:t>NoDiscount = 	(indAcct ^ !(current &gt; indThreshold) ^ </a:t>
            </a:r>
            <a:br>
              <a:rPr lang="en" sz="2000"/>
            </a:br>
            <a:r>
              <a:rPr lang="en" sz="2000"/>
              <a:t>				!(offerPrice &lt; indNormalPrice)) </a:t>
            </a:r>
            <a:br>
              <a:rPr lang="en" sz="2000"/>
            </a:br>
            <a:r>
              <a:rPr lang="en" sz="2000"/>
              <a:t>				v (busAcct ^ !(current &gt; busThreshold) ^</a:t>
            </a:r>
            <a:br>
              <a:rPr lang="en" sz="2000"/>
            </a:br>
            <a:r>
              <a:rPr lang="en" sz="2000"/>
              <a:t>				!(current &gt; busYearlyThreshold) ^</a:t>
            </a:r>
            <a:br>
              <a:rPr lang="en" sz="2000"/>
            </a:br>
            <a:r>
              <a:rPr lang="en" sz="2000"/>
              <a:t> 				!(offerPrice &lt; busNormalPrice))</a:t>
            </a:r>
            <a:endParaRPr sz="2000"/>
          </a:p>
          <a:p>
            <a:pPr indent="-419100" lvl="0" marL="457200" marR="0" rtl="0" algn="l">
              <a:lnSpc>
                <a:spcPct val="100000"/>
              </a:lnSpc>
              <a:spcBef>
                <a:spcPts val="0"/>
              </a:spcBef>
              <a:spcAft>
                <a:spcPts val="0"/>
              </a:spcAft>
              <a:buSzPts val="3000"/>
              <a:buChar char="●"/>
            </a:pPr>
            <a:r>
              <a:rPr lang="en"/>
              <a:t>Decision structures can be modeled as tables, relating predicate values to outputs.</a:t>
            </a:r>
            <a:endParaRPr/>
          </a:p>
        </p:txBody>
      </p:sp>
      <p:sp>
        <p:nvSpPr>
          <p:cNvPr id="309" name="Shape 30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Decision Tables</a:t>
            </a:r>
            <a:endParaRPr>
              <a:solidFill>
                <a:srgbClr val="FFFFFF"/>
              </a:solidFill>
            </a:endParaRPr>
          </a:p>
        </p:txBody>
      </p:sp>
      <p:sp>
        <p:nvSpPr>
          <p:cNvPr id="315" name="Shape 3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Decision structures can be modeled as tables, relating predicate values to outputs.</a:t>
            </a:r>
            <a:endParaRPr/>
          </a:p>
          <a:p>
            <a:pPr indent="-419100" lvl="0" marL="457200" marR="0" rtl="0" algn="l">
              <a:lnSpc>
                <a:spcPct val="100000"/>
              </a:lnSpc>
              <a:spcBef>
                <a:spcPts val="0"/>
              </a:spcBef>
              <a:spcAft>
                <a:spcPts val="0"/>
              </a:spcAft>
              <a:buSzPts val="3000"/>
              <a:buChar char="●"/>
            </a:pPr>
            <a:r>
              <a:rPr lang="en"/>
              <a:t>Rows represent basic conditions. </a:t>
            </a:r>
            <a:endParaRPr/>
          </a:p>
          <a:p>
            <a:pPr indent="-419100" lvl="0" marL="457200" marR="0" rtl="0" algn="l">
              <a:lnSpc>
                <a:spcPct val="100000"/>
              </a:lnSpc>
              <a:spcBef>
                <a:spcPts val="0"/>
              </a:spcBef>
              <a:spcAft>
                <a:spcPts val="0"/>
              </a:spcAft>
              <a:buSzPts val="3000"/>
              <a:buChar char="●"/>
            </a:pPr>
            <a:r>
              <a:rPr lang="en"/>
              <a:t>Columns represent combinations of conditions, with the last row indicating the expected output for that combination.</a:t>
            </a:r>
            <a:endParaRPr/>
          </a:p>
          <a:p>
            <a:pPr indent="-419100" lvl="0" marL="457200" marR="0" rtl="0" algn="l">
              <a:lnSpc>
                <a:spcPct val="100000"/>
              </a:lnSpc>
              <a:spcBef>
                <a:spcPts val="0"/>
              </a:spcBef>
              <a:spcAft>
                <a:spcPts val="0"/>
              </a:spcAft>
              <a:buSzPts val="3000"/>
              <a:buChar char="●"/>
            </a:pPr>
            <a:r>
              <a:rPr lang="en"/>
              <a:t>Cells are labeled T, F, or - (don’t care).</a:t>
            </a:r>
            <a:endParaRPr/>
          </a:p>
          <a:p>
            <a:pPr indent="-419100" lvl="0" marL="457200" marR="0" rtl="0" algn="l">
              <a:lnSpc>
                <a:spcPct val="100000"/>
              </a:lnSpc>
              <a:spcBef>
                <a:spcPts val="0"/>
              </a:spcBef>
              <a:spcAft>
                <a:spcPts val="0"/>
              </a:spcAft>
              <a:buSzPts val="3000"/>
              <a:buChar char="●"/>
            </a:pPr>
            <a:r>
              <a:rPr lang="en"/>
              <a:t>Column is equivalent to a logical expression joining the required values.</a:t>
            </a:r>
            <a:endParaRPr/>
          </a:p>
        </p:txBody>
      </p:sp>
      <p:sp>
        <p:nvSpPr>
          <p:cNvPr id="316" name="Shape 3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Decision Tables</a:t>
            </a:r>
            <a:endParaRPr>
              <a:solidFill>
                <a:srgbClr val="FFFFFF"/>
              </a:solidFill>
            </a:endParaRPr>
          </a:p>
        </p:txBody>
      </p:sp>
      <p:sp>
        <p:nvSpPr>
          <p:cNvPr id="322" name="Shape 322"/>
          <p:cNvSpPr txBox="1"/>
          <p:nvPr>
            <p:ph idx="1" type="body"/>
          </p:nvPr>
        </p:nvSpPr>
        <p:spPr>
          <a:xfrm>
            <a:off x="457200" y="1600200"/>
            <a:ext cx="44265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sz="2400"/>
              <a:t>Can be augmented with a set of constraints that limit combinations.</a:t>
            </a:r>
            <a:endParaRPr sz="2400"/>
          </a:p>
          <a:p>
            <a:pPr indent="-381000" lvl="1" marL="914400" marR="0" rtl="0" algn="l">
              <a:lnSpc>
                <a:spcPct val="100000"/>
              </a:lnSpc>
              <a:spcBef>
                <a:spcPts val="0"/>
              </a:spcBef>
              <a:spcAft>
                <a:spcPts val="0"/>
              </a:spcAft>
              <a:buSzPts val="2400"/>
              <a:buChar char="○"/>
            </a:pPr>
            <a:r>
              <a:rPr lang="en"/>
              <a:t>Formalize the relations among basic conditions</a:t>
            </a:r>
            <a:endParaRPr sz="2400"/>
          </a:p>
          <a:p>
            <a:pPr indent="-381000" lvl="1" marL="914400" marR="0" rtl="0" algn="l">
              <a:lnSpc>
                <a:spcPct val="100000"/>
              </a:lnSpc>
              <a:spcBef>
                <a:spcPts val="0"/>
              </a:spcBef>
              <a:spcAft>
                <a:spcPts val="0"/>
              </a:spcAft>
              <a:buSzPts val="2400"/>
              <a:buChar char="○"/>
            </a:pPr>
            <a:r>
              <a:rPr lang="en"/>
              <a:t>Expressions over predicates:</a:t>
            </a:r>
            <a:endParaRPr/>
          </a:p>
          <a:p>
            <a:pPr indent="-342900" lvl="2" marL="1371600" marR="0" rtl="0" algn="l">
              <a:lnSpc>
                <a:spcPct val="100000"/>
              </a:lnSpc>
              <a:spcBef>
                <a:spcPts val="0"/>
              </a:spcBef>
              <a:spcAft>
                <a:spcPts val="0"/>
              </a:spcAft>
              <a:buSzPts val="1800"/>
              <a:buChar char="■"/>
            </a:pPr>
            <a:r>
              <a:rPr lang="en" sz="1800"/>
              <a:t>(Cond1 ^ !Cond2 =&gt; Cond3)</a:t>
            </a:r>
            <a:endParaRPr sz="1800"/>
          </a:p>
          <a:p>
            <a:pPr indent="-381000" lvl="1" marL="914400" marR="0" rtl="0" algn="l">
              <a:lnSpc>
                <a:spcPct val="100000"/>
              </a:lnSpc>
              <a:spcBef>
                <a:spcPts val="0"/>
              </a:spcBef>
              <a:spcAft>
                <a:spcPts val="0"/>
              </a:spcAft>
              <a:buSzPts val="2400"/>
              <a:buChar char="○"/>
            </a:pPr>
            <a:r>
              <a:rPr lang="en"/>
              <a:t>Short-hand for common combinations:</a:t>
            </a:r>
            <a:endParaRPr/>
          </a:p>
          <a:p>
            <a:pPr indent="-381000" lvl="2" marL="1371600" marR="0" rtl="0" algn="l">
              <a:lnSpc>
                <a:spcPct val="100000"/>
              </a:lnSpc>
              <a:spcBef>
                <a:spcPts val="0"/>
              </a:spcBef>
              <a:spcAft>
                <a:spcPts val="0"/>
              </a:spcAft>
              <a:buSzPts val="2400"/>
              <a:buChar char="■"/>
            </a:pPr>
            <a:r>
              <a:rPr lang="en"/>
              <a:t>at-most-one(C1...Cn)</a:t>
            </a:r>
            <a:endParaRPr/>
          </a:p>
          <a:p>
            <a:pPr indent="-381000" lvl="2" marL="1371600" marR="0" rtl="0" algn="l">
              <a:lnSpc>
                <a:spcPct val="100000"/>
              </a:lnSpc>
              <a:spcBef>
                <a:spcPts val="0"/>
              </a:spcBef>
              <a:spcAft>
                <a:spcPts val="0"/>
              </a:spcAft>
              <a:buSzPts val="2400"/>
              <a:buChar char="■"/>
            </a:pPr>
            <a:r>
              <a:rPr lang="en"/>
              <a:t>exactly-one(C1...Cn)</a:t>
            </a:r>
            <a:endParaRPr/>
          </a:p>
        </p:txBody>
      </p:sp>
      <p:graphicFrame>
        <p:nvGraphicFramePr>
          <p:cNvPr id="323" name="Shape 323"/>
          <p:cNvGraphicFramePr/>
          <p:nvPr/>
        </p:nvGraphicFramePr>
        <p:xfrm>
          <a:off x="5077700" y="2126675"/>
          <a:ext cx="3000000" cy="3000000"/>
        </p:xfrm>
        <a:graphic>
          <a:graphicData uri="http://schemas.openxmlformats.org/drawingml/2006/table">
            <a:tbl>
              <a:tblPr>
                <a:noFill/>
                <a:tableStyleId>{C38470D5-D4A9-4CBF-8B12-625FE46585EF}</a:tableStyleId>
              </a:tblPr>
              <a:tblGrid>
                <a:gridCol w="1093500"/>
                <a:gridCol w="1093500"/>
                <a:gridCol w="1093500"/>
              </a:tblGrid>
              <a:tr h="436025">
                <a:tc>
                  <a:txBody>
                    <a:bodyPr>
                      <a:noAutofit/>
                    </a:bodyPr>
                    <a:lstStyle/>
                    <a:p>
                      <a:pPr indent="0" lvl="0" marL="0" rtl="0">
                        <a:spcBef>
                          <a:spcPts val="0"/>
                        </a:spcBef>
                        <a:spcAft>
                          <a:spcPts val="0"/>
                        </a:spcAft>
                        <a:buNone/>
                      </a:pPr>
                      <a:r>
                        <a:rPr b="1" lang="en"/>
                        <a:t>Cond1</a:t>
                      </a:r>
                      <a:endParaRPr b="1"/>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r>
              <a:tr h="436025">
                <a:tc>
                  <a:txBody>
                    <a:bodyPr>
                      <a:noAutofit/>
                    </a:bodyPr>
                    <a:lstStyle/>
                    <a:p>
                      <a:pPr indent="0" lvl="0" marL="0" rtl="0">
                        <a:spcBef>
                          <a:spcPts val="0"/>
                        </a:spcBef>
                        <a:spcAft>
                          <a:spcPts val="0"/>
                        </a:spcAft>
                        <a:buNone/>
                      </a:pPr>
                      <a:r>
                        <a:rPr b="1" lang="en"/>
                        <a:t>Cond2</a:t>
                      </a:r>
                      <a:endParaRPr b="1"/>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r>
              <a:tr h="436025">
                <a:tc>
                  <a:txBody>
                    <a:bodyPr>
                      <a:noAutofit/>
                    </a:bodyPr>
                    <a:lstStyle/>
                    <a:p>
                      <a:pPr indent="0" lvl="0" marL="0" rtl="0">
                        <a:spcBef>
                          <a:spcPts val="0"/>
                        </a:spcBef>
                        <a:spcAft>
                          <a:spcPts val="0"/>
                        </a:spcAft>
                        <a:buNone/>
                      </a:pPr>
                      <a:r>
                        <a:rPr b="1" lang="en"/>
                        <a:t>Cond3</a:t>
                      </a:r>
                      <a:endParaRPr b="1"/>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r>
              <a:tr h="436025">
                <a:tc>
                  <a:txBody>
                    <a:bodyPr>
                      <a:noAutofit/>
                    </a:bodyPr>
                    <a:lstStyle/>
                    <a:p>
                      <a:pPr indent="0" lvl="0" marL="0" rtl="0">
                        <a:spcBef>
                          <a:spcPts val="0"/>
                        </a:spcBef>
                        <a:spcAft>
                          <a:spcPts val="0"/>
                        </a:spcAft>
                        <a:buNone/>
                      </a:pPr>
                      <a:r>
                        <a:rPr b="1" lang="en"/>
                        <a:t>Out</a:t>
                      </a:r>
                      <a:endParaRPr b="1"/>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r>
            </a:tbl>
          </a:graphicData>
        </a:graphic>
      </p:graphicFrame>
      <p:sp>
        <p:nvSpPr>
          <p:cNvPr id="324" name="Shape 3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Example Decision Table</a:t>
            </a:r>
            <a:endParaRPr>
              <a:solidFill>
                <a:srgbClr val="FFFFFF"/>
              </a:solidFill>
            </a:endParaRPr>
          </a:p>
        </p:txBody>
      </p:sp>
      <p:graphicFrame>
        <p:nvGraphicFramePr>
          <p:cNvPr id="330" name="Shape 330"/>
          <p:cNvGraphicFramePr/>
          <p:nvPr/>
        </p:nvGraphicFramePr>
        <p:xfrm>
          <a:off x="457188" y="1808850"/>
          <a:ext cx="3000000" cy="3000000"/>
        </p:xfrm>
        <a:graphic>
          <a:graphicData uri="http://schemas.openxmlformats.org/drawingml/2006/table">
            <a:tbl>
              <a:tblPr>
                <a:noFill/>
                <a:tableStyleId>{C38470D5-D4A9-4CBF-8B12-625FE46585EF}</a:tableStyleId>
              </a:tblPr>
              <a:tblGrid>
                <a:gridCol w="1012675"/>
                <a:gridCol w="602450"/>
                <a:gridCol w="445200"/>
                <a:gridCol w="557500"/>
                <a:gridCol w="443175"/>
                <a:gridCol w="471200"/>
                <a:gridCol w="611650"/>
                <a:gridCol w="636300"/>
                <a:gridCol w="700875"/>
              </a:tblGrid>
              <a:tr h="381000">
                <a:tc>
                  <a:txBody>
                    <a:bodyPr>
                      <a:noAutofit/>
                    </a:bodyPr>
                    <a:lstStyle/>
                    <a:p>
                      <a:pPr indent="0" lvl="0" marL="0" rtl="0">
                        <a:spcBef>
                          <a:spcPts val="0"/>
                        </a:spcBef>
                        <a:spcAft>
                          <a:spcPts val="0"/>
                        </a:spcAft>
                        <a:buNone/>
                      </a:pPr>
                      <a:r>
                        <a:rPr b="1" lang="en"/>
                        <a:t>EduAc</a:t>
                      </a:r>
                      <a:endParaRPr b="1"/>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r>
              <a:tr h="381000">
                <a:tc>
                  <a:txBody>
                    <a:bodyPr>
                      <a:noAutofit/>
                    </a:bodyPr>
                    <a:lstStyle/>
                    <a:p>
                      <a:pPr indent="0" lvl="0" marL="0" rtl="0">
                        <a:spcBef>
                          <a:spcPts val="0"/>
                        </a:spcBef>
                        <a:spcAft>
                          <a:spcPts val="0"/>
                        </a:spcAft>
                        <a:buNone/>
                      </a:pPr>
                      <a:r>
                        <a:rPr b="1" lang="en"/>
                        <a:t>BusAc</a:t>
                      </a:r>
                      <a:endParaRPr b="1"/>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r>
              <a:tr h="381000">
                <a:tc>
                  <a:txBody>
                    <a:bodyPr>
                      <a:noAutofit/>
                    </a:bodyPr>
                    <a:lstStyle/>
                    <a:p>
                      <a:pPr indent="0" lvl="0" marL="0" rtl="0">
                        <a:spcBef>
                          <a:spcPts val="0"/>
                        </a:spcBef>
                        <a:spcAft>
                          <a:spcPts val="0"/>
                        </a:spcAft>
                        <a:buNone/>
                      </a:pPr>
                      <a:r>
                        <a:rPr b="1" lang="en"/>
                        <a:t>CP &gt; CT1</a:t>
                      </a:r>
                      <a:endParaRPr b="1"/>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r>
              <a:tr h="381000">
                <a:tc>
                  <a:txBody>
                    <a:bodyPr>
                      <a:noAutofit/>
                    </a:bodyPr>
                    <a:lstStyle/>
                    <a:p>
                      <a:pPr indent="0" lvl="0" marL="0" rtl="0">
                        <a:spcBef>
                          <a:spcPts val="0"/>
                        </a:spcBef>
                        <a:spcAft>
                          <a:spcPts val="0"/>
                        </a:spcAft>
                        <a:buNone/>
                      </a:pPr>
                      <a:r>
                        <a:rPr b="1" lang="en"/>
                        <a:t>YP &gt; YT1</a:t>
                      </a:r>
                      <a:endParaRPr b="1"/>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r>
              <a:tr h="381000">
                <a:tc>
                  <a:txBody>
                    <a:bodyPr>
                      <a:noAutofit/>
                    </a:bodyPr>
                    <a:lstStyle/>
                    <a:p>
                      <a:pPr indent="0" lvl="0" marL="0" rtl="0">
                        <a:spcBef>
                          <a:spcPts val="0"/>
                        </a:spcBef>
                        <a:spcAft>
                          <a:spcPts val="0"/>
                        </a:spcAft>
                        <a:buNone/>
                      </a:pPr>
                      <a:r>
                        <a:rPr b="1" lang="en"/>
                        <a:t>CP &gt; Ct2</a:t>
                      </a:r>
                      <a:endParaRPr b="1"/>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r>
              <a:tr h="381000">
                <a:tc>
                  <a:txBody>
                    <a:bodyPr>
                      <a:noAutofit/>
                    </a:bodyPr>
                    <a:lstStyle/>
                    <a:p>
                      <a:pPr indent="0" lvl="0" marL="0" rtl="0">
                        <a:spcBef>
                          <a:spcPts val="0"/>
                        </a:spcBef>
                        <a:spcAft>
                          <a:spcPts val="0"/>
                        </a:spcAft>
                        <a:buNone/>
                      </a:pPr>
                      <a:r>
                        <a:rPr b="1" lang="en"/>
                        <a:t>YP &gt; YT2</a:t>
                      </a:r>
                      <a:endParaRPr b="1"/>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r>
              <a:tr h="381000">
                <a:tc>
                  <a:txBody>
                    <a:bodyPr>
                      <a:noAutofit/>
                    </a:bodyPr>
                    <a:lstStyle/>
                    <a:p>
                      <a:pPr indent="0" lvl="0" marL="0" rtl="0">
                        <a:spcBef>
                          <a:spcPts val="0"/>
                        </a:spcBef>
                        <a:spcAft>
                          <a:spcPts val="0"/>
                        </a:spcAft>
                        <a:buNone/>
                      </a:pPr>
                      <a:r>
                        <a:rPr b="1" lang="en"/>
                        <a:t>SP &gt; Sc</a:t>
                      </a:r>
                      <a:endParaRPr b="1"/>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r>
              <a:tr h="381000">
                <a:tc>
                  <a:txBody>
                    <a:bodyPr>
                      <a:noAutofit/>
                    </a:bodyPr>
                    <a:lstStyle/>
                    <a:p>
                      <a:pPr indent="0" lvl="0" marL="0" rtl="0">
                        <a:spcBef>
                          <a:spcPts val="0"/>
                        </a:spcBef>
                        <a:spcAft>
                          <a:spcPts val="0"/>
                        </a:spcAft>
                        <a:buNone/>
                      </a:pPr>
                      <a:r>
                        <a:rPr b="1" lang="en"/>
                        <a:t>SP &gt; T1</a:t>
                      </a:r>
                      <a:endParaRPr b="1"/>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r>
              <a:tr h="381000">
                <a:tc>
                  <a:txBody>
                    <a:bodyPr>
                      <a:noAutofit/>
                    </a:bodyPr>
                    <a:lstStyle/>
                    <a:p>
                      <a:pPr indent="0" lvl="0" marL="0" rtl="0">
                        <a:spcBef>
                          <a:spcPts val="0"/>
                        </a:spcBef>
                        <a:spcAft>
                          <a:spcPts val="0"/>
                        </a:spcAft>
                        <a:buNone/>
                      </a:pPr>
                      <a:r>
                        <a:rPr b="1" lang="en"/>
                        <a:t>SP &gt; T2</a:t>
                      </a:r>
                      <a:endParaRPr b="1"/>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r>
              <a:tr h="381000">
                <a:tc>
                  <a:txBody>
                    <a:bodyPr>
                      <a:noAutofit/>
                    </a:bodyPr>
                    <a:lstStyle/>
                    <a:p>
                      <a:pPr indent="0" lvl="0" marL="0" rtl="0">
                        <a:spcBef>
                          <a:spcPts val="0"/>
                        </a:spcBef>
                        <a:spcAft>
                          <a:spcPts val="0"/>
                        </a:spcAft>
                        <a:buNone/>
                      </a:pPr>
                      <a:r>
                        <a:rPr b="1" lang="en"/>
                        <a:t>Out</a:t>
                      </a:r>
                      <a:endParaRPr b="1"/>
                    </a:p>
                  </a:txBody>
                  <a:tcPr marT="91425" marB="91425" marR="91425" marL="91425"/>
                </a:tc>
                <a:tc>
                  <a:txBody>
                    <a:bodyPr>
                      <a:noAutofit/>
                    </a:bodyPr>
                    <a:lstStyle/>
                    <a:p>
                      <a:pPr indent="0" lvl="0" marL="0" rtl="0">
                        <a:spcBef>
                          <a:spcPts val="0"/>
                        </a:spcBef>
                        <a:spcAft>
                          <a:spcPts val="0"/>
                        </a:spcAft>
                        <a:buNone/>
                      </a:pPr>
                      <a:r>
                        <a:rPr lang="en"/>
                        <a:t>Edu</a:t>
                      </a:r>
                      <a:endParaRPr/>
                    </a:p>
                  </a:txBody>
                  <a:tcPr marT="91425" marB="91425" marR="91425" marL="91425"/>
                </a:tc>
                <a:tc>
                  <a:txBody>
                    <a:bodyPr>
                      <a:noAutofit/>
                    </a:bodyPr>
                    <a:lstStyle/>
                    <a:p>
                      <a:pPr indent="0" lvl="0" marL="0" rtl="0">
                        <a:spcBef>
                          <a:spcPts val="0"/>
                        </a:spcBef>
                        <a:spcAft>
                          <a:spcPts val="0"/>
                        </a:spcAft>
                        <a:buNone/>
                      </a:pPr>
                      <a:r>
                        <a:rPr lang="en"/>
                        <a:t>SP</a:t>
                      </a:r>
                      <a:endParaRPr/>
                    </a:p>
                  </a:txBody>
                  <a:tcPr marT="91425" marB="91425" marR="91425" marL="91425"/>
                </a:tc>
                <a:tc>
                  <a:txBody>
                    <a:bodyPr>
                      <a:noAutofit/>
                    </a:bodyPr>
                    <a:lstStyle/>
                    <a:p>
                      <a:pPr indent="0" lvl="0" marL="0" rtl="0">
                        <a:spcBef>
                          <a:spcPts val="0"/>
                        </a:spcBef>
                        <a:spcAft>
                          <a:spcPts val="0"/>
                        </a:spcAft>
                        <a:buNone/>
                      </a:pPr>
                      <a:r>
                        <a:rPr lang="en"/>
                        <a:t>ND</a:t>
                      </a:r>
                      <a:endParaRPr/>
                    </a:p>
                  </a:txBody>
                  <a:tcPr marT="91425" marB="91425" marR="91425" marL="91425"/>
                </a:tc>
                <a:tc>
                  <a:txBody>
                    <a:bodyPr>
                      <a:noAutofit/>
                    </a:bodyPr>
                    <a:lstStyle/>
                    <a:p>
                      <a:pPr indent="0" lvl="0" marL="0" rtl="0">
                        <a:spcBef>
                          <a:spcPts val="0"/>
                        </a:spcBef>
                        <a:spcAft>
                          <a:spcPts val="0"/>
                        </a:spcAft>
                        <a:buNone/>
                      </a:pPr>
                      <a:r>
                        <a:rPr lang="en"/>
                        <a:t>SP</a:t>
                      </a:r>
                      <a:endParaRPr/>
                    </a:p>
                  </a:txBody>
                  <a:tcPr marT="91425" marB="91425" marR="91425" marL="91425"/>
                </a:tc>
                <a:tc>
                  <a:txBody>
                    <a:bodyPr>
                      <a:noAutofit/>
                    </a:bodyPr>
                    <a:lstStyle/>
                    <a:p>
                      <a:pPr indent="0" lvl="0" marL="0" rtl="0">
                        <a:spcBef>
                          <a:spcPts val="0"/>
                        </a:spcBef>
                        <a:spcAft>
                          <a:spcPts val="0"/>
                        </a:spcAft>
                        <a:buNone/>
                      </a:pPr>
                      <a:r>
                        <a:rPr lang="en"/>
                        <a:t>T1</a:t>
                      </a:r>
                      <a:endParaRPr/>
                    </a:p>
                  </a:txBody>
                  <a:tcPr marT="91425" marB="91425" marR="91425" marL="91425"/>
                </a:tc>
                <a:tc>
                  <a:txBody>
                    <a:bodyPr>
                      <a:noAutofit/>
                    </a:bodyPr>
                    <a:lstStyle/>
                    <a:p>
                      <a:pPr indent="0" lvl="0" marL="0" rtl="0">
                        <a:spcBef>
                          <a:spcPts val="0"/>
                        </a:spcBef>
                        <a:spcAft>
                          <a:spcPts val="0"/>
                        </a:spcAft>
                        <a:buNone/>
                      </a:pPr>
                      <a:r>
                        <a:rPr lang="en"/>
                        <a:t>SP</a:t>
                      </a:r>
                      <a:endParaRPr/>
                    </a:p>
                  </a:txBody>
                  <a:tcPr marT="91425" marB="91425" marR="91425" marL="91425"/>
                </a:tc>
                <a:tc>
                  <a:txBody>
                    <a:bodyPr>
                      <a:noAutofit/>
                    </a:bodyPr>
                    <a:lstStyle/>
                    <a:p>
                      <a:pPr indent="0" lvl="0" marL="0" rtl="0">
                        <a:spcBef>
                          <a:spcPts val="0"/>
                        </a:spcBef>
                        <a:spcAft>
                          <a:spcPts val="0"/>
                        </a:spcAft>
                        <a:buNone/>
                      </a:pPr>
                      <a:r>
                        <a:rPr lang="en"/>
                        <a:t>T2</a:t>
                      </a:r>
                      <a:endParaRPr/>
                    </a:p>
                  </a:txBody>
                  <a:tcPr marT="91425" marB="91425" marR="91425" marL="91425"/>
                </a:tc>
                <a:tc>
                  <a:txBody>
                    <a:bodyPr>
                      <a:noAutofit/>
                    </a:bodyPr>
                    <a:lstStyle/>
                    <a:p>
                      <a:pPr indent="0" lvl="0" marL="0" rtl="0">
                        <a:spcBef>
                          <a:spcPts val="0"/>
                        </a:spcBef>
                        <a:spcAft>
                          <a:spcPts val="0"/>
                        </a:spcAft>
                        <a:buNone/>
                      </a:pPr>
                      <a:r>
                        <a:rPr lang="en"/>
                        <a:t>SP</a:t>
                      </a:r>
                      <a:endParaRPr/>
                    </a:p>
                  </a:txBody>
                  <a:tcPr marT="91425" marB="91425" marR="91425" marL="91425"/>
                </a:tc>
              </a:tr>
            </a:tbl>
          </a:graphicData>
        </a:graphic>
      </p:graphicFrame>
      <p:sp>
        <p:nvSpPr>
          <p:cNvPr id="331" name="Shape 331"/>
          <p:cNvSpPr txBox="1"/>
          <p:nvPr/>
        </p:nvSpPr>
        <p:spPr>
          <a:xfrm>
            <a:off x="5956500" y="1671375"/>
            <a:ext cx="2961300" cy="4589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Constraints</a:t>
            </a:r>
            <a:endParaRPr/>
          </a:p>
          <a:p>
            <a:pPr indent="0" lvl="0" marL="0" rtl="0">
              <a:spcBef>
                <a:spcPts val="0"/>
              </a:spcBef>
              <a:spcAft>
                <a:spcPts val="0"/>
              </a:spcAft>
              <a:buNone/>
            </a:pPr>
            <a:r>
              <a:rPr lang="en"/>
              <a:t>at-most-one(EduAc,BusAc)</a:t>
            </a:r>
            <a:endParaRPr/>
          </a:p>
          <a:p>
            <a:pPr indent="0" lvl="0" marL="0" rtl="0">
              <a:spcBef>
                <a:spcPts val="0"/>
              </a:spcBef>
              <a:spcAft>
                <a:spcPts val="0"/>
              </a:spcAft>
              <a:buNone/>
            </a:pPr>
            <a:r>
              <a:rPr lang="en"/>
              <a:t>at-most-one(YP&lt;=YT1, YP &gt; YT2)</a:t>
            </a:r>
            <a:endParaRPr/>
          </a:p>
          <a:p>
            <a:pPr indent="0" lvl="0" marL="0" rtl="0">
              <a:spcBef>
                <a:spcPts val="0"/>
              </a:spcBef>
              <a:spcAft>
                <a:spcPts val="0"/>
              </a:spcAft>
              <a:buNone/>
            </a:pPr>
            <a:r>
              <a:rPr lang="en"/>
              <a:t>at-most-one(CP&lt;=CT1, CP &gt; CT2)</a:t>
            </a:r>
            <a:endParaRPr/>
          </a:p>
          <a:p>
            <a:pPr indent="0" lvl="0" marL="0" rtl="0">
              <a:spcBef>
                <a:spcPts val="0"/>
              </a:spcBef>
              <a:spcAft>
                <a:spcPts val="0"/>
              </a:spcAft>
              <a:buNone/>
            </a:pPr>
            <a:r>
              <a:rPr lang="en"/>
              <a:t>at-most-one(SP&lt;=T1, SP &gt; T2)</a:t>
            </a:r>
            <a:endParaRPr/>
          </a:p>
          <a:p>
            <a:pPr indent="0" lvl="0" marL="0" rtl="0">
              <a:spcBef>
                <a:spcPts val="0"/>
              </a:spcBef>
              <a:spcAft>
                <a:spcPts val="0"/>
              </a:spcAft>
              <a:buNone/>
            </a:pPr>
            <a:r>
              <a:rPr lang="en"/>
              <a:t>YP &gt; YT2 =&gt; YP &gt; YT1</a:t>
            </a:r>
            <a:endParaRPr/>
          </a:p>
          <a:p>
            <a:pPr indent="0" lvl="0" marL="0" rtl="0">
              <a:spcBef>
                <a:spcPts val="0"/>
              </a:spcBef>
              <a:spcAft>
                <a:spcPts val="0"/>
              </a:spcAft>
              <a:buNone/>
            </a:pPr>
            <a:r>
              <a:rPr lang="en"/>
              <a:t>CP &gt; CT2 =&gt; CP &gt; CT1</a:t>
            </a:r>
            <a:endParaRPr/>
          </a:p>
          <a:p>
            <a:pPr indent="0" lvl="0" marL="0" rtl="0">
              <a:spcBef>
                <a:spcPts val="0"/>
              </a:spcBef>
              <a:spcAft>
                <a:spcPts val="0"/>
              </a:spcAft>
              <a:buNone/>
            </a:pPr>
            <a:r>
              <a:rPr lang="en"/>
              <a:t>SP &gt; T2 =&gt; SP &gt; T1</a:t>
            </a:r>
            <a:endParaRPr/>
          </a:p>
          <a:p>
            <a:pPr indent="0" lvl="0" marL="0" rtl="0">
              <a:spcBef>
                <a:spcPts val="0"/>
              </a:spcBef>
              <a:spcAft>
                <a:spcPts val="0"/>
              </a:spcAft>
              <a:buNone/>
            </a:pPr>
            <a:r>
              <a:t/>
            </a:r>
            <a:endParaRPr/>
          </a:p>
          <a:p>
            <a:pPr indent="0" lvl="0" marL="0" rtl="0">
              <a:spcBef>
                <a:spcPts val="0"/>
              </a:spcBef>
              <a:spcAft>
                <a:spcPts val="0"/>
              </a:spcAft>
              <a:buNone/>
            </a:pPr>
            <a:r>
              <a:rPr b="1" lang="en"/>
              <a:t>Abbreviations</a:t>
            </a:r>
            <a:endParaRPr/>
          </a:p>
          <a:p>
            <a:pPr indent="0" lvl="0" marL="0" rtl="0">
              <a:spcBef>
                <a:spcPts val="0"/>
              </a:spcBef>
              <a:spcAft>
                <a:spcPts val="0"/>
              </a:spcAft>
              <a:buNone/>
            </a:pPr>
            <a:r>
              <a:rPr lang="en"/>
              <a:t>CP = current purchase</a:t>
            </a:r>
            <a:endParaRPr/>
          </a:p>
          <a:p>
            <a:pPr indent="0" lvl="0" marL="0" rtl="0">
              <a:spcBef>
                <a:spcPts val="0"/>
              </a:spcBef>
              <a:spcAft>
                <a:spcPts val="0"/>
              </a:spcAft>
              <a:buNone/>
            </a:pPr>
            <a:r>
              <a:rPr lang="en"/>
              <a:t>YP = yearly purchase</a:t>
            </a:r>
            <a:endParaRPr/>
          </a:p>
          <a:p>
            <a:pPr indent="0" lvl="0" marL="0" rtl="0">
              <a:spcBef>
                <a:spcPts val="0"/>
              </a:spcBef>
              <a:spcAft>
                <a:spcPts val="0"/>
              </a:spcAft>
              <a:buNone/>
            </a:pPr>
            <a:r>
              <a:rPr lang="en"/>
              <a:t>C(Y)T = current/yearly threshold</a:t>
            </a:r>
            <a:endParaRPr/>
          </a:p>
          <a:p>
            <a:pPr indent="0" lvl="0" marL="0" rtl="0">
              <a:spcBef>
                <a:spcPts val="0"/>
              </a:spcBef>
              <a:spcAft>
                <a:spcPts val="0"/>
              </a:spcAft>
              <a:buNone/>
            </a:pPr>
            <a:r>
              <a:rPr lang="en"/>
              <a:t>SP = special price</a:t>
            </a:r>
            <a:endParaRPr/>
          </a:p>
          <a:p>
            <a:pPr indent="0" lvl="0" marL="0" rtl="0">
              <a:spcBef>
                <a:spcPts val="0"/>
              </a:spcBef>
              <a:spcAft>
                <a:spcPts val="0"/>
              </a:spcAft>
              <a:buNone/>
            </a:pPr>
            <a:r>
              <a:rPr lang="en"/>
              <a:t>Sc = scheduled price</a:t>
            </a:r>
            <a:endParaRPr/>
          </a:p>
          <a:p>
            <a:pPr indent="0" lvl="0" marL="0" rtl="0">
              <a:spcBef>
                <a:spcPts val="0"/>
              </a:spcBef>
              <a:spcAft>
                <a:spcPts val="0"/>
              </a:spcAft>
              <a:buNone/>
            </a:pPr>
            <a:r>
              <a:rPr lang="en"/>
              <a:t>T1 = tier 1</a:t>
            </a:r>
            <a:endParaRPr/>
          </a:p>
          <a:p>
            <a:pPr indent="0" lvl="0" marL="0" rtl="0">
              <a:spcBef>
                <a:spcPts val="0"/>
              </a:spcBef>
              <a:spcAft>
                <a:spcPts val="0"/>
              </a:spcAft>
              <a:buNone/>
            </a:pPr>
            <a:r>
              <a:rPr lang="en"/>
              <a:t>T2 = tier 2</a:t>
            </a:r>
            <a:endParaRPr/>
          </a:p>
          <a:p>
            <a:pPr indent="0" lvl="0" marL="0" rtl="0">
              <a:spcBef>
                <a:spcPts val="0"/>
              </a:spcBef>
              <a:spcAft>
                <a:spcPts val="0"/>
              </a:spcAft>
              <a:buNone/>
            </a:pPr>
            <a:r>
              <a:rPr lang="en"/>
              <a:t>Edu = educational discount</a:t>
            </a:r>
            <a:endParaRPr/>
          </a:p>
          <a:p>
            <a:pPr indent="0" lvl="0" marL="0" rtl="0">
              <a:spcBef>
                <a:spcPts val="0"/>
              </a:spcBef>
              <a:spcAft>
                <a:spcPts val="0"/>
              </a:spcAft>
              <a:buNone/>
            </a:pPr>
            <a:r>
              <a:rPr lang="en"/>
              <a:t>NP = no discount</a:t>
            </a:r>
            <a:endParaRPr/>
          </a:p>
          <a:p>
            <a:pPr indent="0" lvl="0" marL="0" rtl="0">
              <a:spcBef>
                <a:spcPts val="0"/>
              </a:spcBef>
              <a:spcAft>
                <a:spcPts val="0"/>
              </a:spcAft>
              <a:buNone/>
            </a:pPr>
            <a:r>
              <a:t/>
            </a:r>
            <a:endParaRPr/>
          </a:p>
        </p:txBody>
      </p:sp>
      <p:sp>
        <p:nvSpPr>
          <p:cNvPr id="332" name="Shape 3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Creating Requirements-Based Tests</a:t>
            </a:r>
            <a:endParaRPr/>
          </a:p>
        </p:txBody>
      </p:sp>
      <p:sp>
        <p:nvSpPr>
          <p:cNvPr id="77" name="Shape 7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This process is effective for identifying the independent partitions for each input.</a:t>
            </a:r>
            <a:endParaRPr/>
          </a:p>
          <a:p>
            <a:pPr indent="-381000" lvl="1" marL="914400" marR="0" rtl="0" algn="l">
              <a:lnSpc>
                <a:spcPct val="100000"/>
              </a:lnSpc>
              <a:spcBef>
                <a:spcPts val="0"/>
              </a:spcBef>
              <a:spcAft>
                <a:spcPts val="0"/>
              </a:spcAft>
              <a:buSzPts val="2400"/>
              <a:buChar char="○"/>
            </a:pPr>
            <a:r>
              <a:rPr lang="en"/>
              <a:t>Leaving us with a large number of test specifications</a:t>
            </a:r>
            <a:endParaRPr/>
          </a:p>
          <a:p>
            <a:pPr indent="-419100" lvl="0" marL="457200" marR="0" rtl="0" algn="l">
              <a:lnSpc>
                <a:spcPct val="100000"/>
              </a:lnSpc>
              <a:spcBef>
                <a:spcPts val="0"/>
              </a:spcBef>
              <a:spcAft>
                <a:spcPts val="0"/>
              </a:spcAft>
              <a:buSzPts val="3000"/>
              <a:buChar char="●"/>
            </a:pPr>
            <a:r>
              <a:rPr lang="en"/>
              <a:t>Humans must still identify constraints on combinations of input choices and identify a subset of important test specifications.</a:t>
            </a:r>
            <a:endParaRPr/>
          </a:p>
          <a:p>
            <a:pPr indent="-419100" lvl="0" marL="457200" marR="0" rtl="0" algn="l">
              <a:lnSpc>
                <a:spcPct val="100000"/>
              </a:lnSpc>
              <a:spcBef>
                <a:spcPts val="0"/>
              </a:spcBef>
              <a:spcAft>
                <a:spcPts val="0"/>
              </a:spcAft>
              <a:buSzPts val="3000"/>
              <a:buChar char="●"/>
            </a:pPr>
            <a:r>
              <a:rPr lang="en"/>
              <a:t>An alternative approach - build a model from the specification, and derive tests from the </a:t>
            </a:r>
            <a:r>
              <a:rPr i="1" lang="en"/>
              <a:t>structure</a:t>
            </a:r>
            <a:r>
              <a:rPr lang="en"/>
              <a:t> of the model.</a:t>
            </a:r>
            <a:endParaRPr/>
          </a:p>
        </p:txBody>
      </p:sp>
      <p:sp>
        <p:nvSpPr>
          <p:cNvPr id="78" name="Shape 7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Decision Table Coverage</a:t>
            </a:r>
            <a:endParaRPr>
              <a:solidFill>
                <a:srgbClr val="FFFFFF"/>
              </a:solidFill>
            </a:endParaRPr>
          </a:p>
        </p:txBody>
      </p:sp>
      <p:sp>
        <p:nvSpPr>
          <p:cNvPr id="338" name="Shape 3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Basic Condition Coverage</a:t>
            </a:r>
            <a:endParaRPr/>
          </a:p>
          <a:p>
            <a:pPr indent="-381000" lvl="1" marL="914400" marR="0" rtl="0" algn="l">
              <a:lnSpc>
                <a:spcPct val="100000"/>
              </a:lnSpc>
              <a:spcBef>
                <a:spcPts val="0"/>
              </a:spcBef>
              <a:spcAft>
                <a:spcPts val="0"/>
              </a:spcAft>
              <a:buSzPts val="2400"/>
              <a:buChar char="○"/>
            </a:pPr>
            <a:r>
              <a:rPr lang="en"/>
              <a:t>Translate each column into a test case. </a:t>
            </a:r>
            <a:endParaRPr/>
          </a:p>
          <a:p>
            <a:pPr indent="-381000" lvl="1" marL="914400" marR="0" rtl="0" algn="l">
              <a:lnSpc>
                <a:spcPct val="100000"/>
              </a:lnSpc>
              <a:spcBef>
                <a:spcPts val="0"/>
              </a:spcBef>
              <a:spcAft>
                <a:spcPts val="0"/>
              </a:spcAft>
              <a:buSzPts val="2400"/>
              <a:buChar char="○"/>
            </a:pPr>
            <a:r>
              <a:rPr lang="en"/>
              <a:t>Don’t care entries can be filled out arbitrarily, as long as constraints are not violated. </a:t>
            </a:r>
            <a:endParaRPr/>
          </a:p>
          <a:p>
            <a:pPr indent="-419100" lvl="0" marL="457200" marR="0" rtl="0" algn="l">
              <a:lnSpc>
                <a:spcPct val="100000"/>
              </a:lnSpc>
              <a:spcBef>
                <a:spcPts val="0"/>
              </a:spcBef>
              <a:spcAft>
                <a:spcPts val="0"/>
              </a:spcAft>
              <a:buSzPts val="3000"/>
              <a:buChar char="●"/>
            </a:pPr>
            <a:r>
              <a:rPr lang="en"/>
              <a:t>Compound Condition Coverage</a:t>
            </a:r>
            <a:endParaRPr/>
          </a:p>
          <a:p>
            <a:pPr indent="-381000" lvl="1" marL="914400" marR="0" rtl="0" algn="l">
              <a:lnSpc>
                <a:spcPct val="100000"/>
              </a:lnSpc>
              <a:spcBef>
                <a:spcPts val="0"/>
              </a:spcBef>
              <a:spcAft>
                <a:spcPts val="0"/>
              </a:spcAft>
              <a:buSzPts val="2400"/>
              <a:buChar char="○"/>
            </a:pPr>
            <a:r>
              <a:rPr lang="en"/>
              <a:t>All combinations of truth values for predicates must be covered by test cases.</a:t>
            </a:r>
            <a:endParaRPr/>
          </a:p>
          <a:p>
            <a:pPr indent="-381000" lvl="1" marL="914400" marR="0" rtl="0" algn="l">
              <a:lnSpc>
                <a:spcPct val="100000"/>
              </a:lnSpc>
              <a:spcBef>
                <a:spcPts val="0"/>
              </a:spcBef>
              <a:spcAft>
                <a:spcPts val="0"/>
              </a:spcAft>
              <a:buSzPts val="2400"/>
              <a:buChar char="○"/>
            </a:pPr>
            <a:r>
              <a:rPr lang="en"/>
              <a:t>Requires 2</a:t>
            </a:r>
            <a:r>
              <a:rPr baseline="30000" lang="en"/>
              <a:t>n</a:t>
            </a:r>
            <a:r>
              <a:rPr lang="en"/>
              <a:t> test cases for n predicates.</a:t>
            </a:r>
            <a:endParaRPr/>
          </a:p>
          <a:p>
            <a:pPr indent="-381000" lvl="2" marL="1371600" marR="0" rtl="0" algn="l">
              <a:lnSpc>
                <a:spcPct val="100000"/>
              </a:lnSpc>
              <a:spcBef>
                <a:spcPts val="0"/>
              </a:spcBef>
              <a:spcAft>
                <a:spcPts val="0"/>
              </a:spcAft>
              <a:buSzPts val="2400"/>
              <a:buChar char="■"/>
            </a:pPr>
            <a:r>
              <a:rPr lang="en"/>
              <a:t>Can only be applied to small sets of predicates.</a:t>
            </a:r>
            <a:endParaRPr/>
          </a:p>
        </p:txBody>
      </p:sp>
      <p:sp>
        <p:nvSpPr>
          <p:cNvPr id="339" name="Shape 3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Example - Basic Condition Coverage</a:t>
            </a:r>
            <a:endParaRPr>
              <a:solidFill>
                <a:srgbClr val="FFFFFF"/>
              </a:solidFill>
            </a:endParaRPr>
          </a:p>
        </p:txBody>
      </p:sp>
      <p:graphicFrame>
        <p:nvGraphicFramePr>
          <p:cNvPr id="345" name="Shape 345"/>
          <p:cNvGraphicFramePr/>
          <p:nvPr/>
        </p:nvGraphicFramePr>
        <p:xfrm>
          <a:off x="457188" y="1808850"/>
          <a:ext cx="3000000" cy="3000000"/>
        </p:xfrm>
        <a:graphic>
          <a:graphicData uri="http://schemas.openxmlformats.org/drawingml/2006/table">
            <a:tbl>
              <a:tblPr>
                <a:noFill/>
                <a:tableStyleId>{C38470D5-D4A9-4CBF-8B12-625FE46585EF}</a:tableStyleId>
              </a:tblPr>
              <a:tblGrid>
                <a:gridCol w="1012675"/>
                <a:gridCol w="602450"/>
                <a:gridCol w="445200"/>
                <a:gridCol w="557500"/>
                <a:gridCol w="443175"/>
                <a:gridCol w="471200"/>
                <a:gridCol w="611650"/>
                <a:gridCol w="636300"/>
                <a:gridCol w="700875"/>
              </a:tblGrid>
              <a:tr h="381000">
                <a:tc>
                  <a:txBody>
                    <a:bodyPr>
                      <a:noAutofit/>
                    </a:bodyPr>
                    <a:lstStyle/>
                    <a:p>
                      <a:pPr indent="0" lvl="0" marL="0" rtl="0">
                        <a:spcBef>
                          <a:spcPts val="0"/>
                        </a:spcBef>
                        <a:spcAft>
                          <a:spcPts val="0"/>
                        </a:spcAft>
                        <a:buNone/>
                      </a:pPr>
                      <a:r>
                        <a:rPr b="1" lang="en"/>
                        <a:t>EduAc</a:t>
                      </a:r>
                      <a:endParaRPr b="1"/>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r>
              <a:tr h="381000">
                <a:tc>
                  <a:txBody>
                    <a:bodyPr>
                      <a:noAutofit/>
                    </a:bodyPr>
                    <a:lstStyle/>
                    <a:p>
                      <a:pPr indent="0" lvl="0" marL="0" rtl="0">
                        <a:spcBef>
                          <a:spcPts val="0"/>
                        </a:spcBef>
                        <a:spcAft>
                          <a:spcPts val="0"/>
                        </a:spcAft>
                        <a:buNone/>
                      </a:pPr>
                      <a:r>
                        <a:rPr b="1" lang="en"/>
                        <a:t>BusAc</a:t>
                      </a:r>
                      <a:endParaRPr b="1"/>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r>
              <a:tr h="381000">
                <a:tc>
                  <a:txBody>
                    <a:bodyPr>
                      <a:noAutofit/>
                    </a:bodyPr>
                    <a:lstStyle/>
                    <a:p>
                      <a:pPr indent="0" lvl="0" marL="0" rtl="0">
                        <a:spcBef>
                          <a:spcPts val="0"/>
                        </a:spcBef>
                        <a:spcAft>
                          <a:spcPts val="0"/>
                        </a:spcAft>
                        <a:buNone/>
                      </a:pPr>
                      <a:r>
                        <a:rPr b="1" lang="en"/>
                        <a:t>CP &gt; CT1</a:t>
                      </a:r>
                      <a:endParaRPr b="1"/>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r>
              <a:tr h="381000">
                <a:tc>
                  <a:txBody>
                    <a:bodyPr>
                      <a:noAutofit/>
                    </a:bodyPr>
                    <a:lstStyle/>
                    <a:p>
                      <a:pPr indent="0" lvl="0" marL="0" rtl="0">
                        <a:spcBef>
                          <a:spcPts val="0"/>
                        </a:spcBef>
                        <a:spcAft>
                          <a:spcPts val="0"/>
                        </a:spcAft>
                        <a:buNone/>
                      </a:pPr>
                      <a:r>
                        <a:rPr b="1" lang="en"/>
                        <a:t>YP &gt; YT1</a:t>
                      </a:r>
                      <a:endParaRPr b="1"/>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r>
              <a:tr h="381000">
                <a:tc>
                  <a:txBody>
                    <a:bodyPr>
                      <a:noAutofit/>
                    </a:bodyPr>
                    <a:lstStyle/>
                    <a:p>
                      <a:pPr indent="0" lvl="0" marL="0" rtl="0">
                        <a:spcBef>
                          <a:spcPts val="0"/>
                        </a:spcBef>
                        <a:spcAft>
                          <a:spcPts val="0"/>
                        </a:spcAft>
                        <a:buNone/>
                      </a:pPr>
                      <a:r>
                        <a:rPr b="1" lang="en"/>
                        <a:t>CP &gt; Ct2</a:t>
                      </a:r>
                      <a:endParaRPr b="1"/>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r>
              <a:tr h="381000">
                <a:tc>
                  <a:txBody>
                    <a:bodyPr>
                      <a:noAutofit/>
                    </a:bodyPr>
                    <a:lstStyle/>
                    <a:p>
                      <a:pPr indent="0" lvl="0" marL="0" rtl="0">
                        <a:spcBef>
                          <a:spcPts val="0"/>
                        </a:spcBef>
                        <a:spcAft>
                          <a:spcPts val="0"/>
                        </a:spcAft>
                        <a:buNone/>
                      </a:pPr>
                      <a:r>
                        <a:rPr b="1" lang="en"/>
                        <a:t>YP &gt; YT2</a:t>
                      </a:r>
                      <a:endParaRPr b="1"/>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r>
              <a:tr h="381000">
                <a:tc>
                  <a:txBody>
                    <a:bodyPr>
                      <a:noAutofit/>
                    </a:bodyPr>
                    <a:lstStyle/>
                    <a:p>
                      <a:pPr indent="0" lvl="0" marL="0" rtl="0">
                        <a:spcBef>
                          <a:spcPts val="0"/>
                        </a:spcBef>
                        <a:spcAft>
                          <a:spcPts val="0"/>
                        </a:spcAft>
                        <a:buNone/>
                      </a:pPr>
                      <a:r>
                        <a:rPr b="1" lang="en"/>
                        <a:t>SP &gt; Sc</a:t>
                      </a:r>
                      <a:endParaRPr b="1"/>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r>
              <a:tr h="381000">
                <a:tc>
                  <a:txBody>
                    <a:bodyPr>
                      <a:noAutofit/>
                    </a:bodyPr>
                    <a:lstStyle/>
                    <a:p>
                      <a:pPr indent="0" lvl="0" marL="0" rtl="0">
                        <a:spcBef>
                          <a:spcPts val="0"/>
                        </a:spcBef>
                        <a:spcAft>
                          <a:spcPts val="0"/>
                        </a:spcAft>
                        <a:buNone/>
                      </a:pPr>
                      <a:r>
                        <a:rPr b="1" lang="en"/>
                        <a:t>SP &gt; T1</a:t>
                      </a:r>
                      <a:endParaRPr b="1"/>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r>
              <a:tr h="381000">
                <a:tc>
                  <a:txBody>
                    <a:bodyPr>
                      <a:noAutofit/>
                    </a:bodyPr>
                    <a:lstStyle/>
                    <a:p>
                      <a:pPr indent="0" lvl="0" marL="0" rtl="0">
                        <a:spcBef>
                          <a:spcPts val="0"/>
                        </a:spcBef>
                        <a:spcAft>
                          <a:spcPts val="0"/>
                        </a:spcAft>
                        <a:buNone/>
                      </a:pPr>
                      <a:r>
                        <a:rPr b="1" lang="en"/>
                        <a:t>SP &gt; T2</a:t>
                      </a:r>
                      <a:endParaRPr b="1"/>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r>
              <a:tr h="381000">
                <a:tc>
                  <a:txBody>
                    <a:bodyPr>
                      <a:noAutofit/>
                    </a:bodyPr>
                    <a:lstStyle/>
                    <a:p>
                      <a:pPr indent="0" lvl="0" marL="0" rtl="0">
                        <a:spcBef>
                          <a:spcPts val="0"/>
                        </a:spcBef>
                        <a:spcAft>
                          <a:spcPts val="0"/>
                        </a:spcAft>
                        <a:buNone/>
                      </a:pPr>
                      <a:r>
                        <a:rPr b="1" lang="en"/>
                        <a:t>Out</a:t>
                      </a:r>
                      <a:endParaRPr b="1"/>
                    </a:p>
                  </a:txBody>
                  <a:tcPr marT="91425" marB="91425" marR="91425" marL="91425"/>
                </a:tc>
                <a:tc>
                  <a:txBody>
                    <a:bodyPr>
                      <a:noAutofit/>
                    </a:bodyPr>
                    <a:lstStyle/>
                    <a:p>
                      <a:pPr indent="0" lvl="0" marL="0" rtl="0">
                        <a:spcBef>
                          <a:spcPts val="0"/>
                        </a:spcBef>
                        <a:spcAft>
                          <a:spcPts val="0"/>
                        </a:spcAft>
                        <a:buNone/>
                      </a:pPr>
                      <a:r>
                        <a:rPr lang="en"/>
                        <a:t>Edu</a:t>
                      </a:r>
                      <a:endParaRPr/>
                    </a:p>
                  </a:txBody>
                  <a:tcPr marT="91425" marB="91425" marR="91425" marL="91425"/>
                </a:tc>
                <a:tc>
                  <a:txBody>
                    <a:bodyPr>
                      <a:noAutofit/>
                    </a:bodyPr>
                    <a:lstStyle/>
                    <a:p>
                      <a:pPr indent="0" lvl="0" marL="0" rtl="0">
                        <a:spcBef>
                          <a:spcPts val="0"/>
                        </a:spcBef>
                        <a:spcAft>
                          <a:spcPts val="0"/>
                        </a:spcAft>
                        <a:buNone/>
                      </a:pPr>
                      <a:r>
                        <a:rPr lang="en"/>
                        <a:t>SP</a:t>
                      </a:r>
                      <a:endParaRPr/>
                    </a:p>
                  </a:txBody>
                  <a:tcPr marT="91425" marB="91425" marR="91425" marL="91425"/>
                </a:tc>
                <a:tc>
                  <a:txBody>
                    <a:bodyPr>
                      <a:noAutofit/>
                    </a:bodyPr>
                    <a:lstStyle/>
                    <a:p>
                      <a:pPr indent="0" lvl="0" marL="0" rtl="0">
                        <a:spcBef>
                          <a:spcPts val="0"/>
                        </a:spcBef>
                        <a:spcAft>
                          <a:spcPts val="0"/>
                        </a:spcAft>
                        <a:buNone/>
                      </a:pPr>
                      <a:r>
                        <a:rPr lang="en"/>
                        <a:t>ND</a:t>
                      </a:r>
                      <a:endParaRPr/>
                    </a:p>
                  </a:txBody>
                  <a:tcPr marT="91425" marB="91425" marR="91425" marL="91425"/>
                </a:tc>
                <a:tc>
                  <a:txBody>
                    <a:bodyPr>
                      <a:noAutofit/>
                    </a:bodyPr>
                    <a:lstStyle/>
                    <a:p>
                      <a:pPr indent="0" lvl="0" marL="0" rtl="0">
                        <a:spcBef>
                          <a:spcPts val="0"/>
                        </a:spcBef>
                        <a:spcAft>
                          <a:spcPts val="0"/>
                        </a:spcAft>
                        <a:buNone/>
                      </a:pPr>
                      <a:r>
                        <a:rPr lang="en"/>
                        <a:t>SP</a:t>
                      </a:r>
                      <a:endParaRPr/>
                    </a:p>
                  </a:txBody>
                  <a:tcPr marT="91425" marB="91425" marR="91425" marL="91425"/>
                </a:tc>
                <a:tc>
                  <a:txBody>
                    <a:bodyPr>
                      <a:noAutofit/>
                    </a:bodyPr>
                    <a:lstStyle/>
                    <a:p>
                      <a:pPr indent="0" lvl="0" marL="0" rtl="0">
                        <a:spcBef>
                          <a:spcPts val="0"/>
                        </a:spcBef>
                        <a:spcAft>
                          <a:spcPts val="0"/>
                        </a:spcAft>
                        <a:buNone/>
                      </a:pPr>
                      <a:r>
                        <a:rPr lang="en"/>
                        <a:t>T1</a:t>
                      </a:r>
                      <a:endParaRPr/>
                    </a:p>
                  </a:txBody>
                  <a:tcPr marT="91425" marB="91425" marR="91425" marL="91425"/>
                </a:tc>
                <a:tc>
                  <a:txBody>
                    <a:bodyPr>
                      <a:noAutofit/>
                    </a:bodyPr>
                    <a:lstStyle/>
                    <a:p>
                      <a:pPr indent="0" lvl="0" marL="0" rtl="0">
                        <a:spcBef>
                          <a:spcPts val="0"/>
                        </a:spcBef>
                        <a:spcAft>
                          <a:spcPts val="0"/>
                        </a:spcAft>
                        <a:buNone/>
                      </a:pPr>
                      <a:r>
                        <a:rPr lang="en"/>
                        <a:t>SP</a:t>
                      </a:r>
                      <a:endParaRPr/>
                    </a:p>
                  </a:txBody>
                  <a:tcPr marT="91425" marB="91425" marR="91425" marL="91425"/>
                </a:tc>
                <a:tc>
                  <a:txBody>
                    <a:bodyPr>
                      <a:noAutofit/>
                    </a:bodyPr>
                    <a:lstStyle/>
                    <a:p>
                      <a:pPr indent="0" lvl="0" marL="0" rtl="0">
                        <a:spcBef>
                          <a:spcPts val="0"/>
                        </a:spcBef>
                        <a:spcAft>
                          <a:spcPts val="0"/>
                        </a:spcAft>
                        <a:buNone/>
                      </a:pPr>
                      <a:r>
                        <a:rPr lang="en"/>
                        <a:t>T2</a:t>
                      </a:r>
                      <a:endParaRPr/>
                    </a:p>
                  </a:txBody>
                  <a:tcPr marT="91425" marB="91425" marR="91425" marL="91425"/>
                </a:tc>
                <a:tc>
                  <a:txBody>
                    <a:bodyPr>
                      <a:noAutofit/>
                    </a:bodyPr>
                    <a:lstStyle/>
                    <a:p>
                      <a:pPr indent="0" lvl="0" marL="0" rtl="0">
                        <a:spcBef>
                          <a:spcPts val="0"/>
                        </a:spcBef>
                        <a:spcAft>
                          <a:spcPts val="0"/>
                        </a:spcAft>
                        <a:buNone/>
                      </a:pPr>
                      <a:r>
                        <a:rPr lang="en"/>
                        <a:t>SP</a:t>
                      </a:r>
                      <a:endParaRPr/>
                    </a:p>
                  </a:txBody>
                  <a:tcPr marT="91425" marB="91425" marR="91425" marL="91425"/>
                </a:tc>
              </a:tr>
            </a:tbl>
          </a:graphicData>
        </a:graphic>
      </p:graphicFrame>
      <p:sp>
        <p:nvSpPr>
          <p:cNvPr id="346" name="Shape 346"/>
          <p:cNvSpPr txBox="1"/>
          <p:nvPr/>
        </p:nvSpPr>
        <p:spPr>
          <a:xfrm>
            <a:off x="5956500" y="1671375"/>
            <a:ext cx="2961300" cy="4589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Constraints</a:t>
            </a:r>
            <a:endParaRPr/>
          </a:p>
          <a:p>
            <a:pPr indent="0" lvl="0" marL="0" rtl="0">
              <a:spcBef>
                <a:spcPts val="0"/>
              </a:spcBef>
              <a:spcAft>
                <a:spcPts val="0"/>
              </a:spcAft>
              <a:buNone/>
            </a:pPr>
            <a:r>
              <a:rPr lang="en"/>
              <a:t>at-most-one(EduAc,BusAc)</a:t>
            </a:r>
            <a:endParaRPr/>
          </a:p>
          <a:p>
            <a:pPr indent="0" lvl="0" marL="0" rtl="0">
              <a:spcBef>
                <a:spcPts val="0"/>
              </a:spcBef>
              <a:spcAft>
                <a:spcPts val="0"/>
              </a:spcAft>
              <a:buNone/>
            </a:pPr>
            <a:r>
              <a:rPr lang="en"/>
              <a:t>at-most-one(YP&lt;=YT1, YP &gt; YT2)</a:t>
            </a:r>
            <a:endParaRPr/>
          </a:p>
          <a:p>
            <a:pPr indent="0" lvl="0" marL="0" rtl="0">
              <a:spcBef>
                <a:spcPts val="0"/>
              </a:spcBef>
              <a:spcAft>
                <a:spcPts val="0"/>
              </a:spcAft>
              <a:buNone/>
            </a:pPr>
            <a:r>
              <a:rPr lang="en"/>
              <a:t>at-most-one(CP&lt;=CT1, CP &gt; CT2)</a:t>
            </a:r>
            <a:endParaRPr/>
          </a:p>
          <a:p>
            <a:pPr indent="0" lvl="0" marL="0" rtl="0">
              <a:spcBef>
                <a:spcPts val="0"/>
              </a:spcBef>
              <a:spcAft>
                <a:spcPts val="0"/>
              </a:spcAft>
              <a:buNone/>
            </a:pPr>
            <a:r>
              <a:rPr lang="en"/>
              <a:t>at-most-one(SP&lt;=T1, SP &gt; T2)</a:t>
            </a:r>
            <a:endParaRPr/>
          </a:p>
          <a:p>
            <a:pPr indent="0" lvl="0" marL="0" rtl="0">
              <a:spcBef>
                <a:spcPts val="0"/>
              </a:spcBef>
              <a:spcAft>
                <a:spcPts val="0"/>
              </a:spcAft>
              <a:buNone/>
            </a:pPr>
            <a:r>
              <a:rPr lang="en"/>
              <a:t>YP &gt; YT2 =&gt; YP &gt; YT1</a:t>
            </a:r>
            <a:endParaRPr/>
          </a:p>
          <a:p>
            <a:pPr indent="0" lvl="0" marL="0" rtl="0">
              <a:spcBef>
                <a:spcPts val="0"/>
              </a:spcBef>
              <a:spcAft>
                <a:spcPts val="0"/>
              </a:spcAft>
              <a:buNone/>
            </a:pPr>
            <a:r>
              <a:rPr lang="en"/>
              <a:t>CP &gt; CT2 =&gt; CP &gt; CT1</a:t>
            </a:r>
            <a:endParaRPr/>
          </a:p>
          <a:p>
            <a:pPr indent="0" lvl="0" marL="0" rtl="0">
              <a:spcBef>
                <a:spcPts val="0"/>
              </a:spcBef>
              <a:spcAft>
                <a:spcPts val="0"/>
              </a:spcAft>
              <a:buNone/>
            </a:pPr>
            <a:r>
              <a:rPr lang="en"/>
              <a:t>SP &gt; T2 =&gt; SP &gt; T1</a:t>
            </a:r>
            <a:endParaRPr/>
          </a:p>
          <a:p>
            <a:pPr indent="0" lvl="0" marL="0" rtl="0">
              <a:spcBef>
                <a:spcPts val="0"/>
              </a:spcBef>
              <a:spcAft>
                <a:spcPts val="0"/>
              </a:spcAft>
              <a:buNone/>
            </a:pPr>
            <a:r>
              <a:t/>
            </a:r>
            <a:endParaRPr/>
          </a:p>
        </p:txBody>
      </p:sp>
      <p:sp>
        <p:nvSpPr>
          <p:cNvPr id="347" name="Shape 347"/>
          <p:cNvSpPr/>
          <p:nvPr/>
        </p:nvSpPr>
        <p:spPr>
          <a:xfrm>
            <a:off x="6072450" y="3576875"/>
            <a:ext cx="2729400" cy="53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Test 1:</a:t>
            </a:r>
            <a:r>
              <a:rPr lang="en"/>
              <a:t> (T,-,-,-,-,-,F,-,-)</a:t>
            </a:r>
            <a:endParaRPr/>
          </a:p>
        </p:txBody>
      </p:sp>
      <p:cxnSp>
        <p:nvCxnSpPr>
          <p:cNvPr id="348" name="Shape 348"/>
          <p:cNvCxnSpPr/>
          <p:nvPr/>
        </p:nvCxnSpPr>
        <p:spPr>
          <a:xfrm>
            <a:off x="1734200" y="1645525"/>
            <a:ext cx="0" cy="4315800"/>
          </a:xfrm>
          <a:prstGeom prst="straightConnector1">
            <a:avLst/>
          </a:prstGeom>
          <a:noFill/>
          <a:ln cap="flat" cmpd="sng" w="28575">
            <a:solidFill>
              <a:srgbClr val="FF0000"/>
            </a:solidFill>
            <a:prstDash val="solid"/>
            <a:round/>
            <a:headEnd len="med" w="med" type="none"/>
            <a:tailEnd len="med" w="med" type="none"/>
          </a:ln>
        </p:spPr>
      </p:cxnSp>
      <p:sp>
        <p:nvSpPr>
          <p:cNvPr id="349" name="Shape 349"/>
          <p:cNvSpPr/>
          <p:nvPr/>
        </p:nvSpPr>
        <p:spPr>
          <a:xfrm>
            <a:off x="6072450" y="4108775"/>
            <a:ext cx="2729400" cy="53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Test 2:</a:t>
            </a:r>
            <a:r>
              <a:rPr lang="en"/>
              <a:t> (T,-,-,-,-,-,</a:t>
            </a:r>
            <a:r>
              <a:rPr b="1" lang="en">
                <a:solidFill>
                  <a:srgbClr val="0000FF"/>
                </a:solidFill>
              </a:rPr>
              <a:t>T</a:t>
            </a:r>
            <a:r>
              <a:rPr lang="en"/>
              <a:t>,-,-)</a:t>
            </a:r>
            <a:endParaRPr/>
          </a:p>
        </p:txBody>
      </p:sp>
      <p:cxnSp>
        <p:nvCxnSpPr>
          <p:cNvPr id="350" name="Shape 350"/>
          <p:cNvCxnSpPr/>
          <p:nvPr/>
        </p:nvCxnSpPr>
        <p:spPr>
          <a:xfrm>
            <a:off x="2251175" y="1645525"/>
            <a:ext cx="0" cy="4315800"/>
          </a:xfrm>
          <a:prstGeom prst="straightConnector1">
            <a:avLst/>
          </a:prstGeom>
          <a:noFill/>
          <a:ln cap="flat" cmpd="sng" w="28575">
            <a:solidFill>
              <a:srgbClr val="FF0000"/>
            </a:solidFill>
            <a:prstDash val="solid"/>
            <a:round/>
            <a:headEnd len="med" w="med" type="none"/>
            <a:tailEnd len="med" w="med" type="none"/>
          </a:ln>
        </p:spPr>
      </p:cxnSp>
      <p:sp>
        <p:nvSpPr>
          <p:cNvPr id="351" name="Shape 351"/>
          <p:cNvSpPr/>
          <p:nvPr/>
        </p:nvSpPr>
        <p:spPr>
          <a:xfrm>
            <a:off x="6072450" y="4640675"/>
            <a:ext cx="2729400" cy="53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Test 3:</a:t>
            </a:r>
            <a:r>
              <a:rPr lang="en"/>
              <a:t> (F,F,F,-,-,-,F,-,-)</a:t>
            </a:r>
            <a:endParaRPr/>
          </a:p>
        </p:txBody>
      </p:sp>
      <p:cxnSp>
        <p:nvCxnSpPr>
          <p:cNvPr id="352" name="Shape 352"/>
          <p:cNvCxnSpPr/>
          <p:nvPr/>
        </p:nvCxnSpPr>
        <p:spPr>
          <a:xfrm>
            <a:off x="2748450" y="1645525"/>
            <a:ext cx="0" cy="4315800"/>
          </a:xfrm>
          <a:prstGeom prst="straightConnector1">
            <a:avLst/>
          </a:prstGeom>
          <a:noFill/>
          <a:ln cap="flat" cmpd="sng" w="28575">
            <a:solidFill>
              <a:srgbClr val="FF0000"/>
            </a:solidFill>
            <a:prstDash val="solid"/>
            <a:round/>
            <a:headEnd len="med" w="med" type="none"/>
            <a:tailEnd len="med" w="med" type="none"/>
          </a:ln>
        </p:spPr>
      </p:cxnSp>
      <p:sp>
        <p:nvSpPr>
          <p:cNvPr id="353" name="Shape 353"/>
          <p:cNvSpPr/>
          <p:nvPr/>
        </p:nvSpPr>
        <p:spPr>
          <a:xfrm>
            <a:off x="4719800" y="1596250"/>
            <a:ext cx="384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0000"/>
                </a:solidFill>
              </a:rPr>
              <a:t>?</a:t>
            </a:r>
            <a:endParaRPr b="1">
              <a:solidFill>
                <a:srgbClr val="FF0000"/>
              </a:solidFill>
            </a:endParaRPr>
          </a:p>
        </p:txBody>
      </p:sp>
      <p:sp>
        <p:nvSpPr>
          <p:cNvPr id="354" name="Shape 354"/>
          <p:cNvSpPr/>
          <p:nvPr/>
        </p:nvSpPr>
        <p:spPr>
          <a:xfrm>
            <a:off x="6020450" y="2374675"/>
            <a:ext cx="2897400" cy="27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5" name="Shape 355"/>
          <p:cNvSpPr/>
          <p:nvPr/>
        </p:nvSpPr>
        <p:spPr>
          <a:xfrm>
            <a:off x="4591700" y="3419150"/>
            <a:ext cx="384300" cy="27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 name="Shape 356"/>
          <p:cNvSpPr/>
          <p:nvPr/>
        </p:nvSpPr>
        <p:spPr>
          <a:xfrm>
            <a:off x="3078875" y="2646175"/>
            <a:ext cx="384300" cy="271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7" name="Shape 357"/>
          <p:cNvSpPr/>
          <p:nvPr/>
        </p:nvSpPr>
        <p:spPr>
          <a:xfrm>
            <a:off x="6072450" y="4640675"/>
            <a:ext cx="2729400" cy="53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Test 3:</a:t>
            </a:r>
            <a:r>
              <a:rPr lang="en"/>
              <a:t> (F,F,F,-,</a:t>
            </a:r>
            <a:r>
              <a:rPr b="1" lang="en">
                <a:solidFill>
                  <a:srgbClr val="FF0000"/>
                </a:solidFill>
              </a:rPr>
              <a:t>F</a:t>
            </a:r>
            <a:r>
              <a:rPr lang="en"/>
              <a:t>,-,F,-,-)</a:t>
            </a:r>
            <a:endParaRPr/>
          </a:p>
        </p:txBody>
      </p:sp>
      <p:sp>
        <p:nvSpPr>
          <p:cNvPr id="358" name="Shape 3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
                                        <p:tgtEl>
                                          <p:spTgt spid="3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
                                        <p:tgtEl>
                                          <p:spTgt spid="352"/>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
                                        <p:tgtEl>
                                          <p:spTgt spid="3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Example - Compound Condition Coverage</a:t>
            </a:r>
            <a:endParaRPr>
              <a:solidFill>
                <a:srgbClr val="FFFFFF"/>
              </a:solidFill>
            </a:endParaRPr>
          </a:p>
        </p:txBody>
      </p:sp>
      <p:graphicFrame>
        <p:nvGraphicFramePr>
          <p:cNvPr id="364" name="Shape 364"/>
          <p:cNvGraphicFramePr/>
          <p:nvPr/>
        </p:nvGraphicFramePr>
        <p:xfrm>
          <a:off x="457188" y="1808850"/>
          <a:ext cx="3000000" cy="3000000"/>
        </p:xfrm>
        <a:graphic>
          <a:graphicData uri="http://schemas.openxmlformats.org/drawingml/2006/table">
            <a:tbl>
              <a:tblPr>
                <a:noFill/>
                <a:tableStyleId>{C38470D5-D4A9-4CBF-8B12-625FE46585EF}</a:tableStyleId>
              </a:tblPr>
              <a:tblGrid>
                <a:gridCol w="1012675"/>
                <a:gridCol w="602450"/>
                <a:gridCol w="445200"/>
              </a:tblGrid>
              <a:tr h="381000">
                <a:tc>
                  <a:txBody>
                    <a:bodyPr>
                      <a:noAutofit/>
                    </a:bodyPr>
                    <a:lstStyle/>
                    <a:p>
                      <a:pPr indent="0" lvl="0" marL="0" rtl="0">
                        <a:spcBef>
                          <a:spcPts val="0"/>
                        </a:spcBef>
                        <a:spcAft>
                          <a:spcPts val="0"/>
                        </a:spcAft>
                        <a:buNone/>
                      </a:pPr>
                      <a:r>
                        <a:rPr b="1" lang="en"/>
                        <a:t>EduAc</a:t>
                      </a:r>
                      <a:endParaRPr b="1"/>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r>
              <a:tr h="381000">
                <a:tc>
                  <a:txBody>
                    <a:bodyPr>
                      <a:noAutofit/>
                    </a:bodyPr>
                    <a:lstStyle/>
                    <a:p>
                      <a:pPr indent="0" lvl="0" marL="0" rtl="0">
                        <a:spcBef>
                          <a:spcPts val="0"/>
                        </a:spcBef>
                        <a:spcAft>
                          <a:spcPts val="0"/>
                        </a:spcAft>
                        <a:buNone/>
                      </a:pPr>
                      <a:r>
                        <a:rPr b="1" lang="en"/>
                        <a:t>BusAc</a:t>
                      </a:r>
                      <a:endParaRPr b="1"/>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r>
              <a:tr h="381000">
                <a:tc>
                  <a:txBody>
                    <a:bodyPr>
                      <a:noAutofit/>
                    </a:bodyPr>
                    <a:lstStyle/>
                    <a:p>
                      <a:pPr indent="0" lvl="0" marL="0" rtl="0">
                        <a:spcBef>
                          <a:spcPts val="0"/>
                        </a:spcBef>
                        <a:spcAft>
                          <a:spcPts val="0"/>
                        </a:spcAft>
                        <a:buNone/>
                      </a:pPr>
                      <a:r>
                        <a:rPr b="1" lang="en"/>
                        <a:t>CP &gt; CT1</a:t>
                      </a:r>
                      <a:endParaRPr b="1"/>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r>
              <a:tr h="381000">
                <a:tc>
                  <a:txBody>
                    <a:bodyPr>
                      <a:noAutofit/>
                    </a:bodyPr>
                    <a:lstStyle/>
                    <a:p>
                      <a:pPr indent="0" lvl="0" marL="0" rtl="0">
                        <a:spcBef>
                          <a:spcPts val="0"/>
                        </a:spcBef>
                        <a:spcAft>
                          <a:spcPts val="0"/>
                        </a:spcAft>
                        <a:buNone/>
                      </a:pPr>
                      <a:r>
                        <a:rPr b="1" lang="en"/>
                        <a:t>YP &gt; YT1</a:t>
                      </a:r>
                      <a:endParaRPr b="1"/>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r>
              <a:tr h="381000">
                <a:tc>
                  <a:txBody>
                    <a:bodyPr>
                      <a:noAutofit/>
                    </a:bodyPr>
                    <a:lstStyle/>
                    <a:p>
                      <a:pPr indent="0" lvl="0" marL="0" rtl="0">
                        <a:spcBef>
                          <a:spcPts val="0"/>
                        </a:spcBef>
                        <a:spcAft>
                          <a:spcPts val="0"/>
                        </a:spcAft>
                        <a:buNone/>
                      </a:pPr>
                      <a:r>
                        <a:rPr b="1" lang="en"/>
                        <a:t>CP &gt; Ct2</a:t>
                      </a:r>
                      <a:endParaRPr b="1"/>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r>
              <a:tr h="381000">
                <a:tc>
                  <a:txBody>
                    <a:bodyPr>
                      <a:noAutofit/>
                    </a:bodyPr>
                    <a:lstStyle/>
                    <a:p>
                      <a:pPr indent="0" lvl="0" marL="0" rtl="0">
                        <a:spcBef>
                          <a:spcPts val="0"/>
                        </a:spcBef>
                        <a:spcAft>
                          <a:spcPts val="0"/>
                        </a:spcAft>
                        <a:buNone/>
                      </a:pPr>
                      <a:r>
                        <a:rPr b="1" lang="en"/>
                        <a:t>YP &gt; YT2</a:t>
                      </a:r>
                      <a:endParaRPr b="1"/>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r>
              <a:tr h="381000">
                <a:tc>
                  <a:txBody>
                    <a:bodyPr>
                      <a:noAutofit/>
                    </a:bodyPr>
                    <a:lstStyle/>
                    <a:p>
                      <a:pPr indent="0" lvl="0" marL="0" rtl="0">
                        <a:spcBef>
                          <a:spcPts val="0"/>
                        </a:spcBef>
                        <a:spcAft>
                          <a:spcPts val="0"/>
                        </a:spcAft>
                        <a:buNone/>
                      </a:pPr>
                      <a:r>
                        <a:rPr b="1" lang="en"/>
                        <a:t>SP &gt; Sc</a:t>
                      </a:r>
                      <a:endParaRPr b="1"/>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r>
              <a:tr h="381000">
                <a:tc>
                  <a:txBody>
                    <a:bodyPr>
                      <a:noAutofit/>
                    </a:bodyPr>
                    <a:lstStyle/>
                    <a:p>
                      <a:pPr indent="0" lvl="0" marL="0" rtl="0">
                        <a:spcBef>
                          <a:spcPts val="0"/>
                        </a:spcBef>
                        <a:spcAft>
                          <a:spcPts val="0"/>
                        </a:spcAft>
                        <a:buNone/>
                      </a:pPr>
                      <a:r>
                        <a:rPr b="1" lang="en"/>
                        <a:t>SP &gt; T1</a:t>
                      </a:r>
                      <a:endParaRPr b="1"/>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r>
              <a:tr h="381000">
                <a:tc>
                  <a:txBody>
                    <a:bodyPr>
                      <a:noAutofit/>
                    </a:bodyPr>
                    <a:lstStyle/>
                    <a:p>
                      <a:pPr indent="0" lvl="0" marL="0" rtl="0">
                        <a:spcBef>
                          <a:spcPts val="0"/>
                        </a:spcBef>
                        <a:spcAft>
                          <a:spcPts val="0"/>
                        </a:spcAft>
                        <a:buNone/>
                      </a:pPr>
                      <a:r>
                        <a:rPr b="1" lang="en"/>
                        <a:t>SP &gt; T2</a:t>
                      </a:r>
                      <a:endParaRPr b="1"/>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r>
            </a:tbl>
          </a:graphicData>
        </a:graphic>
      </p:graphicFrame>
      <p:sp>
        <p:nvSpPr>
          <p:cNvPr id="365" name="Shape 365"/>
          <p:cNvSpPr txBox="1"/>
          <p:nvPr/>
        </p:nvSpPr>
        <p:spPr>
          <a:xfrm>
            <a:off x="2832950" y="3849000"/>
            <a:ext cx="2926500" cy="1826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Constraints</a:t>
            </a:r>
            <a:endParaRPr/>
          </a:p>
          <a:p>
            <a:pPr indent="0" lvl="0" marL="0" rtl="0">
              <a:spcBef>
                <a:spcPts val="0"/>
              </a:spcBef>
              <a:spcAft>
                <a:spcPts val="0"/>
              </a:spcAft>
              <a:buNone/>
            </a:pPr>
            <a:r>
              <a:rPr lang="en"/>
              <a:t>at-most-one(EduAc,BusAc)</a:t>
            </a:r>
            <a:endParaRPr/>
          </a:p>
          <a:p>
            <a:pPr indent="0" lvl="0" marL="0" rtl="0">
              <a:spcBef>
                <a:spcPts val="0"/>
              </a:spcBef>
              <a:spcAft>
                <a:spcPts val="0"/>
              </a:spcAft>
              <a:buNone/>
            </a:pPr>
            <a:r>
              <a:rPr lang="en"/>
              <a:t>at-most-one(YP&lt;=YT1, YP &gt; YT2)</a:t>
            </a:r>
            <a:endParaRPr/>
          </a:p>
          <a:p>
            <a:pPr indent="0" lvl="0" marL="0" rtl="0">
              <a:spcBef>
                <a:spcPts val="0"/>
              </a:spcBef>
              <a:spcAft>
                <a:spcPts val="0"/>
              </a:spcAft>
              <a:buNone/>
            </a:pPr>
            <a:r>
              <a:rPr lang="en"/>
              <a:t>at-most-one(CP&lt;=CT1, CP &gt; CT2)</a:t>
            </a:r>
            <a:endParaRPr/>
          </a:p>
          <a:p>
            <a:pPr indent="0" lvl="0" marL="0" rtl="0">
              <a:spcBef>
                <a:spcPts val="0"/>
              </a:spcBef>
              <a:spcAft>
                <a:spcPts val="0"/>
              </a:spcAft>
              <a:buClr>
                <a:schemeClr val="dk1"/>
              </a:buClr>
              <a:buSzPts val="1100"/>
              <a:buFont typeface="Arial"/>
              <a:buNone/>
            </a:pPr>
            <a:r>
              <a:rPr lang="en">
                <a:solidFill>
                  <a:schemeClr val="dk1"/>
                </a:solidFill>
              </a:rPr>
              <a:t>at-most-one(SP&lt;=T1, SP &gt; T2)</a:t>
            </a:r>
            <a:endParaRPr/>
          </a:p>
          <a:p>
            <a:pPr indent="0" lvl="0" marL="0" rtl="0">
              <a:spcBef>
                <a:spcPts val="0"/>
              </a:spcBef>
              <a:spcAft>
                <a:spcPts val="0"/>
              </a:spcAft>
              <a:buNone/>
            </a:pPr>
            <a:r>
              <a:rPr lang="en">
                <a:solidFill>
                  <a:schemeClr val="dk1"/>
                </a:solidFill>
              </a:rPr>
              <a:t>YP &gt; YT2 =&gt; YP &gt; YT1</a:t>
            </a:r>
            <a:endParaRPr/>
          </a:p>
          <a:p>
            <a:pPr indent="0" lvl="0" marL="0" rtl="0">
              <a:spcBef>
                <a:spcPts val="0"/>
              </a:spcBef>
              <a:spcAft>
                <a:spcPts val="0"/>
              </a:spcAft>
              <a:buNone/>
            </a:pPr>
            <a:r>
              <a:rPr lang="en"/>
              <a:t>CP &gt; CT2 =&gt; CP &gt; CT1</a:t>
            </a:r>
            <a:endParaRPr/>
          </a:p>
          <a:p>
            <a:pPr indent="0" lvl="0" marL="0" rtl="0">
              <a:spcBef>
                <a:spcPts val="0"/>
              </a:spcBef>
              <a:spcAft>
                <a:spcPts val="0"/>
              </a:spcAft>
              <a:buNone/>
            </a:pPr>
            <a:r>
              <a:rPr lang="en"/>
              <a:t>SP &gt; T2 =&gt; SP &gt; T1</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366" name="Shape 366"/>
          <p:cNvSpPr/>
          <p:nvPr/>
        </p:nvSpPr>
        <p:spPr>
          <a:xfrm>
            <a:off x="2749100" y="1882000"/>
            <a:ext cx="2749200" cy="1967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2400"/>
              <a:t>… etc</a:t>
            </a:r>
            <a:endParaRPr b="1" sz="2400"/>
          </a:p>
          <a:p>
            <a:pPr indent="0" lvl="0" marL="0" rtl="0">
              <a:spcBef>
                <a:spcPts val="0"/>
              </a:spcBef>
              <a:spcAft>
                <a:spcPts val="0"/>
              </a:spcAft>
              <a:buNone/>
            </a:pPr>
            <a:r>
              <a:rPr b="1" lang="en" sz="2400"/>
              <a:t>(2</a:t>
            </a:r>
            <a:r>
              <a:rPr b="1" baseline="30000" lang="en" sz="2400"/>
              <a:t>9</a:t>
            </a:r>
            <a:r>
              <a:rPr b="1" lang="en" sz="2400"/>
              <a:t> combinations)</a:t>
            </a:r>
            <a:endParaRPr b="1" sz="2400"/>
          </a:p>
        </p:txBody>
      </p:sp>
      <p:graphicFrame>
        <p:nvGraphicFramePr>
          <p:cNvPr id="367" name="Shape 367"/>
          <p:cNvGraphicFramePr/>
          <p:nvPr/>
        </p:nvGraphicFramePr>
        <p:xfrm>
          <a:off x="457188" y="1808850"/>
          <a:ext cx="3000000" cy="3000000"/>
        </p:xfrm>
        <a:graphic>
          <a:graphicData uri="http://schemas.openxmlformats.org/drawingml/2006/table">
            <a:tbl>
              <a:tblPr>
                <a:noFill/>
                <a:tableStyleId>{C38470D5-D4A9-4CBF-8B12-625FE46585EF}</a:tableStyleId>
              </a:tblPr>
              <a:tblGrid>
                <a:gridCol w="1012675"/>
                <a:gridCol w="602450"/>
                <a:gridCol w="445200"/>
              </a:tblGrid>
              <a:tr h="381000">
                <a:tc>
                  <a:txBody>
                    <a:bodyPr>
                      <a:noAutofit/>
                    </a:bodyPr>
                    <a:lstStyle/>
                    <a:p>
                      <a:pPr indent="0" lvl="0" marL="0" rtl="0">
                        <a:spcBef>
                          <a:spcPts val="0"/>
                        </a:spcBef>
                        <a:spcAft>
                          <a:spcPts val="0"/>
                        </a:spcAft>
                        <a:buNone/>
                      </a:pPr>
                      <a:r>
                        <a:rPr b="1" lang="en"/>
                        <a:t>EduAc</a:t>
                      </a:r>
                      <a:endParaRPr b="1"/>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r>
              <a:tr h="381000">
                <a:tc>
                  <a:txBody>
                    <a:bodyPr>
                      <a:noAutofit/>
                    </a:bodyPr>
                    <a:lstStyle/>
                    <a:p>
                      <a:pPr indent="0" lvl="0" marL="0" rtl="0">
                        <a:spcBef>
                          <a:spcPts val="0"/>
                        </a:spcBef>
                        <a:spcAft>
                          <a:spcPts val="0"/>
                        </a:spcAft>
                        <a:buNone/>
                      </a:pPr>
                      <a:r>
                        <a:rPr b="1" lang="en"/>
                        <a:t>BusAc</a:t>
                      </a:r>
                      <a:endParaRPr b="1"/>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b="1" lang="en">
                          <a:solidFill>
                            <a:srgbClr val="FF0000"/>
                          </a:solidFill>
                        </a:rPr>
                        <a:t>T</a:t>
                      </a:r>
                      <a:endParaRPr b="1">
                        <a:solidFill>
                          <a:srgbClr val="FF0000"/>
                        </a:solidFill>
                      </a:endParaRPr>
                    </a:p>
                  </a:txBody>
                  <a:tcPr marT="91425" marB="91425" marR="91425" marL="91425"/>
                </a:tc>
              </a:tr>
              <a:tr h="381000">
                <a:tc>
                  <a:txBody>
                    <a:bodyPr>
                      <a:noAutofit/>
                    </a:bodyPr>
                    <a:lstStyle/>
                    <a:p>
                      <a:pPr indent="0" lvl="0" marL="0" rtl="0">
                        <a:spcBef>
                          <a:spcPts val="0"/>
                        </a:spcBef>
                        <a:spcAft>
                          <a:spcPts val="0"/>
                        </a:spcAft>
                        <a:buNone/>
                      </a:pPr>
                      <a:r>
                        <a:rPr b="1" lang="en"/>
                        <a:t>CP &gt; CT1</a:t>
                      </a:r>
                      <a:endParaRPr b="1"/>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r>
              <a:tr h="381000">
                <a:tc>
                  <a:txBody>
                    <a:bodyPr>
                      <a:noAutofit/>
                    </a:bodyPr>
                    <a:lstStyle/>
                    <a:p>
                      <a:pPr indent="0" lvl="0" marL="0" rtl="0">
                        <a:spcBef>
                          <a:spcPts val="0"/>
                        </a:spcBef>
                        <a:spcAft>
                          <a:spcPts val="0"/>
                        </a:spcAft>
                        <a:buNone/>
                      </a:pPr>
                      <a:r>
                        <a:rPr b="1" lang="en"/>
                        <a:t>YP &gt; YT1</a:t>
                      </a:r>
                      <a:endParaRPr b="1"/>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r>
              <a:tr h="381000">
                <a:tc>
                  <a:txBody>
                    <a:bodyPr>
                      <a:noAutofit/>
                    </a:bodyPr>
                    <a:lstStyle/>
                    <a:p>
                      <a:pPr indent="0" lvl="0" marL="0" rtl="0">
                        <a:spcBef>
                          <a:spcPts val="0"/>
                        </a:spcBef>
                        <a:spcAft>
                          <a:spcPts val="0"/>
                        </a:spcAft>
                        <a:buNone/>
                      </a:pPr>
                      <a:r>
                        <a:rPr b="1" lang="en"/>
                        <a:t>CP &gt; Ct2</a:t>
                      </a:r>
                      <a:endParaRPr b="1"/>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r>
              <a:tr h="381000">
                <a:tc>
                  <a:txBody>
                    <a:bodyPr>
                      <a:noAutofit/>
                    </a:bodyPr>
                    <a:lstStyle/>
                    <a:p>
                      <a:pPr indent="0" lvl="0" marL="0" rtl="0">
                        <a:spcBef>
                          <a:spcPts val="0"/>
                        </a:spcBef>
                        <a:spcAft>
                          <a:spcPts val="0"/>
                        </a:spcAft>
                        <a:buNone/>
                      </a:pPr>
                      <a:r>
                        <a:rPr b="1" lang="en"/>
                        <a:t>YP &gt; YT2</a:t>
                      </a:r>
                      <a:endParaRPr b="1"/>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r>
              <a:tr h="381000">
                <a:tc>
                  <a:txBody>
                    <a:bodyPr>
                      <a:noAutofit/>
                    </a:bodyPr>
                    <a:lstStyle/>
                    <a:p>
                      <a:pPr indent="0" lvl="0" marL="0" rtl="0">
                        <a:spcBef>
                          <a:spcPts val="0"/>
                        </a:spcBef>
                        <a:spcAft>
                          <a:spcPts val="0"/>
                        </a:spcAft>
                        <a:buNone/>
                      </a:pPr>
                      <a:r>
                        <a:rPr b="1" lang="en"/>
                        <a:t>SP &gt; Sc</a:t>
                      </a:r>
                      <a:endParaRPr b="1"/>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r>
              <a:tr h="381000">
                <a:tc>
                  <a:txBody>
                    <a:bodyPr>
                      <a:noAutofit/>
                    </a:bodyPr>
                    <a:lstStyle/>
                    <a:p>
                      <a:pPr indent="0" lvl="0" marL="0" rtl="0">
                        <a:spcBef>
                          <a:spcPts val="0"/>
                        </a:spcBef>
                        <a:spcAft>
                          <a:spcPts val="0"/>
                        </a:spcAft>
                        <a:buNone/>
                      </a:pPr>
                      <a:r>
                        <a:rPr b="1" lang="en"/>
                        <a:t>SP &gt; T1</a:t>
                      </a:r>
                      <a:endParaRPr b="1"/>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r>
              <a:tr h="381000">
                <a:tc>
                  <a:txBody>
                    <a:bodyPr>
                      <a:noAutofit/>
                    </a:bodyPr>
                    <a:lstStyle/>
                    <a:p>
                      <a:pPr indent="0" lvl="0" marL="0" rtl="0">
                        <a:spcBef>
                          <a:spcPts val="0"/>
                        </a:spcBef>
                        <a:spcAft>
                          <a:spcPts val="0"/>
                        </a:spcAft>
                        <a:buNone/>
                      </a:pPr>
                      <a:r>
                        <a:rPr b="1" lang="en"/>
                        <a:t>SP &gt; T2</a:t>
                      </a:r>
                      <a:endParaRPr b="1"/>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r>
            </a:tbl>
          </a:graphicData>
        </a:graphic>
      </p:graphicFrame>
      <p:sp>
        <p:nvSpPr>
          <p:cNvPr id="368" name="Shape 368"/>
          <p:cNvSpPr/>
          <p:nvPr/>
        </p:nvSpPr>
        <p:spPr>
          <a:xfrm>
            <a:off x="5852950" y="4059625"/>
            <a:ext cx="2384400" cy="22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Removes 128 combinations</a:t>
            </a:r>
            <a:endParaRPr/>
          </a:p>
        </p:txBody>
      </p:sp>
      <p:sp>
        <p:nvSpPr>
          <p:cNvPr id="369" name="Shape 369"/>
          <p:cNvSpPr/>
          <p:nvPr/>
        </p:nvSpPr>
        <p:spPr>
          <a:xfrm>
            <a:off x="5852950" y="4286125"/>
            <a:ext cx="2926500" cy="22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Removes 96 more combinations</a:t>
            </a:r>
            <a:endParaRPr/>
          </a:p>
        </p:txBody>
      </p:sp>
      <p:sp>
        <p:nvSpPr>
          <p:cNvPr id="370" name="Shape 370"/>
          <p:cNvSpPr/>
          <p:nvPr/>
        </p:nvSpPr>
        <p:spPr>
          <a:xfrm>
            <a:off x="5852950" y="4512625"/>
            <a:ext cx="2926500" cy="22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Removes 64 more combinations</a:t>
            </a:r>
            <a:endParaRPr/>
          </a:p>
        </p:txBody>
      </p:sp>
      <p:sp>
        <p:nvSpPr>
          <p:cNvPr id="371" name="Shape 37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
                                        <p:tgtEl>
                                          <p:spTgt spid="367"/>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
                                        <p:tgtEl>
                                          <p:spTgt spid="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
                                        <p:tgtEl>
                                          <p:spTgt spid="3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Shape 37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Decision Table Coverage</a:t>
            </a:r>
            <a:endParaRPr>
              <a:solidFill>
                <a:srgbClr val="FFFFFF"/>
              </a:solidFill>
            </a:endParaRPr>
          </a:p>
        </p:txBody>
      </p:sp>
      <p:sp>
        <p:nvSpPr>
          <p:cNvPr id="377" name="Shape 37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Modified Decision/Condition Coverage (MC/DC)</a:t>
            </a:r>
            <a:endParaRPr/>
          </a:p>
          <a:p>
            <a:pPr indent="-381000" lvl="1" marL="914400" marR="0" rtl="0" algn="l">
              <a:lnSpc>
                <a:spcPct val="100000"/>
              </a:lnSpc>
              <a:spcBef>
                <a:spcPts val="0"/>
              </a:spcBef>
              <a:spcAft>
                <a:spcPts val="0"/>
              </a:spcAft>
              <a:buSzPts val="2400"/>
              <a:buChar char="○"/>
            </a:pPr>
            <a:r>
              <a:rPr lang="en"/>
              <a:t>Each column represents a test case.</a:t>
            </a:r>
            <a:endParaRPr/>
          </a:p>
          <a:p>
            <a:pPr indent="-381000" lvl="1" marL="914400" marR="0" rtl="0" algn="l">
              <a:lnSpc>
                <a:spcPct val="100000"/>
              </a:lnSpc>
              <a:spcBef>
                <a:spcPts val="0"/>
              </a:spcBef>
              <a:spcAft>
                <a:spcPts val="0"/>
              </a:spcAft>
              <a:buSzPts val="2400"/>
              <a:buChar char="○"/>
            </a:pPr>
            <a:r>
              <a:rPr lang="en"/>
              <a:t>In addition, new columns are generated by modifying the cells containing T and F. </a:t>
            </a:r>
            <a:endParaRPr/>
          </a:p>
          <a:p>
            <a:pPr indent="-381000" lvl="1" marL="914400" marR="0" rtl="0" algn="l">
              <a:lnSpc>
                <a:spcPct val="100000"/>
              </a:lnSpc>
              <a:spcBef>
                <a:spcPts val="0"/>
              </a:spcBef>
              <a:spcAft>
                <a:spcPts val="0"/>
              </a:spcAft>
              <a:buSzPts val="2400"/>
              <a:buChar char="○"/>
            </a:pPr>
            <a:r>
              <a:rPr lang="en"/>
              <a:t>If changing a value results in a test case consistent with an existing column, the two are merged back into one.</a:t>
            </a:r>
            <a:endParaRPr/>
          </a:p>
          <a:p>
            <a:pPr indent="-381000" lvl="1" marL="914400" marR="0" rtl="0" algn="l">
              <a:lnSpc>
                <a:spcPct val="100000"/>
              </a:lnSpc>
              <a:spcBef>
                <a:spcPts val="0"/>
              </a:spcBef>
              <a:spcAft>
                <a:spcPts val="0"/>
              </a:spcAft>
              <a:buSzPts val="2400"/>
              <a:buChar char="○"/>
            </a:pPr>
            <a:r>
              <a:rPr lang="en"/>
              <a:t>A test suite should not just test positive combinations of values, but also negative combinations.</a:t>
            </a:r>
            <a:endParaRPr/>
          </a:p>
        </p:txBody>
      </p:sp>
      <p:sp>
        <p:nvSpPr>
          <p:cNvPr id="378" name="Shape 37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Example Decision Table</a:t>
            </a:r>
            <a:endParaRPr>
              <a:solidFill>
                <a:srgbClr val="FFFFFF"/>
              </a:solidFill>
            </a:endParaRPr>
          </a:p>
        </p:txBody>
      </p:sp>
      <p:graphicFrame>
        <p:nvGraphicFramePr>
          <p:cNvPr id="384" name="Shape 384"/>
          <p:cNvGraphicFramePr/>
          <p:nvPr/>
        </p:nvGraphicFramePr>
        <p:xfrm>
          <a:off x="2106938" y="1894800"/>
          <a:ext cx="3000000" cy="3000000"/>
        </p:xfrm>
        <a:graphic>
          <a:graphicData uri="http://schemas.openxmlformats.org/drawingml/2006/table">
            <a:tbl>
              <a:tblPr>
                <a:noFill/>
                <a:tableStyleId>{C38470D5-D4A9-4CBF-8B12-625FE46585EF}</a:tableStyleId>
              </a:tblPr>
              <a:tblGrid>
                <a:gridCol w="1012675"/>
                <a:gridCol w="602450"/>
                <a:gridCol w="445200"/>
                <a:gridCol w="557500"/>
                <a:gridCol w="443175"/>
                <a:gridCol w="471200"/>
                <a:gridCol w="611650"/>
                <a:gridCol w="636300"/>
                <a:gridCol w="700875"/>
              </a:tblGrid>
              <a:tr h="381000">
                <a:tc>
                  <a:txBody>
                    <a:bodyPr>
                      <a:noAutofit/>
                    </a:bodyPr>
                    <a:lstStyle/>
                    <a:p>
                      <a:pPr indent="0" lvl="0" marL="0" rtl="0">
                        <a:spcBef>
                          <a:spcPts val="0"/>
                        </a:spcBef>
                        <a:spcAft>
                          <a:spcPts val="0"/>
                        </a:spcAft>
                        <a:buNone/>
                      </a:pPr>
                      <a:r>
                        <a:rPr b="1" lang="en"/>
                        <a:t>EduAc</a:t>
                      </a:r>
                      <a:endParaRPr b="1"/>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r>
              <a:tr h="381000">
                <a:tc>
                  <a:txBody>
                    <a:bodyPr>
                      <a:noAutofit/>
                    </a:bodyPr>
                    <a:lstStyle/>
                    <a:p>
                      <a:pPr indent="0" lvl="0" marL="0" rtl="0">
                        <a:spcBef>
                          <a:spcPts val="0"/>
                        </a:spcBef>
                        <a:spcAft>
                          <a:spcPts val="0"/>
                        </a:spcAft>
                        <a:buNone/>
                      </a:pPr>
                      <a:r>
                        <a:rPr b="1" lang="en"/>
                        <a:t>BusAc</a:t>
                      </a:r>
                      <a:endParaRPr b="1"/>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r>
              <a:tr h="381000">
                <a:tc>
                  <a:txBody>
                    <a:bodyPr>
                      <a:noAutofit/>
                    </a:bodyPr>
                    <a:lstStyle/>
                    <a:p>
                      <a:pPr indent="0" lvl="0" marL="0" rtl="0">
                        <a:spcBef>
                          <a:spcPts val="0"/>
                        </a:spcBef>
                        <a:spcAft>
                          <a:spcPts val="0"/>
                        </a:spcAft>
                        <a:buNone/>
                      </a:pPr>
                      <a:r>
                        <a:rPr b="1" lang="en"/>
                        <a:t>CP &gt; CT1</a:t>
                      </a:r>
                      <a:endParaRPr b="1"/>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r>
              <a:tr h="381000">
                <a:tc>
                  <a:txBody>
                    <a:bodyPr>
                      <a:noAutofit/>
                    </a:bodyPr>
                    <a:lstStyle/>
                    <a:p>
                      <a:pPr indent="0" lvl="0" marL="0" rtl="0">
                        <a:spcBef>
                          <a:spcPts val="0"/>
                        </a:spcBef>
                        <a:spcAft>
                          <a:spcPts val="0"/>
                        </a:spcAft>
                        <a:buNone/>
                      </a:pPr>
                      <a:r>
                        <a:rPr b="1" lang="en"/>
                        <a:t>YP &gt; YT1</a:t>
                      </a:r>
                      <a:endParaRPr b="1"/>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r>
              <a:tr h="381000">
                <a:tc>
                  <a:txBody>
                    <a:bodyPr>
                      <a:noAutofit/>
                    </a:bodyPr>
                    <a:lstStyle/>
                    <a:p>
                      <a:pPr indent="0" lvl="0" marL="0" rtl="0">
                        <a:spcBef>
                          <a:spcPts val="0"/>
                        </a:spcBef>
                        <a:spcAft>
                          <a:spcPts val="0"/>
                        </a:spcAft>
                        <a:buNone/>
                      </a:pPr>
                      <a:r>
                        <a:rPr b="1" lang="en"/>
                        <a:t>CP &gt; Ct2</a:t>
                      </a:r>
                      <a:endParaRPr b="1"/>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r>
              <a:tr h="381000">
                <a:tc>
                  <a:txBody>
                    <a:bodyPr>
                      <a:noAutofit/>
                    </a:bodyPr>
                    <a:lstStyle/>
                    <a:p>
                      <a:pPr indent="0" lvl="0" marL="0" rtl="0">
                        <a:spcBef>
                          <a:spcPts val="0"/>
                        </a:spcBef>
                        <a:spcAft>
                          <a:spcPts val="0"/>
                        </a:spcAft>
                        <a:buNone/>
                      </a:pPr>
                      <a:r>
                        <a:rPr b="1" lang="en"/>
                        <a:t>YP &gt; YT2</a:t>
                      </a:r>
                      <a:endParaRPr b="1"/>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r>
              <a:tr h="381000">
                <a:tc>
                  <a:txBody>
                    <a:bodyPr>
                      <a:noAutofit/>
                    </a:bodyPr>
                    <a:lstStyle/>
                    <a:p>
                      <a:pPr indent="0" lvl="0" marL="0" rtl="0">
                        <a:spcBef>
                          <a:spcPts val="0"/>
                        </a:spcBef>
                        <a:spcAft>
                          <a:spcPts val="0"/>
                        </a:spcAft>
                        <a:buNone/>
                      </a:pPr>
                      <a:r>
                        <a:rPr b="1" lang="en"/>
                        <a:t>SP &gt; Sc</a:t>
                      </a:r>
                      <a:endParaRPr b="1"/>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r>
              <a:tr h="381000">
                <a:tc>
                  <a:txBody>
                    <a:bodyPr>
                      <a:noAutofit/>
                    </a:bodyPr>
                    <a:lstStyle/>
                    <a:p>
                      <a:pPr indent="0" lvl="0" marL="0" rtl="0">
                        <a:spcBef>
                          <a:spcPts val="0"/>
                        </a:spcBef>
                        <a:spcAft>
                          <a:spcPts val="0"/>
                        </a:spcAft>
                        <a:buNone/>
                      </a:pPr>
                      <a:r>
                        <a:rPr b="1" lang="en"/>
                        <a:t>SP &gt; T1</a:t>
                      </a:r>
                      <a:endParaRPr b="1"/>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r>
              <a:tr h="381000">
                <a:tc>
                  <a:txBody>
                    <a:bodyPr>
                      <a:noAutofit/>
                    </a:bodyPr>
                    <a:lstStyle/>
                    <a:p>
                      <a:pPr indent="0" lvl="0" marL="0" rtl="0">
                        <a:spcBef>
                          <a:spcPts val="0"/>
                        </a:spcBef>
                        <a:spcAft>
                          <a:spcPts val="0"/>
                        </a:spcAft>
                        <a:buNone/>
                      </a:pPr>
                      <a:r>
                        <a:rPr b="1" lang="en"/>
                        <a:t>SP &gt; T2</a:t>
                      </a:r>
                      <a:endParaRPr b="1"/>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r>
              <a:tr h="381000">
                <a:tc>
                  <a:txBody>
                    <a:bodyPr>
                      <a:noAutofit/>
                    </a:bodyPr>
                    <a:lstStyle/>
                    <a:p>
                      <a:pPr indent="0" lvl="0" marL="0" rtl="0">
                        <a:spcBef>
                          <a:spcPts val="0"/>
                        </a:spcBef>
                        <a:spcAft>
                          <a:spcPts val="0"/>
                        </a:spcAft>
                        <a:buNone/>
                      </a:pPr>
                      <a:r>
                        <a:rPr b="1" lang="en"/>
                        <a:t>Out</a:t>
                      </a:r>
                      <a:endParaRPr b="1"/>
                    </a:p>
                  </a:txBody>
                  <a:tcPr marT="91425" marB="91425" marR="91425" marL="91425"/>
                </a:tc>
                <a:tc>
                  <a:txBody>
                    <a:bodyPr>
                      <a:noAutofit/>
                    </a:bodyPr>
                    <a:lstStyle/>
                    <a:p>
                      <a:pPr indent="0" lvl="0" marL="0" rtl="0">
                        <a:spcBef>
                          <a:spcPts val="0"/>
                        </a:spcBef>
                        <a:spcAft>
                          <a:spcPts val="0"/>
                        </a:spcAft>
                        <a:buNone/>
                      </a:pPr>
                      <a:r>
                        <a:rPr lang="en"/>
                        <a:t>Edu</a:t>
                      </a:r>
                      <a:endParaRPr/>
                    </a:p>
                  </a:txBody>
                  <a:tcPr marT="91425" marB="91425" marR="91425" marL="91425"/>
                </a:tc>
                <a:tc>
                  <a:txBody>
                    <a:bodyPr>
                      <a:noAutofit/>
                    </a:bodyPr>
                    <a:lstStyle/>
                    <a:p>
                      <a:pPr indent="0" lvl="0" marL="0" rtl="0">
                        <a:spcBef>
                          <a:spcPts val="0"/>
                        </a:spcBef>
                        <a:spcAft>
                          <a:spcPts val="0"/>
                        </a:spcAft>
                        <a:buNone/>
                      </a:pPr>
                      <a:r>
                        <a:rPr lang="en"/>
                        <a:t>SP</a:t>
                      </a:r>
                      <a:endParaRPr/>
                    </a:p>
                  </a:txBody>
                  <a:tcPr marT="91425" marB="91425" marR="91425" marL="91425"/>
                </a:tc>
                <a:tc>
                  <a:txBody>
                    <a:bodyPr>
                      <a:noAutofit/>
                    </a:bodyPr>
                    <a:lstStyle/>
                    <a:p>
                      <a:pPr indent="0" lvl="0" marL="0" rtl="0">
                        <a:spcBef>
                          <a:spcPts val="0"/>
                        </a:spcBef>
                        <a:spcAft>
                          <a:spcPts val="0"/>
                        </a:spcAft>
                        <a:buNone/>
                      </a:pPr>
                      <a:r>
                        <a:rPr lang="en"/>
                        <a:t>ND</a:t>
                      </a:r>
                      <a:endParaRPr/>
                    </a:p>
                  </a:txBody>
                  <a:tcPr marT="91425" marB="91425" marR="91425" marL="91425"/>
                </a:tc>
                <a:tc>
                  <a:txBody>
                    <a:bodyPr>
                      <a:noAutofit/>
                    </a:bodyPr>
                    <a:lstStyle/>
                    <a:p>
                      <a:pPr indent="0" lvl="0" marL="0" rtl="0">
                        <a:spcBef>
                          <a:spcPts val="0"/>
                        </a:spcBef>
                        <a:spcAft>
                          <a:spcPts val="0"/>
                        </a:spcAft>
                        <a:buNone/>
                      </a:pPr>
                      <a:r>
                        <a:rPr lang="en"/>
                        <a:t>SP</a:t>
                      </a:r>
                      <a:endParaRPr/>
                    </a:p>
                  </a:txBody>
                  <a:tcPr marT="91425" marB="91425" marR="91425" marL="91425"/>
                </a:tc>
                <a:tc>
                  <a:txBody>
                    <a:bodyPr>
                      <a:noAutofit/>
                    </a:bodyPr>
                    <a:lstStyle/>
                    <a:p>
                      <a:pPr indent="0" lvl="0" marL="0" rtl="0">
                        <a:spcBef>
                          <a:spcPts val="0"/>
                        </a:spcBef>
                        <a:spcAft>
                          <a:spcPts val="0"/>
                        </a:spcAft>
                        <a:buNone/>
                      </a:pPr>
                      <a:r>
                        <a:rPr lang="en"/>
                        <a:t>T1</a:t>
                      </a:r>
                      <a:endParaRPr/>
                    </a:p>
                  </a:txBody>
                  <a:tcPr marT="91425" marB="91425" marR="91425" marL="91425"/>
                </a:tc>
                <a:tc>
                  <a:txBody>
                    <a:bodyPr>
                      <a:noAutofit/>
                    </a:bodyPr>
                    <a:lstStyle/>
                    <a:p>
                      <a:pPr indent="0" lvl="0" marL="0" rtl="0">
                        <a:spcBef>
                          <a:spcPts val="0"/>
                        </a:spcBef>
                        <a:spcAft>
                          <a:spcPts val="0"/>
                        </a:spcAft>
                        <a:buNone/>
                      </a:pPr>
                      <a:r>
                        <a:rPr lang="en"/>
                        <a:t>SP</a:t>
                      </a:r>
                      <a:endParaRPr/>
                    </a:p>
                  </a:txBody>
                  <a:tcPr marT="91425" marB="91425" marR="91425" marL="91425"/>
                </a:tc>
                <a:tc>
                  <a:txBody>
                    <a:bodyPr>
                      <a:noAutofit/>
                    </a:bodyPr>
                    <a:lstStyle/>
                    <a:p>
                      <a:pPr indent="0" lvl="0" marL="0" rtl="0">
                        <a:spcBef>
                          <a:spcPts val="0"/>
                        </a:spcBef>
                        <a:spcAft>
                          <a:spcPts val="0"/>
                        </a:spcAft>
                        <a:buNone/>
                      </a:pPr>
                      <a:r>
                        <a:rPr lang="en"/>
                        <a:t>T2</a:t>
                      </a:r>
                      <a:endParaRPr/>
                    </a:p>
                  </a:txBody>
                  <a:tcPr marT="91425" marB="91425" marR="91425" marL="91425"/>
                </a:tc>
                <a:tc>
                  <a:txBody>
                    <a:bodyPr>
                      <a:noAutofit/>
                    </a:bodyPr>
                    <a:lstStyle/>
                    <a:p>
                      <a:pPr indent="0" lvl="0" marL="0" rtl="0">
                        <a:spcBef>
                          <a:spcPts val="0"/>
                        </a:spcBef>
                        <a:spcAft>
                          <a:spcPts val="0"/>
                        </a:spcAft>
                        <a:buNone/>
                      </a:pPr>
                      <a:r>
                        <a:rPr lang="en"/>
                        <a:t>SP</a:t>
                      </a:r>
                      <a:endParaRPr/>
                    </a:p>
                  </a:txBody>
                  <a:tcPr marT="91425" marB="91425" marR="91425" marL="91425"/>
                </a:tc>
              </a:tr>
            </a:tbl>
          </a:graphicData>
        </a:graphic>
      </p:graphicFrame>
      <p:graphicFrame>
        <p:nvGraphicFramePr>
          <p:cNvPr id="385" name="Shape 385"/>
          <p:cNvGraphicFramePr/>
          <p:nvPr/>
        </p:nvGraphicFramePr>
        <p:xfrm>
          <a:off x="1729438" y="1885300"/>
          <a:ext cx="3000000" cy="3000000"/>
        </p:xfrm>
        <a:graphic>
          <a:graphicData uri="http://schemas.openxmlformats.org/drawingml/2006/table">
            <a:tbl>
              <a:tblPr>
                <a:noFill/>
                <a:tableStyleId>{C38470D5-D4A9-4CBF-8B12-625FE46585EF}</a:tableStyleId>
              </a:tblPr>
              <a:tblGrid>
                <a:gridCol w="1038125"/>
                <a:gridCol w="560000"/>
                <a:gridCol w="518400"/>
                <a:gridCol w="456100"/>
                <a:gridCol w="478875"/>
                <a:gridCol w="487800"/>
                <a:gridCol w="461650"/>
                <a:gridCol w="476400"/>
                <a:gridCol w="506000"/>
                <a:gridCol w="476575"/>
                <a:gridCol w="639400"/>
              </a:tblGrid>
              <a:tr h="396200">
                <a:tc>
                  <a:txBody>
                    <a:bodyPr>
                      <a:noAutofit/>
                    </a:bodyPr>
                    <a:lstStyle/>
                    <a:p>
                      <a:pPr indent="0" lvl="0" marL="0" rtl="0">
                        <a:spcBef>
                          <a:spcPts val="0"/>
                        </a:spcBef>
                        <a:spcAft>
                          <a:spcPts val="0"/>
                        </a:spcAft>
                        <a:buNone/>
                      </a:pPr>
                      <a:r>
                        <a:rPr b="1" lang="en"/>
                        <a:t>EduAc</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b="1" lang="en"/>
                        <a:t>BusAc</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r>
              <a:tr h="381000">
                <a:tc>
                  <a:txBody>
                    <a:bodyPr>
                      <a:noAutofit/>
                    </a:bodyPr>
                    <a:lstStyle/>
                    <a:p>
                      <a:pPr indent="0" lvl="0" marL="0" rtl="0">
                        <a:spcBef>
                          <a:spcPts val="0"/>
                        </a:spcBef>
                        <a:spcAft>
                          <a:spcPts val="0"/>
                        </a:spcAft>
                        <a:buNone/>
                      </a:pPr>
                      <a:r>
                        <a:rPr b="1" lang="en"/>
                        <a:t>CP &gt; CT1</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r>
              <a:tr h="381000">
                <a:tc>
                  <a:txBody>
                    <a:bodyPr>
                      <a:noAutofit/>
                    </a:bodyPr>
                    <a:lstStyle/>
                    <a:p>
                      <a:pPr indent="0" lvl="0" marL="0" rtl="0">
                        <a:spcBef>
                          <a:spcPts val="0"/>
                        </a:spcBef>
                        <a:spcAft>
                          <a:spcPts val="0"/>
                        </a:spcAft>
                        <a:buNone/>
                      </a:pPr>
                      <a:r>
                        <a:rPr b="1" lang="en"/>
                        <a:t>YP &gt; YT1</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r>
              <a:tr h="381000">
                <a:tc>
                  <a:txBody>
                    <a:bodyPr>
                      <a:noAutofit/>
                    </a:bodyPr>
                    <a:lstStyle/>
                    <a:p>
                      <a:pPr indent="0" lvl="0" marL="0" rtl="0">
                        <a:spcBef>
                          <a:spcPts val="0"/>
                        </a:spcBef>
                        <a:spcAft>
                          <a:spcPts val="0"/>
                        </a:spcAft>
                        <a:buNone/>
                      </a:pPr>
                      <a:r>
                        <a:rPr b="1" lang="en"/>
                        <a:t>CP &gt; Ct2</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r>
              <a:tr h="381000">
                <a:tc>
                  <a:txBody>
                    <a:bodyPr>
                      <a:noAutofit/>
                    </a:bodyPr>
                    <a:lstStyle/>
                    <a:p>
                      <a:pPr indent="0" lvl="0" marL="0" rtl="0">
                        <a:spcBef>
                          <a:spcPts val="0"/>
                        </a:spcBef>
                        <a:spcAft>
                          <a:spcPts val="0"/>
                        </a:spcAft>
                        <a:buNone/>
                      </a:pPr>
                      <a:r>
                        <a:rPr b="1" lang="en"/>
                        <a:t>YP &gt; YT2</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r>
              <a:tr h="381000">
                <a:tc>
                  <a:txBody>
                    <a:bodyPr>
                      <a:noAutofit/>
                    </a:bodyPr>
                    <a:lstStyle/>
                    <a:p>
                      <a:pPr indent="0" lvl="0" marL="0" rtl="0">
                        <a:spcBef>
                          <a:spcPts val="0"/>
                        </a:spcBef>
                        <a:spcAft>
                          <a:spcPts val="0"/>
                        </a:spcAft>
                        <a:buNone/>
                      </a:pPr>
                      <a:r>
                        <a:rPr b="1" lang="en"/>
                        <a:t>SP &gt; Sc</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b="1" lang="en"/>
                        <a:t>SP &gt; T1</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b="1" lang="en"/>
                        <a:t>SP &gt; T2</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r>
              <a:tr h="381000">
                <a:tc>
                  <a:txBody>
                    <a:bodyPr>
                      <a:noAutofit/>
                    </a:bodyPr>
                    <a:lstStyle/>
                    <a:p>
                      <a:pPr indent="0" lvl="0" marL="0" rtl="0">
                        <a:spcBef>
                          <a:spcPts val="0"/>
                        </a:spcBef>
                        <a:spcAft>
                          <a:spcPts val="0"/>
                        </a:spcAft>
                        <a:buNone/>
                      </a:pPr>
                      <a:r>
                        <a:rPr b="1" lang="en"/>
                        <a:t>Out</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Edu</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ND</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SP</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SP</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ND</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SP</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T1</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SP</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T2</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SP</a:t>
                      </a:r>
                      <a:endParaRPr/>
                    </a:p>
                  </a:txBody>
                  <a:tcPr marT="91425" marB="91425" marR="91425" marL="91425">
                    <a:solidFill>
                      <a:srgbClr val="FFFFFF"/>
                    </a:solidFill>
                  </a:tcPr>
                </a:tc>
              </a:tr>
            </a:tbl>
          </a:graphicData>
        </a:graphic>
      </p:graphicFrame>
      <p:graphicFrame>
        <p:nvGraphicFramePr>
          <p:cNvPr id="386" name="Shape 386"/>
          <p:cNvGraphicFramePr/>
          <p:nvPr/>
        </p:nvGraphicFramePr>
        <p:xfrm>
          <a:off x="1729438" y="1887200"/>
          <a:ext cx="3000000" cy="3000000"/>
        </p:xfrm>
        <a:graphic>
          <a:graphicData uri="http://schemas.openxmlformats.org/drawingml/2006/table">
            <a:tbl>
              <a:tblPr>
                <a:noFill/>
                <a:tableStyleId>{C38470D5-D4A9-4CBF-8B12-625FE46585EF}</a:tableStyleId>
              </a:tblPr>
              <a:tblGrid>
                <a:gridCol w="1038125"/>
                <a:gridCol w="560000"/>
                <a:gridCol w="518400"/>
                <a:gridCol w="456100"/>
                <a:gridCol w="551625"/>
                <a:gridCol w="493850"/>
                <a:gridCol w="476400"/>
                <a:gridCol w="476350"/>
                <a:gridCol w="506025"/>
                <a:gridCol w="455800"/>
                <a:gridCol w="566650"/>
              </a:tblGrid>
              <a:tr h="396200">
                <a:tc>
                  <a:txBody>
                    <a:bodyPr>
                      <a:noAutofit/>
                    </a:bodyPr>
                    <a:lstStyle/>
                    <a:p>
                      <a:pPr indent="0" lvl="0" marL="0" rtl="0">
                        <a:spcBef>
                          <a:spcPts val="0"/>
                        </a:spcBef>
                        <a:spcAft>
                          <a:spcPts val="0"/>
                        </a:spcAft>
                        <a:buNone/>
                      </a:pPr>
                      <a:r>
                        <a:rPr b="1" lang="en"/>
                        <a:t>EduAc</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b="1" lang="en"/>
                        <a:t>BusAc</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r>
              <a:tr h="381000">
                <a:tc>
                  <a:txBody>
                    <a:bodyPr>
                      <a:noAutofit/>
                    </a:bodyPr>
                    <a:lstStyle/>
                    <a:p>
                      <a:pPr indent="0" lvl="0" marL="0" rtl="0">
                        <a:spcBef>
                          <a:spcPts val="0"/>
                        </a:spcBef>
                        <a:spcAft>
                          <a:spcPts val="0"/>
                        </a:spcAft>
                        <a:buNone/>
                      </a:pPr>
                      <a:r>
                        <a:rPr b="1" lang="en"/>
                        <a:t>CP &gt; CT1</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r>
              <a:tr h="381000">
                <a:tc>
                  <a:txBody>
                    <a:bodyPr>
                      <a:noAutofit/>
                    </a:bodyPr>
                    <a:lstStyle/>
                    <a:p>
                      <a:pPr indent="0" lvl="0" marL="0" rtl="0">
                        <a:spcBef>
                          <a:spcPts val="0"/>
                        </a:spcBef>
                        <a:spcAft>
                          <a:spcPts val="0"/>
                        </a:spcAft>
                        <a:buNone/>
                      </a:pPr>
                      <a:r>
                        <a:rPr b="1" lang="en"/>
                        <a:t>YP &gt; YT1</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r>
              <a:tr h="381000">
                <a:tc>
                  <a:txBody>
                    <a:bodyPr>
                      <a:noAutofit/>
                    </a:bodyPr>
                    <a:lstStyle/>
                    <a:p>
                      <a:pPr indent="0" lvl="0" marL="0" rtl="0">
                        <a:spcBef>
                          <a:spcPts val="0"/>
                        </a:spcBef>
                        <a:spcAft>
                          <a:spcPts val="0"/>
                        </a:spcAft>
                        <a:buNone/>
                      </a:pPr>
                      <a:r>
                        <a:rPr b="1" lang="en"/>
                        <a:t>CP &gt; Ct2</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r>
              <a:tr h="381000">
                <a:tc>
                  <a:txBody>
                    <a:bodyPr>
                      <a:noAutofit/>
                    </a:bodyPr>
                    <a:lstStyle/>
                    <a:p>
                      <a:pPr indent="0" lvl="0" marL="0" rtl="0">
                        <a:spcBef>
                          <a:spcPts val="0"/>
                        </a:spcBef>
                        <a:spcAft>
                          <a:spcPts val="0"/>
                        </a:spcAft>
                        <a:buNone/>
                      </a:pPr>
                      <a:r>
                        <a:rPr b="1" lang="en"/>
                        <a:t>YP &gt; YT2</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r>
              <a:tr h="381000">
                <a:tc>
                  <a:txBody>
                    <a:bodyPr>
                      <a:noAutofit/>
                    </a:bodyPr>
                    <a:lstStyle/>
                    <a:p>
                      <a:pPr indent="0" lvl="0" marL="0" rtl="0">
                        <a:spcBef>
                          <a:spcPts val="0"/>
                        </a:spcBef>
                        <a:spcAft>
                          <a:spcPts val="0"/>
                        </a:spcAft>
                        <a:buNone/>
                      </a:pPr>
                      <a:r>
                        <a:rPr b="1" lang="en"/>
                        <a:t>SP &gt; Sc</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b="1" lang="en"/>
                        <a:t>SP &gt; T1</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b="1" lang="en"/>
                        <a:t>SP &gt; T2</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r>
              <a:tr h="381000">
                <a:tc>
                  <a:txBody>
                    <a:bodyPr>
                      <a:noAutofit/>
                    </a:bodyPr>
                    <a:lstStyle/>
                    <a:p>
                      <a:pPr indent="0" lvl="0" marL="0" rtl="0">
                        <a:spcBef>
                          <a:spcPts val="0"/>
                        </a:spcBef>
                        <a:spcAft>
                          <a:spcPts val="0"/>
                        </a:spcAft>
                        <a:buNone/>
                      </a:pPr>
                      <a:r>
                        <a:rPr b="1" lang="en"/>
                        <a:t>Out</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Edu</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SP</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SP</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Edu</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ND</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SP</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T1</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SP</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T2</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SP</a:t>
                      </a:r>
                      <a:endParaRPr/>
                    </a:p>
                  </a:txBody>
                  <a:tcPr marT="91425" marB="91425" marR="91425" marL="91425">
                    <a:solidFill>
                      <a:srgbClr val="FFFFFF"/>
                    </a:solidFill>
                  </a:tcPr>
                </a:tc>
              </a:tr>
            </a:tbl>
          </a:graphicData>
        </a:graphic>
      </p:graphicFrame>
      <p:graphicFrame>
        <p:nvGraphicFramePr>
          <p:cNvPr id="387" name="Shape 387"/>
          <p:cNvGraphicFramePr/>
          <p:nvPr/>
        </p:nvGraphicFramePr>
        <p:xfrm>
          <a:off x="714863" y="1887200"/>
          <a:ext cx="3000000" cy="3000000"/>
        </p:xfrm>
        <a:graphic>
          <a:graphicData uri="http://schemas.openxmlformats.org/drawingml/2006/table">
            <a:tbl>
              <a:tblPr>
                <a:noFill/>
                <a:tableStyleId>{C38470D5-D4A9-4CBF-8B12-625FE46585EF}</a:tableStyleId>
              </a:tblPr>
              <a:tblGrid>
                <a:gridCol w="1170000"/>
                <a:gridCol w="631125"/>
                <a:gridCol w="584250"/>
                <a:gridCol w="514050"/>
                <a:gridCol w="621700"/>
                <a:gridCol w="556600"/>
                <a:gridCol w="556600"/>
                <a:gridCol w="556600"/>
                <a:gridCol w="536925"/>
                <a:gridCol w="536875"/>
                <a:gridCol w="570325"/>
                <a:gridCol w="513700"/>
                <a:gridCol w="638650"/>
              </a:tblGrid>
              <a:tr h="375550">
                <a:tc>
                  <a:txBody>
                    <a:bodyPr>
                      <a:noAutofit/>
                    </a:bodyPr>
                    <a:lstStyle/>
                    <a:p>
                      <a:pPr indent="0" lvl="0" marL="0" rtl="0">
                        <a:spcBef>
                          <a:spcPts val="0"/>
                        </a:spcBef>
                        <a:spcAft>
                          <a:spcPts val="0"/>
                        </a:spcAft>
                        <a:buNone/>
                      </a:pPr>
                      <a:r>
                        <a:rPr b="1" lang="en"/>
                        <a:t>EduAc</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r>
              <a:tr h="375550">
                <a:tc>
                  <a:txBody>
                    <a:bodyPr>
                      <a:noAutofit/>
                    </a:bodyPr>
                    <a:lstStyle/>
                    <a:p>
                      <a:pPr indent="0" lvl="0" marL="0" rtl="0">
                        <a:spcBef>
                          <a:spcPts val="0"/>
                        </a:spcBef>
                        <a:spcAft>
                          <a:spcPts val="0"/>
                        </a:spcAft>
                        <a:buNone/>
                      </a:pPr>
                      <a:r>
                        <a:rPr b="1" lang="en"/>
                        <a:t>BusAc</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r>
              <a:tr h="371950">
                <a:tc>
                  <a:txBody>
                    <a:bodyPr>
                      <a:noAutofit/>
                    </a:bodyPr>
                    <a:lstStyle/>
                    <a:p>
                      <a:pPr indent="0" lvl="0" marL="0" rtl="0">
                        <a:spcBef>
                          <a:spcPts val="0"/>
                        </a:spcBef>
                        <a:spcAft>
                          <a:spcPts val="0"/>
                        </a:spcAft>
                        <a:buNone/>
                      </a:pPr>
                      <a:r>
                        <a:rPr b="1" lang="en"/>
                        <a:t>CP &gt; CT1</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r>
              <a:tr h="371950">
                <a:tc>
                  <a:txBody>
                    <a:bodyPr>
                      <a:noAutofit/>
                    </a:bodyPr>
                    <a:lstStyle/>
                    <a:p>
                      <a:pPr indent="0" lvl="0" marL="0" rtl="0">
                        <a:spcBef>
                          <a:spcPts val="0"/>
                        </a:spcBef>
                        <a:spcAft>
                          <a:spcPts val="0"/>
                        </a:spcAft>
                        <a:buNone/>
                      </a:pPr>
                      <a:r>
                        <a:rPr b="1" lang="en"/>
                        <a:t>YP &gt; YT1</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r>
              <a:tr h="371950">
                <a:tc>
                  <a:txBody>
                    <a:bodyPr>
                      <a:noAutofit/>
                    </a:bodyPr>
                    <a:lstStyle/>
                    <a:p>
                      <a:pPr indent="0" lvl="0" marL="0" rtl="0">
                        <a:spcBef>
                          <a:spcPts val="0"/>
                        </a:spcBef>
                        <a:spcAft>
                          <a:spcPts val="0"/>
                        </a:spcAft>
                        <a:buNone/>
                      </a:pPr>
                      <a:r>
                        <a:rPr b="1" lang="en"/>
                        <a:t>CP &gt; Ct2</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r>
              <a:tr h="371950">
                <a:tc>
                  <a:txBody>
                    <a:bodyPr>
                      <a:noAutofit/>
                    </a:bodyPr>
                    <a:lstStyle/>
                    <a:p>
                      <a:pPr indent="0" lvl="0" marL="0" rtl="0">
                        <a:spcBef>
                          <a:spcPts val="0"/>
                        </a:spcBef>
                        <a:spcAft>
                          <a:spcPts val="0"/>
                        </a:spcAft>
                        <a:buNone/>
                      </a:pPr>
                      <a:r>
                        <a:rPr b="1" lang="en"/>
                        <a:t>YP &gt; YT2</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r>
              <a:tr h="371950">
                <a:tc>
                  <a:txBody>
                    <a:bodyPr>
                      <a:noAutofit/>
                    </a:bodyPr>
                    <a:lstStyle/>
                    <a:p>
                      <a:pPr indent="0" lvl="0" marL="0" rtl="0">
                        <a:spcBef>
                          <a:spcPts val="0"/>
                        </a:spcBef>
                        <a:spcAft>
                          <a:spcPts val="0"/>
                        </a:spcAft>
                        <a:buNone/>
                      </a:pPr>
                      <a:r>
                        <a:rPr b="1" lang="en"/>
                        <a:t>SP &gt; Sc</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r>
              <a:tr h="375550">
                <a:tc>
                  <a:txBody>
                    <a:bodyPr>
                      <a:noAutofit/>
                    </a:bodyPr>
                    <a:lstStyle/>
                    <a:p>
                      <a:pPr indent="0" lvl="0" marL="0" rtl="0">
                        <a:spcBef>
                          <a:spcPts val="0"/>
                        </a:spcBef>
                        <a:spcAft>
                          <a:spcPts val="0"/>
                        </a:spcAft>
                        <a:buNone/>
                      </a:pPr>
                      <a:r>
                        <a:rPr b="1" lang="en"/>
                        <a:t>SP &gt; T1</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r>
              <a:tr h="375550">
                <a:tc>
                  <a:txBody>
                    <a:bodyPr>
                      <a:noAutofit/>
                    </a:bodyPr>
                    <a:lstStyle/>
                    <a:p>
                      <a:pPr indent="0" lvl="0" marL="0" rtl="0">
                        <a:spcBef>
                          <a:spcPts val="0"/>
                        </a:spcBef>
                        <a:spcAft>
                          <a:spcPts val="0"/>
                        </a:spcAft>
                        <a:buNone/>
                      </a:pPr>
                      <a:r>
                        <a:rPr b="1" lang="en"/>
                        <a:t>SP &gt; T2</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r>
              <a:tr h="371950">
                <a:tc>
                  <a:txBody>
                    <a:bodyPr>
                      <a:noAutofit/>
                    </a:bodyPr>
                    <a:lstStyle/>
                    <a:p>
                      <a:pPr indent="0" lvl="0" marL="0" rtl="0">
                        <a:spcBef>
                          <a:spcPts val="0"/>
                        </a:spcBef>
                        <a:spcAft>
                          <a:spcPts val="0"/>
                        </a:spcAft>
                        <a:buNone/>
                      </a:pPr>
                      <a:r>
                        <a:rPr b="1" lang="en"/>
                        <a:t>Out</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Edu</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SP</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ND</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Edu</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ND</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T2</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SP</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SP</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T1</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SP</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T2</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SP</a:t>
                      </a:r>
                      <a:endParaRPr/>
                    </a:p>
                  </a:txBody>
                  <a:tcPr marT="91425" marB="91425" marR="91425" marL="91425">
                    <a:solidFill>
                      <a:srgbClr val="FFFFFF"/>
                    </a:solidFill>
                  </a:tcPr>
                </a:tc>
              </a:tr>
            </a:tbl>
          </a:graphicData>
        </a:graphic>
      </p:graphicFrame>
      <p:sp>
        <p:nvSpPr>
          <p:cNvPr id="388" name="Shape 38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
                                        <p:tgtEl>
                                          <p:spTgt spid="3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85"/>
                                        </p:tgtEl>
                                      </p:cBhvr>
                                    </p:animEffect>
                                    <p:set>
                                      <p:cBhvr>
                                        <p:cTn dur="1" fill="hold">
                                          <p:stCondLst>
                                            <p:cond delay="0"/>
                                          </p:stCondLst>
                                        </p:cTn>
                                        <p:tgtEl>
                                          <p:spTgt spid="38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
                                        <p:tgtEl>
                                          <p:spTgt spid="3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
                                        <p:tgtEl>
                                          <p:spTgt spid="3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Shape 39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Activity</a:t>
            </a:r>
            <a:endParaRPr>
              <a:solidFill>
                <a:srgbClr val="FFFFFF"/>
              </a:solidFill>
            </a:endParaRPr>
          </a:p>
        </p:txBody>
      </p:sp>
      <p:sp>
        <p:nvSpPr>
          <p:cNvPr id="394" name="Shape 39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Airline Ticket Discount Function</a:t>
            </a:r>
            <a:endParaRPr/>
          </a:p>
          <a:p>
            <a:pPr indent="-381000" lvl="1" marL="914400" marR="0" rtl="0" algn="l">
              <a:lnSpc>
                <a:spcPct val="100000"/>
              </a:lnSpc>
              <a:spcBef>
                <a:spcPts val="0"/>
              </a:spcBef>
              <a:spcAft>
                <a:spcPts val="0"/>
              </a:spcAft>
              <a:buSzPts val="2400"/>
              <a:buChar char="○"/>
            </a:pPr>
            <a:r>
              <a:rPr lang="en"/>
              <a:t>Read the specification and draw a decision table.</a:t>
            </a:r>
            <a:endParaRPr/>
          </a:p>
          <a:p>
            <a:pPr indent="-381000" lvl="1" marL="914400" marR="0" rtl="0" algn="l">
              <a:lnSpc>
                <a:spcPct val="100000"/>
              </a:lnSpc>
              <a:spcBef>
                <a:spcPts val="0"/>
              </a:spcBef>
              <a:spcAft>
                <a:spcPts val="0"/>
              </a:spcAft>
              <a:buSzPts val="2400"/>
              <a:buChar char="○"/>
            </a:pPr>
            <a:r>
              <a:rPr lang="en"/>
              <a:t>How many tests would be required for compound condition coverage?</a:t>
            </a:r>
            <a:endParaRPr/>
          </a:p>
          <a:p>
            <a:pPr indent="-381000" lvl="1" marL="914400" marR="0" rtl="0" algn="l">
              <a:lnSpc>
                <a:spcPct val="100000"/>
              </a:lnSpc>
              <a:spcBef>
                <a:spcPts val="0"/>
              </a:spcBef>
              <a:spcAft>
                <a:spcPts val="0"/>
              </a:spcAft>
              <a:buSzPts val="2400"/>
              <a:buChar char="○"/>
            </a:pPr>
            <a:r>
              <a:rPr lang="en"/>
              <a:t>Expand the table to form a MC/DC test suite. How many tests were added?</a:t>
            </a:r>
            <a:endParaRPr/>
          </a:p>
        </p:txBody>
      </p:sp>
      <p:sp>
        <p:nvSpPr>
          <p:cNvPr id="395" name="Shape 39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Activity - Decision Table</a:t>
            </a:r>
            <a:endParaRPr>
              <a:solidFill>
                <a:srgbClr val="FFFFFF"/>
              </a:solidFill>
            </a:endParaRPr>
          </a:p>
        </p:txBody>
      </p:sp>
      <p:graphicFrame>
        <p:nvGraphicFramePr>
          <p:cNvPr id="401" name="Shape 401"/>
          <p:cNvGraphicFramePr/>
          <p:nvPr/>
        </p:nvGraphicFramePr>
        <p:xfrm>
          <a:off x="1028700" y="1780325"/>
          <a:ext cx="3000000" cy="3000000"/>
        </p:xfrm>
        <a:graphic>
          <a:graphicData uri="http://schemas.openxmlformats.org/drawingml/2006/table">
            <a:tbl>
              <a:tblPr>
                <a:noFill/>
                <a:tableStyleId>{C38470D5-D4A9-4CBF-8B12-625FE46585EF}</a:tableStyleId>
              </a:tblPr>
              <a:tblGrid>
                <a:gridCol w="1283450"/>
                <a:gridCol w="415575"/>
                <a:gridCol w="403675"/>
                <a:gridCol w="403675"/>
                <a:gridCol w="422725"/>
                <a:gridCol w="403675"/>
                <a:gridCol w="403675"/>
              </a:tblGrid>
              <a:tr h="396200">
                <a:tc>
                  <a:txBody>
                    <a:bodyPr>
                      <a:noAutofit/>
                    </a:bodyPr>
                    <a:lstStyle/>
                    <a:p>
                      <a:pPr indent="0" lvl="0" marL="0" rtl="0">
                        <a:spcBef>
                          <a:spcPts val="0"/>
                        </a:spcBef>
                        <a:spcAft>
                          <a:spcPts val="0"/>
                        </a:spcAft>
                        <a:buNone/>
                      </a:pPr>
                      <a:r>
                        <a:rPr lang="en"/>
                        <a:t>Infant</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r>
              <a:tr h="396200">
                <a:tc>
                  <a:txBody>
                    <a:bodyPr>
                      <a:noAutofit/>
                    </a:bodyPr>
                    <a:lstStyle/>
                    <a:p>
                      <a:pPr indent="0" lvl="0" marL="0" rtl="0">
                        <a:spcBef>
                          <a:spcPts val="0"/>
                        </a:spcBef>
                        <a:spcAft>
                          <a:spcPts val="0"/>
                        </a:spcAft>
                        <a:buNone/>
                      </a:pPr>
                      <a:r>
                        <a:rPr lang="en"/>
                        <a:t>Child</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r>
              <a:tr h="396200">
                <a:tc>
                  <a:txBody>
                    <a:bodyPr>
                      <a:noAutofit/>
                    </a:bodyPr>
                    <a:lstStyle/>
                    <a:p>
                      <a:pPr indent="0" lvl="0" marL="0" rtl="0">
                        <a:spcBef>
                          <a:spcPts val="0"/>
                        </a:spcBef>
                        <a:spcAft>
                          <a:spcPts val="0"/>
                        </a:spcAft>
                        <a:buNone/>
                      </a:pPr>
                      <a:r>
                        <a:rPr lang="en"/>
                        <a:t>Domestic</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r>
              <a:tr h="381000">
                <a:tc>
                  <a:txBody>
                    <a:bodyPr>
                      <a:noAutofit/>
                    </a:bodyPr>
                    <a:lstStyle/>
                    <a:p>
                      <a:pPr indent="0" lvl="0" marL="0" rtl="0">
                        <a:spcBef>
                          <a:spcPts val="0"/>
                        </a:spcBef>
                        <a:spcAft>
                          <a:spcPts val="0"/>
                        </a:spcAft>
                        <a:buNone/>
                      </a:pPr>
                      <a:r>
                        <a:rPr lang="en"/>
                        <a:t>International</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r>
              <a:tr h="381000">
                <a:tc>
                  <a:txBody>
                    <a:bodyPr>
                      <a:noAutofit/>
                    </a:bodyPr>
                    <a:lstStyle/>
                    <a:p>
                      <a:pPr indent="0" lvl="0" marL="0" rtl="0">
                        <a:spcBef>
                          <a:spcPts val="0"/>
                        </a:spcBef>
                        <a:spcAft>
                          <a:spcPts val="0"/>
                        </a:spcAft>
                        <a:buNone/>
                      </a:pPr>
                      <a:r>
                        <a:rPr lang="en"/>
                        <a:t>Early</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r>
              <a:tr h="381000">
                <a:tc>
                  <a:txBody>
                    <a:bodyPr>
                      <a:noAutofit/>
                    </a:bodyPr>
                    <a:lstStyle/>
                    <a:p>
                      <a:pPr indent="0" lvl="0" marL="0" rtl="0">
                        <a:spcBef>
                          <a:spcPts val="0"/>
                        </a:spcBef>
                        <a:spcAft>
                          <a:spcPts val="0"/>
                        </a:spcAft>
                        <a:buNone/>
                      </a:pPr>
                      <a:r>
                        <a:rPr lang="en"/>
                        <a:t>Off-Season</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r>
              <a:tr h="381000">
                <a:tc>
                  <a:txBody>
                    <a:bodyPr>
                      <a:noAutofit/>
                    </a:bodyPr>
                    <a:lstStyle/>
                    <a:p>
                      <a:pPr indent="0" lvl="0" marL="0" rtl="0">
                        <a:spcBef>
                          <a:spcPts val="0"/>
                        </a:spcBef>
                        <a:spcAft>
                          <a:spcPts val="0"/>
                        </a:spcAft>
                        <a:buNone/>
                      </a:pPr>
                      <a:r>
                        <a:rPr b="1" lang="en"/>
                        <a:t>Discount</a:t>
                      </a:r>
                      <a:endParaRPr b="1"/>
                    </a:p>
                  </a:txBody>
                  <a:tcPr marT="91425" marB="91425" marR="91425" marL="91425"/>
                </a:tc>
                <a:tc>
                  <a:txBody>
                    <a:bodyPr>
                      <a:noAutofit/>
                    </a:bodyPr>
                    <a:lstStyle/>
                    <a:p>
                      <a:pPr indent="0" lvl="0" marL="0" rtl="0">
                        <a:spcBef>
                          <a:spcPts val="0"/>
                        </a:spcBef>
                        <a:spcAft>
                          <a:spcPts val="0"/>
                        </a:spcAft>
                        <a:buNone/>
                      </a:pPr>
                      <a:r>
                        <a:rPr lang="en"/>
                        <a:t>80</a:t>
                      </a:r>
                      <a:endParaRPr/>
                    </a:p>
                  </a:txBody>
                  <a:tcPr marT="91425" marB="91425" marR="91425" marL="91425"/>
                </a:tc>
                <a:tc>
                  <a:txBody>
                    <a:bodyPr>
                      <a:noAutofit/>
                    </a:bodyPr>
                    <a:lstStyle/>
                    <a:p>
                      <a:pPr indent="0" lvl="0" marL="0" rtl="0">
                        <a:spcBef>
                          <a:spcPts val="0"/>
                        </a:spcBef>
                        <a:spcAft>
                          <a:spcPts val="0"/>
                        </a:spcAft>
                        <a:buNone/>
                      </a:pPr>
                      <a:r>
                        <a:rPr lang="en"/>
                        <a:t>70</a:t>
                      </a:r>
                      <a:endParaRPr/>
                    </a:p>
                  </a:txBody>
                  <a:tcPr marT="91425" marB="91425" marR="91425" marL="91425"/>
                </a:tc>
                <a:tc>
                  <a:txBody>
                    <a:bodyPr>
                      <a:noAutofit/>
                    </a:bodyPr>
                    <a:lstStyle/>
                    <a:p>
                      <a:pPr indent="0" lvl="0" marL="0" rtl="0">
                        <a:spcBef>
                          <a:spcPts val="0"/>
                        </a:spcBef>
                        <a:spcAft>
                          <a:spcPts val="0"/>
                        </a:spcAft>
                        <a:buNone/>
                      </a:pPr>
                      <a:r>
                        <a:rPr lang="en"/>
                        <a:t>20</a:t>
                      </a:r>
                      <a:endParaRPr/>
                    </a:p>
                  </a:txBody>
                  <a:tcPr marT="91425" marB="91425" marR="91425" marL="91425"/>
                </a:tc>
                <a:tc>
                  <a:txBody>
                    <a:bodyPr>
                      <a:noAutofit/>
                    </a:bodyPr>
                    <a:lstStyle/>
                    <a:p>
                      <a:pPr indent="0" lvl="0" marL="0" rtl="0">
                        <a:spcBef>
                          <a:spcPts val="0"/>
                        </a:spcBef>
                        <a:spcAft>
                          <a:spcPts val="0"/>
                        </a:spcAft>
                        <a:buNone/>
                      </a:pPr>
                      <a:r>
                        <a:rPr lang="en"/>
                        <a:t>10</a:t>
                      </a:r>
                      <a:endParaRPr/>
                    </a:p>
                  </a:txBody>
                  <a:tcPr marT="91425" marB="91425" marR="91425" marL="91425"/>
                </a:tc>
                <a:tc>
                  <a:txBody>
                    <a:bodyPr>
                      <a:noAutofit/>
                    </a:bodyPr>
                    <a:lstStyle/>
                    <a:p>
                      <a:pPr indent="0" lvl="0" marL="0" rtl="0">
                        <a:spcBef>
                          <a:spcPts val="0"/>
                        </a:spcBef>
                        <a:spcAft>
                          <a:spcPts val="0"/>
                        </a:spcAft>
                        <a:buNone/>
                      </a:pPr>
                      <a:r>
                        <a:rPr lang="en"/>
                        <a:t>10</a:t>
                      </a:r>
                      <a:endParaRPr/>
                    </a:p>
                  </a:txBody>
                  <a:tcPr marT="91425" marB="91425" marR="91425" marL="91425"/>
                </a:tc>
                <a:tc>
                  <a:txBody>
                    <a:bodyPr>
                      <a:noAutofit/>
                    </a:bodyPr>
                    <a:lstStyle/>
                    <a:p>
                      <a:pPr indent="0" lvl="0" marL="0" rtl="0">
                        <a:spcBef>
                          <a:spcPts val="0"/>
                        </a:spcBef>
                        <a:spcAft>
                          <a:spcPts val="0"/>
                        </a:spcAft>
                        <a:buNone/>
                      </a:pPr>
                      <a:r>
                        <a:rPr lang="en"/>
                        <a:t>15</a:t>
                      </a:r>
                      <a:endParaRPr/>
                    </a:p>
                  </a:txBody>
                  <a:tcPr marT="91425" marB="91425" marR="91425" marL="91425"/>
                </a:tc>
              </a:tr>
            </a:tbl>
          </a:graphicData>
        </a:graphic>
      </p:graphicFrame>
      <p:sp>
        <p:nvSpPr>
          <p:cNvPr id="402" name="Shape 402"/>
          <p:cNvSpPr txBox="1"/>
          <p:nvPr/>
        </p:nvSpPr>
        <p:spPr>
          <a:xfrm>
            <a:off x="5652650" y="1724875"/>
            <a:ext cx="2815800" cy="1200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Constraints: </a:t>
            </a:r>
            <a:endParaRPr b="1"/>
          </a:p>
          <a:p>
            <a:pPr indent="-317500" lvl="0" marL="457200" rtl="0">
              <a:spcBef>
                <a:spcPts val="0"/>
              </a:spcBef>
              <a:spcAft>
                <a:spcPts val="0"/>
              </a:spcAft>
              <a:buSzPts val="1400"/>
              <a:buChar char="●"/>
            </a:pPr>
            <a:r>
              <a:rPr lang="en"/>
              <a:t>Infant =&gt; !Child</a:t>
            </a:r>
            <a:endParaRPr/>
          </a:p>
          <a:p>
            <a:pPr indent="-317500" lvl="0" marL="457200" rtl="0">
              <a:spcBef>
                <a:spcPts val="0"/>
              </a:spcBef>
              <a:spcAft>
                <a:spcPts val="0"/>
              </a:spcAft>
              <a:buSzPts val="1400"/>
              <a:buChar char="●"/>
            </a:pPr>
            <a:r>
              <a:rPr lang="en"/>
              <a:t>Child =&gt; !Infant</a:t>
            </a:r>
            <a:endParaRPr/>
          </a:p>
          <a:p>
            <a:pPr indent="-317500" lvl="0" marL="457200" rtl="0">
              <a:spcBef>
                <a:spcPts val="0"/>
              </a:spcBef>
              <a:spcAft>
                <a:spcPts val="0"/>
              </a:spcAft>
              <a:buSzPts val="1400"/>
              <a:buChar char="●"/>
            </a:pPr>
            <a:r>
              <a:rPr lang="en"/>
              <a:t>Domestic =&gt; !International</a:t>
            </a:r>
            <a:endParaRPr/>
          </a:p>
          <a:p>
            <a:pPr indent="-317500" lvl="0" marL="457200" rtl="0">
              <a:spcBef>
                <a:spcPts val="0"/>
              </a:spcBef>
              <a:spcAft>
                <a:spcPts val="0"/>
              </a:spcAft>
              <a:buSzPts val="1400"/>
              <a:buChar char="●"/>
            </a:pPr>
            <a:r>
              <a:rPr lang="en"/>
              <a:t>International =&gt; !Domestic</a:t>
            </a:r>
            <a:endParaRPr/>
          </a:p>
          <a:p>
            <a:pPr indent="-317500" lvl="0" marL="457200" rtl="0">
              <a:spcBef>
                <a:spcPts val="0"/>
              </a:spcBef>
              <a:spcAft>
                <a:spcPts val="0"/>
              </a:spcAft>
              <a:buSzPts val="1400"/>
              <a:buChar char="●"/>
            </a:pPr>
            <a:r>
              <a:rPr lang="en"/>
              <a:t>Domestic xor International</a:t>
            </a:r>
            <a:endParaRPr/>
          </a:p>
        </p:txBody>
      </p:sp>
      <p:sp>
        <p:nvSpPr>
          <p:cNvPr id="403" name="Shape 40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Shape 40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Activity - Decision Table</a:t>
            </a:r>
            <a:endParaRPr>
              <a:solidFill>
                <a:srgbClr val="FFFFFF"/>
              </a:solidFill>
            </a:endParaRPr>
          </a:p>
        </p:txBody>
      </p:sp>
      <p:graphicFrame>
        <p:nvGraphicFramePr>
          <p:cNvPr id="409" name="Shape 409"/>
          <p:cNvGraphicFramePr/>
          <p:nvPr/>
        </p:nvGraphicFramePr>
        <p:xfrm>
          <a:off x="627400" y="1971650"/>
          <a:ext cx="3000000" cy="3000000"/>
        </p:xfrm>
        <a:graphic>
          <a:graphicData uri="http://schemas.openxmlformats.org/drawingml/2006/table">
            <a:tbl>
              <a:tblPr>
                <a:noFill/>
                <a:tableStyleId>{C38470D5-D4A9-4CBF-8B12-625FE46585EF}</a:tableStyleId>
              </a:tblPr>
              <a:tblGrid>
                <a:gridCol w="1763050"/>
                <a:gridCol w="572175"/>
                <a:gridCol w="572175"/>
                <a:gridCol w="572175"/>
                <a:gridCol w="572175"/>
                <a:gridCol w="572175"/>
                <a:gridCol w="572175"/>
                <a:gridCol w="572175"/>
                <a:gridCol w="580675"/>
                <a:gridCol w="572175"/>
                <a:gridCol w="572175"/>
              </a:tblGrid>
              <a:tr h="396200">
                <a:tc>
                  <a:txBody>
                    <a:bodyPr>
                      <a:noAutofit/>
                    </a:bodyPr>
                    <a:lstStyle/>
                    <a:p>
                      <a:pPr indent="0" lvl="0" marL="0" rtl="0">
                        <a:spcBef>
                          <a:spcPts val="0"/>
                        </a:spcBef>
                        <a:spcAft>
                          <a:spcPts val="0"/>
                        </a:spcAft>
                        <a:buNone/>
                      </a:pPr>
                      <a:r>
                        <a:rPr lang="en"/>
                        <a:t>Infant</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tc>
                <a:tc>
                  <a:txBody>
                    <a:bodyPr>
                      <a:noAutofit/>
                    </a:bodyPr>
                    <a:lstStyle/>
                    <a:p>
                      <a:pPr indent="0" lvl="0" marL="0" rtl="0">
                        <a:spcBef>
                          <a:spcPts val="0"/>
                        </a:spcBef>
                        <a:spcAft>
                          <a:spcPts val="0"/>
                        </a:spcAft>
                        <a:buNone/>
                      </a:pPr>
                      <a:r>
                        <a:rPr b="1" lang="en">
                          <a:solidFill>
                            <a:srgbClr val="FF0000"/>
                          </a:solidFill>
                        </a:rPr>
                        <a:t>T</a:t>
                      </a:r>
                      <a:endParaRPr b="1">
                        <a:solidFill>
                          <a:srgbClr val="FF0000"/>
                        </a:solidFill>
                      </a:endParaRPr>
                    </a:p>
                  </a:txBody>
                  <a:tcPr marT="91425" marB="91425" marR="91425" marL="91425"/>
                </a:tc>
                <a:tc>
                  <a:txBody>
                    <a:bodyPr>
                      <a:noAutofit/>
                    </a:bodyPr>
                    <a:lstStyle/>
                    <a:p>
                      <a:pPr indent="0" lvl="0" marL="0" rtl="0">
                        <a:spcBef>
                          <a:spcPts val="0"/>
                        </a:spcBef>
                        <a:spcAft>
                          <a:spcPts val="0"/>
                        </a:spcAft>
                        <a:buNone/>
                      </a:pPr>
                      <a:r>
                        <a:rPr b="1" lang="en">
                          <a:solidFill>
                            <a:srgbClr val="FF0000"/>
                          </a:solidFill>
                        </a:rPr>
                        <a:t>T</a:t>
                      </a:r>
                      <a:endParaRPr b="1">
                        <a:solidFill>
                          <a:srgbClr val="FF0000"/>
                        </a:solidFill>
                      </a:endParaRPr>
                    </a:p>
                  </a:txBody>
                  <a:tcPr marT="91425" marB="91425" marR="91425" marL="91425"/>
                </a:tc>
                <a:tc>
                  <a:txBody>
                    <a:bodyPr>
                      <a:noAutofit/>
                    </a:bodyPr>
                    <a:lstStyle/>
                    <a:p>
                      <a:pPr indent="0" lvl="0" marL="0" rtl="0">
                        <a:spcBef>
                          <a:spcPts val="0"/>
                        </a:spcBef>
                        <a:spcAft>
                          <a:spcPts val="0"/>
                        </a:spcAft>
                        <a:buNone/>
                      </a:pPr>
                      <a:r>
                        <a:rPr b="1" lang="en">
                          <a:solidFill>
                            <a:srgbClr val="FF0000"/>
                          </a:solidFill>
                        </a:rPr>
                        <a:t>T</a:t>
                      </a:r>
                      <a:endParaRPr b="1">
                        <a:solidFill>
                          <a:srgbClr val="FF0000"/>
                        </a:solidFill>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r>
              <a:tr h="396200">
                <a:tc>
                  <a:txBody>
                    <a:bodyPr>
                      <a:noAutofit/>
                    </a:bodyPr>
                    <a:lstStyle/>
                    <a:p>
                      <a:pPr indent="0" lvl="0" marL="0" rtl="0">
                        <a:spcBef>
                          <a:spcPts val="0"/>
                        </a:spcBef>
                        <a:spcAft>
                          <a:spcPts val="0"/>
                        </a:spcAft>
                        <a:buNone/>
                      </a:pPr>
                      <a:r>
                        <a:rPr lang="en"/>
                        <a:t>Child</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tc>
                <a:tc>
                  <a:txBody>
                    <a:bodyPr>
                      <a:noAutofit/>
                    </a:bodyPr>
                    <a:lstStyle/>
                    <a:p>
                      <a:pPr indent="0" lvl="0" marL="0" rtl="0">
                        <a:spcBef>
                          <a:spcPts val="0"/>
                        </a:spcBef>
                        <a:spcAft>
                          <a:spcPts val="0"/>
                        </a:spcAft>
                        <a:buNone/>
                      </a:pPr>
                      <a:r>
                        <a:rPr b="1" lang="en">
                          <a:solidFill>
                            <a:srgbClr val="FF0000"/>
                          </a:solidFill>
                        </a:rPr>
                        <a:t>T</a:t>
                      </a:r>
                      <a:endParaRPr b="1">
                        <a:solidFill>
                          <a:srgbClr val="FF0000"/>
                        </a:solidFill>
                      </a:endParaRPr>
                    </a:p>
                  </a:txBody>
                  <a:tcPr marT="91425" marB="91425" marR="91425" marL="91425"/>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r>
              <a:tr h="396200">
                <a:tc>
                  <a:txBody>
                    <a:bodyPr>
                      <a:noAutofit/>
                    </a:bodyPr>
                    <a:lstStyle/>
                    <a:p>
                      <a:pPr indent="0" lvl="0" marL="0" rtl="0">
                        <a:spcBef>
                          <a:spcPts val="0"/>
                        </a:spcBef>
                        <a:spcAft>
                          <a:spcPts val="0"/>
                        </a:spcAft>
                        <a:buNone/>
                      </a:pPr>
                      <a:r>
                        <a:rPr lang="en"/>
                        <a:t>Domestic</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tc>
                <a:tc>
                  <a:txBody>
                    <a:bodyPr>
                      <a:noAutofit/>
                    </a:bodyPr>
                    <a:lstStyle/>
                    <a:p>
                      <a:pPr indent="0" lvl="0" marL="0" rtl="0">
                        <a:spcBef>
                          <a:spcPts val="0"/>
                        </a:spcBef>
                        <a:spcAft>
                          <a:spcPts val="0"/>
                        </a:spcAft>
                        <a:buNone/>
                      </a:pPr>
                      <a:r>
                        <a:rPr b="1" lang="en">
                          <a:solidFill>
                            <a:srgbClr val="FF0000"/>
                          </a:solidFill>
                        </a:rPr>
                        <a:t>T</a:t>
                      </a:r>
                      <a:endParaRPr b="1">
                        <a:solidFill>
                          <a:srgbClr val="FF0000"/>
                        </a:solidFill>
                      </a:endParaRPr>
                    </a:p>
                  </a:txBody>
                  <a:tcPr marT="91425" marB="91425" marR="91425" marL="91425"/>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tc>
                <a:tc>
                  <a:txBody>
                    <a:bodyPr>
                      <a:noAutofit/>
                    </a:bodyPr>
                    <a:lstStyle/>
                    <a:p>
                      <a:pPr indent="0" lvl="0" marL="0" rtl="0">
                        <a:spcBef>
                          <a:spcPts val="0"/>
                        </a:spcBef>
                        <a:spcAft>
                          <a:spcPts val="0"/>
                        </a:spcAft>
                        <a:buNone/>
                      </a:pPr>
                      <a:r>
                        <a:rPr b="1" lang="en">
                          <a:solidFill>
                            <a:srgbClr val="FF0000"/>
                          </a:solidFill>
                        </a:rPr>
                        <a:t>T</a:t>
                      </a:r>
                      <a:endParaRPr b="1">
                        <a:solidFill>
                          <a:srgbClr val="FF0000"/>
                        </a:solidFill>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r>
              <a:tr h="396200">
                <a:tc>
                  <a:txBody>
                    <a:bodyPr>
                      <a:noAutofit/>
                    </a:bodyPr>
                    <a:lstStyle/>
                    <a:p>
                      <a:pPr indent="0" lvl="0" marL="0" rtl="0">
                        <a:spcBef>
                          <a:spcPts val="0"/>
                        </a:spcBef>
                        <a:spcAft>
                          <a:spcPts val="0"/>
                        </a:spcAft>
                        <a:buNone/>
                      </a:pPr>
                      <a:r>
                        <a:rPr lang="en"/>
                        <a:t>International</a:t>
                      </a:r>
                      <a:endParaRPr/>
                    </a:p>
                  </a:txBody>
                  <a:tcPr marT="91425" marB="91425" marR="91425" marL="91425"/>
                </a:tc>
                <a:tc>
                  <a:txBody>
                    <a:bodyPr>
                      <a:noAutofit/>
                    </a:bodyPr>
                    <a:lstStyle/>
                    <a:p>
                      <a:pPr indent="0" lvl="0" marL="0" rtl="0">
                        <a:spcBef>
                          <a:spcPts val="0"/>
                        </a:spcBef>
                        <a:spcAft>
                          <a:spcPts val="0"/>
                        </a:spcAft>
                        <a:buNone/>
                      </a:pPr>
                      <a:r>
                        <a:rPr lang="en"/>
                        <a:t>F</a:t>
                      </a:r>
                      <a:endParaRPr/>
                    </a:p>
                  </a:txBody>
                  <a:tcPr marT="91425" marB="91425" marR="91425" marL="91425"/>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tc>
                <a:tc>
                  <a:txBody>
                    <a:bodyPr>
                      <a:noAutofit/>
                    </a:bodyPr>
                    <a:lstStyle/>
                    <a:p>
                      <a:pPr indent="0" lvl="0" marL="0" rtl="0">
                        <a:spcBef>
                          <a:spcPts val="0"/>
                        </a:spcBef>
                        <a:spcAft>
                          <a:spcPts val="0"/>
                        </a:spcAft>
                        <a:buNone/>
                      </a:pPr>
                      <a:r>
                        <a:rPr b="1" lang="en">
                          <a:solidFill>
                            <a:srgbClr val="FF0000"/>
                          </a:solidFill>
                        </a:rPr>
                        <a:t>T</a:t>
                      </a:r>
                      <a:endParaRPr b="1">
                        <a:solidFill>
                          <a:srgbClr val="FF0000"/>
                        </a:solidFill>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r>
              <a:tr h="396200">
                <a:tc>
                  <a:txBody>
                    <a:bodyPr>
                      <a:noAutofit/>
                    </a:bodyPr>
                    <a:lstStyle/>
                    <a:p>
                      <a:pPr indent="0" lvl="0" marL="0" rtl="0">
                        <a:spcBef>
                          <a:spcPts val="0"/>
                        </a:spcBef>
                        <a:spcAft>
                          <a:spcPts val="0"/>
                        </a:spcAft>
                        <a:buNone/>
                      </a:pPr>
                      <a:r>
                        <a:rPr lang="en"/>
                        <a:t>Early</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r>
              <a:tr h="396200">
                <a:tc>
                  <a:txBody>
                    <a:bodyPr>
                      <a:noAutofit/>
                    </a:bodyPr>
                    <a:lstStyle/>
                    <a:p>
                      <a:pPr indent="0" lvl="0" marL="0" rtl="0">
                        <a:spcBef>
                          <a:spcPts val="0"/>
                        </a:spcBef>
                        <a:spcAft>
                          <a:spcPts val="0"/>
                        </a:spcAft>
                        <a:buNone/>
                      </a:pPr>
                      <a:r>
                        <a:rPr lang="en"/>
                        <a:t>Off-Season</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a:t>
                      </a:r>
                      <a:endParaRPr/>
                    </a:p>
                  </a:txBody>
                  <a:tcPr marT="91425" marB="91425" marR="91425" marL="91425"/>
                </a:tc>
                <a:tc>
                  <a:txBody>
                    <a:bodyPr>
                      <a:noAutofit/>
                    </a:bodyPr>
                    <a:lstStyle/>
                    <a:p>
                      <a:pPr indent="0" lvl="0" marL="0" rtl="0">
                        <a:spcBef>
                          <a:spcPts val="0"/>
                        </a:spcBef>
                        <a:spcAft>
                          <a:spcPts val="0"/>
                        </a:spcAft>
                        <a:buNone/>
                      </a:pPr>
                      <a:r>
                        <a:rPr lang="en"/>
                        <a:t>T</a:t>
                      </a:r>
                      <a:endParaRPr/>
                    </a:p>
                  </a:txBody>
                  <a:tcPr marT="91425" marB="91425" marR="91425" marL="91425"/>
                </a:tc>
              </a:tr>
              <a:tr h="396200">
                <a:tc>
                  <a:txBody>
                    <a:bodyPr>
                      <a:noAutofit/>
                    </a:bodyPr>
                    <a:lstStyle/>
                    <a:p>
                      <a:pPr indent="0" lvl="0" marL="0" rtl="0">
                        <a:spcBef>
                          <a:spcPts val="0"/>
                        </a:spcBef>
                        <a:spcAft>
                          <a:spcPts val="0"/>
                        </a:spcAft>
                        <a:buNone/>
                      </a:pPr>
                      <a:r>
                        <a:rPr b="1" lang="en"/>
                        <a:t>Discount</a:t>
                      </a:r>
                      <a:endParaRPr b="1"/>
                    </a:p>
                  </a:txBody>
                  <a:tcPr marT="91425" marB="91425" marR="91425" marL="91425"/>
                </a:tc>
                <a:tc>
                  <a:txBody>
                    <a:bodyPr>
                      <a:noAutofit/>
                    </a:bodyPr>
                    <a:lstStyle/>
                    <a:p>
                      <a:pPr indent="0" lvl="0" marL="0" rtl="0">
                        <a:spcBef>
                          <a:spcPts val="0"/>
                        </a:spcBef>
                        <a:spcAft>
                          <a:spcPts val="0"/>
                        </a:spcAft>
                        <a:buNone/>
                      </a:pPr>
                      <a:r>
                        <a:rPr lang="en"/>
                        <a:t>80</a:t>
                      </a:r>
                      <a:endParaRPr/>
                    </a:p>
                  </a:txBody>
                  <a:tcPr marT="91425" marB="91425" marR="91425" marL="91425"/>
                </a:tc>
                <a:tc>
                  <a:txBody>
                    <a:bodyPr>
                      <a:noAutofit/>
                    </a:bodyPr>
                    <a:lstStyle/>
                    <a:p>
                      <a:pPr indent="0" lvl="0" marL="0" rtl="0">
                        <a:spcBef>
                          <a:spcPts val="0"/>
                        </a:spcBef>
                        <a:spcAft>
                          <a:spcPts val="0"/>
                        </a:spcAft>
                        <a:buNone/>
                      </a:pPr>
                      <a:r>
                        <a:rPr b="1" lang="en">
                          <a:solidFill>
                            <a:srgbClr val="0000FF"/>
                          </a:solidFill>
                        </a:rPr>
                        <a:t>0</a:t>
                      </a:r>
                      <a:endParaRPr b="1">
                        <a:solidFill>
                          <a:srgbClr val="0000FF"/>
                        </a:solidFill>
                      </a:endParaRPr>
                    </a:p>
                  </a:txBody>
                  <a:tcPr marT="91425" marB="91425" marR="91425" marL="91425"/>
                </a:tc>
                <a:tc>
                  <a:txBody>
                    <a:bodyPr>
                      <a:noAutofit/>
                    </a:bodyPr>
                    <a:lstStyle/>
                    <a:p>
                      <a:pPr indent="0" lvl="0" marL="0" rtl="0">
                        <a:spcBef>
                          <a:spcPts val="0"/>
                        </a:spcBef>
                        <a:spcAft>
                          <a:spcPts val="0"/>
                        </a:spcAft>
                        <a:buNone/>
                      </a:pPr>
                      <a:r>
                        <a:t/>
                      </a:r>
                      <a:endParaRPr b="1">
                        <a:solidFill>
                          <a:srgbClr val="FF0000"/>
                        </a:solidFill>
                      </a:endParaRPr>
                    </a:p>
                  </a:txBody>
                  <a:tcPr marT="91425" marB="91425" marR="91425" marL="91425"/>
                </a:tc>
                <a:tc>
                  <a:txBody>
                    <a:bodyPr>
                      <a:noAutofit/>
                    </a:bodyPr>
                    <a:lstStyle/>
                    <a:p>
                      <a:pPr indent="0" lvl="0" marL="0" rtl="0">
                        <a:spcBef>
                          <a:spcPts val="0"/>
                        </a:spcBef>
                        <a:spcAft>
                          <a:spcPts val="0"/>
                        </a:spcAft>
                        <a:buNone/>
                      </a:pPr>
                      <a:r>
                        <a:t/>
                      </a:r>
                      <a:endParaRPr b="1">
                        <a:solidFill>
                          <a:srgbClr val="FF0000"/>
                        </a:solidFill>
                      </a:endParaRPr>
                    </a:p>
                  </a:txBody>
                  <a:tcPr marT="91425" marB="91425" marR="91425" marL="91425"/>
                </a:tc>
                <a:tc>
                  <a:txBody>
                    <a:bodyPr>
                      <a:noAutofit/>
                    </a:bodyPr>
                    <a:lstStyle/>
                    <a:p>
                      <a:pPr indent="0" lvl="0" marL="0" rtl="0">
                        <a:spcBef>
                          <a:spcPts val="0"/>
                        </a:spcBef>
                        <a:spcAft>
                          <a:spcPts val="0"/>
                        </a:spcAft>
                        <a:buNone/>
                      </a:pPr>
                      <a:r>
                        <a:t/>
                      </a:r>
                      <a:endParaRPr b="1">
                        <a:solidFill>
                          <a:srgbClr val="0000FF"/>
                        </a:solidFill>
                      </a:endParaRPr>
                    </a:p>
                  </a:txBody>
                  <a:tcPr marT="91425" marB="91425" marR="91425" marL="91425"/>
                </a:tc>
                <a:tc>
                  <a:txBody>
                    <a:bodyPr>
                      <a:noAutofit/>
                    </a:bodyPr>
                    <a:lstStyle/>
                    <a:p>
                      <a:pPr indent="0" lvl="0" marL="0" rtl="0">
                        <a:spcBef>
                          <a:spcPts val="0"/>
                        </a:spcBef>
                        <a:spcAft>
                          <a:spcPts val="0"/>
                        </a:spcAft>
                        <a:buNone/>
                      </a:pPr>
                      <a:r>
                        <a:rPr lang="en"/>
                        <a:t>70</a:t>
                      </a:r>
                      <a:endParaRPr/>
                    </a:p>
                  </a:txBody>
                  <a:tcPr marT="91425" marB="91425" marR="91425" marL="91425"/>
                </a:tc>
                <a:tc>
                  <a:txBody>
                    <a:bodyPr>
                      <a:noAutofit/>
                    </a:bodyPr>
                    <a:lstStyle/>
                    <a:p>
                      <a:pPr indent="0" lvl="0" marL="0" rtl="0">
                        <a:spcBef>
                          <a:spcPts val="0"/>
                        </a:spcBef>
                        <a:spcAft>
                          <a:spcPts val="0"/>
                        </a:spcAft>
                        <a:buNone/>
                      </a:pPr>
                      <a:r>
                        <a:rPr lang="en"/>
                        <a:t>20</a:t>
                      </a:r>
                      <a:endParaRPr/>
                    </a:p>
                  </a:txBody>
                  <a:tcPr marT="91425" marB="91425" marR="91425" marL="91425"/>
                </a:tc>
                <a:tc>
                  <a:txBody>
                    <a:bodyPr>
                      <a:noAutofit/>
                    </a:bodyPr>
                    <a:lstStyle/>
                    <a:p>
                      <a:pPr indent="0" lvl="0" marL="0" rtl="0">
                        <a:spcBef>
                          <a:spcPts val="0"/>
                        </a:spcBef>
                        <a:spcAft>
                          <a:spcPts val="0"/>
                        </a:spcAft>
                        <a:buNone/>
                      </a:pPr>
                      <a:r>
                        <a:rPr lang="en"/>
                        <a:t>10</a:t>
                      </a:r>
                      <a:endParaRPr/>
                    </a:p>
                  </a:txBody>
                  <a:tcPr marT="91425" marB="91425" marR="91425" marL="91425"/>
                </a:tc>
                <a:tc>
                  <a:txBody>
                    <a:bodyPr>
                      <a:noAutofit/>
                    </a:bodyPr>
                    <a:lstStyle/>
                    <a:p>
                      <a:pPr indent="0" lvl="0" marL="0" rtl="0">
                        <a:spcBef>
                          <a:spcPts val="0"/>
                        </a:spcBef>
                        <a:spcAft>
                          <a:spcPts val="0"/>
                        </a:spcAft>
                        <a:buNone/>
                      </a:pPr>
                      <a:r>
                        <a:rPr lang="en"/>
                        <a:t>10</a:t>
                      </a:r>
                      <a:endParaRPr/>
                    </a:p>
                  </a:txBody>
                  <a:tcPr marT="91425" marB="91425" marR="91425" marL="91425"/>
                </a:tc>
                <a:tc>
                  <a:txBody>
                    <a:bodyPr>
                      <a:noAutofit/>
                    </a:bodyPr>
                    <a:lstStyle/>
                    <a:p>
                      <a:pPr indent="0" lvl="0" marL="0" rtl="0">
                        <a:spcBef>
                          <a:spcPts val="0"/>
                        </a:spcBef>
                        <a:spcAft>
                          <a:spcPts val="0"/>
                        </a:spcAft>
                        <a:buNone/>
                      </a:pPr>
                      <a:r>
                        <a:rPr lang="en"/>
                        <a:t>15</a:t>
                      </a:r>
                      <a:endParaRPr/>
                    </a:p>
                  </a:txBody>
                  <a:tcPr marT="91425" marB="91425" marR="91425" marL="91425"/>
                </a:tc>
              </a:tr>
            </a:tbl>
          </a:graphicData>
        </a:graphic>
      </p:graphicFrame>
      <p:sp>
        <p:nvSpPr>
          <p:cNvPr id="410" name="Shape 410"/>
          <p:cNvSpPr txBox="1"/>
          <p:nvPr/>
        </p:nvSpPr>
        <p:spPr>
          <a:xfrm>
            <a:off x="627400" y="4968025"/>
            <a:ext cx="3075600" cy="1200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Constraints: </a:t>
            </a:r>
            <a:endParaRPr b="1"/>
          </a:p>
          <a:p>
            <a:pPr indent="-317500" lvl="0" marL="457200" rtl="0">
              <a:spcBef>
                <a:spcPts val="0"/>
              </a:spcBef>
              <a:spcAft>
                <a:spcPts val="0"/>
              </a:spcAft>
              <a:buSzPts val="1400"/>
              <a:buChar char="●"/>
            </a:pPr>
            <a:r>
              <a:rPr lang="en"/>
              <a:t>Infant =&gt; !Child</a:t>
            </a:r>
            <a:endParaRPr/>
          </a:p>
          <a:p>
            <a:pPr indent="-317500" lvl="0" marL="457200" rtl="0">
              <a:spcBef>
                <a:spcPts val="0"/>
              </a:spcBef>
              <a:spcAft>
                <a:spcPts val="0"/>
              </a:spcAft>
              <a:buSzPts val="1400"/>
              <a:buChar char="●"/>
            </a:pPr>
            <a:r>
              <a:rPr lang="en"/>
              <a:t>Child =&gt; !Infant</a:t>
            </a:r>
            <a:endParaRPr/>
          </a:p>
          <a:p>
            <a:pPr indent="-317500" lvl="0" marL="457200" rtl="0">
              <a:spcBef>
                <a:spcPts val="0"/>
              </a:spcBef>
              <a:spcAft>
                <a:spcPts val="0"/>
              </a:spcAft>
              <a:buSzPts val="1400"/>
              <a:buChar char="●"/>
            </a:pPr>
            <a:r>
              <a:rPr lang="en"/>
              <a:t>Domestic =&gt; !International</a:t>
            </a:r>
            <a:endParaRPr/>
          </a:p>
          <a:p>
            <a:pPr indent="-317500" lvl="0" marL="457200" rtl="0">
              <a:spcBef>
                <a:spcPts val="0"/>
              </a:spcBef>
              <a:spcAft>
                <a:spcPts val="0"/>
              </a:spcAft>
              <a:buSzPts val="1400"/>
              <a:buChar char="●"/>
            </a:pPr>
            <a:r>
              <a:rPr lang="en"/>
              <a:t>International =&gt; !Domestic</a:t>
            </a:r>
            <a:endParaRPr/>
          </a:p>
          <a:p>
            <a:pPr indent="-317500" lvl="0" marL="457200" rtl="0">
              <a:spcBef>
                <a:spcPts val="0"/>
              </a:spcBef>
              <a:spcAft>
                <a:spcPts val="0"/>
              </a:spcAft>
              <a:buSzPts val="1400"/>
              <a:buChar char="●"/>
            </a:pPr>
            <a:r>
              <a:rPr lang="en"/>
              <a:t>(Domestic xor International)</a:t>
            </a:r>
            <a:endParaRPr/>
          </a:p>
        </p:txBody>
      </p:sp>
      <p:graphicFrame>
        <p:nvGraphicFramePr>
          <p:cNvPr id="411" name="Shape 411"/>
          <p:cNvGraphicFramePr/>
          <p:nvPr/>
        </p:nvGraphicFramePr>
        <p:xfrm>
          <a:off x="627375" y="1971650"/>
          <a:ext cx="3000000" cy="3000000"/>
        </p:xfrm>
        <a:graphic>
          <a:graphicData uri="http://schemas.openxmlformats.org/drawingml/2006/table">
            <a:tbl>
              <a:tblPr>
                <a:noFill/>
                <a:tableStyleId>{C38470D5-D4A9-4CBF-8B12-625FE46585EF}</a:tableStyleId>
              </a:tblPr>
              <a:tblGrid>
                <a:gridCol w="1529475"/>
                <a:gridCol w="496375"/>
                <a:gridCol w="496375"/>
                <a:gridCol w="496375"/>
                <a:gridCol w="496375"/>
                <a:gridCol w="496375"/>
                <a:gridCol w="496375"/>
                <a:gridCol w="496375"/>
                <a:gridCol w="496375"/>
                <a:gridCol w="496375"/>
                <a:gridCol w="503750"/>
                <a:gridCol w="496375"/>
                <a:gridCol w="496375"/>
              </a:tblGrid>
              <a:tr h="396200">
                <a:tc>
                  <a:txBody>
                    <a:bodyPr>
                      <a:noAutofit/>
                    </a:bodyPr>
                    <a:lstStyle/>
                    <a:p>
                      <a:pPr indent="0" lvl="0" marL="0" rtl="0">
                        <a:spcBef>
                          <a:spcPts val="0"/>
                        </a:spcBef>
                        <a:spcAft>
                          <a:spcPts val="0"/>
                        </a:spcAft>
                        <a:buNone/>
                      </a:pPr>
                      <a:r>
                        <a:rPr lang="en"/>
                        <a:t>Infant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Child</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Domestic</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International</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Early</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Off-Season</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b="1" lang="en"/>
                        <a:t>Discount</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80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0</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70</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70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20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10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10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15</a:t>
                      </a:r>
                      <a:endParaRPr/>
                    </a:p>
                  </a:txBody>
                  <a:tcPr marT="91425" marB="91425" marR="91425" marL="91425">
                    <a:solidFill>
                      <a:srgbClr val="FFFFFF"/>
                    </a:solidFill>
                  </a:tcPr>
                </a:tc>
              </a:tr>
            </a:tbl>
          </a:graphicData>
        </a:graphic>
      </p:graphicFrame>
      <p:graphicFrame>
        <p:nvGraphicFramePr>
          <p:cNvPr id="412" name="Shape 412"/>
          <p:cNvGraphicFramePr/>
          <p:nvPr/>
        </p:nvGraphicFramePr>
        <p:xfrm>
          <a:off x="627375" y="1971650"/>
          <a:ext cx="3000000" cy="3000000"/>
        </p:xfrm>
        <a:graphic>
          <a:graphicData uri="http://schemas.openxmlformats.org/drawingml/2006/table">
            <a:tbl>
              <a:tblPr>
                <a:noFill/>
                <a:tableStyleId>{C38470D5-D4A9-4CBF-8B12-625FE46585EF}</a:tableStyleId>
              </a:tblPr>
              <a:tblGrid>
                <a:gridCol w="1529475"/>
                <a:gridCol w="496375"/>
                <a:gridCol w="496375"/>
                <a:gridCol w="496375"/>
                <a:gridCol w="496375"/>
                <a:gridCol w="496375"/>
                <a:gridCol w="496375"/>
                <a:gridCol w="496375"/>
                <a:gridCol w="503750"/>
                <a:gridCol w="496375"/>
                <a:gridCol w="496375"/>
              </a:tblGrid>
              <a:tr h="396200">
                <a:tc>
                  <a:txBody>
                    <a:bodyPr>
                      <a:noAutofit/>
                    </a:bodyPr>
                    <a:lstStyle/>
                    <a:p>
                      <a:pPr indent="0" lvl="0" marL="0" rtl="0">
                        <a:spcBef>
                          <a:spcPts val="0"/>
                        </a:spcBef>
                        <a:spcAft>
                          <a:spcPts val="0"/>
                        </a:spcAft>
                        <a:buNone/>
                      </a:pPr>
                      <a:r>
                        <a:rPr lang="en"/>
                        <a:t>Infant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Child</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Domestic</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International</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Early</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Off-Season</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b="1" lang="en"/>
                        <a:t>Discount</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80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0</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70</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20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10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10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15</a:t>
                      </a:r>
                      <a:endParaRPr/>
                    </a:p>
                  </a:txBody>
                  <a:tcPr marT="91425" marB="91425" marR="91425" marL="91425">
                    <a:solidFill>
                      <a:srgbClr val="FFFFFF"/>
                    </a:solidFill>
                  </a:tcPr>
                </a:tc>
              </a:tr>
            </a:tbl>
          </a:graphicData>
        </a:graphic>
      </p:graphicFrame>
      <p:graphicFrame>
        <p:nvGraphicFramePr>
          <p:cNvPr id="413" name="Shape 413"/>
          <p:cNvGraphicFramePr/>
          <p:nvPr/>
        </p:nvGraphicFramePr>
        <p:xfrm>
          <a:off x="627375" y="1971650"/>
          <a:ext cx="3000000" cy="3000000"/>
        </p:xfrm>
        <a:graphic>
          <a:graphicData uri="http://schemas.openxmlformats.org/drawingml/2006/table">
            <a:tbl>
              <a:tblPr>
                <a:noFill/>
                <a:tableStyleId>{C38470D5-D4A9-4CBF-8B12-625FE46585EF}</a:tableStyleId>
              </a:tblPr>
              <a:tblGrid>
                <a:gridCol w="1450175"/>
                <a:gridCol w="470650"/>
                <a:gridCol w="470650"/>
                <a:gridCol w="470650"/>
                <a:gridCol w="470650"/>
                <a:gridCol w="470650"/>
                <a:gridCol w="470650"/>
                <a:gridCol w="477625"/>
                <a:gridCol w="477625"/>
                <a:gridCol w="477625"/>
                <a:gridCol w="470650"/>
                <a:gridCol w="470650"/>
              </a:tblGrid>
              <a:tr h="396200">
                <a:tc>
                  <a:txBody>
                    <a:bodyPr>
                      <a:noAutofit/>
                    </a:bodyPr>
                    <a:lstStyle/>
                    <a:p>
                      <a:pPr indent="0" lvl="0" marL="0" rtl="0">
                        <a:spcBef>
                          <a:spcPts val="0"/>
                        </a:spcBef>
                        <a:spcAft>
                          <a:spcPts val="0"/>
                        </a:spcAft>
                        <a:buNone/>
                      </a:pPr>
                      <a:r>
                        <a:rPr lang="en"/>
                        <a:t>Infant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Child</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Domestic</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International</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Early</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Off-Season</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b="1" lang="en"/>
                        <a:t>Discount</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80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0</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70</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20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10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10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15</a:t>
                      </a:r>
                      <a:endParaRPr/>
                    </a:p>
                  </a:txBody>
                  <a:tcPr marT="91425" marB="91425" marR="91425" marL="91425">
                    <a:solidFill>
                      <a:srgbClr val="FFFFFF"/>
                    </a:solidFill>
                  </a:tcPr>
                </a:tc>
              </a:tr>
            </a:tbl>
          </a:graphicData>
        </a:graphic>
      </p:graphicFrame>
      <p:graphicFrame>
        <p:nvGraphicFramePr>
          <p:cNvPr id="414" name="Shape 414"/>
          <p:cNvGraphicFramePr/>
          <p:nvPr/>
        </p:nvGraphicFramePr>
        <p:xfrm>
          <a:off x="590625" y="1971650"/>
          <a:ext cx="3000000" cy="3000000"/>
        </p:xfrm>
        <a:graphic>
          <a:graphicData uri="http://schemas.openxmlformats.org/drawingml/2006/table">
            <a:tbl>
              <a:tblPr>
                <a:noFill/>
                <a:tableStyleId>{C38470D5-D4A9-4CBF-8B12-625FE46585EF}</a:tableStyleId>
              </a:tblPr>
              <a:tblGrid>
                <a:gridCol w="1572200"/>
                <a:gridCol w="510250"/>
                <a:gridCol w="510250"/>
                <a:gridCol w="510250"/>
                <a:gridCol w="510250"/>
                <a:gridCol w="510250"/>
                <a:gridCol w="510250"/>
                <a:gridCol w="517825"/>
                <a:gridCol w="510250"/>
                <a:gridCol w="510250"/>
                <a:gridCol w="510250"/>
                <a:gridCol w="510250"/>
                <a:gridCol w="510250"/>
              </a:tblGrid>
              <a:tr h="396200">
                <a:tc>
                  <a:txBody>
                    <a:bodyPr>
                      <a:noAutofit/>
                    </a:bodyPr>
                    <a:lstStyle/>
                    <a:p>
                      <a:pPr indent="0" lvl="0" marL="0" rtl="0">
                        <a:spcBef>
                          <a:spcPts val="0"/>
                        </a:spcBef>
                        <a:spcAft>
                          <a:spcPts val="0"/>
                        </a:spcAft>
                        <a:buNone/>
                      </a:pPr>
                      <a:r>
                        <a:rPr lang="en"/>
                        <a:t>Infant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Child</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Domestic</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International</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Early</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Off-Season</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b="1" lang="en"/>
                        <a:t>Discount</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80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0</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70</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20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10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10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15</a:t>
                      </a:r>
                      <a:endParaRPr/>
                    </a:p>
                  </a:txBody>
                  <a:tcPr marT="91425" marB="91425" marR="91425" marL="91425">
                    <a:solidFill>
                      <a:srgbClr val="FFFFFF"/>
                    </a:solidFill>
                  </a:tcPr>
                </a:tc>
              </a:tr>
            </a:tbl>
          </a:graphicData>
        </a:graphic>
      </p:graphicFrame>
      <p:graphicFrame>
        <p:nvGraphicFramePr>
          <p:cNvPr id="415" name="Shape 415"/>
          <p:cNvGraphicFramePr/>
          <p:nvPr/>
        </p:nvGraphicFramePr>
        <p:xfrm>
          <a:off x="505413" y="1919700"/>
          <a:ext cx="3000000" cy="3000000"/>
        </p:xfrm>
        <a:graphic>
          <a:graphicData uri="http://schemas.openxmlformats.org/drawingml/2006/table">
            <a:tbl>
              <a:tblPr>
                <a:noFill/>
                <a:tableStyleId>{C38470D5-D4A9-4CBF-8B12-625FE46585EF}</a:tableStyleId>
              </a:tblPr>
              <a:tblGrid>
                <a:gridCol w="1385000"/>
                <a:gridCol w="449425"/>
                <a:gridCol w="449425"/>
                <a:gridCol w="449425"/>
                <a:gridCol w="449425"/>
                <a:gridCol w="449425"/>
                <a:gridCol w="449425"/>
                <a:gridCol w="456200"/>
                <a:gridCol w="449425"/>
                <a:gridCol w="449425"/>
                <a:gridCol w="449425"/>
                <a:gridCol w="449425"/>
                <a:gridCol w="449425"/>
                <a:gridCol w="449425"/>
                <a:gridCol w="449425"/>
                <a:gridCol w="449425"/>
              </a:tblGrid>
              <a:tr h="396200">
                <a:tc>
                  <a:txBody>
                    <a:bodyPr>
                      <a:noAutofit/>
                    </a:bodyPr>
                    <a:lstStyle/>
                    <a:p>
                      <a:pPr indent="0" lvl="0" marL="0" rtl="0">
                        <a:spcBef>
                          <a:spcPts val="0"/>
                        </a:spcBef>
                        <a:spcAft>
                          <a:spcPts val="0"/>
                        </a:spcAft>
                        <a:buNone/>
                      </a:pPr>
                      <a:r>
                        <a:rPr lang="en"/>
                        <a:t>Infant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Child</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Domestic</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International</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Early</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Off-Season</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b="1" lang="en"/>
                        <a:t>Discount</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80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0</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70</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20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10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10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15</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t/>
                      </a:r>
                      <a:endParaRPr>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t/>
                      </a:r>
                      <a:endParaRPr>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t/>
                      </a:r>
                      <a:endParaRPr/>
                    </a:p>
                  </a:txBody>
                  <a:tcPr marT="91425" marB="91425" marR="91425" marL="91425">
                    <a:solidFill>
                      <a:srgbClr val="FFFFFF"/>
                    </a:solidFill>
                  </a:tcPr>
                </a:tc>
              </a:tr>
            </a:tbl>
          </a:graphicData>
        </a:graphic>
      </p:graphicFrame>
      <p:graphicFrame>
        <p:nvGraphicFramePr>
          <p:cNvPr id="416" name="Shape 416"/>
          <p:cNvGraphicFramePr/>
          <p:nvPr/>
        </p:nvGraphicFramePr>
        <p:xfrm>
          <a:off x="590613" y="1971650"/>
          <a:ext cx="3000000" cy="3000000"/>
        </p:xfrm>
        <a:graphic>
          <a:graphicData uri="http://schemas.openxmlformats.org/drawingml/2006/table">
            <a:tbl>
              <a:tblPr>
                <a:noFill/>
                <a:tableStyleId>{C38470D5-D4A9-4CBF-8B12-625FE46585EF}</a:tableStyleId>
              </a:tblPr>
              <a:tblGrid>
                <a:gridCol w="1385000"/>
                <a:gridCol w="449425"/>
                <a:gridCol w="449425"/>
                <a:gridCol w="449425"/>
                <a:gridCol w="449425"/>
                <a:gridCol w="449425"/>
                <a:gridCol w="449425"/>
                <a:gridCol w="456200"/>
                <a:gridCol w="449425"/>
                <a:gridCol w="449425"/>
                <a:gridCol w="449425"/>
                <a:gridCol w="449425"/>
                <a:gridCol w="449425"/>
                <a:gridCol w="449425"/>
              </a:tblGrid>
              <a:tr h="396200">
                <a:tc>
                  <a:txBody>
                    <a:bodyPr>
                      <a:noAutofit/>
                    </a:bodyPr>
                    <a:lstStyle/>
                    <a:p>
                      <a:pPr indent="0" lvl="0" marL="0" rtl="0">
                        <a:spcBef>
                          <a:spcPts val="0"/>
                        </a:spcBef>
                        <a:spcAft>
                          <a:spcPts val="0"/>
                        </a:spcAft>
                        <a:buNone/>
                      </a:pPr>
                      <a:r>
                        <a:rPr lang="en"/>
                        <a:t>Infant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Child</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Domestic</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International</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Early</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Off-Season</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b="1" lang="en"/>
                        <a:t>Discount</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80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0</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70</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20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10</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10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10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0</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15</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70</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15</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0</a:t>
                      </a:r>
                      <a:endParaRPr b="1">
                        <a:solidFill>
                          <a:srgbClr val="0000FF"/>
                        </a:solidFill>
                      </a:endParaRPr>
                    </a:p>
                  </a:txBody>
                  <a:tcPr marT="91425" marB="91425" marR="91425" marL="91425">
                    <a:solidFill>
                      <a:srgbClr val="FFFFFF"/>
                    </a:solidFill>
                  </a:tcPr>
                </a:tc>
              </a:tr>
            </a:tbl>
          </a:graphicData>
        </a:graphic>
      </p:graphicFrame>
      <p:graphicFrame>
        <p:nvGraphicFramePr>
          <p:cNvPr id="417" name="Shape 417"/>
          <p:cNvGraphicFramePr/>
          <p:nvPr/>
        </p:nvGraphicFramePr>
        <p:xfrm>
          <a:off x="590613" y="1971650"/>
          <a:ext cx="3000000" cy="3000000"/>
        </p:xfrm>
        <a:graphic>
          <a:graphicData uri="http://schemas.openxmlformats.org/drawingml/2006/table">
            <a:tbl>
              <a:tblPr>
                <a:noFill/>
                <a:tableStyleId>{C38470D5-D4A9-4CBF-8B12-625FE46585EF}</a:tableStyleId>
              </a:tblPr>
              <a:tblGrid>
                <a:gridCol w="1385000"/>
                <a:gridCol w="449425"/>
                <a:gridCol w="449425"/>
                <a:gridCol w="449425"/>
                <a:gridCol w="449425"/>
                <a:gridCol w="449425"/>
                <a:gridCol w="449425"/>
                <a:gridCol w="456200"/>
                <a:gridCol w="449425"/>
                <a:gridCol w="449425"/>
                <a:gridCol w="449425"/>
                <a:gridCol w="449425"/>
                <a:gridCol w="449425"/>
                <a:gridCol w="449425"/>
              </a:tblGrid>
              <a:tr h="396200">
                <a:tc>
                  <a:txBody>
                    <a:bodyPr>
                      <a:noAutofit/>
                    </a:bodyPr>
                    <a:lstStyle/>
                    <a:p>
                      <a:pPr indent="0" lvl="0" marL="0" rtl="0">
                        <a:spcBef>
                          <a:spcPts val="0"/>
                        </a:spcBef>
                        <a:spcAft>
                          <a:spcPts val="0"/>
                        </a:spcAft>
                        <a:buNone/>
                      </a:pPr>
                      <a:r>
                        <a:rPr lang="en"/>
                        <a:t>Infant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6AA84F"/>
                          </a:solidFill>
                        </a:rPr>
                        <a:t>T</a:t>
                      </a:r>
                      <a:endParaRPr b="1">
                        <a:solidFill>
                          <a:srgbClr val="6AA84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9900FF"/>
                          </a:solidFill>
                        </a:rPr>
                        <a:t>F</a:t>
                      </a:r>
                      <a:endParaRPr b="1">
                        <a:solidFill>
                          <a:srgbClr val="99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6AA84F"/>
                          </a:solidFill>
                        </a:rPr>
                        <a:t>T</a:t>
                      </a:r>
                      <a:endParaRPr b="1">
                        <a:solidFill>
                          <a:srgbClr val="6AA84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9900FF"/>
                          </a:solidFill>
                        </a:rPr>
                        <a:t>F</a:t>
                      </a:r>
                      <a:endParaRPr b="1">
                        <a:solidFill>
                          <a:srgbClr val="9900FF"/>
                        </a:solidFill>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Child</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6AA84F"/>
                          </a:solidFill>
                        </a:rPr>
                        <a:t>F</a:t>
                      </a:r>
                      <a:endParaRPr b="1">
                        <a:solidFill>
                          <a:srgbClr val="6AA84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F</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9900FF"/>
                          </a:solidFill>
                        </a:rPr>
                        <a:t>F</a:t>
                      </a:r>
                      <a:endParaRPr b="1">
                        <a:solidFill>
                          <a:srgbClr val="99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6AA84F"/>
                          </a:solidFill>
                        </a:rPr>
                        <a:t>F</a:t>
                      </a:r>
                      <a:endParaRPr b="1">
                        <a:solidFill>
                          <a:srgbClr val="6AA84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9900FF"/>
                          </a:solidFill>
                        </a:rPr>
                        <a:t>F</a:t>
                      </a:r>
                      <a:endParaRPr b="1">
                        <a:solidFill>
                          <a:srgbClr val="9900FF"/>
                        </a:solidFill>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Domestic</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6AA84F"/>
                          </a:solidFill>
                        </a:rPr>
                        <a:t>F</a:t>
                      </a:r>
                      <a:endParaRPr b="1">
                        <a:solidFill>
                          <a:srgbClr val="6AA84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9900FF"/>
                          </a:solidFill>
                        </a:rPr>
                        <a:t>-</a:t>
                      </a:r>
                      <a:endParaRPr b="1">
                        <a:solidFill>
                          <a:srgbClr val="99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6AA84F"/>
                          </a:solidFill>
                        </a:rPr>
                        <a:t>F</a:t>
                      </a:r>
                      <a:endParaRPr b="1">
                        <a:solidFill>
                          <a:srgbClr val="6AA84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9900FF"/>
                          </a:solidFill>
                        </a:rPr>
                        <a:t>F</a:t>
                      </a:r>
                      <a:endParaRPr b="1">
                        <a:solidFill>
                          <a:srgbClr val="9900FF"/>
                        </a:solidFill>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International</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6AA84F"/>
                          </a:solidFill>
                        </a:rPr>
                        <a:t>T</a:t>
                      </a:r>
                      <a:endParaRPr b="1">
                        <a:solidFill>
                          <a:srgbClr val="6AA84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9900FF"/>
                          </a:solidFill>
                        </a:rPr>
                        <a:t>-</a:t>
                      </a:r>
                      <a:endParaRPr b="1">
                        <a:solidFill>
                          <a:srgbClr val="99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6AA84F"/>
                          </a:solidFill>
                        </a:rPr>
                        <a:t>T</a:t>
                      </a:r>
                      <a:endParaRPr b="1">
                        <a:solidFill>
                          <a:srgbClr val="6AA84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9900FF"/>
                          </a:solidFill>
                        </a:rPr>
                        <a:t>T</a:t>
                      </a:r>
                      <a:endParaRPr b="1">
                        <a:solidFill>
                          <a:srgbClr val="9900FF"/>
                        </a:solidFill>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Early</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6AA84F"/>
                          </a:solidFill>
                        </a:rPr>
                        <a:t>-</a:t>
                      </a:r>
                      <a:endParaRPr b="1">
                        <a:solidFill>
                          <a:srgbClr val="6AA84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F</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9900FF"/>
                          </a:solidFill>
                        </a:rPr>
                        <a:t>F</a:t>
                      </a:r>
                      <a:endParaRPr b="1">
                        <a:solidFill>
                          <a:srgbClr val="99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6AA84F"/>
                          </a:solidFill>
                        </a:rPr>
                        <a:t>-</a:t>
                      </a:r>
                      <a:endParaRPr b="1">
                        <a:solidFill>
                          <a:srgbClr val="6AA84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9900FF"/>
                          </a:solidFill>
                        </a:rPr>
                        <a:t>-</a:t>
                      </a:r>
                      <a:endParaRPr b="1">
                        <a:solidFill>
                          <a:srgbClr val="9900FF"/>
                        </a:solidFill>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Off-Season</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6AA84F"/>
                          </a:solidFill>
                        </a:rPr>
                        <a:t>-</a:t>
                      </a:r>
                      <a:endParaRPr b="1">
                        <a:solidFill>
                          <a:srgbClr val="6AA84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9900FF"/>
                          </a:solidFill>
                        </a:rPr>
                        <a:t>-</a:t>
                      </a:r>
                      <a:endParaRPr b="1">
                        <a:solidFill>
                          <a:srgbClr val="99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6AA84F"/>
                          </a:solidFill>
                        </a:rPr>
                        <a:t>T</a:t>
                      </a:r>
                      <a:endParaRPr b="1">
                        <a:solidFill>
                          <a:srgbClr val="6AA84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9900FF"/>
                          </a:solidFill>
                        </a:rPr>
                        <a:t>F</a:t>
                      </a:r>
                      <a:endParaRPr b="1">
                        <a:solidFill>
                          <a:srgbClr val="9900FF"/>
                        </a:solidFill>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b="1" lang="en"/>
                        <a:t>Discount</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80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6AA84F"/>
                          </a:solidFill>
                        </a:rPr>
                        <a:t>70</a:t>
                      </a:r>
                      <a:endParaRPr b="1">
                        <a:solidFill>
                          <a:srgbClr val="6AA84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20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FF0000"/>
                          </a:solidFill>
                        </a:rPr>
                        <a:t>??</a:t>
                      </a:r>
                      <a:endParaRPr b="1">
                        <a:solidFill>
                          <a:srgbClr val="FF0000"/>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10</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0000FF"/>
                          </a:solidFill>
                        </a:rPr>
                        <a:t>10</a:t>
                      </a:r>
                      <a:endParaRPr b="1">
                        <a:solidFill>
                          <a:srgbClr val="00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10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9900FF"/>
                          </a:solidFill>
                        </a:rPr>
                        <a:t>0</a:t>
                      </a:r>
                      <a:endParaRPr b="1">
                        <a:solidFill>
                          <a:srgbClr val="9900F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15</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6AA84F"/>
                          </a:solidFill>
                        </a:rPr>
                        <a:t>70</a:t>
                      </a:r>
                      <a:endParaRPr b="1">
                        <a:solidFill>
                          <a:srgbClr val="6AA84F"/>
                        </a:solidFill>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15</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solidFill>
                            <a:srgbClr val="9900FF"/>
                          </a:solidFill>
                        </a:rPr>
                        <a:t>0</a:t>
                      </a:r>
                      <a:endParaRPr b="1">
                        <a:solidFill>
                          <a:srgbClr val="9900FF"/>
                        </a:solidFill>
                      </a:endParaRPr>
                    </a:p>
                  </a:txBody>
                  <a:tcPr marT="91425" marB="91425" marR="91425" marL="91425">
                    <a:solidFill>
                      <a:srgbClr val="FFFFFF"/>
                    </a:solidFill>
                  </a:tcPr>
                </a:tc>
              </a:tr>
            </a:tbl>
          </a:graphicData>
        </a:graphic>
      </p:graphicFrame>
      <p:graphicFrame>
        <p:nvGraphicFramePr>
          <p:cNvPr id="418" name="Shape 418"/>
          <p:cNvGraphicFramePr/>
          <p:nvPr/>
        </p:nvGraphicFramePr>
        <p:xfrm>
          <a:off x="756888" y="1971650"/>
          <a:ext cx="3000000" cy="3000000"/>
        </p:xfrm>
        <a:graphic>
          <a:graphicData uri="http://schemas.openxmlformats.org/drawingml/2006/table">
            <a:tbl>
              <a:tblPr>
                <a:noFill/>
                <a:tableStyleId>{C38470D5-D4A9-4CBF-8B12-625FE46585EF}</a:tableStyleId>
              </a:tblPr>
              <a:tblGrid>
                <a:gridCol w="1385000"/>
                <a:gridCol w="449425"/>
                <a:gridCol w="449425"/>
                <a:gridCol w="449425"/>
                <a:gridCol w="449425"/>
                <a:gridCol w="449425"/>
                <a:gridCol w="449425"/>
                <a:gridCol w="449425"/>
                <a:gridCol w="449425"/>
                <a:gridCol w="449425"/>
              </a:tblGrid>
              <a:tr h="396200">
                <a:tc>
                  <a:txBody>
                    <a:bodyPr>
                      <a:noAutofit/>
                    </a:bodyPr>
                    <a:lstStyle/>
                    <a:p>
                      <a:pPr indent="0" lvl="0" marL="0" rtl="0">
                        <a:spcBef>
                          <a:spcPts val="0"/>
                        </a:spcBef>
                        <a:spcAft>
                          <a:spcPts val="0"/>
                        </a:spcAft>
                        <a:buNone/>
                      </a:pPr>
                      <a:r>
                        <a:rPr lang="en"/>
                        <a:t>Infant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Child</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Domestic</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International</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Early</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Off-Season</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T</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F</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b="1" lang="en"/>
                        <a:t>Discount</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lang="en"/>
                        <a:t>80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20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10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10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15</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70</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15</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0</a:t>
                      </a:r>
                      <a:endParaRPr/>
                    </a:p>
                  </a:txBody>
                  <a:tcPr marT="91425" marB="91425" marR="91425" marL="91425">
                    <a:solidFill>
                      <a:srgbClr val="FFFFFF"/>
                    </a:solidFill>
                  </a:tcPr>
                </a:tc>
              </a:tr>
            </a:tbl>
          </a:graphicData>
        </a:graphic>
      </p:graphicFrame>
      <p:sp>
        <p:nvSpPr>
          <p:cNvPr id="419" name="Shape 4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09"/>
                                        </p:tgtEl>
                                      </p:cBhvr>
                                    </p:animEffect>
                                    <p:set>
                                      <p:cBhvr>
                                        <p:cTn dur="1" fill="hold">
                                          <p:stCondLst>
                                            <p:cond delay="0"/>
                                          </p:stCondLst>
                                        </p:cTn>
                                        <p:tgtEl>
                                          <p:spTgt spid="40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1"/>
                                        </p:tgtEl>
                                      </p:cBhvr>
                                    </p:animEffect>
                                    <p:set>
                                      <p:cBhvr>
                                        <p:cTn dur="1" fill="hold">
                                          <p:stCondLst>
                                            <p:cond delay="0"/>
                                          </p:stCondLst>
                                        </p:cTn>
                                        <p:tgtEl>
                                          <p:spTgt spid="41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
                                        <p:tgtEl>
                                          <p:spTgt spid="4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2"/>
                                        </p:tgtEl>
                                      </p:cBhvr>
                                    </p:animEffect>
                                    <p:set>
                                      <p:cBhvr>
                                        <p:cTn dur="1" fill="hold">
                                          <p:stCondLst>
                                            <p:cond delay="0"/>
                                          </p:stCondLst>
                                        </p:cTn>
                                        <p:tgtEl>
                                          <p:spTgt spid="41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3"/>
                                        </p:tgtEl>
                                      </p:cBhvr>
                                    </p:animEffect>
                                    <p:set>
                                      <p:cBhvr>
                                        <p:cTn dur="1" fill="hold">
                                          <p:stCondLst>
                                            <p:cond delay="0"/>
                                          </p:stCondLst>
                                        </p:cTn>
                                        <p:tgtEl>
                                          <p:spTgt spid="41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4"/>
                                        </p:tgtEl>
                                      </p:cBhvr>
                                    </p:animEffect>
                                    <p:set>
                                      <p:cBhvr>
                                        <p:cTn dur="1" fill="hold">
                                          <p:stCondLst>
                                            <p:cond delay="0"/>
                                          </p:stCondLst>
                                        </p:cTn>
                                        <p:tgtEl>
                                          <p:spTgt spid="41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15"/>
                                        </p:tgtEl>
                                      </p:cBhvr>
                                    </p:animEffect>
                                    <p:set>
                                      <p:cBhvr>
                                        <p:cTn dur="1" fill="hold">
                                          <p:stCondLst>
                                            <p:cond delay="1000"/>
                                          </p:stCondLst>
                                        </p:cTn>
                                        <p:tgtEl>
                                          <p:spTgt spid="41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
                                        <p:tgtEl>
                                          <p:spTgt spid="4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6"/>
                                        </p:tgtEl>
                                      </p:cBhvr>
                                    </p:animEffect>
                                    <p:set>
                                      <p:cBhvr>
                                        <p:cTn dur="1" fill="hold">
                                          <p:stCondLst>
                                            <p:cond delay="0"/>
                                          </p:stCondLst>
                                        </p:cTn>
                                        <p:tgtEl>
                                          <p:spTgt spid="41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
                                        <p:tgtEl>
                                          <p:spTgt spid="4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7"/>
                                        </p:tgtEl>
                                      </p:cBhvr>
                                    </p:animEffect>
                                    <p:set>
                                      <p:cBhvr>
                                        <p:cTn dur="1" fill="hold">
                                          <p:stCondLst>
                                            <p:cond delay="0"/>
                                          </p:stCondLst>
                                        </p:cTn>
                                        <p:tgtEl>
                                          <p:spTgt spid="41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
                                        <p:tgtEl>
                                          <p:spTgt spid="4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Shape 424"/>
          <p:cNvSpPr txBox="1"/>
          <p:nvPr>
            <p:ph idx="4294967295" type="title"/>
          </p:nvPr>
        </p:nvSpPr>
        <p:spPr>
          <a:xfrm>
            <a:off x="553850" y="1600000"/>
            <a:ext cx="7948500" cy="3027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800"/>
              <a:t>Grammars</a:t>
            </a:r>
            <a:endParaRPr sz="4800"/>
          </a:p>
          <a:p>
            <a:pPr indent="0" lvl="0" marL="0" rtl="0">
              <a:spcBef>
                <a:spcPts val="0"/>
              </a:spcBef>
              <a:spcAft>
                <a:spcPts val="0"/>
              </a:spcAft>
              <a:buNone/>
            </a:pPr>
            <a:r>
              <a:t/>
            </a:r>
            <a:endParaRPr sz="4800"/>
          </a:p>
        </p:txBody>
      </p:sp>
      <p:sp>
        <p:nvSpPr>
          <p:cNvPr id="425" name="Shape 4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Shape 43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Grammars</a:t>
            </a:r>
            <a:endParaRPr>
              <a:solidFill>
                <a:srgbClr val="FFFFFF"/>
              </a:solidFill>
            </a:endParaRPr>
          </a:p>
        </p:txBody>
      </p:sp>
      <p:sp>
        <p:nvSpPr>
          <p:cNvPr id="431" name="Shape 4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Specifications for complex documents or domain-specific languages are often structured as grammars.</a:t>
            </a:r>
            <a:endParaRPr/>
          </a:p>
          <a:p>
            <a:pPr indent="0" lvl="0" marL="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lang="en" sz="1800"/>
              <a:t>&lt;search&gt; ::== &lt;search&gt; &lt;binop&gt; &lt;term&gt; | not &lt;search&gt; | &lt;term&gt;</a:t>
            </a:r>
            <a:endParaRPr sz="1800"/>
          </a:p>
          <a:p>
            <a:pPr indent="0" lvl="0" marL="0" marR="0" rtl="0" algn="l">
              <a:lnSpc>
                <a:spcPct val="100000"/>
              </a:lnSpc>
              <a:spcBef>
                <a:spcPts val="600"/>
              </a:spcBef>
              <a:spcAft>
                <a:spcPts val="0"/>
              </a:spcAft>
              <a:buNone/>
            </a:pPr>
            <a:r>
              <a:rPr lang="en" sz="1800"/>
              <a:t>&lt;binop&gt; ::== and | or</a:t>
            </a:r>
            <a:endParaRPr sz="1800"/>
          </a:p>
          <a:p>
            <a:pPr indent="0" lvl="0" marL="0" marR="0" rtl="0" algn="l">
              <a:lnSpc>
                <a:spcPct val="100000"/>
              </a:lnSpc>
              <a:spcBef>
                <a:spcPts val="600"/>
              </a:spcBef>
              <a:spcAft>
                <a:spcPts val="0"/>
              </a:spcAft>
              <a:buNone/>
            </a:pPr>
            <a:r>
              <a:rPr lang="en" sz="1800"/>
              <a:t>&lt;term&gt; ::== &lt;regexp&gt; | (&lt;search&gt;)</a:t>
            </a:r>
            <a:endParaRPr sz="1800"/>
          </a:p>
          <a:p>
            <a:pPr indent="0" lvl="0" marL="0" marR="0" rtl="0" algn="l">
              <a:lnSpc>
                <a:spcPct val="100000"/>
              </a:lnSpc>
              <a:spcBef>
                <a:spcPts val="600"/>
              </a:spcBef>
              <a:spcAft>
                <a:spcPts val="0"/>
              </a:spcAft>
              <a:buNone/>
            </a:pPr>
            <a:r>
              <a:rPr lang="en" sz="1800"/>
              <a:t>&lt;regexp&gt; :== Char&lt;regexp&gt; | Char | {&lt;choices&gt;} | *</a:t>
            </a:r>
            <a:endParaRPr sz="1800"/>
          </a:p>
          <a:p>
            <a:pPr indent="0" lvl="0" marL="0" marR="0" rtl="0" algn="l">
              <a:lnSpc>
                <a:spcPct val="100000"/>
              </a:lnSpc>
              <a:spcBef>
                <a:spcPts val="600"/>
              </a:spcBef>
              <a:spcAft>
                <a:spcPts val="0"/>
              </a:spcAft>
              <a:buNone/>
            </a:pPr>
            <a:r>
              <a:rPr lang="en" sz="1800"/>
              <a:t>&lt;choices&gt; ::== &lt;regexp&gt; | &lt;regexp&gt;,&lt;choices&gt;</a:t>
            </a:r>
            <a:endParaRPr sz="1800"/>
          </a:p>
          <a:p>
            <a:pPr indent="0" lvl="0" marL="0" marR="0" rtl="0" algn="l">
              <a:lnSpc>
                <a:spcPct val="100000"/>
              </a:lnSpc>
              <a:spcBef>
                <a:spcPts val="600"/>
              </a:spcBef>
              <a:spcAft>
                <a:spcPts val="0"/>
              </a:spcAft>
              <a:buNone/>
            </a:pPr>
            <a:r>
              <a:t/>
            </a:r>
            <a:endParaRPr sz="1100"/>
          </a:p>
          <a:p>
            <a:pPr indent="-419100" lvl="0" marL="457200" marR="0" rtl="0" algn="l">
              <a:lnSpc>
                <a:spcPct val="100000"/>
              </a:lnSpc>
              <a:spcBef>
                <a:spcPts val="600"/>
              </a:spcBef>
              <a:spcAft>
                <a:spcPts val="0"/>
              </a:spcAft>
              <a:buSzPts val="3000"/>
              <a:buChar char="●"/>
            </a:pPr>
            <a:r>
              <a:rPr lang="en"/>
              <a:t>Tests can be derived from these structures.</a:t>
            </a:r>
            <a:endParaRPr/>
          </a:p>
        </p:txBody>
      </p:sp>
      <p:sp>
        <p:nvSpPr>
          <p:cNvPr id="432" name="Shape 4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Models</a:t>
            </a:r>
            <a:endParaRPr/>
          </a:p>
        </p:txBody>
      </p:sp>
      <p:sp>
        <p:nvSpPr>
          <p:cNvPr id="84" name="Shape 8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 </a:t>
            </a:r>
            <a:r>
              <a:rPr b="1" lang="en"/>
              <a:t>model</a:t>
            </a:r>
            <a:r>
              <a:rPr lang="en"/>
              <a:t> is an abstraction of the system being developed.</a:t>
            </a:r>
            <a:endParaRPr/>
          </a:p>
          <a:p>
            <a:pPr indent="-381000" lvl="1" marL="914400" rtl="0">
              <a:spcBef>
                <a:spcPts val="0"/>
              </a:spcBef>
              <a:spcAft>
                <a:spcPts val="0"/>
              </a:spcAft>
              <a:buSzPts val="2400"/>
              <a:buChar char="○"/>
            </a:pPr>
            <a:r>
              <a:rPr lang="en"/>
              <a:t>By abstracting away unnecessary details, extremely powerful analyses can be performed.</a:t>
            </a:r>
            <a:endParaRPr/>
          </a:p>
          <a:p>
            <a:pPr indent="-419100" lvl="0" marL="457200" rtl="0">
              <a:spcBef>
                <a:spcPts val="0"/>
              </a:spcBef>
              <a:spcAft>
                <a:spcPts val="0"/>
              </a:spcAft>
              <a:buSzPts val="3000"/>
              <a:buChar char="●"/>
            </a:pPr>
            <a:r>
              <a:rPr lang="en"/>
              <a:t>Can be extracted from specifications and design plans</a:t>
            </a:r>
            <a:endParaRPr/>
          </a:p>
          <a:p>
            <a:pPr indent="-381000" lvl="1" marL="914400" rtl="0">
              <a:spcBef>
                <a:spcPts val="0"/>
              </a:spcBef>
              <a:spcAft>
                <a:spcPts val="0"/>
              </a:spcAft>
              <a:buSzPts val="2400"/>
              <a:buChar char="○"/>
            </a:pPr>
            <a:r>
              <a:rPr lang="en"/>
              <a:t>Illustrate the </a:t>
            </a:r>
            <a:r>
              <a:rPr i="1" lang="en"/>
              <a:t>intended</a:t>
            </a:r>
            <a:r>
              <a:rPr lang="en"/>
              <a:t> behavior of the system.</a:t>
            </a:r>
            <a:endParaRPr/>
          </a:p>
          <a:p>
            <a:pPr indent="-381000" lvl="1" marL="914400" rtl="0">
              <a:spcBef>
                <a:spcPts val="0"/>
              </a:spcBef>
              <a:spcAft>
                <a:spcPts val="0"/>
              </a:spcAft>
              <a:buSzPts val="2400"/>
              <a:buChar char="○"/>
            </a:pPr>
            <a:r>
              <a:rPr lang="en"/>
              <a:t>Often take the form of state machines.</a:t>
            </a:r>
            <a:endParaRPr/>
          </a:p>
          <a:p>
            <a:pPr indent="-381000" lvl="2" marL="1371600" rtl="0">
              <a:spcBef>
                <a:spcPts val="0"/>
              </a:spcBef>
              <a:spcAft>
                <a:spcPts val="0"/>
              </a:spcAft>
              <a:buSzPts val="2400"/>
              <a:buChar char="■"/>
            </a:pPr>
            <a:r>
              <a:rPr lang="en"/>
              <a:t>Events cause the system to react, changing its internal state.</a:t>
            </a:r>
            <a:endParaRPr/>
          </a:p>
        </p:txBody>
      </p:sp>
      <p:sp>
        <p:nvSpPr>
          <p:cNvPr id="85" name="Shape 8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Shape 43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Grammar-Based Input</a:t>
            </a:r>
            <a:endParaRPr>
              <a:solidFill>
                <a:srgbClr val="FFFFFF"/>
              </a:solidFill>
            </a:endParaRPr>
          </a:p>
        </p:txBody>
      </p:sp>
      <p:sp>
        <p:nvSpPr>
          <p:cNvPr id="438" name="Shape 4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Grammars are useful for representing complex input of varying and unbounded size, with recursive structures and boundary conditions.</a:t>
            </a:r>
            <a:endParaRPr/>
          </a:p>
          <a:p>
            <a:pPr indent="-381000" lvl="1" marL="914400" marR="0" rtl="0" algn="l">
              <a:lnSpc>
                <a:spcPct val="100000"/>
              </a:lnSpc>
              <a:spcBef>
                <a:spcPts val="0"/>
              </a:spcBef>
              <a:spcAft>
                <a:spcPts val="0"/>
              </a:spcAft>
              <a:buSzPts val="2400"/>
              <a:buChar char="○"/>
            </a:pPr>
            <a:r>
              <a:rPr lang="en"/>
              <a:t>Example, XML files.</a:t>
            </a:r>
            <a:endParaRPr/>
          </a:p>
          <a:p>
            <a:pPr indent="-381000" lvl="2" marL="1371600" marR="0" rtl="0" algn="l">
              <a:lnSpc>
                <a:spcPct val="100000"/>
              </a:lnSpc>
              <a:spcBef>
                <a:spcPts val="0"/>
              </a:spcBef>
              <a:spcAft>
                <a:spcPts val="0"/>
              </a:spcAft>
              <a:buSzPts val="2400"/>
              <a:buChar char="■"/>
            </a:pPr>
            <a:r>
              <a:rPr lang="en"/>
              <a:t>Document built from a set of standard tags.</a:t>
            </a:r>
            <a:endParaRPr/>
          </a:p>
          <a:p>
            <a:pPr indent="-381000" lvl="2" marL="1371600" marR="0" rtl="0" algn="l">
              <a:lnSpc>
                <a:spcPct val="100000"/>
              </a:lnSpc>
              <a:spcBef>
                <a:spcPts val="0"/>
              </a:spcBef>
              <a:spcAft>
                <a:spcPts val="0"/>
              </a:spcAft>
              <a:buSzPts val="2400"/>
              <a:buChar char="■"/>
            </a:pPr>
            <a:r>
              <a:rPr lang="en"/>
              <a:t>There are rules on how those tags are formatted.</a:t>
            </a:r>
            <a:endParaRPr/>
          </a:p>
          <a:p>
            <a:pPr indent="-381000" lvl="2" marL="1371600" marR="0" rtl="0" algn="l">
              <a:lnSpc>
                <a:spcPct val="100000"/>
              </a:lnSpc>
              <a:spcBef>
                <a:spcPts val="0"/>
              </a:spcBef>
              <a:spcAft>
                <a:spcPts val="0"/>
              </a:spcAft>
              <a:buSzPts val="2400"/>
              <a:buChar char="■"/>
            </a:pPr>
            <a:r>
              <a:rPr lang="en"/>
              <a:t>However, some tags may appear multiple times, are optional, or may appear in different orders. </a:t>
            </a:r>
            <a:endParaRPr/>
          </a:p>
          <a:p>
            <a:pPr indent="-381000" lvl="1" marL="914400" marR="0" rtl="0" algn="l">
              <a:lnSpc>
                <a:spcPct val="100000"/>
              </a:lnSpc>
              <a:spcBef>
                <a:spcPts val="0"/>
              </a:spcBef>
              <a:spcAft>
                <a:spcPts val="0"/>
              </a:spcAft>
              <a:buSzPts val="2400"/>
              <a:buChar char="○"/>
            </a:pPr>
            <a:r>
              <a:rPr lang="en"/>
              <a:t>Can use the grammar to derive input for a function.</a:t>
            </a:r>
            <a:endParaRPr/>
          </a:p>
        </p:txBody>
      </p:sp>
      <p:sp>
        <p:nvSpPr>
          <p:cNvPr id="439" name="Shape 4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Shape 44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Generating Input</a:t>
            </a:r>
            <a:endParaRPr>
              <a:solidFill>
                <a:srgbClr val="FFFFFF"/>
              </a:solidFill>
            </a:endParaRPr>
          </a:p>
        </p:txBody>
      </p:sp>
      <p:sp>
        <p:nvSpPr>
          <p:cNvPr id="445" name="Shape 44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 test case is a string generated from that grammar, then fed to the function.</a:t>
            </a:r>
            <a:endParaRPr/>
          </a:p>
          <a:p>
            <a:pPr indent="-419100" lvl="0" marL="457200" marR="0" rtl="0" algn="l">
              <a:lnSpc>
                <a:spcPct val="100000"/>
              </a:lnSpc>
              <a:spcBef>
                <a:spcPts val="0"/>
              </a:spcBef>
              <a:spcAft>
                <a:spcPts val="0"/>
              </a:spcAft>
              <a:buSzPts val="3000"/>
              <a:buChar char="●"/>
            </a:pPr>
            <a:r>
              <a:rPr lang="en"/>
              <a:t>A production is a grammar element:</a:t>
            </a:r>
            <a:endParaRPr/>
          </a:p>
          <a:p>
            <a:pPr indent="-342900" lvl="1" marL="914400" rtl="0">
              <a:spcBef>
                <a:spcPts val="0"/>
              </a:spcBef>
              <a:spcAft>
                <a:spcPts val="0"/>
              </a:spcAft>
              <a:buSzPts val="1800"/>
              <a:buChar char="○"/>
            </a:pPr>
            <a:r>
              <a:rPr lang="en" sz="1800"/>
              <a:t>&lt;binop&gt; ::== and | or</a:t>
            </a:r>
            <a:endParaRPr sz="1800"/>
          </a:p>
          <a:p>
            <a:pPr indent="-342900" lvl="1" marL="914400" rtl="0">
              <a:spcBef>
                <a:spcPts val="0"/>
              </a:spcBef>
              <a:spcAft>
                <a:spcPts val="0"/>
              </a:spcAft>
              <a:buSzPts val="1800"/>
              <a:buChar char="○"/>
            </a:pPr>
            <a:r>
              <a:rPr lang="en" sz="1800"/>
              <a:t>&lt;binop&gt; is a non-terminal symbol (it can be broken down further)</a:t>
            </a:r>
            <a:endParaRPr sz="1800"/>
          </a:p>
          <a:p>
            <a:pPr indent="-342900" lvl="1" marL="914400" rtl="0">
              <a:spcBef>
                <a:spcPts val="0"/>
              </a:spcBef>
              <a:spcAft>
                <a:spcPts val="0"/>
              </a:spcAft>
              <a:buSzPts val="1800"/>
              <a:buChar char="○"/>
            </a:pPr>
            <a:r>
              <a:rPr lang="en" sz="1800"/>
              <a:t>“and” is a terminal symbol (it can’t be broken down further)</a:t>
            </a:r>
            <a:endParaRPr sz="1800"/>
          </a:p>
          <a:p>
            <a:pPr indent="-419100" lvl="0" marL="457200" marR="0" rtl="0" algn="l">
              <a:lnSpc>
                <a:spcPct val="100000"/>
              </a:lnSpc>
              <a:spcBef>
                <a:spcPts val="0"/>
              </a:spcBef>
              <a:spcAft>
                <a:spcPts val="0"/>
              </a:spcAft>
              <a:buSzPts val="3000"/>
              <a:buChar char="●"/>
            </a:pPr>
            <a:r>
              <a:rPr lang="en"/>
              <a:t>Start from a non-terminal symbol and apply productions to substitute substrings from non-terminals in the current string until we get a string entirely made of terminals.</a:t>
            </a:r>
            <a:endParaRPr/>
          </a:p>
        </p:txBody>
      </p:sp>
      <p:sp>
        <p:nvSpPr>
          <p:cNvPr id="446" name="Shape 4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Shape 45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Generating Input</a:t>
            </a:r>
            <a:endParaRPr>
              <a:solidFill>
                <a:srgbClr val="FFFFFF"/>
              </a:solidFill>
            </a:endParaRPr>
          </a:p>
        </p:txBody>
      </p:sp>
      <p:sp>
        <p:nvSpPr>
          <p:cNvPr id="452" name="Shape 45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At each step, we must choose productions to apply to the string.</a:t>
            </a:r>
            <a:endParaRPr/>
          </a:p>
          <a:p>
            <a:pPr indent="-381000" lvl="1" marL="914400" marR="0" rtl="0" algn="l">
              <a:lnSpc>
                <a:spcPct val="100000"/>
              </a:lnSpc>
              <a:spcBef>
                <a:spcPts val="0"/>
              </a:spcBef>
              <a:spcAft>
                <a:spcPts val="0"/>
              </a:spcAft>
              <a:buSzPts val="2400"/>
              <a:buChar char="○"/>
            </a:pPr>
            <a:r>
              <a:rPr lang="en"/>
              <a:t>Generation is guided by coverage criteria, defined as coverage </a:t>
            </a:r>
            <a:r>
              <a:rPr i="1" lang="en"/>
              <a:t>over the grammar</a:t>
            </a:r>
            <a:r>
              <a:rPr lang="en"/>
              <a:t> rather than coverage over the program.</a:t>
            </a:r>
            <a:endParaRPr/>
          </a:p>
          <a:p>
            <a:pPr indent="-419100" lvl="0" marL="457200" marR="0" rtl="0" algn="l">
              <a:lnSpc>
                <a:spcPct val="100000"/>
              </a:lnSpc>
              <a:spcBef>
                <a:spcPts val="0"/>
              </a:spcBef>
              <a:spcAft>
                <a:spcPts val="0"/>
              </a:spcAft>
              <a:buSzPts val="3000"/>
              <a:buChar char="●"/>
            </a:pPr>
            <a:r>
              <a:rPr lang="en"/>
              <a:t>Production Coverage - Each production must be exercised at least once by a test case.</a:t>
            </a:r>
            <a:endParaRPr/>
          </a:p>
          <a:p>
            <a:pPr indent="-381000" lvl="1" marL="914400" marR="0" rtl="0" algn="l">
              <a:lnSpc>
                <a:spcPct val="100000"/>
              </a:lnSpc>
              <a:spcBef>
                <a:spcPts val="0"/>
              </a:spcBef>
              <a:spcAft>
                <a:spcPts val="0"/>
              </a:spcAft>
              <a:buSzPts val="2400"/>
              <a:buChar char="○"/>
            </a:pPr>
            <a:r>
              <a:rPr lang="en"/>
              <a:t>Requires a strategy for how productions are selected.</a:t>
            </a:r>
            <a:endParaRPr/>
          </a:p>
        </p:txBody>
      </p:sp>
      <p:sp>
        <p:nvSpPr>
          <p:cNvPr id="453" name="Shape 4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Shape 45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Selecting Productions</a:t>
            </a:r>
            <a:endParaRPr>
              <a:solidFill>
                <a:srgbClr val="FFFFFF"/>
              </a:solidFill>
            </a:endParaRPr>
          </a:p>
        </p:txBody>
      </p:sp>
      <p:sp>
        <p:nvSpPr>
          <p:cNvPr id="459" name="Shape 459"/>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sz="2400"/>
              <a:t>Test and suite size can be tuned based on the strategy.</a:t>
            </a:r>
            <a:endParaRPr sz="2400"/>
          </a:p>
          <a:p>
            <a:pPr indent="-355600" lvl="1" marL="914400" marR="0" rtl="0" algn="l">
              <a:lnSpc>
                <a:spcPct val="100000"/>
              </a:lnSpc>
              <a:spcBef>
                <a:spcPts val="0"/>
              </a:spcBef>
              <a:spcAft>
                <a:spcPts val="0"/>
              </a:spcAft>
              <a:buSzPts val="2000"/>
              <a:buChar char="○"/>
            </a:pPr>
            <a:r>
              <a:rPr lang="en" sz="2000"/>
              <a:t>Favor productions with more terminals.</a:t>
            </a:r>
            <a:endParaRPr sz="2000"/>
          </a:p>
          <a:p>
            <a:pPr indent="-355600" lvl="2" marL="1371600" marR="0" rtl="0" algn="l">
              <a:lnSpc>
                <a:spcPct val="100000"/>
              </a:lnSpc>
              <a:spcBef>
                <a:spcPts val="0"/>
              </a:spcBef>
              <a:spcAft>
                <a:spcPts val="0"/>
              </a:spcAft>
              <a:buSzPts val="2000"/>
              <a:buChar char="■"/>
            </a:pPr>
            <a:r>
              <a:rPr lang="en" sz="2000"/>
              <a:t>Large number of tests, each test will be small.</a:t>
            </a:r>
            <a:endParaRPr sz="2000"/>
          </a:p>
          <a:p>
            <a:pPr indent="-355600" lvl="1" marL="914400" marR="0" rtl="0" algn="l">
              <a:lnSpc>
                <a:spcPct val="100000"/>
              </a:lnSpc>
              <a:spcBef>
                <a:spcPts val="0"/>
              </a:spcBef>
              <a:spcAft>
                <a:spcPts val="0"/>
              </a:spcAft>
              <a:buSzPts val="2000"/>
              <a:buChar char="○"/>
            </a:pPr>
            <a:r>
              <a:rPr lang="en" sz="2000"/>
              <a:t>Favor productions with more non-terminals.</a:t>
            </a:r>
            <a:endParaRPr sz="2000"/>
          </a:p>
          <a:p>
            <a:pPr indent="-355600" lvl="2" marL="1371600" marR="0" rtl="0" algn="l">
              <a:lnSpc>
                <a:spcPct val="100000"/>
              </a:lnSpc>
              <a:spcBef>
                <a:spcPts val="0"/>
              </a:spcBef>
              <a:spcAft>
                <a:spcPts val="0"/>
              </a:spcAft>
              <a:buSzPts val="2000"/>
              <a:buChar char="■"/>
            </a:pPr>
            <a:r>
              <a:rPr lang="en" sz="2000"/>
              <a:t>Small number of tests, where each test is larger.</a:t>
            </a:r>
            <a:endParaRPr sz="2000"/>
          </a:p>
          <a:p>
            <a:pPr indent="0" lvl="0" marL="0" marR="0" rtl="0" algn="l">
              <a:lnSpc>
                <a:spcPct val="100000"/>
              </a:lnSpc>
              <a:spcBef>
                <a:spcPts val="600"/>
              </a:spcBef>
              <a:spcAft>
                <a:spcPts val="0"/>
              </a:spcAft>
              <a:buNone/>
            </a:pPr>
            <a:r>
              <a:t/>
            </a:r>
            <a:endParaRPr/>
          </a:p>
        </p:txBody>
      </p:sp>
      <p:sp>
        <p:nvSpPr>
          <p:cNvPr id="460" name="Shape 460"/>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n" sz="1400"/>
              <a:t>&lt;search&gt; ::== 	&lt;search&gt; &lt;binop&gt; &lt;term&gt; </a:t>
            </a:r>
            <a:br>
              <a:rPr lang="en" sz="1400"/>
            </a:br>
            <a:r>
              <a:rPr lang="en" sz="1400"/>
              <a:t>			| not &lt;search&gt; | &lt;term&gt;</a:t>
            </a:r>
            <a:endParaRPr sz="1400"/>
          </a:p>
          <a:p>
            <a:pPr indent="0" lvl="0" marL="0" rtl="0">
              <a:spcBef>
                <a:spcPts val="600"/>
              </a:spcBef>
              <a:spcAft>
                <a:spcPts val="0"/>
              </a:spcAft>
              <a:buClr>
                <a:schemeClr val="dk1"/>
              </a:buClr>
              <a:buSzPts val="1100"/>
              <a:buFont typeface="Arial"/>
              <a:buNone/>
            </a:pPr>
            <a:r>
              <a:rPr lang="en" sz="1400"/>
              <a:t>&lt;binop&gt; ::== 	and | or</a:t>
            </a:r>
            <a:endParaRPr sz="1400"/>
          </a:p>
          <a:p>
            <a:pPr indent="0" lvl="0" marL="0" rtl="0">
              <a:spcBef>
                <a:spcPts val="600"/>
              </a:spcBef>
              <a:spcAft>
                <a:spcPts val="0"/>
              </a:spcAft>
              <a:buClr>
                <a:schemeClr val="dk1"/>
              </a:buClr>
              <a:buSzPts val="1100"/>
              <a:buFont typeface="Arial"/>
              <a:buNone/>
            </a:pPr>
            <a:r>
              <a:rPr lang="en" sz="1400"/>
              <a:t>&lt;term&gt; ::== 	&lt;regexp&gt; | (&lt;search&gt;)</a:t>
            </a:r>
            <a:endParaRPr sz="1400"/>
          </a:p>
          <a:p>
            <a:pPr indent="0" lvl="0" marL="0" rtl="0">
              <a:spcBef>
                <a:spcPts val="600"/>
              </a:spcBef>
              <a:spcAft>
                <a:spcPts val="0"/>
              </a:spcAft>
              <a:buClr>
                <a:schemeClr val="dk1"/>
              </a:buClr>
              <a:buSzPts val="1100"/>
              <a:buFont typeface="Arial"/>
              <a:buNone/>
            </a:pPr>
            <a:r>
              <a:rPr lang="en" sz="1400"/>
              <a:t>&lt;regexp&gt; :== 	Char&lt;regexp&gt; | Char </a:t>
            </a:r>
            <a:br>
              <a:rPr lang="en" sz="1400"/>
            </a:br>
            <a:r>
              <a:rPr lang="en" sz="1400"/>
              <a:t>			| {&lt;choices&gt;} | *</a:t>
            </a:r>
            <a:endParaRPr sz="1400"/>
          </a:p>
          <a:p>
            <a:pPr indent="0" lvl="0" marL="0" rtl="0">
              <a:spcBef>
                <a:spcPts val="600"/>
              </a:spcBef>
              <a:spcAft>
                <a:spcPts val="0"/>
              </a:spcAft>
              <a:buClr>
                <a:schemeClr val="dk1"/>
              </a:buClr>
              <a:buSzPts val="1100"/>
              <a:buFont typeface="Arial"/>
              <a:buNone/>
            </a:pPr>
            <a:r>
              <a:rPr lang="en" sz="1400"/>
              <a:t>&lt;choices&gt; ::== 	&lt;regexp&gt; | </a:t>
            </a:r>
            <a:br>
              <a:rPr lang="en" sz="1400"/>
            </a:br>
            <a:r>
              <a:rPr lang="en" sz="1400"/>
              <a:t>			&lt;regexp&gt;,&lt;choices&gt;</a:t>
            </a:r>
            <a:endParaRPr sz="1400"/>
          </a:p>
        </p:txBody>
      </p:sp>
      <p:sp>
        <p:nvSpPr>
          <p:cNvPr id="461" name="Shape 46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Shape 46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Production Coverage Example</a:t>
            </a:r>
            <a:endParaRPr>
              <a:solidFill>
                <a:srgbClr val="FFFFFF"/>
              </a:solidFill>
            </a:endParaRPr>
          </a:p>
        </p:txBody>
      </p:sp>
      <p:sp>
        <p:nvSpPr>
          <p:cNvPr id="467" name="Shape 467"/>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“not Char {*,Char} and (Char or Char)”</a:t>
            </a:r>
            <a:endParaRPr sz="1100"/>
          </a:p>
          <a:p>
            <a:pPr indent="0" lvl="0" marL="0" marR="0" rtl="0" algn="ctr">
              <a:lnSpc>
                <a:spcPct val="100000"/>
              </a:lnSpc>
              <a:spcBef>
                <a:spcPts val="600"/>
              </a:spcBef>
              <a:spcAft>
                <a:spcPts val="0"/>
              </a:spcAft>
              <a:buNone/>
            </a:pPr>
            <a:r>
              <a:rPr b="1" lang="en" sz="900"/>
              <a:t>&lt;search&gt;</a:t>
            </a:r>
            <a:endParaRPr b="1" sz="900"/>
          </a:p>
          <a:p>
            <a:pPr indent="0" lvl="0" marL="0" marR="0" rtl="0" algn="ctr">
              <a:lnSpc>
                <a:spcPct val="100000"/>
              </a:lnSpc>
              <a:spcBef>
                <a:spcPts val="600"/>
              </a:spcBef>
              <a:spcAft>
                <a:spcPts val="0"/>
              </a:spcAft>
              <a:buNone/>
            </a:pPr>
            <a:r>
              <a:t/>
            </a:r>
            <a:endParaRPr b="1" sz="900"/>
          </a:p>
          <a:p>
            <a:pPr indent="0" lvl="0" marL="0" marR="0" rtl="0" algn="ctr">
              <a:lnSpc>
                <a:spcPct val="100000"/>
              </a:lnSpc>
              <a:spcBef>
                <a:spcPts val="600"/>
              </a:spcBef>
              <a:spcAft>
                <a:spcPts val="0"/>
              </a:spcAft>
              <a:buNone/>
            </a:pPr>
            <a:r>
              <a:rPr b="1" lang="en" sz="900"/>
              <a:t>&lt;search&gt; &lt;binop&gt; &lt;term&gt;</a:t>
            </a:r>
            <a:endParaRPr b="1" sz="900"/>
          </a:p>
          <a:p>
            <a:pPr indent="0" lvl="0" marL="0" marR="0" rtl="0" algn="ctr">
              <a:lnSpc>
                <a:spcPct val="100000"/>
              </a:lnSpc>
              <a:spcBef>
                <a:spcPts val="600"/>
              </a:spcBef>
              <a:spcAft>
                <a:spcPts val="0"/>
              </a:spcAft>
              <a:buNone/>
            </a:pPr>
            <a:r>
              <a:t/>
            </a:r>
            <a:endParaRPr b="1" sz="900"/>
          </a:p>
          <a:p>
            <a:pPr indent="0" lvl="0" marL="0" marR="0" rtl="0" algn="ctr">
              <a:lnSpc>
                <a:spcPct val="100000"/>
              </a:lnSpc>
              <a:spcBef>
                <a:spcPts val="600"/>
              </a:spcBef>
              <a:spcAft>
                <a:spcPts val="0"/>
              </a:spcAft>
              <a:buNone/>
            </a:pPr>
            <a:r>
              <a:rPr b="1" lang="en" sz="900"/>
              <a:t>not &lt;search&gt;	and	 (&lt;search&gt;)</a:t>
            </a:r>
            <a:endParaRPr b="1" sz="900"/>
          </a:p>
          <a:p>
            <a:pPr indent="0" lvl="0" marL="0" marR="0" rtl="0" algn="ctr">
              <a:lnSpc>
                <a:spcPct val="100000"/>
              </a:lnSpc>
              <a:spcBef>
                <a:spcPts val="600"/>
              </a:spcBef>
              <a:spcAft>
                <a:spcPts val="0"/>
              </a:spcAft>
              <a:buNone/>
            </a:pPr>
            <a:r>
              <a:t/>
            </a:r>
            <a:endParaRPr b="1" sz="900"/>
          </a:p>
          <a:p>
            <a:pPr indent="0" lvl="0" marL="0" marR="0" rtl="0" algn="ctr">
              <a:lnSpc>
                <a:spcPct val="100000"/>
              </a:lnSpc>
              <a:spcBef>
                <a:spcPts val="600"/>
              </a:spcBef>
              <a:spcAft>
                <a:spcPts val="0"/>
              </a:spcAft>
              <a:buNone/>
            </a:pPr>
            <a:r>
              <a:rPr b="1" lang="en" sz="900"/>
              <a:t>&lt;term&gt;		&lt;search&gt;&lt;binop&gt;&lt;term&gt;</a:t>
            </a:r>
            <a:endParaRPr b="1" sz="900"/>
          </a:p>
          <a:p>
            <a:pPr indent="0" lvl="0" marL="0" marR="0" rtl="0" algn="ctr">
              <a:lnSpc>
                <a:spcPct val="100000"/>
              </a:lnSpc>
              <a:spcBef>
                <a:spcPts val="600"/>
              </a:spcBef>
              <a:spcAft>
                <a:spcPts val="0"/>
              </a:spcAft>
              <a:buNone/>
            </a:pPr>
            <a:r>
              <a:t/>
            </a:r>
            <a:endParaRPr b="1" sz="900"/>
          </a:p>
          <a:p>
            <a:pPr indent="0" lvl="0" marL="0" marR="0" rtl="0" algn="ctr">
              <a:lnSpc>
                <a:spcPct val="100000"/>
              </a:lnSpc>
              <a:spcBef>
                <a:spcPts val="600"/>
              </a:spcBef>
              <a:spcAft>
                <a:spcPts val="0"/>
              </a:spcAft>
              <a:buNone/>
            </a:pPr>
            <a:r>
              <a:rPr b="1" lang="en" sz="900"/>
              <a:t>&lt;regexp&gt;		&lt;term&gt;      or     &lt;regexp&gt;      </a:t>
            </a:r>
            <a:endParaRPr b="1" sz="900"/>
          </a:p>
          <a:p>
            <a:pPr indent="0" lvl="0" marL="0" marR="0" rtl="0" algn="ctr">
              <a:lnSpc>
                <a:spcPct val="100000"/>
              </a:lnSpc>
              <a:spcBef>
                <a:spcPts val="600"/>
              </a:spcBef>
              <a:spcAft>
                <a:spcPts val="0"/>
              </a:spcAft>
              <a:buNone/>
            </a:pPr>
            <a:r>
              <a:t/>
            </a:r>
            <a:endParaRPr b="1" sz="900"/>
          </a:p>
          <a:p>
            <a:pPr indent="0" lvl="0" marL="0" marR="0" rtl="0" algn="ctr">
              <a:lnSpc>
                <a:spcPct val="100000"/>
              </a:lnSpc>
              <a:spcBef>
                <a:spcPts val="600"/>
              </a:spcBef>
              <a:spcAft>
                <a:spcPts val="0"/>
              </a:spcAft>
              <a:buNone/>
            </a:pPr>
            <a:r>
              <a:rPr b="1" lang="en" sz="900"/>
              <a:t>Char&lt;regexp&gt;		&lt;regexp&gt;           Char</a:t>
            </a:r>
            <a:endParaRPr b="1" sz="900"/>
          </a:p>
          <a:p>
            <a:pPr indent="0" lvl="0" marL="0" marR="0" rtl="0" algn="ctr">
              <a:lnSpc>
                <a:spcPct val="100000"/>
              </a:lnSpc>
              <a:spcBef>
                <a:spcPts val="600"/>
              </a:spcBef>
              <a:spcAft>
                <a:spcPts val="0"/>
              </a:spcAft>
              <a:buNone/>
            </a:pPr>
            <a:r>
              <a:t/>
            </a:r>
            <a:endParaRPr b="1" sz="900"/>
          </a:p>
          <a:p>
            <a:pPr indent="0" lvl="0" marL="0" marR="0" rtl="0" algn="ctr">
              <a:lnSpc>
                <a:spcPct val="100000"/>
              </a:lnSpc>
              <a:spcBef>
                <a:spcPts val="600"/>
              </a:spcBef>
              <a:spcAft>
                <a:spcPts val="0"/>
              </a:spcAft>
              <a:buNone/>
            </a:pPr>
            <a:r>
              <a:rPr b="1" lang="en" sz="900"/>
              <a:t>{&lt;choices&gt;}	               Char			</a:t>
            </a:r>
            <a:endParaRPr b="1" sz="900"/>
          </a:p>
          <a:p>
            <a:pPr indent="0" lvl="0" marL="0" marR="0" rtl="0" algn="l">
              <a:lnSpc>
                <a:spcPct val="100000"/>
              </a:lnSpc>
              <a:spcBef>
                <a:spcPts val="600"/>
              </a:spcBef>
              <a:spcAft>
                <a:spcPts val="0"/>
              </a:spcAft>
              <a:buNone/>
            </a:pPr>
            <a:r>
              <a:t/>
            </a:r>
            <a:endParaRPr b="1" sz="900"/>
          </a:p>
          <a:p>
            <a:pPr indent="0" lvl="0" marL="0" marR="0" rtl="0" algn="ctr">
              <a:lnSpc>
                <a:spcPct val="100000"/>
              </a:lnSpc>
              <a:spcBef>
                <a:spcPts val="600"/>
              </a:spcBef>
              <a:spcAft>
                <a:spcPts val="0"/>
              </a:spcAft>
              <a:buNone/>
            </a:pPr>
            <a:r>
              <a:rPr b="1" lang="en" sz="900"/>
              <a:t>&lt;regexp&gt;, &lt;choices&gt;					</a:t>
            </a:r>
            <a:endParaRPr b="1" sz="900"/>
          </a:p>
          <a:p>
            <a:pPr indent="0" lvl="0" marL="0" marR="0" rtl="0" algn="ctr">
              <a:lnSpc>
                <a:spcPct val="100000"/>
              </a:lnSpc>
              <a:spcBef>
                <a:spcPts val="600"/>
              </a:spcBef>
              <a:spcAft>
                <a:spcPts val="0"/>
              </a:spcAft>
              <a:buNone/>
            </a:pPr>
            <a:r>
              <a:t/>
            </a:r>
            <a:endParaRPr b="1" sz="900"/>
          </a:p>
          <a:p>
            <a:pPr indent="0" lvl="0" marL="0" marR="0" rtl="0" algn="ctr">
              <a:lnSpc>
                <a:spcPct val="100000"/>
              </a:lnSpc>
              <a:spcBef>
                <a:spcPts val="600"/>
              </a:spcBef>
              <a:spcAft>
                <a:spcPts val="0"/>
              </a:spcAft>
              <a:buNone/>
            </a:pPr>
            <a:r>
              <a:rPr b="1" lang="en" sz="900"/>
              <a:t>* 	 &lt;regexp&gt;				</a:t>
            </a:r>
            <a:endParaRPr b="1" sz="900"/>
          </a:p>
          <a:p>
            <a:pPr indent="0" lvl="0" marL="0" marR="0" rtl="0" algn="ctr">
              <a:lnSpc>
                <a:spcPct val="100000"/>
              </a:lnSpc>
              <a:spcBef>
                <a:spcPts val="600"/>
              </a:spcBef>
              <a:spcAft>
                <a:spcPts val="0"/>
              </a:spcAft>
              <a:buNone/>
            </a:pPr>
            <a:r>
              <a:rPr b="1" lang="en" sz="900"/>
              <a:t>	</a:t>
            </a:r>
            <a:endParaRPr b="1" sz="900"/>
          </a:p>
          <a:p>
            <a:pPr indent="0" lvl="0" marL="0" marR="0" rtl="0" algn="ctr">
              <a:lnSpc>
                <a:spcPct val="100000"/>
              </a:lnSpc>
              <a:spcBef>
                <a:spcPts val="600"/>
              </a:spcBef>
              <a:spcAft>
                <a:spcPts val="0"/>
              </a:spcAft>
              <a:buNone/>
            </a:pPr>
            <a:r>
              <a:rPr b="1" lang="en" sz="900"/>
              <a:t>Char				</a:t>
            </a:r>
            <a:endParaRPr b="1" sz="900"/>
          </a:p>
        </p:txBody>
      </p:sp>
      <p:sp>
        <p:nvSpPr>
          <p:cNvPr id="468" name="Shape 468"/>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400"/>
              <a:t>&lt;search&gt; ::== 	&lt;search&gt; &lt;binop&gt; &lt;term&gt; </a:t>
            </a:r>
            <a:br>
              <a:rPr lang="en" sz="1400"/>
            </a:br>
            <a:r>
              <a:rPr lang="en" sz="1400"/>
              <a:t>			| not &lt;search&gt; | &lt;term&gt;</a:t>
            </a:r>
            <a:endParaRPr sz="1400"/>
          </a:p>
          <a:p>
            <a:pPr indent="0" lvl="0" marL="0" rtl="0">
              <a:spcBef>
                <a:spcPts val="600"/>
              </a:spcBef>
              <a:spcAft>
                <a:spcPts val="0"/>
              </a:spcAft>
              <a:buNone/>
            </a:pPr>
            <a:r>
              <a:rPr lang="en" sz="1400"/>
              <a:t>&lt;binop&gt; ::== 	and | or</a:t>
            </a:r>
            <a:endParaRPr sz="1400"/>
          </a:p>
          <a:p>
            <a:pPr indent="0" lvl="0" marL="0" rtl="0">
              <a:spcBef>
                <a:spcPts val="600"/>
              </a:spcBef>
              <a:spcAft>
                <a:spcPts val="0"/>
              </a:spcAft>
              <a:buNone/>
            </a:pPr>
            <a:r>
              <a:rPr lang="en" sz="1400"/>
              <a:t>&lt;term&gt; ::== 	&lt;regexp&gt; | (&lt;search&gt;)</a:t>
            </a:r>
            <a:endParaRPr sz="1400"/>
          </a:p>
          <a:p>
            <a:pPr indent="0" lvl="0" marL="0" rtl="0">
              <a:spcBef>
                <a:spcPts val="600"/>
              </a:spcBef>
              <a:spcAft>
                <a:spcPts val="0"/>
              </a:spcAft>
              <a:buNone/>
            </a:pPr>
            <a:r>
              <a:rPr lang="en" sz="1400"/>
              <a:t>&lt;regexp&gt; :== 	Char&lt;regexp&gt; | Char </a:t>
            </a:r>
            <a:br>
              <a:rPr lang="en" sz="1400"/>
            </a:br>
            <a:r>
              <a:rPr lang="en" sz="1400"/>
              <a:t>			| {&lt;choices&gt;} | *</a:t>
            </a:r>
            <a:endParaRPr sz="1400"/>
          </a:p>
          <a:p>
            <a:pPr indent="0" lvl="0" marL="0" rtl="0">
              <a:spcBef>
                <a:spcPts val="600"/>
              </a:spcBef>
              <a:spcAft>
                <a:spcPts val="0"/>
              </a:spcAft>
              <a:buNone/>
            </a:pPr>
            <a:r>
              <a:rPr lang="en" sz="1400"/>
              <a:t>&lt;choices&gt; ::== 	&lt;regexp&gt; | </a:t>
            </a:r>
            <a:br>
              <a:rPr lang="en" sz="1400"/>
            </a:br>
            <a:r>
              <a:rPr lang="en" sz="1400"/>
              <a:t>			&lt;regexp&gt;,&lt;choices&gt;</a:t>
            </a:r>
            <a:endParaRPr sz="1400"/>
          </a:p>
        </p:txBody>
      </p:sp>
      <p:cxnSp>
        <p:nvCxnSpPr>
          <p:cNvPr id="469" name="Shape 469"/>
          <p:cNvCxnSpPr/>
          <p:nvPr/>
        </p:nvCxnSpPr>
        <p:spPr>
          <a:xfrm>
            <a:off x="2473025" y="2732800"/>
            <a:ext cx="0" cy="207900"/>
          </a:xfrm>
          <a:prstGeom prst="straightConnector1">
            <a:avLst/>
          </a:prstGeom>
          <a:noFill/>
          <a:ln cap="flat" cmpd="sng" w="9525">
            <a:solidFill>
              <a:schemeClr val="dk2"/>
            </a:solidFill>
            <a:prstDash val="solid"/>
            <a:round/>
            <a:headEnd len="med" w="med" type="none"/>
            <a:tailEnd len="med" w="med" type="none"/>
          </a:ln>
        </p:spPr>
      </p:cxnSp>
      <p:cxnSp>
        <p:nvCxnSpPr>
          <p:cNvPr id="470" name="Shape 470"/>
          <p:cNvCxnSpPr/>
          <p:nvPr/>
        </p:nvCxnSpPr>
        <p:spPr>
          <a:xfrm flipH="1">
            <a:off x="1943100" y="3179625"/>
            <a:ext cx="114300" cy="155700"/>
          </a:xfrm>
          <a:prstGeom prst="straightConnector1">
            <a:avLst/>
          </a:prstGeom>
          <a:noFill/>
          <a:ln cap="flat" cmpd="sng" w="9525">
            <a:solidFill>
              <a:schemeClr val="dk2"/>
            </a:solidFill>
            <a:prstDash val="solid"/>
            <a:round/>
            <a:headEnd len="med" w="med" type="none"/>
            <a:tailEnd len="med" w="med" type="none"/>
          </a:ln>
        </p:spPr>
      </p:cxnSp>
      <p:cxnSp>
        <p:nvCxnSpPr>
          <p:cNvPr id="471" name="Shape 471"/>
          <p:cNvCxnSpPr/>
          <p:nvPr/>
        </p:nvCxnSpPr>
        <p:spPr>
          <a:xfrm>
            <a:off x="2493825" y="3148450"/>
            <a:ext cx="20700" cy="218100"/>
          </a:xfrm>
          <a:prstGeom prst="straightConnector1">
            <a:avLst/>
          </a:prstGeom>
          <a:noFill/>
          <a:ln cap="flat" cmpd="sng" w="9525">
            <a:solidFill>
              <a:schemeClr val="dk2"/>
            </a:solidFill>
            <a:prstDash val="solid"/>
            <a:round/>
            <a:headEnd len="med" w="med" type="none"/>
            <a:tailEnd len="med" w="med" type="none"/>
          </a:ln>
        </p:spPr>
      </p:cxnSp>
      <p:cxnSp>
        <p:nvCxnSpPr>
          <p:cNvPr id="472" name="Shape 472"/>
          <p:cNvCxnSpPr/>
          <p:nvPr/>
        </p:nvCxnSpPr>
        <p:spPr>
          <a:xfrm>
            <a:off x="2940625" y="3148450"/>
            <a:ext cx="176700" cy="207900"/>
          </a:xfrm>
          <a:prstGeom prst="straightConnector1">
            <a:avLst/>
          </a:prstGeom>
          <a:noFill/>
          <a:ln cap="flat" cmpd="sng" w="9525">
            <a:solidFill>
              <a:schemeClr val="dk2"/>
            </a:solidFill>
            <a:prstDash val="solid"/>
            <a:round/>
            <a:headEnd len="med" w="med" type="none"/>
            <a:tailEnd len="med" w="med" type="none"/>
          </a:ln>
        </p:spPr>
      </p:cxnSp>
      <p:cxnSp>
        <p:nvCxnSpPr>
          <p:cNvPr id="473" name="Shape 473"/>
          <p:cNvCxnSpPr/>
          <p:nvPr/>
        </p:nvCxnSpPr>
        <p:spPr>
          <a:xfrm flipH="1">
            <a:off x="1652200" y="3605650"/>
            <a:ext cx="280500" cy="166200"/>
          </a:xfrm>
          <a:prstGeom prst="straightConnector1">
            <a:avLst/>
          </a:prstGeom>
          <a:noFill/>
          <a:ln cap="flat" cmpd="sng" w="9525">
            <a:solidFill>
              <a:schemeClr val="dk2"/>
            </a:solidFill>
            <a:prstDash val="solid"/>
            <a:round/>
            <a:headEnd len="med" w="med" type="none"/>
            <a:tailEnd len="med" w="med" type="none"/>
          </a:ln>
        </p:spPr>
      </p:cxnSp>
      <p:cxnSp>
        <p:nvCxnSpPr>
          <p:cNvPr id="474" name="Shape 474"/>
          <p:cNvCxnSpPr/>
          <p:nvPr/>
        </p:nvCxnSpPr>
        <p:spPr>
          <a:xfrm flipH="1">
            <a:off x="3075800" y="3595250"/>
            <a:ext cx="20700" cy="176700"/>
          </a:xfrm>
          <a:prstGeom prst="straightConnector1">
            <a:avLst/>
          </a:prstGeom>
          <a:noFill/>
          <a:ln cap="flat" cmpd="sng" w="9525">
            <a:solidFill>
              <a:schemeClr val="dk2"/>
            </a:solidFill>
            <a:prstDash val="solid"/>
            <a:round/>
            <a:headEnd len="med" w="med" type="none"/>
            <a:tailEnd len="med" w="med" type="none"/>
          </a:ln>
        </p:spPr>
      </p:cxnSp>
      <p:cxnSp>
        <p:nvCxnSpPr>
          <p:cNvPr id="475" name="Shape 475"/>
          <p:cNvCxnSpPr/>
          <p:nvPr/>
        </p:nvCxnSpPr>
        <p:spPr>
          <a:xfrm flipH="1">
            <a:off x="1433975" y="4010900"/>
            <a:ext cx="83100" cy="228600"/>
          </a:xfrm>
          <a:prstGeom prst="straightConnector1">
            <a:avLst/>
          </a:prstGeom>
          <a:noFill/>
          <a:ln cap="flat" cmpd="sng" w="9525">
            <a:solidFill>
              <a:schemeClr val="dk2"/>
            </a:solidFill>
            <a:prstDash val="solid"/>
            <a:round/>
            <a:headEnd len="med" w="med" type="none"/>
            <a:tailEnd len="med" w="med" type="none"/>
          </a:ln>
        </p:spPr>
      </p:cxnSp>
      <p:cxnSp>
        <p:nvCxnSpPr>
          <p:cNvPr id="476" name="Shape 476"/>
          <p:cNvCxnSpPr/>
          <p:nvPr/>
        </p:nvCxnSpPr>
        <p:spPr>
          <a:xfrm>
            <a:off x="2462650" y="3979725"/>
            <a:ext cx="145500" cy="207900"/>
          </a:xfrm>
          <a:prstGeom prst="straightConnector1">
            <a:avLst/>
          </a:prstGeom>
          <a:noFill/>
          <a:ln cap="flat" cmpd="sng" w="9525">
            <a:solidFill>
              <a:schemeClr val="dk2"/>
            </a:solidFill>
            <a:prstDash val="solid"/>
            <a:round/>
            <a:headEnd len="med" w="med" type="none"/>
            <a:tailEnd len="med" w="med" type="none"/>
          </a:ln>
        </p:spPr>
      </p:cxnSp>
      <p:cxnSp>
        <p:nvCxnSpPr>
          <p:cNvPr id="477" name="Shape 477"/>
          <p:cNvCxnSpPr/>
          <p:nvPr/>
        </p:nvCxnSpPr>
        <p:spPr>
          <a:xfrm>
            <a:off x="2982200" y="4021275"/>
            <a:ext cx="103800" cy="218100"/>
          </a:xfrm>
          <a:prstGeom prst="straightConnector1">
            <a:avLst/>
          </a:prstGeom>
          <a:noFill/>
          <a:ln cap="flat" cmpd="sng" w="9525">
            <a:solidFill>
              <a:schemeClr val="dk2"/>
            </a:solidFill>
            <a:prstDash val="solid"/>
            <a:round/>
            <a:headEnd len="med" w="med" type="none"/>
            <a:tailEnd len="med" w="med" type="none"/>
          </a:ln>
        </p:spPr>
      </p:cxnSp>
      <p:cxnSp>
        <p:nvCxnSpPr>
          <p:cNvPr id="478" name="Shape 478"/>
          <p:cNvCxnSpPr/>
          <p:nvPr/>
        </p:nvCxnSpPr>
        <p:spPr>
          <a:xfrm>
            <a:off x="3356275" y="3969325"/>
            <a:ext cx="166200" cy="249300"/>
          </a:xfrm>
          <a:prstGeom prst="straightConnector1">
            <a:avLst/>
          </a:prstGeom>
          <a:noFill/>
          <a:ln cap="flat" cmpd="sng" w="9525">
            <a:solidFill>
              <a:schemeClr val="dk2"/>
            </a:solidFill>
            <a:prstDash val="solid"/>
            <a:round/>
            <a:headEnd len="med" w="med" type="none"/>
            <a:tailEnd len="med" w="med" type="none"/>
          </a:ln>
        </p:spPr>
      </p:cxnSp>
      <p:cxnSp>
        <p:nvCxnSpPr>
          <p:cNvPr id="479" name="Shape 479"/>
          <p:cNvCxnSpPr/>
          <p:nvPr/>
        </p:nvCxnSpPr>
        <p:spPr>
          <a:xfrm>
            <a:off x="2732800" y="4457700"/>
            <a:ext cx="41700" cy="166200"/>
          </a:xfrm>
          <a:prstGeom prst="straightConnector1">
            <a:avLst/>
          </a:prstGeom>
          <a:noFill/>
          <a:ln cap="flat" cmpd="sng" w="9525">
            <a:solidFill>
              <a:schemeClr val="dk2"/>
            </a:solidFill>
            <a:prstDash val="solid"/>
            <a:round/>
            <a:headEnd len="med" w="med" type="none"/>
            <a:tailEnd len="med" w="med" type="none"/>
          </a:ln>
        </p:spPr>
      </p:cxnSp>
      <p:cxnSp>
        <p:nvCxnSpPr>
          <p:cNvPr id="480" name="Shape 480"/>
          <p:cNvCxnSpPr/>
          <p:nvPr/>
        </p:nvCxnSpPr>
        <p:spPr>
          <a:xfrm>
            <a:off x="3553700" y="4436925"/>
            <a:ext cx="10500" cy="207900"/>
          </a:xfrm>
          <a:prstGeom prst="straightConnector1">
            <a:avLst/>
          </a:prstGeom>
          <a:noFill/>
          <a:ln cap="flat" cmpd="sng" w="9525">
            <a:solidFill>
              <a:schemeClr val="dk2"/>
            </a:solidFill>
            <a:prstDash val="solid"/>
            <a:round/>
            <a:headEnd len="med" w="med" type="none"/>
            <a:tailEnd len="med" w="med" type="none"/>
          </a:ln>
        </p:spPr>
      </p:cxnSp>
      <p:cxnSp>
        <p:nvCxnSpPr>
          <p:cNvPr id="481" name="Shape 481"/>
          <p:cNvCxnSpPr/>
          <p:nvPr/>
        </p:nvCxnSpPr>
        <p:spPr>
          <a:xfrm flipH="1">
            <a:off x="2711900" y="4821375"/>
            <a:ext cx="156000" cy="259800"/>
          </a:xfrm>
          <a:prstGeom prst="straightConnector1">
            <a:avLst/>
          </a:prstGeom>
          <a:noFill/>
          <a:ln cap="flat" cmpd="sng" w="9525">
            <a:solidFill>
              <a:schemeClr val="dk2"/>
            </a:solidFill>
            <a:prstDash val="solid"/>
            <a:round/>
            <a:headEnd len="med" w="med" type="none"/>
            <a:tailEnd len="med" w="med" type="none"/>
          </a:ln>
        </p:spPr>
      </p:cxnSp>
      <p:cxnSp>
        <p:nvCxnSpPr>
          <p:cNvPr id="482" name="Shape 482"/>
          <p:cNvCxnSpPr/>
          <p:nvPr/>
        </p:nvCxnSpPr>
        <p:spPr>
          <a:xfrm>
            <a:off x="1382000" y="4447300"/>
            <a:ext cx="103800" cy="218100"/>
          </a:xfrm>
          <a:prstGeom prst="straightConnector1">
            <a:avLst/>
          </a:prstGeom>
          <a:noFill/>
          <a:ln cap="flat" cmpd="sng" w="9525">
            <a:solidFill>
              <a:schemeClr val="dk2"/>
            </a:solidFill>
            <a:prstDash val="solid"/>
            <a:round/>
            <a:headEnd len="med" w="med" type="none"/>
            <a:tailEnd len="med" w="med" type="none"/>
          </a:ln>
        </p:spPr>
      </p:cxnSp>
      <p:cxnSp>
        <p:nvCxnSpPr>
          <p:cNvPr id="483" name="Shape 483"/>
          <p:cNvCxnSpPr/>
          <p:nvPr/>
        </p:nvCxnSpPr>
        <p:spPr>
          <a:xfrm flipH="1">
            <a:off x="1485950" y="4862950"/>
            <a:ext cx="51900" cy="186900"/>
          </a:xfrm>
          <a:prstGeom prst="straightConnector1">
            <a:avLst/>
          </a:prstGeom>
          <a:noFill/>
          <a:ln cap="flat" cmpd="sng" w="9525">
            <a:solidFill>
              <a:schemeClr val="dk2"/>
            </a:solidFill>
            <a:prstDash val="solid"/>
            <a:round/>
            <a:headEnd len="med" w="med" type="none"/>
            <a:tailEnd len="med" w="med" type="none"/>
          </a:ln>
        </p:spPr>
      </p:cxnSp>
      <p:cxnSp>
        <p:nvCxnSpPr>
          <p:cNvPr id="484" name="Shape 484"/>
          <p:cNvCxnSpPr/>
          <p:nvPr/>
        </p:nvCxnSpPr>
        <p:spPr>
          <a:xfrm>
            <a:off x="1298875" y="5309750"/>
            <a:ext cx="31200" cy="176700"/>
          </a:xfrm>
          <a:prstGeom prst="straightConnector1">
            <a:avLst/>
          </a:prstGeom>
          <a:noFill/>
          <a:ln cap="flat" cmpd="sng" w="9525">
            <a:solidFill>
              <a:schemeClr val="dk2"/>
            </a:solidFill>
            <a:prstDash val="solid"/>
            <a:round/>
            <a:headEnd len="med" w="med" type="none"/>
            <a:tailEnd len="med" w="med" type="none"/>
          </a:ln>
        </p:spPr>
      </p:cxnSp>
      <p:cxnSp>
        <p:nvCxnSpPr>
          <p:cNvPr id="485" name="Shape 485"/>
          <p:cNvCxnSpPr/>
          <p:nvPr/>
        </p:nvCxnSpPr>
        <p:spPr>
          <a:xfrm flipH="1">
            <a:off x="1111725" y="5704600"/>
            <a:ext cx="10500" cy="103800"/>
          </a:xfrm>
          <a:prstGeom prst="straightConnector1">
            <a:avLst/>
          </a:prstGeom>
          <a:noFill/>
          <a:ln cap="flat" cmpd="sng" w="9525">
            <a:solidFill>
              <a:schemeClr val="dk2"/>
            </a:solidFill>
            <a:prstDash val="solid"/>
            <a:round/>
            <a:headEnd len="med" w="med" type="none"/>
            <a:tailEnd len="med" w="med" type="none"/>
          </a:ln>
        </p:spPr>
      </p:cxnSp>
      <p:cxnSp>
        <p:nvCxnSpPr>
          <p:cNvPr id="486" name="Shape 486"/>
          <p:cNvCxnSpPr/>
          <p:nvPr/>
        </p:nvCxnSpPr>
        <p:spPr>
          <a:xfrm>
            <a:off x="1672925" y="5663050"/>
            <a:ext cx="31200" cy="166200"/>
          </a:xfrm>
          <a:prstGeom prst="straightConnector1">
            <a:avLst/>
          </a:prstGeom>
          <a:noFill/>
          <a:ln cap="flat" cmpd="sng" w="9525">
            <a:solidFill>
              <a:schemeClr val="dk2"/>
            </a:solidFill>
            <a:prstDash val="solid"/>
            <a:round/>
            <a:headEnd len="med" w="med" type="none"/>
            <a:tailEnd len="med" w="med" type="none"/>
          </a:ln>
        </p:spPr>
      </p:cxnSp>
      <p:cxnSp>
        <p:nvCxnSpPr>
          <p:cNvPr id="487" name="Shape 487"/>
          <p:cNvCxnSpPr/>
          <p:nvPr/>
        </p:nvCxnSpPr>
        <p:spPr>
          <a:xfrm flipH="1">
            <a:off x="1745750" y="6089075"/>
            <a:ext cx="20700" cy="207900"/>
          </a:xfrm>
          <a:prstGeom prst="straightConnector1">
            <a:avLst/>
          </a:prstGeom>
          <a:noFill/>
          <a:ln cap="flat" cmpd="sng" w="9525">
            <a:solidFill>
              <a:schemeClr val="dk2"/>
            </a:solidFill>
            <a:prstDash val="solid"/>
            <a:round/>
            <a:headEnd len="med" w="med" type="none"/>
            <a:tailEnd len="med" w="med" type="none"/>
          </a:ln>
        </p:spPr>
      </p:cxnSp>
      <p:sp>
        <p:nvSpPr>
          <p:cNvPr id="488" name="Shape 48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Shape 49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Activity - Production Coverage</a:t>
            </a:r>
            <a:endParaRPr>
              <a:solidFill>
                <a:srgbClr val="FFFFFF"/>
              </a:solidFill>
            </a:endParaRPr>
          </a:p>
        </p:txBody>
      </p:sp>
      <p:sp>
        <p:nvSpPr>
          <p:cNvPr id="494" name="Shape 494"/>
          <p:cNvSpPr txBox="1"/>
          <p:nvPr>
            <p:ph idx="1" type="body"/>
          </p:nvPr>
        </p:nvSpPr>
        <p:spPr>
          <a:xfrm>
            <a:off x="457200" y="1600200"/>
            <a:ext cx="26859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Derive a test suite that covers each production in this grammar. </a:t>
            </a:r>
            <a:endParaRPr/>
          </a:p>
        </p:txBody>
      </p:sp>
      <p:sp>
        <p:nvSpPr>
          <p:cNvPr id="495" name="Shape 495"/>
          <p:cNvSpPr txBox="1"/>
          <p:nvPr>
            <p:ph idx="2" type="body"/>
          </p:nvPr>
        </p:nvSpPr>
        <p:spPr>
          <a:xfrm>
            <a:off x="3429000" y="1600200"/>
            <a:ext cx="52578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400">
                <a:latin typeface="Consolas"/>
                <a:ea typeface="Consolas"/>
                <a:cs typeface="Consolas"/>
                <a:sym typeface="Consolas"/>
              </a:rPr>
              <a:t>expr   : term | term * term | term / term </a:t>
            </a:r>
            <a:endParaRPr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term   : factor | factor + factor | factor - factor</a:t>
            </a:r>
            <a:endParaRPr sz="1400">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rPr lang="en" sz="1400">
                <a:latin typeface="Consolas"/>
                <a:ea typeface="Consolas"/>
                <a:cs typeface="Consolas"/>
                <a:sym typeface="Consolas"/>
              </a:rPr>
              <a:t>factor : ATOM | LPAREN expr RPAREN</a:t>
            </a:r>
            <a:endParaRPr sz="1400">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t/>
            </a:r>
            <a:endParaRPr sz="1400">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rPr lang="en" sz="1400">
                <a:latin typeface="Consolas"/>
                <a:ea typeface="Consolas"/>
                <a:cs typeface="Consolas"/>
                <a:sym typeface="Consolas"/>
              </a:rPr>
              <a:t>ATOM = 0..9</a:t>
            </a:r>
            <a:endParaRPr sz="1400">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rPr lang="en" sz="1400">
                <a:latin typeface="Consolas"/>
                <a:ea typeface="Consolas"/>
                <a:cs typeface="Consolas"/>
                <a:sym typeface="Consolas"/>
              </a:rPr>
              <a:t>LPAREN = (</a:t>
            </a:r>
            <a:endParaRPr sz="1400">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rPr lang="en" sz="1400">
                <a:latin typeface="Consolas"/>
                <a:ea typeface="Consolas"/>
                <a:cs typeface="Consolas"/>
                <a:sym typeface="Consolas"/>
              </a:rPr>
              <a:t>RPAREN = )</a:t>
            </a:r>
            <a:endParaRPr sz="1400">
              <a:latin typeface="Consolas"/>
              <a:ea typeface="Consolas"/>
              <a:cs typeface="Consolas"/>
              <a:sym typeface="Consolas"/>
            </a:endParaRPr>
          </a:p>
          <a:p>
            <a:pPr indent="0" lvl="0" marL="0" rtl="0">
              <a:spcBef>
                <a:spcPts val="600"/>
              </a:spcBef>
              <a:spcAft>
                <a:spcPts val="0"/>
              </a:spcAft>
              <a:buNone/>
            </a:pPr>
            <a:r>
              <a:t/>
            </a:r>
            <a:endParaRPr sz="1400">
              <a:latin typeface="Consolas"/>
              <a:ea typeface="Consolas"/>
              <a:cs typeface="Consolas"/>
              <a:sym typeface="Consolas"/>
            </a:endParaRPr>
          </a:p>
        </p:txBody>
      </p:sp>
      <p:sp>
        <p:nvSpPr>
          <p:cNvPr id="496" name="Shape 49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Shape 50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Activity Solution</a:t>
            </a:r>
            <a:endParaRPr>
              <a:solidFill>
                <a:srgbClr val="FFFFFF"/>
              </a:solidFill>
            </a:endParaRPr>
          </a:p>
        </p:txBody>
      </p:sp>
      <p:sp>
        <p:nvSpPr>
          <p:cNvPr id="502" name="Shape 502"/>
          <p:cNvSpPr txBox="1"/>
          <p:nvPr>
            <p:ph idx="2" type="body"/>
          </p:nvPr>
        </p:nvSpPr>
        <p:spPr>
          <a:xfrm>
            <a:off x="3300900" y="1600200"/>
            <a:ext cx="5385900" cy="1143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400">
                <a:latin typeface="Consolas"/>
                <a:ea typeface="Consolas"/>
                <a:cs typeface="Consolas"/>
                <a:sym typeface="Consolas"/>
              </a:rPr>
              <a:t>expr   : term | term * term | term / term </a:t>
            </a:r>
            <a:endParaRPr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term   : factor | factor + factor | factor - factor</a:t>
            </a:r>
            <a:endParaRPr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factor : ATOM | LPAREN expr RPAREN</a:t>
            </a:r>
            <a:endParaRPr sz="1400">
              <a:latin typeface="Consolas"/>
              <a:ea typeface="Consolas"/>
              <a:cs typeface="Consolas"/>
              <a:sym typeface="Consolas"/>
            </a:endParaRPr>
          </a:p>
          <a:p>
            <a:pPr indent="0" lvl="0" marL="0" rtl="0">
              <a:spcBef>
                <a:spcPts val="600"/>
              </a:spcBef>
              <a:spcAft>
                <a:spcPts val="0"/>
              </a:spcAft>
              <a:buNone/>
            </a:pPr>
            <a:r>
              <a:t/>
            </a:r>
            <a:endParaRPr sz="1400">
              <a:latin typeface="Consolas"/>
              <a:ea typeface="Consolas"/>
              <a:cs typeface="Consolas"/>
              <a:sym typeface="Consolas"/>
            </a:endParaRPr>
          </a:p>
          <a:p>
            <a:pPr indent="0" lvl="0" marL="0" rtl="0">
              <a:spcBef>
                <a:spcPts val="600"/>
              </a:spcBef>
              <a:spcAft>
                <a:spcPts val="0"/>
              </a:spcAft>
              <a:buNone/>
            </a:pPr>
            <a:r>
              <a:t/>
            </a:r>
            <a:endParaRPr sz="1400">
              <a:latin typeface="Consolas"/>
              <a:ea typeface="Consolas"/>
              <a:cs typeface="Consolas"/>
              <a:sym typeface="Consolas"/>
            </a:endParaRPr>
          </a:p>
        </p:txBody>
      </p:sp>
      <p:sp>
        <p:nvSpPr>
          <p:cNvPr id="503" name="Shape 503"/>
          <p:cNvSpPr txBox="1"/>
          <p:nvPr/>
        </p:nvSpPr>
        <p:spPr>
          <a:xfrm>
            <a:off x="1448475" y="1832725"/>
            <a:ext cx="7785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expr</a:t>
            </a:r>
            <a:endParaRPr/>
          </a:p>
        </p:txBody>
      </p:sp>
      <p:sp>
        <p:nvSpPr>
          <p:cNvPr id="504" name="Shape 504"/>
          <p:cNvSpPr txBox="1"/>
          <p:nvPr/>
        </p:nvSpPr>
        <p:spPr>
          <a:xfrm>
            <a:off x="1195825" y="2408850"/>
            <a:ext cx="12270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term * term</a:t>
            </a:r>
            <a:endParaRPr/>
          </a:p>
        </p:txBody>
      </p:sp>
      <p:cxnSp>
        <p:nvCxnSpPr>
          <p:cNvPr id="505" name="Shape 505"/>
          <p:cNvCxnSpPr>
            <a:stCxn id="504" idx="0"/>
            <a:endCxn id="503" idx="2"/>
          </p:cNvCxnSpPr>
          <p:nvPr/>
        </p:nvCxnSpPr>
        <p:spPr>
          <a:xfrm flipH="1" rot="10800000">
            <a:off x="1809325" y="2104350"/>
            <a:ext cx="28500" cy="304500"/>
          </a:xfrm>
          <a:prstGeom prst="straightConnector1">
            <a:avLst/>
          </a:prstGeom>
          <a:noFill/>
          <a:ln cap="flat" cmpd="sng" w="9525">
            <a:solidFill>
              <a:schemeClr val="dk2"/>
            </a:solidFill>
            <a:prstDash val="solid"/>
            <a:round/>
            <a:headEnd len="med" w="med" type="none"/>
            <a:tailEnd len="med" w="med" type="none"/>
          </a:ln>
        </p:spPr>
      </p:cxnSp>
      <p:sp>
        <p:nvSpPr>
          <p:cNvPr id="506" name="Shape 506"/>
          <p:cNvSpPr txBox="1"/>
          <p:nvPr/>
        </p:nvSpPr>
        <p:spPr>
          <a:xfrm>
            <a:off x="1074025" y="3005300"/>
            <a:ext cx="778500" cy="226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factor</a:t>
            </a:r>
            <a:endParaRPr/>
          </a:p>
        </p:txBody>
      </p:sp>
      <p:cxnSp>
        <p:nvCxnSpPr>
          <p:cNvPr id="507" name="Shape 507"/>
          <p:cNvCxnSpPr>
            <a:stCxn id="506" idx="0"/>
          </p:cNvCxnSpPr>
          <p:nvPr/>
        </p:nvCxnSpPr>
        <p:spPr>
          <a:xfrm flipH="1" rot="10800000">
            <a:off x="1463275" y="2828000"/>
            <a:ext cx="4800" cy="177300"/>
          </a:xfrm>
          <a:prstGeom prst="straightConnector1">
            <a:avLst/>
          </a:prstGeom>
          <a:noFill/>
          <a:ln cap="flat" cmpd="sng" w="9525">
            <a:solidFill>
              <a:schemeClr val="dk2"/>
            </a:solidFill>
            <a:prstDash val="solid"/>
            <a:round/>
            <a:headEnd len="med" w="med" type="none"/>
            <a:tailEnd len="med" w="med" type="none"/>
          </a:ln>
        </p:spPr>
      </p:cxnSp>
      <p:sp>
        <p:nvSpPr>
          <p:cNvPr id="508" name="Shape 508"/>
          <p:cNvSpPr txBox="1"/>
          <p:nvPr/>
        </p:nvSpPr>
        <p:spPr>
          <a:xfrm>
            <a:off x="1694800" y="3029900"/>
            <a:ext cx="1389300" cy="17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factor + factor</a:t>
            </a:r>
            <a:endParaRPr/>
          </a:p>
        </p:txBody>
      </p:sp>
      <p:cxnSp>
        <p:nvCxnSpPr>
          <p:cNvPr id="509" name="Shape 509"/>
          <p:cNvCxnSpPr/>
          <p:nvPr/>
        </p:nvCxnSpPr>
        <p:spPr>
          <a:xfrm>
            <a:off x="2019950" y="2739250"/>
            <a:ext cx="59100" cy="325200"/>
          </a:xfrm>
          <a:prstGeom prst="straightConnector1">
            <a:avLst/>
          </a:prstGeom>
          <a:noFill/>
          <a:ln cap="flat" cmpd="sng" w="9525">
            <a:solidFill>
              <a:schemeClr val="dk2"/>
            </a:solidFill>
            <a:prstDash val="solid"/>
            <a:round/>
            <a:headEnd len="med" w="med" type="none"/>
            <a:tailEnd len="med" w="med" type="none"/>
          </a:ln>
        </p:spPr>
      </p:cxnSp>
      <p:sp>
        <p:nvSpPr>
          <p:cNvPr id="510" name="Shape 510"/>
          <p:cNvSpPr txBox="1"/>
          <p:nvPr/>
        </p:nvSpPr>
        <p:spPr>
          <a:xfrm>
            <a:off x="975400" y="3616200"/>
            <a:ext cx="719400" cy="226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ATOM</a:t>
            </a:r>
            <a:endParaRPr/>
          </a:p>
        </p:txBody>
      </p:sp>
      <p:cxnSp>
        <p:nvCxnSpPr>
          <p:cNvPr id="511" name="Shape 511"/>
          <p:cNvCxnSpPr>
            <a:endCxn id="510" idx="0"/>
          </p:cNvCxnSpPr>
          <p:nvPr/>
        </p:nvCxnSpPr>
        <p:spPr>
          <a:xfrm flipH="1">
            <a:off x="1335100" y="3399300"/>
            <a:ext cx="93600" cy="216900"/>
          </a:xfrm>
          <a:prstGeom prst="straightConnector1">
            <a:avLst/>
          </a:prstGeom>
          <a:noFill/>
          <a:ln cap="flat" cmpd="sng" w="9525">
            <a:solidFill>
              <a:schemeClr val="dk2"/>
            </a:solidFill>
            <a:prstDash val="solid"/>
            <a:round/>
            <a:headEnd len="med" w="med" type="none"/>
            <a:tailEnd len="med" w="med" type="none"/>
          </a:ln>
        </p:spPr>
      </p:cxnSp>
      <p:sp>
        <p:nvSpPr>
          <p:cNvPr id="512" name="Shape 512"/>
          <p:cNvSpPr txBox="1"/>
          <p:nvPr/>
        </p:nvSpPr>
        <p:spPr>
          <a:xfrm>
            <a:off x="1689800" y="3621000"/>
            <a:ext cx="719400" cy="216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ATOM</a:t>
            </a:r>
            <a:endParaRPr/>
          </a:p>
        </p:txBody>
      </p:sp>
      <p:cxnSp>
        <p:nvCxnSpPr>
          <p:cNvPr id="513" name="Shape 513"/>
          <p:cNvCxnSpPr>
            <a:endCxn id="512" idx="0"/>
          </p:cNvCxnSpPr>
          <p:nvPr/>
        </p:nvCxnSpPr>
        <p:spPr>
          <a:xfrm flipH="1">
            <a:off x="2049500" y="3379800"/>
            <a:ext cx="29700" cy="241200"/>
          </a:xfrm>
          <a:prstGeom prst="straightConnector1">
            <a:avLst/>
          </a:prstGeom>
          <a:noFill/>
          <a:ln cap="flat" cmpd="sng" w="9525">
            <a:solidFill>
              <a:schemeClr val="dk2"/>
            </a:solidFill>
            <a:prstDash val="solid"/>
            <a:round/>
            <a:headEnd len="med" w="med" type="none"/>
            <a:tailEnd len="med" w="med" type="none"/>
          </a:ln>
        </p:spPr>
      </p:cxnSp>
      <p:sp>
        <p:nvSpPr>
          <p:cNvPr id="514" name="Shape 514"/>
          <p:cNvSpPr txBox="1"/>
          <p:nvPr/>
        </p:nvSpPr>
        <p:spPr>
          <a:xfrm>
            <a:off x="2345100" y="3593700"/>
            <a:ext cx="20988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LPAREN expr RPAREN</a:t>
            </a:r>
            <a:endParaRPr/>
          </a:p>
        </p:txBody>
      </p:sp>
      <p:cxnSp>
        <p:nvCxnSpPr>
          <p:cNvPr id="515" name="Shape 515"/>
          <p:cNvCxnSpPr/>
          <p:nvPr/>
        </p:nvCxnSpPr>
        <p:spPr>
          <a:xfrm>
            <a:off x="2640725" y="3399450"/>
            <a:ext cx="128100" cy="197100"/>
          </a:xfrm>
          <a:prstGeom prst="straightConnector1">
            <a:avLst/>
          </a:prstGeom>
          <a:noFill/>
          <a:ln cap="flat" cmpd="sng" w="9525">
            <a:solidFill>
              <a:schemeClr val="dk2"/>
            </a:solidFill>
            <a:prstDash val="solid"/>
            <a:round/>
            <a:headEnd len="med" w="med" type="none"/>
            <a:tailEnd len="med" w="med" type="none"/>
          </a:ln>
        </p:spPr>
      </p:cxnSp>
      <p:sp>
        <p:nvSpPr>
          <p:cNvPr id="516" name="Shape 516"/>
          <p:cNvSpPr txBox="1"/>
          <p:nvPr/>
        </p:nvSpPr>
        <p:spPr>
          <a:xfrm>
            <a:off x="2836100" y="4251700"/>
            <a:ext cx="12270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term / term</a:t>
            </a:r>
            <a:endParaRPr/>
          </a:p>
        </p:txBody>
      </p:sp>
      <p:cxnSp>
        <p:nvCxnSpPr>
          <p:cNvPr id="517" name="Shape 517"/>
          <p:cNvCxnSpPr/>
          <p:nvPr/>
        </p:nvCxnSpPr>
        <p:spPr>
          <a:xfrm flipH="1">
            <a:off x="3241800" y="4049775"/>
            <a:ext cx="59100" cy="197100"/>
          </a:xfrm>
          <a:prstGeom prst="straightConnector1">
            <a:avLst/>
          </a:prstGeom>
          <a:noFill/>
          <a:ln cap="flat" cmpd="sng" w="9525">
            <a:solidFill>
              <a:schemeClr val="dk2"/>
            </a:solidFill>
            <a:prstDash val="solid"/>
            <a:round/>
            <a:headEnd len="med" w="med" type="none"/>
            <a:tailEnd len="med" w="med" type="none"/>
          </a:ln>
        </p:spPr>
      </p:cxnSp>
      <p:cxnSp>
        <p:nvCxnSpPr>
          <p:cNvPr id="518" name="Shape 518"/>
          <p:cNvCxnSpPr/>
          <p:nvPr/>
        </p:nvCxnSpPr>
        <p:spPr>
          <a:xfrm flipH="1">
            <a:off x="2965900" y="4660675"/>
            <a:ext cx="59100" cy="177300"/>
          </a:xfrm>
          <a:prstGeom prst="straightConnector1">
            <a:avLst/>
          </a:prstGeom>
          <a:noFill/>
          <a:ln cap="flat" cmpd="sng" w="9525">
            <a:solidFill>
              <a:schemeClr val="dk2"/>
            </a:solidFill>
            <a:prstDash val="solid"/>
            <a:round/>
            <a:headEnd len="med" w="med" type="none"/>
            <a:tailEnd len="med" w="med" type="none"/>
          </a:ln>
        </p:spPr>
      </p:cxnSp>
      <p:sp>
        <p:nvSpPr>
          <p:cNvPr id="519" name="Shape 519"/>
          <p:cNvSpPr txBox="1"/>
          <p:nvPr/>
        </p:nvSpPr>
        <p:spPr>
          <a:xfrm>
            <a:off x="2128350" y="4909700"/>
            <a:ext cx="1389300" cy="24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factor - factor</a:t>
            </a:r>
            <a:endParaRPr/>
          </a:p>
        </p:txBody>
      </p:sp>
      <p:sp>
        <p:nvSpPr>
          <p:cNvPr id="520" name="Shape 520"/>
          <p:cNvSpPr txBox="1"/>
          <p:nvPr/>
        </p:nvSpPr>
        <p:spPr>
          <a:xfrm>
            <a:off x="3438850" y="4976000"/>
            <a:ext cx="876900" cy="226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factor</a:t>
            </a:r>
            <a:endParaRPr/>
          </a:p>
        </p:txBody>
      </p:sp>
      <p:cxnSp>
        <p:nvCxnSpPr>
          <p:cNvPr id="521" name="Shape 521"/>
          <p:cNvCxnSpPr>
            <a:stCxn id="516" idx="2"/>
          </p:cNvCxnSpPr>
          <p:nvPr/>
        </p:nvCxnSpPr>
        <p:spPr>
          <a:xfrm>
            <a:off x="3449600" y="4523200"/>
            <a:ext cx="176400" cy="364200"/>
          </a:xfrm>
          <a:prstGeom prst="straightConnector1">
            <a:avLst/>
          </a:prstGeom>
          <a:noFill/>
          <a:ln cap="flat" cmpd="sng" w="9525">
            <a:solidFill>
              <a:schemeClr val="dk2"/>
            </a:solidFill>
            <a:prstDash val="solid"/>
            <a:round/>
            <a:headEnd len="med" w="med" type="none"/>
            <a:tailEnd len="med" w="med" type="none"/>
          </a:ln>
        </p:spPr>
      </p:cxnSp>
      <p:cxnSp>
        <p:nvCxnSpPr>
          <p:cNvPr id="522" name="Shape 522"/>
          <p:cNvCxnSpPr/>
          <p:nvPr/>
        </p:nvCxnSpPr>
        <p:spPr>
          <a:xfrm flipH="1">
            <a:off x="2374625" y="5271600"/>
            <a:ext cx="9900" cy="226500"/>
          </a:xfrm>
          <a:prstGeom prst="straightConnector1">
            <a:avLst/>
          </a:prstGeom>
          <a:noFill/>
          <a:ln cap="flat" cmpd="sng" w="9525">
            <a:solidFill>
              <a:schemeClr val="dk2"/>
            </a:solidFill>
            <a:prstDash val="solid"/>
            <a:round/>
            <a:headEnd len="med" w="med" type="none"/>
            <a:tailEnd len="med" w="med" type="none"/>
          </a:ln>
        </p:spPr>
      </p:cxnSp>
      <p:sp>
        <p:nvSpPr>
          <p:cNvPr id="523" name="Shape 523"/>
          <p:cNvSpPr txBox="1"/>
          <p:nvPr/>
        </p:nvSpPr>
        <p:spPr>
          <a:xfrm>
            <a:off x="2138200" y="5567200"/>
            <a:ext cx="2443500" cy="177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ATOM   ATOM    ATOM</a:t>
            </a:r>
            <a:endParaRPr/>
          </a:p>
        </p:txBody>
      </p:sp>
      <p:cxnSp>
        <p:nvCxnSpPr>
          <p:cNvPr id="524" name="Shape 524"/>
          <p:cNvCxnSpPr/>
          <p:nvPr/>
        </p:nvCxnSpPr>
        <p:spPr>
          <a:xfrm>
            <a:off x="3005300" y="5261750"/>
            <a:ext cx="19800" cy="305400"/>
          </a:xfrm>
          <a:prstGeom prst="straightConnector1">
            <a:avLst/>
          </a:prstGeom>
          <a:noFill/>
          <a:ln cap="flat" cmpd="sng" w="9525">
            <a:solidFill>
              <a:schemeClr val="dk2"/>
            </a:solidFill>
            <a:prstDash val="solid"/>
            <a:round/>
            <a:headEnd len="med" w="med" type="none"/>
            <a:tailEnd len="med" w="med" type="none"/>
          </a:ln>
        </p:spPr>
      </p:cxnSp>
      <p:cxnSp>
        <p:nvCxnSpPr>
          <p:cNvPr id="525" name="Shape 525"/>
          <p:cNvCxnSpPr/>
          <p:nvPr/>
        </p:nvCxnSpPr>
        <p:spPr>
          <a:xfrm>
            <a:off x="3704900" y="5311000"/>
            <a:ext cx="138000" cy="236400"/>
          </a:xfrm>
          <a:prstGeom prst="straightConnector1">
            <a:avLst/>
          </a:prstGeom>
          <a:noFill/>
          <a:ln cap="flat" cmpd="sng" w="9525">
            <a:solidFill>
              <a:schemeClr val="dk2"/>
            </a:solidFill>
            <a:prstDash val="solid"/>
            <a:round/>
            <a:headEnd len="med" w="med" type="none"/>
            <a:tailEnd len="med" w="med" type="none"/>
          </a:ln>
        </p:spPr>
      </p:cxnSp>
      <p:sp>
        <p:nvSpPr>
          <p:cNvPr id="526" name="Shape 526"/>
          <p:cNvSpPr txBox="1"/>
          <p:nvPr/>
        </p:nvSpPr>
        <p:spPr>
          <a:xfrm>
            <a:off x="4778925" y="3704900"/>
            <a:ext cx="3478200" cy="955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ATOM * ATOM + (ATOM - ATOM / ATOM)</a:t>
            </a:r>
            <a:endParaRPr/>
          </a:p>
          <a:p>
            <a:pPr indent="0" lvl="0" marL="0" rtl="0">
              <a:spcBef>
                <a:spcPts val="0"/>
              </a:spcBef>
              <a:spcAft>
                <a:spcPts val="0"/>
              </a:spcAft>
              <a:buNone/>
            </a:pPr>
            <a:r>
              <a:rPr lang="en"/>
              <a:t>ex: 9 * 8 + (7 - 6 / 5)</a:t>
            </a:r>
            <a:endParaRPr/>
          </a:p>
        </p:txBody>
      </p:sp>
      <p:sp>
        <p:nvSpPr>
          <p:cNvPr id="527" name="Shape 5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1"/>
                                        <p:tgtEl>
                                          <p:spTgt spid="5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Shape 53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Boundary Condition Grammar-Based Coverage</a:t>
            </a:r>
            <a:endParaRPr>
              <a:solidFill>
                <a:srgbClr val="FFFFFF"/>
              </a:solidFill>
            </a:endParaRPr>
          </a:p>
        </p:txBody>
      </p:sp>
      <p:sp>
        <p:nvSpPr>
          <p:cNvPr id="533" name="Shape 5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BCGBC applies boundary conditions on the number of times each recursive production is applied per test.</a:t>
            </a:r>
            <a:endParaRPr/>
          </a:p>
          <a:p>
            <a:pPr indent="-419100" lvl="0" marL="457200" marR="0" rtl="0" algn="l">
              <a:lnSpc>
                <a:spcPct val="100000"/>
              </a:lnSpc>
              <a:spcBef>
                <a:spcPts val="0"/>
              </a:spcBef>
              <a:spcAft>
                <a:spcPts val="0"/>
              </a:spcAft>
              <a:buSzPts val="3000"/>
              <a:buChar char="●"/>
            </a:pPr>
            <a:r>
              <a:rPr lang="en"/>
              <a:t>Choose a minimum and maximum number of applications of a recursive production.</a:t>
            </a:r>
            <a:endParaRPr/>
          </a:p>
          <a:p>
            <a:pPr indent="-381000" lvl="1" marL="914400" marR="0" rtl="0" algn="l">
              <a:lnSpc>
                <a:spcPct val="100000"/>
              </a:lnSpc>
              <a:spcBef>
                <a:spcPts val="0"/>
              </a:spcBef>
              <a:spcAft>
                <a:spcPts val="0"/>
              </a:spcAft>
              <a:buSzPts val="2400"/>
              <a:buChar char="○"/>
            </a:pPr>
            <a:r>
              <a:rPr lang="en"/>
              <a:t>Generates tests that apply each the minimum, minimum + 1, maximum, maximum -1.</a:t>
            </a:r>
            <a:endParaRPr/>
          </a:p>
          <a:p>
            <a:pPr indent="-381000" lvl="1" marL="914400" marR="0" rtl="0" algn="l">
              <a:lnSpc>
                <a:spcPct val="100000"/>
              </a:lnSpc>
              <a:spcBef>
                <a:spcPts val="0"/>
              </a:spcBef>
              <a:spcAft>
                <a:spcPts val="0"/>
              </a:spcAft>
              <a:buSzPts val="2400"/>
              <a:buChar char="○"/>
            </a:pPr>
            <a:r>
              <a:rPr lang="en"/>
              <a:t>Similar to boundary interior coverage.</a:t>
            </a:r>
            <a:endParaRPr/>
          </a:p>
        </p:txBody>
      </p:sp>
      <p:sp>
        <p:nvSpPr>
          <p:cNvPr id="534" name="Shape 5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Shape 53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Boundary Condition Grammar-Based Coverage</a:t>
            </a:r>
            <a:endParaRPr>
              <a:solidFill>
                <a:srgbClr val="FFFFFF"/>
              </a:solidFill>
            </a:endParaRPr>
          </a:p>
        </p:txBody>
      </p:sp>
      <p:sp>
        <p:nvSpPr>
          <p:cNvPr id="540" name="Shape 54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Start with the grammar</a:t>
            </a:r>
            <a:endParaRPr/>
          </a:p>
          <a:p>
            <a:pPr indent="0" lvl="0" marL="0" marR="0" rtl="0" algn="l">
              <a:lnSpc>
                <a:spcPct val="100000"/>
              </a:lnSpc>
              <a:spcBef>
                <a:spcPts val="600"/>
              </a:spcBef>
              <a:spcAft>
                <a:spcPts val="0"/>
              </a:spcAft>
              <a:buNone/>
            </a:pPr>
            <a:r>
              <a:t/>
            </a:r>
            <a:endParaRPr sz="1800"/>
          </a:p>
          <a:p>
            <a:pPr indent="0" lvl="0" marL="0" marR="0" rtl="0" algn="l">
              <a:lnSpc>
                <a:spcPct val="100000"/>
              </a:lnSpc>
              <a:spcBef>
                <a:spcPts val="600"/>
              </a:spcBef>
              <a:spcAft>
                <a:spcPts val="0"/>
              </a:spcAft>
              <a:buNone/>
            </a:pPr>
            <a:r>
              <a:rPr lang="en" sz="1800"/>
              <a:t>&lt;model&gt; ::== &lt;modelNumber&gt; &lt;compSequence&gt; &lt;optCompSequence&gt;</a:t>
            </a:r>
            <a:endParaRPr sz="1800"/>
          </a:p>
          <a:p>
            <a:pPr indent="0" lvl="0" marL="0" marR="0" rtl="0" algn="l">
              <a:lnSpc>
                <a:spcPct val="100000"/>
              </a:lnSpc>
              <a:spcBef>
                <a:spcPts val="600"/>
              </a:spcBef>
              <a:spcAft>
                <a:spcPts val="0"/>
              </a:spcAft>
              <a:buNone/>
            </a:pPr>
            <a:r>
              <a:rPr lang="en" sz="1800"/>
              <a:t>&lt;compSequence&gt; ::== &lt;Component&gt; &lt;compSequence&gt; | empty</a:t>
            </a:r>
            <a:endParaRPr sz="1800"/>
          </a:p>
          <a:p>
            <a:pPr indent="0" lvl="0" marL="0" marR="0" rtl="0" algn="l">
              <a:lnSpc>
                <a:spcPct val="100000"/>
              </a:lnSpc>
              <a:spcBef>
                <a:spcPts val="600"/>
              </a:spcBef>
              <a:spcAft>
                <a:spcPts val="0"/>
              </a:spcAft>
              <a:buNone/>
            </a:pPr>
            <a:r>
              <a:rPr lang="en" sz="1800"/>
              <a:t>&lt;optCompSequence&gt; ::== &lt;OptComponent&gt; &lt;optCompSequence&gt; | empty</a:t>
            </a:r>
            <a:endParaRPr sz="1800"/>
          </a:p>
          <a:p>
            <a:pPr indent="0" lvl="0" marL="0" marR="0" rtl="0" algn="l">
              <a:lnSpc>
                <a:spcPct val="100000"/>
              </a:lnSpc>
              <a:spcBef>
                <a:spcPts val="600"/>
              </a:spcBef>
              <a:spcAft>
                <a:spcPts val="0"/>
              </a:spcAft>
              <a:buNone/>
            </a:pPr>
            <a:r>
              <a:rPr lang="en" sz="1800"/>
              <a:t>&lt;Component&gt; ::== &lt;ComponentType&gt; &lt;ComponentValue&gt;</a:t>
            </a:r>
            <a:endParaRPr sz="1800"/>
          </a:p>
          <a:p>
            <a:pPr indent="0" lvl="0" marL="0" marR="0" rtl="0" algn="l">
              <a:lnSpc>
                <a:spcPct val="100000"/>
              </a:lnSpc>
              <a:spcBef>
                <a:spcPts val="600"/>
              </a:spcBef>
              <a:spcAft>
                <a:spcPts val="0"/>
              </a:spcAft>
              <a:buNone/>
            </a:pPr>
            <a:r>
              <a:rPr lang="en" sz="1800"/>
              <a:t>&lt;OptComponent&gt; ::== &lt;ComponentType&gt;</a:t>
            </a:r>
            <a:endParaRPr sz="1800"/>
          </a:p>
          <a:p>
            <a:pPr indent="0" lvl="0" marL="0" marR="0" rtl="0" algn="l">
              <a:lnSpc>
                <a:spcPct val="100000"/>
              </a:lnSpc>
              <a:spcBef>
                <a:spcPts val="600"/>
              </a:spcBef>
              <a:spcAft>
                <a:spcPts val="0"/>
              </a:spcAft>
              <a:buNone/>
            </a:pPr>
            <a:r>
              <a:rPr lang="en" sz="1800"/>
              <a:t>&lt;modelNumber&gt;  ::== string</a:t>
            </a:r>
            <a:endParaRPr sz="1800"/>
          </a:p>
          <a:p>
            <a:pPr indent="0" lvl="0" marL="0" marR="0" rtl="0" algn="l">
              <a:lnSpc>
                <a:spcPct val="100000"/>
              </a:lnSpc>
              <a:spcBef>
                <a:spcPts val="600"/>
              </a:spcBef>
              <a:spcAft>
                <a:spcPts val="0"/>
              </a:spcAft>
              <a:buNone/>
            </a:pPr>
            <a:r>
              <a:rPr lang="en" sz="1800"/>
              <a:t>&lt;ComponentType&gt; ::== string</a:t>
            </a:r>
            <a:endParaRPr sz="1800"/>
          </a:p>
          <a:p>
            <a:pPr indent="0" lvl="0" marL="0" marR="0" rtl="0" algn="l">
              <a:lnSpc>
                <a:spcPct val="100000"/>
              </a:lnSpc>
              <a:spcBef>
                <a:spcPts val="600"/>
              </a:spcBef>
              <a:spcAft>
                <a:spcPts val="0"/>
              </a:spcAft>
              <a:buNone/>
            </a:pPr>
            <a:r>
              <a:rPr lang="en" sz="1800"/>
              <a:t>&lt;ComponentValue&gt; ::== string</a:t>
            </a:r>
            <a:endParaRPr sz="1800"/>
          </a:p>
          <a:p>
            <a:pPr indent="0" lvl="0" marL="0" marR="0" rtl="0" algn="l">
              <a:lnSpc>
                <a:spcPct val="100000"/>
              </a:lnSpc>
              <a:spcBef>
                <a:spcPts val="600"/>
              </a:spcBef>
              <a:spcAft>
                <a:spcPts val="0"/>
              </a:spcAft>
              <a:buNone/>
            </a:pPr>
            <a:r>
              <a:t/>
            </a:r>
            <a:endParaRPr sz="1800"/>
          </a:p>
        </p:txBody>
      </p:sp>
      <p:sp>
        <p:nvSpPr>
          <p:cNvPr id="541" name="Shape 541"/>
          <p:cNvSpPr txBox="1"/>
          <p:nvPr>
            <p:ph idx="1" type="body"/>
          </p:nvPr>
        </p:nvSpPr>
        <p:spPr>
          <a:xfrm>
            <a:off x="457200" y="1600200"/>
            <a:ext cx="8229600" cy="4967700"/>
          </a:xfrm>
          <a:prstGeom prst="rect">
            <a:avLst/>
          </a:prstGeom>
          <a:solidFill>
            <a:srgbClr val="FFFFFF"/>
          </a:solidFill>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Split compound productions</a:t>
            </a:r>
            <a:endParaRPr/>
          </a:p>
          <a:p>
            <a:pPr indent="0" lvl="0" marL="0" marR="0" rtl="0" algn="l">
              <a:lnSpc>
                <a:spcPct val="100000"/>
              </a:lnSpc>
              <a:spcBef>
                <a:spcPts val="600"/>
              </a:spcBef>
              <a:spcAft>
                <a:spcPts val="0"/>
              </a:spcAft>
              <a:buNone/>
            </a:pPr>
            <a:r>
              <a:t/>
            </a:r>
            <a:endParaRPr sz="1800"/>
          </a:p>
          <a:p>
            <a:pPr indent="0" lvl="0" marL="0" marR="0" rtl="0" algn="l">
              <a:lnSpc>
                <a:spcPct val="100000"/>
              </a:lnSpc>
              <a:spcBef>
                <a:spcPts val="600"/>
              </a:spcBef>
              <a:spcAft>
                <a:spcPts val="0"/>
              </a:spcAft>
              <a:buNone/>
            </a:pPr>
            <a:r>
              <a:rPr lang="en" sz="1800"/>
              <a:t>&lt;model&gt; ::== &lt;modelNumber&gt; &lt;compSequence&gt; &lt;optCompSequence&gt;</a:t>
            </a:r>
            <a:endParaRPr sz="1800"/>
          </a:p>
          <a:p>
            <a:pPr indent="0" lvl="0" marL="0" marR="0" rtl="0" algn="l">
              <a:lnSpc>
                <a:spcPct val="100000"/>
              </a:lnSpc>
              <a:spcBef>
                <a:spcPts val="600"/>
              </a:spcBef>
              <a:spcAft>
                <a:spcPts val="0"/>
              </a:spcAft>
              <a:buNone/>
            </a:pPr>
            <a:r>
              <a:rPr lang="en" sz="1800"/>
              <a:t>&lt;compSequence&gt; ::== &lt;Component&gt; &lt;compSequence&gt;</a:t>
            </a:r>
            <a:endParaRPr sz="1800"/>
          </a:p>
          <a:p>
            <a:pPr indent="0" lvl="0" marL="0" marR="0" rtl="0" algn="l">
              <a:lnSpc>
                <a:spcPct val="100000"/>
              </a:lnSpc>
              <a:spcBef>
                <a:spcPts val="600"/>
              </a:spcBef>
              <a:spcAft>
                <a:spcPts val="0"/>
              </a:spcAft>
              <a:buNone/>
            </a:pPr>
            <a:r>
              <a:rPr b="1" lang="en" sz="1800"/>
              <a:t>&lt;compSequence&gt; ::==  empty</a:t>
            </a:r>
            <a:endParaRPr b="1" sz="1800"/>
          </a:p>
          <a:p>
            <a:pPr indent="0" lvl="0" marL="0" marR="0" rtl="0" algn="l">
              <a:lnSpc>
                <a:spcPct val="100000"/>
              </a:lnSpc>
              <a:spcBef>
                <a:spcPts val="600"/>
              </a:spcBef>
              <a:spcAft>
                <a:spcPts val="0"/>
              </a:spcAft>
              <a:buNone/>
            </a:pPr>
            <a:r>
              <a:rPr lang="en" sz="1800"/>
              <a:t>&lt;optCompSequence&gt; ::== &lt;OptComponent&gt; &lt;optCompSequence&gt;</a:t>
            </a:r>
            <a:endParaRPr sz="1800"/>
          </a:p>
          <a:p>
            <a:pPr indent="0" lvl="0" marL="0" marR="0" rtl="0" algn="l">
              <a:lnSpc>
                <a:spcPct val="100000"/>
              </a:lnSpc>
              <a:spcBef>
                <a:spcPts val="600"/>
              </a:spcBef>
              <a:spcAft>
                <a:spcPts val="0"/>
              </a:spcAft>
              <a:buNone/>
            </a:pPr>
            <a:r>
              <a:rPr b="1" lang="en" sz="1800"/>
              <a:t>&lt;optCompSequence&gt; ::== empty</a:t>
            </a:r>
            <a:endParaRPr b="1" sz="1800"/>
          </a:p>
          <a:p>
            <a:pPr indent="0" lvl="0" marL="0" marR="0" rtl="0" algn="l">
              <a:lnSpc>
                <a:spcPct val="100000"/>
              </a:lnSpc>
              <a:spcBef>
                <a:spcPts val="600"/>
              </a:spcBef>
              <a:spcAft>
                <a:spcPts val="0"/>
              </a:spcAft>
              <a:buNone/>
            </a:pPr>
            <a:r>
              <a:rPr lang="en" sz="1800"/>
              <a:t>&lt;Component&gt; ::== &lt;ComponentType&gt; &lt;ComponentValue&gt;</a:t>
            </a:r>
            <a:endParaRPr sz="1800"/>
          </a:p>
          <a:p>
            <a:pPr indent="0" lvl="0" marL="0" marR="0" rtl="0" algn="l">
              <a:lnSpc>
                <a:spcPct val="100000"/>
              </a:lnSpc>
              <a:spcBef>
                <a:spcPts val="600"/>
              </a:spcBef>
              <a:spcAft>
                <a:spcPts val="0"/>
              </a:spcAft>
              <a:buNone/>
            </a:pPr>
            <a:r>
              <a:rPr lang="en" sz="1800"/>
              <a:t>&lt;OptComponent&gt; ::== &lt;ComponentType&gt;</a:t>
            </a:r>
            <a:endParaRPr sz="1800"/>
          </a:p>
          <a:p>
            <a:pPr indent="0" lvl="0" marL="0" marR="0" rtl="0" algn="l">
              <a:lnSpc>
                <a:spcPct val="100000"/>
              </a:lnSpc>
              <a:spcBef>
                <a:spcPts val="600"/>
              </a:spcBef>
              <a:spcAft>
                <a:spcPts val="0"/>
              </a:spcAft>
              <a:buNone/>
            </a:pPr>
            <a:r>
              <a:rPr lang="en" sz="1800"/>
              <a:t>&lt;modelNumber&gt;  ::== string</a:t>
            </a:r>
            <a:endParaRPr sz="1800"/>
          </a:p>
          <a:p>
            <a:pPr indent="0" lvl="0" marL="0" marR="0" rtl="0" algn="l">
              <a:lnSpc>
                <a:spcPct val="100000"/>
              </a:lnSpc>
              <a:spcBef>
                <a:spcPts val="600"/>
              </a:spcBef>
              <a:spcAft>
                <a:spcPts val="0"/>
              </a:spcAft>
              <a:buNone/>
            </a:pPr>
            <a:r>
              <a:rPr lang="en" sz="1800"/>
              <a:t>&lt;ComponentType&gt; ::== string</a:t>
            </a:r>
            <a:endParaRPr sz="1800"/>
          </a:p>
          <a:p>
            <a:pPr indent="0" lvl="0" marL="0" marR="0" rtl="0" algn="l">
              <a:lnSpc>
                <a:spcPct val="100000"/>
              </a:lnSpc>
              <a:spcBef>
                <a:spcPts val="600"/>
              </a:spcBef>
              <a:spcAft>
                <a:spcPts val="0"/>
              </a:spcAft>
              <a:buNone/>
            </a:pPr>
            <a:r>
              <a:rPr lang="en" sz="1800"/>
              <a:t>&lt;ComponentValue&gt; ::== string</a:t>
            </a:r>
            <a:endParaRPr sz="1800"/>
          </a:p>
          <a:p>
            <a:pPr indent="0" lvl="0" marL="0" marR="0" rtl="0" algn="l">
              <a:lnSpc>
                <a:spcPct val="100000"/>
              </a:lnSpc>
              <a:spcBef>
                <a:spcPts val="600"/>
              </a:spcBef>
              <a:spcAft>
                <a:spcPts val="0"/>
              </a:spcAft>
              <a:buNone/>
            </a:pPr>
            <a:r>
              <a:t/>
            </a:r>
            <a:endParaRPr sz="1800"/>
          </a:p>
        </p:txBody>
      </p:sp>
      <p:sp>
        <p:nvSpPr>
          <p:cNvPr id="542" name="Shape 542"/>
          <p:cNvSpPr txBox="1"/>
          <p:nvPr>
            <p:ph idx="1" type="body"/>
          </p:nvPr>
        </p:nvSpPr>
        <p:spPr>
          <a:xfrm>
            <a:off x="457200" y="1600200"/>
            <a:ext cx="8460600" cy="4967700"/>
          </a:xfrm>
          <a:prstGeom prst="rect">
            <a:avLst/>
          </a:prstGeom>
          <a:solidFill>
            <a:srgbClr val="FFFFFF"/>
          </a:solidFill>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Annotate with names and limits</a:t>
            </a:r>
            <a:endParaRPr/>
          </a:p>
          <a:p>
            <a:pPr indent="0" lvl="0" marL="0" marR="0" rtl="0" algn="l">
              <a:lnSpc>
                <a:spcPct val="100000"/>
              </a:lnSpc>
              <a:spcBef>
                <a:spcPts val="600"/>
              </a:spcBef>
              <a:spcAft>
                <a:spcPts val="0"/>
              </a:spcAft>
              <a:buNone/>
            </a:pPr>
            <a:r>
              <a:t/>
            </a:r>
            <a:endParaRPr sz="1800"/>
          </a:p>
          <a:p>
            <a:pPr indent="0" lvl="0" marL="0" marR="0" rtl="0" algn="l">
              <a:lnSpc>
                <a:spcPct val="100000"/>
              </a:lnSpc>
              <a:spcBef>
                <a:spcPts val="600"/>
              </a:spcBef>
              <a:spcAft>
                <a:spcPts val="0"/>
              </a:spcAft>
              <a:buNone/>
            </a:pPr>
            <a:r>
              <a:rPr lang="en" sz="1400"/>
              <a:t>Model 				&lt;model&gt; ::== &lt;modelNumber&gt; &lt;compSequence&gt; &lt;optCompSequence&gt;</a:t>
            </a:r>
            <a:endParaRPr sz="1400"/>
          </a:p>
          <a:p>
            <a:pPr indent="0" lvl="0" marL="0" marR="0" rtl="0" algn="l">
              <a:lnSpc>
                <a:spcPct val="100000"/>
              </a:lnSpc>
              <a:spcBef>
                <a:spcPts val="600"/>
              </a:spcBef>
              <a:spcAft>
                <a:spcPts val="0"/>
              </a:spcAft>
              <a:buNone/>
            </a:pPr>
            <a:r>
              <a:rPr lang="en" sz="1400"/>
              <a:t>CompSeq1, </a:t>
            </a:r>
            <a:r>
              <a:rPr b="1" lang="en" sz="1400"/>
              <a:t>limit=16</a:t>
            </a:r>
            <a:r>
              <a:rPr lang="en" sz="1400"/>
              <a:t>		&lt;compSequence&gt; ::== &lt;Component&gt; &lt;compSequence&gt;</a:t>
            </a:r>
            <a:endParaRPr sz="1400"/>
          </a:p>
          <a:p>
            <a:pPr indent="0" lvl="0" marL="0" marR="0" rtl="0" algn="l">
              <a:lnSpc>
                <a:spcPct val="100000"/>
              </a:lnSpc>
              <a:spcBef>
                <a:spcPts val="600"/>
              </a:spcBef>
              <a:spcAft>
                <a:spcPts val="0"/>
              </a:spcAft>
              <a:buNone/>
            </a:pPr>
            <a:r>
              <a:rPr lang="en" sz="1400"/>
              <a:t>CompSeq2				&lt;compSequence&gt; ::==  empty</a:t>
            </a:r>
            <a:endParaRPr sz="1400"/>
          </a:p>
          <a:p>
            <a:pPr indent="0" lvl="0" marL="0" marR="0" rtl="0" algn="l">
              <a:lnSpc>
                <a:spcPct val="100000"/>
              </a:lnSpc>
              <a:spcBef>
                <a:spcPts val="600"/>
              </a:spcBef>
              <a:spcAft>
                <a:spcPts val="0"/>
              </a:spcAft>
              <a:buNone/>
            </a:pPr>
            <a:r>
              <a:rPr lang="en" sz="1400"/>
              <a:t>OptCompSeq1, </a:t>
            </a:r>
            <a:r>
              <a:rPr b="1" lang="en" sz="1400"/>
              <a:t>limit=16</a:t>
            </a:r>
            <a:r>
              <a:rPr lang="en" sz="1400"/>
              <a:t>	&lt;optCompSequence&gt; ::== &lt;OptComponent&gt; &lt;optCompSequence&gt;</a:t>
            </a:r>
            <a:endParaRPr sz="1400"/>
          </a:p>
          <a:p>
            <a:pPr indent="0" lvl="0" marL="0" marR="0" rtl="0" algn="l">
              <a:lnSpc>
                <a:spcPct val="100000"/>
              </a:lnSpc>
              <a:spcBef>
                <a:spcPts val="600"/>
              </a:spcBef>
              <a:spcAft>
                <a:spcPts val="0"/>
              </a:spcAft>
              <a:buNone/>
            </a:pPr>
            <a:r>
              <a:rPr lang="en" sz="1400"/>
              <a:t>OptCompSeq2			&lt;optCompSequence&gt; ::== empty</a:t>
            </a:r>
            <a:endParaRPr sz="1400"/>
          </a:p>
          <a:p>
            <a:pPr indent="0" lvl="0" marL="0" marR="0" rtl="0" algn="l">
              <a:lnSpc>
                <a:spcPct val="100000"/>
              </a:lnSpc>
              <a:spcBef>
                <a:spcPts val="600"/>
              </a:spcBef>
              <a:spcAft>
                <a:spcPts val="0"/>
              </a:spcAft>
              <a:buNone/>
            </a:pPr>
            <a:r>
              <a:rPr lang="en" sz="1400"/>
              <a:t>Comp				&lt;Component&gt; ::== &lt;ComponentType&gt; &lt;ComponentValue&gt;</a:t>
            </a:r>
            <a:endParaRPr sz="1400"/>
          </a:p>
          <a:p>
            <a:pPr indent="0" lvl="0" marL="0" marR="0" rtl="0" algn="l">
              <a:lnSpc>
                <a:spcPct val="100000"/>
              </a:lnSpc>
              <a:spcBef>
                <a:spcPts val="600"/>
              </a:spcBef>
              <a:spcAft>
                <a:spcPts val="0"/>
              </a:spcAft>
              <a:buNone/>
            </a:pPr>
            <a:r>
              <a:rPr lang="en" sz="1400"/>
              <a:t>OptComp				&lt;OptComponent&gt; ::== &lt;ComponentType&gt;</a:t>
            </a:r>
            <a:endParaRPr sz="1400"/>
          </a:p>
          <a:p>
            <a:pPr indent="0" lvl="0" marL="0" marR="0" rtl="0" algn="l">
              <a:lnSpc>
                <a:spcPct val="100000"/>
              </a:lnSpc>
              <a:spcBef>
                <a:spcPts val="600"/>
              </a:spcBef>
              <a:spcAft>
                <a:spcPts val="0"/>
              </a:spcAft>
              <a:buNone/>
            </a:pPr>
            <a:r>
              <a:rPr lang="en" sz="1400"/>
              <a:t>ModNum				&lt;modelNumber&gt;  ::== string</a:t>
            </a:r>
            <a:endParaRPr sz="1400"/>
          </a:p>
          <a:p>
            <a:pPr indent="0" lvl="0" marL="0" marR="0" rtl="0" algn="l">
              <a:lnSpc>
                <a:spcPct val="100000"/>
              </a:lnSpc>
              <a:spcBef>
                <a:spcPts val="600"/>
              </a:spcBef>
              <a:spcAft>
                <a:spcPts val="0"/>
              </a:spcAft>
              <a:buNone/>
            </a:pPr>
            <a:r>
              <a:rPr lang="en" sz="1400"/>
              <a:t>CompTyp				&lt;ComponentType&gt; ::== string</a:t>
            </a:r>
            <a:endParaRPr sz="1400"/>
          </a:p>
          <a:p>
            <a:pPr indent="0" lvl="0" marL="0" marR="0" rtl="0" algn="l">
              <a:lnSpc>
                <a:spcPct val="100000"/>
              </a:lnSpc>
              <a:spcBef>
                <a:spcPts val="600"/>
              </a:spcBef>
              <a:spcAft>
                <a:spcPts val="0"/>
              </a:spcAft>
              <a:buNone/>
            </a:pPr>
            <a:r>
              <a:rPr lang="en" sz="1400"/>
              <a:t>CompVal				&lt;ComponentValue&gt; ::== string</a:t>
            </a:r>
            <a:endParaRPr sz="1400"/>
          </a:p>
          <a:p>
            <a:pPr indent="0" lvl="0" marL="0" marR="0" rtl="0" algn="l">
              <a:lnSpc>
                <a:spcPct val="100000"/>
              </a:lnSpc>
              <a:spcBef>
                <a:spcPts val="600"/>
              </a:spcBef>
              <a:spcAft>
                <a:spcPts val="0"/>
              </a:spcAft>
              <a:buNone/>
            </a:pPr>
            <a:r>
              <a:t/>
            </a:r>
            <a:endParaRPr sz="1800"/>
          </a:p>
        </p:txBody>
      </p:sp>
      <p:sp>
        <p:nvSpPr>
          <p:cNvPr id="543" name="Shape 543"/>
          <p:cNvSpPr txBox="1"/>
          <p:nvPr>
            <p:ph idx="1" type="body"/>
          </p:nvPr>
        </p:nvSpPr>
        <p:spPr>
          <a:xfrm>
            <a:off x="457200" y="1600200"/>
            <a:ext cx="8460600" cy="4967700"/>
          </a:xfrm>
          <a:prstGeom prst="rect">
            <a:avLst/>
          </a:prstGeom>
          <a:solidFill>
            <a:srgbClr val="FFFFFF"/>
          </a:solidFill>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Results in production coverage, plus:</a:t>
            </a:r>
            <a:endParaRPr/>
          </a:p>
          <a:p>
            <a:pPr indent="-381000" lvl="1" marL="914400" marR="0" rtl="0" algn="l">
              <a:lnSpc>
                <a:spcPct val="100000"/>
              </a:lnSpc>
              <a:spcBef>
                <a:spcPts val="0"/>
              </a:spcBef>
              <a:spcAft>
                <a:spcPts val="0"/>
              </a:spcAft>
              <a:buSzPts val="2400"/>
              <a:buChar char="○"/>
            </a:pPr>
            <a:r>
              <a:rPr lang="en"/>
              <a:t>0 required components (compSeq1 * min)</a:t>
            </a:r>
            <a:endParaRPr/>
          </a:p>
          <a:p>
            <a:pPr indent="-381000" lvl="1" marL="914400" marR="0" rtl="0" algn="l">
              <a:lnSpc>
                <a:spcPct val="100000"/>
              </a:lnSpc>
              <a:spcBef>
                <a:spcPts val="0"/>
              </a:spcBef>
              <a:spcAft>
                <a:spcPts val="0"/>
              </a:spcAft>
              <a:buSzPts val="2400"/>
              <a:buChar char="○"/>
            </a:pPr>
            <a:r>
              <a:rPr lang="en"/>
              <a:t>1 required component (compSeq1 * min + 1)</a:t>
            </a:r>
            <a:endParaRPr/>
          </a:p>
          <a:p>
            <a:pPr indent="-381000" lvl="1" marL="914400" marR="0" rtl="0" algn="l">
              <a:lnSpc>
                <a:spcPct val="100000"/>
              </a:lnSpc>
              <a:spcBef>
                <a:spcPts val="0"/>
              </a:spcBef>
              <a:spcAft>
                <a:spcPts val="0"/>
              </a:spcAft>
              <a:buSzPts val="2400"/>
              <a:buChar char="○"/>
            </a:pPr>
            <a:r>
              <a:rPr lang="en"/>
              <a:t>15 required components (compSeq1 * max -1)</a:t>
            </a:r>
            <a:endParaRPr/>
          </a:p>
          <a:p>
            <a:pPr indent="-381000" lvl="1" marL="914400" marR="0" rtl="0" algn="l">
              <a:lnSpc>
                <a:spcPct val="100000"/>
              </a:lnSpc>
              <a:spcBef>
                <a:spcPts val="0"/>
              </a:spcBef>
              <a:spcAft>
                <a:spcPts val="0"/>
              </a:spcAft>
              <a:buSzPts val="2400"/>
              <a:buChar char="○"/>
            </a:pPr>
            <a:r>
              <a:rPr lang="en"/>
              <a:t>16 required components (compSeq1 * max)</a:t>
            </a:r>
            <a:endParaRPr/>
          </a:p>
          <a:p>
            <a:pPr indent="-381000" lvl="1" marL="914400" rtl="0">
              <a:spcBef>
                <a:spcPts val="0"/>
              </a:spcBef>
              <a:spcAft>
                <a:spcPts val="0"/>
              </a:spcAft>
              <a:buSzPts val="2400"/>
              <a:buChar char="○"/>
            </a:pPr>
            <a:r>
              <a:rPr lang="en"/>
              <a:t>0 optional components (optSeq1 * min)</a:t>
            </a:r>
            <a:endParaRPr/>
          </a:p>
          <a:p>
            <a:pPr indent="-381000" lvl="1" marL="914400" rtl="0">
              <a:spcBef>
                <a:spcPts val="0"/>
              </a:spcBef>
              <a:spcAft>
                <a:spcPts val="0"/>
              </a:spcAft>
              <a:buSzPts val="2400"/>
              <a:buChar char="○"/>
            </a:pPr>
            <a:r>
              <a:rPr lang="en"/>
              <a:t>1 optional component (optSeq1 * min + 1)</a:t>
            </a:r>
            <a:endParaRPr/>
          </a:p>
          <a:p>
            <a:pPr indent="-381000" lvl="1" marL="914400" rtl="0">
              <a:spcBef>
                <a:spcPts val="0"/>
              </a:spcBef>
              <a:spcAft>
                <a:spcPts val="0"/>
              </a:spcAft>
              <a:buSzPts val="2400"/>
              <a:buChar char="○"/>
            </a:pPr>
            <a:r>
              <a:rPr lang="en"/>
              <a:t>15 optional components (optSeq1 * max -1)</a:t>
            </a:r>
            <a:endParaRPr/>
          </a:p>
          <a:p>
            <a:pPr indent="-381000" lvl="1" marL="914400" rtl="0">
              <a:spcBef>
                <a:spcPts val="0"/>
              </a:spcBef>
              <a:spcAft>
                <a:spcPts val="0"/>
              </a:spcAft>
              <a:buSzPts val="2400"/>
              <a:buChar char="○"/>
            </a:pPr>
            <a:r>
              <a:rPr lang="en"/>
              <a:t>16 optional components (optSeq1 * max)</a:t>
            </a:r>
            <a:endParaRPr/>
          </a:p>
          <a:p>
            <a:pPr indent="0" lvl="0" marL="0" marR="0" rtl="0" algn="l">
              <a:lnSpc>
                <a:spcPct val="100000"/>
              </a:lnSpc>
              <a:spcBef>
                <a:spcPts val="600"/>
              </a:spcBef>
              <a:spcAft>
                <a:spcPts val="0"/>
              </a:spcAft>
              <a:buNone/>
            </a:pPr>
            <a:r>
              <a:t/>
            </a:r>
            <a:endParaRPr sz="1800"/>
          </a:p>
        </p:txBody>
      </p:sp>
      <p:sp>
        <p:nvSpPr>
          <p:cNvPr id="544" name="Shape 5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1"/>
                                        <p:tgtEl>
                                          <p:spTgt spid="5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000"/>
                                        <p:tgtEl>
                                          <p:spTgt spid="5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
                                        <p:tgtEl>
                                          <p:spTgt spid="5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Shape 54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solidFill>
                  <a:srgbClr val="FFFFFF"/>
                </a:solidFill>
              </a:rPr>
              <a:t>Probabilistic Grammar-Based Coverage</a:t>
            </a:r>
            <a:endParaRPr>
              <a:solidFill>
                <a:srgbClr val="FFFFFF"/>
              </a:solidFill>
            </a:endParaRPr>
          </a:p>
        </p:txBody>
      </p:sp>
      <p:sp>
        <p:nvSpPr>
          <p:cNvPr id="550" name="Shape 55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Selection of productions can be biased by assigning weights to each production and factoring those into test generation.</a:t>
            </a:r>
            <a:endParaRPr/>
          </a:p>
          <a:p>
            <a:pPr indent="-381000" lvl="1" marL="914400" marR="0" rtl="0" algn="l">
              <a:lnSpc>
                <a:spcPct val="100000"/>
              </a:lnSpc>
              <a:spcBef>
                <a:spcPts val="0"/>
              </a:spcBef>
              <a:spcAft>
                <a:spcPts val="0"/>
              </a:spcAft>
              <a:buSzPts val="2400"/>
              <a:buChar char="○"/>
            </a:pPr>
            <a:r>
              <a:rPr lang="en"/>
              <a:t>For each production, assign a weight.</a:t>
            </a:r>
            <a:endParaRPr/>
          </a:p>
          <a:p>
            <a:pPr indent="-381000" lvl="2" marL="1371600" marR="0" rtl="0" algn="l">
              <a:lnSpc>
                <a:spcPct val="100000"/>
              </a:lnSpc>
              <a:spcBef>
                <a:spcPts val="0"/>
              </a:spcBef>
              <a:spcAft>
                <a:spcPts val="0"/>
              </a:spcAft>
              <a:buSzPts val="2400"/>
              <a:buChar char="■"/>
            </a:pPr>
            <a:r>
              <a:rPr lang="en"/>
              <a:t>10 = use 10x as often as those with weight 1</a:t>
            </a:r>
            <a:endParaRPr/>
          </a:p>
          <a:p>
            <a:pPr indent="-381000" lvl="2" marL="1371600" marR="0" rtl="0" algn="l">
              <a:lnSpc>
                <a:spcPct val="100000"/>
              </a:lnSpc>
              <a:spcBef>
                <a:spcPts val="0"/>
              </a:spcBef>
              <a:spcAft>
                <a:spcPts val="0"/>
              </a:spcAft>
              <a:buSzPts val="2400"/>
              <a:buChar char="■"/>
            </a:pPr>
            <a:r>
              <a:rPr lang="en"/>
              <a:t>Equal weights indicate that those productions are used an equal number of times.</a:t>
            </a:r>
            <a:endParaRPr/>
          </a:p>
          <a:p>
            <a:pPr indent="-381000" lvl="2" marL="1371600" marR="0" rtl="0" algn="l">
              <a:lnSpc>
                <a:spcPct val="100000"/>
              </a:lnSpc>
              <a:spcBef>
                <a:spcPts val="0"/>
              </a:spcBef>
              <a:spcAft>
                <a:spcPts val="0"/>
              </a:spcAft>
              <a:buSzPts val="2400"/>
              <a:buChar char="■"/>
            </a:pPr>
            <a:r>
              <a:rPr lang="en"/>
              <a:t>0 = never use this production</a:t>
            </a:r>
            <a:endParaRPr/>
          </a:p>
          <a:p>
            <a:pPr indent="-419100" lvl="0" marL="457200" marR="0" rtl="0" algn="l">
              <a:lnSpc>
                <a:spcPct val="100000"/>
              </a:lnSpc>
              <a:spcBef>
                <a:spcPts val="0"/>
              </a:spcBef>
              <a:spcAft>
                <a:spcPts val="0"/>
              </a:spcAft>
              <a:buSzPts val="3000"/>
              <a:buChar char="●"/>
            </a:pPr>
            <a:r>
              <a:rPr lang="en"/>
              <a:t>Multiple sets of weights can be kept to model different types of input.</a:t>
            </a:r>
            <a:endParaRPr/>
          </a:p>
        </p:txBody>
      </p:sp>
      <p:sp>
        <p:nvSpPr>
          <p:cNvPr id="551" name="Shape 5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What Can We Do With This Model?</a:t>
            </a:r>
            <a:endParaRPr/>
          </a:p>
        </p:txBody>
      </p:sp>
      <p:sp>
        <p:nvSpPr>
          <p:cNvPr id="91" name="Shape 9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rPr lang="en" sz="2400"/>
              <a:t>… Then we can derive test cases from the model that can be applied to the program. If the model and program do not agree, then there is a fault.</a:t>
            </a:r>
            <a:endParaRPr sz="2400"/>
          </a:p>
        </p:txBody>
      </p:sp>
      <p:pic>
        <p:nvPicPr>
          <p:cNvPr descr="model-top.png" id="92" name="Shape 92"/>
          <p:cNvPicPr preferRelativeResize="0"/>
          <p:nvPr/>
        </p:nvPicPr>
        <p:blipFill>
          <a:blip r:embed="rId3">
            <a:alphaModFix/>
          </a:blip>
          <a:stretch>
            <a:fillRect/>
          </a:stretch>
        </p:blipFill>
        <p:spPr>
          <a:xfrm>
            <a:off x="3165612" y="1652325"/>
            <a:ext cx="3291399" cy="2139200"/>
          </a:xfrm>
          <a:prstGeom prst="rect">
            <a:avLst/>
          </a:prstGeom>
          <a:noFill/>
          <a:ln>
            <a:noFill/>
          </a:ln>
        </p:spPr>
      </p:pic>
      <p:sp>
        <p:nvSpPr>
          <p:cNvPr id="93" name="Shape 93"/>
          <p:cNvSpPr/>
          <p:nvPr/>
        </p:nvSpPr>
        <p:spPr>
          <a:xfrm>
            <a:off x="704138" y="2160800"/>
            <a:ext cx="2021436" cy="1693332"/>
          </a:xfrm>
          <a:prstGeom prst="cloud">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Specification </a:t>
            </a:r>
            <a:endParaRPr/>
          </a:p>
        </p:txBody>
      </p:sp>
      <p:cxnSp>
        <p:nvCxnSpPr>
          <p:cNvPr id="94" name="Shape 94"/>
          <p:cNvCxnSpPr>
            <a:stCxn id="93" idx="0"/>
            <a:endCxn id="92" idx="1"/>
          </p:cNvCxnSpPr>
          <p:nvPr/>
        </p:nvCxnSpPr>
        <p:spPr>
          <a:xfrm flipH="1" rot="10800000">
            <a:off x="2723889" y="2721866"/>
            <a:ext cx="441600" cy="285600"/>
          </a:xfrm>
          <a:prstGeom prst="straightConnector1">
            <a:avLst/>
          </a:prstGeom>
          <a:noFill/>
          <a:ln cap="flat" cmpd="sng" w="19050">
            <a:solidFill>
              <a:schemeClr val="dk2"/>
            </a:solidFill>
            <a:prstDash val="solid"/>
            <a:round/>
            <a:headEnd len="med" w="med" type="none"/>
            <a:tailEnd len="med" w="med" type="triangle"/>
          </a:ln>
        </p:spPr>
      </p:cxnSp>
      <p:sp>
        <p:nvSpPr>
          <p:cNvPr id="95" name="Shape 95"/>
          <p:cNvSpPr/>
          <p:nvPr/>
        </p:nvSpPr>
        <p:spPr>
          <a:xfrm>
            <a:off x="6718200" y="2409563"/>
            <a:ext cx="1968600" cy="11958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000"/>
              <a:t>public static void Main(){</a:t>
            </a:r>
            <a:endParaRPr sz="1000"/>
          </a:p>
          <a:p>
            <a:pPr indent="0" lvl="0" marL="0" rtl="0">
              <a:spcBef>
                <a:spcPts val="0"/>
              </a:spcBef>
              <a:spcAft>
                <a:spcPts val="0"/>
              </a:spcAft>
              <a:buNone/>
            </a:pPr>
            <a:r>
              <a:rPr lang="en" sz="1000"/>
              <a:t>	System.out.println(“Hello world!”);</a:t>
            </a:r>
            <a:endParaRPr sz="1000"/>
          </a:p>
          <a:p>
            <a:pPr indent="0" lvl="0" marL="0">
              <a:spcBef>
                <a:spcPts val="0"/>
              </a:spcBef>
              <a:spcAft>
                <a:spcPts val="0"/>
              </a:spcAft>
              <a:buNone/>
            </a:pPr>
            <a:r>
              <a:rPr lang="en" sz="1000"/>
              <a:t>}</a:t>
            </a:r>
            <a:endParaRPr sz="1000"/>
          </a:p>
        </p:txBody>
      </p:sp>
      <p:cxnSp>
        <p:nvCxnSpPr>
          <p:cNvPr id="96" name="Shape 96"/>
          <p:cNvCxnSpPr>
            <a:stCxn id="92" idx="3"/>
            <a:endCxn id="95" idx="1"/>
          </p:cNvCxnSpPr>
          <p:nvPr/>
        </p:nvCxnSpPr>
        <p:spPr>
          <a:xfrm>
            <a:off x="6457012" y="2721925"/>
            <a:ext cx="261300" cy="285600"/>
          </a:xfrm>
          <a:prstGeom prst="straightConnector1">
            <a:avLst/>
          </a:prstGeom>
          <a:noFill/>
          <a:ln cap="flat" cmpd="sng" w="19050">
            <a:solidFill>
              <a:schemeClr val="dk2"/>
            </a:solidFill>
            <a:prstDash val="solid"/>
            <a:round/>
            <a:headEnd len="med" w="med" type="none"/>
            <a:tailEnd len="med" w="med" type="triangle"/>
          </a:ln>
        </p:spPr>
      </p:cxnSp>
      <p:sp>
        <p:nvSpPr>
          <p:cNvPr id="97" name="Shape 97"/>
          <p:cNvSpPr txBox="1"/>
          <p:nvPr/>
        </p:nvSpPr>
        <p:spPr>
          <a:xfrm>
            <a:off x="596963" y="3956250"/>
            <a:ext cx="2021400" cy="687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If</a:t>
            </a:r>
            <a:r>
              <a:rPr lang="en"/>
              <a:t> the model satisfies the specification...</a:t>
            </a:r>
            <a:endParaRPr/>
          </a:p>
        </p:txBody>
      </p:sp>
      <p:sp>
        <p:nvSpPr>
          <p:cNvPr id="98" name="Shape 98"/>
          <p:cNvSpPr txBox="1"/>
          <p:nvPr/>
        </p:nvSpPr>
        <p:spPr>
          <a:xfrm>
            <a:off x="3714888" y="3791525"/>
            <a:ext cx="2364300" cy="687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And If</a:t>
            </a:r>
            <a:r>
              <a:rPr lang="en"/>
              <a:t> the model is well-formed, consistent, and complete.</a:t>
            </a:r>
            <a:endParaRPr/>
          </a:p>
        </p:txBody>
      </p:sp>
      <p:sp>
        <p:nvSpPr>
          <p:cNvPr id="99" name="Shape 99"/>
          <p:cNvSpPr txBox="1"/>
          <p:nvPr/>
        </p:nvSpPr>
        <p:spPr>
          <a:xfrm>
            <a:off x="6456988" y="3791525"/>
            <a:ext cx="2364300" cy="687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And If</a:t>
            </a:r>
            <a:r>
              <a:rPr lang="en"/>
              <a:t> the model accurately represents the program.</a:t>
            </a:r>
            <a:endParaRPr/>
          </a:p>
        </p:txBody>
      </p:sp>
      <p:sp>
        <p:nvSpPr>
          <p:cNvPr id="100" name="Shape 10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Shape 55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Have Learned</a:t>
            </a:r>
            <a:endParaRPr/>
          </a:p>
        </p:txBody>
      </p:sp>
      <p:sp>
        <p:nvSpPr>
          <p:cNvPr id="557" name="Shape 5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If we build models from functional specifications, those models can be used to systematically generate test cases.</a:t>
            </a:r>
            <a:endParaRPr/>
          </a:p>
          <a:p>
            <a:pPr indent="-381000" lvl="1" marL="914400" marR="0" rtl="0" algn="l">
              <a:lnSpc>
                <a:spcPct val="100000"/>
              </a:lnSpc>
              <a:spcBef>
                <a:spcPts val="0"/>
              </a:spcBef>
              <a:spcAft>
                <a:spcPts val="0"/>
              </a:spcAft>
              <a:buSzPts val="2400"/>
              <a:buChar char="○"/>
            </a:pPr>
            <a:r>
              <a:rPr lang="en"/>
              <a:t>Models have structure. We can exploit that structure.</a:t>
            </a:r>
            <a:endParaRPr/>
          </a:p>
          <a:p>
            <a:pPr indent="-381000" lvl="1" marL="914400" marR="0" rtl="0" algn="l">
              <a:lnSpc>
                <a:spcPct val="100000"/>
              </a:lnSpc>
              <a:spcBef>
                <a:spcPts val="0"/>
              </a:spcBef>
              <a:spcAft>
                <a:spcPts val="0"/>
              </a:spcAft>
              <a:buSzPts val="2400"/>
              <a:buChar char="○"/>
            </a:pPr>
            <a:r>
              <a:rPr lang="en"/>
              <a:t>Functional testing, but in a form that makes it easier to test.</a:t>
            </a:r>
            <a:endParaRPr/>
          </a:p>
          <a:p>
            <a:pPr indent="-419100" lvl="0" marL="457200" marR="0" rtl="0" algn="l">
              <a:lnSpc>
                <a:spcPct val="100000"/>
              </a:lnSpc>
              <a:spcBef>
                <a:spcPts val="0"/>
              </a:spcBef>
              <a:spcAft>
                <a:spcPts val="0"/>
              </a:spcAft>
              <a:buSzPts val="3000"/>
              <a:buChar char="●"/>
            </a:pPr>
            <a:r>
              <a:rPr lang="en"/>
              <a:t>Helps identify important combinations of input to the system.</a:t>
            </a:r>
            <a:endParaRPr/>
          </a:p>
          <a:p>
            <a:pPr indent="-419100" lvl="0" marL="457200" marR="0" rtl="0" algn="l">
              <a:lnSpc>
                <a:spcPct val="100000"/>
              </a:lnSpc>
              <a:spcBef>
                <a:spcPts val="0"/>
              </a:spcBef>
              <a:spcAft>
                <a:spcPts val="0"/>
              </a:spcAft>
              <a:buSzPts val="3000"/>
              <a:buChar char="●"/>
            </a:pPr>
            <a:r>
              <a:rPr lang="en"/>
              <a:t>Coverage metrics based on the type of model guide test selection.</a:t>
            </a:r>
            <a:endParaRPr/>
          </a:p>
        </p:txBody>
      </p:sp>
      <p:sp>
        <p:nvSpPr>
          <p:cNvPr id="558" name="Shape 5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Shape 56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Have Learned</a:t>
            </a:r>
            <a:endParaRPr/>
          </a:p>
        </p:txBody>
      </p:sp>
      <p:sp>
        <p:nvSpPr>
          <p:cNvPr id="564" name="Shape 56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State machines model expected behavior.</a:t>
            </a:r>
            <a:endParaRPr/>
          </a:p>
          <a:p>
            <a:pPr indent="-381000" lvl="1" marL="914400" marR="0" rtl="0" algn="l">
              <a:lnSpc>
                <a:spcPct val="100000"/>
              </a:lnSpc>
              <a:spcBef>
                <a:spcPts val="0"/>
              </a:spcBef>
              <a:spcAft>
                <a:spcPts val="0"/>
              </a:spcAft>
              <a:buSzPts val="2400"/>
              <a:buChar char="○"/>
            </a:pPr>
            <a:r>
              <a:rPr lang="en"/>
              <a:t>Cover states, transitions, non-looping paths, loops.</a:t>
            </a:r>
            <a:endParaRPr/>
          </a:p>
          <a:p>
            <a:pPr indent="-419100" lvl="0" marL="457200" marR="0" rtl="0" algn="l">
              <a:lnSpc>
                <a:spcPct val="100000"/>
              </a:lnSpc>
              <a:spcBef>
                <a:spcPts val="0"/>
              </a:spcBef>
              <a:spcAft>
                <a:spcPts val="0"/>
              </a:spcAft>
              <a:buSzPts val="3000"/>
              <a:buChar char="●"/>
            </a:pPr>
            <a:r>
              <a:rPr lang="en"/>
              <a:t>Decision tables model complex combinations of conditions and their expected outcomes.</a:t>
            </a:r>
            <a:endParaRPr/>
          </a:p>
          <a:p>
            <a:pPr indent="-381000" lvl="1" marL="914400" rtl="0">
              <a:spcBef>
                <a:spcPts val="0"/>
              </a:spcBef>
              <a:spcAft>
                <a:spcPts val="0"/>
              </a:spcAft>
              <a:buSzPts val="2400"/>
              <a:buChar char="○"/>
            </a:pPr>
            <a:r>
              <a:rPr lang="en"/>
              <a:t>Cover basic conditions and their combinations.</a:t>
            </a:r>
            <a:endParaRPr/>
          </a:p>
          <a:p>
            <a:pPr indent="-419100" lvl="0" marL="457200" marR="0" rtl="0" algn="l">
              <a:lnSpc>
                <a:spcPct val="100000"/>
              </a:lnSpc>
              <a:spcBef>
                <a:spcPts val="0"/>
              </a:spcBef>
              <a:spcAft>
                <a:spcPts val="0"/>
              </a:spcAft>
              <a:buSzPts val="3000"/>
              <a:buChar char="●"/>
            </a:pPr>
            <a:r>
              <a:rPr lang="en"/>
              <a:t>Grammars allow us to verify whether complex input is handled correctly.</a:t>
            </a:r>
            <a:endParaRPr/>
          </a:p>
          <a:p>
            <a:pPr indent="0" lvl="0" marL="457200" marR="0" rtl="0" algn="l">
              <a:lnSpc>
                <a:spcPct val="100000"/>
              </a:lnSpc>
              <a:spcBef>
                <a:spcPts val="600"/>
              </a:spcBef>
              <a:spcAft>
                <a:spcPts val="0"/>
              </a:spcAft>
              <a:buNone/>
            </a:pPr>
            <a:r>
              <a:t/>
            </a:r>
            <a:endParaRPr/>
          </a:p>
        </p:txBody>
      </p:sp>
      <p:sp>
        <p:nvSpPr>
          <p:cNvPr id="565" name="Shape 56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Shape 57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Next Time</a:t>
            </a:r>
            <a:endParaRPr/>
          </a:p>
        </p:txBody>
      </p:sp>
      <p:sp>
        <p:nvSpPr>
          <p:cNvPr id="571" name="Shape 57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Finite State Verification</a:t>
            </a:r>
            <a:endParaRPr/>
          </a:p>
          <a:p>
            <a:pPr indent="-381000" lvl="1" marL="914400" rtl="0">
              <a:spcBef>
                <a:spcPts val="0"/>
              </a:spcBef>
              <a:spcAft>
                <a:spcPts val="0"/>
              </a:spcAft>
              <a:buSzPts val="2400"/>
              <a:buChar char="○"/>
            </a:pPr>
            <a:r>
              <a:rPr lang="en"/>
              <a:t>Reading: Chapter 8</a:t>
            </a:r>
            <a:endParaRPr/>
          </a:p>
          <a:p>
            <a:pPr indent="0" lvl="0" marL="457200" rtl="0">
              <a:spcBef>
                <a:spcPts val="600"/>
              </a:spcBef>
              <a:spcAft>
                <a:spcPts val="0"/>
              </a:spcAft>
              <a:buClr>
                <a:srgbClr val="000000"/>
              </a:buClr>
              <a:buSzPts val="1100"/>
              <a:buNone/>
            </a:pPr>
            <a:r>
              <a:t/>
            </a:r>
            <a:endParaRPr/>
          </a:p>
          <a:p>
            <a:pPr indent="-419100" lvl="0" marL="457200" rtl="0">
              <a:spcBef>
                <a:spcPts val="600"/>
              </a:spcBef>
              <a:spcAft>
                <a:spcPts val="0"/>
              </a:spcAft>
              <a:buSzPts val="3000"/>
              <a:buChar char="●"/>
            </a:pPr>
            <a:r>
              <a:rPr lang="en"/>
              <a:t>Homework:</a:t>
            </a:r>
            <a:endParaRPr/>
          </a:p>
          <a:p>
            <a:pPr indent="-381000" lvl="1" marL="914400" rtl="0">
              <a:spcBef>
                <a:spcPts val="0"/>
              </a:spcBef>
              <a:spcAft>
                <a:spcPts val="0"/>
              </a:spcAft>
              <a:buSzPts val="2400"/>
              <a:buChar char="○"/>
            </a:pPr>
            <a:r>
              <a:rPr lang="en"/>
              <a:t>Homework 3 due on the 3rd. </a:t>
            </a:r>
            <a:endParaRPr/>
          </a:p>
          <a:p>
            <a:pPr indent="-381000" lvl="1" marL="914400" rtl="0">
              <a:spcBef>
                <a:spcPts val="0"/>
              </a:spcBef>
              <a:spcAft>
                <a:spcPts val="0"/>
              </a:spcAft>
              <a:buSzPts val="2400"/>
              <a:buChar char="○"/>
            </a:pPr>
            <a:r>
              <a:rPr lang="en"/>
              <a:t>E-mail me if you have questions!</a:t>
            </a:r>
            <a:endParaRPr/>
          </a:p>
        </p:txBody>
      </p:sp>
      <p:sp>
        <p:nvSpPr>
          <p:cNvPr id="572" name="Shape 57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Model-Based Testing</a:t>
            </a:r>
            <a:endParaRPr/>
          </a:p>
        </p:txBody>
      </p:sp>
      <p:sp>
        <p:nvSpPr>
          <p:cNvPr id="106" name="Shape 10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Models describe the</a:t>
            </a:r>
            <a:r>
              <a:rPr i="1" lang="en"/>
              <a:t> structure</a:t>
            </a:r>
            <a:r>
              <a:rPr lang="en"/>
              <a:t> of the input space.</a:t>
            </a:r>
            <a:endParaRPr/>
          </a:p>
          <a:p>
            <a:pPr indent="-381000" lvl="1" marL="914400" marR="0" rtl="0" algn="l">
              <a:lnSpc>
                <a:spcPct val="100000"/>
              </a:lnSpc>
              <a:spcBef>
                <a:spcPts val="0"/>
              </a:spcBef>
              <a:spcAft>
                <a:spcPts val="0"/>
              </a:spcAft>
              <a:buSzPts val="2400"/>
              <a:buChar char="○"/>
            </a:pPr>
            <a:r>
              <a:rPr lang="en"/>
              <a:t>They identify what will happen when types of input are applied to the system.</a:t>
            </a:r>
            <a:endParaRPr/>
          </a:p>
          <a:p>
            <a:pPr indent="-419100" lvl="0" marL="457200" marR="0" rtl="0" algn="l">
              <a:lnSpc>
                <a:spcPct val="100000"/>
              </a:lnSpc>
              <a:spcBef>
                <a:spcPts val="0"/>
              </a:spcBef>
              <a:spcAft>
                <a:spcPts val="0"/>
              </a:spcAft>
              <a:buClr>
                <a:schemeClr val="dk1"/>
              </a:buClr>
              <a:buSzPts val="3000"/>
              <a:buFont typeface="Arial"/>
              <a:buChar char="●"/>
            </a:pPr>
            <a:r>
              <a:rPr lang="en"/>
              <a:t>That structure can be exploited:</a:t>
            </a:r>
            <a:endParaRPr/>
          </a:p>
          <a:p>
            <a:pPr indent="-381000" lvl="1" marL="914400" marR="0" rtl="0" algn="l">
              <a:lnSpc>
                <a:spcPct val="100000"/>
              </a:lnSpc>
              <a:spcBef>
                <a:spcPts val="0"/>
              </a:spcBef>
              <a:spcAft>
                <a:spcPts val="0"/>
              </a:spcAft>
              <a:buSzPts val="2400"/>
              <a:buChar char="○"/>
            </a:pPr>
            <a:r>
              <a:rPr lang="en"/>
              <a:t>Identify input partitions.</a:t>
            </a:r>
            <a:endParaRPr/>
          </a:p>
          <a:p>
            <a:pPr indent="-381000" lvl="1" marL="914400" marR="0" rtl="0" algn="l">
              <a:lnSpc>
                <a:spcPct val="100000"/>
              </a:lnSpc>
              <a:spcBef>
                <a:spcPts val="0"/>
              </a:spcBef>
              <a:spcAft>
                <a:spcPts val="0"/>
              </a:spcAft>
              <a:buSzPts val="2400"/>
              <a:buChar char="○"/>
            </a:pPr>
            <a:r>
              <a:rPr lang="en"/>
              <a:t>Identify constraints on inputs.</a:t>
            </a:r>
            <a:endParaRPr/>
          </a:p>
          <a:p>
            <a:pPr indent="-381000" lvl="1" marL="914400" marR="0" rtl="0" algn="l">
              <a:lnSpc>
                <a:spcPct val="100000"/>
              </a:lnSpc>
              <a:spcBef>
                <a:spcPts val="0"/>
              </a:spcBef>
              <a:spcAft>
                <a:spcPts val="0"/>
              </a:spcAft>
              <a:buSzPts val="2400"/>
              <a:buChar char="○"/>
            </a:pPr>
            <a:r>
              <a:rPr lang="en"/>
              <a:t>Identify significant input combinations.</a:t>
            </a:r>
            <a:endParaRPr/>
          </a:p>
          <a:p>
            <a:pPr indent="-419100" lvl="0" marL="457200" marR="0" rtl="0" algn="l">
              <a:lnSpc>
                <a:spcPct val="100000"/>
              </a:lnSpc>
              <a:spcBef>
                <a:spcPts val="0"/>
              </a:spcBef>
              <a:spcAft>
                <a:spcPts val="0"/>
              </a:spcAft>
              <a:buSzPts val="3000"/>
              <a:buChar char="●"/>
            </a:pPr>
            <a:r>
              <a:rPr lang="en"/>
              <a:t>Can derive and satisfy coverage metrics for certain types of models.</a:t>
            </a:r>
            <a:endParaRPr/>
          </a:p>
        </p:txBody>
      </p:sp>
      <p:sp>
        <p:nvSpPr>
          <p:cNvPr id="107" name="Shape 10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idx="4294967295" type="title"/>
          </p:nvPr>
        </p:nvSpPr>
        <p:spPr>
          <a:xfrm>
            <a:off x="553850" y="1600000"/>
            <a:ext cx="7948500" cy="30279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800"/>
              <a:t>Finite State Machines</a:t>
            </a:r>
            <a:endParaRPr sz="4800"/>
          </a:p>
          <a:p>
            <a:pPr indent="0" lvl="0" marL="0" rtl="0">
              <a:spcBef>
                <a:spcPts val="0"/>
              </a:spcBef>
              <a:spcAft>
                <a:spcPts val="0"/>
              </a:spcAft>
              <a:buNone/>
            </a:pPr>
            <a:r>
              <a:t/>
            </a:r>
            <a:endParaRPr sz="3000"/>
          </a:p>
        </p:txBody>
      </p:sp>
      <p:sp>
        <p:nvSpPr>
          <p:cNvPr id="113" name="Shape 1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Finite State Machines</a:t>
            </a:r>
            <a:endParaRPr/>
          </a:p>
        </p:txBody>
      </p:sp>
      <p:sp>
        <p:nvSpPr>
          <p:cNvPr id="119" name="Shape 1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sz="2400"/>
              <a:t>A directed graph.</a:t>
            </a:r>
            <a:endParaRPr sz="2400"/>
          </a:p>
          <a:p>
            <a:pPr indent="-381000" lvl="0" marL="457200" marR="0" rtl="0" algn="l">
              <a:lnSpc>
                <a:spcPct val="100000"/>
              </a:lnSpc>
              <a:spcBef>
                <a:spcPts val="0"/>
              </a:spcBef>
              <a:spcAft>
                <a:spcPts val="0"/>
              </a:spcAft>
              <a:buSzPts val="2400"/>
              <a:buChar char="●"/>
            </a:pPr>
            <a:r>
              <a:rPr lang="en" sz="2400"/>
              <a:t>Nodes represent states</a:t>
            </a:r>
            <a:endParaRPr sz="2400"/>
          </a:p>
          <a:p>
            <a:pPr indent="-355600" lvl="1" marL="914400" marR="0" rtl="0" algn="l">
              <a:lnSpc>
                <a:spcPct val="100000"/>
              </a:lnSpc>
              <a:spcBef>
                <a:spcPts val="0"/>
              </a:spcBef>
              <a:spcAft>
                <a:spcPts val="0"/>
              </a:spcAft>
              <a:buSzPts val="2000"/>
              <a:buChar char="○"/>
            </a:pPr>
            <a:r>
              <a:rPr lang="en" sz="2000"/>
              <a:t>An abstract description of the </a:t>
            </a:r>
            <a:br>
              <a:rPr lang="en" sz="2000"/>
            </a:br>
            <a:r>
              <a:rPr lang="en" sz="2000"/>
              <a:t>current value of an entity’s </a:t>
            </a:r>
            <a:br>
              <a:rPr lang="en" sz="2000"/>
            </a:br>
            <a:r>
              <a:rPr lang="en" sz="2000"/>
              <a:t>attributes. </a:t>
            </a:r>
            <a:endParaRPr sz="2000"/>
          </a:p>
          <a:p>
            <a:pPr indent="-381000" lvl="0" marL="457200" marR="0" rtl="0" algn="l">
              <a:lnSpc>
                <a:spcPct val="100000"/>
              </a:lnSpc>
              <a:spcBef>
                <a:spcPts val="0"/>
              </a:spcBef>
              <a:spcAft>
                <a:spcPts val="0"/>
              </a:spcAft>
              <a:buSzPts val="2400"/>
              <a:buChar char="●"/>
            </a:pPr>
            <a:r>
              <a:rPr lang="en" sz="2400"/>
              <a:t>Edges represent transitions </a:t>
            </a:r>
            <a:br>
              <a:rPr lang="en" sz="2400"/>
            </a:br>
            <a:r>
              <a:rPr lang="en" sz="2400"/>
              <a:t>between states.</a:t>
            </a:r>
            <a:endParaRPr sz="2400"/>
          </a:p>
          <a:p>
            <a:pPr indent="-355600" lvl="1" marL="914400" marR="0" rtl="0" algn="l">
              <a:lnSpc>
                <a:spcPct val="100000"/>
              </a:lnSpc>
              <a:spcBef>
                <a:spcPts val="0"/>
              </a:spcBef>
              <a:spcAft>
                <a:spcPts val="0"/>
              </a:spcAft>
              <a:buSzPts val="2000"/>
              <a:buChar char="○"/>
            </a:pPr>
            <a:r>
              <a:rPr lang="en" sz="2000"/>
              <a:t>Events cause the state to </a:t>
            </a:r>
            <a:br>
              <a:rPr lang="en" sz="2000"/>
            </a:br>
            <a:r>
              <a:rPr lang="en" sz="2000"/>
              <a:t>change.</a:t>
            </a:r>
            <a:endParaRPr sz="2000"/>
          </a:p>
          <a:p>
            <a:pPr indent="-355600" lvl="1" marL="914400" marR="0" rtl="0" algn="l">
              <a:lnSpc>
                <a:spcPct val="100000"/>
              </a:lnSpc>
              <a:spcBef>
                <a:spcPts val="0"/>
              </a:spcBef>
              <a:spcAft>
                <a:spcPts val="0"/>
              </a:spcAft>
              <a:buSzPts val="2000"/>
              <a:buChar char="○"/>
            </a:pPr>
            <a:r>
              <a:rPr lang="en" sz="2000"/>
              <a:t>Labeled </a:t>
            </a:r>
            <a:r>
              <a:rPr lang="en" sz="2000">
                <a:latin typeface="Courier New"/>
                <a:ea typeface="Courier New"/>
                <a:cs typeface="Courier New"/>
                <a:sym typeface="Courier New"/>
              </a:rPr>
              <a:t>event [guard] / activity</a:t>
            </a:r>
            <a:endParaRPr sz="2000">
              <a:latin typeface="Courier New"/>
              <a:ea typeface="Courier New"/>
              <a:cs typeface="Courier New"/>
              <a:sym typeface="Courier New"/>
            </a:endParaRPr>
          </a:p>
          <a:p>
            <a:pPr indent="-355600" lvl="2" marL="1371600" rtl="0">
              <a:spcBef>
                <a:spcPts val="0"/>
              </a:spcBef>
              <a:spcAft>
                <a:spcPts val="0"/>
              </a:spcAft>
              <a:buSzPts val="2000"/>
              <a:buChar char="■"/>
            </a:pPr>
            <a:r>
              <a:rPr lang="en" sz="2000">
                <a:latin typeface="Courier New"/>
                <a:ea typeface="Courier New"/>
                <a:cs typeface="Courier New"/>
                <a:sym typeface="Courier New"/>
              </a:rPr>
              <a:t>event</a:t>
            </a:r>
            <a:r>
              <a:rPr lang="en" sz="2000"/>
              <a:t>: The event that triggered the transition.</a:t>
            </a:r>
            <a:endParaRPr sz="2000"/>
          </a:p>
          <a:p>
            <a:pPr indent="-355600" lvl="2" marL="1371600" rtl="0">
              <a:spcBef>
                <a:spcPts val="0"/>
              </a:spcBef>
              <a:spcAft>
                <a:spcPts val="0"/>
              </a:spcAft>
              <a:buSzPts val="2000"/>
              <a:buChar char="■"/>
            </a:pPr>
            <a:r>
              <a:rPr lang="en" sz="2000">
                <a:latin typeface="Courier New"/>
                <a:ea typeface="Courier New"/>
                <a:cs typeface="Courier New"/>
                <a:sym typeface="Courier New"/>
              </a:rPr>
              <a:t>guard</a:t>
            </a:r>
            <a:r>
              <a:rPr lang="en" sz="2000"/>
              <a:t>: Conditions that must be true to choose a transition.</a:t>
            </a:r>
            <a:endParaRPr sz="2000"/>
          </a:p>
          <a:p>
            <a:pPr indent="-355600" lvl="2" marL="1371600" rtl="0">
              <a:spcBef>
                <a:spcPts val="0"/>
              </a:spcBef>
              <a:spcAft>
                <a:spcPts val="0"/>
              </a:spcAft>
              <a:buSzPts val="2000"/>
              <a:buChar char="■"/>
            </a:pPr>
            <a:r>
              <a:rPr lang="en" sz="2000">
                <a:latin typeface="Courier New"/>
                <a:ea typeface="Courier New"/>
                <a:cs typeface="Courier New"/>
                <a:sym typeface="Courier New"/>
              </a:rPr>
              <a:t>activity</a:t>
            </a:r>
            <a:r>
              <a:rPr lang="en" sz="2000"/>
              <a:t>: Behavior exhibited by the object when this transition is taken. </a:t>
            </a:r>
            <a:endParaRPr sz="2000"/>
          </a:p>
        </p:txBody>
      </p:sp>
      <p:pic>
        <p:nvPicPr>
          <p:cNvPr descr="2.gif" id="120" name="Shape 120"/>
          <p:cNvPicPr preferRelativeResize="0"/>
          <p:nvPr/>
        </p:nvPicPr>
        <p:blipFill>
          <a:blip r:embed="rId3">
            <a:alphaModFix/>
          </a:blip>
          <a:stretch>
            <a:fillRect/>
          </a:stretch>
        </p:blipFill>
        <p:spPr>
          <a:xfrm>
            <a:off x="4809325" y="2087000"/>
            <a:ext cx="3877475" cy="2158850"/>
          </a:xfrm>
          <a:prstGeom prst="rect">
            <a:avLst/>
          </a:prstGeom>
          <a:noFill/>
          <a:ln>
            <a:noFill/>
          </a:ln>
        </p:spPr>
      </p:pic>
      <p:sp>
        <p:nvSpPr>
          <p:cNvPr id="121" name="Shape 1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Gumball Machine</a:t>
            </a:r>
            <a:endParaRPr/>
          </a:p>
        </p:txBody>
      </p:sp>
      <p:sp>
        <p:nvSpPr>
          <p:cNvPr id="127" name="Shape 127"/>
          <p:cNvSpPr/>
          <p:nvPr/>
        </p:nvSpPr>
        <p:spPr>
          <a:xfrm>
            <a:off x="3618169" y="2581922"/>
            <a:ext cx="1175100" cy="640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Waiting for Quarter</a:t>
            </a:r>
            <a:endParaRPr/>
          </a:p>
        </p:txBody>
      </p:sp>
      <p:sp>
        <p:nvSpPr>
          <p:cNvPr id="128" name="Shape 128"/>
          <p:cNvSpPr/>
          <p:nvPr/>
        </p:nvSpPr>
        <p:spPr>
          <a:xfrm>
            <a:off x="4057505" y="1725375"/>
            <a:ext cx="296100" cy="2955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29" name="Shape 129"/>
          <p:cNvCxnSpPr>
            <a:stCxn id="128" idx="4"/>
            <a:endCxn id="127" idx="0"/>
          </p:cNvCxnSpPr>
          <p:nvPr/>
        </p:nvCxnSpPr>
        <p:spPr>
          <a:xfrm>
            <a:off x="4205555" y="2020875"/>
            <a:ext cx="300" cy="561000"/>
          </a:xfrm>
          <a:prstGeom prst="straightConnector1">
            <a:avLst/>
          </a:prstGeom>
          <a:noFill/>
          <a:ln cap="flat" cmpd="sng" w="19050">
            <a:solidFill>
              <a:schemeClr val="dk2"/>
            </a:solidFill>
            <a:prstDash val="solid"/>
            <a:round/>
            <a:headEnd len="med" w="med" type="none"/>
            <a:tailEnd len="med" w="med" type="triangle"/>
          </a:ln>
        </p:spPr>
      </p:cxnSp>
      <p:sp>
        <p:nvSpPr>
          <p:cNvPr id="130" name="Shape 130"/>
          <p:cNvSpPr/>
          <p:nvPr/>
        </p:nvSpPr>
        <p:spPr>
          <a:xfrm>
            <a:off x="3618169" y="3772593"/>
            <a:ext cx="1175100" cy="640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Quarter Inserted</a:t>
            </a:r>
            <a:endParaRPr/>
          </a:p>
        </p:txBody>
      </p:sp>
      <p:cxnSp>
        <p:nvCxnSpPr>
          <p:cNvPr id="131" name="Shape 131"/>
          <p:cNvCxnSpPr>
            <a:stCxn id="127" idx="2"/>
            <a:endCxn id="130" idx="0"/>
          </p:cNvCxnSpPr>
          <p:nvPr/>
        </p:nvCxnSpPr>
        <p:spPr>
          <a:xfrm>
            <a:off x="4205719" y="3222122"/>
            <a:ext cx="0" cy="550500"/>
          </a:xfrm>
          <a:prstGeom prst="straightConnector1">
            <a:avLst/>
          </a:prstGeom>
          <a:noFill/>
          <a:ln cap="flat" cmpd="sng" w="19050">
            <a:solidFill>
              <a:schemeClr val="dk2"/>
            </a:solidFill>
            <a:prstDash val="solid"/>
            <a:round/>
            <a:headEnd len="med" w="med" type="none"/>
            <a:tailEnd len="med" w="med" type="triangle"/>
          </a:ln>
        </p:spPr>
      </p:cxnSp>
      <p:sp>
        <p:nvSpPr>
          <p:cNvPr id="132" name="Shape 132"/>
          <p:cNvSpPr txBox="1"/>
          <p:nvPr/>
        </p:nvSpPr>
        <p:spPr>
          <a:xfrm>
            <a:off x="4269907" y="3349530"/>
            <a:ext cx="2739600" cy="29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user inserts quarter</a:t>
            </a:r>
            <a:endParaRPr/>
          </a:p>
        </p:txBody>
      </p:sp>
      <p:cxnSp>
        <p:nvCxnSpPr>
          <p:cNvPr id="133" name="Shape 133"/>
          <p:cNvCxnSpPr/>
          <p:nvPr/>
        </p:nvCxnSpPr>
        <p:spPr>
          <a:xfrm rot="10800000">
            <a:off x="3802806" y="3221793"/>
            <a:ext cx="0" cy="550800"/>
          </a:xfrm>
          <a:prstGeom prst="straightConnector1">
            <a:avLst/>
          </a:prstGeom>
          <a:noFill/>
          <a:ln cap="flat" cmpd="sng" w="19050">
            <a:solidFill>
              <a:schemeClr val="dk2"/>
            </a:solidFill>
            <a:prstDash val="solid"/>
            <a:round/>
            <a:headEnd len="med" w="med" type="none"/>
            <a:tailEnd len="med" w="med" type="triangle"/>
          </a:ln>
        </p:spPr>
      </p:cxnSp>
      <p:sp>
        <p:nvSpPr>
          <p:cNvPr id="134" name="Shape 134"/>
          <p:cNvSpPr txBox="1"/>
          <p:nvPr/>
        </p:nvSpPr>
        <p:spPr>
          <a:xfrm>
            <a:off x="1970726" y="3349530"/>
            <a:ext cx="1647300" cy="29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user ejects quarter</a:t>
            </a:r>
            <a:endParaRPr/>
          </a:p>
        </p:txBody>
      </p:sp>
      <p:sp>
        <p:nvSpPr>
          <p:cNvPr id="135" name="Shape 135"/>
          <p:cNvSpPr/>
          <p:nvPr/>
        </p:nvSpPr>
        <p:spPr>
          <a:xfrm>
            <a:off x="5598298" y="4802672"/>
            <a:ext cx="1175100" cy="640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Gumball Sold</a:t>
            </a:r>
            <a:endParaRPr/>
          </a:p>
        </p:txBody>
      </p:sp>
      <p:cxnSp>
        <p:nvCxnSpPr>
          <p:cNvPr id="136" name="Shape 136"/>
          <p:cNvCxnSpPr>
            <a:endCxn id="135" idx="0"/>
          </p:cNvCxnSpPr>
          <p:nvPr/>
        </p:nvCxnSpPr>
        <p:spPr>
          <a:xfrm>
            <a:off x="4792948" y="4092572"/>
            <a:ext cx="1392900" cy="710100"/>
          </a:xfrm>
          <a:prstGeom prst="straightConnector1">
            <a:avLst/>
          </a:prstGeom>
          <a:noFill/>
          <a:ln cap="flat" cmpd="sng" w="19050">
            <a:solidFill>
              <a:schemeClr val="dk2"/>
            </a:solidFill>
            <a:prstDash val="solid"/>
            <a:round/>
            <a:headEnd len="med" w="med" type="none"/>
            <a:tailEnd len="med" w="med" type="triangle"/>
          </a:ln>
        </p:spPr>
      </p:cxnSp>
      <p:sp>
        <p:nvSpPr>
          <p:cNvPr id="137" name="Shape 137"/>
          <p:cNvSpPr txBox="1"/>
          <p:nvPr/>
        </p:nvSpPr>
        <p:spPr>
          <a:xfrm>
            <a:off x="5362020" y="4076107"/>
            <a:ext cx="1647300" cy="29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user turns crank</a:t>
            </a:r>
            <a:endParaRPr/>
          </a:p>
        </p:txBody>
      </p:sp>
      <p:sp>
        <p:nvSpPr>
          <p:cNvPr id="138" name="Shape 138"/>
          <p:cNvSpPr/>
          <p:nvPr/>
        </p:nvSpPr>
        <p:spPr>
          <a:xfrm>
            <a:off x="1291167" y="4802672"/>
            <a:ext cx="1175100" cy="640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Out of Gumballs</a:t>
            </a:r>
            <a:endParaRPr/>
          </a:p>
        </p:txBody>
      </p:sp>
      <p:cxnSp>
        <p:nvCxnSpPr>
          <p:cNvPr id="139" name="Shape 139"/>
          <p:cNvCxnSpPr>
            <a:endCxn id="138" idx="3"/>
          </p:cNvCxnSpPr>
          <p:nvPr/>
        </p:nvCxnSpPr>
        <p:spPr>
          <a:xfrm rot="10800000">
            <a:off x="2466267" y="5122772"/>
            <a:ext cx="3132300" cy="0"/>
          </a:xfrm>
          <a:prstGeom prst="straightConnector1">
            <a:avLst/>
          </a:prstGeom>
          <a:noFill/>
          <a:ln cap="flat" cmpd="sng" w="19050">
            <a:solidFill>
              <a:schemeClr val="dk2"/>
            </a:solidFill>
            <a:prstDash val="solid"/>
            <a:round/>
            <a:headEnd len="med" w="med" type="none"/>
            <a:tailEnd len="med" w="med" type="triangle"/>
          </a:ln>
        </p:spPr>
      </p:cxnSp>
      <p:sp>
        <p:nvSpPr>
          <p:cNvPr id="140" name="Shape 140"/>
          <p:cNvSpPr txBox="1"/>
          <p:nvPr/>
        </p:nvSpPr>
        <p:spPr>
          <a:xfrm>
            <a:off x="828622" y="2401259"/>
            <a:ext cx="2001900" cy="29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[gumballs &gt; 0]</a:t>
            </a:r>
            <a:endParaRPr/>
          </a:p>
        </p:txBody>
      </p:sp>
      <p:sp>
        <p:nvSpPr>
          <p:cNvPr id="141" name="Shape 141"/>
          <p:cNvSpPr/>
          <p:nvPr/>
        </p:nvSpPr>
        <p:spPr>
          <a:xfrm>
            <a:off x="4819009" y="2894041"/>
            <a:ext cx="2580561" cy="2217659"/>
          </a:xfrm>
          <a:custGeom>
            <a:pathLst>
              <a:path extrusionOk="0" h="96399" w="111870">
                <a:moveTo>
                  <a:pt x="85688" y="96399"/>
                </a:moveTo>
                <a:lnTo>
                  <a:pt x="111870" y="1785"/>
                </a:lnTo>
                <a:lnTo>
                  <a:pt x="0" y="0"/>
                </a:lnTo>
              </a:path>
            </a:pathLst>
          </a:custGeom>
          <a:noFill/>
          <a:ln cap="flat" cmpd="sng" w="19050">
            <a:solidFill>
              <a:schemeClr val="dk2"/>
            </a:solidFill>
            <a:prstDash val="solid"/>
            <a:round/>
            <a:headEnd len="med" w="med" type="none"/>
            <a:tailEnd len="med" w="med" type="triangle"/>
          </a:ln>
        </p:spPr>
      </p:sp>
      <p:sp>
        <p:nvSpPr>
          <p:cNvPr id="142" name="Shape 142"/>
          <p:cNvSpPr txBox="1"/>
          <p:nvPr/>
        </p:nvSpPr>
        <p:spPr>
          <a:xfrm>
            <a:off x="7009463" y="4371511"/>
            <a:ext cx="1571100" cy="29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[gumballs -1 &gt; 0] / dispense gumball</a:t>
            </a:r>
            <a:endParaRPr/>
          </a:p>
        </p:txBody>
      </p:sp>
      <p:sp>
        <p:nvSpPr>
          <p:cNvPr id="143" name="Shape 143"/>
          <p:cNvSpPr/>
          <p:nvPr/>
        </p:nvSpPr>
        <p:spPr>
          <a:xfrm>
            <a:off x="563438" y="2798199"/>
            <a:ext cx="3019813" cy="2327186"/>
          </a:xfrm>
          <a:custGeom>
            <a:pathLst>
              <a:path extrusionOk="0" h="101160" w="130912">
                <a:moveTo>
                  <a:pt x="31538" y="101160"/>
                </a:moveTo>
                <a:lnTo>
                  <a:pt x="0" y="98779"/>
                </a:lnTo>
                <a:lnTo>
                  <a:pt x="5951" y="0"/>
                </a:lnTo>
                <a:lnTo>
                  <a:pt x="130912" y="1786"/>
                </a:lnTo>
              </a:path>
            </a:pathLst>
          </a:custGeom>
          <a:noFill/>
          <a:ln cap="flat" cmpd="sng" w="19050">
            <a:solidFill>
              <a:schemeClr val="dk2"/>
            </a:solidFill>
            <a:prstDash val="solid"/>
            <a:round/>
            <a:headEnd len="med" w="med" type="none"/>
            <a:tailEnd len="med" w="med" type="triangle"/>
          </a:ln>
        </p:spPr>
      </p:sp>
      <p:sp>
        <p:nvSpPr>
          <p:cNvPr id="144" name="Shape 144"/>
          <p:cNvSpPr txBox="1"/>
          <p:nvPr/>
        </p:nvSpPr>
        <p:spPr>
          <a:xfrm>
            <a:off x="2653401" y="5226816"/>
            <a:ext cx="2874300" cy="29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[gumballs -1 = 0] / dispense gumball</a:t>
            </a:r>
            <a:endParaRPr/>
          </a:p>
        </p:txBody>
      </p:sp>
      <p:sp>
        <p:nvSpPr>
          <p:cNvPr id="145" name="Shape 1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