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88A068-B3BA-4838-8091-CE8B483C212C}">
  <a:tblStyle styleId="{3688A068-B3BA-4838-8091-CE8B483C21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050">
                <a:solidFill>
                  <a:srgbClr val="252525"/>
                </a:solidFill>
                <a:highlight>
                  <a:srgbClr val="FFFFFF"/>
                </a:highlight>
              </a:rPr>
              <a:t>temporal logic</a:t>
            </a:r>
            <a:r>
              <a:rPr lang="en" sz="1050">
                <a:solidFill>
                  <a:srgbClr val="252525"/>
                </a:solidFill>
                <a:highlight>
                  <a:srgbClr val="FFFFFF"/>
                </a:highlight>
              </a:rPr>
              <a:t> is any system of rules and symbolism for representing, and reasoning about, propositions qualified in terms of </a:t>
            </a:r>
            <a:r>
              <a:rPr lang="en" sz="1050">
                <a:solidFill>
                  <a:srgbClr val="0B0080"/>
                </a:solidFill>
                <a:highlight>
                  <a:srgbClr val="FFFFFF"/>
                </a:highlight>
                <a:uFill>
                  <a:noFill/>
                </a:uFill>
                <a:hlinkClick r:id="rId2"/>
              </a:rPr>
              <a:t>time</a:t>
            </a:r>
            <a:r>
              <a:rPr lang="en" sz="1050">
                <a:solidFill>
                  <a:srgbClr val="252525"/>
                </a:solidFill>
                <a:highlight>
                  <a:srgbClr val="FFFFFF"/>
                </a:highlight>
              </a:rPr>
              <a:t>. Consider the statement: "I am hungry." Though its meaning is constant in time, the truth value of the statement can vary in time. Sometimes the statement is true, and sometimes the statement is false, but the statement is never true and false simultaneously. In traditional logic, you can only discuss statements whose truth value is constant in time. We’d be limited severly in what we could</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verify over the program - and many requirements actually ask for sequences of events over types of paths - there are a lot of qualifiers. We can address this in temporal logic, where statements can have a truth value which can vary in time. In a temporal logic we can then express statements like "I am </a:t>
            </a:r>
            <a:r>
              <a:rPr i="1" lang="en" sz="1050">
                <a:solidFill>
                  <a:srgbClr val="252525"/>
                </a:solidFill>
                <a:highlight>
                  <a:srgbClr val="FFFFFF"/>
                </a:highlight>
              </a:rPr>
              <a:t>always</a:t>
            </a:r>
            <a:r>
              <a:rPr lang="en" sz="1050">
                <a:solidFill>
                  <a:srgbClr val="252525"/>
                </a:solidFill>
                <a:highlight>
                  <a:srgbClr val="FFFFFF"/>
                </a:highlight>
              </a:rPr>
              <a:t> hungry", "I will </a:t>
            </a:r>
            <a:r>
              <a:rPr i="1" lang="en" sz="1050">
                <a:solidFill>
                  <a:srgbClr val="252525"/>
                </a:solidFill>
                <a:highlight>
                  <a:srgbClr val="FFFFFF"/>
                </a:highlight>
              </a:rPr>
              <a:t>eventually</a:t>
            </a:r>
            <a:r>
              <a:rPr lang="en" sz="1050">
                <a:solidFill>
                  <a:srgbClr val="252525"/>
                </a:solidFill>
                <a:highlight>
                  <a:srgbClr val="FFFFFF"/>
                </a:highlight>
              </a:rPr>
              <a:t> be hungry", or "I will be hungry </a:t>
            </a:r>
            <a:r>
              <a:rPr i="1" lang="en" sz="1050">
                <a:solidFill>
                  <a:srgbClr val="252525"/>
                </a:solidFill>
                <a:highlight>
                  <a:srgbClr val="FFFFFF"/>
                </a:highlight>
              </a:rPr>
              <a:t>until</a:t>
            </a:r>
            <a:r>
              <a:rPr lang="en" sz="1050">
                <a:solidFill>
                  <a:srgbClr val="252525"/>
                </a:solidFill>
                <a:highlight>
                  <a:srgbClr val="FFFFFF"/>
                </a:highlight>
              </a:rPr>
              <a:t> I eat something".</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Typically, two types of temporal logic are used to express properties.</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Linear time logic, or LTL, has the ability to reason about a time line. One can encode formulae about the future of </a:t>
            </a:r>
            <a:r>
              <a:rPr lang="en" sz="1050">
                <a:solidFill>
                  <a:srgbClr val="0B0080"/>
                </a:solidFill>
                <a:highlight>
                  <a:srgbClr val="FFFFFF"/>
                </a:highlight>
                <a:uFill>
                  <a:noFill/>
                </a:uFill>
                <a:hlinkClick r:id="rId3"/>
              </a:rPr>
              <a:t>paths</a:t>
            </a:r>
            <a:r>
              <a:rPr lang="en" sz="1050">
                <a:solidFill>
                  <a:srgbClr val="252525"/>
                </a:solidFill>
                <a:highlight>
                  <a:srgbClr val="FFFFFF"/>
                </a:highlight>
              </a:rPr>
              <a:t>, for instance, that a condition will eventually be true or that a condition will be true until another fact becomes true,</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Branching logics, such as computation tree logic or CTL, however, can reason about multiple time lines. In a branching logic we may state that "there is a timeline in which that </a:t>
            </a:r>
            <a:r>
              <a:rPr i="1" lang="en" sz="1050">
                <a:solidFill>
                  <a:srgbClr val="252525"/>
                </a:solidFill>
                <a:highlight>
                  <a:srgbClr val="FFFFFF"/>
                </a:highlight>
              </a:rPr>
              <a:t>I</a:t>
            </a:r>
            <a:r>
              <a:rPr lang="en" sz="1050">
                <a:solidFill>
                  <a:srgbClr val="252525"/>
                </a:solidFill>
                <a:highlight>
                  <a:srgbClr val="FFFFFF"/>
                </a:highlight>
              </a:rPr>
              <a:t> will stay hungry forever." Or, in terms of liveness, "there is a possibility that eventually </a:t>
            </a:r>
            <a:r>
              <a:rPr i="1" lang="en" sz="1050">
                <a:solidFill>
                  <a:srgbClr val="252525"/>
                </a:solidFill>
                <a:highlight>
                  <a:srgbClr val="FFFFFF"/>
                </a:highlight>
              </a:rPr>
              <a:t>I</a:t>
            </a:r>
            <a:r>
              <a:rPr lang="en" sz="1050">
                <a:solidFill>
                  <a:srgbClr val="252525"/>
                </a:solidFill>
                <a:highlight>
                  <a:srgbClr val="FFFFFF"/>
                </a:highlight>
              </a:rPr>
              <a:t> am no longer hungry." If we do not know whether or not </a:t>
            </a:r>
            <a:r>
              <a:rPr i="1" lang="en" sz="1050">
                <a:solidFill>
                  <a:srgbClr val="252525"/>
                </a:solidFill>
                <a:highlight>
                  <a:srgbClr val="FFFFFF"/>
                </a:highlight>
              </a:rPr>
              <a:t>I</a:t>
            </a:r>
            <a:r>
              <a:rPr lang="en" sz="1050">
                <a:solidFill>
                  <a:srgbClr val="252525"/>
                </a:solidFill>
                <a:highlight>
                  <a:srgbClr val="FFFFFF"/>
                </a:highlight>
              </a:rPr>
              <a:t> will ever get fed, these statements are both true some times.</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(read)</a:t>
            </a:r>
            <a:endParaRPr sz="1050">
              <a:solidFill>
                <a:srgbClr val="252525"/>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252525"/>
                </a:solidFill>
                <a:highlight>
                  <a:srgbClr val="FFFFFF"/>
                </a:highlight>
              </a:rPr>
              <a:t>(go over)</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F G done = final state, once done it can’t be undone</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(discuss - no )</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this says (request is true and stays true on all states from then on) and (done is false and stays false on all states from now on). Might be true for a bit, but will eventually be falsified if the above hold</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if it’s requested, it will eventually be received, then processed, then eventually done</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note - g whole expression will become and remain true (implies makes this an if)</a:t>
            </a:r>
            <a:endParaRPr sz="1050">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(go over)</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spcBef>
                <a:spcPts val="0"/>
              </a:spcBef>
              <a:spcAft>
                <a:spcPts val="0"/>
              </a:spcAft>
              <a:buNone/>
            </a:pPr>
            <a:r>
              <a:rPr lang="en"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nSpc>
                <a:spcPct val="160000"/>
              </a:lnSpc>
              <a:spcBef>
                <a:spcPts val="300"/>
              </a:spcBef>
              <a:spcAft>
                <a:spcPts val="0"/>
              </a:spcAft>
              <a:buNone/>
            </a:pPr>
            <a:r>
              <a:rPr b="1" lang="en" sz="1050">
                <a:solidFill>
                  <a:srgbClr val="252525"/>
                </a:solidFill>
                <a:highlight>
                  <a:srgbClr val="FFFFFF"/>
                </a:highlight>
              </a:rPr>
              <a:t>AG</a:t>
            </a:r>
            <a:r>
              <a:rPr lang="en" sz="1050">
                <a:solidFill>
                  <a:srgbClr val="252525"/>
                </a:solidFill>
                <a:highlight>
                  <a:srgbClr val="FFFFFF"/>
                </a:highlight>
              </a:rPr>
              <a:t>.P "I will like chocolate from now on, no matter what happens."</a:t>
            </a:r>
            <a:endParaRPr sz="1050">
              <a:solidFill>
                <a:srgbClr val="252525"/>
              </a:solidFill>
              <a:highlight>
                <a:srgbClr val="FFFFFF"/>
              </a:highlight>
            </a:endParaRPr>
          </a:p>
          <a:p>
            <a:pPr indent="0" lvl="0" marL="0" rtl="0">
              <a:lnSpc>
                <a:spcPct val="160000"/>
              </a:lnSpc>
              <a:spcBef>
                <a:spcPts val="300"/>
              </a:spcBef>
              <a:spcAft>
                <a:spcPts val="0"/>
              </a:spcAft>
              <a:buNone/>
            </a:pPr>
            <a:r>
              <a:rPr b="1" lang="en" sz="1050">
                <a:solidFill>
                  <a:srgbClr val="252525"/>
                </a:solidFill>
                <a:highlight>
                  <a:srgbClr val="FFFFFF"/>
                </a:highlight>
              </a:rPr>
              <a:t>EF</a:t>
            </a:r>
            <a:r>
              <a:rPr lang="en" sz="1050">
                <a:solidFill>
                  <a:srgbClr val="252525"/>
                </a:solidFill>
                <a:highlight>
                  <a:srgbClr val="FFFFFF"/>
                </a:highlight>
              </a:rPr>
              <a:t>.P"It's possible I may like chocolate some day, at least for one day."</a:t>
            </a:r>
            <a:endParaRPr sz="1050">
              <a:solidFill>
                <a:srgbClr val="252525"/>
              </a:solidFill>
              <a:highlight>
                <a:srgbClr val="FFFFFF"/>
              </a:highlight>
            </a:endParaRPr>
          </a:p>
          <a:p>
            <a:pPr indent="0" lvl="0" marL="0" rtl="0">
              <a:lnSpc>
                <a:spcPct val="160000"/>
              </a:lnSpc>
              <a:spcBef>
                <a:spcPts val="300"/>
              </a:spcBef>
              <a:spcAft>
                <a:spcPts val="0"/>
              </a:spcAft>
              <a:buNone/>
            </a:pPr>
            <a:r>
              <a:rPr b="1" lang="en" sz="1050">
                <a:solidFill>
                  <a:srgbClr val="252525"/>
                </a:solidFill>
                <a:highlight>
                  <a:srgbClr val="FFFFFF"/>
                </a:highlight>
              </a:rPr>
              <a:t>AF</a:t>
            </a:r>
            <a:r>
              <a:rPr lang="en" sz="1050">
                <a:solidFill>
                  <a:srgbClr val="252525"/>
                </a:solidFill>
                <a:highlight>
                  <a:srgbClr val="FFFFFF"/>
                </a:highlight>
              </a:rPr>
              <a:t>.</a:t>
            </a:r>
            <a:r>
              <a:rPr b="1" lang="en" sz="1050">
                <a:solidFill>
                  <a:srgbClr val="252525"/>
                </a:solidFill>
                <a:highlight>
                  <a:srgbClr val="FFFFFF"/>
                </a:highlight>
              </a:rPr>
              <a:t>EG</a:t>
            </a:r>
            <a:r>
              <a:rPr lang="en" sz="1050">
                <a:solidFill>
                  <a:srgbClr val="252525"/>
                </a:solidFill>
                <a:highlight>
                  <a:srgbClr val="FFFFFF"/>
                </a:highlight>
              </a:rPr>
              <a:t>. "It's always possible (AF) that I will suddenly start liking chocolate for the rest of time." </a:t>
            </a:r>
            <a:endParaRPr sz="1050">
              <a:solidFill>
                <a:srgbClr val="252525"/>
              </a:solidFill>
              <a:highlight>
                <a:srgbClr val="FFFFFF"/>
              </a:highlight>
            </a:endParaRPr>
          </a:p>
          <a:p>
            <a:pPr indent="0" lvl="0" marL="0" rtl="0">
              <a:lnSpc>
                <a:spcPct val="160000"/>
              </a:lnSpc>
              <a:spcBef>
                <a:spcPts val="300"/>
              </a:spcBef>
              <a:spcAft>
                <a:spcPts val="0"/>
              </a:spcAft>
              <a:buNone/>
            </a:pPr>
            <a:r>
              <a:rPr b="1" lang="en" sz="1050">
                <a:solidFill>
                  <a:srgbClr val="252525"/>
                </a:solidFill>
                <a:highlight>
                  <a:srgbClr val="FFFFFF"/>
                </a:highlight>
              </a:rPr>
              <a:t>EG</a:t>
            </a:r>
            <a:r>
              <a:rPr lang="en" sz="1050">
                <a:solidFill>
                  <a:srgbClr val="252525"/>
                </a:solidFill>
                <a:highlight>
                  <a:srgbClr val="FFFFFF"/>
                </a:highlight>
              </a:rPr>
              <a:t>.</a:t>
            </a:r>
            <a:r>
              <a:rPr b="1" lang="en" sz="1050">
                <a:solidFill>
                  <a:srgbClr val="252525"/>
                </a:solidFill>
                <a:highlight>
                  <a:srgbClr val="FFFFFF"/>
                </a:highlight>
              </a:rPr>
              <a:t>AF</a:t>
            </a:r>
            <a:r>
              <a:rPr lang="en"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endParaRPr sz="1050">
              <a:solidFill>
                <a:srgbClr val="252525"/>
              </a:solidFill>
              <a:highlight>
                <a:srgbClr val="FFFFFF"/>
              </a:highlight>
            </a:endParaRPr>
          </a:p>
          <a:p>
            <a:pPr indent="0" lvl="0" marL="0" rtl="0">
              <a:lnSpc>
                <a:spcPct val="160000"/>
              </a:lnSpc>
              <a:spcBef>
                <a:spcPts val="300"/>
              </a:spcBef>
              <a:spcAft>
                <a:spcPts val="0"/>
              </a:spcAft>
              <a:buNone/>
            </a:pPr>
            <a:r>
              <a:rPr b="1" lang="en" sz="1050">
                <a:solidFill>
                  <a:srgbClr val="252525"/>
                </a:solidFill>
                <a:highlight>
                  <a:srgbClr val="FFFFFF"/>
                </a:highlight>
              </a:rPr>
              <a:t>AG</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endParaRPr sz="1050">
              <a:solidFill>
                <a:srgbClr val="252525"/>
              </a:solidFill>
              <a:highlight>
                <a:srgbClr val="FFFFFF"/>
              </a:highlight>
            </a:endParaRPr>
          </a:p>
          <a:p>
            <a:pPr indent="0" lvl="0" marL="0" rtl="0">
              <a:lnSpc>
                <a:spcPct val="160000"/>
              </a:lnSpc>
              <a:spcBef>
                <a:spcPts val="300"/>
              </a:spcBef>
              <a:spcAft>
                <a:spcPts val="100"/>
              </a:spcAft>
              <a:buNone/>
            </a:pPr>
            <a:r>
              <a:rPr b="1" lang="en" sz="1050">
                <a:solidFill>
                  <a:srgbClr val="252525"/>
                </a:solidFill>
                <a:highlight>
                  <a:srgbClr val="FFFFFF"/>
                </a:highlight>
              </a:rPr>
              <a:t>EF</a:t>
            </a:r>
            <a:r>
              <a:rPr lang="en" sz="1050">
                <a:solidFill>
                  <a:srgbClr val="252525"/>
                </a:solidFill>
                <a:highlight>
                  <a:srgbClr val="FFFFFF"/>
                </a:highlight>
              </a:rPr>
              <a:t>((</a:t>
            </a:r>
            <a:r>
              <a:rPr b="1" lang="en" sz="1050">
                <a:solidFill>
                  <a:srgbClr val="252525"/>
                </a:solidFill>
                <a:highlight>
                  <a:srgbClr val="FFFFFF"/>
                </a:highlight>
              </a:rPr>
              <a:t>EX</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a:t>
            </a:r>
            <a:r>
              <a:rPr b="1" lang="en" sz="1050">
                <a:solidFill>
                  <a:srgbClr val="252525"/>
                </a:solidFill>
                <a:highlight>
                  <a:srgbClr val="FFFFFF"/>
                </a:highlight>
              </a:rPr>
              <a:t>AG</a:t>
            </a:r>
            <a:r>
              <a:rPr lang="en" sz="1050">
                <a:solidFill>
                  <a:srgbClr val="252525"/>
                </a:solidFill>
                <a:highlight>
                  <a:srgbClr val="FFFFFF"/>
                </a:highlight>
              </a:rPr>
              <a:t>.Q)) "It's possible that: there will eventually come a time when it will be warm forever (AG.Q) and that before that time there will always be </a:t>
            </a:r>
            <a:r>
              <a:rPr i="1" lang="en" sz="1050">
                <a:solidFill>
                  <a:srgbClr val="252525"/>
                </a:solidFill>
                <a:highlight>
                  <a:srgbClr val="FFFFFF"/>
                </a:highlight>
              </a:rPr>
              <a:t>some</a:t>
            </a:r>
            <a:r>
              <a:rPr lang="en" sz="1050">
                <a:solidFill>
                  <a:srgbClr val="252525"/>
                </a:solidFill>
                <a:highlight>
                  <a:srgbClr val="FFFFFF"/>
                </a:highlight>
              </a:rPr>
              <a:t> way to get me to like chocolate the next day (EX.P)."</a:t>
            </a:r>
            <a:endParaRPr sz="1050">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60000"/>
              </a:lnSpc>
              <a:spcBef>
                <a:spcPts val="300"/>
              </a:spcBef>
              <a:spcAft>
                <a:spcPts val="100"/>
              </a:spcAft>
              <a:buNone/>
            </a:pPr>
            <a:r>
              <a:t/>
            </a:r>
            <a:endParaRPr sz="1050">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nSpc>
                <a:spcPct val="160000"/>
              </a:lnSpc>
              <a:spcBef>
                <a:spcPts val="300"/>
              </a:spcBef>
              <a:spcAft>
                <a:spcPts val="0"/>
              </a:spcAft>
              <a:buNone/>
            </a:pPr>
            <a:r>
              <a:rPr lang="en" sz="1050">
                <a:solidFill>
                  <a:srgbClr val="252525"/>
                </a:solidFill>
                <a:highlight>
                  <a:srgbClr val="FFFFFF"/>
                </a:highlight>
              </a:rPr>
              <a:t>ask about LTL - what the CTL formula says that along all paths, it is always true that there is some possible continuation where we could eventually reset. The LTL formula here is not the same -it says that we MUST eventually reset, the CTL formula just allows the possibility. This is a formula that is not possible in LTL</a:t>
            </a:r>
            <a:endParaRPr sz="1050">
              <a:solidFill>
                <a:srgbClr val="252525"/>
              </a:solidFill>
              <a:highlight>
                <a:srgbClr val="FFFFFF"/>
              </a:highlight>
            </a:endParaRPr>
          </a:p>
          <a:p>
            <a:pPr indent="0" lvl="0" marL="0" rtl="0">
              <a:lnSpc>
                <a:spcPct val="160000"/>
              </a:lnSpc>
              <a:spcBef>
                <a:spcPts val="300"/>
              </a:spcBef>
              <a:spcAft>
                <a:spcPts val="0"/>
              </a:spcAft>
              <a:buNone/>
            </a:pPr>
            <a:r>
              <a:rPr lang="en" sz="1050">
                <a:solidFill>
                  <a:srgbClr val="252525"/>
                </a:solidFill>
                <a:highlight>
                  <a:srgbClr val="FFFFFF"/>
                </a:highlight>
              </a:rPr>
              <a:t>read</a:t>
            </a:r>
            <a:endParaRPr sz="1050">
              <a:solidFill>
                <a:srgbClr val="252525"/>
              </a:solidFill>
              <a:highlight>
                <a:srgbClr val="FFFFFF"/>
              </a:highlight>
            </a:endParaRPr>
          </a:p>
          <a:p>
            <a:pPr indent="0" lvl="0" marL="0" rtl="0">
              <a:lnSpc>
                <a:spcPct val="160000"/>
              </a:lnSpc>
              <a:spcBef>
                <a:spcPts val="300"/>
              </a:spcBef>
              <a:spcAft>
                <a:spcPts val="100"/>
              </a:spcAft>
              <a:buNone/>
            </a:pPr>
            <a:r>
              <a:rPr lang="en" sz="1050">
                <a:solidFill>
                  <a:srgbClr val="252525"/>
                </a:solidFill>
                <a:highlight>
                  <a:srgbClr val="FFFFFF"/>
                </a:highlight>
              </a:rPr>
              <a:t>ask about CTL - The CTL formula says that on all paths, at some point, it will become permanently true along all extensions that things are good. This is trickier - this statement is too strong. Consider this diagram, where p is good. F( G good) holds on this - eventually, we get to a point where good is always true, on the right. The CTL formula is not true because we have this good state closer to the front - we can’t differentiate the two p nodes. the all paths part is what kills us. We can’t swap the A to an E either, as that is too weak. The LTL statement has no equivalent CTL statement in this case - this is why we need both logics</a:t>
            </a:r>
            <a:endParaRPr sz="1050">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(1-3). discuss</a:t>
            </a:r>
            <a:endParaRPr/>
          </a:p>
          <a:p>
            <a:pPr indent="0" lvl="0" marL="0" rtl="0">
              <a:lnSpc>
                <a:spcPct val="115000"/>
              </a:lnSpc>
              <a:spcBef>
                <a:spcPts val="0"/>
              </a:spcBef>
              <a:spcAft>
                <a:spcPts val="0"/>
              </a:spcAft>
              <a:buNone/>
            </a:pPr>
            <a:r>
              <a:rPr lang="en"/>
              <a:t>(4) (5) verification-  It builds evidence that we’re doing the right thing. We can show individual situations where the property holds, but usually, we cannot  guarantee that the requirement holds in all situations.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60000"/>
              </a:lnSpc>
              <a:spcBef>
                <a:spcPts val="300"/>
              </a:spcBef>
              <a:spcAft>
                <a:spcPts val="100"/>
              </a:spcAft>
              <a:buNone/>
            </a:pPr>
            <a:r>
              <a:rPr lang="en" sz="1050">
                <a:solidFill>
                  <a:srgbClr val="252525"/>
                </a:solidFill>
                <a:highlight>
                  <a:srgbClr val="FFFFFF"/>
                </a:highlight>
              </a:rPr>
              <a:t>You have these properties you wish to prove. To do so, you’re going to need a model. </a:t>
            </a:r>
            <a:endParaRPr sz="1050">
              <a:solidFill>
                <a:srgbClr val="25252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60000"/>
              </a:lnSpc>
              <a:spcBef>
                <a:spcPts val="300"/>
              </a:spcBef>
              <a:spcAft>
                <a:spcPts val="100"/>
              </a:spcAft>
              <a:buNone/>
            </a:pPr>
            <a:r>
              <a:rPr lang="en"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 (read). Each time step, their state changed according the defined variables and transitions.</a:t>
            </a:r>
            <a:endParaRPr>
              <a:solidFill>
                <a:schemeClr val="dk1"/>
              </a:solidFill>
            </a:endParaRPr>
          </a:p>
          <a:p>
            <a:pPr indent="0" lvl="0" marL="0" rtl="0">
              <a:spcBef>
                <a:spcPts val="0"/>
              </a:spcBef>
              <a:spcAft>
                <a:spcPts val="0"/>
              </a:spcAft>
              <a:buNone/>
            </a:pPr>
            <a:r>
              <a:rPr lang="en">
                <a:solidFill>
                  <a:schemeClr val="dk1"/>
                </a:solidFill>
              </a:rPr>
              <a:t>- (read) </a:t>
            </a:r>
            <a:r>
              <a:rPr lang="en">
                <a:solidFill>
                  <a:schemeClr val="dk1"/>
                </a:solidFill>
              </a:rPr>
              <a:t>VAR - the state of the model is the combination of the variables request and status. </a:t>
            </a:r>
            <a:endParaRPr>
              <a:solidFill>
                <a:schemeClr val="dk1"/>
              </a:solidFill>
            </a:endParaRPr>
          </a:p>
          <a:p>
            <a:pPr indent="0" lvl="0" marL="0" rtl="0">
              <a:spcBef>
                <a:spcPts val="0"/>
              </a:spcBef>
              <a:spcAft>
                <a:spcPts val="0"/>
              </a:spcAft>
              <a:buNone/>
            </a:pPr>
            <a:r>
              <a:rPr lang="en">
                <a:solidFill>
                  <a:schemeClr val="dk1"/>
                </a:solidFill>
              </a:rPr>
              <a:t>- (read) ASSIGN - go over status, </a:t>
            </a:r>
            <a:endParaRPr>
              <a:solidFill>
                <a:schemeClr val="dk1"/>
              </a:solidFill>
            </a:endParaRPr>
          </a:p>
          <a:p>
            <a:pPr indent="0" lvl="0" marL="0" rtl="0">
              <a:spcBef>
                <a:spcPts val="0"/>
              </a:spcBef>
              <a:spcAft>
                <a:spcPts val="0"/>
              </a:spcAft>
              <a:buNone/>
            </a:pPr>
            <a:r>
              <a:rPr lang="en">
                <a:solidFill>
                  <a:schemeClr val="dk1"/>
                </a:solidFill>
              </a:rPr>
              <a:t>- notice - didn’t mention request - that will be set randomly to one of the values we’ve allowed it to take on. In this case, we’re modeling status as an input coming from an external environment. We don’t control it, we just react to it.</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(go over each variable)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60000"/>
              </a:lnSpc>
              <a:spcBef>
                <a:spcPts val="300"/>
              </a:spcBef>
              <a:spcAft>
                <a:spcPts val="100"/>
              </a:spcAft>
              <a:buNone/>
            </a:pPr>
            <a:r>
              <a:rPr lang="en"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60000"/>
              </a:lnSpc>
              <a:spcBef>
                <a:spcPts val="300"/>
              </a:spcBef>
              <a:spcAft>
                <a:spcPts val="100"/>
              </a:spcAft>
              <a:buNone/>
            </a:pPr>
            <a:r>
              <a:rPr lang="en"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60000"/>
              </a:lnSpc>
              <a:spcBef>
                <a:spcPts val="300"/>
              </a:spcBef>
              <a:spcAft>
                <a:spcPts val="100"/>
              </a:spcAft>
              <a:buNone/>
            </a:pPr>
            <a:r>
              <a:rPr lang="en"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a:p>
            <a:pPr indent="0" lvl="0" marL="0" rtl="0">
              <a:spcBef>
                <a:spcPts val="0"/>
              </a:spcBef>
              <a:spcAft>
                <a:spcPts val="0"/>
              </a:spcAft>
              <a:buNone/>
            </a:pPr>
            <a:r>
              <a:rPr lang="en">
                <a:solidFill>
                  <a:schemeClr val="dk1"/>
                </a:solidFill>
              </a:rPr>
              <a:t>(read) - (read). This is really helpful, as we don’t just know that something is wrong, we can trace our way through the model to see exactly what is wrong.</a:t>
            </a:r>
            <a:endParaRPr>
              <a:solidFill>
                <a:schemeClr val="dk1"/>
              </a:solidFill>
            </a:endParaRPr>
          </a:p>
          <a:p>
            <a:pPr indent="0" lvl="0" marL="0" rtl="0">
              <a:spcBef>
                <a:spcPts val="0"/>
              </a:spcBef>
              <a:spcAft>
                <a:spcPts val="0"/>
              </a:spcAft>
              <a:buNone/>
            </a:pPr>
            <a:r>
              <a:rPr lang="en">
                <a:solidFill>
                  <a:schemeClr val="dk1"/>
                </a:solidFill>
              </a:rPr>
              <a:t>If you get a violation, this can mean three things</a:t>
            </a:r>
            <a:endParaRPr>
              <a:solidFill>
                <a:schemeClr val="dk1"/>
              </a:solidFill>
            </a:endParaRPr>
          </a:p>
          <a:p>
            <a:pPr indent="0" lvl="0" marL="0" rtl="0">
              <a:spcBef>
                <a:spcPts val="0"/>
              </a:spcBef>
              <a:spcAft>
                <a:spcPts val="0"/>
              </a:spcAft>
              <a:buNone/>
            </a:pPr>
            <a:r>
              <a:rPr lang="en">
                <a:solidFill>
                  <a:schemeClr val="dk1"/>
                </a:solidFill>
              </a:rPr>
              <a:t>(read) - you made a mistake when you translated specification to the temporal logic</a:t>
            </a:r>
            <a:endParaRPr>
              <a:solidFill>
                <a:schemeClr val="dk1"/>
              </a:solidFill>
            </a:endParaRPr>
          </a:p>
          <a:p>
            <a:pPr indent="0" lvl="0" marL="0" rtl="0">
              <a:spcBef>
                <a:spcPts val="0"/>
              </a:spcBef>
              <a:spcAft>
                <a:spcPts val="0"/>
              </a:spcAft>
              <a:buNone/>
            </a:pPr>
            <a:r>
              <a:rPr lang="en">
                <a:solidFill>
                  <a:schemeClr val="dk1"/>
                </a:solidFill>
              </a:rPr>
              <a:t>(read) - the model is wrong, and needs to be fixed</a:t>
            </a:r>
            <a:endParaRPr>
              <a:solidFill>
                <a:schemeClr val="dk1"/>
              </a:solidFill>
            </a:endParaRPr>
          </a:p>
          <a:p>
            <a:pPr indent="0" lvl="0" marL="0" rtl="0">
              <a:spcBef>
                <a:spcPts val="0"/>
              </a:spcBef>
              <a:spcAft>
                <a:spcPts val="0"/>
              </a:spcAft>
              <a:buNone/>
            </a:pPr>
            <a:r>
              <a:rPr lang="en">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Now, this same process isn’t just useful for analyzing our requirements, but is useful for verification of the final system as well. You can (read)</a:t>
            </a:r>
            <a:endParaRPr>
              <a:solidFill>
                <a:schemeClr val="dk1"/>
              </a:solidFill>
            </a:endParaRPr>
          </a:p>
          <a:p>
            <a:pPr indent="0" lvl="0" marL="0" rtl="0">
              <a:spcBef>
                <a:spcPts val="0"/>
              </a:spcBef>
              <a:spcAft>
                <a:spcPts val="0"/>
              </a:spcAft>
              <a:buNone/>
            </a:pPr>
            <a:r>
              <a:rPr lang="en">
                <a:solidFill>
                  <a:schemeClr val="dk1"/>
                </a:solidFill>
              </a:rPr>
              <a:t>(read) - we can take that, extract inputs from it, then run those inputs as a test for the final system (read)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Some faults, like synchronization faults in multi-threaded systems, (1)</a:t>
            </a:r>
            <a:endParaRPr>
              <a:solidFill>
                <a:schemeClr val="dk1"/>
              </a:solidFill>
            </a:endParaRPr>
          </a:p>
          <a:p>
            <a:pPr indent="0" lvl="0" marL="0" rtl="0">
              <a:spcBef>
                <a:spcPts val="0"/>
              </a:spcBef>
              <a:spcAft>
                <a:spcPts val="0"/>
              </a:spcAft>
              <a:buNone/>
            </a:pPr>
            <a:r>
              <a:rPr lang="en">
                <a:solidFill>
                  <a:schemeClr val="dk1"/>
                </a:solidFill>
              </a:rPr>
              <a:t>2-4</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endParaRPr>
              <a:solidFill>
                <a:schemeClr val="dk1"/>
              </a:solidFill>
            </a:endParaRPr>
          </a:p>
          <a:p>
            <a:pPr indent="0" lvl="0" marL="0" rtl="0">
              <a:spcBef>
                <a:spcPts val="0"/>
              </a:spcBef>
              <a:spcAft>
                <a:spcPts val="0"/>
              </a:spcAft>
              <a:buNone/>
            </a:pPr>
            <a:r>
              <a:rPr lang="en">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endParaRPr>
              <a:solidFill>
                <a:schemeClr val="dk1"/>
              </a:solidFill>
            </a:endParaRPr>
          </a:p>
          <a:p>
            <a:pPr indent="0" lvl="0" marL="0" rtl="0">
              <a:spcBef>
                <a:spcPts val="0"/>
              </a:spcBef>
              <a:spcAft>
                <a:spcPts val="0"/>
              </a:spcAft>
              <a:buNone/>
            </a:pPr>
            <a:r>
              <a:rPr lang="en">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2727"/>
              </a:lnSpc>
              <a:spcBef>
                <a:spcPts val="600"/>
              </a:spcBef>
              <a:spcAft>
                <a:spcPts val="0"/>
              </a:spcAft>
              <a:buNone/>
            </a:pPr>
            <a:r>
              <a:rPr lang="en" sz="1050">
                <a:solidFill>
                  <a:srgbClr val="252525"/>
                </a:solidFill>
                <a:highlight>
                  <a:srgbClr val="FFFFFF"/>
                </a:highlight>
              </a:rPr>
              <a:t>To give an example, say we built a model of the dining philosophers problem (read)</a:t>
            </a:r>
            <a:endParaRPr sz="1050">
              <a:solidFill>
                <a:srgbClr val="252525"/>
              </a:solidFill>
              <a:highlight>
                <a:srgbClr val="FFFFFF"/>
              </a:highlight>
            </a:endParaRPr>
          </a:p>
          <a:p>
            <a:pPr indent="0" lvl="0" marL="0" rtl="0">
              <a:lnSpc>
                <a:spcPct val="152727"/>
              </a:lnSpc>
              <a:spcBef>
                <a:spcPts val="600"/>
              </a:spcBef>
              <a:spcAft>
                <a:spcPts val="0"/>
              </a:spcAft>
              <a:buClr>
                <a:schemeClr val="dk1"/>
              </a:buClr>
              <a:buSzPts val="1100"/>
              <a:buFont typeface="Arial"/>
              <a:buNone/>
            </a:pPr>
            <a:r>
              <a:rPr lang="en" sz="1050">
                <a:solidFill>
                  <a:srgbClr val="252525"/>
                </a:solidFill>
                <a:highlight>
                  <a:srgbClr val="FFFFFF"/>
                </a:highlight>
              </a:rPr>
              <a:t>(read)</a:t>
            </a:r>
            <a:endParaRPr sz="1050">
              <a:solidFill>
                <a:srgbClr val="252525"/>
              </a:solidFill>
              <a:highlight>
                <a:srgbClr val="FFFFFF"/>
              </a:highlight>
            </a:endParaRPr>
          </a:p>
          <a:p>
            <a:pPr indent="0" lvl="0" marL="0" rtl="0">
              <a:spcBef>
                <a:spcPts val="600"/>
              </a:spcBef>
              <a:spcAft>
                <a:spcPts val="0"/>
              </a:spcAft>
              <a:buNone/>
            </a:pPr>
            <a:r>
              <a:rPr lang="en">
                <a:solidFill>
                  <a:schemeClr val="dk1"/>
                </a:solidFill>
              </a:rPr>
              <a:t>What we can see from this is that the limits of verification are reached pretty quickly as the complexity of the model grows. All of these algorithms have tricks to prune the state space, but even still, models cannot be too complex - if so, they must be simplified further to be verified in this way. This is why we can’t just use these techniques on real code. Real code almost always has a massive state space.</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endParaRPr>
              <a:solidFill>
                <a:schemeClr val="dk1"/>
              </a:solidFill>
            </a:endParaRPr>
          </a:p>
          <a:p>
            <a:pPr indent="0" lvl="0" marL="0" rtl="0">
              <a:spcBef>
                <a:spcPts val="0"/>
              </a:spcBef>
              <a:spcAft>
                <a:spcPts val="0"/>
              </a:spcAft>
              <a:buNone/>
            </a:pPr>
            <a:r>
              <a:rPr lang="en">
                <a:solidFill>
                  <a:schemeClr val="dk1"/>
                </a:solidFill>
              </a:rPr>
              <a:t>(read rest)</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One example of an exhaustive search algorithm is the branch-and-bound algorithm. This algorithm is conceptually simple: set a literal in the boolean formula to a particular value, apply that value to the formula, and check to see if the value satisfies all of the clauses that it appears in. If so, assign a value to the next variable. However, if setting a value unsatisfies a clause, then a backtracking step (a bound) is initiated and the other possible value is applied. This process prunes branches of the formed boolean decision tree</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-We first set a value of zero to x1. This inserts a zero into clauses two and four, but does not satisfy or unsatisfy either clause yet. </a:t>
            </a:r>
            <a:endParaRPr>
              <a:solidFill>
                <a:schemeClr val="dk1"/>
              </a:solidFill>
            </a:endParaRPr>
          </a:p>
          <a:p>
            <a:pPr indent="0" lvl="0" marL="0" rtl="0">
              <a:spcBef>
                <a:spcPts val="0"/>
              </a:spcBef>
              <a:spcAft>
                <a:spcPts val="0"/>
              </a:spcAft>
              <a:buNone/>
            </a:pPr>
            <a:r>
              <a:rPr lang="en">
                <a:solidFill>
                  <a:schemeClr val="dk1"/>
                </a:solidFill>
              </a:rPr>
              <a:t>-Next, we insert a value of zero for x2. This satisfies the first clause, but unsatisifies the fourth clause (as both x1 and x2 are set to zero). </a:t>
            </a:r>
            <a:endParaRPr>
              <a:solidFill>
                <a:schemeClr val="dk1"/>
              </a:solidFill>
            </a:endParaRPr>
          </a:p>
          <a:p>
            <a:pPr indent="0" lvl="0" marL="0" rtl="0">
              <a:spcBef>
                <a:spcPts val="0"/>
              </a:spcBef>
              <a:spcAft>
                <a:spcPts val="0"/>
              </a:spcAft>
              <a:buNone/>
            </a:pPr>
            <a:r>
              <a:rPr lang="en">
                <a:solidFill>
                  <a:schemeClr val="dk1"/>
                </a:solidFill>
              </a:rPr>
              <a:t>-Therefore, we stop and backtrack, assigning a new value of one to x2. This satisifies the fourth clause. We can continue this process with all variables until the complete formula is satisified.</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Another common complete method is the Davis-PutnamLogemann-Loveland, or DPLL, algorithm [13]. DPLL is conceptually similar to the branch-and-bound method, but a few key differences give it an edge on a number of SAT problems. Like with branch-and-bound, DPLL begins by selecting a variable and applying a value to it. If this value satisifies the clause, then that clause is removed from the formula. If the variable is made false due to negation, the algorithm instead remove that variable from any cause that it is negated in. This process is repeated recursively until a solution is found. This induces a domino effect—as more variables are removed from clauses, more clauses turn into unit clauses</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-If we assign a value of zero to x2, the first clause is rendered true (¬x2 = ¬0 = 1). We can eliminate the first cause from the formula and x2 from clause four. This leaves the following: (read)</a:t>
            </a:r>
            <a:endParaRPr>
              <a:solidFill>
                <a:schemeClr val="dk1"/>
              </a:solidFill>
            </a:endParaRPr>
          </a:p>
          <a:p>
            <a:pPr indent="0" lvl="0" marL="0" rtl="0">
              <a:spcBef>
                <a:spcPts val="0"/>
              </a:spcBef>
              <a:spcAft>
                <a:spcPts val="0"/>
              </a:spcAft>
              <a:buNone/>
            </a:pPr>
            <a:r>
              <a:rPr lang="en">
                <a:solidFill>
                  <a:schemeClr val="dk1"/>
                </a:solidFill>
              </a:rPr>
              <a:t>- As the third clause is now a unit clause, we assign x1 = 1. We can now remove both clauses one and three from the formula:(read)</a:t>
            </a:r>
            <a:endParaRPr>
              <a:solidFill>
                <a:schemeClr val="dk1"/>
              </a:solidFill>
            </a:endParaRPr>
          </a:p>
          <a:p>
            <a:pPr indent="0" lvl="0" marL="0" rtl="0">
              <a:spcBef>
                <a:spcPts val="0"/>
              </a:spcBef>
              <a:spcAft>
                <a:spcPts val="0"/>
              </a:spcAft>
              <a:buNone/>
            </a:pPr>
            <a:r>
              <a:rPr lang="en">
                <a:solidFill>
                  <a:schemeClr val="dk1"/>
                </a:solidFill>
              </a:rPr>
              <a:t>- From this point, the example is trivially solved with x4 = 0 and x5 = 0 so that we have assigned everything.</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 all).</a:t>
            </a:r>
            <a:endParaRPr>
              <a:solidFill>
                <a:schemeClr val="dk1"/>
              </a:solidFill>
            </a:endParaRPr>
          </a:p>
          <a:p>
            <a:pPr indent="0" lvl="0" marL="0" rtl="0">
              <a:spcBef>
                <a:spcPts val="0"/>
              </a:spcBef>
              <a:spcAft>
                <a:spcPts val="0"/>
              </a:spcAft>
              <a:buNone/>
            </a:pPr>
            <a:r>
              <a:rPr lang="en">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The computational cost of exploring all states is a limiting factor in finite state verification. (1) extensional - all concrete values of the variable, intensional - a symbolic representation describing what we are dealing with</a:t>
            </a:r>
            <a:endParaRPr>
              <a:solidFill>
                <a:schemeClr val="dk1"/>
              </a:solidFill>
            </a:endParaRPr>
          </a:p>
          <a:p>
            <a:pPr indent="0" lvl="0" marL="0" rtl="0">
              <a:spcBef>
                <a:spcPts val="600"/>
              </a:spcBef>
              <a:spcAft>
                <a:spcPts val="0"/>
              </a:spcAft>
              <a:buNone/>
            </a:pPr>
            <a:r>
              <a:rPr lang="en">
                <a:solidFill>
                  <a:schemeClr val="dk1"/>
                </a:solidFill>
              </a:rPr>
              <a:t>(3-9)</a:t>
            </a:r>
            <a:endParaRPr>
              <a:solidFill>
                <a:schemeClr val="dk1"/>
              </a:solidFill>
            </a:endParaRPr>
          </a:p>
          <a:p>
            <a:pPr indent="0" lvl="0" marL="0" rtl="0">
              <a:spcBef>
                <a:spcPts val="600"/>
              </a:spcBef>
              <a:spcAft>
                <a:spcPts val="0"/>
              </a:spcAft>
              <a:buNone/>
            </a:pPr>
            <a:r>
              <a:rPr lang="en">
                <a:solidFill>
                  <a:schemeClr val="dk1"/>
                </a:solidFill>
              </a:rPr>
              <a:t>The thing here, is that the symbolic representation does not necessarily grow if the number of concrete states grows. Here, you have one representation instead of 9 concrete representations. If we changed 20 to 80, we add many more concrete states, but do not grow the number of symbolic states.</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However, even more powerful than trying to take all of the variables and describe them in this way, is applying this concept to the state machine itself. (1) - a binary equation that returns true if (2). (3-5)</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go over</a:t>
            </a:r>
            <a:endParaRPr>
              <a:solidFill>
                <a:schemeClr val="dk1"/>
              </a:solidFill>
            </a:endParaRPr>
          </a:p>
          <a:p>
            <a:pPr indent="0" lvl="0" marL="0" rtl="0">
              <a:spcBef>
                <a:spcPts val="600"/>
              </a:spcBef>
              <a:spcAft>
                <a:spcPts val="0"/>
              </a:spcAft>
              <a:buNone/>
            </a:pPr>
            <a:r>
              <a:rPr lang="en">
                <a:solidFill>
                  <a:schemeClr val="dk1"/>
                </a:solidFill>
              </a:rPr>
              <a:t>Essentially, this is a decision tree turned into an acyclic graph by getting rid of nodes leading to identical subtrees - it’s a compact representation of how we calculate the result of an expression by ordering the decisions in the same way on all paths from the root of the tree to the leaves, which represent the outcomes. First we check A, then B, then C</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OBDDS can be used to represent a subset of the state space. In the most basic form, we can enumerate what states are reachable in k+1 steps. - so, if we know the reachable states in k steps, we then build out from there - with a breadth first expansion of the state space - the set of states reachable in one more transition. (2)</a:t>
            </a:r>
            <a:endParaRPr>
              <a:solidFill>
                <a:schemeClr val="dk1"/>
              </a:solidFill>
            </a:endParaRPr>
          </a:p>
          <a:p>
            <a:pPr indent="0" lvl="0" marL="0" rtl="0">
              <a:spcBef>
                <a:spcPts val="600"/>
              </a:spcBef>
              <a:spcAft>
                <a:spcPts val="0"/>
              </a:spcAft>
              <a:buNone/>
            </a:pPr>
            <a:r>
              <a:rPr lang="en">
                <a:solidFill>
                  <a:schemeClr val="dk1"/>
                </a:solidFill>
              </a:rPr>
              <a:t>We don’t just use these to represent the state space. Rather, we have properties that we want to check. Well, OBDDs represent binary functions. These properties are either met or not met. So, OBDDS are often built at representations of the set of transitions leading to a violation of a property. As we iterate over the original model, if this set remains empty, the property is verified. If not, we have a counterexample to give to the user. This is a process called symbolic model checking.</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Representing transitions in a OBDD is not straightforward. One way:</a:t>
            </a:r>
            <a:endParaRPr>
              <a:solidFill>
                <a:schemeClr val="dk1"/>
              </a:solidFill>
            </a:endParaRPr>
          </a:p>
          <a:p>
            <a:pPr indent="0" lvl="0" marL="0" rtl="0">
              <a:spcBef>
                <a:spcPts val="600"/>
              </a:spcBef>
              <a:spcAft>
                <a:spcPts val="0"/>
              </a:spcAft>
              <a:buNone/>
            </a:pPr>
            <a:r>
              <a:rPr lang="en">
                <a:solidFill>
                  <a:schemeClr val="dk1"/>
                </a:solidFill>
              </a:rPr>
              <a:t>- assign each state and symbol a boolean label (shorthand, two bit for each state)</a:t>
            </a:r>
            <a:endParaRPr>
              <a:solidFill>
                <a:schemeClr val="dk1"/>
              </a:solidFill>
            </a:endParaRPr>
          </a:p>
          <a:p>
            <a:pPr indent="0" lvl="0" marL="0" rtl="0">
              <a:spcBef>
                <a:spcPts val="600"/>
              </a:spcBef>
              <a:spcAft>
                <a:spcPts val="0"/>
              </a:spcAft>
              <a:buNone/>
            </a:pPr>
            <a:r>
              <a:rPr lang="en">
                <a:solidFill>
                  <a:schemeClr val="dk1"/>
                </a:solidFill>
              </a:rPr>
              <a:t>- encode</a:t>
            </a:r>
            <a:endParaRPr>
              <a:solidFill>
                <a:schemeClr val="dk1"/>
              </a:solidFill>
            </a:endParaRPr>
          </a:p>
          <a:p>
            <a:pPr indent="0" lvl="0" marL="0" rtl="0">
              <a:spcBef>
                <a:spcPts val="600"/>
              </a:spcBef>
              <a:spcAft>
                <a:spcPts val="0"/>
              </a:spcAft>
              <a:buNone/>
            </a:pPr>
            <a:r>
              <a:rPr lang="en">
                <a:solidFill>
                  <a:schemeClr val="dk1"/>
                </a:solidFill>
              </a:rPr>
              <a:t>- transition tuples correspond to paths leading to the true leaf in the OBDD, while all other paths lead to false.</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a:t>
            </a:r>
            <a:endParaRPr>
              <a:solidFill>
                <a:schemeClr val="dk1"/>
              </a:solidFill>
            </a:endParaRPr>
          </a:p>
          <a:p>
            <a:pPr indent="0" lvl="0" marL="0" rtl="0">
              <a:spcBef>
                <a:spcPts val="0"/>
              </a:spcBef>
              <a:spcAft>
                <a:spcPts val="0"/>
              </a:spcAft>
              <a:buNone/>
            </a:pPr>
            <a:r>
              <a:rPr lang="en">
                <a:solidFill>
                  <a:schemeClr val="dk1"/>
                </a:solidFill>
              </a:rPr>
              <a:t>Where do you think you can get in the most trouble here?</a:t>
            </a:r>
            <a:endParaRPr>
              <a:solidFill>
                <a:schemeClr val="dk1"/>
              </a:solidFill>
            </a:endParaRPr>
          </a:p>
          <a:p>
            <a:pPr indent="0" lvl="0" marL="0" rtl="0">
              <a:spcBef>
                <a:spcPts val="0"/>
              </a:spcBef>
              <a:spcAft>
                <a:spcPts val="0"/>
              </a:spcAft>
              <a:buNone/>
            </a:pPr>
            <a:r>
              <a:rPr lang="en">
                <a:solidFill>
                  <a:schemeClr val="dk1"/>
                </a:solidFill>
              </a:rPr>
              <a:t>(discuss - last one)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Often, on a real program, testing is the best you can do. You can’t cover the input space, but you do enough to feel confident. In this case, however, we’ve simplified things dramatically by building a model. A model is much, much simpler than the real system. So, we can perform a more thorough analysis. This is a process called finite state verification.</a:t>
            </a:r>
            <a:endParaRPr>
              <a:solidFill>
                <a:schemeClr val="dk1"/>
              </a:solidFill>
            </a:endParaRPr>
          </a:p>
          <a:p>
            <a:pPr indent="0" lvl="0" marL="0">
              <a:spcBef>
                <a:spcPts val="0"/>
              </a:spcBef>
              <a:spcAft>
                <a:spcPts val="0"/>
              </a:spcAft>
              <a:buNone/>
            </a:pPr>
            <a:r>
              <a:rPr lang="en">
                <a:solidFill>
                  <a:schemeClr val="dk1"/>
                </a:solidFill>
              </a:rPr>
              <a:t>(read)</a:t>
            </a:r>
            <a:endParaRPr>
              <a:solidFill>
                <a:schemeClr val="dk1"/>
              </a:solidFill>
            </a:endParaRPr>
          </a:p>
          <a:p>
            <a:pPr indent="0" lvl="0" marL="0" rtl="0">
              <a:spcBef>
                <a:spcPts val="0"/>
              </a:spcBef>
              <a:spcAft>
                <a:spcPts val="0"/>
              </a:spcAft>
              <a:buNone/>
            </a:pPr>
            <a:r>
              <a:rPr lang="en">
                <a:solidFill>
                  <a:schemeClr val="dk1"/>
                </a:solidFill>
              </a:rPr>
              <a:t>(2) - state space, not the input space. We don’t need to try all inputs, but rather, examine the abstract states.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(read)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To ensure that the requirements hold, we need to express them in a form that can be logically assessed, as a boolean expression written in a formal logic. Now, if we just write out a property as an if expression, we can check whether it holds at</a:t>
            </a:r>
            <a:endParaRPr>
              <a:solidFill>
                <a:schemeClr val="dk1"/>
              </a:solidFill>
            </a:endParaRPr>
          </a:p>
          <a:p>
            <a:pPr indent="0" lvl="0" marL="0" rtl="0">
              <a:spcBef>
                <a:spcPts val="0"/>
              </a:spcBef>
              <a:spcAft>
                <a:spcPts val="0"/>
              </a:spcAft>
              <a:buNone/>
            </a:pPr>
            <a:r>
              <a:rPr lang="en">
                <a:solidFill>
                  <a:schemeClr val="dk1"/>
                </a:solidFill>
              </a:rPr>
              <a:t>a particular point in time - over a model, we could check whether something is always true, but that’s usually not quite expressive enough - many requirements are properties over paths of execution. So typically, we use a form of what is called temporal logic. Temporal logics contain a set of operators that can be used to express properties over execution paths, allowing you to ensure that complex properties hold over any possible execution of the system. </a:t>
            </a:r>
            <a:endParaRPr>
              <a:solidFill>
                <a:schemeClr val="dk1"/>
              </a:solidFill>
            </a:endParaRPr>
          </a:p>
          <a:p>
            <a:pPr indent="0" lvl="0" marL="0" rtl="0">
              <a:spcBef>
                <a:spcPts val="0"/>
              </a:spcBef>
              <a:spcAft>
                <a:spcPts val="0"/>
              </a:spcAft>
              <a:buNone/>
            </a:pPr>
            <a:r>
              <a:rPr lang="en">
                <a:solidFill>
                  <a:schemeClr val="dk1"/>
                </a:solidFill>
              </a:rPr>
              <a:t>Typically, we can break down these properties into two forms - safety properties and liveness properties. </a:t>
            </a:r>
            <a:endParaRPr>
              <a:solidFill>
                <a:schemeClr val="dk1"/>
              </a:solidFill>
            </a:endParaRPr>
          </a:p>
          <a:p>
            <a:pPr indent="0" lvl="0" marL="0" rtl="0">
              <a:spcBef>
                <a:spcPts val="0"/>
              </a:spcBef>
              <a:spcAft>
                <a:spcPts val="0"/>
              </a:spcAft>
              <a:buNone/>
            </a:pPr>
            <a:r>
              <a:rPr lang="en">
                <a:solidFill>
                  <a:schemeClr val="dk1"/>
                </a:solidFill>
              </a:rPr>
              <a:t>Safey properties divide the system into good states and bad states, where good states satisfy properties and bad states violate them. Most properties are written this way - we say that the system never will do something or that it will always do something.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a:t>
            </a:r>
            <a:endParaRPr>
              <a:solidFill>
                <a:schemeClr val="dk1"/>
              </a:solidFill>
            </a:endParaRPr>
          </a:p>
          <a:p>
            <a:pPr indent="0" lvl="0" marL="0" rtl="0">
              <a:spcBef>
                <a:spcPts val="0"/>
              </a:spcBef>
              <a:spcAft>
                <a:spcPts val="0"/>
              </a:spcAft>
              <a:buNone/>
            </a:pPr>
            <a:r>
              <a:rPr lang="en">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endParaRPr>
              <a:solidFill>
                <a:schemeClr val="dk1"/>
              </a:solidFill>
            </a:endParaRPr>
          </a:p>
          <a:p>
            <a:pPr indent="0" lvl="0" marL="0" rtl="0">
              <a:spcBef>
                <a:spcPts val="0"/>
              </a:spcBef>
              <a:spcAft>
                <a:spcPts val="0"/>
              </a:spcAft>
              <a:buNone/>
            </a:pPr>
            <a:r>
              <a:rPr lang="en">
                <a:solidFill>
                  <a:schemeClr val="dk1"/>
                </a:solidFill>
              </a:rPr>
              <a:t>be violated. Liveness is something we want to eventually be true. A safety property says that nothing bad will ever happen- the light will always turn green within five seconds - while liveness properties say that something good will eventually happen - if the light is red, it will eventually be green. Liveness properties are used to reason over paths of unknown length. </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81642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Finite State Verification</a:t>
            </a:r>
            <a:endParaRPr sz="3600"/>
          </a:p>
        </p:txBody>
      </p:sp>
      <p:sp>
        <p:nvSpPr>
          <p:cNvPr id="45" name="Shape 45"/>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19 - 04/03/2018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Temporal Logic</a:t>
            </a:r>
            <a:endParaRPr/>
          </a:p>
        </p:txBody>
      </p:sp>
      <p:sp>
        <p:nvSpPr>
          <p:cNvPr id="117" name="Shape 1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Sets of rules and symbolism for representing propositions qualified over time. </a:t>
            </a:r>
            <a:endParaRPr/>
          </a:p>
          <a:p>
            <a:pPr indent="-419100" lvl="0" marL="457200" marR="0" rtl="0" algn="l">
              <a:lnSpc>
                <a:spcPct val="100000"/>
              </a:lnSpc>
              <a:spcBef>
                <a:spcPts val="0"/>
              </a:spcBef>
              <a:spcAft>
                <a:spcPts val="0"/>
              </a:spcAft>
              <a:buSzPts val="3000"/>
              <a:buChar char="●"/>
            </a:pPr>
            <a:r>
              <a:rPr lang="en"/>
              <a:t>Linear Time Logic (LTL)</a:t>
            </a:r>
            <a:endParaRPr/>
          </a:p>
          <a:p>
            <a:pPr indent="-381000" lvl="1" marL="914400" marR="0" rtl="0" algn="l">
              <a:lnSpc>
                <a:spcPct val="100000"/>
              </a:lnSpc>
              <a:spcBef>
                <a:spcPts val="0"/>
              </a:spcBef>
              <a:spcAft>
                <a:spcPts val="0"/>
              </a:spcAft>
              <a:buSzPts val="2400"/>
              <a:buChar char="○"/>
            </a:pPr>
            <a:r>
              <a:rPr lang="en"/>
              <a:t>Reason about events over a timeline.</a:t>
            </a:r>
            <a:endParaRPr/>
          </a:p>
          <a:p>
            <a:pPr indent="-419100" lvl="0" marL="457200" marR="0" rtl="0" algn="l">
              <a:lnSpc>
                <a:spcPct val="100000"/>
              </a:lnSpc>
              <a:spcBef>
                <a:spcPts val="0"/>
              </a:spcBef>
              <a:spcAft>
                <a:spcPts val="0"/>
              </a:spcAft>
              <a:buSzPts val="3000"/>
              <a:buChar char="●"/>
            </a:pPr>
            <a:r>
              <a:rPr lang="en"/>
              <a:t>Computation Tree Logic (CTL)</a:t>
            </a:r>
            <a:endParaRPr/>
          </a:p>
          <a:p>
            <a:pPr indent="-381000" lvl="1" marL="914400" marR="0" rtl="0" algn="l">
              <a:lnSpc>
                <a:spcPct val="100000"/>
              </a:lnSpc>
              <a:spcBef>
                <a:spcPts val="0"/>
              </a:spcBef>
              <a:spcAft>
                <a:spcPts val="0"/>
              </a:spcAft>
              <a:buSzPts val="2400"/>
              <a:buChar char="○"/>
            </a:pPr>
            <a:r>
              <a:rPr lang="en"/>
              <a:t>Branching logic that can reason about multiple timelines.</a:t>
            </a:r>
            <a:endParaRPr/>
          </a:p>
          <a:p>
            <a:pPr indent="-419100" lvl="0" marL="457200" marR="0" rtl="0" algn="l">
              <a:lnSpc>
                <a:spcPct val="100000"/>
              </a:lnSpc>
              <a:spcBef>
                <a:spcPts val="0"/>
              </a:spcBef>
              <a:spcAft>
                <a:spcPts val="0"/>
              </a:spcAft>
              <a:buSzPts val="3000"/>
              <a:buChar char="●"/>
            </a:pPr>
            <a:r>
              <a:rPr lang="en"/>
              <a:t>We need both forms of logic - each can express properties that the other cannot.</a:t>
            </a:r>
            <a:endParaRPr/>
          </a:p>
          <a:p>
            <a:pPr indent="0" lvl="0" marL="0" marR="0" rtl="0" algn="l">
              <a:lnSpc>
                <a:spcPct val="100000"/>
              </a:lnSpc>
              <a:spcBef>
                <a:spcPts val="600"/>
              </a:spcBef>
              <a:spcAft>
                <a:spcPts val="0"/>
              </a:spcAft>
              <a:buNone/>
            </a:pPr>
            <a:r>
              <a:t/>
            </a:r>
            <a:endParaRPr sz="2400"/>
          </a:p>
        </p:txBody>
      </p:sp>
      <p:sp>
        <p:nvSpPr>
          <p:cNvPr id="118" name="Shape 1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Linear Time Logic Formulae</a:t>
            </a:r>
            <a:endParaRPr/>
          </a:p>
        </p:txBody>
      </p:sp>
      <p:sp>
        <p:nvSpPr>
          <p:cNvPr id="124" name="Shape 1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Formulae written with propositional variables (boolean properties), logical operators (and, or, not, implication), and a set of modal operators:</a:t>
            </a:r>
            <a:endParaRPr/>
          </a:p>
          <a:p>
            <a:pPr indent="0" lvl="0" marL="0" marR="0" rtl="0" algn="l">
              <a:lnSpc>
                <a:spcPct val="100000"/>
              </a:lnSpc>
              <a:spcBef>
                <a:spcPts val="600"/>
              </a:spcBef>
              <a:spcAft>
                <a:spcPts val="0"/>
              </a:spcAft>
              <a:buNone/>
            </a:pPr>
            <a:r>
              <a:t/>
            </a:r>
            <a:endParaRPr sz="2400"/>
          </a:p>
        </p:txBody>
      </p:sp>
      <p:graphicFrame>
        <p:nvGraphicFramePr>
          <p:cNvPr id="125" name="Shape 125"/>
          <p:cNvGraphicFramePr/>
          <p:nvPr/>
        </p:nvGraphicFramePr>
        <p:xfrm>
          <a:off x="899550" y="3450175"/>
          <a:ext cx="3000000" cy="3000000"/>
        </p:xfrm>
        <a:graphic>
          <a:graphicData uri="http://schemas.openxmlformats.org/drawingml/2006/table">
            <a:tbl>
              <a:tblPr>
                <a:noFill/>
                <a:tableStyleId>{3688A068-B3BA-4838-8091-CE8B483C212C}</a:tableStyleId>
              </a:tblPr>
              <a:tblGrid>
                <a:gridCol w="1264150"/>
                <a:gridCol w="1622150"/>
                <a:gridCol w="4352675"/>
              </a:tblGrid>
              <a:tr h="381000">
                <a:tc>
                  <a:txBody>
                    <a:bodyPr>
                      <a:noAutofit/>
                    </a:bodyPr>
                    <a:lstStyle/>
                    <a:p>
                      <a:pPr indent="0" lvl="0" marL="0">
                        <a:spcBef>
                          <a:spcPts val="0"/>
                        </a:spcBef>
                        <a:spcAft>
                          <a:spcPts val="0"/>
                        </a:spcAft>
                        <a:buNone/>
                      </a:pPr>
                      <a:r>
                        <a:rPr b="1" lang="en"/>
                        <a:t>X (next)</a:t>
                      </a:r>
                      <a:endParaRPr b="1"/>
                    </a:p>
                  </a:txBody>
                  <a:tcPr marT="91425" marB="91425" marR="91425" marL="91425"/>
                </a:tc>
                <a:tc>
                  <a:txBody>
                    <a:bodyPr>
                      <a:noAutofit/>
                    </a:bodyPr>
                    <a:lstStyle/>
                    <a:p>
                      <a:pPr indent="0" lvl="0" marL="0">
                        <a:spcBef>
                          <a:spcPts val="0"/>
                        </a:spcBef>
                        <a:spcAft>
                          <a:spcPts val="0"/>
                        </a:spcAft>
                        <a:buNone/>
                      </a:pPr>
                      <a:r>
                        <a:rPr lang="en"/>
                        <a:t>X hunger</a:t>
                      </a:r>
                      <a:endParaRPr/>
                    </a:p>
                  </a:txBody>
                  <a:tcPr marT="91425" marB="91425" marR="91425" marL="91425"/>
                </a:tc>
                <a:tc>
                  <a:txBody>
                    <a:bodyPr>
                      <a:noAutofit/>
                    </a:bodyPr>
                    <a:lstStyle/>
                    <a:p>
                      <a:pPr indent="0" lvl="0" marL="0" rtl="0">
                        <a:spcBef>
                          <a:spcPts val="0"/>
                        </a:spcBef>
                        <a:spcAft>
                          <a:spcPts val="0"/>
                        </a:spcAft>
                        <a:buNone/>
                      </a:pPr>
                      <a:r>
                        <a:rPr lang="en"/>
                        <a:t>In the next state, I will be hungry.</a:t>
                      </a:r>
                      <a:endParaRPr/>
                    </a:p>
                  </a:txBody>
                  <a:tcPr marT="91425" marB="91425" marR="91425" marL="91425"/>
                </a:tc>
              </a:tr>
              <a:tr h="381000">
                <a:tc>
                  <a:txBody>
                    <a:bodyPr>
                      <a:noAutofit/>
                    </a:bodyPr>
                    <a:lstStyle/>
                    <a:p>
                      <a:pPr indent="0" lvl="0" marL="0">
                        <a:spcBef>
                          <a:spcPts val="0"/>
                        </a:spcBef>
                        <a:spcAft>
                          <a:spcPts val="0"/>
                        </a:spcAft>
                        <a:buNone/>
                      </a:pPr>
                      <a:r>
                        <a:rPr b="1" lang="en"/>
                        <a:t>G (globally)</a:t>
                      </a:r>
                      <a:endParaRPr b="1"/>
                    </a:p>
                  </a:txBody>
                  <a:tcPr marT="91425" marB="91425" marR="91425" marL="91425"/>
                </a:tc>
                <a:tc>
                  <a:txBody>
                    <a:bodyPr>
                      <a:noAutofit/>
                    </a:bodyPr>
                    <a:lstStyle/>
                    <a:p>
                      <a:pPr indent="0" lvl="0" marL="0">
                        <a:spcBef>
                          <a:spcPts val="0"/>
                        </a:spcBef>
                        <a:spcAft>
                          <a:spcPts val="0"/>
                        </a:spcAft>
                        <a:buNone/>
                      </a:pPr>
                      <a:r>
                        <a:rPr lang="en"/>
                        <a:t>G hunger</a:t>
                      </a:r>
                      <a:endParaRPr/>
                    </a:p>
                  </a:txBody>
                  <a:tcPr marT="91425" marB="91425" marR="91425" marL="91425"/>
                </a:tc>
                <a:tc>
                  <a:txBody>
                    <a:bodyPr>
                      <a:noAutofit/>
                    </a:bodyPr>
                    <a:lstStyle/>
                    <a:p>
                      <a:pPr indent="0" lvl="0" marL="0">
                        <a:spcBef>
                          <a:spcPts val="0"/>
                        </a:spcBef>
                        <a:spcAft>
                          <a:spcPts val="0"/>
                        </a:spcAft>
                        <a:buNone/>
                      </a:pPr>
                      <a:r>
                        <a:rPr lang="en"/>
                        <a:t>In all future states, I will be hungry.</a:t>
                      </a:r>
                      <a:endParaRPr/>
                    </a:p>
                  </a:txBody>
                  <a:tcPr marT="91425" marB="91425" marR="91425" marL="91425"/>
                </a:tc>
              </a:tr>
              <a:tr h="381000">
                <a:tc>
                  <a:txBody>
                    <a:bodyPr>
                      <a:noAutofit/>
                    </a:bodyPr>
                    <a:lstStyle/>
                    <a:p>
                      <a:pPr indent="0" lvl="0" marL="0">
                        <a:spcBef>
                          <a:spcPts val="0"/>
                        </a:spcBef>
                        <a:spcAft>
                          <a:spcPts val="0"/>
                        </a:spcAft>
                        <a:buNone/>
                      </a:pPr>
                      <a:r>
                        <a:rPr b="1" lang="en"/>
                        <a:t>F (finally)</a:t>
                      </a:r>
                      <a:endParaRPr b="1"/>
                    </a:p>
                  </a:txBody>
                  <a:tcPr marT="91425" marB="91425" marR="91425" marL="91425"/>
                </a:tc>
                <a:tc>
                  <a:txBody>
                    <a:bodyPr>
                      <a:noAutofit/>
                    </a:bodyPr>
                    <a:lstStyle/>
                    <a:p>
                      <a:pPr indent="0" lvl="0" marL="0">
                        <a:spcBef>
                          <a:spcPts val="0"/>
                        </a:spcBef>
                        <a:spcAft>
                          <a:spcPts val="0"/>
                        </a:spcAft>
                        <a:buNone/>
                      </a:pPr>
                      <a:r>
                        <a:rPr lang="en"/>
                        <a:t>F hunger</a:t>
                      </a:r>
                      <a:endParaRPr/>
                    </a:p>
                  </a:txBody>
                  <a:tcPr marT="91425" marB="91425" marR="91425" marL="91425"/>
                </a:tc>
                <a:tc>
                  <a:txBody>
                    <a:bodyPr>
                      <a:noAutofit/>
                    </a:bodyPr>
                    <a:lstStyle/>
                    <a:p>
                      <a:pPr indent="0" lvl="0" marL="0">
                        <a:spcBef>
                          <a:spcPts val="0"/>
                        </a:spcBef>
                        <a:spcAft>
                          <a:spcPts val="0"/>
                        </a:spcAft>
                        <a:buNone/>
                      </a:pPr>
                      <a:r>
                        <a:rPr lang="en"/>
                        <a:t>Eventually, there will be a state where I am hungry.</a:t>
                      </a:r>
                      <a:endParaRPr/>
                    </a:p>
                  </a:txBody>
                  <a:tcPr marT="91425" marB="91425" marR="91425" marL="91425"/>
                </a:tc>
              </a:tr>
              <a:tr h="381000">
                <a:tc>
                  <a:txBody>
                    <a:bodyPr>
                      <a:noAutofit/>
                    </a:bodyPr>
                    <a:lstStyle/>
                    <a:p>
                      <a:pPr indent="0" lvl="0" marL="0">
                        <a:spcBef>
                          <a:spcPts val="0"/>
                        </a:spcBef>
                        <a:spcAft>
                          <a:spcPts val="0"/>
                        </a:spcAft>
                        <a:buNone/>
                      </a:pPr>
                      <a:r>
                        <a:rPr b="1" lang="en"/>
                        <a:t>U (until)</a:t>
                      </a:r>
                      <a:endParaRPr b="1"/>
                    </a:p>
                  </a:txBody>
                  <a:tcPr marT="91425" marB="91425" marR="91425" marL="91425"/>
                </a:tc>
                <a:tc>
                  <a:txBody>
                    <a:bodyPr>
                      <a:noAutofit/>
                    </a:bodyPr>
                    <a:lstStyle/>
                    <a:p>
                      <a:pPr indent="0" lvl="0" marL="0">
                        <a:spcBef>
                          <a:spcPts val="0"/>
                        </a:spcBef>
                        <a:spcAft>
                          <a:spcPts val="0"/>
                        </a:spcAft>
                        <a:buNone/>
                      </a:pPr>
                      <a:r>
                        <a:rPr lang="en"/>
                        <a:t>hunger U burger</a:t>
                      </a:r>
                      <a:endParaRPr/>
                    </a:p>
                  </a:txBody>
                  <a:tcPr marT="91425" marB="91425" marR="91425" marL="91425"/>
                </a:tc>
                <a:tc>
                  <a:txBody>
                    <a:bodyPr>
                      <a:noAutofit/>
                    </a:bodyPr>
                    <a:lstStyle/>
                    <a:p>
                      <a:pPr indent="0" lvl="0" marL="0">
                        <a:spcBef>
                          <a:spcPts val="0"/>
                        </a:spcBef>
                        <a:spcAft>
                          <a:spcPts val="0"/>
                        </a:spcAft>
                        <a:buNone/>
                      </a:pPr>
                      <a:r>
                        <a:rPr lang="en"/>
                        <a:t>I will be hungry until I start to eat a burger.</a:t>
                      </a:r>
                      <a:endParaRPr/>
                    </a:p>
                  </a:txBody>
                  <a:tcPr marT="91425" marB="91425" marR="91425" marL="91425"/>
                </a:tc>
              </a:tr>
              <a:tr h="381000">
                <a:tc>
                  <a:txBody>
                    <a:bodyPr>
                      <a:noAutofit/>
                    </a:bodyPr>
                    <a:lstStyle/>
                    <a:p>
                      <a:pPr indent="0" lvl="0" marL="0">
                        <a:spcBef>
                          <a:spcPts val="0"/>
                        </a:spcBef>
                        <a:spcAft>
                          <a:spcPts val="0"/>
                        </a:spcAft>
                        <a:buNone/>
                      </a:pPr>
                      <a:r>
                        <a:rPr b="1" lang="en"/>
                        <a:t>R (release)</a:t>
                      </a:r>
                      <a:endParaRPr b="1"/>
                    </a:p>
                  </a:txBody>
                  <a:tcPr marT="91425" marB="91425" marR="91425" marL="91425"/>
                </a:tc>
                <a:tc>
                  <a:txBody>
                    <a:bodyPr>
                      <a:noAutofit/>
                    </a:bodyPr>
                    <a:lstStyle/>
                    <a:p>
                      <a:pPr indent="0" lvl="0" marL="0">
                        <a:spcBef>
                          <a:spcPts val="0"/>
                        </a:spcBef>
                        <a:spcAft>
                          <a:spcPts val="0"/>
                        </a:spcAft>
                        <a:buNone/>
                      </a:pPr>
                      <a:r>
                        <a:rPr lang="en"/>
                        <a:t>hunger R burger</a:t>
                      </a:r>
                      <a:endParaRPr/>
                    </a:p>
                  </a:txBody>
                  <a:tcPr marT="91425" marB="91425" marR="91425" marL="91425"/>
                </a:tc>
                <a:tc>
                  <a:txBody>
                    <a:bodyPr>
                      <a:noAutofit/>
                    </a:bodyPr>
                    <a:lstStyle/>
                    <a:p>
                      <a:pPr indent="0" lvl="0" marL="0">
                        <a:spcBef>
                          <a:spcPts val="0"/>
                        </a:spcBef>
                        <a:spcAft>
                          <a:spcPts val="0"/>
                        </a:spcAft>
                        <a:buNone/>
                      </a:pPr>
                      <a:r>
                        <a:rPr lang="en"/>
                        <a:t>I will cease to be hungry after I eat a burger.</a:t>
                      </a:r>
                      <a:endParaRPr/>
                    </a:p>
                  </a:txBody>
                  <a:tcPr marT="91425" marB="91425" marR="91425" marL="91425"/>
                </a:tc>
              </a:tr>
            </a:tbl>
          </a:graphicData>
        </a:graphic>
      </p:graphicFrame>
      <p:sp>
        <p:nvSpPr>
          <p:cNvPr id="126" name="Shape 1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LTL Examples</a:t>
            </a:r>
            <a:endParaRPr/>
          </a:p>
        </p:txBody>
      </p:sp>
      <p:sp>
        <p:nvSpPr>
          <p:cNvPr id="132" name="Shape 1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X (next) - This operator provides a constraint on the next moment in time.</a:t>
            </a:r>
            <a:endParaRPr/>
          </a:p>
          <a:p>
            <a:pPr indent="-381000" lvl="1" marL="914400" marR="0" rtl="0" algn="l">
              <a:lnSpc>
                <a:spcPct val="100000"/>
              </a:lnSpc>
              <a:spcBef>
                <a:spcPts val="0"/>
              </a:spcBef>
              <a:spcAft>
                <a:spcPts val="0"/>
              </a:spcAft>
              <a:buSzPts val="2400"/>
              <a:buChar char="○"/>
            </a:pPr>
            <a:r>
              <a:rPr lang="en"/>
              <a:t>(sad &amp;&amp; !rich) -&gt; X(sad)</a:t>
            </a:r>
            <a:endParaRPr/>
          </a:p>
          <a:p>
            <a:pPr indent="-381000" lvl="1" marL="914400" marR="0" rtl="0" algn="l">
              <a:lnSpc>
                <a:spcPct val="100000"/>
              </a:lnSpc>
              <a:spcBef>
                <a:spcPts val="0"/>
              </a:spcBef>
              <a:spcAft>
                <a:spcPts val="0"/>
              </a:spcAft>
              <a:buSzPts val="2400"/>
              <a:buChar char="○"/>
            </a:pPr>
            <a:r>
              <a:rPr lang="en"/>
              <a:t>((x==0) &amp;&amp; (add3)) -&gt; X(x == 3)</a:t>
            </a:r>
            <a:endParaRPr/>
          </a:p>
          <a:p>
            <a:pPr indent="-419100" lvl="0" marL="457200" marR="0" rtl="0" algn="l">
              <a:lnSpc>
                <a:spcPct val="100000"/>
              </a:lnSpc>
              <a:spcBef>
                <a:spcPts val="0"/>
              </a:spcBef>
              <a:spcAft>
                <a:spcPts val="0"/>
              </a:spcAft>
              <a:buSzPts val="3000"/>
              <a:buChar char="●"/>
            </a:pPr>
            <a:r>
              <a:rPr lang="en"/>
              <a:t>F (finally) - At some point in the future, this property will be true.</a:t>
            </a:r>
            <a:endParaRPr/>
          </a:p>
          <a:p>
            <a:pPr indent="-381000" lvl="1" marL="914400" marR="0" rtl="0" algn="l">
              <a:lnSpc>
                <a:spcPct val="100000"/>
              </a:lnSpc>
              <a:spcBef>
                <a:spcPts val="0"/>
              </a:spcBef>
              <a:spcAft>
                <a:spcPts val="0"/>
              </a:spcAft>
              <a:buSzPts val="2400"/>
              <a:buChar char="○"/>
            </a:pPr>
            <a:r>
              <a:rPr lang="en"/>
              <a:t>(funny &amp;&amp; ownCamera) -&gt; F(famous)</a:t>
            </a:r>
            <a:endParaRPr/>
          </a:p>
          <a:p>
            <a:pPr indent="-381000" lvl="1" marL="914400" marR="0" rtl="0" algn="l">
              <a:lnSpc>
                <a:spcPct val="100000"/>
              </a:lnSpc>
              <a:spcBef>
                <a:spcPts val="0"/>
              </a:spcBef>
              <a:spcAft>
                <a:spcPts val="0"/>
              </a:spcAft>
              <a:buSzPts val="2400"/>
              <a:buChar char="○"/>
            </a:pPr>
            <a:r>
              <a:rPr lang="en"/>
              <a:t>sad -&gt; F(happy)</a:t>
            </a:r>
            <a:endParaRPr/>
          </a:p>
          <a:p>
            <a:pPr indent="-381000" lvl="1" marL="914400" marR="0" rtl="0" algn="l">
              <a:lnSpc>
                <a:spcPct val="100000"/>
              </a:lnSpc>
              <a:spcBef>
                <a:spcPts val="0"/>
              </a:spcBef>
              <a:spcAft>
                <a:spcPts val="0"/>
              </a:spcAft>
              <a:buSzPts val="2400"/>
              <a:buChar char="○"/>
            </a:pPr>
            <a:r>
              <a:rPr lang="en"/>
              <a:t>send -&gt; F(receive)</a:t>
            </a:r>
            <a:endParaRPr/>
          </a:p>
          <a:p>
            <a:pPr indent="0" lvl="0" marL="0" marR="0" rtl="0" algn="l">
              <a:lnSpc>
                <a:spcPct val="100000"/>
              </a:lnSpc>
              <a:spcBef>
                <a:spcPts val="600"/>
              </a:spcBef>
              <a:spcAft>
                <a:spcPts val="0"/>
              </a:spcAft>
              <a:buNone/>
            </a:pPr>
            <a:r>
              <a:t/>
            </a:r>
            <a:endParaRPr sz="2400"/>
          </a:p>
        </p:txBody>
      </p:sp>
      <p:sp>
        <p:nvSpPr>
          <p:cNvPr id="133" name="Shape 1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LTL Examples</a:t>
            </a:r>
            <a:endParaRPr/>
          </a:p>
        </p:txBody>
      </p:sp>
      <p:sp>
        <p:nvSpPr>
          <p:cNvPr id="139" name="Shape 1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G (globally) - This property must always be true.</a:t>
            </a:r>
            <a:endParaRPr/>
          </a:p>
          <a:p>
            <a:pPr indent="-381000" lvl="1" marL="914400" marR="0" rtl="0" algn="l">
              <a:lnSpc>
                <a:spcPct val="100000"/>
              </a:lnSpc>
              <a:spcBef>
                <a:spcPts val="0"/>
              </a:spcBef>
              <a:spcAft>
                <a:spcPts val="0"/>
              </a:spcAft>
              <a:buSzPts val="2400"/>
              <a:buChar char="○"/>
            </a:pPr>
            <a:r>
              <a:rPr lang="en"/>
              <a:t>winLottery -&gt; G(rich)</a:t>
            </a:r>
            <a:endParaRPr/>
          </a:p>
          <a:p>
            <a:pPr indent="-419100" lvl="0" marL="457200" marR="0" rtl="0" algn="l">
              <a:lnSpc>
                <a:spcPct val="100000"/>
              </a:lnSpc>
              <a:spcBef>
                <a:spcPts val="0"/>
              </a:spcBef>
              <a:spcAft>
                <a:spcPts val="0"/>
              </a:spcAft>
              <a:buSzPts val="3000"/>
              <a:buChar char="●"/>
            </a:pPr>
            <a:r>
              <a:rPr lang="en"/>
              <a:t>U (until) - One property must be true until the second becomes true.</a:t>
            </a:r>
            <a:endParaRPr/>
          </a:p>
          <a:p>
            <a:pPr indent="-381000" lvl="1" marL="914400" marR="0" rtl="0" algn="l">
              <a:lnSpc>
                <a:spcPct val="100000"/>
              </a:lnSpc>
              <a:spcBef>
                <a:spcPts val="0"/>
              </a:spcBef>
              <a:spcAft>
                <a:spcPts val="0"/>
              </a:spcAft>
              <a:buSzPts val="2400"/>
              <a:buChar char="○"/>
            </a:pPr>
            <a:r>
              <a:rPr lang="en"/>
              <a:t>startLecture -&gt; (talk U endLecture)</a:t>
            </a:r>
            <a:endParaRPr/>
          </a:p>
          <a:p>
            <a:pPr indent="-381000" lvl="1" marL="914400" marR="0" rtl="0" algn="l">
              <a:lnSpc>
                <a:spcPct val="100000"/>
              </a:lnSpc>
              <a:spcBef>
                <a:spcPts val="0"/>
              </a:spcBef>
              <a:spcAft>
                <a:spcPts val="0"/>
              </a:spcAft>
              <a:buSzPts val="2400"/>
              <a:buChar char="○"/>
            </a:pPr>
            <a:r>
              <a:rPr lang="en"/>
              <a:t>born -&gt; (alive U dead)</a:t>
            </a:r>
            <a:endParaRPr/>
          </a:p>
          <a:p>
            <a:pPr indent="-381000" lvl="1" marL="914400" marR="0" rtl="0" algn="l">
              <a:lnSpc>
                <a:spcPct val="100000"/>
              </a:lnSpc>
              <a:spcBef>
                <a:spcPts val="0"/>
              </a:spcBef>
              <a:spcAft>
                <a:spcPts val="0"/>
              </a:spcAft>
              <a:buSzPts val="2400"/>
              <a:buChar char="○"/>
            </a:pPr>
            <a:r>
              <a:rPr lang="en"/>
              <a:t>request -&gt; (!reply U acknowledgement)</a:t>
            </a:r>
            <a:endParaRPr/>
          </a:p>
          <a:p>
            <a:pPr indent="0" lvl="0" marL="0" marR="0" rtl="0" algn="l">
              <a:lnSpc>
                <a:spcPct val="100000"/>
              </a:lnSpc>
              <a:spcBef>
                <a:spcPts val="600"/>
              </a:spcBef>
              <a:spcAft>
                <a:spcPts val="0"/>
              </a:spcAft>
              <a:buNone/>
            </a:pPr>
            <a:r>
              <a:t/>
            </a:r>
            <a:endParaRPr sz="2400"/>
          </a:p>
        </p:txBody>
      </p:sp>
      <p:sp>
        <p:nvSpPr>
          <p:cNvPr id="140" name="Shape 1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More LTL Examples</a:t>
            </a:r>
            <a:endParaRPr/>
          </a:p>
        </p:txBody>
      </p:sp>
      <p:sp>
        <p:nvSpPr>
          <p:cNvPr id="146" name="Shape 1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G (requested -&gt; F (received))</a:t>
            </a:r>
            <a:endParaRPr/>
          </a:p>
          <a:p>
            <a:pPr indent="-419100" lvl="0" marL="457200" marR="0" rtl="0" algn="l">
              <a:lnSpc>
                <a:spcPct val="100000"/>
              </a:lnSpc>
              <a:spcBef>
                <a:spcPts val="0"/>
              </a:spcBef>
              <a:spcAft>
                <a:spcPts val="0"/>
              </a:spcAft>
              <a:buSzPts val="3000"/>
              <a:buChar char="●"/>
            </a:pPr>
            <a:r>
              <a:rPr lang="en"/>
              <a:t>G (received -&gt; X (processed))</a:t>
            </a:r>
            <a:endParaRPr/>
          </a:p>
          <a:p>
            <a:pPr indent="-419100" lvl="0" marL="457200" marR="0" rtl="0" algn="l">
              <a:lnSpc>
                <a:spcPct val="100000"/>
              </a:lnSpc>
              <a:spcBef>
                <a:spcPts val="0"/>
              </a:spcBef>
              <a:spcAft>
                <a:spcPts val="0"/>
              </a:spcAft>
              <a:buSzPts val="3000"/>
              <a:buChar char="●"/>
            </a:pPr>
            <a:r>
              <a:rPr lang="en"/>
              <a:t>G (processed -&gt; F (G (done)))</a:t>
            </a:r>
            <a:endParaRPr/>
          </a:p>
          <a:p>
            <a:pPr indent="-419100" lvl="0" marL="457200" marR="0" rtl="0" algn="l">
              <a:lnSpc>
                <a:spcPct val="100000"/>
              </a:lnSpc>
              <a:spcBef>
                <a:spcPts val="0"/>
              </a:spcBef>
              <a:spcAft>
                <a:spcPts val="0"/>
              </a:spcAft>
              <a:buSzPts val="3000"/>
              <a:buChar char="●"/>
            </a:pPr>
            <a:r>
              <a:rPr lang="en"/>
              <a:t>If the above are true, can this be true?</a:t>
            </a:r>
            <a:endParaRPr/>
          </a:p>
          <a:p>
            <a:pPr indent="-381000" lvl="1" marL="914400" marR="0" rtl="0" algn="l">
              <a:lnSpc>
                <a:spcPct val="100000"/>
              </a:lnSpc>
              <a:spcBef>
                <a:spcPts val="0"/>
              </a:spcBef>
              <a:spcAft>
                <a:spcPts val="0"/>
              </a:spcAft>
              <a:buSzPts val="2400"/>
              <a:buChar char="○"/>
            </a:pPr>
            <a:r>
              <a:rPr lang="en"/>
              <a:t>G (requested) &amp;&amp; G (!done)</a:t>
            </a:r>
            <a:endParaRPr/>
          </a:p>
          <a:p>
            <a:pPr indent="0" lvl="0" marL="0" marR="0" rtl="0" algn="l">
              <a:lnSpc>
                <a:spcPct val="100000"/>
              </a:lnSpc>
              <a:spcBef>
                <a:spcPts val="600"/>
              </a:spcBef>
              <a:spcAft>
                <a:spcPts val="0"/>
              </a:spcAft>
              <a:buNone/>
            </a:pPr>
            <a:r>
              <a:t/>
            </a:r>
            <a:endParaRPr sz="2400"/>
          </a:p>
        </p:txBody>
      </p:sp>
      <p:sp>
        <p:nvSpPr>
          <p:cNvPr id="147" name="Shape 1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Computation Tree Logic Formulae</a:t>
            </a:r>
            <a:endParaRPr/>
          </a:p>
        </p:txBody>
      </p:sp>
      <p:sp>
        <p:nvSpPr>
          <p:cNvPr id="153" name="Shape 153"/>
          <p:cNvSpPr txBox="1"/>
          <p:nvPr>
            <p:ph idx="1" type="body"/>
          </p:nvPr>
        </p:nvSpPr>
        <p:spPr>
          <a:xfrm>
            <a:off x="457200" y="1600200"/>
            <a:ext cx="8538600" cy="212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Combines quantifiers over all paths and path-specific quantifiers:</a:t>
            </a:r>
            <a:endParaRPr sz="2400"/>
          </a:p>
          <a:p>
            <a:pPr indent="0" lvl="0" marL="0" marR="0" rtl="0" algn="l">
              <a:lnSpc>
                <a:spcPct val="100000"/>
              </a:lnSpc>
              <a:spcBef>
                <a:spcPts val="600"/>
              </a:spcBef>
              <a:spcAft>
                <a:spcPts val="0"/>
              </a:spcAft>
              <a:buNone/>
            </a:pPr>
            <a:r>
              <a:t/>
            </a:r>
            <a:endParaRPr sz="2400"/>
          </a:p>
        </p:txBody>
      </p:sp>
      <p:graphicFrame>
        <p:nvGraphicFramePr>
          <p:cNvPr id="154" name="Shape 154"/>
          <p:cNvGraphicFramePr/>
          <p:nvPr/>
        </p:nvGraphicFramePr>
        <p:xfrm>
          <a:off x="554525" y="3907650"/>
          <a:ext cx="3000000" cy="3000000"/>
        </p:xfrm>
        <a:graphic>
          <a:graphicData uri="http://schemas.openxmlformats.org/drawingml/2006/table">
            <a:tbl>
              <a:tblPr>
                <a:noFill/>
                <a:tableStyleId>{3688A068-B3BA-4838-8091-CE8B483C212C}</a:tableStyleId>
              </a:tblPr>
              <a:tblGrid>
                <a:gridCol w="1387050"/>
                <a:gridCol w="1779850"/>
                <a:gridCol w="4775850"/>
              </a:tblGrid>
              <a:tr h="381000">
                <a:tc>
                  <a:txBody>
                    <a:bodyPr>
                      <a:noAutofit/>
                    </a:bodyPr>
                    <a:lstStyle/>
                    <a:p>
                      <a:pPr indent="0" lvl="0" marL="0" rtl="0">
                        <a:spcBef>
                          <a:spcPts val="0"/>
                        </a:spcBef>
                        <a:spcAft>
                          <a:spcPts val="0"/>
                        </a:spcAft>
                        <a:buNone/>
                      </a:pPr>
                      <a:r>
                        <a:rPr b="1" lang="en"/>
                        <a:t>X (next)</a:t>
                      </a:r>
                      <a:endParaRPr b="1"/>
                    </a:p>
                  </a:txBody>
                  <a:tcPr marT="91425" marB="91425" marR="91425" marL="91425"/>
                </a:tc>
                <a:tc>
                  <a:txBody>
                    <a:bodyPr>
                      <a:noAutofit/>
                    </a:bodyPr>
                    <a:lstStyle/>
                    <a:p>
                      <a:pPr indent="0" lvl="0" marL="0" rtl="0">
                        <a:spcBef>
                          <a:spcPts val="0"/>
                        </a:spcBef>
                        <a:spcAft>
                          <a:spcPts val="0"/>
                        </a:spcAft>
                        <a:buNone/>
                      </a:pPr>
                      <a:r>
                        <a:rPr lang="en"/>
                        <a:t>X hunger</a:t>
                      </a:r>
                      <a:endParaRPr/>
                    </a:p>
                  </a:txBody>
                  <a:tcPr marT="91425" marB="91425" marR="91425" marL="91425"/>
                </a:tc>
                <a:tc>
                  <a:txBody>
                    <a:bodyPr>
                      <a:noAutofit/>
                    </a:bodyPr>
                    <a:lstStyle/>
                    <a:p>
                      <a:pPr indent="0" lvl="0" marL="0" rtl="0">
                        <a:spcBef>
                          <a:spcPts val="0"/>
                        </a:spcBef>
                        <a:spcAft>
                          <a:spcPts val="0"/>
                        </a:spcAft>
                        <a:buNone/>
                      </a:pPr>
                      <a:r>
                        <a:rPr lang="en"/>
                        <a:t>In the next state on this path, I will be hungry.</a:t>
                      </a:r>
                      <a:endParaRPr/>
                    </a:p>
                  </a:txBody>
                  <a:tcPr marT="91425" marB="91425" marR="91425" marL="91425"/>
                </a:tc>
              </a:tr>
              <a:tr h="381000">
                <a:tc>
                  <a:txBody>
                    <a:bodyPr>
                      <a:noAutofit/>
                    </a:bodyPr>
                    <a:lstStyle/>
                    <a:p>
                      <a:pPr indent="0" lvl="0" marL="0" rtl="0">
                        <a:spcBef>
                          <a:spcPts val="0"/>
                        </a:spcBef>
                        <a:spcAft>
                          <a:spcPts val="0"/>
                        </a:spcAft>
                        <a:buNone/>
                      </a:pPr>
                      <a:r>
                        <a:rPr b="1" lang="en"/>
                        <a:t>G (globally)</a:t>
                      </a:r>
                      <a:endParaRPr b="1"/>
                    </a:p>
                  </a:txBody>
                  <a:tcPr marT="91425" marB="91425" marR="91425" marL="91425"/>
                </a:tc>
                <a:tc>
                  <a:txBody>
                    <a:bodyPr>
                      <a:noAutofit/>
                    </a:bodyPr>
                    <a:lstStyle/>
                    <a:p>
                      <a:pPr indent="0" lvl="0" marL="0" rtl="0">
                        <a:spcBef>
                          <a:spcPts val="0"/>
                        </a:spcBef>
                        <a:spcAft>
                          <a:spcPts val="0"/>
                        </a:spcAft>
                        <a:buNone/>
                      </a:pPr>
                      <a:r>
                        <a:rPr lang="en"/>
                        <a:t>G hunger</a:t>
                      </a:r>
                      <a:endParaRPr/>
                    </a:p>
                  </a:txBody>
                  <a:tcPr marT="91425" marB="91425" marR="91425" marL="91425"/>
                </a:tc>
                <a:tc>
                  <a:txBody>
                    <a:bodyPr>
                      <a:noAutofit/>
                    </a:bodyPr>
                    <a:lstStyle/>
                    <a:p>
                      <a:pPr indent="0" lvl="0" marL="0" rtl="0">
                        <a:spcBef>
                          <a:spcPts val="0"/>
                        </a:spcBef>
                        <a:spcAft>
                          <a:spcPts val="0"/>
                        </a:spcAft>
                        <a:buNone/>
                      </a:pPr>
                      <a:r>
                        <a:rPr lang="en"/>
                        <a:t>In all future states on this path, I will be hungry.</a:t>
                      </a:r>
                      <a:endParaRPr/>
                    </a:p>
                  </a:txBody>
                  <a:tcPr marT="91425" marB="91425" marR="91425" marL="91425"/>
                </a:tc>
              </a:tr>
              <a:tr h="381000">
                <a:tc>
                  <a:txBody>
                    <a:bodyPr>
                      <a:noAutofit/>
                    </a:bodyPr>
                    <a:lstStyle/>
                    <a:p>
                      <a:pPr indent="0" lvl="0" marL="0" rtl="0">
                        <a:spcBef>
                          <a:spcPts val="0"/>
                        </a:spcBef>
                        <a:spcAft>
                          <a:spcPts val="0"/>
                        </a:spcAft>
                        <a:buNone/>
                      </a:pPr>
                      <a:r>
                        <a:rPr b="1" lang="en"/>
                        <a:t>F (finally)</a:t>
                      </a:r>
                      <a:endParaRPr b="1"/>
                    </a:p>
                  </a:txBody>
                  <a:tcPr marT="91425" marB="91425" marR="91425" marL="91425"/>
                </a:tc>
                <a:tc>
                  <a:txBody>
                    <a:bodyPr>
                      <a:noAutofit/>
                    </a:bodyPr>
                    <a:lstStyle/>
                    <a:p>
                      <a:pPr indent="0" lvl="0" marL="0" rtl="0">
                        <a:spcBef>
                          <a:spcPts val="0"/>
                        </a:spcBef>
                        <a:spcAft>
                          <a:spcPts val="0"/>
                        </a:spcAft>
                        <a:buNone/>
                      </a:pPr>
                      <a:r>
                        <a:rPr lang="en"/>
                        <a:t>F hunger</a:t>
                      </a:r>
                      <a:endParaRPr/>
                    </a:p>
                  </a:txBody>
                  <a:tcPr marT="91425" marB="91425" marR="91425" marL="91425"/>
                </a:tc>
                <a:tc>
                  <a:txBody>
                    <a:bodyPr>
                      <a:noAutofit/>
                    </a:bodyPr>
                    <a:lstStyle/>
                    <a:p>
                      <a:pPr indent="0" lvl="0" marL="0" rtl="0">
                        <a:spcBef>
                          <a:spcPts val="0"/>
                        </a:spcBef>
                        <a:spcAft>
                          <a:spcPts val="0"/>
                        </a:spcAft>
                        <a:buNone/>
                      </a:pPr>
                      <a:r>
                        <a:rPr lang="en"/>
                        <a:t>Eventually on this path, there will be a state where I am hungry.</a:t>
                      </a:r>
                      <a:endParaRPr/>
                    </a:p>
                  </a:txBody>
                  <a:tcPr marT="91425" marB="91425" marR="91425" marL="91425"/>
                </a:tc>
              </a:tr>
              <a:tr h="381000">
                <a:tc>
                  <a:txBody>
                    <a:bodyPr>
                      <a:noAutofit/>
                    </a:bodyPr>
                    <a:lstStyle/>
                    <a:p>
                      <a:pPr indent="0" lvl="0" marL="0" rtl="0">
                        <a:spcBef>
                          <a:spcPts val="0"/>
                        </a:spcBef>
                        <a:spcAft>
                          <a:spcPts val="0"/>
                        </a:spcAft>
                        <a:buNone/>
                      </a:pPr>
                      <a:r>
                        <a:rPr b="1" lang="en"/>
                        <a:t>U (until)</a:t>
                      </a:r>
                      <a:endParaRPr b="1"/>
                    </a:p>
                  </a:txBody>
                  <a:tcPr marT="91425" marB="91425" marR="91425" marL="91425"/>
                </a:tc>
                <a:tc>
                  <a:txBody>
                    <a:bodyPr>
                      <a:noAutofit/>
                    </a:bodyPr>
                    <a:lstStyle/>
                    <a:p>
                      <a:pPr indent="0" lvl="0" marL="0" rtl="0">
                        <a:spcBef>
                          <a:spcPts val="0"/>
                        </a:spcBef>
                        <a:spcAft>
                          <a:spcPts val="0"/>
                        </a:spcAft>
                        <a:buNone/>
                      </a:pPr>
                      <a:r>
                        <a:rPr lang="en"/>
                        <a:t>hunger U burger</a:t>
                      </a:r>
                      <a:endParaRPr/>
                    </a:p>
                  </a:txBody>
                  <a:tcPr marT="91425" marB="91425" marR="91425" marL="91425"/>
                </a:tc>
                <a:tc>
                  <a:txBody>
                    <a:bodyPr>
                      <a:noAutofit/>
                    </a:bodyPr>
                    <a:lstStyle/>
                    <a:p>
                      <a:pPr indent="0" lvl="0" marL="0" rtl="0">
                        <a:spcBef>
                          <a:spcPts val="0"/>
                        </a:spcBef>
                        <a:spcAft>
                          <a:spcPts val="0"/>
                        </a:spcAft>
                        <a:buNone/>
                      </a:pPr>
                      <a:r>
                        <a:rPr lang="en"/>
                        <a:t>On this path, I will be hungry until I start to eat a burger. (I must eventually eat a burger)</a:t>
                      </a:r>
                      <a:endParaRPr/>
                    </a:p>
                  </a:txBody>
                  <a:tcPr marT="91425" marB="91425" marR="91425" marL="91425"/>
                </a:tc>
              </a:tr>
              <a:tr h="381000">
                <a:tc>
                  <a:txBody>
                    <a:bodyPr>
                      <a:noAutofit/>
                    </a:bodyPr>
                    <a:lstStyle/>
                    <a:p>
                      <a:pPr indent="0" lvl="0" marL="0" rtl="0">
                        <a:spcBef>
                          <a:spcPts val="0"/>
                        </a:spcBef>
                        <a:spcAft>
                          <a:spcPts val="0"/>
                        </a:spcAft>
                        <a:buNone/>
                      </a:pPr>
                      <a:r>
                        <a:rPr b="1" lang="en"/>
                        <a:t>W (weak until)</a:t>
                      </a:r>
                      <a:endParaRPr b="1"/>
                    </a:p>
                  </a:txBody>
                  <a:tcPr marT="91425" marB="91425" marR="91425" marL="91425"/>
                </a:tc>
                <a:tc>
                  <a:txBody>
                    <a:bodyPr>
                      <a:noAutofit/>
                    </a:bodyPr>
                    <a:lstStyle/>
                    <a:p>
                      <a:pPr indent="0" lvl="0" marL="0" rtl="0">
                        <a:spcBef>
                          <a:spcPts val="0"/>
                        </a:spcBef>
                        <a:spcAft>
                          <a:spcPts val="0"/>
                        </a:spcAft>
                        <a:buNone/>
                      </a:pPr>
                      <a:r>
                        <a:rPr lang="en"/>
                        <a:t>hunger W burger</a:t>
                      </a:r>
                      <a:endParaRPr/>
                    </a:p>
                  </a:txBody>
                  <a:tcPr marT="91425" marB="91425" marR="91425" marL="91425"/>
                </a:tc>
                <a:tc>
                  <a:txBody>
                    <a:bodyPr>
                      <a:noAutofit/>
                    </a:bodyPr>
                    <a:lstStyle/>
                    <a:p>
                      <a:pPr indent="0" lvl="0" marL="0" rtl="0">
                        <a:spcBef>
                          <a:spcPts val="0"/>
                        </a:spcBef>
                        <a:spcAft>
                          <a:spcPts val="0"/>
                        </a:spcAft>
                        <a:buNone/>
                      </a:pPr>
                      <a:r>
                        <a:rPr lang="en">
                          <a:solidFill>
                            <a:schemeClr val="dk1"/>
                          </a:solidFill>
                        </a:rPr>
                        <a:t>On this path, I will be hungry until I start to eat a burger. (There is no guarantee that I eat a burger)</a:t>
                      </a:r>
                      <a:endParaRPr/>
                    </a:p>
                  </a:txBody>
                  <a:tcPr marT="91425" marB="91425" marR="91425" marL="91425"/>
                </a:tc>
              </a:tr>
            </a:tbl>
          </a:graphicData>
        </a:graphic>
      </p:graphicFrame>
      <p:graphicFrame>
        <p:nvGraphicFramePr>
          <p:cNvPr id="155" name="Shape 155"/>
          <p:cNvGraphicFramePr/>
          <p:nvPr/>
        </p:nvGraphicFramePr>
        <p:xfrm>
          <a:off x="819100" y="2521500"/>
          <a:ext cx="3000000" cy="3000000"/>
        </p:xfrm>
        <a:graphic>
          <a:graphicData uri="http://schemas.openxmlformats.org/drawingml/2006/table">
            <a:tbl>
              <a:tblPr>
                <a:noFill/>
                <a:tableStyleId>{3688A068-B3BA-4838-8091-CE8B483C212C}</a:tableStyleId>
              </a:tblPr>
              <a:tblGrid>
                <a:gridCol w="1264150"/>
                <a:gridCol w="1622150"/>
                <a:gridCol w="4352675"/>
              </a:tblGrid>
              <a:tr h="381000">
                <a:tc>
                  <a:txBody>
                    <a:bodyPr>
                      <a:noAutofit/>
                    </a:bodyPr>
                    <a:lstStyle/>
                    <a:p>
                      <a:pPr indent="0" lvl="0" marL="0" rtl="0">
                        <a:spcBef>
                          <a:spcPts val="0"/>
                        </a:spcBef>
                        <a:spcAft>
                          <a:spcPts val="0"/>
                        </a:spcAft>
                        <a:buNone/>
                      </a:pPr>
                      <a:r>
                        <a:rPr b="1" lang="en"/>
                        <a:t>A (all)</a:t>
                      </a:r>
                      <a:endParaRPr b="1"/>
                    </a:p>
                  </a:txBody>
                  <a:tcPr marT="91425" marB="91425" marR="91425" marL="91425"/>
                </a:tc>
                <a:tc>
                  <a:txBody>
                    <a:bodyPr>
                      <a:noAutofit/>
                    </a:bodyPr>
                    <a:lstStyle/>
                    <a:p>
                      <a:pPr indent="0" lvl="0" marL="0" rtl="0">
                        <a:spcBef>
                          <a:spcPts val="0"/>
                        </a:spcBef>
                        <a:spcAft>
                          <a:spcPts val="0"/>
                        </a:spcAft>
                        <a:buNone/>
                      </a:pPr>
                      <a:r>
                        <a:rPr lang="en"/>
                        <a:t>A hunger</a:t>
                      </a:r>
                      <a:endParaRPr/>
                    </a:p>
                  </a:txBody>
                  <a:tcPr marT="91425" marB="91425" marR="91425" marL="91425"/>
                </a:tc>
                <a:tc>
                  <a:txBody>
                    <a:bodyPr>
                      <a:noAutofit/>
                    </a:bodyPr>
                    <a:lstStyle/>
                    <a:p>
                      <a:pPr indent="0" lvl="0" marL="0" rtl="0">
                        <a:spcBef>
                          <a:spcPts val="0"/>
                        </a:spcBef>
                        <a:spcAft>
                          <a:spcPts val="0"/>
                        </a:spcAft>
                        <a:buNone/>
                      </a:pPr>
                      <a:r>
                        <a:rPr lang="en"/>
                        <a:t>Starting from the current state, I must be hungry on all paths.</a:t>
                      </a:r>
                      <a:endParaRPr/>
                    </a:p>
                  </a:txBody>
                  <a:tcPr marT="91425" marB="91425" marR="91425" marL="91425"/>
                </a:tc>
              </a:tr>
              <a:tr h="381000">
                <a:tc>
                  <a:txBody>
                    <a:bodyPr>
                      <a:noAutofit/>
                    </a:bodyPr>
                    <a:lstStyle/>
                    <a:p>
                      <a:pPr indent="0" lvl="0" marL="0" rtl="0">
                        <a:spcBef>
                          <a:spcPts val="0"/>
                        </a:spcBef>
                        <a:spcAft>
                          <a:spcPts val="0"/>
                        </a:spcAft>
                        <a:buNone/>
                      </a:pPr>
                      <a:r>
                        <a:rPr b="1" lang="en"/>
                        <a:t>E (exists)</a:t>
                      </a:r>
                      <a:endParaRPr b="1"/>
                    </a:p>
                  </a:txBody>
                  <a:tcPr marT="91425" marB="91425" marR="91425" marL="91425"/>
                </a:tc>
                <a:tc>
                  <a:txBody>
                    <a:bodyPr>
                      <a:noAutofit/>
                    </a:bodyPr>
                    <a:lstStyle/>
                    <a:p>
                      <a:pPr indent="0" lvl="0" marL="0" rtl="0">
                        <a:spcBef>
                          <a:spcPts val="0"/>
                        </a:spcBef>
                        <a:spcAft>
                          <a:spcPts val="0"/>
                        </a:spcAft>
                        <a:buNone/>
                      </a:pPr>
                      <a:r>
                        <a:rPr lang="en"/>
                        <a:t>E hunger</a:t>
                      </a:r>
                      <a:endParaRPr/>
                    </a:p>
                  </a:txBody>
                  <a:tcPr marT="91425" marB="91425" marR="91425" marL="91425"/>
                </a:tc>
                <a:tc>
                  <a:txBody>
                    <a:bodyPr>
                      <a:noAutofit/>
                    </a:bodyPr>
                    <a:lstStyle/>
                    <a:p>
                      <a:pPr indent="0" lvl="0" marL="0" rtl="0">
                        <a:spcBef>
                          <a:spcPts val="0"/>
                        </a:spcBef>
                        <a:spcAft>
                          <a:spcPts val="0"/>
                        </a:spcAft>
                        <a:buNone/>
                      </a:pPr>
                      <a:r>
                        <a:rPr lang="en"/>
                        <a:t>There must be some path, starting from the current state, where I am hungry.</a:t>
                      </a:r>
                      <a:endParaRPr/>
                    </a:p>
                  </a:txBody>
                  <a:tcPr marT="91425" marB="91425" marR="91425" marL="91425"/>
                </a:tc>
              </a:tr>
            </a:tbl>
          </a:graphicData>
        </a:graphic>
      </p:graphicFrame>
      <p:sp>
        <p:nvSpPr>
          <p:cNvPr id="156" name="Shape 1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CTL Examples</a:t>
            </a:r>
            <a:endParaRPr/>
          </a:p>
        </p:txBody>
      </p:sp>
      <p:sp>
        <p:nvSpPr>
          <p:cNvPr id="162" name="Shape 1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chocolate = “I like chocolate.” </a:t>
            </a:r>
            <a:endParaRPr/>
          </a:p>
          <a:p>
            <a:pPr indent="-419100" lvl="0" marL="457200" marR="0" rtl="0" algn="l">
              <a:lnSpc>
                <a:spcPct val="100000"/>
              </a:lnSpc>
              <a:spcBef>
                <a:spcPts val="0"/>
              </a:spcBef>
              <a:spcAft>
                <a:spcPts val="0"/>
              </a:spcAft>
              <a:buClr>
                <a:schemeClr val="dk1"/>
              </a:buClr>
              <a:buSzPts val="3000"/>
              <a:buFont typeface="Arial"/>
              <a:buChar char="●"/>
            </a:pPr>
            <a:r>
              <a:rPr lang="en"/>
              <a:t>warm = “It is warm outside.”</a:t>
            </a:r>
            <a:endParaRPr/>
          </a:p>
          <a:p>
            <a:pPr indent="-419100" lvl="0" marL="457200" marR="0" rtl="0" algn="l">
              <a:lnSpc>
                <a:spcPct val="100000"/>
              </a:lnSpc>
              <a:spcBef>
                <a:spcPts val="0"/>
              </a:spcBef>
              <a:spcAft>
                <a:spcPts val="0"/>
              </a:spcAft>
              <a:buSzPts val="3000"/>
              <a:buChar char="●"/>
            </a:pPr>
            <a:r>
              <a:rPr lang="en"/>
              <a:t>AG chocolate</a:t>
            </a:r>
            <a:endParaRPr/>
          </a:p>
          <a:p>
            <a:pPr indent="-419100" lvl="0" marL="457200" marR="0" rtl="0" algn="l">
              <a:lnSpc>
                <a:spcPct val="100000"/>
              </a:lnSpc>
              <a:spcBef>
                <a:spcPts val="0"/>
              </a:spcBef>
              <a:spcAft>
                <a:spcPts val="0"/>
              </a:spcAft>
              <a:buSzPts val="3000"/>
              <a:buChar char="●"/>
            </a:pPr>
            <a:r>
              <a:rPr lang="en"/>
              <a:t>EF chocolate</a:t>
            </a:r>
            <a:endParaRPr/>
          </a:p>
          <a:p>
            <a:pPr indent="-419100" lvl="0" marL="457200" marR="0" rtl="0" algn="l">
              <a:lnSpc>
                <a:spcPct val="100000"/>
              </a:lnSpc>
              <a:spcBef>
                <a:spcPts val="0"/>
              </a:spcBef>
              <a:spcAft>
                <a:spcPts val="0"/>
              </a:spcAft>
              <a:buSzPts val="3000"/>
              <a:buChar char="●"/>
            </a:pPr>
            <a:r>
              <a:rPr lang="en"/>
              <a:t>AF (EG chocolate)</a:t>
            </a:r>
            <a:endParaRPr/>
          </a:p>
          <a:p>
            <a:pPr indent="-419100" lvl="0" marL="457200" marR="0" rtl="0" algn="l">
              <a:lnSpc>
                <a:spcPct val="100000"/>
              </a:lnSpc>
              <a:spcBef>
                <a:spcPts val="0"/>
              </a:spcBef>
              <a:spcAft>
                <a:spcPts val="0"/>
              </a:spcAft>
              <a:buSzPts val="3000"/>
              <a:buChar char="●"/>
            </a:pPr>
            <a:r>
              <a:rPr lang="en"/>
              <a:t>EG (AF chocolate)</a:t>
            </a:r>
            <a:endParaRPr/>
          </a:p>
          <a:p>
            <a:pPr indent="-419100" lvl="0" marL="457200" marR="0" rtl="0" algn="l">
              <a:lnSpc>
                <a:spcPct val="100000"/>
              </a:lnSpc>
              <a:spcBef>
                <a:spcPts val="0"/>
              </a:spcBef>
              <a:spcAft>
                <a:spcPts val="0"/>
              </a:spcAft>
              <a:buSzPts val="3000"/>
              <a:buChar char="●"/>
            </a:pPr>
            <a:r>
              <a:rPr lang="en"/>
              <a:t>AG (chocolate U warm)</a:t>
            </a:r>
            <a:endParaRPr/>
          </a:p>
          <a:p>
            <a:pPr indent="-419100" lvl="0" marL="457200" marR="0" rtl="0" algn="l">
              <a:lnSpc>
                <a:spcPct val="100000"/>
              </a:lnSpc>
              <a:spcBef>
                <a:spcPts val="0"/>
              </a:spcBef>
              <a:spcAft>
                <a:spcPts val="0"/>
              </a:spcAft>
              <a:buSzPts val="3000"/>
              <a:buChar char="●"/>
            </a:pPr>
            <a:r>
              <a:rPr lang="en"/>
              <a:t>EF ((EX chocolate) U (AG warm))</a:t>
            </a:r>
            <a:endParaRPr/>
          </a:p>
          <a:p>
            <a:pPr indent="0" lvl="0" marL="0" marR="0" rtl="0" algn="l">
              <a:lnSpc>
                <a:spcPct val="100000"/>
              </a:lnSpc>
              <a:spcBef>
                <a:spcPts val="600"/>
              </a:spcBef>
              <a:spcAft>
                <a:spcPts val="0"/>
              </a:spcAft>
              <a:buNone/>
            </a:pPr>
            <a:r>
              <a:t/>
            </a:r>
            <a:endParaRPr sz="2400"/>
          </a:p>
        </p:txBody>
      </p:sp>
      <p:sp>
        <p:nvSpPr>
          <p:cNvPr id="163" name="Shape 1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Examples</a:t>
            </a:r>
            <a:endParaRPr/>
          </a:p>
        </p:txBody>
      </p:sp>
      <p:sp>
        <p:nvSpPr>
          <p:cNvPr id="169" name="Shape 16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solidFill>
                  <a:srgbClr val="0000FF"/>
                </a:solidFill>
                <a:highlight>
                  <a:srgbClr val="FFFFFF"/>
                </a:highlight>
              </a:rPr>
              <a:t>requested</a:t>
            </a:r>
            <a:r>
              <a:rPr lang="en">
                <a:solidFill>
                  <a:srgbClr val="252525"/>
                </a:solidFill>
                <a:highlight>
                  <a:srgbClr val="FFFFFF"/>
                </a:highlight>
              </a:rPr>
              <a:t>: if true, a request has been made</a:t>
            </a:r>
            <a:endParaRPr>
              <a:solidFill>
                <a:srgbClr val="252525"/>
              </a:solidFill>
              <a:highlight>
                <a:srgbClr val="FFFFFF"/>
              </a:highlight>
            </a:endParaRPr>
          </a:p>
          <a:p>
            <a:pPr indent="-419100" lvl="0" marL="457200" marR="0" rtl="0" algn="l">
              <a:lnSpc>
                <a:spcPct val="100000"/>
              </a:lnSpc>
              <a:spcBef>
                <a:spcPts val="0"/>
              </a:spcBef>
              <a:spcAft>
                <a:spcPts val="0"/>
              </a:spcAft>
              <a:buClr>
                <a:srgbClr val="252525"/>
              </a:buClr>
              <a:buSzPts val="3000"/>
              <a:buChar char="●"/>
            </a:pPr>
            <a:r>
              <a:rPr lang="en">
                <a:solidFill>
                  <a:srgbClr val="FF0000"/>
                </a:solidFill>
                <a:highlight>
                  <a:srgbClr val="FFFFFF"/>
                </a:highlight>
              </a:rPr>
              <a:t>acknowledged</a:t>
            </a:r>
            <a:r>
              <a:rPr lang="en">
                <a:solidFill>
                  <a:srgbClr val="252525"/>
                </a:solidFill>
                <a:highlight>
                  <a:srgbClr val="FFFFFF"/>
                </a:highlight>
              </a:rPr>
              <a:t>: if true, the request has been acknowledged.</a:t>
            </a:r>
            <a:endParaRPr>
              <a:solidFill>
                <a:srgbClr val="252525"/>
              </a:solidFill>
              <a:highlight>
                <a:srgbClr val="FFFFFF"/>
              </a:highlight>
            </a:endParaRPr>
          </a:p>
          <a:p>
            <a:pPr indent="-419100" lvl="1" marL="914400" marR="0" rtl="0" algn="l">
              <a:lnSpc>
                <a:spcPct val="100000"/>
              </a:lnSpc>
              <a:spcBef>
                <a:spcPts val="0"/>
              </a:spcBef>
              <a:spcAft>
                <a:spcPts val="0"/>
              </a:spcAft>
              <a:buClr>
                <a:schemeClr val="dk1"/>
              </a:buClr>
              <a:buSzPts val="3000"/>
              <a:buFont typeface="Arial"/>
              <a:buChar char="○"/>
            </a:pPr>
            <a:r>
              <a:rPr lang="en"/>
              <a:t>CTL: AG (</a:t>
            </a:r>
            <a:r>
              <a:rPr lang="en">
                <a:solidFill>
                  <a:srgbClr val="0000FF"/>
                </a:solidFill>
              </a:rPr>
              <a:t>requested</a:t>
            </a:r>
            <a:r>
              <a:rPr lang="en"/>
              <a:t> -&gt; AF </a:t>
            </a:r>
            <a:r>
              <a:rPr lang="en">
                <a:solidFill>
                  <a:srgbClr val="FF0000"/>
                </a:solidFill>
              </a:rPr>
              <a:t>acknowledged</a:t>
            </a:r>
            <a:r>
              <a:rPr lang="en"/>
              <a:t>)</a:t>
            </a:r>
            <a:endParaRPr/>
          </a:p>
          <a:p>
            <a:pPr indent="-342900" lvl="2" marL="1371600" marR="0" rtl="0" algn="l">
              <a:lnSpc>
                <a:spcPct val="100000"/>
              </a:lnSpc>
              <a:spcBef>
                <a:spcPts val="0"/>
              </a:spcBef>
              <a:spcAft>
                <a:spcPts val="0"/>
              </a:spcAft>
              <a:buSzPts val="1800"/>
              <a:buChar char="■"/>
            </a:pPr>
            <a:r>
              <a:rPr lang="en" sz="1800"/>
              <a:t>On all paths (A) from an initial state, at every state in the path (G), </a:t>
            </a:r>
            <a:r>
              <a:rPr b="1" lang="en" sz="1800"/>
              <a:t>if</a:t>
            </a:r>
            <a:r>
              <a:rPr lang="en" sz="1800"/>
              <a:t> </a:t>
            </a:r>
            <a:r>
              <a:rPr i="1" lang="en" sz="1800">
                <a:solidFill>
                  <a:srgbClr val="0000FF"/>
                </a:solidFill>
              </a:rPr>
              <a:t>requested</a:t>
            </a:r>
            <a:r>
              <a:rPr lang="en" sz="1800">
                <a:solidFill>
                  <a:srgbClr val="0000FF"/>
                </a:solidFill>
              </a:rPr>
              <a:t> </a:t>
            </a:r>
            <a:r>
              <a:rPr lang="en" sz="1800"/>
              <a:t>holds true, then (-&gt;) for all paths (A) from that state, eventually (F) at some other state, </a:t>
            </a:r>
            <a:r>
              <a:rPr i="1" lang="en" sz="1800">
                <a:solidFill>
                  <a:srgbClr val="FF0000"/>
                </a:solidFill>
              </a:rPr>
              <a:t>acknowledge</a:t>
            </a:r>
            <a:r>
              <a:rPr i="1" lang="en" sz="1800"/>
              <a:t> </a:t>
            </a:r>
            <a:r>
              <a:rPr lang="en" sz="1800"/>
              <a:t>holds true.</a:t>
            </a:r>
            <a:endParaRPr sz="1800"/>
          </a:p>
          <a:p>
            <a:pPr indent="-381000" lvl="1" marL="914400" marR="0" rtl="0" algn="l">
              <a:lnSpc>
                <a:spcPct val="100000"/>
              </a:lnSpc>
              <a:spcBef>
                <a:spcPts val="0"/>
              </a:spcBef>
              <a:spcAft>
                <a:spcPts val="0"/>
              </a:spcAft>
              <a:buSzPts val="2400"/>
              <a:buChar char="○"/>
            </a:pPr>
            <a:r>
              <a:rPr lang="en"/>
              <a:t>LTL: G (</a:t>
            </a:r>
            <a:r>
              <a:rPr lang="en">
                <a:solidFill>
                  <a:srgbClr val="0000FF"/>
                </a:solidFill>
              </a:rPr>
              <a:t>requested </a:t>
            </a:r>
            <a:r>
              <a:rPr lang="en"/>
              <a:t>-&gt; F </a:t>
            </a:r>
            <a:r>
              <a:rPr lang="en">
                <a:solidFill>
                  <a:srgbClr val="FF0000"/>
                </a:solidFill>
              </a:rPr>
              <a:t>acknowledged</a:t>
            </a:r>
            <a:r>
              <a:rPr lang="en"/>
              <a:t>)</a:t>
            </a:r>
            <a:endParaRPr/>
          </a:p>
          <a:p>
            <a:pPr indent="-342900" lvl="2" marL="1371600" marR="0" rtl="0" algn="l">
              <a:lnSpc>
                <a:spcPct val="100000"/>
              </a:lnSpc>
              <a:spcBef>
                <a:spcPts val="0"/>
              </a:spcBef>
              <a:spcAft>
                <a:spcPts val="0"/>
              </a:spcAft>
              <a:buSzPts val="1800"/>
              <a:buChar char="■"/>
            </a:pPr>
            <a:r>
              <a:rPr lang="en" sz="1800"/>
              <a:t>On all paths from an initial state, at every state in the path (G), if </a:t>
            </a:r>
            <a:r>
              <a:rPr i="1" lang="en" sz="1800">
                <a:solidFill>
                  <a:srgbClr val="0000FF"/>
                </a:solidFill>
              </a:rPr>
              <a:t>requested</a:t>
            </a:r>
            <a:r>
              <a:rPr lang="en" sz="1800"/>
              <a:t> holds true, then (-&gt;) eventually (F) at some other state, </a:t>
            </a:r>
            <a:r>
              <a:rPr i="1" lang="en" sz="1800">
                <a:solidFill>
                  <a:srgbClr val="FF0000"/>
                </a:solidFill>
              </a:rPr>
              <a:t>acknowledge</a:t>
            </a:r>
            <a:r>
              <a:rPr lang="en" sz="1800">
                <a:solidFill>
                  <a:srgbClr val="FF0000"/>
                </a:solidFill>
              </a:rPr>
              <a:t> </a:t>
            </a:r>
            <a:r>
              <a:rPr lang="en" sz="1800"/>
              <a:t>holds true.</a:t>
            </a:r>
            <a:endParaRPr sz="18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sp>
        <p:nvSpPr>
          <p:cNvPr id="170" name="Shape 17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Examples</a:t>
            </a:r>
            <a:endParaRPr/>
          </a:p>
        </p:txBody>
      </p:sp>
      <p:sp>
        <p:nvSpPr>
          <p:cNvPr id="176" name="Shape 17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It is always possible to reach a state where we can reset.</a:t>
            </a:r>
            <a:endParaRPr/>
          </a:p>
          <a:p>
            <a:pPr indent="-381000" lvl="1" marL="914400" marR="0" rtl="0" algn="l">
              <a:lnSpc>
                <a:spcPct val="100000"/>
              </a:lnSpc>
              <a:spcBef>
                <a:spcPts val="0"/>
              </a:spcBef>
              <a:spcAft>
                <a:spcPts val="0"/>
              </a:spcAft>
              <a:buSzPts val="2400"/>
              <a:buChar char="○"/>
            </a:pPr>
            <a:r>
              <a:rPr b="1" lang="en"/>
              <a:t>AG (EF reset)</a:t>
            </a:r>
            <a:endParaRPr b="1"/>
          </a:p>
          <a:p>
            <a:pPr indent="-381000" lvl="1" marL="914400" marR="0" rtl="0" algn="l">
              <a:lnSpc>
                <a:spcPct val="100000"/>
              </a:lnSpc>
              <a:spcBef>
                <a:spcPts val="0"/>
              </a:spcBef>
              <a:spcAft>
                <a:spcPts val="0"/>
              </a:spcAft>
              <a:buSzPts val="2400"/>
              <a:buChar char="○"/>
            </a:pPr>
            <a:r>
              <a:rPr lang="en"/>
              <a:t>Is the LTL formula</a:t>
            </a:r>
            <a:r>
              <a:rPr b="1" lang="en"/>
              <a:t> G (F reset) </a:t>
            </a:r>
            <a:r>
              <a:rPr lang="en"/>
              <a:t>the same expression?</a:t>
            </a:r>
            <a:endParaRPr/>
          </a:p>
          <a:p>
            <a:pPr indent="-419100" lvl="0" marL="457200" marR="0" rtl="0" algn="l">
              <a:lnSpc>
                <a:spcPct val="100000"/>
              </a:lnSpc>
              <a:spcBef>
                <a:spcPts val="0"/>
              </a:spcBef>
              <a:spcAft>
                <a:spcPts val="0"/>
              </a:spcAft>
              <a:buSzPts val="3000"/>
              <a:buChar char="●"/>
            </a:pPr>
            <a:r>
              <a:rPr lang="en"/>
              <a:t>Eventually, the system will reach a good state and remain there.</a:t>
            </a:r>
            <a:endParaRPr/>
          </a:p>
          <a:p>
            <a:pPr indent="-381000" lvl="1" marL="914400" marR="0" rtl="0" algn="l">
              <a:lnSpc>
                <a:spcPct val="100000"/>
              </a:lnSpc>
              <a:spcBef>
                <a:spcPts val="0"/>
              </a:spcBef>
              <a:spcAft>
                <a:spcPts val="0"/>
              </a:spcAft>
              <a:buSzPts val="2400"/>
              <a:buChar char="○"/>
            </a:pPr>
            <a:r>
              <a:rPr b="1" lang="en"/>
              <a:t>F (G good)</a:t>
            </a:r>
            <a:endParaRPr b="1"/>
          </a:p>
          <a:p>
            <a:pPr indent="-381000" lvl="1" marL="914400" marR="0" rtl="0" algn="l">
              <a:lnSpc>
                <a:spcPct val="100000"/>
              </a:lnSpc>
              <a:spcBef>
                <a:spcPts val="0"/>
              </a:spcBef>
              <a:spcAft>
                <a:spcPts val="0"/>
              </a:spcAft>
              <a:buSzPts val="2400"/>
              <a:buChar char="○"/>
            </a:pPr>
            <a:r>
              <a:rPr lang="en"/>
              <a:t>Is the CTL formula </a:t>
            </a:r>
            <a:r>
              <a:rPr b="1" lang="en"/>
              <a:t>AF (AG good) </a:t>
            </a:r>
            <a:r>
              <a:rPr lang="en"/>
              <a:t>the same?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pic>
        <p:nvPicPr>
          <p:cNvPr descr="Screenshot from 2015-09-03 14:15:48.png" id="177" name="Shape 177"/>
          <p:cNvPicPr preferRelativeResize="0"/>
          <p:nvPr/>
        </p:nvPicPr>
        <p:blipFill>
          <a:blip r:embed="rId3">
            <a:alphaModFix/>
          </a:blip>
          <a:stretch>
            <a:fillRect/>
          </a:stretch>
        </p:blipFill>
        <p:spPr>
          <a:xfrm>
            <a:off x="2640813" y="5100975"/>
            <a:ext cx="3960718" cy="1143300"/>
          </a:xfrm>
          <a:prstGeom prst="rect">
            <a:avLst/>
          </a:prstGeom>
          <a:noFill/>
          <a:ln>
            <a:noFill/>
          </a:ln>
        </p:spPr>
      </p:pic>
      <p:sp>
        <p:nvSpPr>
          <p:cNvPr id="178" name="Shape 1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Building Models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184" name="Shape 1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 You Want to Perform Verification...</a:t>
            </a:r>
            <a:endParaRPr/>
          </a:p>
        </p:txBody>
      </p:sp>
      <p:sp>
        <p:nvSpPr>
          <p:cNvPr id="51" name="Shape 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You have a property that you want your program to obey.</a:t>
            </a:r>
            <a:endParaRPr/>
          </a:p>
          <a:p>
            <a:pPr indent="-419100" lvl="0" marL="457200" marR="0" rtl="0" algn="l">
              <a:lnSpc>
                <a:spcPct val="100000"/>
              </a:lnSpc>
              <a:spcBef>
                <a:spcPts val="0"/>
              </a:spcBef>
              <a:spcAft>
                <a:spcPts val="0"/>
              </a:spcAft>
              <a:buClr>
                <a:schemeClr val="dk1"/>
              </a:buClr>
              <a:buSzPts val="3000"/>
              <a:buFont typeface="Arial"/>
              <a:buChar char="●"/>
            </a:pPr>
            <a:r>
              <a:rPr lang="en"/>
              <a:t>Great! Let’s write some tests!</a:t>
            </a:r>
            <a:endParaRPr/>
          </a:p>
          <a:p>
            <a:pPr indent="-419100" lvl="0" marL="457200" marR="0" rtl="0" algn="l">
              <a:lnSpc>
                <a:spcPct val="100000"/>
              </a:lnSpc>
              <a:spcBef>
                <a:spcPts val="0"/>
              </a:spcBef>
              <a:spcAft>
                <a:spcPts val="0"/>
              </a:spcAft>
              <a:buSzPts val="3000"/>
              <a:buChar char="●"/>
            </a:pPr>
            <a:r>
              <a:rPr b="1" lang="en"/>
              <a:t>Does testing guarantee that the requirement is met?</a:t>
            </a:r>
            <a:r>
              <a:rPr lang="en"/>
              <a:t> </a:t>
            </a:r>
            <a:endParaRPr/>
          </a:p>
        </p:txBody>
      </p:sp>
      <p:sp>
        <p:nvSpPr>
          <p:cNvPr id="52" name="Shape 52"/>
          <p:cNvSpPr txBox="1"/>
          <p:nvPr/>
        </p:nvSpPr>
        <p:spPr>
          <a:xfrm>
            <a:off x="531325" y="3975075"/>
            <a:ext cx="8155500" cy="1849800"/>
          </a:xfrm>
          <a:prstGeom prst="rect">
            <a:avLst/>
          </a:prstGeom>
          <a:noFill/>
          <a:ln>
            <a:noFill/>
          </a:ln>
        </p:spPr>
        <p:txBody>
          <a:bodyPr anchorCtr="0" anchor="t" bIns="91425" lIns="91425" spcFirstLastPara="1" rIns="91425" wrap="square" tIns="91425">
            <a:noAutofit/>
          </a:bodyPr>
          <a:lstStyle/>
          <a:p>
            <a:pPr indent="-381000" lvl="1" marL="914400" rtl="0">
              <a:spcBef>
                <a:spcPts val="600"/>
              </a:spcBef>
              <a:spcAft>
                <a:spcPts val="0"/>
              </a:spcAft>
              <a:buClr>
                <a:schemeClr val="dk1"/>
              </a:buClr>
              <a:buSzPts val="2400"/>
              <a:buChar char="○"/>
            </a:pPr>
            <a:r>
              <a:rPr lang="en" sz="2400">
                <a:solidFill>
                  <a:schemeClr val="dk1"/>
                </a:solidFill>
              </a:rPr>
              <a:t>Not quite…</a:t>
            </a:r>
            <a:endParaRPr sz="2400">
              <a:solidFill>
                <a:schemeClr val="dk1"/>
              </a:solidFill>
            </a:endParaRPr>
          </a:p>
          <a:p>
            <a:pPr indent="-381000" lvl="2" marL="1371600" rtl="0">
              <a:spcBef>
                <a:spcPts val="0"/>
              </a:spcBef>
              <a:spcAft>
                <a:spcPts val="0"/>
              </a:spcAft>
              <a:buClr>
                <a:schemeClr val="dk1"/>
              </a:buClr>
              <a:buSzPts val="2400"/>
              <a:buChar char="■"/>
            </a:pPr>
            <a:r>
              <a:rPr lang="en" sz="2400">
                <a:solidFill>
                  <a:schemeClr val="dk1"/>
                </a:solidFill>
              </a:rPr>
              <a:t>Testing can make a </a:t>
            </a:r>
            <a:r>
              <a:rPr b="1" lang="en" sz="2400">
                <a:solidFill>
                  <a:schemeClr val="dk1"/>
                </a:solidFill>
              </a:rPr>
              <a:t>statistical</a:t>
            </a:r>
            <a:r>
              <a:rPr lang="en" sz="2400">
                <a:solidFill>
                  <a:schemeClr val="dk1"/>
                </a:solidFill>
              </a:rPr>
              <a:t> argument in favor of verification, but usually cannot guarantee that the requirement holds in </a:t>
            </a:r>
            <a:r>
              <a:rPr i="1" lang="en" sz="2400">
                <a:solidFill>
                  <a:schemeClr val="dk1"/>
                </a:solidFill>
              </a:rPr>
              <a:t>all </a:t>
            </a:r>
            <a:r>
              <a:rPr lang="en" sz="2400">
                <a:solidFill>
                  <a:schemeClr val="dk1"/>
                </a:solidFill>
              </a:rPr>
              <a:t>situations.</a:t>
            </a:r>
            <a:endParaRPr sz="2400">
              <a:solidFill>
                <a:schemeClr val="dk1"/>
              </a:solidFill>
            </a:endParaRPr>
          </a:p>
          <a:p>
            <a:pPr indent="0" lvl="0" marL="0">
              <a:spcBef>
                <a:spcPts val="0"/>
              </a:spcBef>
              <a:spcAft>
                <a:spcPts val="0"/>
              </a:spcAft>
              <a:buNone/>
            </a:pPr>
            <a:r>
              <a:t/>
            </a:r>
            <a:endParaRPr/>
          </a:p>
        </p:txBody>
      </p:sp>
      <p:sp>
        <p:nvSpPr>
          <p:cNvPr id="53" name="Shape 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1"/>
                                        <p:tgtEl>
                                          <p:spTgt spid="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Building Models</a:t>
            </a:r>
            <a:endParaRPr/>
          </a:p>
        </p:txBody>
      </p:sp>
      <p:sp>
        <p:nvSpPr>
          <p:cNvPr id="190" name="Shape 19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Many different modeling languages.</a:t>
            </a:r>
            <a:endParaRPr/>
          </a:p>
          <a:p>
            <a:pPr indent="-419100" lvl="0" marL="457200" marR="0" rtl="0" algn="l">
              <a:lnSpc>
                <a:spcPct val="100000"/>
              </a:lnSpc>
              <a:spcBef>
                <a:spcPts val="0"/>
              </a:spcBef>
              <a:spcAft>
                <a:spcPts val="0"/>
              </a:spcAft>
              <a:buSzPts val="3000"/>
              <a:buChar char="●"/>
            </a:pPr>
            <a:r>
              <a:rPr lang="en"/>
              <a:t>Most verification tools use their own language.</a:t>
            </a:r>
            <a:endParaRPr/>
          </a:p>
          <a:p>
            <a:pPr indent="-419100" lvl="0" marL="457200" marR="0" rtl="0" algn="l">
              <a:lnSpc>
                <a:spcPct val="100000"/>
              </a:lnSpc>
              <a:spcBef>
                <a:spcPts val="0"/>
              </a:spcBef>
              <a:spcAft>
                <a:spcPts val="0"/>
              </a:spcAft>
              <a:buSzPts val="3000"/>
              <a:buChar char="●"/>
            </a:pPr>
            <a:r>
              <a:rPr lang="en"/>
              <a:t>Conceptually, most map to state machines.</a:t>
            </a:r>
            <a:endParaRPr/>
          </a:p>
          <a:p>
            <a:pPr indent="-381000" lvl="1" marL="914400" marR="0" rtl="0" algn="l">
              <a:lnSpc>
                <a:spcPct val="100000"/>
              </a:lnSpc>
              <a:spcBef>
                <a:spcPts val="0"/>
              </a:spcBef>
              <a:spcAft>
                <a:spcPts val="0"/>
              </a:spcAft>
              <a:buSzPts val="2400"/>
              <a:buChar char="○"/>
            </a:pPr>
            <a:r>
              <a:rPr lang="en"/>
              <a:t>Define a list of variables.</a:t>
            </a:r>
            <a:endParaRPr/>
          </a:p>
          <a:p>
            <a:pPr indent="-381000" lvl="1" marL="914400" marR="0" rtl="0" algn="l">
              <a:lnSpc>
                <a:spcPct val="100000"/>
              </a:lnSpc>
              <a:spcBef>
                <a:spcPts val="0"/>
              </a:spcBef>
              <a:spcAft>
                <a:spcPts val="0"/>
              </a:spcAft>
              <a:buSzPts val="2400"/>
              <a:buChar char="○"/>
            </a:pPr>
            <a:r>
              <a:rPr lang="en"/>
              <a:t>Describe how their values are calculated.</a:t>
            </a:r>
            <a:endParaRPr/>
          </a:p>
          <a:p>
            <a:pPr indent="-381000" lvl="1" marL="914400" marR="0" rtl="0" algn="l">
              <a:lnSpc>
                <a:spcPct val="100000"/>
              </a:lnSpc>
              <a:spcBef>
                <a:spcPts val="0"/>
              </a:spcBef>
              <a:spcAft>
                <a:spcPts val="0"/>
              </a:spcAft>
              <a:buSzPts val="2400"/>
              <a:buChar char="○"/>
            </a:pPr>
            <a:r>
              <a:rPr lang="en"/>
              <a:t>Each “time step”, recalculate the values of these variables.</a:t>
            </a:r>
            <a:endParaRPr/>
          </a:p>
          <a:p>
            <a:pPr indent="-381000" lvl="1" marL="914400" marR="0" rtl="0" algn="l">
              <a:lnSpc>
                <a:spcPct val="100000"/>
              </a:lnSpc>
              <a:spcBef>
                <a:spcPts val="0"/>
              </a:spcBef>
              <a:spcAft>
                <a:spcPts val="0"/>
              </a:spcAft>
              <a:buSzPts val="2400"/>
              <a:buChar char="○"/>
            </a:pPr>
            <a:r>
              <a:rPr lang="en"/>
              <a:t>The state is the current set of values for all variables. </a:t>
            </a:r>
            <a:endParaRPr/>
          </a:p>
          <a:p>
            <a:pPr indent="0" lvl="0" marL="0" marR="0" rtl="0" algn="l">
              <a:lnSpc>
                <a:spcPct val="100000"/>
              </a:lnSpc>
              <a:spcBef>
                <a:spcPts val="600"/>
              </a:spcBef>
              <a:spcAft>
                <a:spcPts val="0"/>
              </a:spcAft>
              <a:buNone/>
            </a:pPr>
            <a:r>
              <a:t/>
            </a:r>
            <a:endParaRPr sz="2400"/>
          </a:p>
        </p:txBody>
      </p:sp>
      <p:sp>
        <p:nvSpPr>
          <p:cNvPr id="191" name="Shape 1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Building Models in NuSMV</a:t>
            </a:r>
            <a:endParaRPr/>
          </a:p>
        </p:txBody>
      </p:sp>
      <p:sp>
        <p:nvSpPr>
          <p:cNvPr id="197" name="Shape 19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NuSMV is a symbolic model checker.</a:t>
            </a:r>
            <a:endParaRPr/>
          </a:p>
          <a:p>
            <a:pPr indent="-419100" lvl="1" marL="914400" marR="0" rtl="0" algn="l">
              <a:lnSpc>
                <a:spcPct val="100000"/>
              </a:lnSpc>
              <a:spcBef>
                <a:spcPts val="0"/>
              </a:spcBef>
              <a:spcAft>
                <a:spcPts val="0"/>
              </a:spcAft>
              <a:buClr>
                <a:schemeClr val="dk1"/>
              </a:buClr>
              <a:buSzPts val="3000"/>
              <a:buFont typeface="Arial"/>
              <a:buChar char="○"/>
            </a:pPr>
            <a:r>
              <a:rPr lang="en"/>
              <a:t>Models written in a basic language, represented using Binary Decision Diagrams (BDDs).</a:t>
            </a:r>
            <a:endParaRPr/>
          </a:p>
          <a:p>
            <a:pPr indent="-381000" lvl="2" marL="1371600" marR="0" rtl="0" algn="l">
              <a:lnSpc>
                <a:spcPct val="100000"/>
              </a:lnSpc>
              <a:spcBef>
                <a:spcPts val="0"/>
              </a:spcBef>
              <a:spcAft>
                <a:spcPts val="0"/>
              </a:spcAft>
              <a:buSzPts val="2400"/>
              <a:buChar char="■"/>
            </a:pPr>
            <a:r>
              <a:rPr lang="en"/>
              <a:t>BDDs translate concrete states into compact summary states.</a:t>
            </a:r>
            <a:endParaRPr/>
          </a:p>
          <a:p>
            <a:pPr indent="-381000" lvl="2" marL="1371600" marR="0" rtl="0" algn="l">
              <a:lnSpc>
                <a:spcPct val="100000"/>
              </a:lnSpc>
              <a:spcBef>
                <a:spcPts val="0"/>
              </a:spcBef>
              <a:spcAft>
                <a:spcPts val="0"/>
              </a:spcAft>
              <a:buSzPts val="2400"/>
              <a:buChar char="■"/>
            </a:pPr>
            <a:r>
              <a:rPr lang="en"/>
              <a:t>Allows large models to be processed efficiently.</a:t>
            </a:r>
            <a:endParaRPr/>
          </a:p>
          <a:p>
            <a:pPr indent="-381000" lvl="1" marL="914400" marR="0" rtl="0" algn="l">
              <a:lnSpc>
                <a:spcPct val="100000"/>
              </a:lnSpc>
              <a:spcBef>
                <a:spcPts val="0"/>
              </a:spcBef>
              <a:spcAft>
                <a:spcPts val="0"/>
              </a:spcAft>
              <a:buSzPts val="2400"/>
              <a:buChar char="○"/>
            </a:pPr>
            <a:r>
              <a:rPr lang="en"/>
              <a:t>Properties may be expressed in CTL or LTL.</a:t>
            </a:r>
            <a:endParaRPr/>
          </a:p>
          <a:p>
            <a:pPr indent="-381000" lvl="1" marL="914400" marR="0" rtl="0" algn="l">
              <a:lnSpc>
                <a:spcPct val="100000"/>
              </a:lnSpc>
              <a:spcBef>
                <a:spcPts val="0"/>
              </a:spcBef>
              <a:spcAft>
                <a:spcPts val="0"/>
              </a:spcAft>
              <a:buSzPts val="2400"/>
              <a:buChar char="○"/>
            </a:pPr>
            <a:r>
              <a:rPr lang="en"/>
              <a:t>If a model may be falsified, it provides a concrete counterexample demonstrating how it was falsified.</a:t>
            </a:r>
            <a:endParaRPr/>
          </a:p>
          <a:p>
            <a:pPr indent="0" lvl="0" marL="0" marR="0" rtl="0" algn="l">
              <a:lnSpc>
                <a:spcPct val="100000"/>
              </a:lnSpc>
              <a:spcBef>
                <a:spcPts val="600"/>
              </a:spcBef>
              <a:spcAft>
                <a:spcPts val="0"/>
              </a:spcAft>
              <a:buNone/>
            </a:pPr>
            <a:r>
              <a:t/>
            </a:r>
            <a:endParaRPr sz="2400"/>
          </a:p>
        </p:txBody>
      </p:sp>
      <p:sp>
        <p:nvSpPr>
          <p:cNvPr id="198" name="Shape 19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 Basic NuSMV Model</a:t>
            </a:r>
            <a:endParaRPr/>
          </a:p>
        </p:txBody>
      </p:sp>
      <p:sp>
        <p:nvSpPr>
          <p:cNvPr id="204" name="Shape 204"/>
          <p:cNvSpPr txBox="1"/>
          <p:nvPr>
            <p:ph idx="1" type="body"/>
          </p:nvPr>
        </p:nvSpPr>
        <p:spPr>
          <a:xfrm>
            <a:off x="609150" y="1525925"/>
            <a:ext cx="6946800" cy="50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000">
                <a:latin typeface="Consolas"/>
                <a:ea typeface="Consolas"/>
                <a:cs typeface="Consolas"/>
                <a:sym typeface="Consolas"/>
              </a:rPr>
              <a:t>MODULE main </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VAR </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    request: boolean; </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    status: {ready, busy}; </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ASSIGN </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    init(status) := ready; </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    next(status) := </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    case </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        status=ready &amp; request: busy; </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        status=ready &amp; !request : ready;</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        TRUE: {ready, busy}; </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    esac;</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en" sz="2000">
                <a:latin typeface="Consolas"/>
                <a:ea typeface="Consolas"/>
                <a:cs typeface="Consolas"/>
                <a:sym typeface="Consolas"/>
              </a:rPr>
              <a:t>SPEC AG(request -&gt; AF (state = bust))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t/>
            </a:r>
            <a:endParaRPr sz="2200"/>
          </a:p>
        </p:txBody>
      </p:sp>
      <p:sp>
        <p:nvSpPr>
          <p:cNvPr id="205" name="Shape 20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06" name="Shape 206"/>
          <p:cNvSpPr/>
          <p:nvPr/>
        </p:nvSpPr>
        <p:spPr>
          <a:xfrm>
            <a:off x="2972400" y="1674950"/>
            <a:ext cx="5378400" cy="33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Models consist of one or more modules, which execute in parallel.</a:t>
            </a:r>
            <a:endParaRPr/>
          </a:p>
        </p:txBody>
      </p:sp>
      <p:sp>
        <p:nvSpPr>
          <p:cNvPr id="207" name="Shape 207"/>
          <p:cNvSpPr/>
          <p:nvPr/>
        </p:nvSpPr>
        <p:spPr>
          <a:xfrm>
            <a:off x="2972400" y="2010050"/>
            <a:ext cx="5175600" cy="33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The state of the model is the current value of all variables.</a:t>
            </a:r>
            <a:endParaRPr/>
          </a:p>
        </p:txBody>
      </p:sp>
      <p:sp>
        <p:nvSpPr>
          <p:cNvPr id="208" name="Shape 208"/>
          <p:cNvSpPr/>
          <p:nvPr/>
        </p:nvSpPr>
        <p:spPr>
          <a:xfrm>
            <a:off x="2972400" y="3194975"/>
            <a:ext cx="5175600" cy="33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Expressions define how the state of each variable can change.</a:t>
            </a:r>
            <a:endParaRPr/>
          </a:p>
        </p:txBody>
      </p:sp>
      <p:sp>
        <p:nvSpPr>
          <p:cNvPr id="209" name="Shape 209"/>
          <p:cNvSpPr/>
          <p:nvPr/>
        </p:nvSpPr>
        <p:spPr>
          <a:xfrm>
            <a:off x="4592600" y="3530063"/>
            <a:ext cx="3964200" cy="87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“request” is set non-deterministically. Models and environmental factor out of our control.</a:t>
            </a:r>
            <a:endParaRPr/>
          </a:p>
        </p:txBody>
      </p:sp>
      <p:sp>
        <p:nvSpPr>
          <p:cNvPr id="210" name="Shape 210"/>
          <p:cNvSpPr/>
          <p:nvPr/>
        </p:nvSpPr>
        <p:spPr>
          <a:xfrm>
            <a:off x="3381200" y="5921000"/>
            <a:ext cx="3753900" cy="33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Property we wish to prove over the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 More Complicated NuSMV Model</a:t>
            </a:r>
            <a:endParaRPr/>
          </a:p>
        </p:txBody>
      </p:sp>
      <p:sp>
        <p:nvSpPr>
          <p:cNvPr id="216" name="Shape 21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300">
                <a:latin typeface="Consolas"/>
                <a:ea typeface="Consolas"/>
                <a:cs typeface="Consolas"/>
                <a:sym typeface="Consolas"/>
              </a:rPr>
              <a:t>MODULE main </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VAR </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   </a:t>
            </a:r>
            <a:r>
              <a:rPr lang="en" sz="1300">
                <a:latin typeface="Consolas"/>
                <a:ea typeface="Consolas"/>
                <a:cs typeface="Consolas"/>
                <a:sym typeface="Consolas"/>
              </a:rPr>
              <a:t>traffic_light: {RED, YELLOW, GREEN};</a:t>
            </a:r>
            <a:br>
              <a:rPr lang="en" sz="1300">
                <a:latin typeface="Consolas"/>
                <a:ea typeface="Consolas"/>
                <a:cs typeface="Consolas"/>
                <a:sym typeface="Consolas"/>
              </a:rPr>
            </a:br>
            <a:r>
              <a:rPr lang="en" sz="1300">
                <a:latin typeface="Consolas"/>
                <a:ea typeface="Consolas"/>
                <a:cs typeface="Consolas"/>
                <a:sym typeface="Consolas"/>
              </a:rPr>
              <a:t>   ped_light: {WAIT, WALK, FLASH};</a:t>
            </a:r>
            <a:br>
              <a:rPr lang="en" sz="1300">
                <a:latin typeface="Consolas"/>
                <a:ea typeface="Consolas"/>
                <a:cs typeface="Consolas"/>
                <a:sym typeface="Consolas"/>
              </a:rPr>
            </a:br>
            <a:r>
              <a:rPr lang="en" sz="1300">
                <a:latin typeface="Consolas"/>
                <a:ea typeface="Consolas"/>
                <a:cs typeface="Consolas"/>
                <a:sym typeface="Consolas"/>
              </a:rPr>
              <a:t>   button: {RESET, SET};</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ASSIGN </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    init(traffic_light) := RED; </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    next(traffic_light) := case </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        traffic_light=RED &amp; button=RESET: </a:t>
            </a:r>
            <a:br>
              <a:rPr lang="en" sz="1300">
                <a:latin typeface="Consolas"/>
                <a:ea typeface="Consolas"/>
                <a:cs typeface="Consolas"/>
                <a:sym typeface="Consolas"/>
              </a:rPr>
            </a:br>
            <a:r>
              <a:rPr lang="en" sz="1300">
                <a:latin typeface="Consolas"/>
                <a:ea typeface="Consolas"/>
                <a:cs typeface="Consolas"/>
                <a:sym typeface="Consolas"/>
              </a:rPr>
              <a:t>                    GREEN; </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        traffic_light=RED: RED;</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        traffic_light=GREEN &amp; button=SET: </a:t>
            </a:r>
            <a:br>
              <a:rPr lang="en" sz="1300">
                <a:latin typeface="Consolas"/>
                <a:ea typeface="Consolas"/>
                <a:cs typeface="Consolas"/>
                <a:sym typeface="Consolas"/>
              </a:rPr>
            </a:br>
            <a:r>
              <a:rPr lang="en" sz="1300">
                <a:latin typeface="Consolas"/>
                <a:ea typeface="Consolas"/>
                <a:cs typeface="Consolas"/>
                <a:sym typeface="Consolas"/>
              </a:rPr>
              <a:t>                   {GREEN,YELLOW};</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        traffic_light=GREEN: GREEN;</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        traffic_light=YELLOW: </a:t>
            </a:r>
            <a:br>
              <a:rPr lang="en" sz="1300">
                <a:latin typeface="Consolas"/>
                <a:ea typeface="Consolas"/>
                <a:cs typeface="Consolas"/>
                <a:sym typeface="Consolas"/>
              </a:rPr>
            </a:br>
            <a:r>
              <a:rPr lang="en" sz="1300">
                <a:latin typeface="Consolas"/>
                <a:ea typeface="Consolas"/>
                <a:cs typeface="Consolas"/>
                <a:sym typeface="Consolas"/>
              </a:rPr>
              <a:t>                   {YELLOW, RED};</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        TRU</a:t>
            </a:r>
            <a:r>
              <a:rPr lang="en" sz="1300">
                <a:latin typeface="Consolas"/>
                <a:ea typeface="Consolas"/>
                <a:cs typeface="Consolas"/>
                <a:sym typeface="Consolas"/>
              </a:rPr>
              <a:t>E: {RED};</a:t>
            </a:r>
            <a:r>
              <a:rPr lang="en" sz="1300">
                <a:latin typeface="Consolas"/>
                <a:ea typeface="Consolas"/>
                <a:cs typeface="Consolas"/>
                <a:sym typeface="Consolas"/>
              </a:rPr>
              <a:t> </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    esac;</a:t>
            </a:r>
            <a:endParaRPr sz="1300">
              <a:latin typeface="Consolas"/>
              <a:ea typeface="Consolas"/>
              <a:cs typeface="Consolas"/>
              <a:sym typeface="Consolas"/>
            </a:endParaRPr>
          </a:p>
        </p:txBody>
      </p:sp>
      <p:sp>
        <p:nvSpPr>
          <p:cNvPr id="217" name="Shape 2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8" name="Shape 21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sz="1300">
                <a:latin typeface="Consolas"/>
                <a:ea typeface="Consolas"/>
                <a:cs typeface="Consolas"/>
                <a:sym typeface="Consolas"/>
              </a:rPr>
              <a:t>init(ped_light) := WAIT; </a:t>
            </a:r>
            <a:endParaRPr sz="13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lang="en" sz="1300">
                <a:latin typeface="Consolas"/>
                <a:ea typeface="Consolas"/>
                <a:cs typeface="Consolas"/>
                <a:sym typeface="Consolas"/>
              </a:rPr>
              <a:t>    next(ped_light) := case </a:t>
            </a:r>
            <a:endParaRPr sz="13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lang="en" sz="1300">
                <a:latin typeface="Consolas"/>
                <a:ea typeface="Consolas"/>
                <a:cs typeface="Consolas"/>
                <a:sym typeface="Consolas"/>
              </a:rPr>
              <a:t>       ped_light=WAIT &amp; </a:t>
            </a:r>
            <a:br>
              <a:rPr lang="en" sz="1300">
                <a:latin typeface="Consolas"/>
                <a:ea typeface="Consolas"/>
                <a:cs typeface="Consolas"/>
                <a:sym typeface="Consolas"/>
              </a:rPr>
            </a:br>
            <a:r>
              <a:rPr lang="en" sz="1300">
                <a:latin typeface="Consolas"/>
                <a:ea typeface="Consolas"/>
                <a:cs typeface="Consolas"/>
                <a:sym typeface="Consolas"/>
              </a:rPr>
              <a:t>                  traffic_light=RED: WALK; </a:t>
            </a:r>
            <a:endParaRPr sz="13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lang="en" sz="1300">
                <a:latin typeface="Consolas"/>
                <a:ea typeface="Consolas"/>
                <a:cs typeface="Consolas"/>
                <a:sym typeface="Consolas"/>
              </a:rPr>
              <a:t>       ped_light=WAIT: WAIT;</a:t>
            </a:r>
            <a:endParaRPr sz="13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lang="en" sz="1300">
                <a:latin typeface="Consolas"/>
                <a:ea typeface="Consolas"/>
                <a:cs typeface="Consolas"/>
                <a:sym typeface="Consolas"/>
              </a:rPr>
              <a:t>       ped_light=WALK: {WALK,FLASH};</a:t>
            </a:r>
            <a:endParaRPr sz="13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lang="en" sz="1300">
                <a:latin typeface="Consolas"/>
                <a:ea typeface="Consolas"/>
                <a:cs typeface="Consolas"/>
                <a:sym typeface="Consolas"/>
              </a:rPr>
              <a:t>       ped_light=FLASH: {FLASH, WAIT};</a:t>
            </a:r>
            <a:endParaRPr sz="13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lang="en" sz="1300">
                <a:latin typeface="Consolas"/>
                <a:ea typeface="Consolas"/>
                <a:cs typeface="Consolas"/>
                <a:sym typeface="Consolas"/>
              </a:rPr>
              <a:t>       TRUE: {WAIT}; </a:t>
            </a:r>
            <a:endParaRPr sz="1300">
              <a:latin typeface="Consolas"/>
              <a:ea typeface="Consolas"/>
              <a:cs typeface="Consolas"/>
              <a:sym typeface="Consolas"/>
            </a:endParaRPr>
          </a:p>
          <a:p>
            <a:pPr indent="0" lvl="0" marL="0">
              <a:spcBef>
                <a:spcPts val="600"/>
              </a:spcBef>
              <a:spcAft>
                <a:spcPts val="0"/>
              </a:spcAft>
              <a:buNone/>
            </a:pPr>
            <a:r>
              <a:rPr lang="en" sz="1300">
                <a:latin typeface="Consolas"/>
                <a:ea typeface="Consolas"/>
                <a:cs typeface="Consolas"/>
                <a:sym typeface="Consolas"/>
              </a:rPr>
              <a:t>    esac;</a:t>
            </a:r>
            <a:endParaRPr sz="1300">
              <a:latin typeface="Consolas"/>
              <a:ea typeface="Consolas"/>
              <a:cs typeface="Consolas"/>
              <a:sym typeface="Consolas"/>
            </a:endParaRPr>
          </a:p>
          <a:p>
            <a:pPr indent="0" lvl="0" marL="0">
              <a:spcBef>
                <a:spcPts val="600"/>
              </a:spcBef>
              <a:spcAft>
                <a:spcPts val="0"/>
              </a:spcAft>
              <a:buNone/>
            </a:pPr>
            <a:r>
              <a:rPr lang="en" sz="1300">
                <a:latin typeface="Consolas"/>
                <a:ea typeface="Consolas"/>
                <a:cs typeface="Consolas"/>
                <a:sym typeface="Consolas"/>
              </a:rPr>
              <a:t>    next(button) := case </a:t>
            </a:r>
            <a:endParaRPr sz="1300">
              <a:latin typeface="Consolas"/>
              <a:ea typeface="Consolas"/>
              <a:cs typeface="Consolas"/>
              <a:sym typeface="Consolas"/>
            </a:endParaRPr>
          </a:p>
          <a:p>
            <a:pPr indent="0" lvl="0" marL="0">
              <a:spcBef>
                <a:spcPts val="600"/>
              </a:spcBef>
              <a:spcAft>
                <a:spcPts val="0"/>
              </a:spcAft>
              <a:buNone/>
            </a:pPr>
            <a:r>
              <a:rPr lang="en" sz="1300">
                <a:latin typeface="Consolas"/>
                <a:ea typeface="Consolas"/>
                <a:cs typeface="Consolas"/>
                <a:sym typeface="Consolas"/>
              </a:rPr>
              <a:t>       button=SET &amp; ped_light=WALK: RESET; </a:t>
            </a:r>
            <a:endParaRPr sz="1300">
              <a:latin typeface="Consolas"/>
              <a:ea typeface="Consolas"/>
              <a:cs typeface="Consolas"/>
              <a:sym typeface="Consolas"/>
            </a:endParaRPr>
          </a:p>
          <a:p>
            <a:pPr indent="0" lvl="0" marL="0">
              <a:spcBef>
                <a:spcPts val="600"/>
              </a:spcBef>
              <a:spcAft>
                <a:spcPts val="0"/>
              </a:spcAft>
              <a:buNone/>
            </a:pPr>
            <a:r>
              <a:rPr lang="en" sz="1300">
                <a:latin typeface="Consolas"/>
                <a:ea typeface="Consolas"/>
                <a:cs typeface="Consolas"/>
                <a:sym typeface="Consolas"/>
              </a:rPr>
              <a:t>       button=SET: SET;</a:t>
            </a:r>
            <a:endParaRPr sz="1300">
              <a:latin typeface="Consolas"/>
              <a:ea typeface="Consolas"/>
              <a:cs typeface="Consolas"/>
              <a:sym typeface="Consolas"/>
            </a:endParaRPr>
          </a:p>
          <a:p>
            <a:pPr indent="0" lvl="0" marL="0">
              <a:spcBef>
                <a:spcPts val="600"/>
              </a:spcBef>
              <a:spcAft>
                <a:spcPts val="0"/>
              </a:spcAft>
              <a:buNone/>
            </a:pPr>
            <a:r>
              <a:rPr lang="en" sz="1300">
                <a:latin typeface="Consolas"/>
                <a:ea typeface="Consolas"/>
                <a:cs typeface="Consolas"/>
                <a:sym typeface="Consolas"/>
              </a:rPr>
              <a:t>       button=RESET &amp; traffic_light=GREEN: </a:t>
            </a:r>
            <a:br>
              <a:rPr lang="en" sz="1300">
                <a:latin typeface="Consolas"/>
                <a:ea typeface="Consolas"/>
                <a:cs typeface="Consolas"/>
                <a:sym typeface="Consolas"/>
              </a:rPr>
            </a:br>
            <a:r>
              <a:rPr lang="en" sz="1300">
                <a:latin typeface="Consolas"/>
                <a:ea typeface="Consolas"/>
                <a:cs typeface="Consolas"/>
                <a:sym typeface="Consolas"/>
              </a:rPr>
              <a:t>                {RESET,SET};</a:t>
            </a:r>
            <a:endParaRPr sz="1300">
              <a:latin typeface="Consolas"/>
              <a:ea typeface="Consolas"/>
              <a:cs typeface="Consolas"/>
              <a:sym typeface="Consolas"/>
            </a:endParaRPr>
          </a:p>
          <a:p>
            <a:pPr indent="0" lvl="0" marL="0">
              <a:spcBef>
                <a:spcPts val="600"/>
              </a:spcBef>
              <a:spcAft>
                <a:spcPts val="0"/>
              </a:spcAft>
              <a:buNone/>
            </a:pPr>
            <a:r>
              <a:rPr lang="en" sz="1300">
                <a:latin typeface="Consolas"/>
                <a:ea typeface="Consolas"/>
                <a:cs typeface="Consolas"/>
                <a:sym typeface="Consolas"/>
              </a:rPr>
              <a:t>       button=RESET: RESET;</a:t>
            </a:r>
            <a:endParaRPr sz="1300">
              <a:latin typeface="Consolas"/>
              <a:ea typeface="Consolas"/>
              <a:cs typeface="Consolas"/>
              <a:sym typeface="Consolas"/>
            </a:endParaRPr>
          </a:p>
          <a:p>
            <a:pPr indent="0" lvl="0" marL="0">
              <a:spcBef>
                <a:spcPts val="600"/>
              </a:spcBef>
              <a:spcAft>
                <a:spcPts val="0"/>
              </a:spcAft>
              <a:buNone/>
            </a:pPr>
            <a:r>
              <a:rPr lang="en" sz="1300">
                <a:latin typeface="Consolas"/>
                <a:ea typeface="Consolas"/>
                <a:cs typeface="Consolas"/>
                <a:sym typeface="Consolas"/>
              </a:rPr>
              <a:t>       TRUE: {RESET}; </a:t>
            </a:r>
            <a:endParaRPr sz="1300">
              <a:latin typeface="Consolas"/>
              <a:ea typeface="Consolas"/>
              <a:cs typeface="Consolas"/>
              <a:sym typeface="Consolas"/>
            </a:endParaRPr>
          </a:p>
          <a:p>
            <a:pPr indent="0" lvl="0" marL="0">
              <a:spcBef>
                <a:spcPts val="600"/>
              </a:spcBef>
              <a:spcAft>
                <a:spcPts val="0"/>
              </a:spcAft>
              <a:buClr>
                <a:schemeClr val="dk1"/>
              </a:buClr>
              <a:buSzPts val="1100"/>
              <a:buFont typeface="Arial"/>
              <a:buNone/>
            </a:pPr>
            <a:r>
              <a:rPr lang="en" sz="1300">
                <a:latin typeface="Consolas"/>
                <a:ea typeface="Consolas"/>
                <a:cs typeface="Consolas"/>
                <a:sym typeface="Consolas"/>
              </a:rPr>
              <a:t>    esac;</a:t>
            </a:r>
            <a:endParaRPr sz="1300">
              <a:latin typeface="Consolas"/>
              <a:ea typeface="Consolas"/>
              <a:cs typeface="Consolas"/>
              <a:sym typeface="Consolas"/>
            </a:endParaRPr>
          </a:p>
          <a:p>
            <a:pPr indent="0" lvl="0" marL="0">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a:t>
            </a:r>
            <a:endParaRPr/>
          </a:p>
        </p:txBody>
      </p:sp>
      <p:sp>
        <p:nvSpPr>
          <p:cNvPr id="224" name="Shape 2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For this model:</a:t>
            </a:r>
            <a:endParaRPr/>
          </a:p>
          <a:p>
            <a:pPr indent="-381000" lvl="1" marL="914400" rtl="0">
              <a:spcBef>
                <a:spcPts val="0"/>
              </a:spcBef>
              <a:spcAft>
                <a:spcPts val="0"/>
              </a:spcAft>
              <a:buSzPts val="2400"/>
              <a:buChar char="○"/>
            </a:pPr>
            <a:r>
              <a:rPr lang="en"/>
              <a:t>Briefly describe a safety-property (nothing “bad” ever happens) for this model and formulate it in CTL.</a:t>
            </a:r>
            <a:endParaRPr/>
          </a:p>
          <a:p>
            <a:pPr indent="-381000" lvl="1" marL="914400" rtl="0">
              <a:spcBef>
                <a:spcPts val="0"/>
              </a:spcBef>
              <a:spcAft>
                <a:spcPts val="0"/>
              </a:spcAft>
              <a:buSzPts val="2400"/>
              <a:buChar char="○"/>
            </a:pPr>
            <a:r>
              <a:rPr lang="en"/>
              <a:t>Briefly describe a liveness-property (something “good” eventually happens) for this model and formulate it in LTL.</a:t>
            </a:r>
            <a:endParaRPr/>
          </a:p>
          <a:p>
            <a:pPr indent="0" lvl="0" marL="0" rtl="0">
              <a:spcBef>
                <a:spcPts val="600"/>
              </a:spcBef>
              <a:spcAft>
                <a:spcPts val="0"/>
              </a:spcAft>
              <a:buNone/>
            </a:pPr>
            <a:r>
              <a:t/>
            </a:r>
            <a:endParaRPr/>
          </a:p>
        </p:txBody>
      </p:sp>
      <p:sp>
        <p:nvSpPr>
          <p:cNvPr id="225" name="Shape 2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Potential Solutions</a:t>
            </a:r>
            <a:endParaRPr/>
          </a:p>
        </p:txBody>
      </p:sp>
      <p:sp>
        <p:nvSpPr>
          <p:cNvPr id="231" name="Shape 2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Safety Property</a:t>
            </a:r>
            <a:endParaRPr/>
          </a:p>
          <a:p>
            <a:pPr indent="-381000" lvl="1" marL="914400" rtl="0">
              <a:spcBef>
                <a:spcPts val="0"/>
              </a:spcBef>
              <a:spcAft>
                <a:spcPts val="0"/>
              </a:spcAft>
              <a:buSzPts val="2400"/>
              <a:buChar char="○"/>
            </a:pPr>
            <a:r>
              <a:rPr lang="en"/>
              <a:t>System </a:t>
            </a:r>
            <a:r>
              <a:rPr b="1" lang="en"/>
              <a:t>never</a:t>
            </a:r>
            <a:r>
              <a:rPr lang="en"/>
              <a:t> reaches bad state.</a:t>
            </a:r>
            <a:endParaRPr/>
          </a:p>
          <a:p>
            <a:pPr indent="-381000" lvl="1" marL="914400" rtl="0">
              <a:spcBef>
                <a:spcPts val="0"/>
              </a:spcBef>
              <a:spcAft>
                <a:spcPts val="0"/>
              </a:spcAft>
              <a:buSzPts val="2400"/>
              <a:buChar char="○"/>
            </a:pPr>
            <a:r>
              <a:rPr b="1" lang="en"/>
              <a:t>Always</a:t>
            </a:r>
            <a:r>
              <a:rPr lang="en"/>
              <a:t> in some good state.</a:t>
            </a:r>
            <a:endParaRPr/>
          </a:p>
          <a:p>
            <a:pPr indent="-393700" lvl="0" marL="457200" marR="0" rtl="0" algn="l">
              <a:lnSpc>
                <a:spcPct val="100000"/>
              </a:lnSpc>
              <a:spcBef>
                <a:spcPts val="0"/>
              </a:spcBef>
              <a:spcAft>
                <a:spcPts val="0"/>
              </a:spcAft>
              <a:buSzPts val="2600"/>
              <a:buChar char="●"/>
            </a:pPr>
            <a:r>
              <a:rPr lang="en" sz="2600"/>
              <a:t>AG (pedestrian_light = walk -&gt; traffic_light != green)</a:t>
            </a:r>
            <a:endParaRPr sz="2600"/>
          </a:p>
          <a:p>
            <a:pPr indent="-381000" lvl="1" marL="914400" marR="0" rtl="0" algn="l">
              <a:lnSpc>
                <a:spcPct val="100000"/>
              </a:lnSpc>
              <a:spcBef>
                <a:spcPts val="0"/>
              </a:spcBef>
              <a:spcAft>
                <a:spcPts val="0"/>
              </a:spcAft>
              <a:buSzPts val="2400"/>
              <a:buChar char="○"/>
            </a:pPr>
            <a:r>
              <a:rPr lang="en"/>
              <a:t>The pedestrian light cannot indicate that I should walk when the traffic light is green. </a:t>
            </a:r>
            <a:endParaRPr/>
          </a:p>
          <a:p>
            <a:pPr indent="-381000" lvl="1" marL="914400" marR="0" rtl="0" algn="l">
              <a:lnSpc>
                <a:spcPct val="100000"/>
              </a:lnSpc>
              <a:spcBef>
                <a:spcPts val="0"/>
              </a:spcBef>
              <a:spcAft>
                <a:spcPts val="0"/>
              </a:spcAft>
              <a:buSzPts val="2400"/>
              <a:buChar char="○"/>
            </a:pPr>
            <a:r>
              <a:rPr lang="en"/>
              <a:t>This is a safety property. We are saying that something should NEVER happen. </a:t>
            </a:r>
            <a:br>
              <a:rPr lang="en"/>
            </a:br>
            <a:br>
              <a:rPr lang="en"/>
            </a:br>
            <a:br>
              <a:rPr lang="en"/>
            </a:br>
            <a:endParaRPr/>
          </a:p>
          <a:p>
            <a:pPr indent="0" lvl="0" marL="0" rtl="0">
              <a:spcBef>
                <a:spcPts val="600"/>
              </a:spcBef>
              <a:spcAft>
                <a:spcPts val="0"/>
              </a:spcAft>
              <a:buNone/>
            </a:pPr>
            <a:r>
              <a:t/>
            </a:r>
            <a:endParaRPr/>
          </a:p>
        </p:txBody>
      </p:sp>
      <p:sp>
        <p:nvSpPr>
          <p:cNvPr id="232" name="Shape 2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Potential Solutions</a:t>
            </a:r>
            <a:endParaRPr/>
          </a:p>
        </p:txBody>
      </p:sp>
      <p:sp>
        <p:nvSpPr>
          <p:cNvPr id="238" name="Shape 2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Liveness</a:t>
            </a:r>
            <a:r>
              <a:rPr lang="en"/>
              <a:t> Property</a:t>
            </a:r>
            <a:endParaRPr/>
          </a:p>
          <a:p>
            <a:pPr indent="-381000" lvl="1" marL="914400" rtl="0">
              <a:spcBef>
                <a:spcPts val="0"/>
              </a:spcBef>
              <a:spcAft>
                <a:spcPts val="0"/>
              </a:spcAft>
              <a:buSzPts val="2400"/>
              <a:buChar char="○"/>
            </a:pPr>
            <a:r>
              <a:rPr b="1" lang="en"/>
              <a:t>Eventually</a:t>
            </a:r>
            <a:r>
              <a:rPr lang="en"/>
              <a:t> useful things happen.</a:t>
            </a:r>
            <a:endParaRPr/>
          </a:p>
          <a:p>
            <a:pPr indent="-381000" lvl="1" marL="914400" rtl="0">
              <a:spcBef>
                <a:spcPts val="0"/>
              </a:spcBef>
              <a:spcAft>
                <a:spcPts val="0"/>
              </a:spcAft>
              <a:buSzPts val="2400"/>
              <a:buChar char="○"/>
            </a:pPr>
            <a:r>
              <a:rPr b="1" lang="en"/>
              <a:t>Fairness</a:t>
            </a:r>
            <a:r>
              <a:rPr lang="en"/>
              <a:t> criteria.</a:t>
            </a:r>
            <a:endParaRPr/>
          </a:p>
          <a:p>
            <a:pPr indent="-419100" lvl="0" marL="457200" marR="0" rtl="0" algn="l">
              <a:lnSpc>
                <a:spcPct val="100000"/>
              </a:lnSpc>
              <a:spcBef>
                <a:spcPts val="0"/>
              </a:spcBef>
              <a:spcAft>
                <a:spcPts val="0"/>
              </a:spcAft>
              <a:buClr>
                <a:schemeClr val="dk1"/>
              </a:buClr>
              <a:buSzPts val="3000"/>
              <a:buFont typeface="Arial"/>
              <a:buChar char="●"/>
            </a:pPr>
            <a:r>
              <a:rPr lang="en"/>
              <a:t>G (traffic_light = RED &amp; button = RESET -&gt; </a:t>
            </a:r>
            <a:br>
              <a:rPr lang="en"/>
            </a:br>
            <a:r>
              <a:rPr lang="en"/>
              <a:t>F (traffic_light = green))</a:t>
            </a:r>
            <a:endParaRPr/>
          </a:p>
          <a:p>
            <a:pPr indent="-393700" lvl="1" marL="914400" marR="0" rtl="0" algn="l">
              <a:lnSpc>
                <a:spcPct val="100000"/>
              </a:lnSpc>
              <a:spcBef>
                <a:spcPts val="0"/>
              </a:spcBef>
              <a:spcAft>
                <a:spcPts val="0"/>
              </a:spcAft>
              <a:buClr>
                <a:schemeClr val="dk1"/>
              </a:buClr>
              <a:buSzPts val="2600"/>
              <a:buFont typeface="Arial"/>
              <a:buChar char="○"/>
            </a:pPr>
            <a:r>
              <a:rPr lang="en"/>
              <a:t>If the light is red, and the button is reset, then eventually, the light will turn green. </a:t>
            </a:r>
            <a:endParaRPr/>
          </a:p>
          <a:p>
            <a:pPr indent="-393700" lvl="1" marL="914400" marR="0" rtl="0" algn="l">
              <a:lnSpc>
                <a:spcPct val="100000"/>
              </a:lnSpc>
              <a:spcBef>
                <a:spcPts val="0"/>
              </a:spcBef>
              <a:spcAft>
                <a:spcPts val="0"/>
              </a:spcAft>
              <a:buClr>
                <a:schemeClr val="dk1"/>
              </a:buClr>
              <a:buSzPts val="2600"/>
              <a:buFont typeface="Arial"/>
              <a:buChar char="○"/>
            </a:pPr>
            <a:r>
              <a:rPr lang="en"/>
              <a:t>This is a liveness property, as we assert that something will eventually happen.</a:t>
            </a:r>
            <a:br>
              <a:rPr lang="en" sz="2600"/>
            </a:br>
            <a:br>
              <a:rPr lang="en"/>
            </a:br>
            <a:endParaRPr/>
          </a:p>
          <a:p>
            <a:pPr indent="0" lvl="0" marL="0" rtl="0">
              <a:spcBef>
                <a:spcPts val="600"/>
              </a:spcBef>
              <a:spcAft>
                <a:spcPts val="0"/>
              </a:spcAft>
              <a:buNone/>
            </a:pPr>
            <a:r>
              <a:t/>
            </a:r>
            <a:endParaRPr/>
          </a:p>
        </p:txBody>
      </p:sp>
      <p:sp>
        <p:nvSpPr>
          <p:cNvPr id="239" name="Shape 2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Proving Properties Over Models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45" name="Shape 2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Proving Properties</a:t>
            </a:r>
            <a:endParaRPr/>
          </a:p>
        </p:txBody>
      </p:sp>
      <p:sp>
        <p:nvSpPr>
          <p:cNvPr id="251" name="Shape 2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To perform verification, we take properties and exhaustively search the state space of the model for violations.</a:t>
            </a:r>
            <a:endParaRPr/>
          </a:p>
          <a:p>
            <a:pPr indent="-419100" lvl="0" marL="457200" marR="0" rtl="0" algn="l">
              <a:lnSpc>
                <a:spcPct val="100000"/>
              </a:lnSpc>
              <a:spcBef>
                <a:spcPts val="0"/>
              </a:spcBef>
              <a:spcAft>
                <a:spcPts val="0"/>
              </a:spcAft>
              <a:buSzPts val="3000"/>
              <a:buChar char="●"/>
            </a:pPr>
            <a:r>
              <a:rPr lang="en"/>
              <a:t>Violations give us counter-examples</a:t>
            </a:r>
            <a:endParaRPr/>
          </a:p>
          <a:p>
            <a:pPr indent="-381000" lvl="1" marL="914400" marR="0" rtl="0" algn="l">
              <a:lnSpc>
                <a:spcPct val="100000"/>
              </a:lnSpc>
              <a:spcBef>
                <a:spcPts val="0"/>
              </a:spcBef>
              <a:spcAft>
                <a:spcPts val="0"/>
              </a:spcAft>
              <a:buSzPts val="2400"/>
              <a:buChar char="○"/>
            </a:pPr>
            <a:r>
              <a:rPr lang="en"/>
              <a:t>A path that demonstrates how the property has been violated. </a:t>
            </a:r>
            <a:endParaRPr/>
          </a:p>
          <a:p>
            <a:pPr indent="-419100" lvl="0" marL="457200" marR="0" rtl="0" algn="l">
              <a:lnSpc>
                <a:spcPct val="100000"/>
              </a:lnSpc>
              <a:spcBef>
                <a:spcPts val="0"/>
              </a:spcBef>
              <a:spcAft>
                <a:spcPts val="0"/>
              </a:spcAft>
              <a:buSzPts val="3000"/>
              <a:buChar char="●"/>
            </a:pPr>
            <a:r>
              <a:rPr lang="en"/>
              <a:t>Implications:</a:t>
            </a:r>
            <a:endParaRPr/>
          </a:p>
          <a:p>
            <a:pPr indent="-381000" lvl="1" marL="914400" marR="0" rtl="0" algn="l">
              <a:lnSpc>
                <a:spcPct val="100000"/>
              </a:lnSpc>
              <a:spcBef>
                <a:spcPts val="0"/>
              </a:spcBef>
              <a:spcAft>
                <a:spcPts val="0"/>
              </a:spcAft>
              <a:buSzPts val="2400"/>
              <a:buChar char="○"/>
            </a:pPr>
            <a:r>
              <a:rPr lang="en"/>
              <a:t>Property is incorrect.</a:t>
            </a:r>
            <a:endParaRPr/>
          </a:p>
          <a:p>
            <a:pPr indent="-381000" lvl="1" marL="914400" marR="0" rtl="0" algn="l">
              <a:lnSpc>
                <a:spcPct val="100000"/>
              </a:lnSpc>
              <a:spcBef>
                <a:spcPts val="0"/>
              </a:spcBef>
              <a:spcAft>
                <a:spcPts val="0"/>
              </a:spcAft>
              <a:buSzPts val="2400"/>
              <a:buChar char="○"/>
            </a:pPr>
            <a:r>
              <a:rPr lang="en"/>
              <a:t>Model does not reflect expected behavior.</a:t>
            </a:r>
            <a:endParaRPr/>
          </a:p>
          <a:p>
            <a:pPr indent="-381000" lvl="1" marL="914400" marR="0" rtl="0" algn="l">
              <a:lnSpc>
                <a:spcPct val="100000"/>
              </a:lnSpc>
              <a:spcBef>
                <a:spcPts val="0"/>
              </a:spcBef>
              <a:spcAft>
                <a:spcPts val="0"/>
              </a:spcAft>
              <a:buSzPts val="2400"/>
              <a:buChar char="○"/>
            </a:pPr>
            <a:r>
              <a:rPr lang="en"/>
              <a:t>Real issue found in the system being designed.</a:t>
            </a:r>
            <a:endParaRPr/>
          </a:p>
        </p:txBody>
      </p:sp>
      <p:sp>
        <p:nvSpPr>
          <p:cNvPr id="252" name="Shape 2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Generation from FS Verification</a:t>
            </a:r>
            <a:endParaRPr/>
          </a:p>
        </p:txBody>
      </p:sp>
      <p:sp>
        <p:nvSpPr>
          <p:cNvPr id="258" name="Shape 2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a:t>We can also take properties and </a:t>
            </a:r>
            <a:r>
              <a:rPr b="1" lang="en"/>
              <a:t>negate</a:t>
            </a:r>
            <a:r>
              <a:rPr lang="en"/>
              <a:t> them.</a:t>
            </a:r>
            <a:endParaRPr/>
          </a:p>
          <a:p>
            <a:pPr indent="-381000" lvl="1" marL="914400" marR="0" rtl="0" algn="l">
              <a:lnSpc>
                <a:spcPct val="100000"/>
              </a:lnSpc>
              <a:spcBef>
                <a:spcPts val="0"/>
              </a:spcBef>
              <a:spcAft>
                <a:spcPts val="0"/>
              </a:spcAft>
              <a:buSzPts val="2400"/>
              <a:buChar char="○"/>
            </a:pPr>
            <a:r>
              <a:rPr lang="en"/>
              <a:t>Called a “trap property” - we assert that a property can never be met.</a:t>
            </a:r>
            <a:endParaRPr/>
          </a:p>
          <a:p>
            <a:pPr indent="-419100" lvl="0" marL="457200" marR="0" rtl="0" algn="l">
              <a:lnSpc>
                <a:spcPct val="100000"/>
              </a:lnSpc>
              <a:spcBef>
                <a:spcPts val="0"/>
              </a:spcBef>
              <a:spcAft>
                <a:spcPts val="0"/>
              </a:spcAft>
              <a:buSzPts val="3000"/>
              <a:buChar char="●"/>
            </a:pPr>
            <a:r>
              <a:rPr lang="en"/>
              <a:t>The counter-example shows one way the property can be met.</a:t>
            </a:r>
            <a:endParaRPr/>
          </a:p>
          <a:p>
            <a:pPr indent="-419100" lvl="0" marL="457200" marR="0" rtl="0" algn="l">
              <a:lnSpc>
                <a:spcPct val="100000"/>
              </a:lnSpc>
              <a:spcBef>
                <a:spcPts val="0"/>
              </a:spcBef>
              <a:spcAft>
                <a:spcPts val="0"/>
              </a:spcAft>
              <a:buSzPts val="3000"/>
              <a:buChar char="●"/>
            </a:pPr>
            <a:r>
              <a:rPr lang="en"/>
              <a:t>This can be used as a test for the real system - to demonstrate that the final system meets its specification.</a:t>
            </a:r>
            <a:endParaRPr/>
          </a:p>
        </p:txBody>
      </p:sp>
      <p:sp>
        <p:nvSpPr>
          <p:cNvPr id="259" name="Shape 2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a:t>
            </a:r>
            <a:endParaRPr/>
          </a:p>
        </p:txBody>
      </p:sp>
      <p:sp>
        <p:nvSpPr>
          <p:cNvPr id="59" name="Shape 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Any real system has a near-infinite number of possible inputs.</a:t>
            </a:r>
            <a:endParaRPr sz="2000"/>
          </a:p>
          <a:p>
            <a:pPr indent="-381000" lvl="0" marL="457200" rtl="0">
              <a:spcBef>
                <a:spcPts val="0"/>
              </a:spcBef>
              <a:spcAft>
                <a:spcPts val="0"/>
              </a:spcAft>
              <a:buSzPts val="2400"/>
              <a:buChar char="●"/>
            </a:pPr>
            <a:r>
              <a:rPr lang="en" sz="2400"/>
              <a:t>Some faults trigger failures extremely rarely, or under conditions that are hard to control and recreate </a:t>
            </a:r>
            <a:br>
              <a:rPr lang="en" sz="2400"/>
            </a:br>
            <a:r>
              <a:rPr lang="en" sz="2400"/>
              <a:t>through testing.</a:t>
            </a:r>
            <a:endParaRPr sz="2400"/>
          </a:p>
          <a:p>
            <a:pPr indent="-381000" lvl="0" marL="457200" rtl="0">
              <a:spcBef>
                <a:spcPts val="0"/>
              </a:spcBef>
              <a:spcAft>
                <a:spcPts val="0"/>
              </a:spcAft>
              <a:buSzPts val="2400"/>
              <a:buChar char="●"/>
            </a:pPr>
            <a:r>
              <a:rPr lang="en" sz="2400"/>
              <a:t>How can we </a:t>
            </a:r>
            <a:r>
              <a:rPr i="1" lang="en" sz="2400"/>
              <a:t>prove</a:t>
            </a:r>
            <a:r>
              <a:rPr lang="en" sz="2400"/>
              <a:t> that our </a:t>
            </a:r>
            <a:br>
              <a:rPr lang="en" sz="2400"/>
            </a:br>
            <a:r>
              <a:rPr lang="en" sz="2400"/>
              <a:t>system meets the property?</a:t>
            </a:r>
            <a:endParaRPr sz="2400"/>
          </a:p>
          <a:p>
            <a:pPr indent="0" lvl="0" marL="0" marR="0" rtl="0" algn="l">
              <a:lnSpc>
                <a:spcPct val="100000"/>
              </a:lnSpc>
              <a:spcBef>
                <a:spcPts val="600"/>
              </a:spcBef>
              <a:spcAft>
                <a:spcPts val="0"/>
              </a:spcAft>
              <a:buNone/>
            </a:pPr>
            <a:r>
              <a:t/>
            </a:r>
            <a:endParaRPr sz="2400"/>
          </a:p>
        </p:txBody>
      </p:sp>
      <p:pic>
        <p:nvPicPr>
          <p:cNvPr descr="Screenshot from 2015-09-03 12:11:12.png" id="60" name="Shape 60"/>
          <p:cNvPicPr preferRelativeResize="0"/>
          <p:nvPr/>
        </p:nvPicPr>
        <p:blipFill>
          <a:blip r:embed="rId3">
            <a:alphaModFix/>
          </a:blip>
          <a:stretch>
            <a:fillRect/>
          </a:stretch>
        </p:blipFill>
        <p:spPr>
          <a:xfrm>
            <a:off x="5431363" y="3706475"/>
            <a:ext cx="3255425" cy="2416475"/>
          </a:xfrm>
          <a:prstGeom prst="rect">
            <a:avLst/>
          </a:prstGeom>
          <a:noFill/>
          <a:ln>
            <a:noFill/>
          </a:ln>
        </p:spPr>
      </p:pic>
      <p:sp>
        <p:nvSpPr>
          <p:cNvPr id="61" name="Shape 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Exhaustive Search</a:t>
            </a:r>
            <a:endParaRPr/>
          </a:p>
        </p:txBody>
      </p:sp>
      <p:sp>
        <p:nvSpPr>
          <p:cNvPr id="265" name="Shape 265"/>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Algorithms exhaustively comb through the possible execution paths through the model.</a:t>
            </a:r>
            <a:endParaRPr sz="2400"/>
          </a:p>
          <a:p>
            <a:pPr indent="-381000" lvl="0" marL="457200" marR="0" rtl="0" algn="l">
              <a:lnSpc>
                <a:spcPct val="100000"/>
              </a:lnSpc>
              <a:spcBef>
                <a:spcPts val="0"/>
              </a:spcBef>
              <a:spcAft>
                <a:spcPts val="0"/>
              </a:spcAft>
              <a:buSzPts val="2400"/>
              <a:buChar char="●"/>
            </a:pPr>
            <a:r>
              <a:rPr lang="en" sz="2400"/>
              <a:t>Major limitation - state space explosion.</a:t>
            </a:r>
            <a:endParaRPr sz="2400"/>
          </a:p>
        </p:txBody>
      </p:sp>
      <p:pic>
        <p:nvPicPr>
          <p:cNvPr descr="Screenshot from 2015-09-03 14:48:55.png" id="266" name="Shape 266"/>
          <p:cNvPicPr preferRelativeResize="0"/>
          <p:nvPr/>
        </p:nvPicPr>
        <p:blipFill>
          <a:blip r:embed="rId3">
            <a:alphaModFix/>
          </a:blip>
          <a:stretch>
            <a:fillRect/>
          </a:stretch>
        </p:blipFill>
        <p:spPr>
          <a:xfrm>
            <a:off x="1773200" y="2875725"/>
            <a:ext cx="5267349" cy="3692176"/>
          </a:xfrm>
          <a:prstGeom prst="rect">
            <a:avLst/>
          </a:prstGeom>
          <a:noFill/>
          <a:ln>
            <a:noFill/>
          </a:ln>
        </p:spPr>
      </p:pic>
      <p:sp>
        <p:nvSpPr>
          <p:cNvPr id="267" name="Shape 26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Exhaustive Search - Dining Philosophers</a:t>
            </a:r>
            <a:endParaRPr/>
          </a:p>
        </p:txBody>
      </p:sp>
      <p:sp>
        <p:nvSpPr>
          <p:cNvPr id="273" name="Shape 27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Problem - X philosophers sit at a table with Y forks between them. Philosophers may think or eat. When they eat, they need two forks.</a:t>
            </a:r>
            <a:endParaRPr/>
          </a:p>
          <a:p>
            <a:pPr indent="-419100" lvl="0" marL="457200" marR="0" rtl="0" algn="l">
              <a:lnSpc>
                <a:spcPct val="100000"/>
              </a:lnSpc>
              <a:spcBef>
                <a:spcPts val="0"/>
              </a:spcBef>
              <a:spcAft>
                <a:spcPts val="0"/>
              </a:spcAft>
              <a:buSzPts val="3000"/>
              <a:buChar char="●"/>
            </a:pPr>
            <a:r>
              <a:rPr lang="en"/>
              <a:t>Goal is to avoid deadlock - a state where no progress is possible.</a:t>
            </a:r>
            <a:endParaRPr/>
          </a:p>
          <a:p>
            <a:pPr indent="-355600" lvl="1" marL="914400" marR="0" rtl="0" algn="l">
              <a:lnSpc>
                <a:spcPct val="100000"/>
              </a:lnSpc>
              <a:spcBef>
                <a:spcPts val="0"/>
              </a:spcBef>
              <a:spcAft>
                <a:spcPts val="0"/>
              </a:spcAft>
              <a:buSzPts val="2000"/>
              <a:buChar char="○"/>
            </a:pPr>
            <a:r>
              <a:rPr lang="en" sz="2000"/>
              <a:t>5 philosophers/forks - deadlock after exploring 145 states</a:t>
            </a:r>
            <a:endParaRPr sz="2000"/>
          </a:p>
          <a:p>
            <a:pPr indent="-355600" lvl="1" marL="914400" marR="0" rtl="0" algn="l">
              <a:lnSpc>
                <a:spcPct val="100000"/>
              </a:lnSpc>
              <a:spcBef>
                <a:spcPts val="0"/>
              </a:spcBef>
              <a:spcAft>
                <a:spcPts val="0"/>
              </a:spcAft>
              <a:buSzPts val="2000"/>
              <a:buChar char="○"/>
            </a:pPr>
            <a:r>
              <a:rPr lang="en" sz="2000"/>
              <a:t>10 philosophers/forks - deadlock after exploring 18,313 states</a:t>
            </a:r>
            <a:endParaRPr sz="2000"/>
          </a:p>
          <a:p>
            <a:pPr indent="-355600" lvl="1" marL="914400" marR="0" rtl="0" algn="l">
              <a:lnSpc>
                <a:spcPct val="100000"/>
              </a:lnSpc>
              <a:spcBef>
                <a:spcPts val="0"/>
              </a:spcBef>
              <a:spcAft>
                <a:spcPts val="0"/>
              </a:spcAft>
              <a:buSzPts val="2000"/>
              <a:buChar char="○"/>
            </a:pPr>
            <a:r>
              <a:rPr lang="en" sz="2000"/>
              <a:t>15 philosophers/forks - deadlock after exploring 148,897 states </a:t>
            </a:r>
            <a:endParaRPr sz="2000"/>
          </a:p>
          <a:p>
            <a:pPr indent="-355600" lvl="1" marL="914400" marR="0" rtl="0" algn="l">
              <a:lnSpc>
                <a:spcPct val="100000"/>
              </a:lnSpc>
              <a:spcBef>
                <a:spcPts val="0"/>
              </a:spcBef>
              <a:spcAft>
                <a:spcPts val="0"/>
              </a:spcAft>
              <a:buSzPts val="2000"/>
              <a:buChar char="○"/>
            </a:pPr>
            <a:r>
              <a:rPr lang="en" sz="2000"/>
              <a:t>9 philosophers/10 forks - deadlock found after exploring 404,796 states</a:t>
            </a:r>
            <a:endParaRPr sz="2000"/>
          </a:p>
        </p:txBody>
      </p:sp>
      <p:sp>
        <p:nvSpPr>
          <p:cNvPr id="274" name="Shape 27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Search Based on SAT</a:t>
            </a:r>
            <a:endParaRPr/>
          </a:p>
        </p:txBody>
      </p:sp>
      <p:sp>
        <p:nvSpPr>
          <p:cNvPr id="280" name="Shape 28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Express properties as conjunctive normal form expressions: </a:t>
            </a:r>
            <a:endParaRPr/>
          </a:p>
          <a:p>
            <a:pPr indent="-381000" lvl="1" marL="914400" marR="0" rtl="0" algn="l">
              <a:lnSpc>
                <a:spcPct val="100000"/>
              </a:lnSpc>
              <a:spcBef>
                <a:spcPts val="0"/>
              </a:spcBef>
              <a:spcAft>
                <a:spcPts val="0"/>
              </a:spcAft>
              <a:buSzPts val="2400"/>
              <a:buFont typeface="Courier New"/>
              <a:buChar char="○"/>
            </a:pPr>
            <a:r>
              <a:rPr lang="en">
                <a:latin typeface="Courier New"/>
                <a:ea typeface="Courier New"/>
                <a:cs typeface="Courier New"/>
                <a:sym typeface="Courier New"/>
              </a:rPr>
              <a:t>f = (!x2 || x5) &amp;&amp; (x1 || !x3 || x4) &amp;&amp; (x4 || ! x5) &amp;&amp; (x1|| x2) </a:t>
            </a:r>
            <a:endParaRPr>
              <a:latin typeface="Courier New"/>
              <a:ea typeface="Courier New"/>
              <a:cs typeface="Courier New"/>
              <a:sym typeface="Courier New"/>
            </a:endParaRPr>
          </a:p>
          <a:p>
            <a:pPr indent="-419100" lvl="0" marL="457200" marR="0" rtl="0" algn="l">
              <a:lnSpc>
                <a:spcPct val="100000"/>
              </a:lnSpc>
              <a:spcBef>
                <a:spcPts val="0"/>
              </a:spcBef>
              <a:spcAft>
                <a:spcPts val="0"/>
              </a:spcAft>
              <a:buSzPts val="3000"/>
              <a:buChar char="●"/>
            </a:pPr>
            <a:r>
              <a:rPr lang="en"/>
              <a:t>Examine reachable states and choose a transition based on how it affects the CNF expression.</a:t>
            </a:r>
            <a:endParaRPr/>
          </a:p>
          <a:p>
            <a:pPr indent="-381000" lvl="1" marL="914400" marR="0" rtl="0" algn="l">
              <a:lnSpc>
                <a:spcPct val="100000"/>
              </a:lnSpc>
              <a:spcBef>
                <a:spcPts val="0"/>
              </a:spcBef>
              <a:spcAft>
                <a:spcPts val="0"/>
              </a:spcAft>
              <a:buSzPts val="2400"/>
              <a:buChar char="○"/>
            </a:pPr>
            <a:r>
              <a:rPr lang="en"/>
              <a:t>If we want </a:t>
            </a:r>
            <a:r>
              <a:rPr lang="en">
                <a:latin typeface="Courier New"/>
                <a:ea typeface="Courier New"/>
                <a:cs typeface="Courier New"/>
                <a:sym typeface="Courier New"/>
              </a:rPr>
              <a:t>x2 </a:t>
            </a:r>
            <a:r>
              <a:rPr lang="en"/>
              <a:t>to be false, choose a transition that imposes that change.</a:t>
            </a:r>
            <a:endParaRPr/>
          </a:p>
          <a:p>
            <a:pPr indent="-419100" lvl="0" marL="457200" marR="0" rtl="0" algn="l">
              <a:lnSpc>
                <a:spcPct val="100000"/>
              </a:lnSpc>
              <a:spcBef>
                <a:spcPts val="0"/>
              </a:spcBef>
              <a:spcAft>
                <a:spcPts val="0"/>
              </a:spcAft>
              <a:buSzPts val="3000"/>
              <a:buChar char="●"/>
            </a:pPr>
            <a:r>
              <a:rPr lang="en"/>
              <a:t>Continue until CNF expression is satisfied.</a:t>
            </a:r>
            <a:endParaRPr/>
          </a:p>
        </p:txBody>
      </p:sp>
      <p:sp>
        <p:nvSpPr>
          <p:cNvPr id="281" name="Shape 28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Branch &amp; Bound Algorithm</a:t>
            </a:r>
            <a:endParaRPr/>
          </a:p>
        </p:txBody>
      </p:sp>
      <p:sp>
        <p:nvSpPr>
          <p:cNvPr id="287" name="Shape 28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Set a variable to a particular value (true/false).</a:t>
            </a:r>
            <a:endParaRPr/>
          </a:p>
          <a:p>
            <a:pPr indent="-419100" lvl="0" marL="457200" marR="0" rtl="0" algn="l">
              <a:lnSpc>
                <a:spcPct val="100000"/>
              </a:lnSpc>
              <a:spcBef>
                <a:spcPts val="0"/>
              </a:spcBef>
              <a:spcAft>
                <a:spcPts val="0"/>
              </a:spcAft>
              <a:buSzPts val="3000"/>
              <a:buChar char="●"/>
            </a:pPr>
            <a:r>
              <a:rPr lang="en"/>
              <a:t>Apply that value to the CNF expression.</a:t>
            </a:r>
            <a:endParaRPr/>
          </a:p>
          <a:p>
            <a:pPr indent="-419100" lvl="0" marL="457200" marR="0" rtl="0" algn="l">
              <a:lnSpc>
                <a:spcPct val="100000"/>
              </a:lnSpc>
              <a:spcBef>
                <a:spcPts val="0"/>
              </a:spcBef>
              <a:spcAft>
                <a:spcPts val="0"/>
              </a:spcAft>
              <a:buSzPts val="3000"/>
              <a:buChar char="●"/>
            </a:pPr>
            <a:r>
              <a:rPr lang="en"/>
              <a:t>See whether that value satisfies all of the clauses that it appears in.</a:t>
            </a:r>
            <a:endParaRPr/>
          </a:p>
          <a:p>
            <a:pPr indent="-381000" lvl="1" marL="914400" marR="0" rtl="0" algn="l">
              <a:lnSpc>
                <a:spcPct val="100000"/>
              </a:lnSpc>
              <a:spcBef>
                <a:spcPts val="0"/>
              </a:spcBef>
              <a:spcAft>
                <a:spcPts val="0"/>
              </a:spcAft>
              <a:buSzPts val="2400"/>
              <a:buChar char="○"/>
            </a:pPr>
            <a:r>
              <a:rPr lang="en"/>
              <a:t>If so, assign a value to the next variable.</a:t>
            </a:r>
            <a:endParaRPr/>
          </a:p>
          <a:p>
            <a:pPr indent="-381000" lvl="1" marL="914400" marR="0" rtl="0" algn="l">
              <a:lnSpc>
                <a:spcPct val="100000"/>
              </a:lnSpc>
              <a:spcBef>
                <a:spcPts val="0"/>
              </a:spcBef>
              <a:spcAft>
                <a:spcPts val="0"/>
              </a:spcAft>
              <a:buSzPts val="2400"/>
              <a:buChar char="○"/>
            </a:pPr>
            <a:r>
              <a:rPr lang="en"/>
              <a:t>If not, backtrack (bound) and apply the other value.</a:t>
            </a:r>
            <a:endParaRPr/>
          </a:p>
          <a:p>
            <a:pPr indent="-419100" lvl="0" marL="457200" marR="0" rtl="0" algn="l">
              <a:lnSpc>
                <a:spcPct val="100000"/>
              </a:lnSpc>
              <a:spcBef>
                <a:spcPts val="0"/>
              </a:spcBef>
              <a:spcAft>
                <a:spcPts val="0"/>
              </a:spcAft>
              <a:buSzPts val="3000"/>
              <a:buChar char="●"/>
            </a:pPr>
            <a:r>
              <a:rPr lang="en"/>
              <a:t>Prune branches of the boolean decision tree as values are applies.</a:t>
            </a:r>
            <a:endParaRPr/>
          </a:p>
        </p:txBody>
      </p:sp>
      <p:sp>
        <p:nvSpPr>
          <p:cNvPr id="288" name="Shape 28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Branch &amp; Bound Algorithm</a:t>
            </a:r>
            <a:endParaRPr/>
          </a:p>
        </p:txBody>
      </p:sp>
      <p:sp>
        <p:nvSpPr>
          <p:cNvPr id="294" name="Shape 29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latin typeface="Courier New"/>
                <a:ea typeface="Courier New"/>
                <a:cs typeface="Courier New"/>
                <a:sym typeface="Courier New"/>
              </a:rPr>
              <a:t>f = (!x2 || x5) &amp;&amp; (x1 || !x3 || x4) &amp;&amp; (x4 || ! x5) &amp;&amp; (x1|| x2) </a:t>
            </a:r>
            <a:endParaRPr/>
          </a:p>
        </p:txBody>
      </p:sp>
      <p:sp>
        <p:nvSpPr>
          <p:cNvPr id="295" name="Shape 295"/>
          <p:cNvSpPr txBox="1"/>
          <p:nvPr/>
        </p:nvSpPr>
        <p:spPr>
          <a:xfrm>
            <a:off x="522000" y="2646600"/>
            <a:ext cx="8100000" cy="36612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b="1" lang="en" sz="2400"/>
              <a:t>Set x1 to false.</a:t>
            </a:r>
            <a:br>
              <a:rPr lang="en" sz="2400"/>
            </a:br>
            <a:r>
              <a:rPr lang="en" sz="2400">
                <a:solidFill>
                  <a:schemeClr val="dk1"/>
                </a:solidFill>
                <a:latin typeface="Courier New"/>
                <a:ea typeface="Courier New"/>
                <a:cs typeface="Courier New"/>
                <a:sym typeface="Courier New"/>
              </a:rPr>
              <a:t>f = (!x2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x2) </a:t>
            </a:r>
            <a:endParaRPr sz="2400">
              <a:solidFill>
                <a:schemeClr val="dk1"/>
              </a:solidFill>
              <a:latin typeface="Courier New"/>
              <a:ea typeface="Courier New"/>
              <a:cs typeface="Courier New"/>
              <a:sym typeface="Courier New"/>
            </a:endParaRPr>
          </a:p>
          <a:p>
            <a:pPr indent="-381000" lvl="0" marL="457200" rtl="0">
              <a:spcBef>
                <a:spcPts val="0"/>
              </a:spcBef>
              <a:spcAft>
                <a:spcPts val="0"/>
              </a:spcAft>
              <a:buClr>
                <a:schemeClr val="dk1"/>
              </a:buClr>
              <a:buSzPts val="2400"/>
              <a:buAutoNum type="arabicPeriod"/>
            </a:pPr>
            <a:r>
              <a:rPr b="1" lang="en" sz="2400">
                <a:solidFill>
                  <a:schemeClr val="dk1"/>
                </a:solidFill>
              </a:rPr>
              <a:t>Set x2 to false.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a:t>
            </a:r>
            <a:endParaRPr sz="2400">
              <a:solidFill>
                <a:schemeClr val="dk1"/>
              </a:solidFill>
            </a:endParaRPr>
          </a:p>
          <a:p>
            <a:pPr indent="-381000" lvl="0" marL="457200" rtl="0">
              <a:spcBef>
                <a:spcPts val="0"/>
              </a:spcBef>
              <a:spcAft>
                <a:spcPts val="0"/>
              </a:spcAft>
              <a:buClr>
                <a:schemeClr val="dk1"/>
              </a:buClr>
              <a:buSzPts val="2400"/>
              <a:buAutoNum type="arabicPeriod"/>
            </a:pPr>
            <a:r>
              <a:rPr b="1" lang="en" sz="2400">
                <a:solidFill>
                  <a:schemeClr val="dk1"/>
                </a:solidFill>
              </a:rPr>
              <a:t>Backtrack and set x1 to true.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a:t>
            </a:r>
            <a:endParaRPr sz="2400">
              <a:solidFill>
                <a:schemeClr val="dk1"/>
              </a:solidFill>
            </a:endParaRPr>
          </a:p>
        </p:txBody>
      </p:sp>
      <p:sp>
        <p:nvSpPr>
          <p:cNvPr id="296" name="Shape 29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
                                        <p:tgtEl>
                                          <p:spTgt spid="2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DPLL Algorithm</a:t>
            </a:r>
            <a:endParaRPr/>
          </a:p>
        </p:txBody>
      </p:sp>
      <p:sp>
        <p:nvSpPr>
          <p:cNvPr id="302" name="Shape 30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Set a variable to a particular value (true/false).</a:t>
            </a:r>
            <a:endParaRPr/>
          </a:p>
          <a:p>
            <a:pPr indent="-419100" lvl="0" marL="457200" marR="0" rtl="0" algn="l">
              <a:lnSpc>
                <a:spcPct val="100000"/>
              </a:lnSpc>
              <a:spcBef>
                <a:spcPts val="0"/>
              </a:spcBef>
              <a:spcAft>
                <a:spcPts val="0"/>
              </a:spcAft>
              <a:buSzPts val="3000"/>
              <a:buChar char="●"/>
            </a:pPr>
            <a:r>
              <a:rPr lang="en"/>
              <a:t>Apply that value to the CNF expression.</a:t>
            </a:r>
            <a:endParaRPr/>
          </a:p>
          <a:p>
            <a:pPr indent="-419100" lvl="0" marL="457200" marR="0" rtl="0" algn="l">
              <a:lnSpc>
                <a:spcPct val="100000"/>
              </a:lnSpc>
              <a:spcBef>
                <a:spcPts val="0"/>
              </a:spcBef>
              <a:spcAft>
                <a:spcPts val="0"/>
              </a:spcAft>
              <a:buSzPts val="3000"/>
              <a:buChar char="●"/>
            </a:pPr>
            <a:r>
              <a:rPr lang="en"/>
              <a:t>If the value satisfies a clause, that clause is removed from the formula. </a:t>
            </a:r>
            <a:endParaRPr/>
          </a:p>
          <a:p>
            <a:pPr indent="-419100" lvl="0" marL="457200" marR="0" rtl="0" algn="l">
              <a:lnSpc>
                <a:spcPct val="100000"/>
              </a:lnSpc>
              <a:spcBef>
                <a:spcPts val="0"/>
              </a:spcBef>
              <a:spcAft>
                <a:spcPts val="0"/>
              </a:spcAft>
              <a:buSzPts val="3000"/>
              <a:buChar char="●"/>
            </a:pPr>
            <a:r>
              <a:rPr lang="en"/>
              <a:t>If the variable is negated, but does not satisfy a clause, then the variable is removed from that clause.</a:t>
            </a:r>
            <a:endParaRPr/>
          </a:p>
          <a:p>
            <a:pPr indent="-419100" lvl="0" marL="457200" marR="0" rtl="0" algn="l">
              <a:lnSpc>
                <a:spcPct val="100000"/>
              </a:lnSpc>
              <a:spcBef>
                <a:spcPts val="0"/>
              </a:spcBef>
              <a:spcAft>
                <a:spcPts val="0"/>
              </a:spcAft>
              <a:buSzPts val="3000"/>
              <a:buChar char="●"/>
            </a:pPr>
            <a:r>
              <a:rPr lang="en"/>
              <a:t>Repeat until a solution is found.</a:t>
            </a:r>
            <a:endParaRPr/>
          </a:p>
        </p:txBody>
      </p:sp>
      <p:sp>
        <p:nvSpPr>
          <p:cNvPr id="303" name="Shape 30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DPLL Algorithm</a:t>
            </a:r>
            <a:endParaRPr/>
          </a:p>
        </p:txBody>
      </p:sp>
      <p:sp>
        <p:nvSpPr>
          <p:cNvPr id="309" name="Shape 30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latin typeface="Courier New"/>
                <a:ea typeface="Courier New"/>
                <a:cs typeface="Courier New"/>
                <a:sym typeface="Courier New"/>
              </a:rPr>
              <a:t>f = (!x2 || x5) &amp;&amp; (x1 || !x3 || x4) &amp;&amp; (x4 || ! x5) &amp;&amp; (x1|| x2) </a:t>
            </a:r>
            <a:endParaRPr/>
          </a:p>
        </p:txBody>
      </p:sp>
      <p:sp>
        <p:nvSpPr>
          <p:cNvPr id="310" name="Shape 310"/>
          <p:cNvSpPr txBox="1"/>
          <p:nvPr/>
        </p:nvSpPr>
        <p:spPr>
          <a:xfrm>
            <a:off x="522000" y="2646600"/>
            <a:ext cx="8100000" cy="36612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b="1" lang="en" sz="2400"/>
              <a:t>Set x2 to false.</a:t>
            </a:r>
            <a:br>
              <a:rPr lang="en" sz="2400"/>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x5) &amp;&amp; (x1 || !x3 || x4) &amp;&amp; (x4 || ! x5) &amp;&amp; (x1|| </a:t>
            </a:r>
            <a:r>
              <a:rPr b="1" lang="en" sz="2000">
                <a:solidFill>
                  <a:srgbClr val="FF0000"/>
                </a:solidFill>
                <a:latin typeface="Courier New"/>
                <a:ea typeface="Courier New"/>
                <a:cs typeface="Courier New"/>
                <a:sym typeface="Courier New"/>
              </a:rPr>
              <a:t>0</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(x1 || !x3 || x4) &amp;&amp; (x4 || ! x5) &amp;&amp; (x1) </a:t>
            </a:r>
            <a:endParaRPr sz="2000">
              <a:solidFill>
                <a:schemeClr val="dk1"/>
              </a:solidFill>
              <a:latin typeface="Courier New"/>
              <a:ea typeface="Courier New"/>
              <a:cs typeface="Courier New"/>
              <a:sym typeface="Courier New"/>
            </a:endParaRPr>
          </a:p>
          <a:p>
            <a:pPr indent="-381000" lvl="0" marL="457200" rtl="0">
              <a:spcBef>
                <a:spcPts val="0"/>
              </a:spcBef>
              <a:spcAft>
                <a:spcPts val="0"/>
              </a:spcAft>
              <a:buClr>
                <a:schemeClr val="dk1"/>
              </a:buClr>
              <a:buSzPts val="2400"/>
              <a:buAutoNum type="arabicPeriod"/>
            </a:pPr>
            <a:r>
              <a:rPr b="1" lang="en" sz="2400">
                <a:solidFill>
                  <a:schemeClr val="dk1"/>
                </a:solidFill>
              </a:rPr>
              <a:t>Set x1 to true.</a:t>
            </a:r>
            <a:br>
              <a:rPr lang="en" sz="2400">
                <a:solidFill>
                  <a:schemeClr val="dk1"/>
                </a:solidFill>
              </a:rPr>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!x3 || x4) &amp;&amp; (x4 || ! x5) &amp;&amp;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(x4 || ! x5) </a:t>
            </a:r>
            <a:endParaRPr sz="2000">
              <a:solidFill>
                <a:schemeClr val="dk1"/>
              </a:solidFill>
            </a:endParaRPr>
          </a:p>
          <a:p>
            <a:pPr indent="-381000" lvl="0" marL="457200" rtl="0">
              <a:spcBef>
                <a:spcPts val="0"/>
              </a:spcBef>
              <a:spcAft>
                <a:spcPts val="0"/>
              </a:spcAft>
              <a:buClr>
                <a:schemeClr val="dk1"/>
              </a:buClr>
              <a:buSzPts val="2400"/>
              <a:buAutoNum type="arabicPeriod"/>
            </a:pPr>
            <a:r>
              <a:rPr b="1" lang="en" sz="2400">
                <a:solidFill>
                  <a:schemeClr val="dk1"/>
                </a:solidFill>
              </a:rPr>
              <a:t>Set x4 to false, then x5 to false.</a:t>
            </a:r>
            <a:endParaRPr sz="2000">
              <a:solidFill>
                <a:schemeClr val="dk1"/>
              </a:solidFill>
            </a:endParaRPr>
          </a:p>
        </p:txBody>
      </p:sp>
      <p:sp>
        <p:nvSpPr>
          <p:cNvPr id="311" name="Shape 3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1"/>
                                        <p:tgtEl>
                                          <p:spTgt spid="3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1"/>
                                        <p:tgtEl>
                                          <p:spTgt spid="3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Effect filter="fade" transition="in">
                                      <p:cBhvr>
                                        <p:cTn dur="1"/>
                                        <p:tgtEl>
                                          <p:spTgt spid="3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 Refinement</a:t>
            </a:r>
            <a:endParaRPr/>
          </a:p>
        </p:txBody>
      </p:sp>
      <p:sp>
        <p:nvSpPr>
          <p:cNvPr id="317" name="Shape 3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Models have to balance precision with efficiency.</a:t>
            </a:r>
            <a:endParaRPr sz="2400"/>
          </a:p>
          <a:p>
            <a:pPr indent="-381000" lvl="0" marL="457200" marR="0" rtl="0" algn="l">
              <a:lnSpc>
                <a:spcPct val="100000"/>
              </a:lnSpc>
              <a:spcBef>
                <a:spcPts val="0"/>
              </a:spcBef>
              <a:spcAft>
                <a:spcPts val="0"/>
              </a:spcAft>
              <a:buSzPts val="2400"/>
              <a:buChar char="●"/>
            </a:pPr>
            <a:r>
              <a:rPr lang="en" sz="2400"/>
              <a:t>Abstractions that are too simple may introduce spurious failure paths that may not be in the real system.</a:t>
            </a:r>
            <a:endParaRPr sz="2400"/>
          </a:p>
          <a:p>
            <a:pPr indent="-381000" lvl="0" marL="457200" marR="0" rtl="0" algn="l">
              <a:lnSpc>
                <a:spcPct val="100000"/>
              </a:lnSpc>
              <a:spcBef>
                <a:spcPts val="0"/>
              </a:spcBef>
              <a:spcAft>
                <a:spcPts val="0"/>
              </a:spcAft>
              <a:buSzPts val="2400"/>
              <a:buChar char="●"/>
            </a:pPr>
            <a:r>
              <a:rPr lang="en" sz="2400"/>
              <a:t>Models that are too complex may render model checking infeasible due to resource exhaustion.</a:t>
            </a:r>
            <a:endParaRPr sz="2400"/>
          </a:p>
        </p:txBody>
      </p:sp>
      <p:pic>
        <p:nvPicPr>
          <p:cNvPr descr="Screenshot from 2015-09-03 15:53:20.png" id="318" name="Shape 318"/>
          <p:cNvPicPr preferRelativeResize="0"/>
          <p:nvPr/>
        </p:nvPicPr>
        <p:blipFill>
          <a:blip r:embed="rId3">
            <a:alphaModFix/>
          </a:blip>
          <a:stretch>
            <a:fillRect/>
          </a:stretch>
        </p:blipFill>
        <p:spPr>
          <a:xfrm>
            <a:off x="2160100" y="3612075"/>
            <a:ext cx="4823800" cy="2902125"/>
          </a:xfrm>
          <a:prstGeom prst="rect">
            <a:avLst/>
          </a:prstGeom>
          <a:noFill/>
          <a:ln>
            <a:noFill/>
          </a:ln>
        </p:spPr>
      </p:pic>
      <p:sp>
        <p:nvSpPr>
          <p:cNvPr id="319" name="Shape 3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325" name="Shape 3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We can perform verification by creating models of the system and proving that the specification properties hold over the model.</a:t>
            </a:r>
            <a:endParaRPr/>
          </a:p>
          <a:p>
            <a:pPr indent="-419100" lvl="0" marL="457200" marR="0" rtl="0" algn="l">
              <a:lnSpc>
                <a:spcPct val="100000"/>
              </a:lnSpc>
              <a:spcBef>
                <a:spcPts val="0"/>
              </a:spcBef>
              <a:spcAft>
                <a:spcPts val="0"/>
              </a:spcAft>
              <a:buSzPts val="3000"/>
              <a:buChar char="●"/>
            </a:pPr>
            <a:r>
              <a:rPr lang="en"/>
              <a:t>To do so, we must express specifications as sets of logical formulae written in a temporal logic.</a:t>
            </a:r>
            <a:endParaRPr/>
          </a:p>
          <a:p>
            <a:pPr indent="-419100" lvl="0" marL="457200" marR="0" rtl="0" algn="l">
              <a:lnSpc>
                <a:spcPct val="100000"/>
              </a:lnSpc>
              <a:spcBef>
                <a:spcPts val="0"/>
              </a:spcBef>
              <a:spcAft>
                <a:spcPts val="0"/>
              </a:spcAft>
              <a:buSzPts val="3000"/>
              <a:buChar char="●"/>
            </a:pPr>
            <a:r>
              <a:rPr lang="en"/>
              <a:t>Finite state verification exhaustively searches the state space for violations of properties.</a:t>
            </a:r>
            <a:endParaRPr/>
          </a:p>
        </p:txBody>
      </p:sp>
      <p:sp>
        <p:nvSpPr>
          <p:cNvPr id="326" name="Shape 3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332" name="Shape 3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By performing this process, we can gain confidence that the system will meet the specifications.</a:t>
            </a:r>
            <a:endParaRPr/>
          </a:p>
          <a:p>
            <a:pPr indent="-381000" lvl="1" marL="914400" marR="0" rtl="0" algn="l">
              <a:lnSpc>
                <a:spcPct val="100000"/>
              </a:lnSpc>
              <a:spcBef>
                <a:spcPts val="0"/>
              </a:spcBef>
              <a:spcAft>
                <a:spcPts val="0"/>
              </a:spcAft>
              <a:buSzPts val="2400"/>
              <a:buChar char="○"/>
            </a:pPr>
            <a:r>
              <a:rPr lang="en"/>
              <a:t>We can even generate test cases from the model to help demonstrate that properties still hold over the final system.</a:t>
            </a:r>
            <a:endParaRPr/>
          </a:p>
        </p:txBody>
      </p:sp>
      <p:sp>
        <p:nvSpPr>
          <p:cNvPr id="333" name="Shape 3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About a Model?</a:t>
            </a:r>
            <a:endParaRPr/>
          </a:p>
        </p:txBody>
      </p:sp>
      <p:sp>
        <p:nvSpPr>
          <p:cNvPr id="67" name="Shape 6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We have previously used models to analyze programs, and to generate test cases.</a:t>
            </a:r>
            <a:endParaRPr/>
          </a:p>
          <a:p>
            <a:pPr indent="-419100" lvl="0" marL="457200" marR="0" rtl="0" algn="l">
              <a:lnSpc>
                <a:spcPct val="100000"/>
              </a:lnSpc>
              <a:spcBef>
                <a:spcPts val="0"/>
              </a:spcBef>
              <a:spcAft>
                <a:spcPts val="0"/>
              </a:spcAft>
              <a:buSzPts val="3000"/>
              <a:buChar char="●"/>
            </a:pPr>
            <a:r>
              <a:rPr lang="en"/>
              <a:t>Models can be used to “tame” the complexity of the program.</a:t>
            </a:r>
            <a:endParaRPr/>
          </a:p>
          <a:p>
            <a:pPr indent="-381000" lvl="1" marL="914400" marR="0" rtl="0" algn="l">
              <a:lnSpc>
                <a:spcPct val="100000"/>
              </a:lnSpc>
              <a:spcBef>
                <a:spcPts val="0"/>
              </a:spcBef>
              <a:spcAft>
                <a:spcPts val="0"/>
              </a:spcAft>
              <a:buSzPts val="2400"/>
              <a:buChar char="○"/>
            </a:pPr>
            <a:r>
              <a:rPr lang="en"/>
              <a:t>Models are simpler than the real program.</a:t>
            </a:r>
            <a:endParaRPr/>
          </a:p>
          <a:p>
            <a:pPr indent="-381000" lvl="1" marL="914400" marR="0" rtl="0" algn="l">
              <a:lnSpc>
                <a:spcPct val="100000"/>
              </a:lnSpc>
              <a:spcBef>
                <a:spcPts val="0"/>
              </a:spcBef>
              <a:spcAft>
                <a:spcPts val="0"/>
              </a:spcAft>
              <a:buSzPts val="2400"/>
              <a:buChar char="○"/>
            </a:pPr>
            <a:r>
              <a:rPr lang="en"/>
              <a:t>By abstracting away unnecessary details, we can learn important insights.</a:t>
            </a:r>
            <a:endParaRPr/>
          </a:p>
          <a:p>
            <a:pPr indent="-419100" lvl="0" marL="457200" marR="0" rtl="0" algn="l">
              <a:lnSpc>
                <a:spcPct val="100000"/>
              </a:lnSpc>
              <a:spcBef>
                <a:spcPts val="0"/>
              </a:spcBef>
              <a:spcAft>
                <a:spcPts val="0"/>
              </a:spcAft>
              <a:buSzPts val="3000"/>
              <a:buChar char="●"/>
            </a:pPr>
            <a:r>
              <a:rPr lang="en"/>
              <a:t>Perhaps models can be used to verify the full programs!</a:t>
            </a:r>
            <a:endParaRPr/>
          </a:p>
        </p:txBody>
      </p:sp>
      <p:sp>
        <p:nvSpPr>
          <p:cNvPr id="68" name="Shape 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339" name="Shape 3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Symbolic execution and proof of properties</a:t>
            </a:r>
            <a:endParaRPr/>
          </a:p>
          <a:p>
            <a:pPr indent="-419100" lvl="0" marL="457200" rtl="0">
              <a:spcBef>
                <a:spcPts val="0"/>
              </a:spcBef>
              <a:spcAft>
                <a:spcPts val="0"/>
              </a:spcAft>
              <a:buSzPts val="3000"/>
              <a:buChar char="●"/>
            </a:pPr>
            <a:r>
              <a:rPr lang="en"/>
              <a:t>Reading: Chapter 7</a:t>
            </a:r>
            <a:endParaRPr/>
          </a:p>
          <a:p>
            <a:pPr indent="0" lvl="0" marL="457200" rtl="0">
              <a:spcBef>
                <a:spcPts val="600"/>
              </a:spcBef>
              <a:spcAft>
                <a:spcPts val="0"/>
              </a:spcAft>
              <a:buClr>
                <a:srgbClr val="000000"/>
              </a:buClr>
              <a:buSzPts val="1100"/>
              <a:buNone/>
            </a:pPr>
            <a:r>
              <a:t/>
            </a:r>
            <a:endParaRPr/>
          </a:p>
          <a:p>
            <a:pPr indent="-419100" lvl="0" marL="457200" rtl="0">
              <a:spcBef>
                <a:spcPts val="600"/>
              </a:spcBef>
              <a:spcAft>
                <a:spcPts val="0"/>
              </a:spcAft>
              <a:buSzPts val="3000"/>
              <a:buChar char="●"/>
            </a:pPr>
            <a:r>
              <a:rPr lang="en"/>
              <a:t>Homework:</a:t>
            </a:r>
            <a:endParaRPr/>
          </a:p>
          <a:p>
            <a:pPr indent="-381000" lvl="1" marL="914400" rtl="0">
              <a:spcBef>
                <a:spcPts val="0"/>
              </a:spcBef>
              <a:spcAft>
                <a:spcPts val="0"/>
              </a:spcAft>
              <a:buSzPts val="2400"/>
              <a:buChar char="○"/>
            </a:pPr>
            <a:r>
              <a:rPr lang="en"/>
              <a:t>Reading assignment 3 is out.</a:t>
            </a:r>
            <a:endParaRPr/>
          </a:p>
          <a:p>
            <a:pPr indent="-381000" lvl="2" marL="1371600" rtl="0">
              <a:spcBef>
                <a:spcPts val="0"/>
              </a:spcBef>
              <a:spcAft>
                <a:spcPts val="0"/>
              </a:spcAft>
              <a:buSzPts val="2400"/>
              <a:buChar char="■"/>
            </a:pPr>
            <a:r>
              <a:rPr lang="en"/>
              <a:t>Steven P. Miller, Alan C. Tribble, Michael W. Whalen, and Mats P.E. Heimdahl. Proving the Shalls: Early Validation of Requirements Through Formal Methods</a:t>
            </a:r>
            <a:endParaRPr/>
          </a:p>
          <a:p>
            <a:pPr indent="-381000" lvl="2" marL="1371600" rtl="0">
              <a:spcBef>
                <a:spcPts val="0"/>
              </a:spcBef>
              <a:spcAft>
                <a:spcPts val="0"/>
              </a:spcAft>
              <a:buSzPts val="2400"/>
              <a:buChar char="■"/>
            </a:pPr>
            <a:r>
              <a:rPr lang="en"/>
              <a:t>Due April 10th.</a:t>
            </a:r>
            <a:endParaRPr/>
          </a:p>
          <a:p>
            <a:pPr indent="-381000" lvl="1" marL="914400" rtl="0">
              <a:spcBef>
                <a:spcPts val="0"/>
              </a:spcBef>
              <a:spcAft>
                <a:spcPts val="0"/>
              </a:spcAft>
              <a:buSzPts val="2400"/>
              <a:buChar char="○"/>
            </a:pPr>
            <a:r>
              <a:rPr lang="en"/>
              <a:t>Assignment 3 due tonight.</a:t>
            </a:r>
            <a:endParaRPr/>
          </a:p>
        </p:txBody>
      </p:sp>
      <p:sp>
        <p:nvSpPr>
          <p:cNvPr id="340" name="Shape 3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Backup Slides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346" name="Shape 3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Intensional Models</a:t>
            </a:r>
            <a:endParaRPr/>
          </a:p>
        </p:txBody>
      </p:sp>
      <p:sp>
        <p:nvSpPr>
          <p:cNvPr id="352" name="Shape 3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State space can be limited by replacing </a:t>
            </a:r>
            <a:r>
              <a:rPr i="1" lang="en"/>
              <a:t>extensional</a:t>
            </a:r>
            <a:r>
              <a:rPr lang="en"/>
              <a:t> representations with </a:t>
            </a:r>
            <a:r>
              <a:rPr i="1" lang="en"/>
              <a:t>intensional</a:t>
            </a:r>
            <a:r>
              <a:rPr lang="en"/>
              <a:t> representations</a:t>
            </a:r>
            <a:endParaRPr/>
          </a:p>
          <a:p>
            <a:pPr indent="-381000" lvl="1" marL="914400" marR="0" rtl="0" algn="l">
              <a:lnSpc>
                <a:spcPct val="100000"/>
              </a:lnSpc>
              <a:spcBef>
                <a:spcPts val="0"/>
              </a:spcBef>
              <a:spcAft>
                <a:spcPts val="0"/>
              </a:spcAft>
              <a:buSzPts val="2400"/>
              <a:buChar char="○"/>
            </a:pPr>
            <a:r>
              <a:rPr lang="en"/>
              <a:t>A positive even integer &lt; 20:</a:t>
            </a:r>
            <a:endParaRPr/>
          </a:p>
          <a:p>
            <a:pPr indent="-381000" lvl="2" marL="1371600" marR="0" rtl="0" algn="l">
              <a:lnSpc>
                <a:spcPct val="100000"/>
              </a:lnSpc>
              <a:spcBef>
                <a:spcPts val="0"/>
              </a:spcBef>
              <a:spcAft>
                <a:spcPts val="0"/>
              </a:spcAft>
              <a:buSzPts val="2400"/>
              <a:buChar char="■"/>
            </a:pPr>
            <a:r>
              <a:rPr lang="en"/>
              <a:t>Extensional: {2, 4, 6, 8, 10, 12, 14, 16, 18}</a:t>
            </a:r>
            <a:endParaRPr/>
          </a:p>
          <a:p>
            <a:pPr indent="-342900" lvl="3" marL="1828800" marR="0" rtl="0" algn="l">
              <a:lnSpc>
                <a:spcPct val="100000"/>
              </a:lnSpc>
              <a:spcBef>
                <a:spcPts val="0"/>
              </a:spcBef>
              <a:spcAft>
                <a:spcPts val="0"/>
              </a:spcAft>
              <a:buSzPts val="1800"/>
              <a:buChar char="●"/>
            </a:pPr>
            <a:r>
              <a:rPr lang="en"/>
              <a:t>(All concrete values)</a:t>
            </a:r>
            <a:endParaRPr/>
          </a:p>
          <a:p>
            <a:pPr indent="-381000" lvl="2" marL="1371600" marR="0" rtl="0" algn="l">
              <a:lnSpc>
                <a:spcPct val="100000"/>
              </a:lnSpc>
              <a:spcBef>
                <a:spcPts val="0"/>
              </a:spcBef>
              <a:spcAft>
                <a:spcPts val="0"/>
              </a:spcAft>
              <a:buSzPts val="2400"/>
              <a:buChar char="■"/>
            </a:pPr>
            <a:r>
              <a:rPr lang="en"/>
              <a:t>Intensional: {x ∈ N | x mod 2 =0 ^ 0 &lt; x &lt; 20}</a:t>
            </a:r>
            <a:endParaRPr/>
          </a:p>
          <a:p>
            <a:pPr indent="-342900" lvl="3" marL="1828800" marR="0" rtl="0" algn="l">
              <a:lnSpc>
                <a:spcPct val="100000"/>
              </a:lnSpc>
              <a:spcBef>
                <a:spcPts val="0"/>
              </a:spcBef>
              <a:spcAft>
                <a:spcPts val="0"/>
              </a:spcAft>
              <a:buSzPts val="1800"/>
              <a:buChar char="●"/>
            </a:pPr>
            <a:r>
              <a:rPr lang="en"/>
              <a:t>(Symbolic representation)</a:t>
            </a:r>
            <a:endParaRPr/>
          </a:p>
          <a:p>
            <a:pPr indent="-342900" lvl="3" marL="1828800" marR="0" rtl="0" algn="l">
              <a:lnSpc>
                <a:spcPct val="100000"/>
              </a:lnSpc>
              <a:spcBef>
                <a:spcPts val="0"/>
              </a:spcBef>
              <a:spcAft>
                <a:spcPts val="0"/>
              </a:spcAft>
              <a:buSzPts val="1800"/>
              <a:buChar char="●"/>
            </a:pPr>
            <a:r>
              <a:rPr lang="en"/>
              <a:t>Equation called the </a:t>
            </a:r>
            <a:r>
              <a:rPr i="1" lang="en"/>
              <a:t>characteristic function</a:t>
            </a:r>
            <a:endParaRPr/>
          </a:p>
          <a:p>
            <a:pPr indent="-342900" lvl="4" marL="2286000" marR="0" rtl="0" algn="l">
              <a:lnSpc>
                <a:spcPct val="100000"/>
              </a:lnSpc>
              <a:spcBef>
                <a:spcPts val="0"/>
              </a:spcBef>
              <a:spcAft>
                <a:spcPts val="0"/>
              </a:spcAft>
              <a:buSzPts val="1800"/>
              <a:buChar char="○"/>
            </a:pPr>
            <a:r>
              <a:rPr lang="en"/>
              <a:t>A predicate true for all elements in the set of values and false otherwise.</a:t>
            </a:r>
            <a:endParaRPr/>
          </a:p>
        </p:txBody>
      </p:sp>
      <p:sp>
        <p:nvSpPr>
          <p:cNvPr id="353" name="Shape 3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Ordered Binary Decision Diagrams</a:t>
            </a:r>
            <a:endParaRPr/>
          </a:p>
        </p:txBody>
      </p:sp>
      <p:sp>
        <p:nvSpPr>
          <p:cNvPr id="359" name="Shape 3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We can represent whether or not there is a  transition between two states using a characteristic function.</a:t>
            </a:r>
            <a:endParaRPr/>
          </a:p>
          <a:p>
            <a:pPr indent="-381000" lvl="1" marL="914400" marR="0" rtl="0" algn="l">
              <a:lnSpc>
                <a:spcPct val="100000"/>
              </a:lnSpc>
              <a:spcBef>
                <a:spcPts val="0"/>
              </a:spcBef>
              <a:spcAft>
                <a:spcPts val="0"/>
              </a:spcAft>
              <a:buSzPts val="2400"/>
              <a:buChar char="○"/>
            </a:pPr>
            <a:r>
              <a:rPr i="1" lang="en"/>
              <a:t>f(m,n) = true</a:t>
            </a:r>
            <a:r>
              <a:rPr lang="en"/>
              <a:t> if there is a transition from m to n.</a:t>
            </a:r>
            <a:endParaRPr/>
          </a:p>
          <a:p>
            <a:pPr indent="-419100" lvl="0" marL="457200" marR="0" rtl="0" algn="l">
              <a:lnSpc>
                <a:spcPct val="100000"/>
              </a:lnSpc>
              <a:spcBef>
                <a:spcPts val="0"/>
              </a:spcBef>
              <a:spcAft>
                <a:spcPts val="0"/>
              </a:spcAft>
              <a:buSzPts val="3000"/>
              <a:buChar char="●"/>
            </a:pPr>
            <a:r>
              <a:rPr lang="en"/>
              <a:t>OBDDs are a data structure representing the calculation of a binary function.</a:t>
            </a:r>
            <a:endParaRPr/>
          </a:p>
          <a:p>
            <a:pPr indent="-381000" lvl="1" marL="914400" marR="0" rtl="0" algn="l">
              <a:lnSpc>
                <a:spcPct val="100000"/>
              </a:lnSpc>
              <a:spcBef>
                <a:spcPts val="0"/>
              </a:spcBef>
              <a:spcAft>
                <a:spcPts val="0"/>
              </a:spcAft>
              <a:buSzPts val="2400"/>
              <a:buChar char="○"/>
            </a:pPr>
            <a:r>
              <a:rPr lang="en"/>
              <a:t>Such as a characteristic function.</a:t>
            </a:r>
            <a:endParaRPr/>
          </a:p>
          <a:p>
            <a:pPr indent="-381000" lvl="1" marL="914400" marR="0" rtl="0" algn="l">
              <a:lnSpc>
                <a:spcPct val="100000"/>
              </a:lnSpc>
              <a:spcBef>
                <a:spcPts val="0"/>
              </a:spcBef>
              <a:spcAft>
                <a:spcPts val="0"/>
              </a:spcAft>
              <a:buSzPts val="2400"/>
              <a:buChar char="○"/>
            </a:pPr>
            <a:r>
              <a:rPr lang="en"/>
              <a:t>Can be used to represent a subset of the state space.</a:t>
            </a:r>
            <a:endParaRPr/>
          </a:p>
        </p:txBody>
      </p:sp>
      <p:sp>
        <p:nvSpPr>
          <p:cNvPr id="360" name="Shape 3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OBDD Example</a:t>
            </a:r>
            <a:endParaRPr/>
          </a:p>
        </p:txBody>
      </p:sp>
      <p:sp>
        <p:nvSpPr>
          <p:cNvPr id="366" name="Shape 36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v (b ^ c)</a:t>
            </a:r>
            <a:endParaRPr/>
          </a:p>
          <a:p>
            <a:pPr indent="-381000" lvl="1" marL="914400" marR="0" rtl="0" algn="l">
              <a:lnSpc>
                <a:spcPct val="100000"/>
              </a:lnSpc>
              <a:spcBef>
                <a:spcPts val="0"/>
              </a:spcBef>
              <a:spcAft>
                <a:spcPts val="0"/>
              </a:spcAft>
              <a:buSzPts val="2400"/>
              <a:buChar char="○"/>
            </a:pPr>
            <a:r>
              <a:rPr lang="en"/>
              <a:t>Can be thought of as a function: f(a,b,c)</a:t>
            </a:r>
            <a:endParaRPr/>
          </a:p>
          <a:p>
            <a:pPr indent="-381000" lvl="1" marL="914400" marR="0" rtl="0" algn="l">
              <a:lnSpc>
                <a:spcPct val="100000"/>
              </a:lnSpc>
              <a:spcBef>
                <a:spcPts val="0"/>
              </a:spcBef>
              <a:spcAft>
                <a:spcPts val="0"/>
              </a:spcAft>
              <a:buSzPts val="2400"/>
              <a:buChar char="○"/>
            </a:pPr>
            <a:r>
              <a:rPr lang="en"/>
              <a:t>Returns true if the property is satisfied, false if not. </a:t>
            </a:r>
            <a:endParaRPr/>
          </a:p>
        </p:txBody>
      </p:sp>
      <p:sp>
        <p:nvSpPr>
          <p:cNvPr id="367" name="Shape 367"/>
          <p:cNvSpPr/>
          <p:nvPr/>
        </p:nvSpPr>
        <p:spPr>
          <a:xfrm>
            <a:off x="6139750" y="1761225"/>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A</a:t>
            </a:r>
            <a:endParaRPr/>
          </a:p>
        </p:txBody>
      </p:sp>
      <p:sp>
        <p:nvSpPr>
          <p:cNvPr id="368" name="Shape 368"/>
          <p:cNvSpPr/>
          <p:nvPr/>
        </p:nvSpPr>
        <p:spPr>
          <a:xfrm>
            <a:off x="6139750" y="2184325"/>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0</a:t>
            </a:r>
            <a:endParaRPr/>
          </a:p>
        </p:txBody>
      </p:sp>
      <p:sp>
        <p:nvSpPr>
          <p:cNvPr id="369" name="Shape 369"/>
          <p:cNvSpPr/>
          <p:nvPr/>
        </p:nvSpPr>
        <p:spPr>
          <a:xfrm>
            <a:off x="6621850" y="2184325"/>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370" name="Shape 370"/>
          <p:cNvSpPr/>
          <p:nvPr/>
        </p:nvSpPr>
        <p:spPr>
          <a:xfrm>
            <a:off x="5721450" y="2858200"/>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371" name="Shape 371"/>
          <p:cNvSpPr/>
          <p:nvPr/>
        </p:nvSpPr>
        <p:spPr>
          <a:xfrm>
            <a:off x="5721450" y="3281300"/>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372" name="Shape 372"/>
          <p:cNvSpPr/>
          <p:nvPr/>
        </p:nvSpPr>
        <p:spPr>
          <a:xfrm>
            <a:off x="6203550" y="3281300"/>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373" name="Shape 373"/>
          <p:cNvSpPr/>
          <p:nvPr/>
        </p:nvSpPr>
        <p:spPr>
          <a:xfrm>
            <a:off x="6390450" y="3783925"/>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374" name="Shape 374"/>
          <p:cNvSpPr/>
          <p:nvPr/>
        </p:nvSpPr>
        <p:spPr>
          <a:xfrm>
            <a:off x="6390450" y="4207025"/>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375" name="Shape 375"/>
          <p:cNvSpPr/>
          <p:nvPr/>
        </p:nvSpPr>
        <p:spPr>
          <a:xfrm>
            <a:off x="6872550" y="4207025"/>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376" name="Shape 376"/>
          <p:cNvSpPr/>
          <p:nvPr/>
        </p:nvSpPr>
        <p:spPr>
          <a:xfrm>
            <a:off x="7104000" y="5264025"/>
            <a:ext cx="315000" cy="3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T</a:t>
            </a:r>
            <a:endParaRPr/>
          </a:p>
        </p:txBody>
      </p:sp>
      <p:sp>
        <p:nvSpPr>
          <p:cNvPr id="377" name="Shape 377"/>
          <p:cNvSpPr/>
          <p:nvPr/>
        </p:nvSpPr>
        <p:spPr>
          <a:xfrm>
            <a:off x="5824750" y="5264025"/>
            <a:ext cx="315000" cy="3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F</a:t>
            </a:r>
            <a:endParaRPr/>
          </a:p>
        </p:txBody>
      </p:sp>
      <p:sp>
        <p:nvSpPr>
          <p:cNvPr id="378" name="Shape 378"/>
          <p:cNvSpPr/>
          <p:nvPr/>
        </p:nvSpPr>
        <p:spPr>
          <a:xfrm>
            <a:off x="6247975" y="2390950"/>
            <a:ext cx="1111850" cy="2853400"/>
          </a:xfrm>
          <a:custGeom>
            <a:pathLst>
              <a:path extrusionOk="0" h="114136" w="44474">
                <a:moveTo>
                  <a:pt x="0" y="0"/>
                </a:moveTo>
                <a:lnTo>
                  <a:pt x="0" y="7477"/>
                </a:lnTo>
                <a:lnTo>
                  <a:pt x="44474" y="7084"/>
                </a:lnTo>
                <a:lnTo>
                  <a:pt x="42506" y="114136"/>
                </a:lnTo>
              </a:path>
            </a:pathLst>
          </a:custGeom>
          <a:noFill/>
          <a:ln cap="flat" cmpd="sng" w="9525">
            <a:solidFill>
              <a:schemeClr val="dk2"/>
            </a:solidFill>
            <a:prstDash val="dash"/>
            <a:round/>
            <a:headEnd len="med" w="med" type="none"/>
            <a:tailEnd len="med" w="med" type="triangle"/>
          </a:ln>
        </p:spPr>
      </p:sp>
      <p:sp>
        <p:nvSpPr>
          <p:cNvPr id="379" name="Shape 379"/>
          <p:cNvSpPr/>
          <p:nvPr/>
        </p:nvSpPr>
        <p:spPr>
          <a:xfrm>
            <a:off x="6061050" y="2381100"/>
            <a:ext cx="659225" cy="442775"/>
          </a:xfrm>
          <a:custGeom>
            <a:pathLst>
              <a:path extrusionOk="0" h="17711" w="26369">
                <a:moveTo>
                  <a:pt x="26369" y="0"/>
                </a:moveTo>
                <a:lnTo>
                  <a:pt x="0" y="17711"/>
                </a:lnTo>
              </a:path>
            </a:pathLst>
          </a:custGeom>
          <a:noFill/>
          <a:ln cap="flat" cmpd="sng" w="9525">
            <a:solidFill>
              <a:schemeClr val="dk2"/>
            </a:solidFill>
            <a:prstDash val="solid"/>
            <a:round/>
            <a:headEnd len="med" w="med" type="none"/>
            <a:tailEnd len="med" w="med" type="triangle"/>
          </a:ln>
        </p:spPr>
      </p:sp>
      <p:sp>
        <p:nvSpPr>
          <p:cNvPr id="380" name="Shape 380"/>
          <p:cNvSpPr/>
          <p:nvPr/>
        </p:nvSpPr>
        <p:spPr>
          <a:xfrm>
            <a:off x="6307025" y="3483100"/>
            <a:ext cx="354200" cy="255825"/>
          </a:xfrm>
          <a:custGeom>
            <a:pathLst>
              <a:path extrusionOk="0" h="10233" w="14168">
                <a:moveTo>
                  <a:pt x="0" y="0"/>
                </a:moveTo>
                <a:lnTo>
                  <a:pt x="14168" y="10233"/>
                </a:lnTo>
              </a:path>
            </a:pathLst>
          </a:custGeom>
          <a:noFill/>
          <a:ln cap="flat" cmpd="sng" w="9525">
            <a:solidFill>
              <a:schemeClr val="dk2"/>
            </a:solidFill>
            <a:prstDash val="solid"/>
            <a:round/>
            <a:headEnd len="med" w="med" type="none"/>
            <a:tailEnd len="med" w="med" type="triangle"/>
          </a:ln>
        </p:spPr>
      </p:sp>
      <p:sp>
        <p:nvSpPr>
          <p:cNvPr id="381" name="Shape 381"/>
          <p:cNvSpPr/>
          <p:nvPr/>
        </p:nvSpPr>
        <p:spPr>
          <a:xfrm>
            <a:off x="5815050" y="3473275"/>
            <a:ext cx="108250" cy="1761225"/>
          </a:xfrm>
          <a:custGeom>
            <a:pathLst>
              <a:path extrusionOk="0" h="70449" w="4330">
                <a:moveTo>
                  <a:pt x="0" y="0"/>
                </a:moveTo>
                <a:lnTo>
                  <a:pt x="4330" y="70449"/>
                </a:lnTo>
              </a:path>
            </a:pathLst>
          </a:custGeom>
          <a:noFill/>
          <a:ln cap="flat" cmpd="sng" w="9525">
            <a:solidFill>
              <a:schemeClr val="dk2"/>
            </a:solidFill>
            <a:prstDash val="dash"/>
            <a:round/>
            <a:headEnd len="med" w="med" type="none"/>
            <a:tailEnd len="med" w="med" type="triangle"/>
          </a:ln>
        </p:spPr>
      </p:sp>
      <p:sp>
        <p:nvSpPr>
          <p:cNvPr id="382" name="Shape 382"/>
          <p:cNvSpPr/>
          <p:nvPr/>
        </p:nvSpPr>
        <p:spPr>
          <a:xfrm>
            <a:off x="6011850" y="4417825"/>
            <a:ext cx="491950" cy="777325"/>
          </a:xfrm>
          <a:custGeom>
            <a:pathLst>
              <a:path extrusionOk="0" h="31093" w="19678">
                <a:moveTo>
                  <a:pt x="19678" y="0"/>
                </a:moveTo>
                <a:lnTo>
                  <a:pt x="0" y="31093"/>
                </a:lnTo>
              </a:path>
            </a:pathLst>
          </a:custGeom>
          <a:noFill/>
          <a:ln cap="flat" cmpd="sng" w="9525">
            <a:solidFill>
              <a:schemeClr val="dk2"/>
            </a:solidFill>
            <a:prstDash val="dash"/>
            <a:round/>
            <a:headEnd len="med" w="med" type="none"/>
            <a:tailEnd len="med" w="med" type="triangle"/>
          </a:ln>
        </p:spPr>
      </p:sp>
      <p:sp>
        <p:nvSpPr>
          <p:cNvPr id="383" name="Shape 383"/>
          <p:cNvSpPr/>
          <p:nvPr/>
        </p:nvSpPr>
        <p:spPr>
          <a:xfrm>
            <a:off x="6976100" y="4417825"/>
            <a:ext cx="206625" cy="797000"/>
          </a:xfrm>
          <a:custGeom>
            <a:pathLst>
              <a:path extrusionOk="0" h="31880" w="8265">
                <a:moveTo>
                  <a:pt x="0" y="0"/>
                </a:moveTo>
                <a:lnTo>
                  <a:pt x="8265" y="31880"/>
                </a:lnTo>
              </a:path>
            </a:pathLst>
          </a:custGeom>
          <a:noFill/>
          <a:ln cap="flat" cmpd="sng" w="9525">
            <a:solidFill>
              <a:schemeClr val="dk2"/>
            </a:solidFill>
            <a:prstDash val="solid"/>
            <a:round/>
            <a:headEnd len="med" w="med" type="none"/>
            <a:tailEnd len="med" w="med" type="triangle"/>
          </a:ln>
        </p:spPr>
      </p:sp>
      <p:sp>
        <p:nvSpPr>
          <p:cNvPr id="384" name="Shape 3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Ordered Binary Decision Diagrams</a:t>
            </a:r>
            <a:endParaRPr/>
          </a:p>
        </p:txBody>
      </p:sp>
      <p:sp>
        <p:nvSpPr>
          <p:cNvPr id="390" name="Shape 39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Built by iteratively expanding the set of states reachable in k+1 steps. </a:t>
            </a:r>
            <a:endParaRPr/>
          </a:p>
          <a:p>
            <a:pPr indent="-381000" lvl="1" marL="914400" rtl="0">
              <a:spcBef>
                <a:spcPts val="0"/>
              </a:spcBef>
              <a:spcAft>
                <a:spcPts val="0"/>
              </a:spcAft>
              <a:buSzPts val="2400"/>
              <a:buChar char="○"/>
            </a:pPr>
            <a:r>
              <a:rPr lang="en"/>
              <a:t>Stabilizes when the number of transitions that can occur in the next step are already included.</a:t>
            </a:r>
            <a:endParaRPr/>
          </a:p>
          <a:p>
            <a:pPr indent="-419100" lvl="0" marL="457200" marR="0" rtl="0" algn="l">
              <a:lnSpc>
                <a:spcPct val="100000"/>
              </a:lnSpc>
              <a:spcBef>
                <a:spcPts val="0"/>
              </a:spcBef>
              <a:spcAft>
                <a:spcPts val="0"/>
              </a:spcAft>
              <a:buSzPts val="3000"/>
              <a:buChar char="●"/>
            </a:pPr>
            <a:r>
              <a:rPr lang="en"/>
              <a:t>Most basic form - what states can we reach from the current state in n transitions?</a:t>
            </a:r>
            <a:endParaRPr/>
          </a:p>
          <a:p>
            <a:pPr indent="-419100" lvl="0" marL="457200" marR="0" rtl="0" algn="l">
              <a:lnSpc>
                <a:spcPct val="100000"/>
              </a:lnSpc>
              <a:spcBef>
                <a:spcPts val="0"/>
              </a:spcBef>
              <a:spcAft>
                <a:spcPts val="0"/>
              </a:spcAft>
              <a:buSzPts val="3000"/>
              <a:buChar char="●"/>
            </a:pPr>
            <a:r>
              <a:rPr lang="en"/>
              <a:t>Often, merged with specification properties:</a:t>
            </a:r>
            <a:endParaRPr/>
          </a:p>
          <a:p>
            <a:pPr indent="-381000" lvl="1" marL="914400" marR="0" rtl="0" algn="l">
              <a:lnSpc>
                <a:spcPct val="100000"/>
              </a:lnSpc>
              <a:spcBef>
                <a:spcPts val="0"/>
              </a:spcBef>
              <a:spcAft>
                <a:spcPts val="0"/>
              </a:spcAft>
              <a:buSzPts val="2400"/>
              <a:buChar char="○"/>
            </a:pPr>
            <a:r>
              <a:rPr lang="en"/>
              <a:t>The set of transitions leading to a violation of the property.</a:t>
            </a:r>
            <a:endParaRPr/>
          </a:p>
          <a:p>
            <a:pPr indent="-381000" lvl="1" marL="914400" marR="0" rtl="0" algn="l">
              <a:lnSpc>
                <a:spcPct val="100000"/>
              </a:lnSpc>
              <a:spcBef>
                <a:spcPts val="0"/>
              </a:spcBef>
              <a:spcAft>
                <a:spcPts val="0"/>
              </a:spcAft>
              <a:buSzPts val="2400"/>
              <a:buChar char="○"/>
            </a:pPr>
            <a:r>
              <a:rPr lang="en"/>
              <a:t>If that set if empty, the property is verified.</a:t>
            </a:r>
            <a:endParaRPr/>
          </a:p>
          <a:p>
            <a:pPr indent="-381000" lvl="2" marL="1371600" marR="0" rtl="0" algn="l">
              <a:lnSpc>
                <a:spcPct val="100000"/>
              </a:lnSpc>
              <a:spcBef>
                <a:spcPts val="0"/>
              </a:spcBef>
              <a:spcAft>
                <a:spcPts val="0"/>
              </a:spcAft>
              <a:buSzPts val="2400"/>
              <a:buChar char="■"/>
            </a:pPr>
            <a:r>
              <a:rPr lang="en"/>
              <a:t>Symbolic model checking.</a:t>
            </a:r>
            <a:endParaRPr/>
          </a:p>
        </p:txBody>
      </p:sp>
      <p:sp>
        <p:nvSpPr>
          <p:cNvPr id="391" name="Shape 3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Building OBDDs</a:t>
            </a:r>
            <a:endParaRPr/>
          </a:p>
        </p:txBody>
      </p:sp>
      <p:sp>
        <p:nvSpPr>
          <p:cNvPr id="397" name="Shape 397"/>
          <p:cNvSpPr txBox="1"/>
          <p:nvPr>
            <p:ph idx="1" type="body"/>
          </p:nvPr>
        </p:nvSpPr>
        <p:spPr>
          <a:xfrm>
            <a:off x="854425" y="15997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Assign each state and symbol a boolean label.</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en" sz="2400"/>
              <a:t>Encode transitions as tuples (sym, from, to)</a:t>
            </a:r>
            <a:endParaRPr sz="2400"/>
          </a:p>
        </p:txBody>
      </p:sp>
      <p:sp>
        <p:nvSpPr>
          <p:cNvPr id="398" name="Shape 398"/>
          <p:cNvSpPr/>
          <p:nvPr/>
        </p:nvSpPr>
        <p:spPr>
          <a:xfrm>
            <a:off x="6023675" y="1641825"/>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X0</a:t>
            </a:r>
            <a:endParaRPr/>
          </a:p>
        </p:txBody>
      </p:sp>
      <p:sp>
        <p:nvSpPr>
          <p:cNvPr id="399" name="Shape 399"/>
          <p:cNvSpPr/>
          <p:nvPr/>
        </p:nvSpPr>
        <p:spPr>
          <a:xfrm>
            <a:off x="6023675" y="2064925"/>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400" name="Shape 400"/>
          <p:cNvSpPr/>
          <p:nvPr/>
        </p:nvSpPr>
        <p:spPr>
          <a:xfrm>
            <a:off x="6505775" y="2064925"/>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401" name="Shape 401"/>
          <p:cNvSpPr/>
          <p:nvPr/>
        </p:nvSpPr>
        <p:spPr>
          <a:xfrm>
            <a:off x="5347425" y="2554788"/>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402" name="Shape 402"/>
          <p:cNvSpPr/>
          <p:nvPr/>
        </p:nvSpPr>
        <p:spPr>
          <a:xfrm>
            <a:off x="5347425" y="2977888"/>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403" name="Shape 403"/>
          <p:cNvSpPr/>
          <p:nvPr/>
        </p:nvSpPr>
        <p:spPr>
          <a:xfrm>
            <a:off x="5829525" y="2977888"/>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404" name="Shape 404"/>
          <p:cNvSpPr/>
          <p:nvPr/>
        </p:nvSpPr>
        <p:spPr>
          <a:xfrm>
            <a:off x="6505775" y="2554750"/>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a:t>
            </a:r>
            <a:endParaRPr/>
          </a:p>
        </p:txBody>
      </p:sp>
      <p:sp>
        <p:nvSpPr>
          <p:cNvPr id="405" name="Shape 405"/>
          <p:cNvSpPr/>
          <p:nvPr/>
        </p:nvSpPr>
        <p:spPr>
          <a:xfrm>
            <a:off x="6505775" y="2977850"/>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406" name="Shape 406"/>
          <p:cNvSpPr/>
          <p:nvPr/>
        </p:nvSpPr>
        <p:spPr>
          <a:xfrm>
            <a:off x="6987875" y="2977850"/>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407" name="Shape 407"/>
          <p:cNvSpPr/>
          <p:nvPr/>
        </p:nvSpPr>
        <p:spPr>
          <a:xfrm>
            <a:off x="7386375" y="5955825"/>
            <a:ext cx="315000" cy="3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a:t>
            </a:r>
            <a:endParaRPr/>
          </a:p>
        </p:txBody>
      </p:sp>
      <p:sp>
        <p:nvSpPr>
          <p:cNvPr id="408" name="Shape 408"/>
          <p:cNvSpPr/>
          <p:nvPr/>
        </p:nvSpPr>
        <p:spPr>
          <a:xfrm>
            <a:off x="5347425" y="5955825"/>
            <a:ext cx="315000" cy="3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F</a:t>
            </a:r>
            <a:endParaRPr/>
          </a:p>
        </p:txBody>
      </p:sp>
      <p:graphicFrame>
        <p:nvGraphicFramePr>
          <p:cNvPr id="409" name="Shape 409"/>
          <p:cNvGraphicFramePr/>
          <p:nvPr/>
        </p:nvGraphicFramePr>
        <p:xfrm>
          <a:off x="1236925" y="4695675"/>
          <a:ext cx="3000000" cy="3000000"/>
        </p:xfrm>
        <a:graphic>
          <a:graphicData uri="http://schemas.openxmlformats.org/drawingml/2006/table">
            <a:tbl>
              <a:tblPr>
                <a:noFill/>
                <a:tableStyleId>{3688A068-B3BA-4838-8091-CE8B483C212C}</a:tableStyleId>
              </a:tblPr>
              <a:tblGrid>
                <a:gridCol w="1076500"/>
                <a:gridCol w="1076500"/>
                <a:gridCol w="1076500"/>
              </a:tblGrid>
              <a:tr h="303525">
                <a:tc>
                  <a:txBody>
                    <a:bodyPr>
                      <a:noAutofit/>
                    </a:bodyPr>
                    <a:lstStyle/>
                    <a:p>
                      <a:pPr indent="0" lvl="0" marL="0">
                        <a:spcBef>
                          <a:spcPts val="0"/>
                        </a:spcBef>
                        <a:spcAft>
                          <a:spcPts val="0"/>
                        </a:spcAft>
                        <a:buNone/>
                      </a:pPr>
                      <a:r>
                        <a:rPr b="1" lang="en" sz="1100"/>
                        <a:t>X0</a:t>
                      </a:r>
                      <a:endParaRPr b="1" sz="1100"/>
                    </a:p>
                  </a:txBody>
                  <a:tcPr marT="91425" marB="91425" marR="91425" marL="91425"/>
                </a:tc>
                <a:tc>
                  <a:txBody>
                    <a:bodyPr>
                      <a:noAutofit/>
                    </a:bodyPr>
                    <a:lstStyle/>
                    <a:p>
                      <a:pPr indent="0" lvl="0" marL="0">
                        <a:spcBef>
                          <a:spcPts val="0"/>
                        </a:spcBef>
                        <a:spcAft>
                          <a:spcPts val="0"/>
                        </a:spcAft>
                        <a:buNone/>
                      </a:pPr>
                      <a:r>
                        <a:rPr b="1" lang="en" sz="1100"/>
                        <a:t>X1X2</a:t>
                      </a:r>
                      <a:endParaRPr b="1" sz="1100"/>
                    </a:p>
                  </a:txBody>
                  <a:tcPr marT="91425" marB="91425" marR="91425" marL="91425"/>
                </a:tc>
                <a:tc>
                  <a:txBody>
                    <a:bodyPr>
                      <a:noAutofit/>
                    </a:bodyPr>
                    <a:lstStyle/>
                    <a:p>
                      <a:pPr indent="0" lvl="0" marL="0">
                        <a:spcBef>
                          <a:spcPts val="0"/>
                        </a:spcBef>
                        <a:spcAft>
                          <a:spcPts val="0"/>
                        </a:spcAft>
                        <a:buNone/>
                      </a:pPr>
                      <a:r>
                        <a:rPr b="1" lang="en" sz="1100"/>
                        <a:t>X3X4</a:t>
                      </a:r>
                      <a:endParaRPr b="1" sz="1100"/>
                    </a:p>
                  </a:txBody>
                  <a:tcPr marT="91425" marB="91425" marR="91425" marL="91425"/>
                </a:tc>
              </a:tr>
              <a:tr h="303525">
                <a:tc>
                  <a:txBody>
                    <a:bodyPr>
                      <a:noAutofit/>
                    </a:bodyPr>
                    <a:lstStyle/>
                    <a:p>
                      <a:pPr indent="0" lvl="0" marL="0">
                        <a:spcBef>
                          <a:spcPts val="0"/>
                        </a:spcBef>
                        <a:spcAft>
                          <a:spcPts val="0"/>
                        </a:spcAft>
                        <a:buNone/>
                      </a:pPr>
                      <a:r>
                        <a:rPr lang="en" sz="1100"/>
                        <a:t>0</a:t>
                      </a:r>
                      <a:endParaRPr sz="1100"/>
                    </a:p>
                  </a:txBody>
                  <a:tcPr marT="91425" marB="91425" marR="91425" marL="91425"/>
                </a:tc>
                <a:tc>
                  <a:txBody>
                    <a:bodyPr>
                      <a:noAutofit/>
                    </a:bodyPr>
                    <a:lstStyle/>
                    <a:p>
                      <a:pPr indent="0" lvl="0" marL="0">
                        <a:spcBef>
                          <a:spcPts val="0"/>
                        </a:spcBef>
                        <a:spcAft>
                          <a:spcPts val="0"/>
                        </a:spcAft>
                        <a:buNone/>
                      </a:pPr>
                      <a:r>
                        <a:rPr lang="en" sz="1100"/>
                        <a:t>00</a:t>
                      </a:r>
                      <a:endParaRPr sz="1100"/>
                    </a:p>
                  </a:txBody>
                  <a:tcPr marT="91425" marB="91425" marR="91425" marL="91425"/>
                </a:tc>
                <a:tc>
                  <a:txBody>
                    <a:bodyPr>
                      <a:noAutofit/>
                    </a:bodyPr>
                    <a:lstStyle/>
                    <a:p>
                      <a:pPr indent="0" lvl="0" marL="0">
                        <a:spcBef>
                          <a:spcPts val="0"/>
                        </a:spcBef>
                        <a:spcAft>
                          <a:spcPts val="0"/>
                        </a:spcAft>
                        <a:buNone/>
                      </a:pPr>
                      <a:r>
                        <a:rPr lang="en" sz="1100"/>
                        <a:t>00</a:t>
                      </a:r>
                      <a:endParaRPr sz="1100"/>
                    </a:p>
                  </a:txBody>
                  <a:tcPr marT="91425" marB="91425" marR="91425" marL="91425"/>
                </a:tc>
              </a:tr>
              <a:tr h="303525">
                <a:tc>
                  <a:txBody>
                    <a:bodyPr>
                      <a:noAutofit/>
                    </a:bodyPr>
                    <a:lstStyle/>
                    <a:p>
                      <a:pPr indent="0" lvl="0" marL="0">
                        <a:spcBef>
                          <a:spcPts val="0"/>
                        </a:spcBef>
                        <a:spcAft>
                          <a:spcPts val="0"/>
                        </a:spcAft>
                        <a:buNone/>
                      </a:pPr>
                      <a:r>
                        <a:rPr lang="en" sz="1100"/>
                        <a:t>1</a:t>
                      </a:r>
                      <a:endParaRPr sz="1100"/>
                    </a:p>
                  </a:txBody>
                  <a:tcPr marT="91425" marB="91425" marR="91425" marL="91425"/>
                </a:tc>
                <a:tc>
                  <a:txBody>
                    <a:bodyPr>
                      <a:noAutofit/>
                    </a:bodyPr>
                    <a:lstStyle/>
                    <a:p>
                      <a:pPr indent="0" lvl="0" marL="0">
                        <a:spcBef>
                          <a:spcPts val="0"/>
                        </a:spcBef>
                        <a:spcAft>
                          <a:spcPts val="0"/>
                        </a:spcAft>
                        <a:buNone/>
                      </a:pPr>
                      <a:r>
                        <a:rPr lang="en" sz="1100"/>
                        <a:t>00</a:t>
                      </a:r>
                      <a:endParaRPr sz="1100"/>
                    </a:p>
                  </a:txBody>
                  <a:tcPr marT="91425" marB="91425" marR="91425" marL="91425"/>
                </a:tc>
                <a:tc>
                  <a:txBody>
                    <a:bodyPr>
                      <a:noAutofit/>
                    </a:bodyPr>
                    <a:lstStyle/>
                    <a:p>
                      <a:pPr indent="0" lvl="0" marL="0">
                        <a:spcBef>
                          <a:spcPts val="0"/>
                        </a:spcBef>
                        <a:spcAft>
                          <a:spcPts val="0"/>
                        </a:spcAft>
                        <a:buNone/>
                      </a:pPr>
                      <a:r>
                        <a:rPr lang="en" sz="1100"/>
                        <a:t>01</a:t>
                      </a:r>
                      <a:endParaRPr sz="1100"/>
                    </a:p>
                  </a:txBody>
                  <a:tcPr marT="91425" marB="91425" marR="91425" marL="91425"/>
                </a:tc>
              </a:tr>
              <a:tr h="303525">
                <a:tc>
                  <a:txBody>
                    <a:bodyPr>
                      <a:noAutofit/>
                    </a:bodyPr>
                    <a:lstStyle/>
                    <a:p>
                      <a:pPr indent="0" lvl="0" marL="0" rtl="0">
                        <a:spcBef>
                          <a:spcPts val="0"/>
                        </a:spcBef>
                        <a:spcAft>
                          <a:spcPts val="0"/>
                        </a:spcAft>
                        <a:buNone/>
                      </a:pPr>
                      <a:r>
                        <a:rPr lang="en" sz="1100"/>
                        <a:t>1</a:t>
                      </a:r>
                      <a:endParaRPr sz="1100"/>
                    </a:p>
                  </a:txBody>
                  <a:tcPr marT="91425" marB="91425" marR="91425" marL="91425"/>
                </a:tc>
                <a:tc>
                  <a:txBody>
                    <a:bodyPr>
                      <a:noAutofit/>
                    </a:bodyPr>
                    <a:lstStyle/>
                    <a:p>
                      <a:pPr indent="0" lvl="0" marL="0" rtl="0">
                        <a:spcBef>
                          <a:spcPts val="0"/>
                        </a:spcBef>
                        <a:spcAft>
                          <a:spcPts val="0"/>
                        </a:spcAft>
                        <a:buNone/>
                      </a:pPr>
                      <a:r>
                        <a:rPr lang="en" sz="1100"/>
                        <a:t>01</a:t>
                      </a:r>
                      <a:endParaRPr sz="1100"/>
                    </a:p>
                  </a:txBody>
                  <a:tcPr marT="91425" marB="91425" marR="91425" marL="91425"/>
                </a:tc>
                <a:tc>
                  <a:txBody>
                    <a:bodyPr>
                      <a:noAutofit/>
                    </a:bodyPr>
                    <a:lstStyle/>
                    <a:p>
                      <a:pPr indent="0" lvl="0" marL="0">
                        <a:spcBef>
                          <a:spcPts val="0"/>
                        </a:spcBef>
                        <a:spcAft>
                          <a:spcPts val="0"/>
                        </a:spcAft>
                        <a:buNone/>
                      </a:pPr>
                      <a:r>
                        <a:rPr lang="en" sz="1100"/>
                        <a:t>10</a:t>
                      </a:r>
                      <a:endParaRPr sz="1100"/>
                    </a:p>
                  </a:txBody>
                  <a:tcPr marT="91425" marB="91425" marR="91425" marL="91425"/>
                </a:tc>
              </a:tr>
              <a:tr h="303525">
                <a:tc>
                  <a:txBody>
                    <a:bodyPr>
                      <a:noAutofit/>
                    </a:bodyPr>
                    <a:lstStyle/>
                    <a:p>
                      <a:pPr indent="0" lvl="0" marL="0">
                        <a:spcBef>
                          <a:spcPts val="0"/>
                        </a:spcBef>
                        <a:spcAft>
                          <a:spcPts val="0"/>
                        </a:spcAft>
                        <a:buNone/>
                      </a:pPr>
                      <a:r>
                        <a:rPr b="1" lang="en" sz="1100"/>
                        <a:t>sym</a:t>
                      </a:r>
                      <a:endParaRPr b="1" sz="1100"/>
                    </a:p>
                  </a:txBody>
                  <a:tcPr marT="91425" marB="91425" marR="91425" marL="91425"/>
                </a:tc>
                <a:tc>
                  <a:txBody>
                    <a:bodyPr>
                      <a:noAutofit/>
                    </a:bodyPr>
                    <a:lstStyle/>
                    <a:p>
                      <a:pPr indent="0" lvl="0" marL="0">
                        <a:spcBef>
                          <a:spcPts val="0"/>
                        </a:spcBef>
                        <a:spcAft>
                          <a:spcPts val="0"/>
                        </a:spcAft>
                        <a:buNone/>
                      </a:pPr>
                      <a:r>
                        <a:rPr b="1" lang="en" sz="1100"/>
                        <a:t>from state</a:t>
                      </a:r>
                      <a:endParaRPr b="1" sz="1100"/>
                    </a:p>
                  </a:txBody>
                  <a:tcPr marT="91425" marB="91425" marR="91425" marL="91425"/>
                </a:tc>
                <a:tc>
                  <a:txBody>
                    <a:bodyPr>
                      <a:noAutofit/>
                    </a:bodyPr>
                    <a:lstStyle/>
                    <a:p>
                      <a:pPr indent="0" lvl="0" marL="0">
                        <a:spcBef>
                          <a:spcPts val="0"/>
                        </a:spcBef>
                        <a:spcAft>
                          <a:spcPts val="0"/>
                        </a:spcAft>
                        <a:buNone/>
                      </a:pPr>
                      <a:r>
                        <a:rPr b="1" lang="en" sz="1100"/>
                        <a:t>to state</a:t>
                      </a:r>
                      <a:endParaRPr b="1" sz="1100"/>
                    </a:p>
                  </a:txBody>
                  <a:tcPr marT="91425" marB="91425" marR="91425" marL="91425"/>
                </a:tc>
              </a:tr>
            </a:tbl>
          </a:graphicData>
        </a:graphic>
      </p:graphicFrame>
      <p:sp>
        <p:nvSpPr>
          <p:cNvPr id="410" name="Shape 410"/>
          <p:cNvSpPr/>
          <p:nvPr/>
        </p:nvSpPr>
        <p:spPr>
          <a:xfrm>
            <a:off x="780975" y="2657988"/>
            <a:ext cx="8364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S0 (00)</a:t>
            </a:r>
            <a:endParaRPr/>
          </a:p>
        </p:txBody>
      </p:sp>
      <p:sp>
        <p:nvSpPr>
          <p:cNvPr id="411" name="Shape 411"/>
          <p:cNvSpPr/>
          <p:nvPr/>
        </p:nvSpPr>
        <p:spPr>
          <a:xfrm>
            <a:off x="564500" y="2894313"/>
            <a:ext cx="669075" cy="560825"/>
          </a:xfrm>
          <a:custGeom>
            <a:pathLst>
              <a:path extrusionOk="0" h="22433" w="26763">
                <a:moveTo>
                  <a:pt x="26763" y="11413"/>
                </a:moveTo>
                <a:lnTo>
                  <a:pt x="26763" y="22433"/>
                </a:lnTo>
                <a:lnTo>
                  <a:pt x="1181" y="22433"/>
                </a:lnTo>
                <a:lnTo>
                  <a:pt x="0" y="0"/>
                </a:lnTo>
                <a:lnTo>
                  <a:pt x="7871" y="1180"/>
                </a:lnTo>
              </a:path>
            </a:pathLst>
          </a:custGeom>
          <a:noFill/>
          <a:ln cap="flat" cmpd="sng" w="9525">
            <a:solidFill>
              <a:schemeClr val="dk2"/>
            </a:solidFill>
            <a:prstDash val="solid"/>
            <a:round/>
            <a:headEnd len="med" w="med" type="none"/>
            <a:tailEnd len="med" w="med" type="triangle"/>
          </a:ln>
        </p:spPr>
      </p:sp>
      <p:sp>
        <p:nvSpPr>
          <p:cNvPr id="412" name="Shape 412"/>
          <p:cNvSpPr txBox="1"/>
          <p:nvPr/>
        </p:nvSpPr>
        <p:spPr>
          <a:xfrm>
            <a:off x="564500" y="3431188"/>
            <a:ext cx="1062600" cy="19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b(x0 == 0)</a:t>
            </a:r>
            <a:endParaRPr sz="1100"/>
          </a:p>
        </p:txBody>
      </p:sp>
      <p:sp>
        <p:nvSpPr>
          <p:cNvPr id="413" name="Shape 413"/>
          <p:cNvSpPr/>
          <p:nvPr/>
        </p:nvSpPr>
        <p:spPr>
          <a:xfrm>
            <a:off x="2227325" y="2657988"/>
            <a:ext cx="8364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S1 (01)</a:t>
            </a:r>
            <a:endParaRPr/>
          </a:p>
        </p:txBody>
      </p:sp>
      <p:cxnSp>
        <p:nvCxnSpPr>
          <p:cNvPr id="414" name="Shape 414"/>
          <p:cNvCxnSpPr>
            <a:stCxn id="410" idx="3"/>
            <a:endCxn id="413" idx="1"/>
          </p:cNvCxnSpPr>
          <p:nvPr/>
        </p:nvCxnSpPr>
        <p:spPr>
          <a:xfrm>
            <a:off x="1617375" y="2903988"/>
            <a:ext cx="609900" cy="0"/>
          </a:xfrm>
          <a:prstGeom prst="straightConnector1">
            <a:avLst/>
          </a:prstGeom>
          <a:noFill/>
          <a:ln cap="flat" cmpd="sng" w="9525">
            <a:solidFill>
              <a:schemeClr val="dk2"/>
            </a:solidFill>
            <a:prstDash val="solid"/>
            <a:round/>
            <a:headEnd len="med" w="med" type="none"/>
            <a:tailEnd len="med" w="med" type="triangle"/>
          </a:ln>
        </p:spPr>
      </p:cxnSp>
      <p:sp>
        <p:nvSpPr>
          <p:cNvPr id="415" name="Shape 415"/>
          <p:cNvSpPr/>
          <p:nvPr/>
        </p:nvSpPr>
        <p:spPr>
          <a:xfrm>
            <a:off x="3619625" y="2657988"/>
            <a:ext cx="8364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S2 (10)</a:t>
            </a:r>
            <a:endParaRPr/>
          </a:p>
        </p:txBody>
      </p:sp>
      <p:cxnSp>
        <p:nvCxnSpPr>
          <p:cNvPr id="416" name="Shape 416"/>
          <p:cNvCxnSpPr>
            <a:stCxn id="413" idx="3"/>
            <a:endCxn id="415" idx="1"/>
          </p:cNvCxnSpPr>
          <p:nvPr/>
        </p:nvCxnSpPr>
        <p:spPr>
          <a:xfrm>
            <a:off x="3063725" y="2903988"/>
            <a:ext cx="555900" cy="0"/>
          </a:xfrm>
          <a:prstGeom prst="straightConnector1">
            <a:avLst/>
          </a:prstGeom>
          <a:noFill/>
          <a:ln cap="flat" cmpd="sng" w="9525">
            <a:solidFill>
              <a:schemeClr val="dk2"/>
            </a:solidFill>
            <a:prstDash val="solid"/>
            <a:round/>
            <a:headEnd len="med" w="med" type="none"/>
            <a:tailEnd len="med" w="med" type="triangle"/>
          </a:ln>
        </p:spPr>
      </p:cxnSp>
      <p:sp>
        <p:nvSpPr>
          <p:cNvPr id="417" name="Shape 417"/>
          <p:cNvSpPr txBox="1"/>
          <p:nvPr/>
        </p:nvSpPr>
        <p:spPr>
          <a:xfrm>
            <a:off x="1523750" y="3069188"/>
            <a:ext cx="1062600" cy="19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b(x0 == 1)</a:t>
            </a:r>
            <a:endParaRPr sz="1100"/>
          </a:p>
        </p:txBody>
      </p:sp>
      <p:sp>
        <p:nvSpPr>
          <p:cNvPr id="418" name="Shape 418"/>
          <p:cNvSpPr txBox="1"/>
          <p:nvPr/>
        </p:nvSpPr>
        <p:spPr>
          <a:xfrm>
            <a:off x="2876525" y="3076338"/>
            <a:ext cx="1062600" cy="19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b(x0 == 1)</a:t>
            </a:r>
            <a:endParaRPr sz="1100"/>
          </a:p>
        </p:txBody>
      </p:sp>
      <p:cxnSp>
        <p:nvCxnSpPr>
          <p:cNvPr id="419" name="Shape 419"/>
          <p:cNvCxnSpPr>
            <a:stCxn id="399" idx="2"/>
            <a:endCxn id="401" idx="0"/>
          </p:cNvCxnSpPr>
          <p:nvPr/>
        </p:nvCxnSpPr>
        <p:spPr>
          <a:xfrm flipH="1">
            <a:off x="5681825" y="2261725"/>
            <a:ext cx="435300" cy="293100"/>
          </a:xfrm>
          <a:prstGeom prst="straightConnector1">
            <a:avLst/>
          </a:prstGeom>
          <a:noFill/>
          <a:ln cap="flat" cmpd="sng" w="9525">
            <a:solidFill>
              <a:schemeClr val="dk2"/>
            </a:solidFill>
            <a:prstDash val="dash"/>
            <a:round/>
            <a:headEnd len="med" w="med" type="none"/>
            <a:tailEnd len="med" w="med" type="triangle"/>
          </a:ln>
        </p:spPr>
      </p:cxnSp>
      <p:cxnSp>
        <p:nvCxnSpPr>
          <p:cNvPr id="420" name="Shape 420"/>
          <p:cNvCxnSpPr>
            <a:stCxn id="400" idx="2"/>
            <a:endCxn id="404" idx="0"/>
          </p:cNvCxnSpPr>
          <p:nvPr/>
        </p:nvCxnSpPr>
        <p:spPr>
          <a:xfrm>
            <a:off x="6599225" y="2261725"/>
            <a:ext cx="241200" cy="293100"/>
          </a:xfrm>
          <a:prstGeom prst="straightConnector1">
            <a:avLst/>
          </a:prstGeom>
          <a:noFill/>
          <a:ln cap="flat" cmpd="sng" w="9525">
            <a:solidFill>
              <a:schemeClr val="dk2"/>
            </a:solidFill>
            <a:prstDash val="solid"/>
            <a:round/>
            <a:headEnd len="med" w="med" type="none"/>
            <a:tailEnd len="med" w="med" type="triangle"/>
          </a:ln>
        </p:spPr>
      </p:cxnSp>
      <p:sp>
        <p:nvSpPr>
          <p:cNvPr id="421" name="Shape 421"/>
          <p:cNvSpPr/>
          <p:nvPr/>
        </p:nvSpPr>
        <p:spPr>
          <a:xfrm>
            <a:off x="5681825" y="3483950"/>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422" name="Shape 422"/>
          <p:cNvSpPr/>
          <p:nvPr/>
        </p:nvSpPr>
        <p:spPr>
          <a:xfrm>
            <a:off x="5681825" y="3907050"/>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423" name="Shape 423"/>
          <p:cNvSpPr/>
          <p:nvPr/>
        </p:nvSpPr>
        <p:spPr>
          <a:xfrm>
            <a:off x="6163925" y="3907050"/>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cxnSp>
        <p:nvCxnSpPr>
          <p:cNvPr id="424" name="Shape 424"/>
          <p:cNvCxnSpPr>
            <a:stCxn id="402" idx="2"/>
            <a:endCxn id="421" idx="0"/>
          </p:cNvCxnSpPr>
          <p:nvPr/>
        </p:nvCxnSpPr>
        <p:spPr>
          <a:xfrm>
            <a:off x="5440875" y="3174688"/>
            <a:ext cx="575400" cy="309300"/>
          </a:xfrm>
          <a:prstGeom prst="straightConnector1">
            <a:avLst/>
          </a:prstGeom>
          <a:noFill/>
          <a:ln cap="flat" cmpd="sng" w="9525">
            <a:solidFill>
              <a:schemeClr val="dk2"/>
            </a:solidFill>
            <a:prstDash val="dash"/>
            <a:round/>
            <a:headEnd len="med" w="med" type="none"/>
            <a:tailEnd len="med" w="med" type="triangle"/>
          </a:ln>
        </p:spPr>
      </p:cxnSp>
      <p:sp>
        <p:nvSpPr>
          <p:cNvPr id="425" name="Shape 425"/>
          <p:cNvSpPr/>
          <p:nvPr/>
        </p:nvSpPr>
        <p:spPr>
          <a:xfrm>
            <a:off x="4788800" y="3191000"/>
            <a:ext cx="1170875" cy="2764825"/>
          </a:xfrm>
          <a:custGeom>
            <a:pathLst>
              <a:path extrusionOk="0" h="110593" w="46835">
                <a:moveTo>
                  <a:pt x="46835" y="0"/>
                </a:moveTo>
                <a:lnTo>
                  <a:pt x="0" y="23220"/>
                </a:lnTo>
                <a:lnTo>
                  <a:pt x="24401" y="110593"/>
                </a:lnTo>
              </a:path>
            </a:pathLst>
          </a:custGeom>
          <a:noFill/>
          <a:ln cap="flat" cmpd="sng" w="9525">
            <a:solidFill>
              <a:schemeClr val="dk2"/>
            </a:solidFill>
            <a:prstDash val="solid"/>
            <a:round/>
            <a:headEnd len="med" w="med" type="none"/>
            <a:tailEnd len="med" w="med" type="triangle"/>
          </a:ln>
        </p:spPr>
      </p:sp>
      <p:sp>
        <p:nvSpPr>
          <p:cNvPr id="426" name="Shape 426"/>
          <p:cNvSpPr/>
          <p:nvPr/>
        </p:nvSpPr>
        <p:spPr>
          <a:xfrm>
            <a:off x="6711238" y="3471175"/>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a:t>
            </a:r>
            <a:endParaRPr/>
          </a:p>
        </p:txBody>
      </p:sp>
      <p:sp>
        <p:nvSpPr>
          <p:cNvPr id="427" name="Shape 427"/>
          <p:cNvSpPr/>
          <p:nvPr/>
        </p:nvSpPr>
        <p:spPr>
          <a:xfrm>
            <a:off x="6711238" y="3894275"/>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428" name="Shape 428"/>
          <p:cNvSpPr/>
          <p:nvPr/>
        </p:nvSpPr>
        <p:spPr>
          <a:xfrm>
            <a:off x="7193338" y="3894275"/>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cxnSp>
        <p:nvCxnSpPr>
          <p:cNvPr id="429" name="Shape 429"/>
          <p:cNvCxnSpPr>
            <a:stCxn id="405" idx="2"/>
            <a:endCxn id="426" idx="0"/>
          </p:cNvCxnSpPr>
          <p:nvPr/>
        </p:nvCxnSpPr>
        <p:spPr>
          <a:xfrm>
            <a:off x="6599225" y="3174650"/>
            <a:ext cx="446400" cy="296400"/>
          </a:xfrm>
          <a:prstGeom prst="straightConnector1">
            <a:avLst/>
          </a:prstGeom>
          <a:noFill/>
          <a:ln cap="flat" cmpd="sng" w="9525">
            <a:solidFill>
              <a:schemeClr val="dk2"/>
            </a:solidFill>
            <a:prstDash val="dash"/>
            <a:round/>
            <a:headEnd len="med" w="med" type="none"/>
            <a:tailEnd len="med" w="med" type="triangle"/>
          </a:ln>
        </p:spPr>
      </p:cxnSp>
      <p:sp>
        <p:nvSpPr>
          <p:cNvPr id="430" name="Shape 430"/>
          <p:cNvSpPr/>
          <p:nvPr/>
        </p:nvSpPr>
        <p:spPr>
          <a:xfrm>
            <a:off x="7179750" y="3023725"/>
            <a:ext cx="1161025" cy="2912425"/>
          </a:xfrm>
          <a:custGeom>
            <a:pathLst>
              <a:path extrusionOk="0" h="116497" w="46441">
                <a:moveTo>
                  <a:pt x="0" y="787"/>
                </a:moveTo>
                <a:lnTo>
                  <a:pt x="28730" y="0"/>
                </a:lnTo>
                <a:lnTo>
                  <a:pt x="46441" y="65726"/>
                </a:lnTo>
                <a:lnTo>
                  <a:pt x="22040" y="116497"/>
                </a:lnTo>
              </a:path>
            </a:pathLst>
          </a:custGeom>
          <a:noFill/>
          <a:ln cap="flat" cmpd="sng" w="9525">
            <a:solidFill>
              <a:schemeClr val="dk2"/>
            </a:solidFill>
            <a:prstDash val="solid"/>
            <a:round/>
            <a:headEnd len="med" w="med" type="none"/>
            <a:tailEnd len="med" w="med" type="triangle"/>
          </a:ln>
        </p:spPr>
      </p:sp>
      <p:sp>
        <p:nvSpPr>
          <p:cNvPr id="431" name="Shape 431"/>
          <p:cNvSpPr/>
          <p:nvPr/>
        </p:nvSpPr>
        <p:spPr>
          <a:xfrm>
            <a:off x="5681825" y="4445163"/>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432" name="Shape 432"/>
          <p:cNvSpPr/>
          <p:nvPr/>
        </p:nvSpPr>
        <p:spPr>
          <a:xfrm>
            <a:off x="5681825" y="4868263"/>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433" name="Shape 433"/>
          <p:cNvSpPr/>
          <p:nvPr/>
        </p:nvSpPr>
        <p:spPr>
          <a:xfrm>
            <a:off x="6163925" y="4868263"/>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434" name="Shape 434"/>
          <p:cNvSpPr/>
          <p:nvPr/>
        </p:nvSpPr>
        <p:spPr>
          <a:xfrm>
            <a:off x="6430788" y="4445113"/>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435" name="Shape 435"/>
          <p:cNvSpPr/>
          <p:nvPr/>
        </p:nvSpPr>
        <p:spPr>
          <a:xfrm>
            <a:off x="6430788" y="4868213"/>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436" name="Shape 436"/>
          <p:cNvSpPr/>
          <p:nvPr/>
        </p:nvSpPr>
        <p:spPr>
          <a:xfrm>
            <a:off x="6912888" y="4868213"/>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437" name="Shape 437"/>
          <p:cNvSpPr/>
          <p:nvPr/>
        </p:nvSpPr>
        <p:spPr>
          <a:xfrm>
            <a:off x="7179775" y="4445113"/>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a:t>
            </a:r>
            <a:endParaRPr/>
          </a:p>
        </p:txBody>
      </p:sp>
      <p:sp>
        <p:nvSpPr>
          <p:cNvPr id="438" name="Shape 438"/>
          <p:cNvSpPr/>
          <p:nvPr/>
        </p:nvSpPr>
        <p:spPr>
          <a:xfrm>
            <a:off x="7179775" y="4868213"/>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439" name="Shape 439"/>
          <p:cNvSpPr/>
          <p:nvPr/>
        </p:nvSpPr>
        <p:spPr>
          <a:xfrm>
            <a:off x="7661875" y="4868213"/>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cxnSp>
        <p:nvCxnSpPr>
          <p:cNvPr id="440" name="Shape 440"/>
          <p:cNvCxnSpPr>
            <a:stCxn id="422" idx="2"/>
            <a:endCxn id="431" idx="0"/>
          </p:cNvCxnSpPr>
          <p:nvPr/>
        </p:nvCxnSpPr>
        <p:spPr>
          <a:xfrm>
            <a:off x="5775275" y="4103850"/>
            <a:ext cx="241200" cy="341400"/>
          </a:xfrm>
          <a:prstGeom prst="straightConnector1">
            <a:avLst/>
          </a:prstGeom>
          <a:noFill/>
          <a:ln cap="flat" cmpd="sng" w="9525">
            <a:solidFill>
              <a:schemeClr val="dk2"/>
            </a:solidFill>
            <a:prstDash val="dash"/>
            <a:round/>
            <a:headEnd len="med" w="med" type="none"/>
            <a:tailEnd len="med" w="med" type="triangle"/>
          </a:ln>
        </p:spPr>
      </p:cxnSp>
      <p:sp>
        <p:nvSpPr>
          <p:cNvPr id="441" name="Shape 441"/>
          <p:cNvSpPr/>
          <p:nvPr/>
        </p:nvSpPr>
        <p:spPr>
          <a:xfrm>
            <a:off x="5339800" y="4106050"/>
            <a:ext cx="934725" cy="1810425"/>
          </a:xfrm>
          <a:custGeom>
            <a:pathLst>
              <a:path extrusionOk="0" h="72417" w="37389">
                <a:moveTo>
                  <a:pt x="36995" y="0"/>
                </a:moveTo>
                <a:lnTo>
                  <a:pt x="37389" y="7478"/>
                </a:lnTo>
                <a:lnTo>
                  <a:pt x="0" y="8658"/>
                </a:lnTo>
                <a:lnTo>
                  <a:pt x="5903" y="72417"/>
                </a:lnTo>
              </a:path>
            </a:pathLst>
          </a:custGeom>
          <a:noFill/>
          <a:ln cap="flat" cmpd="sng" w="9525">
            <a:solidFill>
              <a:schemeClr val="dk2"/>
            </a:solidFill>
            <a:prstDash val="solid"/>
            <a:round/>
            <a:headEnd len="med" w="med" type="none"/>
            <a:tailEnd len="med" w="med" type="triangle"/>
          </a:ln>
        </p:spPr>
      </p:sp>
      <p:cxnSp>
        <p:nvCxnSpPr>
          <p:cNvPr id="442" name="Shape 442"/>
          <p:cNvCxnSpPr>
            <a:stCxn id="427" idx="2"/>
            <a:endCxn id="434" idx="0"/>
          </p:cNvCxnSpPr>
          <p:nvPr/>
        </p:nvCxnSpPr>
        <p:spPr>
          <a:xfrm flipH="1">
            <a:off x="6765388" y="4091075"/>
            <a:ext cx="39300" cy="354000"/>
          </a:xfrm>
          <a:prstGeom prst="straightConnector1">
            <a:avLst/>
          </a:prstGeom>
          <a:noFill/>
          <a:ln cap="flat" cmpd="sng" w="9525">
            <a:solidFill>
              <a:schemeClr val="dk2"/>
            </a:solidFill>
            <a:prstDash val="dash"/>
            <a:round/>
            <a:headEnd len="med" w="med" type="none"/>
            <a:tailEnd len="med" w="med" type="triangle"/>
          </a:ln>
        </p:spPr>
      </p:cxnSp>
      <p:cxnSp>
        <p:nvCxnSpPr>
          <p:cNvPr id="443" name="Shape 443"/>
          <p:cNvCxnSpPr>
            <a:stCxn id="428" idx="2"/>
            <a:endCxn id="437" idx="0"/>
          </p:cNvCxnSpPr>
          <p:nvPr/>
        </p:nvCxnSpPr>
        <p:spPr>
          <a:xfrm>
            <a:off x="7286788" y="4091075"/>
            <a:ext cx="227400" cy="354000"/>
          </a:xfrm>
          <a:prstGeom prst="straightConnector1">
            <a:avLst/>
          </a:prstGeom>
          <a:noFill/>
          <a:ln cap="flat" cmpd="sng" w="9525">
            <a:solidFill>
              <a:schemeClr val="dk2"/>
            </a:solidFill>
            <a:prstDash val="solid"/>
            <a:round/>
            <a:headEnd len="med" w="med" type="none"/>
            <a:tailEnd len="med" w="med" type="triangle"/>
          </a:ln>
        </p:spPr>
      </p:cxnSp>
      <p:sp>
        <p:nvSpPr>
          <p:cNvPr id="444" name="Shape 444"/>
          <p:cNvSpPr/>
          <p:nvPr/>
        </p:nvSpPr>
        <p:spPr>
          <a:xfrm>
            <a:off x="5782625" y="5236988"/>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445" name="Shape 445"/>
          <p:cNvSpPr/>
          <p:nvPr/>
        </p:nvSpPr>
        <p:spPr>
          <a:xfrm>
            <a:off x="5782625" y="5660088"/>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446" name="Shape 446"/>
          <p:cNvSpPr/>
          <p:nvPr/>
        </p:nvSpPr>
        <p:spPr>
          <a:xfrm>
            <a:off x="6264725" y="5660088"/>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447" name="Shape 447"/>
          <p:cNvSpPr/>
          <p:nvPr/>
        </p:nvSpPr>
        <p:spPr>
          <a:xfrm>
            <a:off x="6742500" y="5236938"/>
            <a:ext cx="669000" cy="61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a:t>
            </a:r>
            <a:endParaRPr/>
          </a:p>
        </p:txBody>
      </p:sp>
      <p:sp>
        <p:nvSpPr>
          <p:cNvPr id="448" name="Shape 448"/>
          <p:cNvSpPr/>
          <p:nvPr/>
        </p:nvSpPr>
        <p:spPr>
          <a:xfrm>
            <a:off x="6742500" y="5660038"/>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449" name="Shape 449"/>
          <p:cNvSpPr/>
          <p:nvPr/>
        </p:nvSpPr>
        <p:spPr>
          <a:xfrm>
            <a:off x="7224600" y="5660038"/>
            <a:ext cx="186900" cy="1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cxnSp>
        <p:nvCxnSpPr>
          <p:cNvPr id="450" name="Shape 450"/>
          <p:cNvCxnSpPr>
            <a:stCxn id="432" idx="2"/>
            <a:endCxn id="444" idx="0"/>
          </p:cNvCxnSpPr>
          <p:nvPr/>
        </p:nvCxnSpPr>
        <p:spPr>
          <a:xfrm>
            <a:off x="5775275" y="5065063"/>
            <a:ext cx="342000" cy="171900"/>
          </a:xfrm>
          <a:prstGeom prst="straightConnector1">
            <a:avLst/>
          </a:prstGeom>
          <a:noFill/>
          <a:ln cap="flat" cmpd="sng" w="9525">
            <a:solidFill>
              <a:schemeClr val="dk2"/>
            </a:solidFill>
            <a:prstDash val="dash"/>
            <a:round/>
            <a:headEnd len="med" w="med" type="none"/>
            <a:tailEnd len="med" w="med" type="triangle"/>
          </a:ln>
        </p:spPr>
      </p:cxnSp>
      <p:sp>
        <p:nvSpPr>
          <p:cNvPr id="451" name="Shape 451"/>
          <p:cNvSpPr/>
          <p:nvPr/>
        </p:nvSpPr>
        <p:spPr>
          <a:xfrm>
            <a:off x="6264675" y="5060450"/>
            <a:ext cx="1111850" cy="1062650"/>
          </a:xfrm>
          <a:custGeom>
            <a:pathLst>
              <a:path extrusionOk="0" h="42506" w="44474">
                <a:moveTo>
                  <a:pt x="0" y="0"/>
                </a:moveTo>
                <a:lnTo>
                  <a:pt x="788" y="4330"/>
                </a:lnTo>
                <a:lnTo>
                  <a:pt x="11020" y="4723"/>
                </a:lnTo>
                <a:lnTo>
                  <a:pt x="14169" y="42506"/>
                </a:lnTo>
                <a:lnTo>
                  <a:pt x="44474" y="42506"/>
                </a:lnTo>
              </a:path>
            </a:pathLst>
          </a:custGeom>
          <a:noFill/>
          <a:ln cap="flat" cmpd="sng" w="9525">
            <a:solidFill>
              <a:schemeClr val="dk2"/>
            </a:solidFill>
            <a:prstDash val="solid"/>
            <a:round/>
            <a:headEnd len="med" w="med" type="none"/>
            <a:tailEnd len="med" w="med" type="stealth"/>
          </a:ln>
        </p:spPr>
      </p:sp>
      <p:cxnSp>
        <p:nvCxnSpPr>
          <p:cNvPr id="452" name="Shape 452"/>
          <p:cNvCxnSpPr>
            <a:stCxn id="435" idx="2"/>
            <a:endCxn id="447" idx="0"/>
          </p:cNvCxnSpPr>
          <p:nvPr/>
        </p:nvCxnSpPr>
        <p:spPr>
          <a:xfrm>
            <a:off x="6524238" y="5065013"/>
            <a:ext cx="552900" cy="171900"/>
          </a:xfrm>
          <a:prstGeom prst="straightConnector1">
            <a:avLst/>
          </a:prstGeom>
          <a:noFill/>
          <a:ln cap="flat" cmpd="sng" w="9525">
            <a:solidFill>
              <a:schemeClr val="dk2"/>
            </a:solidFill>
            <a:prstDash val="dash"/>
            <a:round/>
            <a:headEnd len="med" w="med" type="none"/>
            <a:tailEnd len="med" w="med" type="triangle"/>
          </a:ln>
        </p:spPr>
      </p:cxnSp>
      <p:sp>
        <p:nvSpPr>
          <p:cNvPr id="453" name="Shape 453"/>
          <p:cNvSpPr/>
          <p:nvPr/>
        </p:nvSpPr>
        <p:spPr>
          <a:xfrm>
            <a:off x="7042000" y="5080150"/>
            <a:ext cx="472275" cy="787125"/>
          </a:xfrm>
          <a:custGeom>
            <a:pathLst>
              <a:path extrusionOk="0" h="31485" w="18891">
                <a:moveTo>
                  <a:pt x="0" y="0"/>
                </a:moveTo>
                <a:lnTo>
                  <a:pt x="4723" y="3935"/>
                </a:lnTo>
                <a:lnTo>
                  <a:pt x="18891" y="3542"/>
                </a:lnTo>
                <a:lnTo>
                  <a:pt x="18498" y="31485"/>
                </a:lnTo>
              </a:path>
            </a:pathLst>
          </a:custGeom>
          <a:noFill/>
          <a:ln cap="flat" cmpd="sng" w="9525">
            <a:solidFill>
              <a:schemeClr val="dk2"/>
            </a:solidFill>
            <a:prstDash val="solid"/>
            <a:round/>
            <a:headEnd len="med" w="med" type="none"/>
            <a:tailEnd len="med" w="med" type="triangle"/>
          </a:ln>
        </p:spPr>
      </p:sp>
      <p:sp>
        <p:nvSpPr>
          <p:cNvPr id="454" name="Shape 454"/>
          <p:cNvSpPr/>
          <p:nvPr/>
        </p:nvSpPr>
        <p:spPr>
          <a:xfrm>
            <a:off x="7258450" y="5089975"/>
            <a:ext cx="383750" cy="806825"/>
          </a:xfrm>
          <a:custGeom>
            <a:pathLst>
              <a:path extrusionOk="0" h="32273" w="15350">
                <a:moveTo>
                  <a:pt x="0" y="0"/>
                </a:moveTo>
                <a:lnTo>
                  <a:pt x="7872" y="787"/>
                </a:lnTo>
                <a:lnTo>
                  <a:pt x="15350" y="2362"/>
                </a:lnTo>
                <a:lnTo>
                  <a:pt x="14956" y="32273"/>
                </a:lnTo>
              </a:path>
            </a:pathLst>
          </a:custGeom>
          <a:noFill/>
          <a:ln cap="flat" cmpd="sng" w="9525">
            <a:solidFill>
              <a:schemeClr val="dk2"/>
            </a:solidFill>
            <a:prstDash val="dash"/>
            <a:round/>
            <a:headEnd len="med" w="med" type="none"/>
            <a:tailEnd len="med" w="med" type="triangle"/>
          </a:ln>
        </p:spPr>
      </p:sp>
      <p:cxnSp>
        <p:nvCxnSpPr>
          <p:cNvPr id="455" name="Shape 455"/>
          <p:cNvCxnSpPr>
            <a:stCxn id="439" idx="2"/>
            <a:endCxn id="444" idx="0"/>
          </p:cNvCxnSpPr>
          <p:nvPr/>
        </p:nvCxnSpPr>
        <p:spPr>
          <a:xfrm flipH="1">
            <a:off x="6117025" y="5065013"/>
            <a:ext cx="1638300" cy="171900"/>
          </a:xfrm>
          <a:prstGeom prst="straightConnector1">
            <a:avLst/>
          </a:prstGeom>
          <a:noFill/>
          <a:ln cap="flat" cmpd="sng" w="9525">
            <a:solidFill>
              <a:schemeClr val="dk2"/>
            </a:solidFill>
            <a:prstDash val="solid"/>
            <a:round/>
            <a:headEnd len="med" w="med" type="none"/>
            <a:tailEnd len="med" w="med" type="triangle"/>
          </a:ln>
        </p:spPr>
      </p:cxnSp>
      <p:cxnSp>
        <p:nvCxnSpPr>
          <p:cNvPr id="456" name="Shape 456"/>
          <p:cNvCxnSpPr>
            <a:stCxn id="445" idx="2"/>
            <a:endCxn id="407" idx="1"/>
          </p:cNvCxnSpPr>
          <p:nvPr/>
        </p:nvCxnSpPr>
        <p:spPr>
          <a:xfrm>
            <a:off x="5876075" y="5856888"/>
            <a:ext cx="1510200" cy="266100"/>
          </a:xfrm>
          <a:prstGeom prst="straightConnector1">
            <a:avLst/>
          </a:prstGeom>
          <a:noFill/>
          <a:ln cap="flat" cmpd="sng" w="9525">
            <a:solidFill>
              <a:schemeClr val="dk2"/>
            </a:solidFill>
            <a:prstDash val="dash"/>
            <a:round/>
            <a:headEnd len="med" w="med" type="none"/>
            <a:tailEnd len="med" w="med" type="triangle"/>
          </a:ln>
        </p:spPr>
      </p:cxnSp>
      <p:cxnSp>
        <p:nvCxnSpPr>
          <p:cNvPr id="457" name="Shape 457"/>
          <p:cNvCxnSpPr>
            <a:stCxn id="446" idx="2"/>
            <a:endCxn id="408" idx="3"/>
          </p:cNvCxnSpPr>
          <p:nvPr/>
        </p:nvCxnSpPr>
        <p:spPr>
          <a:xfrm flipH="1">
            <a:off x="5662475" y="5856888"/>
            <a:ext cx="695700" cy="266100"/>
          </a:xfrm>
          <a:prstGeom prst="straightConnector1">
            <a:avLst/>
          </a:prstGeom>
          <a:noFill/>
          <a:ln cap="flat" cmpd="sng" w="9525">
            <a:solidFill>
              <a:schemeClr val="dk2"/>
            </a:solidFill>
            <a:prstDash val="solid"/>
            <a:round/>
            <a:headEnd len="med" w="med" type="none"/>
            <a:tailEnd len="med" w="med" type="triangle"/>
          </a:ln>
        </p:spPr>
      </p:cxnSp>
      <p:cxnSp>
        <p:nvCxnSpPr>
          <p:cNvPr id="458" name="Shape 458"/>
          <p:cNvCxnSpPr>
            <a:stCxn id="448" idx="2"/>
            <a:endCxn id="408" idx="3"/>
          </p:cNvCxnSpPr>
          <p:nvPr/>
        </p:nvCxnSpPr>
        <p:spPr>
          <a:xfrm flipH="1">
            <a:off x="5662350" y="5856838"/>
            <a:ext cx="1173600" cy="266100"/>
          </a:xfrm>
          <a:prstGeom prst="straightConnector1">
            <a:avLst/>
          </a:prstGeom>
          <a:noFill/>
          <a:ln cap="flat" cmpd="sng" w="9525">
            <a:solidFill>
              <a:schemeClr val="dk2"/>
            </a:solidFill>
            <a:prstDash val="dash"/>
            <a:round/>
            <a:headEnd len="med" w="med" type="none"/>
            <a:tailEnd len="med" w="med" type="triangle"/>
          </a:ln>
        </p:spPr>
      </p:cxnSp>
      <p:cxnSp>
        <p:nvCxnSpPr>
          <p:cNvPr id="459" name="Shape 459"/>
          <p:cNvCxnSpPr>
            <a:stCxn id="449" idx="2"/>
            <a:endCxn id="407" idx="0"/>
          </p:cNvCxnSpPr>
          <p:nvPr/>
        </p:nvCxnSpPr>
        <p:spPr>
          <a:xfrm>
            <a:off x="7318050" y="5856838"/>
            <a:ext cx="225900" cy="99000"/>
          </a:xfrm>
          <a:prstGeom prst="straightConnector1">
            <a:avLst/>
          </a:prstGeom>
          <a:noFill/>
          <a:ln cap="flat" cmpd="sng" w="9525">
            <a:solidFill>
              <a:schemeClr val="dk2"/>
            </a:solidFill>
            <a:prstDash val="solid"/>
            <a:round/>
            <a:headEnd len="med" w="med" type="none"/>
            <a:tailEnd len="med" w="med" type="triangle"/>
          </a:ln>
        </p:spPr>
      </p:cxnSp>
      <p:sp>
        <p:nvSpPr>
          <p:cNvPr id="460" name="Shape 4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Benefits of OBDDs</a:t>
            </a:r>
            <a:endParaRPr/>
          </a:p>
        </p:txBody>
      </p:sp>
      <p:sp>
        <p:nvSpPr>
          <p:cNvPr id="466" name="Shape 46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OBDDS allow us to represent </a:t>
            </a:r>
            <a:r>
              <a:rPr i="1" lang="en"/>
              <a:t>sets of states</a:t>
            </a:r>
            <a:r>
              <a:rPr lang="en"/>
              <a:t> symbolically.</a:t>
            </a:r>
            <a:endParaRPr/>
          </a:p>
          <a:p>
            <a:pPr indent="-381000" lvl="1" marL="914400" marR="0" rtl="0" algn="l">
              <a:lnSpc>
                <a:spcPct val="100000"/>
              </a:lnSpc>
              <a:spcBef>
                <a:spcPts val="0"/>
              </a:spcBef>
              <a:spcAft>
                <a:spcPts val="0"/>
              </a:spcAft>
              <a:buSzPts val="2400"/>
              <a:buChar char="○"/>
            </a:pPr>
            <a:r>
              <a:rPr lang="en"/>
              <a:t>Rather than reasoning over the entire state space, we can reason over a small representation of a set of states (the boolean characteristic function).</a:t>
            </a:r>
            <a:endParaRPr/>
          </a:p>
          <a:p>
            <a:pPr indent="-419100" lvl="0" marL="457200" marR="0" rtl="0" algn="l">
              <a:lnSpc>
                <a:spcPct val="100000"/>
              </a:lnSpc>
              <a:spcBef>
                <a:spcPts val="0"/>
              </a:spcBef>
              <a:spcAft>
                <a:spcPts val="0"/>
              </a:spcAft>
              <a:buSzPts val="3000"/>
              <a:buChar char="●"/>
            </a:pPr>
            <a:r>
              <a:rPr lang="en"/>
              <a:t>Allows verification of much larger models than explicit model checking.</a:t>
            </a:r>
            <a:endParaRPr/>
          </a:p>
          <a:p>
            <a:pPr indent="-381000" lvl="1" marL="914400" marR="0" rtl="0" algn="l">
              <a:lnSpc>
                <a:spcPct val="100000"/>
              </a:lnSpc>
              <a:spcBef>
                <a:spcPts val="0"/>
              </a:spcBef>
              <a:spcAft>
                <a:spcPts val="0"/>
              </a:spcAft>
              <a:buSzPts val="2400"/>
              <a:buChar char="○"/>
            </a:pPr>
            <a:r>
              <a:rPr lang="en"/>
              <a:t>As long as we </a:t>
            </a:r>
            <a:r>
              <a:rPr i="1" lang="en"/>
              <a:t>can</a:t>
            </a:r>
            <a:r>
              <a:rPr lang="en"/>
              <a:t> represent states with such a function.</a:t>
            </a:r>
            <a:endParaRPr/>
          </a:p>
          <a:p>
            <a:pPr indent="-381000" lvl="1" marL="914400" marR="0" rtl="0" algn="l">
              <a:lnSpc>
                <a:spcPct val="100000"/>
              </a:lnSpc>
              <a:spcBef>
                <a:spcPts val="0"/>
              </a:spcBef>
              <a:spcAft>
                <a:spcPts val="0"/>
              </a:spcAft>
              <a:buSzPts val="2400"/>
              <a:buChar char="○"/>
            </a:pPr>
            <a:r>
              <a:rPr lang="en"/>
              <a:t>Best when there is a large degree of regularity in the state space.</a:t>
            </a:r>
            <a:endParaRPr/>
          </a:p>
        </p:txBody>
      </p:sp>
      <p:sp>
        <p:nvSpPr>
          <p:cNvPr id="467" name="Shape 46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Can We Do With This Model?</a:t>
            </a:r>
            <a:endParaRPr/>
          </a:p>
        </p:txBody>
      </p:sp>
      <p:sp>
        <p:nvSpPr>
          <p:cNvPr id="74" name="Shape 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If we can show that the model satisfies the requirement, then the program should as well.</a:t>
            </a:r>
            <a:endParaRPr/>
          </a:p>
          <a:p>
            <a:pPr indent="0" lvl="0" marL="0" marR="0" rtl="0" algn="l">
              <a:lnSpc>
                <a:spcPct val="100000"/>
              </a:lnSpc>
              <a:spcBef>
                <a:spcPts val="600"/>
              </a:spcBef>
              <a:spcAft>
                <a:spcPts val="0"/>
              </a:spcAft>
              <a:buNone/>
            </a:pPr>
            <a:r>
              <a:t/>
            </a:r>
            <a:endParaRPr sz="2400"/>
          </a:p>
        </p:txBody>
      </p:sp>
      <p:pic>
        <p:nvPicPr>
          <p:cNvPr descr="model-top.png" id="75" name="Shape 75"/>
          <p:cNvPicPr preferRelativeResize="0"/>
          <p:nvPr/>
        </p:nvPicPr>
        <p:blipFill>
          <a:blip r:embed="rId3">
            <a:alphaModFix/>
          </a:blip>
          <a:stretch>
            <a:fillRect/>
          </a:stretch>
        </p:blipFill>
        <p:spPr>
          <a:xfrm>
            <a:off x="3011112" y="1921275"/>
            <a:ext cx="3291399" cy="2139200"/>
          </a:xfrm>
          <a:prstGeom prst="rect">
            <a:avLst/>
          </a:prstGeom>
          <a:noFill/>
          <a:ln>
            <a:noFill/>
          </a:ln>
        </p:spPr>
      </p:pic>
      <p:sp>
        <p:nvSpPr>
          <p:cNvPr id="76" name="Shape 76"/>
          <p:cNvSpPr/>
          <p:nvPr/>
        </p:nvSpPr>
        <p:spPr>
          <a:xfrm>
            <a:off x="549638" y="2367150"/>
            <a:ext cx="2021436" cy="1693332"/>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Specification </a:t>
            </a:r>
            <a:endParaRPr/>
          </a:p>
        </p:txBody>
      </p:sp>
      <p:cxnSp>
        <p:nvCxnSpPr>
          <p:cNvPr id="77" name="Shape 77"/>
          <p:cNvCxnSpPr>
            <a:stCxn id="76" idx="0"/>
            <a:endCxn id="75" idx="1"/>
          </p:cNvCxnSpPr>
          <p:nvPr/>
        </p:nvCxnSpPr>
        <p:spPr>
          <a:xfrm flipH="1" rot="10800000">
            <a:off x="2569389" y="2990916"/>
            <a:ext cx="441600" cy="222900"/>
          </a:xfrm>
          <a:prstGeom prst="straightConnector1">
            <a:avLst/>
          </a:prstGeom>
          <a:noFill/>
          <a:ln cap="flat" cmpd="sng" w="19050">
            <a:solidFill>
              <a:schemeClr val="dk2"/>
            </a:solidFill>
            <a:prstDash val="solid"/>
            <a:round/>
            <a:headEnd len="med" w="med" type="none"/>
            <a:tailEnd len="med" w="med" type="triangle"/>
          </a:ln>
        </p:spPr>
      </p:cxnSp>
      <p:sp>
        <p:nvSpPr>
          <p:cNvPr id="78" name="Shape 78"/>
          <p:cNvSpPr/>
          <p:nvPr/>
        </p:nvSpPr>
        <p:spPr>
          <a:xfrm>
            <a:off x="6742513" y="2615913"/>
            <a:ext cx="1968600" cy="11958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t>public static void Main(){</a:t>
            </a:r>
            <a:endParaRPr sz="1000"/>
          </a:p>
          <a:p>
            <a:pPr indent="0" lvl="0" marL="0" rtl="0">
              <a:spcBef>
                <a:spcPts val="0"/>
              </a:spcBef>
              <a:spcAft>
                <a:spcPts val="0"/>
              </a:spcAft>
              <a:buNone/>
            </a:pPr>
            <a:r>
              <a:rPr lang="en" sz="1000"/>
              <a:t>	System.out.println(“Hello world!”);</a:t>
            </a:r>
            <a:endParaRPr sz="1000"/>
          </a:p>
          <a:p>
            <a:pPr indent="0" lvl="0" marL="0">
              <a:spcBef>
                <a:spcPts val="0"/>
              </a:spcBef>
              <a:spcAft>
                <a:spcPts val="0"/>
              </a:spcAft>
              <a:buNone/>
            </a:pPr>
            <a:r>
              <a:rPr lang="en" sz="1000"/>
              <a:t>}</a:t>
            </a:r>
            <a:endParaRPr sz="1000"/>
          </a:p>
        </p:txBody>
      </p:sp>
      <p:cxnSp>
        <p:nvCxnSpPr>
          <p:cNvPr id="79" name="Shape 79"/>
          <p:cNvCxnSpPr>
            <a:stCxn id="75" idx="3"/>
            <a:endCxn id="78" idx="1"/>
          </p:cNvCxnSpPr>
          <p:nvPr/>
        </p:nvCxnSpPr>
        <p:spPr>
          <a:xfrm>
            <a:off x="6302512" y="2990875"/>
            <a:ext cx="440100" cy="222900"/>
          </a:xfrm>
          <a:prstGeom prst="straightConnector1">
            <a:avLst/>
          </a:prstGeom>
          <a:noFill/>
          <a:ln cap="flat" cmpd="sng" w="19050">
            <a:solidFill>
              <a:schemeClr val="dk2"/>
            </a:solidFill>
            <a:prstDash val="solid"/>
            <a:round/>
            <a:headEnd len="med" w="med" type="none"/>
            <a:tailEnd len="med" w="med" type="triangle"/>
          </a:ln>
        </p:spPr>
      </p:cxnSp>
      <p:sp>
        <p:nvSpPr>
          <p:cNvPr id="80" name="Shape 80"/>
          <p:cNvSpPr txBox="1"/>
          <p:nvPr/>
        </p:nvSpPr>
        <p:spPr>
          <a:xfrm>
            <a:off x="549663" y="4172800"/>
            <a:ext cx="2021400" cy="68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If</a:t>
            </a:r>
            <a:r>
              <a:rPr lang="en"/>
              <a:t> the model satisfies the specification...</a:t>
            </a:r>
            <a:endParaRPr/>
          </a:p>
        </p:txBody>
      </p:sp>
      <p:sp>
        <p:nvSpPr>
          <p:cNvPr id="81" name="Shape 81"/>
          <p:cNvSpPr txBox="1"/>
          <p:nvPr/>
        </p:nvSpPr>
        <p:spPr>
          <a:xfrm>
            <a:off x="3560388" y="4060475"/>
            <a:ext cx="2364300" cy="68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And If</a:t>
            </a:r>
            <a:r>
              <a:rPr lang="en"/>
              <a:t> the model is well-formed, consistent, and complete.</a:t>
            </a:r>
            <a:endParaRPr/>
          </a:p>
        </p:txBody>
      </p:sp>
      <p:sp>
        <p:nvSpPr>
          <p:cNvPr id="82" name="Shape 82"/>
          <p:cNvSpPr txBox="1"/>
          <p:nvPr/>
        </p:nvSpPr>
        <p:spPr>
          <a:xfrm>
            <a:off x="6500863" y="4008050"/>
            <a:ext cx="2364300" cy="68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And If</a:t>
            </a:r>
            <a:r>
              <a:rPr lang="en"/>
              <a:t> the model accurately represents the program.</a:t>
            </a:r>
            <a:endParaRPr/>
          </a:p>
        </p:txBody>
      </p:sp>
      <p:sp>
        <p:nvSpPr>
          <p:cNvPr id="83" name="Shape 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Finite-State Verification</a:t>
            </a:r>
            <a:endParaRPr/>
          </a:p>
        </p:txBody>
      </p:sp>
      <p:sp>
        <p:nvSpPr>
          <p:cNvPr id="89" name="Shape 8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Express specification as a set of logical properties, written as Boolean formulae.</a:t>
            </a:r>
            <a:endParaRPr/>
          </a:p>
          <a:p>
            <a:pPr indent="-419100" lvl="0" marL="457200" rtl="0">
              <a:spcBef>
                <a:spcPts val="0"/>
              </a:spcBef>
              <a:spcAft>
                <a:spcPts val="0"/>
              </a:spcAft>
              <a:buSzPts val="3000"/>
              <a:buChar char="●"/>
            </a:pPr>
            <a:r>
              <a:rPr lang="en"/>
              <a:t>Exhaustively search the state space of the model for violations of those properties.</a:t>
            </a:r>
            <a:endParaRPr/>
          </a:p>
          <a:p>
            <a:pPr indent="-419100" lvl="0" marL="457200" rtl="0">
              <a:spcBef>
                <a:spcPts val="0"/>
              </a:spcBef>
              <a:spcAft>
                <a:spcPts val="0"/>
              </a:spcAft>
              <a:buSzPts val="3000"/>
              <a:buChar char="●"/>
            </a:pPr>
            <a:r>
              <a:rPr lang="en"/>
              <a:t>If the property holds -</a:t>
            </a:r>
            <a:br>
              <a:rPr lang="en"/>
            </a:br>
            <a:r>
              <a:rPr lang="en"/>
              <a:t>proof that the model</a:t>
            </a:r>
            <a:br>
              <a:rPr lang="en"/>
            </a:br>
            <a:r>
              <a:rPr lang="en"/>
              <a:t>is correct.</a:t>
            </a:r>
            <a:endParaRPr/>
          </a:p>
          <a:p>
            <a:pPr indent="-419100" lvl="0" marL="457200" rtl="0">
              <a:spcBef>
                <a:spcPts val="0"/>
              </a:spcBef>
              <a:spcAft>
                <a:spcPts val="0"/>
              </a:spcAft>
              <a:buSzPts val="3000"/>
              <a:buChar char="●"/>
            </a:pPr>
            <a:r>
              <a:rPr lang="en"/>
              <a:t>Contrast with testing -</a:t>
            </a:r>
            <a:br>
              <a:rPr lang="en"/>
            </a:br>
            <a:r>
              <a:rPr lang="en"/>
              <a:t>no violation might just</a:t>
            </a:r>
            <a:br>
              <a:rPr lang="en"/>
            </a:br>
            <a:r>
              <a:rPr lang="en"/>
              <a:t>mean bad tests.</a:t>
            </a:r>
            <a:endParaRPr/>
          </a:p>
          <a:p>
            <a:pPr indent="0" lvl="0" marL="0" marR="0" rtl="0" algn="l">
              <a:lnSpc>
                <a:spcPct val="100000"/>
              </a:lnSpc>
              <a:spcBef>
                <a:spcPts val="600"/>
              </a:spcBef>
              <a:spcAft>
                <a:spcPts val="0"/>
              </a:spcAft>
              <a:buNone/>
            </a:pPr>
            <a:r>
              <a:t/>
            </a:r>
            <a:endParaRPr sz="2400"/>
          </a:p>
        </p:txBody>
      </p:sp>
      <p:pic>
        <p:nvPicPr>
          <p:cNvPr descr="Screenshot from 2015-09-03 12:22:58.png" id="90" name="Shape 90"/>
          <p:cNvPicPr preferRelativeResize="0"/>
          <p:nvPr/>
        </p:nvPicPr>
        <p:blipFill>
          <a:blip r:embed="rId3">
            <a:alphaModFix/>
          </a:blip>
          <a:stretch>
            <a:fillRect/>
          </a:stretch>
        </p:blipFill>
        <p:spPr>
          <a:xfrm>
            <a:off x="4924620" y="3833020"/>
            <a:ext cx="3718500" cy="2250550"/>
          </a:xfrm>
          <a:prstGeom prst="rect">
            <a:avLst/>
          </a:prstGeom>
          <a:noFill/>
          <a:ln>
            <a:noFill/>
          </a:ln>
        </p:spPr>
      </p:pic>
      <p:sp>
        <p:nvSpPr>
          <p:cNvPr id="91" name="Shape 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Today’s Goals</a:t>
            </a:r>
            <a:endParaRPr/>
          </a:p>
        </p:txBody>
      </p:sp>
      <p:sp>
        <p:nvSpPr>
          <p:cNvPr id="97" name="Shape 9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Formulating specification statements as formal logical expressions.</a:t>
            </a:r>
            <a:endParaRPr/>
          </a:p>
          <a:p>
            <a:pPr indent="-381000" lvl="1" marL="914400" marR="0" rtl="0" algn="l">
              <a:lnSpc>
                <a:spcPct val="100000"/>
              </a:lnSpc>
              <a:spcBef>
                <a:spcPts val="0"/>
              </a:spcBef>
              <a:spcAft>
                <a:spcPts val="0"/>
              </a:spcAft>
              <a:buSzPts val="2400"/>
              <a:buChar char="○"/>
            </a:pPr>
            <a:r>
              <a:rPr lang="en"/>
              <a:t>Introduction to temporal logic.</a:t>
            </a:r>
            <a:endParaRPr/>
          </a:p>
          <a:p>
            <a:pPr indent="-419100" lvl="0" marL="457200" rtl="0">
              <a:spcBef>
                <a:spcPts val="0"/>
              </a:spcBef>
              <a:spcAft>
                <a:spcPts val="0"/>
              </a:spcAft>
              <a:buSzPts val="3000"/>
              <a:buChar char="●"/>
            </a:pPr>
            <a:r>
              <a:rPr lang="en"/>
              <a:t>Building behavioral models in NuSMV.</a:t>
            </a:r>
            <a:endParaRPr/>
          </a:p>
          <a:p>
            <a:pPr indent="-419100" lvl="0" marL="457200" marR="0" rtl="0" algn="l">
              <a:lnSpc>
                <a:spcPct val="100000"/>
              </a:lnSpc>
              <a:spcBef>
                <a:spcPts val="0"/>
              </a:spcBef>
              <a:spcAft>
                <a:spcPts val="0"/>
              </a:spcAft>
              <a:buSzPts val="3000"/>
              <a:buChar char="●"/>
            </a:pPr>
            <a:r>
              <a:rPr lang="en"/>
              <a:t>Performing finite-state verification over the model.</a:t>
            </a:r>
            <a:endParaRPr/>
          </a:p>
          <a:p>
            <a:pPr indent="-381000" lvl="1" marL="914400" marR="0" rtl="0" algn="l">
              <a:lnSpc>
                <a:spcPct val="100000"/>
              </a:lnSpc>
              <a:spcBef>
                <a:spcPts val="0"/>
              </a:spcBef>
              <a:spcAft>
                <a:spcPts val="0"/>
              </a:spcAft>
              <a:buSzPts val="2400"/>
              <a:buChar char="○"/>
            </a:pPr>
            <a:r>
              <a:rPr lang="en"/>
              <a:t>Exhaustive search algorithms.</a:t>
            </a:r>
            <a:endParaRPr/>
          </a:p>
        </p:txBody>
      </p:sp>
      <p:sp>
        <p:nvSpPr>
          <p:cNvPr id="98" name="Shape 9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Expressing Specification Statements as Provable Properties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104" name="Shape 10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Expressing Properties</a:t>
            </a:r>
            <a:endParaRPr/>
          </a:p>
        </p:txBody>
      </p:sp>
      <p:sp>
        <p:nvSpPr>
          <p:cNvPr id="110" name="Shape 110"/>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Properties expressed in a formal logic.</a:t>
            </a:r>
            <a:endParaRPr/>
          </a:p>
          <a:p>
            <a:pPr indent="-381000" lvl="1" marL="914400" marR="0" rtl="0" algn="l">
              <a:lnSpc>
                <a:spcPct val="100000"/>
              </a:lnSpc>
              <a:spcBef>
                <a:spcPts val="0"/>
              </a:spcBef>
              <a:spcAft>
                <a:spcPts val="0"/>
              </a:spcAft>
              <a:buSzPts val="2400"/>
              <a:buChar char="○"/>
            </a:pPr>
            <a:r>
              <a:rPr lang="en"/>
              <a:t>Temporal logic ensures that properties hold over execution paths, not just at a single point in time.</a:t>
            </a:r>
            <a:endParaRPr/>
          </a:p>
          <a:p>
            <a:pPr indent="-419100" lvl="0" marL="457200" marR="0" rtl="0" algn="l">
              <a:lnSpc>
                <a:spcPct val="100000"/>
              </a:lnSpc>
              <a:spcBef>
                <a:spcPts val="0"/>
              </a:spcBef>
              <a:spcAft>
                <a:spcPts val="0"/>
              </a:spcAft>
              <a:buSzPts val="3000"/>
              <a:buChar char="●"/>
            </a:pPr>
            <a:r>
              <a:rPr lang="en"/>
              <a:t>Safety Properties</a:t>
            </a:r>
            <a:endParaRPr/>
          </a:p>
          <a:p>
            <a:pPr indent="-381000" lvl="1" marL="914400" marR="0" rtl="0" algn="l">
              <a:lnSpc>
                <a:spcPct val="100000"/>
              </a:lnSpc>
              <a:spcBef>
                <a:spcPts val="0"/>
              </a:spcBef>
              <a:spcAft>
                <a:spcPts val="0"/>
              </a:spcAft>
              <a:buSzPts val="2400"/>
              <a:buChar char="○"/>
            </a:pPr>
            <a:r>
              <a:rPr lang="en"/>
              <a:t>System </a:t>
            </a:r>
            <a:r>
              <a:rPr b="1" lang="en"/>
              <a:t>never</a:t>
            </a:r>
            <a:r>
              <a:rPr lang="en"/>
              <a:t> reaches bad state.</a:t>
            </a:r>
            <a:endParaRPr/>
          </a:p>
          <a:p>
            <a:pPr indent="-381000" lvl="1" marL="914400" marR="0" rtl="0" algn="l">
              <a:lnSpc>
                <a:spcPct val="100000"/>
              </a:lnSpc>
              <a:spcBef>
                <a:spcPts val="0"/>
              </a:spcBef>
              <a:spcAft>
                <a:spcPts val="0"/>
              </a:spcAft>
              <a:buSzPts val="2400"/>
              <a:buChar char="○"/>
            </a:pPr>
            <a:r>
              <a:rPr b="1" lang="en"/>
              <a:t>Always</a:t>
            </a:r>
            <a:r>
              <a:rPr lang="en"/>
              <a:t> in some good state.</a:t>
            </a:r>
            <a:endParaRPr/>
          </a:p>
          <a:p>
            <a:pPr indent="-419100" lvl="0" marL="457200" marR="0" rtl="0" algn="l">
              <a:lnSpc>
                <a:spcPct val="100000"/>
              </a:lnSpc>
              <a:spcBef>
                <a:spcPts val="0"/>
              </a:spcBef>
              <a:spcAft>
                <a:spcPts val="0"/>
              </a:spcAft>
              <a:buSzPts val="3000"/>
              <a:buChar char="●"/>
            </a:pPr>
            <a:r>
              <a:rPr lang="en"/>
              <a:t>Liveness Properties</a:t>
            </a:r>
            <a:endParaRPr/>
          </a:p>
          <a:p>
            <a:pPr indent="-381000" lvl="1" marL="914400" marR="0" rtl="0" algn="l">
              <a:lnSpc>
                <a:spcPct val="100000"/>
              </a:lnSpc>
              <a:spcBef>
                <a:spcPts val="0"/>
              </a:spcBef>
              <a:spcAft>
                <a:spcPts val="0"/>
              </a:spcAft>
              <a:buSzPts val="2400"/>
              <a:buChar char="○"/>
            </a:pPr>
            <a:r>
              <a:rPr b="1" lang="en"/>
              <a:t>Eventually</a:t>
            </a:r>
            <a:r>
              <a:rPr lang="en"/>
              <a:t> useful things happen.</a:t>
            </a:r>
            <a:endParaRPr/>
          </a:p>
          <a:p>
            <a:pPr indent="-381000" lvl="1" marL="914400" marR="0" rtl="0" algn="l">
              <a:lnSpc>
                <a:spcPct val="100000"/>
              </a:lnSpc>
              <a:spcBef>
                <a:spcPts val="0"/>
              </a:spcBef>
              <a:spcAft>
                <a:spcPts val="0"/>
              </a:spcAft>
              <a:buSzPts val="2400"/>
              <a:buChar char="○"/>
            </a:pPr>
            <a:r>
              <a:rPr b="1" lang="en"/>
              <a:t>Fairness</a:t>
            </a:r>
            <a:r>
              <a:rPr lang="en"/>
              <a:t> criteria.</a:t>
            </a:r>
            <a:endParaRPr/>
          </a:p>
          <a:p>
            <a:pPr indent="0" lvl="0" marL="0" marR="0" rtl="0" algn="l">
              <a:lnSpc>
                <a:spcPct val="100000"/>
              </a:lnSpc>
              <a:spcBef>
                <a:spcPts val="600"/>
              </a:spcBef>
              <a:spcAft>
                <a:spcPts val="0"/>
              </a:spcAft>
              <a:buNone/>
            </a:pPr>
            <a:r>
              <a:t/>
            </a:r>
            <a:endParaRPr sz="2400"/>
          </a:p>
        </p:txBody>
      </p:sp>
      <p:sp>
        <p:nvSpPr>
          <p:cNvPr id="111" name="Shape 1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