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48.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8.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showSpecialPlsOnTitleSld="0">
  <p:sldMasterIdLst>
    <p:sldMasterId id="2147483655"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2" Type="http://schemas.openxmlformats.org/officeDocument/2006/relationships/slide" Target="slides/slide48.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ts val="1400"/>
              <a:buChar char="●"/>
              <a:defRPr sz="1100"/>
            </a:lvl1pPr>
            <a:lvl2pPr lvl="1">
              <a:spcBef>
                <a:spcPts val="0"/>
              </a:spcBef>
              <a:buSzPts val="1400"/>
              <a:buChar char="○"/>
              <a:defRPr sz="1100"/>
            </a:lvl2pPr>
            <a:lvl3pPr lvl="2">
              <a:spcBef>
                <a:spcPts val="0"/>
              </a:spcBef>
              <a:buSzPts val="1400"/>
              <a:buChar char="■"/>
              <a:defRPr sz="1100"/>
            </a:lvl3pPr>
            <a:lvl4pPr lvl="3">
              <a:spcBef>
                <a:spcPts val="0"/>
              </a:spcBef>
              <a:buSzPts val="1400"/>
              <a:buChar char="●"/>
              <a:defRPr sz="1100"/>
            </a:lvl4pPr>
            <a:lvl5pPr lvl="4">
              <a:spcBef>
                <a:spcPts val="0"/>
              </a:spcBef>
              <a:buSzPts val="1400"/>
              <a:buChar char="○"/>
              <a:defRPr sz="1100"/>
            </a:lvl5pPr>
            <a:lvl6pPr lvl="5">
              <a:spcBef>
                <a:spcPts val="0"/>
              </a:spcBef>
              <a:buSzPts val="1400"/>
              <a:buChar char="■"/>
              <a:defRPr sz="1100"/>
            </a:lvl6pPr>
            <a:lvl7pPr lvl="6">
              <a:spcBef>
                <a:spcPts val="0"/>
              </a:spcBef>
              <a:buSzPts val="1400"/>
              <a:buChar char="●"/>
              <a:defRPr sz="1100"/>
            </a:lvl7pPr>
            <a:lvl8pPr lvl="7">
              <a:spcBef>
                <a:spcPts val="0"/>
              </a:spcBef>
              <a:buSzPts val="1400"/>
              <a:buChar char="○"/>
              <a:defRPr sz="1100"/>
            </a:lvl8pPr>
            <a:lvl9pPr lvl="8">
              <a:spcBef>
                <a:spcPts val="0"/>
              </a:spcBef>
              <a:buSzPts val="14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en.wikipedia.org/wiki/Department_of_Commerce" TargetMode="External"/><Relationship Id="rId3" Type="http://schemas.openxmlformats.org/officeDocument/2006/relationships/hyperlink" Target="http://en.wikipedia.org/wiki/National_Institute_of_Standards_and_Technology"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 name="Shape 46"/>
        <p:cNvGrpSpPr/>
        <p:nvPr/>
      </p:nvGrpSpPr>
      <p:grpSpPr>
        <a:xfrm>
          <a:off x="0" y="0"/>
          <a:ext cx="0" cy="0"/>
          <a:chOff x="0" y="0"/>
          <a:chExt cx="0" cy="0"/>
        </a:xfrm>
      </p:grpSpPr>
      <p:sp>
        <p:nvSpPr>
          <p:cNvPr id="47" name="Shape 4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8" name="Shape 4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Shape 11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15" name="Shape 11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rPr lang="en">
                <a:solidFill>
                  <a:schemeClr val="dk1"/>
                </a:solidFill>
              </a:rPr>
              <a:t>read off</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Shape 12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22" name="Shape 12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rPr lang="en">
                <a:solidFill>
                  <a:schemeClr val="dk1"/>
                </a:solidFill>
              </a:rPr>
              <a:t>read off</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Shape 12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29" name="Shape 12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rPr lang="en">
                <a:solidFill>
                  <a:schemeClr val="dk1"/>
                </a:solidFill>
              </a:rPr>
              <a:t>don’t buy at publisher’s price - ripoff - but you can get a rental for pretty cheap or buy it off aftermarket for cheap</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Shape 13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37" name="Shape 13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317500" lvl="0" marL="457200" rtl="0">
              <a:spcBef>
                <a:spcPts val="0"/>
              </a:spcBef>
              <a:spcAft>
                <a:spcPts val="0"/>
              </a:spcAft>
              <a:buClr>
                <a:schemeClr val="dk1"/>
              </a:buClr>
              <a:buSzPts val="1400"/>
              <a:buChar char="-"/>
            </a:pPr>
            <a:r>
              <a:rPr lang="en">
                <a:solidFill>
                  <a:schemeClr val="dk1"/>
                </a:solidFill>
              </a:rPr>
              <a:t>Most of the time, we’re in normal class mode. I will stand up here and drone at you, then toss in a joke to keep you awake</a:t>
            </a:r>
          </a:p>
          <a:p>
            <a:pPr indent="-317500" lvl="0" marL="457200" rtl="0">
              <a:spcBef>
                <a:spcPts val="0"/>
              </a:spcBef>
              <a:spcAft>
                <a:spcPts val="0"/>
              </a:spcAft>
              <a:buClr>
                <a:schemeClr val="dk1"/>
              </a:buClr>
              <a:buSzPts val="1400"/>
              <a:buChar char="-"/>
            </a:pPr>
            <a:r>
              <a:rPr lang="en">
                <a:solidFill>
                  <a:schemeClr val="dk1"/>
                </a:solidFill>
              </a:rPr>
              <a:t>Then, because it’s boring to just listen to me talk. For me too. We’ll do a lot of group discussion. I’ll ask questions,try to get you to answer them. We’ll work through problems and examples in a group. I expect you guys to respond. I’ll stand here until someone does.</a:t>
            </a:r>
          </a:p>
          <a:p>
            <a:pPr indent="-317500" lvl="0" marL="457200" rtl="0">
              <a:spcBef>
                <a:spcPts val="0"/>
              </a:spcBef>
              <a:buClr>
                <a:schemeClr val="dk1"/>
              </a:buClr>
              <a:buSzPts val="1400"/>
              <a:buChar char="-"/>
            </a:pPr>
            <a:r>
              <a:rPr lang="en">
                <a:solidFill>
                  <a:schemeClr val="dk1"/>
                </a:solidFill>
              </a:rPr>
              <a:t>Project. Work in groups on a large-scale software project. You’ll go through each stage of development, and build a system. The idea is that you get to put the course content into practice.</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Shape 14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49" name="Shape 14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rPr lang="en">
                <a:solidFill>
                  <a:schemeClr val="dk1"/>
                </a:solidFill>
              </a:rPr>
              <a:t>(read 1-2) - I know the MSE schedule is a little weird, but you should have taken that. If not, not a huge deal - we will recover the basics of testing (those who took it might be a little bored), but we will also go far beyond what we covered in there.</a:t>
            </a:r>
          </a:p>
          <a:p>
            <a:pPr indent="0" lvl="0" marL="0" rtl="0">
              <a:spcBef>
                <a:spcPts val="0"/>
              </a:spcBef>
              <a:buNone/>
            </a:pPr>
            <a:r>
              <a:rPr lang="en">
                <a:solidFill>
                  <a:schemeClr val="dk1"/>
                </a:solidFill>
              </a:rPr>
              <a:t>(read rest)</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Shape 15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56" name="Shape 15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rPr lang="en">
                <a:solidFill>
                  <a:schemeClr val="dk1"/>
                </a:solidFill>
              </a:rPr>
              <a:t>1) You will work in groups of 3 students to complete assignments. Apogee students may choose to work alone or in a group. In class students must work in groups unless you have a particularly compelling reason otherwise. Now, group doesn’t mean you can slack off. There will be peer evaluations, and those will impact your grade.</a:t>
            </a:r>
          </a:p>
          <a:p>
            <a:pPr indent="0" lvl="0" marL="0" rtl="0">
              <a:spcBef>
                <a:spcPts val="0"/>
              </a:spcBef>
              <a:buNone/>
            </a:pPr>
            <a:r>
              <a:rPr lang="en">
                <a:solidFill>
                  <a:schemeClr val="dk1"/>
                </a:solidFill>
              </a:rPr>
              <a:t>2) There will also be individual reading assignments. Everyone will read the same paper and submit a one page summary.</a:t>
            </a:r>
          </a:p>
          <a:p>
            <a:pPr indent="0" lvl="0" marL="0" rtl="0">
              <a:spcBef>
                <a:spcPts val="0"/>
              </a:spcBef>
              <a:buNone/>
            </a:pPr>
            <a:r>
              <a:rPr lang="en">
                <a:solidFill>
                  <a:schemeClr val="dk1"/>
                </a:solidFill>
              </a:rPr>
              <a:t>3) Exams, the usual</a:t>
            </a:r>
          </a:p>
          <a:p>
            <a:pPr indent="0" lvl="0" marL="0" rtl="0">
              <a:spcBef>
                <a:spcPts val="0"/>
              </a:spcBef>
              <a:buNone/>
            </a:pPr>
            <a:r>
              <a:rPr lang="en">
                <a:solidFill>
                  <a:schemeClr val="dk1"/>
                </a:solidFill>
              </a:rPr>
              <a:t>4) Finally, there is a participation component to your grade. There will be in-class exercises throughout the semester. Attending and completing those will make up most of this grade. Apogee students should e-mail those within a week of the class. Your group performance and whether you take part in in-class conversations will also make up part of this grade.</a:t>
            </a:r>
          </a:p>
          <a:p>
            <a:pPr indent="0" lvl="0" marL="0" rtl="0">
              <a:spcBef>
                <a:spcPts val="0"/>
              </a:spcBef>
              <a:buNone/>
            </a:pPr>
            <a:r>
              <a:t/>
            </a:r>
            <a:endParaRPr>
              <a:solidFill>
                <a:schemeClr val="dk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63" name="Shape 16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rPr lang="en">
                <a:solidFill>
                  <a:schemeClr val="dk1"/>
                </a:solidFill>
              </a:rPr>
              <a:t>project - </a:t>
            </a:r>
          </a:p>
          <a:p>
            <a:pPr indent="-317500" lvl="0" marL="457200" rtl="0">
              <a:spcBef>
                <a:spcPts val="0"/>
              </a:spcBef>
              <a:spcAft>
                <a:spcPts val="0"/>
              </a:spcAft>
              <a:buClr>
                <a:schemeClr val="dk1"/>
              </a:buClr>
              <a:buSzPts val="1400"/>
              <a:buChar char="-"/>
            </a:pPr>
            <a:r>
              <a:rPr lang="en">
                <a:solidFill>
                  <a:schemeClr val="dk1"/>
                </a:solidFill>
              </a:rPr>
              <a:t>We’re not trying to make things arbitrairly hard to justify teamworks, but good engineering is hard - it takes time adn work</a:t>
            </a:r>
          </a:p>
          <a:p>
            <a:pPr indent="-317500" lvl="0" marL="457200" rtl="0">
              <a:spcBef>
                <a:spcPts val="0"/>
              </a:spcBef>
              <a:spcAft>
                <a:spcPts val="0"/>
              </a:spcAft>
              <a:buClr>
                <a:schemeClr val="dk1"/>
              </a:buClr>
              <a:buSzPts val="1400"/>
              <a:buChar char="-"/>
            </a:pPr>
            <a:r>
              <a:rPr lang="en">
                <a:solidFill>
                  <a:schemeClr val="dk1"/>
                </a:solidFill>
              </a:rPr>
              <a:t>planning/scheduling is essential. most issues come from people starting too late and trying to cram. That doesn’t work here. Especially given the need for teamwork. Working together takes planning. </a:t>
            </a:r>
          </a:p>
          <a:p>
            <a:pPr indent="-317500" lvl="0" marL="457200" rtl="0">
              <a:spcBef>
                <a:spcPts val="0"/>
              </a:spcBef>
              <a:spcAft>
                <a:spcPts val="0"/>
              </a:spcAft>
              <a:buClr>
                <a:schemeClr val="dk1"/>
              </a:buClr>
              <a:buSzPts val="1400"/>
              <a:buChar char="-"/>
            </a:pPr>
            <a:r>
              <a:rPr lang="en">
                <a:solidFill>
                  <a:schemeClr val="dk1"/>
                </a:solidFill>
              </a:rPr>
              <a:t>You can’t slack off - we do use peer evaluations in grading, and if you don’t take part, you won’t get the grade.</a:t>
            </a:r>
          </a:p>
          <a:p>
            <a:pPr indent="-317500" lvl="0" marL="457200" rtl="0">
              <a:spcBef>
                <a:spcPts val="0"/>
              </a:spcBef>
              <a:buClr>
                <a:schemeClr val="dk1"/>
              </a:buClr>
              <a:buSzPts val="1400"/>
              <a:buChar char="-"/>
            </a:pPr>
            <a:r>
              <a:rPr lang="en">
                <a:solidFill>
                  <a:schemeClr val="dk1"/>
                </a:solidFill>
              </a:rPr>
              <a:t>Team leader (read)</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Shape 16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70" name="Shape 17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rPr lang="en">
                <a:solidFill>
                  <a:schemeClr val="dk1"/>
                </a:solidFill>
              </a:rPr>
              <a:t>(read). I’m new. I’m going to make mistakes. I’ll forget things, try things that don’t work out, and will change things as we go along. Don’t hesitate to contact me at any time. I want your feedback. If something isn’t working, don’t wait until the end to tell me - let me know and we’ll see what we can do about it.</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Shape 17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77" name="Shape 17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solidFill>
                <a:schemeClr val="dk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Shape 18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84" name="Shape 18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rPr lang="en">
                <a:solidFill>
                  <a:schemeClr val="dk1"/>
                </a:solidFill>
              </a:rPr>
              <a:t>(read 1-3) - A written explanation (including supporting documentation) must be submitted.</a:t>
            </a:r>
          </a:p>
          <a:p>
            <a:pPr indent="0" lvl="0" marL="0" rtl="0">
              <a:spcBef>
                <a:spcPts val="0"/>
              </a:spcBef>
              <a:buNone/>
            </a:pPr>
            <a:r>
              <a:rPr lang="en">
                <a:solidFill>
                  <a:schemeClr val="dk1"/>
                </a:solidFill>
              </a:rPr>
              <a:t>Make-up arrangements should be completed prior to the scheduled activity. </a:t>
            </a:r>
          </a:p>
          <a:p>
            <a:pPr indent="0" lvl="0" marL="0" rtl="0">
              <a:spcBef>
                <a:spcPts val="0"/>
              </a:spcBef>
              <a:buNone/>
            </a:pPr>
            <a:r>
              <a:rPr lang="en">
                <a:solidFill>
                  <a:schemeClr val="dk1"/>
                </a:solidFill>
              </a:rPr>
              <a:t>(read 4)</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Shape 5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54" name="Shape 5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Shape 19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91" name="Shape 19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lnSpc>
                <a:spcPct val="115000"/>
              </a:lnSpc>
              <a:spcBef>
                <a:spcPts val="0"/>
              </a:spcBef>
              <a:buNone/>
            </a:pPr>
            <a:r>
              <a:rPr lang="en">
                <a:solidFill>
                  <a:schemeClr val="dk1"/>
                </a:solidFill>
              </a:rPr>
              <a:t>Someday you will graduate, and in the real world, you will have to work with a wide variety of people. Now is the time to abandon preconceived prejudices about others. Students in this class are expected to respectfully work with all other students, regardless of gender, race, sexuality, religion, number of tentacles, whether they pick their nose, or any other possible criteria. Real talk here - we’re a bunch of nerds, and nerds have a reputation for not knowing what to do when women are in the room. Don’t be that stereotype. There is a zero-tolerance policy for any student that discriminates against other students, regardless of the reason. Be a professional adult.</a:t>
            </a:r>
          </a:p>
          <a:p>
            <a:pPr indent="-69850" lvl="0" marL="0" rtl="0">
              <a:lnSpc>
                <a:spcPct val="115000"/>
              </a:lnSpc>
              <a:spcBef>
                <a:spcPts val="0"/>
              </a:spcBef>
              <a:buClr>
                <a:schemeClr val="dk1"/>
              </a:buClr>
              <a:buSzPts val="1100"/>
              <a:buFont typeface="Arial"/>
              <a:buNone/>
            </a:pPr>
            <a:r>
              <a:rPr lang="en">
                <a:solidFill>
                  <a:schemeClr val="dk1"/>
                </a:solidFill>
              </a:rPr>
              <a:t>(read)</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Shape 197"/>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198" name="Shape 19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69850" lvl="0" marL="0" rtl="0">
              <a:spcBef>
                <a:spcPts val="0"/>
              </a:spcBef>
              <a:buClr>
                <a:schemeClr val="dk1"/>
              </a:buClr>
              <a:buSzPts val="1100"/>
              <a:buFont typeface="Arial"/>
              <a:buNone/>
            </a:pPr>
            <a:r>
              <a:rPr lang="en"/>
              <a:t>Just start with a question - want you to start thinking about this. (read) </a:t>
            </a:r>
          </a:p>
          <a:p>
            <a:pPr indent="-69850" lvl="0" marL="0" rtl="0">
              <a:spcBef>
                <a:spcPts val="0"/>
              </a:spcBef>
              <a:buClr>
                <a:schemeClr val="dk1"/>
              </a:buClr>
              <a:buSzPts val="1100"/>
              <a:buFont typeface="Arial"/>
              <a:buNone/>
            </a:pPr>
            <a:r>
              <a:rPr lang="en"/>
              <a:t>This isn’t something with one answer, or even a right answer. It’s something we’ll keep returning to</a:t>
            </a:r>
          </a:p>
          <a:p>
            <a:pPr indent="0" lvl="0" marL="0" rt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Shape 20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04" name="Shape 20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rPr lang="en">
                <a:solidFill>
                  <a:schemeClr val="dk1"/>
                </a:solidFill>
              </a:rPr>
              <a:t>So, the short answer - and you’ll see pretty soon why this is so complicated - is that (read).</a:t>
            </a:r>
          </a:p>
          <a:p>
            <a:pPr indent="0" lvl="0" marL="0" rtl="0">
              <a:spcBef>
                <a:spcPts val="0"/>
              </a:spcBef>
              <a:buNone/>
            </a:pPr>
            <a:r>
              <a:rPr lang="en">
                <a:solidFill>
                  <a:schemeClr val="dk1"/>
                </a:solidFill>
              </a:rPr>
              <a:t>This is usually measured along four dimensions (read).</a:t>
            </a:r>
          </a:p>
          <a:p>
            <a:pPr indent="0" lvl="0" marL="0" rtl="0">
              <a:spcBef>
                <a:spcPts val="0"/>
              </a:spcBef>
              <a:buNone/>
            </a:pPr>
            <a:r>
              <a:rPr lang="en">
                <a:solidFill>
                  <a:schemeClr val="dk1"/>
                </a:solidFill>
              </a:rPr>
              <a:t>(read) </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Shape 21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11" name="Shape 21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lgn="just">
              <a:lnSpc>
                <a:spcPct val="115000"/>
              </a:lnSpc>
              <a:spcBef>
                <a:spcPts val="0"/>
              </a:spcBef>
              <a:buNone/>
            </a:pPr>
            <a:r>
              <a:rPr lang="en">
                <a:solidFill>
                  <a:schemeClr val="dk1"/>
                </a:solidFill>
              </a:rPr>
              <a:t>Verification and validation are two essential activities (read)</a:t>
            </a:r>
          </a:p>
          <a:p>
            <a:pPr indent="0" lvl="0" marL="0" rtl="0" algn="just">
              <a:lnSpc>
                <a:spcPct val="115000"/>
              </a:lnSpc>
              <a:spcBef>
                <a:spcPts val="0"/>
              </a:spcBef>
              <a:buNone/>
            </a:pPr>
            <a:r>
              <a:rPr lang="en">
                <a:solidFill>
                  <a:schemeClr val="dk1"/>
                </a:solidFill>
              </a:rPr>
              <a:t>These sound similar, but they’re a little different. </a:t>
            </a:r>
          </a:p>
          <a:p>
            <a:pPr indent="0" lvl="0" marL="0" rtl="0" algn="just">
              <a:lnSpc>
                <a:spcPct val="115000"/>
              </a:lnSpc>
              <a:spcBef>
                <a:spcPts val="0"/>
              </a:spcBef>
              <a:buNone/>
            </a:pPr>
            <a:r>
              <a:t/>
            </a:r>
            <a:endParaRPr>
              <a:solidFill>
                <a:schemeClr val="dk1"/>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Shape 21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18" name="Shape 21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lgn="just">
              <a:lnSpc>
                <a:spcPct val="115000"/>
              </a:lnSpc>
              <a:spcBef>
                <a:spcPts val="0"/>
              </a:spcBef>
              <a:buNone/>
            </a:pPr>
            <a:r>
              <a:rPr lang="en">
                <a:solidFill>
                  <a:schemeClr val="dk1"/>
                </a:solidFill>
              </a:rPr>
              <a:t>Barry Boehm - the guy who invented the term and what we think of as the practice of “software engineering” today - came up with the most succinct definitions of each.  (read)</a:t>
            </a:r>
          </a:p>
          <a:p>
            <a:pPr indent="0" lvl="0" marL="0" rtl="0" algn="just">
              <a:lnSpc>
                <a:spcPct val="115000"/>
              </a:lnSpc>
              <a:spcBef>
                <a:spcPts val="0"/>
              </a:spcBef>
              <a:buNone/>
            </a:pPr>
            <a:r>
              <a:t/>
            </a:r>
            <a:endParaRPr>
              <a:solidFill>
                <a:schemeClr val="dk1"/>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Shape 22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25" name="Shape 22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rPr lang="en">
                <a:solidFill>
                  <a:schemeClr val="dk1"/>
                </a:solidFill>
              </a:rPr>
              <a:t> Verification asks if (read). Usually, at the beginning of a project, we lay out a set of requirement specifications. We state the set of properties that define how the software’s functionality will work. What defines correct behavior? What equations are used? What properties must not be violated? Then, once we build the code, we want to go back and see if the code meets these properties. If it doesn’t, then the code is wrong - whether it crashes or not, it doesn’t do what it was supposed to do. So, verification is how we argue that the software meets its specification.</a:t>
            </a:r>
          </a:p>
          <a:p>
            <a:pPr indent="0" lvl="0" marL="0" rtl="0">
              <a:spcBef>
                <a:spcPts val="0"/>
              </a:spcBef>
              <a:buNone/>
            </a:pPr>
            <a:r>
              <a:rPr lang="en">
                <a:solidFill>
                  <a:schemeClr val="dk1"/>
                </a:solidFill>
              </a:rPr>
              <a:t>That said (read 2) - verification is something we do all the time in software development, because we constantly move from plan to reality, and we need to be able to step back and check whether we have remained consistent throughout the process. (read examples) </a:t>
            </a:r>
          </a:p>
          <a:p>
            <a:pPr indent="0" lvl="0" marL="0" rtl="0">
              <a:spcBef>
                <a:spcPts val="0"/>
              </a:spcBef>
              <a:buNone/>
            </a:pPr>
            <a:r>
              <a:rPr lang="en">
                <a:solidFill>
                  <a:schemeClr val="dk1"/>
                </a:solidFill>
              </a:rPr>
              <a:t>In any of these cases, verification is a check of consistency between two descriptions. It is an empirical activity - an experiment we can conduct.</a:t>
            </a:r>
          </a:p>
          <a:p>
            <a:pPr indent="0" lvl="0" marL="0" rtl="0">
              <a:spcBef>
                <a:spcPts val="0"/>
              </a:spcBef>
              <a:buNone/>
            </a:pPr>
            <a:r>
              <a:rPr lang="en">
                <a:solidFill>
                  <a:schemeClr val="dk1"/>
                </a:solidFill>
              </a:rPr>
              <a:t>(read)</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Shape 23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32" name="Shape 23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rPr lang="en">
                <a:solidFill>
                  <a:schemeClr val="dk1"/>
                </a:solidFill>
              </a:rPr>
              <a:t>Validation asks a broader question - (read 1-2)</a:t>
            </a:r>
          </a:p>
          <a:p>
            <a:pPr indent="0" lvl="0" marL="0" rtl="0">
              <a:spcBef>
                <a:spcPts val="0"/>
              </a:spcBef>
              <a:buNone/>
            </a:pPr>
            <a:r>
              <a:rPr lang="en">
                <a:solidFill>
                  <a:schemeClr val="dk1"/>
                </a:solidFill>
              </a:rPr>
              <a:t>(read). A specification is one view of how to solve a problem. The trouble is that solution might not actually achieve the goals that the users want fulfilled. (read 4-5) The software works, under the conditions we set. We can argue that with no problem. That said, it doesn’t do what the users actually want, so we didn’t build the right software.</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Shape 23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39" name="Shape 23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rPr lang="en">
                <a:solidFill>
                  <a:schemeClr val="dk1"/>
                </a:solidFill>
              </a:rPr>
              <a:t>(read 1-4) talk about people</a:t>
            </a:r>
          </a:p>
          <a:p>
            <a:pPr indent="-69850" lvl="0" marL="0" rtl="0">
              <a:spcBef>
                <a:spcPts val="0"/>
              </a:spcBef>
              <a:buClr>
                <a:schemeClr val="dk1"/>
              </a:buClr>
              <a:buSzPts val="1100"/>
              <a:buFont typeface="Arial"/>
              <a:buNone/>
            </a:pPr>
            <a:r>
              <a:rPr lang="en">
                <a:solidFill>
                  <a:schemeClr val="dk1"/>
                </a:solidFill>
              </a:rPr>
              <a:t>The point of both verification and validation is ensuring that the software we’re building works. If it doesn’t, we’ve wasted our time, we’re trying to sell a product no one wants or can use. </a:t>
            </a:r>
          </a:p>
          <a:p>
            <a:pPr indent="-69850" lvl="0" marL="0" rtl="0">
              <a:spcBef>
                <a:spcPts val="0"/>
              </a:spcBef>
              <a:buClr>
                <a:schemeClr val="dk1"/>
              </a:buClr>
              <a:buSzPts val="1100"/>
              <a:buFont typeface="Arial"/>
              <a:buNone/>
            </a:pPr>
            <a:r>
              <a:rPr lang="en">
                <a:solidFill>
                  <a:schemeClr val="dk1"/>
                </a:solidFill>
              </a:rPr>
              <a:t>Ultimately, the point of both is to answer the big, nebulous question of whether the software is correct and ready for release, but at two different scopes. </a:t>
            </a:r>
          </a:p>
          <a:p>
            <a:pPr indent="0" lvl="0" marL="0" rtl="0">
              <a:spcBef>
                <a:spcPts val="0"/>
              </a:spcBef>
              <a:buNone/>
            </a:pPr>
            <a:r>
              <a:rPr lang="en">
                <a:solidFill>
                  <a:schemeClr val="dk1"/>
                </a:solidFill>
              </a:rPr>
              <a:t>(read rest)</a:t>
            </a:r>
          </a:p>
          <a:p>
            <a:pPr indent="0" lvl="0" marL="0" rtl="0">
              <a:spcBef>
                <a:spcPts val="0"/>
              </a:spcBef>
              <a:buNone/>
            </a:pPr>
            <a:br>
              <a:rPr lang="en">
                <a:solidFill>
                  <a:schemeClr val="dk1"/>
                </a:solidFill>
              </a:rPr>
            </a:b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Shape 24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46" name="Shape 24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rPr lang="en">
                <a:solidFill>
                  <a:schemeClr val="dk1"/>
                </a:solidFill>
              </a:rPr>
              <a:t>Both are extremely important, and they are closely linked. (read2). You could have had a misunderstanding, the customer might not have told you everything</a:t>
            </a:r>
          </a:p>
          <a:p>
            <a:pPr indent="0" lvl="0" marL="0" rtl="0">
              <a:spcBef>
                <a:spcPts val="0"/>
              </a:spcBef>
              <a:buNone/>
            </a:pPr>
            <a:r>
              <a:rPr lang="en">
                <a:solidFill>
                  <a:schemeClr val="dk1"/>
                </a:solidFill>
              </a:rPr>
              <a:t>But, (read 3). Without verification, you’re likely to have missed faults or requirements mistakes. You’ll never meet their needs to the degree that is required if you don’t start from a solid base. </a:t>
            </a:r>
          </a:p>
          <a:p>
            <a:pPr indent="0" lvl="0" marL="0" rtl="0">
              <a:spcBef>
                <a:spcPts val="0"/>
              </a:spcBef>
              <a:buNone/>
            </a:pPr>
            <a:r>
              <a:rPr lang="en">
                <a:solidFill>
                  <a:schemeClr val="dk1"/>
                </a:solidFill>
              </a:rPr>
              <a:t>You can’t build a successful, robust system without both. Verification and validation is about making an argument that you’ve built the best solution for the job. Validation is somewhat subjective, as it involves people - but being able to argue that your software meets their needs is a good start to making the validation case. Verification gives you the evidence to make that argument. Verification is not subjective. It can be conducted poorly, but you have an experimental setup with well defined operating conditions. You can prove that the implementation meets its specification, and you can use that as the basis for validation - you can offer some assurance that you didn’t screw up. Under these conditions, the system does exactly what we promised it would do. So, both come hand-in-hand in determining the success of your project.</a:t>
            </a:r>
          </a:p>
          <a:p>
            <a:pPr indent="0" lvl="0" marL="0" rtl="0">
              <a:spcBef>
                <a:spcPts val="0"/>
              </a:spcBef>
              <a:buNone/>
            </a:pPr>
            <a:r>
              <a:t/>
            </a:r>
            <a:endParaRPr>
              <a:solidFill>
                <a:schemeClr val="dk1"/>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Shape 25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53" name="Shape 25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lgn="just">
              <a:lnSpc>
                <a:spcPct val="115000"/>
              </a:lnSpc>
              <a:spcBef>
                <a:spcPts val="0"/>
              </a:spcBef>
              <a:buNone/>
            </a:pPr>
            <a:r>
              <a:rPr lang="en">
                <a:solidFill>
                  <a:schemeClr val="dk1"/>
                </a:solidFill>
              </a:rPr>
              <a:t>The ultimate goal of verification and validation processes it to establish confidence that the software system is “fit for purpose”, it’s good enough for its intended use and ready to ship. The level of required confidence depends on the system’s purpose, the expectations of the system users, and the current marketing environment for the system</a:t>
            </a:r>
          </a:p>
          <a:p>
            <a:pPr indent="-317500" lvl="0" marL="457200" rtl="0" algn="just">
              <a:lnSpc>
                <a:spcPct val="115000"/>
              </a:lnSpc>
              <a:spcBef>
                <a:spcPts val="0"/>
              </a:spcBef>
              <a:spcAft>
                <a:spcPts val="0"/>
              </a:spcAft>
              <a:buClr>
                <a:schemeClr val="dk1"/>
              </a:buClr>
              <a:buSzPts val="1400"/>
              <a:buChar char="-"/>
            </a:pPr>
            <a:r>
              <a:rPr lang="en">
                <a:solidFill>
                  <a:schemeClr val="dk1"/>
                </a:solidFill>
              </a:rPr>
              <a:t>(read). This means that the V&amp;V process is stricter the more serious the consequences of something going wrong. V&amp;V is easy for a to-do list - bugs won’t cause trouble. It’s harder for a web store, since money can be lost. It’s even harder for a medical device, since people can be hurt.</a:t>
            </a:r>
          </a:p>
          <a:p>
            <a:pPr indent="-317500" lvl="0" marL="457200" rtl="0" algn="just">
              <a:lnSpc>
                <a:spcPct val="115000"/>
              </a:lnSpc>
              <a:spcBef>
                <a:spcPts val="0"/>
              </a:spcBef>
              <a:spcAft>
                <a:spcPts val="0"/>
              </a:spcAft>
              <a:buClr>
                <a:schemeClr val="dk1"/>
              </a:buClr>
              <a:buSzPts val="1400"/>
              <a:buChar char="-"/>
            </a:pPr>
            <a:r>
              <a:rPr lang="en">
                <a:solidFill>
                  <a:schemeClr val="dk1"/>
                </a:solidFill>
              </a:rPr>
              <a:t>(read) Maybe. But, they still expect the software to become more reliable as the system matures, and failure to increase reliability can be costly.</a:t>
            </a:r>
          </a:p>
          <a:p>
            <a:pPr indent="-317500" lvl="0" marL="457200" rtl="0" algn="just">
              <a:lnSpc>
                <a:spcPct val="115000"/>
              </a:lnSpc>
              <a:spcBef>
                <a:spcPts val="0"/>
              </a:spcBef>
              <a:buClr>
                <a:schemeClr val="dk1"/>
              </a:buClr>
              <a:buSzPts val="1400"/>
              <a:buChar char="-"/>
            </a:pPr>
            <a:r>
              <a:rPr lang="en">
                <a:solidFill>
                  <a:schemeClr val="dk1"/>
                </a:solidFill>
              </a:rPr>
              <a:t>(read) Those weigh heavily into the calculation of how much time and effort to spend on V&amp;V</a:t>
            </a:r>
          </a:p>
          <a:p>
            <a:pPr indent="0" lvl="0" marL="0" rtl="0" algn="just">
              <a:lnSpc>
                <a:spcPct val="115000"/>
              </a:lnSpc>
              <a:spcBef>
                <a:spcPts val="0"/>
              </a:spcBef>
              <a:buNone/>
            </a:pPr>
            <a:r>
              <a:t/>
            </a:r>
            <a:endParaRPr>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Shape 60"/>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61" name="Shape 6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69850" lvl="0" marL="0" rtl="0">
              <a:spcBef>
                <a:spcPts val="0"/>
              </a:spcBef>
              <a:buClr>
                <a:schemeClr val="dk1"/>
              </a:buClr>
              <a:buSzPts val="1100"/>
              <a:buFont typeface="Arial"/>
              <a:buNone/>
            </a:pPr>
            <a:r>
              <a:rPr lang="en"/>
              <a:t>Just start with a question - want you to start thinking about this. (read) </a:t>
            </a:r>
          </a:p>
          <a:p>
            <a:pPr indent="-69850" lvl="0" marL="0" rtl="0">
              <a:spcBef>
                <a:spcPts val="0"/>
              </a:spcBef>
              <a:buClr>
                <a:schemeClr val="dk1"/>
              </a:buClr>
              <a:buSzPts val="1100"/>
              <a:buFont typeface="Arial"/>
              <a:buNone/>
            </a:pPr>
            <a:r>
              <a:rPr lang="en"/>
              <a:t>This isn’t something with one answer, or even a right answer. It’s something we’ll keep returning to</a:t>
            </a:r>
          </a:p>
          <a:p>
            <a:pPr indent="0" lvl="0" marL="0">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Shape 25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60" name="Shape 26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rPr lang="en">
                <a:solidFill>
                  <a:schemeClr val="dk1"/>
                </a:solidFill>
              </a:rPr>
              <a:t>So, as an engineer who wants to build a robust piece of software, you need to sit down at the start and answer five basic questions. Those answers will guide the entire V&amp;V process, and by the time this class is over, you will be able to answer these questions like experts.</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 name="Shape 265"/>
        <p:cNvGrpSpPr/>
        <p:nvPr/>
      </p:nvGrpSpPr>
      <p:grpSpPr>
        <a:xfrm>
          <a:off x="0" y="0"/>
          <a:ext cx="0" cy="0"/>
          <a:chOff x="0" y="0"/>
          <a:chExt cx="0" cy="0"/>
        </a:xfrm>
      </p:grpSpPr>
      <p:sp>
        <p:nvSpPr>
          <p:cNvPr id="266" name="Shape 26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67" name="Shape 26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rPr lang="en">
                <a:solidFill>
                  <a:schemeClr val="dk1"/>
                </a:solidFill>
              </a:rPr>
              <a:t>(read all) </a:t>
            </a:r>
          </a:p>
          <a:p>
            <a:pPr indent="0" lvl="0" marL="0" rtl="0">
              <a:spcBef>
                <a:spcPts val="0"/>
              </a:spcBef>
              <a:buNone/>
            </a:pPr>
            <a:r>
              <a:rPr lang="en">
                <a:solidFill>
                  <a:schemeClr val="dk1"/>
                </a:solidFill>
              </a:rPr>
              <a:t>Quality and dependability must be part of every phase of design. Verification is not just about the running source code, but must be used to check each stage of design and development.</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Shape 27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74" name="Shape 27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rPr lang="en">
                <a:solidFill>
                  <a:schemeClr val="dk1"/>
                </a:solidFill>
              </a:rPr>
              <a:t>Verification comes in two main forms - either static or dynamic. </a:t>
            </a:r>
          </a:p>
          <a:p>
            <a:pPr indent="0" lvl="0" marL="0" rtl="0">
              <a:spcBef>
                <a:spcPts val="0"/>
              </a:spcBef>
              <a:buNone/>
            </a:pPr>
            <a:r>
              <a:rPr lang="en">
                <a:solidFill>
                  <a:schemeClr val="dk1"/>
                </a:solidFill>
              </a:rPr>
              <a:t>Static verification is (read). So, it’s the process of inspecting the artifacts produced during development - the requirements, specifications, design documents, source code to find issues, to make formal arguments for correctness. A couple common forms of static verification include</a:t>
            </a:r>
          </a:p>
          <a:p>
            <a:pPr indent="0" lvl="0" marL="0" rtl="0">
              <a:spcBef>
                <a:spcPts val="0"/>
              </a:spcBef>
              <a:buNone/>
            </a:pPr>
            <a:r>
              <a:rPr lang="en">
                <a:solidFill>
                  <a:schemeClr val="dk1"/>
                </a:solidFill>
              </a:rPr>
              <a:t>(read), (read).</a:t>
            </a:r>
          </a:p>
          <a:p>
            <a:pPr indent="0" lvl="0" marL="0" rtl="0">
              <a:spcBef>
                <a:spcPts val="0"/>
              </a:spcBef>
              <a:buNone/>
            </a:pPr>
            <a:r>
              <a:rPr lang="en">
                <a:solidFill>
                  <a:schemeClr val="dk1"/>
                </a:solidFill>
              </a:rPr>
              <a:t>Static verification can be very effective, and more importantly, does not require working code to perform. Static verification can start from the moment you have detailed requirements or a specification document, and can continue throughout the entire development process. </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Shape 28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81" name="Shape 28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rPr lang="en">
                <a:solidFill>
                  <a:schemeClr val="dk1"/>
                </a:solidFill>
              </a:rPr>
              <a:t>(read) - you can read through pieces of the code in isolation and look for issues.</a:t>
            </a:r>
          </a:p>
          <a:p>
            <a:pPr indent="0" lvl="0" marL="0" rtl="0">
              <a:spcBef>
                <a:spcPts val="0"/>
              </a:spcBef>
              <a:buNone/>
            </a:pPr>
            <a:r>
              <a:rPr lang="en">
                <a:solidFill>
                  <a:schemeClr val="dk1"/>
                </a:solidFill>
              </a:rPr>
              <a:t>(read). If you need to actually execute the code, (read)</a:t>
            </a:r>
          </a:p>
          <a:p>
            <a:pPr indent="0" lvl="0" marL="0" rtl="0">
              <a:spcBef>
                <a:spcPts val="0"/>
              </a:spcBef>
              <a:buNone/>
            </a:pPr>
            <a:r>
              <a:rPr lang="en">
                <a:solidFill>
                  <a:schemeClr val="dk1"/>
                </a:solidFill>
              </a:rPr>
              <a:t>(read) - there are even automated code review techniques that inspect for known vulnerabilities or design issues.</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Shape 28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88" name="Shape 28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rPr lang="en">
                <a:solidFill>
                  <a:schemeClr val="dk1"/>
                </a:solidFill>
              </a:rPr>
              <a:t>Dynamic verification, on the other hand, involves the working code. In dynamic verification, you (read)</a:t>
            </a:r>
          </a:p>
          <a:p>
            <a:pPr indent="0" lvl="0" marL="0">
              <a:spcBef>
                <a:spcPts val="0"/>
              </a:spcBef>
              <a:buNone/>
            </a:pPr>
            <a:r>
              <a:rPr lang="en">
                <a:solidFill>
                  <a:schemeClr val="dk1"/>
                </a:solidFill>
              </a:rPr>
              <a:t>Dynamic verification takes many forms, but the central one is testing. When performing testing as a verification activity, you are less focused on finding bugs, and more on demonstrating compliance. You formulate sets of input in order to demonstrate that the software meets the conditions imposed on it - that it fulfills the specification of a requirement.</a:t>
            </a:r>
          </a:p>
          <a:p>
            <a:pPr indent="0" lvl="0" marL="0">
              <a:spcBef>
                <a:spcPts val="0"/>
              </a:spcBef>
              <a:buNone/>
            </a:pPr>
            <a:r>
              <a:rPr lang="en">
                <a:solidFill>
                  <a:schemeClr val="dk1"/>
                </a:solidFill>
              </a:rPr>
              <a:t>(fuzzing)</a:t>
            </a:r>
          </a:p>
          <a:p>
            <a:pPr indent="0" lvl="0" marL="0" rtl="0">
              <a:spcBef>
                <a:spcPts val="0"/>
              </a:spcBef>
              <a:buNone/>
            </a:pPr>
            <a:r>
              <a:rPr lang="en">
                <a:solidFill>
                  <a:schemeClr val="dk1"/>
                </a:solidFill>
              </a:rPr>
              <a:t>(taint)</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3" name="Shape 293"/>
        <p:cNvGrpSpPr/>
        <p:nvPr/>
      </p:nvGrpSpPr>
      <p:grpSpPr>
        <a:xfrm>
          <a:off x="0" y="0"/>
          <a:ext cx="0" cy="0"/>
          <a:chOff x="0" y="0"/>
          <a:chExt cx="0" cy="0"/>
        </a:xfrm>
      </p:grpSpPr>
      <p:sp>
        <p:nvSpPr>
          <p:cNvPr id="294" name="Shape 29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95" name="Shape 29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rPr lang="en">
                <a:solidFill>
                  <a:schemeClr val="dk1"/>
                </a:solidFill>
              </a:rPr>
              <a:t>(read). Code reviews are limited in their use. They aren’t as useful for looking at how objects interact when the system executes. That’s where a lot of your problems are going to lie, and you need to actually run the code to see those problems emerge. </a:t>
            </a:r>
          </a:p>
          <a:p>
            <a:pPr indent="0" lvl="0" marL="0">
              <a:spcBef>
                <a:spcPts val="0"/>
              </a:spcBef>
              <a:buNone/>
            </a:pPr>
            <a:r>
              <a:rPr lang="en">
                <a:solidFill>
                  <a:schemeClr val="dk1"/>
                </a:solidFill>
              </a:rPr>
              <a:t>(read)</a:t>
            </a:r>
          </a:p>
          <a:p>
            <a:pPr indent="0" lvl="0" marL="0" rtl="0">
              <a:spcBef>
                <a:spcPts val="0"/>
              </a:spcBef>
              <a:buNone/>
            </a:pPr>
            <a:r>
              <a:rPr lang="en">
                <a:solidFill>
                  <a:schemeClr val="dk1"/>
                </a:solidFill>
              </a:rPr>
              <a:t>However (read). Static verification can be limited, but when it works, it is conclusive.</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0" name="Shape 300"/>
        <p:cNvGrpSpPr/>
        <p:nvPr/>
      </p:nvGrpSpPr>
      <p:grpSpPr>
        <a:xfrm>
          <a:off x="0" y="0"/>
          <a:ext cx="0" cy="0"/>
          <a:chOff x="0" y="0"/>
          <a:chExt cx="0" cy="0"/>
        </a:xfrm>
      </p:grpSpPr>
      <p:sp>
        <p:nvSpPr>
          <p:cNvPr id="301" name="Shape 30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02" name="Shape 30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rPr lang="en">
                <a:solidFill>
                  <a:schemeClr val="dk1"/>
                </a:solidFill>
              </a:rPr>
              <a:t>This is what I also led 740 off with - in all of software engineering, from design, to development, to testing - there is rarely one single correct answer to the question of how you approach that activity. What testing technique do I use? What verification technique? </a:t>
            </a:r>
          </a:p>
          <a:p>
            <a:pPr indent="0" lvl="0" marL="0" rtl="0">
              <a:spcBef>
                <a:spcPts val="0"/>
              </a:spcBef>
              <a:buNone/>
            </a:pPr>
            <a:r>
              <a:rPr lang="en">
                <a:solidFill>
                  <a:schemeClr val="dk1"/>
                </a:solidFill>
              </a:rPr>
              <a:t>the honest answer is that, in general - (read).</a:t>
            </a:r>
          </a:p>
          <a:p>
            <a:pPr indent="0" lvl="0" marL="0" rtl="0">
              <a:spcBef>
                <a:spcPts val="0"/>
              </a:spcBef>
              <a:buNone/>
            </a:pPr>
            <a:r>
              <a:rPr lang="en">
                <a:solidFill>
                  <a:schemeClr val="dk1"/>
                </a:solidFill>
              </a:rPr>
              <a:t>That point - the best we can do given what we have means there is always a trade-off game. As a NASA engineer put it, “we want products to be better, faster to develop, and cheaper to develop - you aren’t getting all three. Best you can do is pick two.” It can be created on a short schedule without a big budget, but that comes at a cost to quality. It can be developed quickly and quality can be maintained, but that will cost you. This semester, you will hear me say several times that the right answer depends on your product, your budget, your resources. It depends is frustrating, but it is the honest answer. What we’ll do is prepare you to make that judgement call.</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7" name="Shape 307"/>
        <p:cNvGrpSpPr/>
        <p:nvPr/>
      </p:nvGrpSpPr>
      <p:grpSpPr>
        <a:xfrm>
          <a:off x="0" y="0"/>
          <a:ext cx="0" cy="0"/>
          <a:chOff x="0" y="0"/>
          <a:chExt cx="0" cy="0"/>
        </a:xfrm>
      </p:grpSpPr>
      <p:sp>
        <p:nvSpPr>
          <p:cNvPr id="308" name="Shape 30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09" name="Shape 30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rPr lang="en">
                <a:solidFill>
                  <a:schemeClr val="dk1"/>
                </a:solidFill>
              </a:rPr>
              <a:t>Your </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4" name="Shape 314"/>
        <p:cNvGrpSpPr/>
        <p:nvPr/>
      </p:nvGrpSpPr>
      <p:grpSpPr>
        <a:xfrm>
          <a:off x="0" y="0"/>
          <a:ext cx="0" cy="0"/>
          <a:chOff x="0" y="0"/>
          <a:chExt cx="0" cy="0"/>
        </a:xfrm>
      </p:grpSpPr>
      <p:sp>
        <p:nvSpPr>
          <p:cNvPr id="315" name="Shape 31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16" name="Shape 31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rPr lang="en">
                <a:solidFill>
                  <a:schemeClr val="dk1"/>
                </a:solidFill>
              </a:rPr>
              <a:t>Now, why do I mention that? We get into it right off the bat. We want perfect verification (proof of correctness, etc) </a:t>
            </a:r>
            <a:r>
              <a:rPr lang="en">
                <a:solidFill>
                  <a:schemeClr val="dk1"/>
                </a:solidFill>
              </a:rPr>
              <a:t>(read 1-2)</a:t>
            </a:r>
          </a:p>
          <a:p>
            <a:pPr indent="0" lvl="0" marL="0" rtl="0">
              <a:spcBef>
                <a:spcPts val="0"/>
              </a:spcBef>
              <a:buNone/>
            </a:pPr>
            <a:r>
              <a:rPr lang="en">
                <a:solidFill>
                  <a:schemeClr val="dk1"/>
                </a:solidFill>
              </a:rPr>
              <a:t>Software is, in many ways, entirely too complex. There are logical paradoxes regarding situations where programs analyze other programs. This is Turing’s halting problem - we can’t assume that there is a program that can - given another program and input - find out whether that program eventually halts. We will eventually hit something that cannot be analyzed in finite time. The same is true in verification</a:t>
            </a:r>
          </a:p>
          <a:p>
            <a:pPr indent="0" lvl="0" marL="0" rtl="0">
              <a:spcBef>
                <a:spcPts val="0"/>
              </a:spcBef>
              <a:buNone/>
            </a:pPr>
            <a:r>
              <a:rPr lang="en">
                <a:solidFill>
                  <a:schemeClr val="dk1"/>
                </a:solidFill>
              </a:rPr>
              <a:t>(read 4).</a:t>
            </a:r>
          </a:p>
          <a:p>
            <a:pPr indent="0" lvl="0" marL="0" rtl="0">
              <a:spcBef>
                <a:spcPts val="0"/>
              </a:spcBef>
              <a:buNone/>
            </a:pPr>
            <a:r>
              <a:rPr lang="en">
                <a:solidFill>
                  <a:schemeClr val="dk1"/>
                </a:solidFill>
              </a:rPr>
              <a:t>Take testing. In theory, we could prove that a program is correct by trying every possible test case. This is a proof by cases - a perfectly valid technique. But, how long would that take? How about for addition? two integers. In java, an int is 32 bits, so there are 2^32 x 2^32 inputs for addition, 10^21 test cases. At one nanosecond per test, that would take about 30000 years to solve. That’s not going to do. </a:t>
            </a:r>
          </a:p>
          <a:p>
            <a:pPr indent="0" lvl="0" marL="0" rtl="0">
              <a:spcBef>
                <a:spcPts val="0"/>
              </a:spcBef>
              <a:buNone/>
            </a:pPr>
            <a:r>
              <a:rPr lang="en">
                <a:solidFill>
                  <a:schemeClr val="dk1"/>
                </a:solidFill>
              </a:rPr>
              <a:t>So, in practice, verification techniques all display some form of inaccuracy.</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1" name="Shape 321"/>
        <p:cNvGrpSpPr/>
        <p:nvPr/>
      </p:nvGrpSpPr>
      <p:grpSpPr>
        <a:xfrm>
          <a:off x="0" y="0"/>
          <a:ext cx="0" cy="0"/>
          <a:chOff x="0" y="0"/>
          <a:chExt cx="0" cy="0"/>
        </a:xfrm>
      </p:grpSpPr>
      <p:sp>
        <p:nvSpPr>
          <p:cNvPr id="322" name="Shape 32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23" name="Shape 32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rPr lang="en">
                <a:solidFill>
                  <a:schemeClr val="dk1"/>
                </a:solidFill>
              </a:rPr>
              <a:t>So, the question of which verification technique applies involves making trade-offs across three dimensions of inaccuracy -pessimistic inaccuracy, optimistic inaccuracy, and simplicity of the property</a:t>
            </a:r>
          </a:p>
          <a:p>
            <a:pPr indent="0" lvl="0" marL="0" rtl="0">
              <a:spcBef>
                <a:spcPts val="0"/>
              </a:spcBef>
              <a:buNone/>
            </a:pPr>
            <a:r>
              <a:rPr lang="en">
                <a:solidFill>
                  <a:schemeClr val="dk1"/>
                </a:solidFill>
              </a:rPr>
              <a:t>(read 2 - 3)</a:t>
            </a:r>
          </a:p>
          <a:p>
            <a:pPr indent="0" lvl="0" marL="0" rtl="0">
              <a:spcBef>
                <a:spcPts val="0"/>
              </a:spcBef>
              <a:buNone/>
            </a:pPr>
            <a:r>
              <a:rPr lang="en">
                <a:solidFill>
                  <a:schemeClr val="dk1"/>
                </a:solidFill>
              </a:rPr>
              <a:t>Testing is the classic optimistic technique, because no finite number of tests can guarantee correctness. Instead, we aim to provide evidence that we did “good enough”. </a:t>
            </a:r>
          </a:p>
          <a:p>
            <a:pPr indent="0" lvl="0" marL="0" rtl="0">
              <a:spcBef>
                <a:spcPts val="0"/>
              </a:spcBef>
              <a:buNone/>
            </a:pPr>
            <a:r>
              <a:rPr lang="en">
                <a:solidFill>
                  <a:schemeClr val="dk1"/>
                </a:solidFill>
              </a:rPr>
              <a:t>Now, there is a third dimension to consider, which is the complexity of the property that you wish to verify. (read)</a:t>
            </a:r>
          </a:p>
          <a:p>
            <a:pPr indent="0" lvl="0" marL="0" rtl="0">
              <a:spcBef>
                <a:spcPts val="0"/>
              </a:spcBef>
              <a:buNone/>
            </a:pPr>
            <a:r>
              <a:rPr lang="en">
                <a:solidFill>
                  <a:schemeClr val="dk1"/>
                </a:solidFill>
              </a:rPr>
              <a:t>If we aren’t willing to accept the optimistic inaccuracy of testing and the only other technique is too pessimistic, well.. maybe we know of a similar property that is correlated with the one of interest. If that property is simpler, and if it is a necessary condition for your property, then analyze that property instead. We may then be able to find precise violations rather than potentially missing violations or being flooded with false rejections. </a:t>
            </a:r>
          </a:p>
          <a:p>
            <a:pPr indent="0" lvl="0" marL="0" rtl="0">
              <a:spcBef>
                <a:spcPts val="0"/>
              </a:spcBef>
              <a:buNone/>
            </a:pPr>
            <a:r>
              <a:rPr lang="en">
                <a:solidFill>
                  <a:schemeClr val="dk1"/>
                </a:solidFill>
              </a:rPr>
              <a:t>(go over examples)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Shape 6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67" name="Shape 6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69850" lvl="0" marL="0" rtl="0">
              <a:lnSpc>
                <a:spcPct val="115000"/>
              </a:lnSpc>
              <a:spcBef>
                <a:spcPts val="0"/>
              </a:spcBef>
              <a:buClr>
                <a:schemeClr val="dk1"/>
              </a:buClr>
              <a:buSzPts val="1100"/>
              <a:buFont typeface="Arial"/>
              <a:buNone/>
            </a:pPr>
            <a:r>
              <a:rPr lang="en">
                <a:solidFill>
                  <a:srgbClr val="222222"/>
                </a:solidFill>
                <a:highlight>
                  <a:srgbClr val="FFFFFF"/>
                </a:highlight>
              </a:rPr>
              <a:t>Amazon, of course, is software. No one disputes that. If I ask you about software, you’d mention something like this - a web app, a video game, a word processor. That’s not all that is software though - Our society is built on software. It powers our homes, it manages our private information, it controls our cars, it automates our factories and it even regulates our bodies. Ford is one of the largest software makers in the country. It is incredibly important that we construct good software. We need robust, operational systems, especially given growing demand for features, limited development budgets and strict time constraints. </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9" name="Shape 329"/>
        <p:cNvGrpSpPr/>
        <p:nvPr/>
      </p:nvGrpSpPr>
      <p:grpSpPr>
        <a:xfrm>
          <a:off x="0" y="0"/>
          <a:ext cx="0" cy="0"/>
          <a:chOff x="0" y="0"/>
          <a:chExt cx="0" cy="0"/>
        </a:xfrm>
      </p:grpSpPr>
      <p:sp>
        <p:nvSpPr>
          <p:cNvPr id="330" name="Shape 33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31" name="Shape 33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rPr lang="en">
                <a:solidFill>
                  <a:schemeClr val="dk1"/>
                </a:solidFill>
              </a:rPr>
              <a:t>So, in assessing verification techniques, there are three criteria that may be of interest - in an ideal world, you would like techniques that are safe, sound, and complete. </a:t>
            </a:r>
          </a:p>
          <a:p>
            <a:pPr indent="0" lvl="0" marL="0" rtl="0">
              <a:spcBef>
                <a:spcPts val="0"/>
              </a:spcBef>
              <a:buNone/>
            </a:pPr>
            <a:r>
              <a:rPr lang="en">
                <a:solidFill>
                  <a:schemeClr val="dk1"/>
                </a:solidFill>
              </a:rPr>
              <a:t>(read safe)</a:t>
            </a:r>
          </a:p>
          <a:p>
            <a:pPr indent="0" lvl="0" marL="0" rtl="0">
              <a:spcBef>
                <a:spcPts val="0"/>
              </a:spcBef>
              <a:buNone/>
            </a:pPr>
            <a:r>
              <a:rPr lang="en">
                <a:solidFill>
                  <a:schemeClr val="dk1"/>
                </a:solidFill>
              </a:rPr>
              <a:t>(read sound 1). That is, if our technique says the property is met, it must actually be met. We can’t get a confirmation if the program is actually not meeting that property.</a:t>
            </a:r>
          </a:p>
          <a:p>
            <a:pPr indent="0" lvl="0" marL="0" rtl="0">
              <a:spcBef>
                <a:spcPts val="0"/>
              </a:spcBef>
              <a:buNone/>
            </a:pPr>
            <a:r>
              <a:rPr lang="en">
                <a:solidFill>
                  <a:schemeClr val="dk1"/>
                </a:solidFill>
              </a:rPr>
              <a:t>Now, properties can be formulated in a couple of ways. One is that, if the property is met, the program is acting correctly - in that case, if our analysis technique is sound, and passing the property means the program is correct, then this indicates the technique is also safe.</a:t>
            </a:r>
          </a:p>
          <a:p>
            <a:pPr indent="0" lvl="0" marL="0" rtl="0">
              <a:spcBef>
                <a:spcPts val="0"/>
              </a:spcBef>
              <a:buNone/>
            </a:pPr>
            <a:r>
              <a:rPr lang="en">
                <a:solidFill>
                  <a:schemeClr val="dk1"/>
                </a:solidFill>
              </a:rPr>
              <a:t>The other way to formulate a property is to look for a violation of correctness. If this property is met, then the program is actually incorrect. This is actually a good way to generate test cases - ask the verification technique to check whether something bad is happening. In that case,(read last point)</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6" name="Shape 336"/>
        <p:cNvGrpSpPr/>
        <p:nvPr/>
      </p:nvGrpSpPr>
      <p:grpSpPr>
        <a:xfrm>
          <a:off x="0" y="0"/>
          <a:ext cx="0" cy="0"/>
          <a:chOff x="0" y="0"/>
          <a:chExt cx="0" cy="0"/>
        </a:xfrm>
      </p:grpSpPr>
      <p:sp>
        <p:nvSpPr>
          <p:cNvPr id="337" name="Shape 33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38" name="Shape 33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rPr lang="en">
                <a:solidFill>
                  <a:schemeClr val="dk1"/>
                </a:solidFill>
              </a:rPr>
              <a:t>the third feature we would like is completeness.</a:t>
            </a:r>
          </a:p>
          <a:p>
            <a:pPr indent="0" lvl="0" marL="0" rtl="0">
              <a:spcBef>
                <a:spcPts val="0"/>
              </a:spcBef>
              <a:buNone/>
            </a:pPr>
            <a:r>
              <a:rPr lang="en">
                <a:solidFill>
                  <a:schemeClr val="dk1"/>
                </a:solidFill>
              </a:rPr>
              <a:t>(read) - that is, for all programs that do satisfy the property, you get a true back. This is like soundness. In soundness, if you get a true, that means it is true - you can’t get a true when it is actually false. Here, you can’t get a false if the property is true.if you get a false, it must be false.</a:t>
            </a:r>
          </a:p>
          <a:p>
            <a:pPr indent="0" lvl="0" marL="0" rtl="0">
              <a:spcBef>
                <a:spcPts val="0"/>
              </a:spcBef>
              <a:buNone/>
            </a:pPr>
            <a:r>
              <a:rPr lang="en">
                <a:solidFill>
                  <a:schemeClr val="dk1"/>
                </a:solidFill>
              </a:rPr>
              <a:t>(read) You can get incorrect true verdicts, but not incorrect false verdicts.</a:t>
            </a:r>
          </a:p>
          <a:p>
            <a:pPr indent="0" lvl="0" marL="0" rtl="0">
              <a:spcBef>
                <a:spcPts val="0"/>
              </a:spcBef>
              <a:buNone/>
            </a:pPr>
            <a:r>
              <a:rPr lang="en">
                <a:solidFill>
                  <a:schemeClr val="dk1"/>
                </a:solidFill>
              </a:rPr>
              <a:t>(read)</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3" name="Shape 343"/>
        <p:cNvGrpSpPr/>
        <p:nvPr/>
      </p:nvGrpSpPr>
      <p:grpSpPr>
        <a:xfrm>
          <a:off x="0" y="0"/>
          <a:ext cx="0" cy="0"/>
          <a:chOff x="0" y="0"/>
          <a:chExt cx="0" cy="0"/>
        </a:xfrm>
      </p:grpSpPr>
      <p:sp>
        <p:nvSpPr>
          <p:cNvPr id="344" name="Shape 34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45" name="Shape 34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rPr lang="en">
                <a:solidFill>
                  <a:schemeClr val="dk1"/>
                </a:solidFill>
              </a:rPr>
              <a:t>Most of the things we cover in this class are done with the goal of identifying, locating, or removing faults, and that’s obviously something useful. But, finding all faults is a pipe dream. It’s nearly impossible, and definitely not cost effective. Verification can’t go on forever. So, at some point, we need to make a judgement call - is this ready to go. You need to be able to make that call, and to do so, you need a plan in place. </a:t>
            </a:r>
          </a:p>
          <a:p>
            <a:pPr indent="0" lvl="0" marL="0" rtl="0">
              <a:spcBef>
                <a:spcPts val="0"/>
              </a:spcBef>
              <a:buNone/>
            </a:pPr>
            <a:r>
              <a:rPr lang="en">
                <a:solidFill>
                  <a:schemeClr val="dk1"/>
                </a:solidFill>
              </a:rPr>
              <a:t>(read 3 -4)</a:t>
            </a:r>
          </a:p>
          <a:p>
            <a:pPr indent="0" lvl="0" marL="0" rtl="0">
              <a:spcBef>
                <a:spcPts val="0"/>
              </a:spcBef>
              <a:buNone/>
            </a:pPr>
            <a:r>
              <a:rPr lang="en">
                <a:solidFill>
                  <a:schemeClr val="dk1"/>
                </a:solidFill>
              </a:rPr>
              <a:t>Now, one option is to measure the level of dependability - there are metrics that can be used such as the availability - the uptime over the execution time - or the mean time between failues - the average amount of time that passes before something goes wrong. We will cover these more later this semester. But, you can track these dependability metrics throughout development, simulate the use of the system, take down updated figures, and declare the system ready once that threshold is met.</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0" name="Shape 350"/>
        <p:cNvGrpSpPr/>
        <p:nvPr/>
      </p:nvGrpSpPr>
      <p:grpSpPr>
        <a:xfrm>
          <a:off x="0" y="0"/>
          <a:ext cx="0" cy="0"/>
          <a:chOff x="0" y="0"/>
          <a:chExt cx="0" cy="0"/>
        </a:xfrm>
      </p:grpSpPr>
      <p:sp>
        <p:nvSpPr>
          <p:cNvPr id="351" name="Shape 35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52" name="Shape 35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rPr lang="en">
                <a:solidFill>
                  <a:schemeClr val="dk1"/>
                </a:solidFill>
              </a:rPr>
              <a:t>(read). This is almost always a good idea at some point - people will find ways to break your software that you never imagined. So, at some point, you want to start brining in those users. First, with alpha testing, where a tiny group of select people are given access to the software in a controlled environment, observed by the developers. Then in beta testing, an even larger crowd gets their hands on the product in their own operating environment, without interference or close monitoring from the developers. At both stages, you can perform quantitative studies of the software dependability, measuring those reliability metrics. You can also perform qualitative analysis by surveying the users and their opinions - asking them if they actualyl like the software.</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7" name="Shape 357"/>
        <p:cNvGrpSpPr/>
        <p:nvPr/>
      </p:nvGrpSpPr>
      <p:grpSpPr>
        <a:xfrm>
          <a:off x="0" y="0"/>
          <a:ext cx="0" cy="0"/>
          <a:chOff x="0" y="0"/>
          <a:chExt cx="0" cy="0"/>
        </a:xfrm>
      </p:grpSpPr>
      <p:sp>
        <p:nvSpPr>
          <p:cNvPr id="358" name="Shape 35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59" name="Shape 35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rPr lang="en">
                <a:solidFill>
                  <a:schemeClr val="dk1"/>
                </a:solidFill>
              </a:rPr>
              <a:t>(read)</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4" name="Shape 364"/>
        <p:cNvGrpSpPr/>
        <p:nvPr/>
      </p:nvGrpSpPr>
      <p:grpSpPr>
        <a:xfrm>
          <a:off x="0" y="0"/>
          <a:ext cx="0" cy="0"/>
          <a:chOff x="0" y="0"/>
          <a:chExt cx="0" cy="0"/>
        </a:xfrm>
      </p:grpSpPr>
      <p:sp>
        <p:nvSpPr>
          <p:cNvPr id="365" name="Shape 36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66" name="Shape 36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rPr lang="en">
                <a:solidFill>
                  <a:schemeClr val="dk1"/>
                </a:solidFill>
              </a:rPr>
              <a:t>Finally, that last question to keep in mind is how the development process can be improved as a result of verification and validation -aka: learn from your history and don’t make the same mistakes over again.</a:t>
            </a:r>
          </a:p>
          <a:p>
            <a:pPr indent="0" lvl="0" marL="0" rtl="0">
              <a:spcBef>
                <a:spcPts val="0"/>
              </a:spcBef>
              <a:buNone/>
            </a:pPr>
            <a:r>
              <a:rPr lang="en">
                <a:solidFill>
                  <a:schemeClr val="dk1"/>
                </a:solidFill>
              </a:rPr>
              <a:t>(read)</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1" name="Shape 371"/>
        <p:cNvGrpSpPr/>
        <p:nvPr/>
      </p:nvGrpSpPr>
      <p:grpSpPr>
        <a:xfrm>
          <a:off x="0" y="0"/>
          <a:ext cx="0" cy="0"/>
          <a:chOff x="0" y="0"/>
          <a:chExt cx="0" cy="0"/>
        </a:xfrm>
      </p:grpSpPr>
      <p:sp>
        <p:nvSpPr>
          <p:cNvPr id="372" name="Shape 37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73" name="Shape 37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rPr lang="en">
                <a:solidFill>
                  <a:schemeClr val="dk1"/>
                </a:solidFill>
              </a:rPr>
              <a:t>the third feature we would like is completeness.</a:t>
            </a:r>
          </a:p>
          <a:p>
            <a:pPr indent="0" lvl="0" marL="0" rtl="0">
              <a:spcBef>
                <a:spcPts val="0"/>
              </a:spcBef>
              <a:buNone/>
            </a:pPr>
            <a:r>
              <a:rPr lang="en">
                <a:solidFill>
                  <a:schemeClr val="dk1"/>
                </a:solidFill>
              </a:rPr>
              <a:t>(read) - that is, for all programs that do satisfy the property, you get a true back. This is like soundness. In soundness, if you get a true, that means it is true - you can’t get a true when it is actually false. Here, you can’t get a false if the property is true.if you get a false, it must be false.</a:t>
            </a:r>
          </a:p>
          <a:p>
            <a:pPr indent="0" lvl="0" marL="0" rtl="0">
              <a:spcBef>
                <a:spcPts val="0"/>
              </a:spcBef>
              <a:buNone/>
            </a:pPr>
            <a:r>
              <a:rPr lang="en">
                <a:solidFill>
                  <a:schemeClr val="dk1"/>
                </a:solidFill>
              </a:rPr>
              <a:t>(read) You can get incorrect true verdicts, but not incorrect false verdicts.</a:t>
            </a:r>
          </a:p>
          <a:p>
            <a:pPr indent="0" lvl="0" marL="0" rtl="0">
              <a:spcBef>
                <a:spcPts val="0"/>
              </a:spcBef>
              <a:buNone/>
            </a:pPr>
            <a:r>
              <a:rPr lang="en">
                <a:solidFill>
                  <a:schemeClr val="dk1"/>
                </a:solidFill>
              </a:rPr>
              <a:t>(read)</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8" name="Shape 378"/>
        <p:cNvGrpSpPr/>
        <p:nvPr/>
      </p:nvGrpSpPr>
      <p:grpSpPr>
        <a:xfrm>
          <a:off x="0" y="0"/>
          <a:ext cx="0" cy="0"/>
          <a:chOff x="0" y="0"/>
          <a:chExt cx="0" cy="0"/>
        </a:xfrm>
      </p:grpSpPr>
      <p:sp>
        <p:nvSpPr>
          <p:cNvPr id="379" name="Shape 37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80" name="Shape 38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rPr lang="en">
                <a:solidFill>
                  <a:schemeClr val="dk1"/>
                </a:solidFill>
              </a:rPr>
              <a:t>(read)</a:t>
            </a: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5" name="Shape 385"/>
        <p:cNvGrpSpPr/>
        <p:nvPr/>
      </p:nvGrpSpPr>
      <p:grpSpPr>
        <a:xfrm>
          <a:off x="0" y="0"/>
          <a:ext cx="0" cy="0"/>
          <a:chOff x="0" y="0"/>
          <a:chExt cx="0" cy="0"/>
        </a:xfrm>
      </p:grpSpPr>
      <p:sp>
        <p:nvSpPr>
          <p:cNvPr id="386" name="Shape 38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87" name="Shape 38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77" name="Shape 7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69850" lvl="0" marL="0" rtl="0">
              <a:spcBef>
                <a:spcPts val="600"/>
              </a:spcBef>
              <a:buClr>
                <a:schemeClr val="dk1"/>
              </a:buClr>
              <a:buSzPts val="1100"/>
              <a:buFont typeface="Arial"/>
              <a:buNone/>
            </a:pPr>
            <a:r>
              <a:rPr lang="en">
                <a:solidFill>
                  <a:schemeClr val="dk1"/>
                </a:solidFill>
              </a:rPr>
              <a:t>If you screw up during design, development, or testing - if you release bad software...</a:t>
            </a:r>
          </a:p>
          <a:p>
            <a:pPr indent="0" lvl="0" marL="0" rtl="0">
              <a:spcBef>
                <a:spcPts val="0"/>
              </a:spcBef>
              <a:buNone/>
            </a:pPr>
            <a:r>
              <a:rPr lang="en" sz="1000">
                <a:solidFill>
                  <a:schemeClr val="dk1"/>
                </a:solidFill>
                <a:highlight>
                  <a:srgbClr val="FFFFFF"/>
                </a:highlight>
              </a:rPr>
              <a:t>software bugs hurt your bottom line. They are expensive to fix, and only become more expensive the longer they remain active. The cost of fixing bugs, handling tech support, distributing the patched software, and addressing potential legal issues is not insignificant. </a:t>
            </a:r>
          </a:p>
          <a:p>
            <a:pPr indent="0" lvl="0" marL="0" rtl="0">
              <a:spcBef>
                <a:spcPts val="0"/>
              </a:spcBef>
              <a:buNone/>
            </a:pPr>
            <a:r>
              <a:rPr lang="en" sz="1000">
                <a:solidFill>
                  <a:schemeClr val="dk1"/>
                </a:solidFill>
                <a:highlight>
                  <a:srgbClr val="FFFFFF"/>
                </a:highlight>
              </a:rPr>
              <a:t>In 2002, a study commissioned by the US </a:t>
            </a:r>
            <a:r>
              <a:rPr lang="en" sz="1000">
                <a:solidFill>
                  <a:srgbClr val="0B0080"/>
                </a:solidFill>
                <a:highlight>
                  <a:srgbClr val="FFFFFF"/>
                </a:highlight>
                <a:hlinkClick r:id="rId2"/>
              </a:rPr>
              <a:t>Department of Commerce</a:t>
            </a:r>
            <a:r>
              <a:rPr lang="en" sz="1000">
                <a:solidFill>
                  <a:schemeClr val="dk1"/>
                </a:solidFill>
                <a:highlight>
                  <a:srgbClr val="FFFFFF"/>
                </a:highlight>
              </a:rPr>
              <a:t>' </a:t>
            </a:r>
            <a:r>
              <a:rPr lang="en" sz="1000">
                <a:solidFill>
                  <a:srgbClr val="0B0080"/>
                </a:solidFill>
                <a:highlight>
                  <a:srgbClr val="FFFFFF"/>
                </a:highlight>
                <a:hlinkClick r:id="rId3"/>
              </a:rPr>
              <a:t>National Institute of Standards and Technology</a:t>
            </a:r>
            <a:r>
              <a:rPr lang="en" sz="1000">
                <a:solidFill>
                  <a:schemeClr val="dk1"/>
                </a:solidFill>
                <a:highlight>
                  <a:srgbClr val="FFFFFF"/>
                </a:highlight>
              </a:rPr>
              <a:t> concluded that "software bugs, or errors, are so prevalent and so detrimental that they cost the US economy an estimated $59 billion annually, or about 0.6 percent of the gross domestic product"</a:t>
            </a:r>
          </a:p>
          <a:p>
            <a:pPr indent="0" lvl="0" marL="0" rtl="0">
              <a:spcBef>
                <a:spcPts val="0"/>
              </a:spcBef>
              <a:buNone/>
            </a:pPr>
            <a:r>
              <a:rPr lang="en" sz="1000">
                <a:solidFill>
                  <a:schemeClr val="dk1"/>
                </a:solidFill>
                <a:highlight>
                  <a:srgbClr val="FFFFFF"/>
                </a:highlight>
              </a:rPr>
              <a:t>The report estimated that minor improvements in software testing would relieve 1/3rd of that cost.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84" name="Shape 8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69850" lvl="0" marL="0" rtl="0">
              <a:spcBef>
                <a:spcPts val="0"/>
              </a:spcBef>
              <a:buClr>
                <a:schemeClr val="dk1"/>
              </a:buClr>
              <a:buSzPts val="1100"/>
              <a:buFont typeface="Arial"/>
              <a:buNone/>
            </a:pPr>
            <a:r>
              <a:rPr lang="en" sz="1000">
                <a:solidFill>
                  <a:schemeClr val="dk1"/>
                </a:solidFill>
                <a:highlight>
                  <a:srgbClr val="FFFFFF"/>
                </a:highlight>
              </a:rPr>
              <a:t>If your software is flawed, if you take short-cuts, if you don’t take security seriously, or if you don’t take the time to test your system, your flaws will be exploited. No matter how big or small you are, there are hackers working to find holes in your security, software defects they can take advantage of. You constantly see headlines about security breaches leading to leaked credit cards, or the secret documents of corporations and governments being leaked to the world. Even the software we assume is safe, the open-source code powering the modern internet, is being cracked.</a:t>
            </a:r>
          </a:p>
          <a:p>
            <a:pPr indent="-69850" lvl="0" marL="0" rtl="0">
              <a:spcBef>
                <a:spcPts val="0"/>
              </a:spcBef>
              <a:buClr>
                <a:schemeClr val="dk1"/>
              </a:buClr>
              <a:buSzPts val="1100"/>
              <a:buFont typeface="Arial"/>
              <a:buNone/>
            </a:pPr>
            <a:r>
              <a:rPr lang="en" sz="1000">
                <a:solidFill>
                  <a:schemeClr val="dk1"/>
                </a:solidFill>
                <a:highlight>
                  <a:srgbClr val="FFFFFF"/>
                </a:highlight>
              </a:rPr>
              <a:t>Now, some of this is in the realm of security, but how you develop software matters. It may take some time, but, as a developer, improper engineering efforts will cost you. As expensive as it may be, as time consuming, to produce robust software, not taking proper engineering seriously will cost you - the loss in profit or reputation may easily outweigh the savings from releasing early.</a:t>
            </a:r>
          </a:p>
          <a:p>
            <a:pPr indent="0" lvl="0" marL="0" rtl="0">
              <a:spcBef>
                <a:spcPts val="0"/>
              </a:spcBef>
              <a:buNone/>
            </a:pPr>
            <a:r>
              <a:t/>
            </a:r>
            <a:endParaRPr sz="1000">
              <a:solidFill>
                <a:schemeClr val="dk1"/>
              </a:solidFill>
              <a:highlight>
                <a:srgbClr val="FFFFFF"/>
              </a:highlight>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93" name="Shape 9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69850" lvl="0" marL="0" rtl="0">
              <a:spcBef>
                <a:spcPts val="0"/>
              </a:spcBef>
              <a:buClr>
                <a:schemeClr val="dk1"/>
              </a:buClr>
              <a:buSzPts val="1100"/>
              <a:buFont typeface="Arial"/>
              <a:buNone/>
            </a:pPr>
            <a:r>
              <a:rPr lang="en"/>
              <a:t>Security breaches are bad - they can cripple financial instruments, they expose users to identity theft, but those are a drop in the bucket compared to the full extent of how much software can effect your life. </a:t>
            </a:r>
          </a:p>
          <a:p>
            <a:pPr indent="-69850" lvl="0" marL="0" rtl="0">
              <a:spcBef>
                <a:spcPts val="0"/>
              </a:spcBef>
              <a:buClr>
                <a:schemeClr val="dk1"/>
              </a:buClr>
              <a:buSzPts val="1100"/>
              <a:buFont typeface="Arial"/>
              <a:buNone/>
            </a:pPr>
            <a:r>
              <a:t/>
            </a:r>
            <a:endParaRPr/>
          </a:p>
          <a:p>
            <a:pPr indent="-69850" lvl="0" marL="0" rtl="0">
              <a:spcBef>
                <a:spcPts val="0"/>
              </a:spcBef>
              <a:buClr>
                <a:schemeClr val="dk1"/>
              </a:buClr>
              <a:buSzPts val="1100"/>
              <a:buFont typeface="Arial"/>
              <a:buNone/>
            </a:pPr>
            <a:r>
              <a:rPr lang="en"/>
              <a:t>This little device, fits in the palm of my hand, is a pacemaker. A little block of sensors, pulse generators, and a lot of complicated software, that regulates the beating of the heart. Just one example of the growing medical device industry - little complex combinations of hardware/software that are implanted in patients and used to improve their quality of life.</a:t>
            </a:r>
          </a:p>
          <a:p>
            <a:pPr indent="-69850" lvl="0" marL="0" rtl="0">
              <a:spcBef>
                <a:spcPts val="0"/>
              </a:spcBef>
              <a:buClr>
                <a:schemeClr val="dk1"/>
              </a:buClr>
              <a:buSzPts val="1100"/>
              <a:buFont typeface="Arial"/>
              <a:buNone/>
            </a:pPr>
            <a:r>
              <a:rPr lang="en"/>
              <a:t>In 2010, software problems were responsible for 26% of medical device recalls. These were classified by FDA as class 1 recalls, meaning (quote).</a:t>
            </a:r>
          </a:p>
          <a:p>
            <a:pPr indent="-69850" lvl="0" marL="0" rtl="0">
              <a:spcBef>
                <a:spcPts val="0"/>
              </a:spcBef>
              <a:buClr>
                <a:schemeClr val="dk1"/>
              </a:buClr>
              <a:buSzPts val="1100"/>
              <a:buFont typeface="Arial"/>
              <a:buNone/>
            </a:pPr>
            <a:r>
              <a:rPr lang="en"/>
              <a:t>To swap one of these devices, to remove a defective one, a patient must undergo surgery - a life-threatening operation in order to fix a software issue.</a:t>
            </a:r>
          </a:p>
          <a:p>
            <a:pPr indent="-69850" lvl="0" marL="0" rtl="0">
              <a:spcBef>
                <a:spcPts val="0"/>
              </a:spcBef>
              <a:buClr>
                <a:schemeClr val="dk1"/>
              </a:buClr>
              <a:buSzPts val="1100"/>
              <a:buFont typeface="Arial"/>
              <a:buNone/>
            </a:pPr>
            <a:r>
              <a:t/>
            </a:r>
            <a:endParaRPr/>
          </a:p>
          <a:p>
            <a:pPr indent="-69850" lvl="0" marL="0" rtl="0">
              <a:spcBef>
                <a:spcPts val="0"/>
              </a:spcBef>
              <a:buClr>
                <a:schemeClr val="dk1"/>
              </a:buClr>
              <a:buSzPts val="1100"/>
              <a:buFont typeface="Arial"/>
              <a:buNone/>
            </a:pPr>
            <a:r>
              <a:rPr lang="en"/>
              <a:t>This is just a single example. Software has been at fault in rocket explosions, helicopter crashes, radiation overdoses, plant failures, and more.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01" name="Shape 10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lnSpc>
                <a:spcPct val="115000"/>
              </a:lnSpc>
              <a:spcBef>
                <a:spcPts val="0"/>
              </a:spcBef>
              <a:buNone/>
            </a:pPr>
            <a:r>
              <a:rPr lang="en">
                <a:solidFill>
                  <a:srgbClr val="222222"/>
                </a:solidFill>
                <a:highlight>
                  <a:srgbClr val="FFFFFF"/>
                </a:highlight>
              </a:rPr>
              <a:t>So, the key to delivering robust software is through a thorough process known as v&amp;v -  verification and validation.</a:t>
            </a:r>
          </a:p>
          <a:p>
            <a:pPr indent="-69850" lvl="0" marL="0" rtl="0">
              <a:lnSpc>
                <a:spcPct val="115000"/>
              </a:lnSpc>
              <a:spcBef>
                <a:spcPts val="0"/>
              </a:spcBef>
              <a:buClr>
                <a:schemeClr val="dk1"/>
              </a:buClr>
              <a:buSzPts val="1100"/>
              <a:buFont typeface="Arial"/>
              <a:buNone/>
            </a:pPr>
            <a:r>
              <a:rPr lang="en">
                <a:solidFill>
                  <a:srgbClr val="222222"/>
                </a:solidFill>
                <a:highlight>
                  <a:srgbClr val="FFFFFF"/>
                </a:highlight>
              </a:rPr>
              <a:t>This essentially asks two things (read 3-4)</a:t>
            </a:r>
          </a:p>
          <a:p>
            <a:pPr indent="0" lvl="0" marL="0" rtl="0">
              <a:lnSpc>
                <a:spcPct val="115000"/>
              </a:lnSpc>
              <a:spcBef>
                <a:spcPts val="0"/>
              </a:spcBef>
              <a:buNone/>
            </a:pPr>
            <a:r>
              <a:rPr lang="en">
                <a:solidFill>
                  <a:srgbClr val="222222"/>
                </a:solidFill>
                <a:highlight>
                  <a:srgbClr val="FFFFFF"/>
                </a:highlight>
              </a:rPr>
              <a:t>In this course, we will explore the process of software verification and examine a variety of methods to test systems, prove their correctness, and make an argument that the software we build is reliable and safe to use.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Shape 10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08" name="Shape 10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buNone/>
            </a:pPr>
            <a:r>
              <a:rPr lang="en">
                <a:solidFill>
                  <a:schemeClr val="dk1"/>
                </a:solidFill>
              </a:rPr>
              <a:t>read off</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p:nvPr/>
        </p:nvSpPr>
        <p:spPr>
          <a:xfrm>
            <a:off x="0" y="0"/>
            <a:ext cx="9144000" cy="4691100"/>
          </a:xfrm>
          <a:prstGeom prst="rect">
            <a:avLst/>
          </a:prstGeom>
          <a:solidFill>
            <a:schemeClr val="dk2"/>
          </a:solidFill>
          <a:ln>
            <a:noFill/>
          </a:ln>
        </p:spPr>
        <p:txBody>
          <a:bodyPr anchorCtr="0" anchor="ctr" bIns="45700" lIns="91425" rIns="91425" wrap="square" tIns="45700">
            <a:noAutofit/>
          </a:bodyPr>
          <a:lstStyle/>
          <a:p>
            <a:pPr indent="0" lvl="0" marL="0">
              <a:spcBef>
                <a:spcPts val="0"/>
              </a:spcBef>
              <a:buNone/>
            </a:pPr>
            <a:r>
              <a:t/>
            </a:r>
            <a:endParaRPr/>
          </a:p>
        </p:txBody>
      </p:sp>
      <p:cxnSp>
        <p:nvCxnSpPr>
          <p:cNvPr id="11" name="Shape 11"/>
          <p:cNvCxnSpPr/>
          <p:nvPr/>
        </p:nvCxnSpPr>
        <p:spPr>
          <a:xfrm>
            <a:off x="0" y="4662140"/>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2" name="Shape 12"/>
          <p:cNvSpPr txBox="1"/>
          <p:nvPr>
            <p:ph type="ctrTitle"/>
          </p:nvPr>
        </p:nvSpPr>
        <p:spPr>
          <a:xfrm>
            <a:off x="685800" y="2490375"/>
            <a:ext cx="7772400" cy="2198400"/>
          </a:xfrm>
          <a:prstGeom prst="rect">
            <a:avLst/>
          </a:prstGeom>
        </p:spPr>
        <p:txBody>
          <a:bodyPr anchorCtr="0" anchor="b" bIns="91425" lIns="91425" rIns="91425" wrap="square" tIns="91425"/>
          <a:lstStyle>
            <a:lvl1pPr lvl="0">
              <a:spcBef>
                <a:spcPts val="0"/>
              </a:spcBef>
              <a:buSzPts val="7200"/>
              <a:buNone/>
              <a:defRPr sz="7200"/>
            </a:lvl1pPr>
            <a:lvl2pPr lvl="1">
              <a:spcBef>
                <a:spcPts val="0"/>
              </a:spcBef>
              <a:buSzPts val="7200"/>
              <a:buNone/>
              <a:defRPr sz="7200"/>
            </a:lvl2pPr>
            <a:lvl3pPr lvl="2">
              <a:spcBef>
                <a:spcPts val="0"/>
              </a:spcBef>
              <a:buSzPts val="7200"/>
              <a:buNone/>
              <a:defRPr sz="7200"/>
            </a:lvl3pPr>
            <a:lvl4pPr lvl="3">
              <a:spcBef>
                <a:spcPts val="0"/>
              </a:spcBef>
              <a:buSzPts val="7200"/>
              <a:buNone/>
              <a:defRPr sz="7200"/>
            </a:lvl4pPr>
            <a:lvl5pPr lvl="4">
              <a:spcBef>
                <a:spcPts val="0"/>
              </a:spcBef>
              <a:buSzPts val="7200"/>
              <a:buNone/>
              <a:defRPr sz="7200"/>
            </a:lvl5pPr>
            <a:lvl6pPr lvl="5">
              <a:spcBef>
                <a:spcPts val="0"/>
              </a:spcBef>
              <a:buSzPts val="7200"/>
              <a:buNone/>
              <a:defRPr sz="7200"/>
            </a:lvl6pPr>
            <a:lvl7pPr lvl="6">
              <a:spcBef>
                <a:spcPts val="0"/>
              </a:spcBef>
              <a:buSzPts val="7200"/>
              <a:buNone/>
              <a:defRPr sz="7200"/>
            </a:lvl7pPr>
            <a:lvl8pPr lvl="7">
              <a:spcBef>
                <a:spcPts val="0"/>
              </a:spcBef>
              <a:buSzPts val="7200"/>
              <a:buNone/>
              <a:defRPr sz="7200"/>
            </a:lvl8pPr>
            <a:lvl9pPr lvl="8">
              <a:spcBef>
                <a:spcPts val="0"/>
              </a:spcBef>
              <a:buSzPts val="7200"/>
              <a:buNone/>
              <a:defRPr sz="7200"/>
            </a:lvl9pPr>
          </a:lstStyle>
          <a:p/>
        </p:txBody>
      </p:sp>
      <p:sp>
        <p:nvSpPr>
          <p:cNvPr id="13" name="Shape 13"/>
          <p:cNvSpPr txBox="1"/>
          <p:nvPr>
            <p:ph idx="1" type="subTitle"/>
          </p:nvPr>
        </p:nvSpPr>
        <p:spPr>
          <a:xfrm>
            <a:off x="685800" y="4836036"/>
            <a:ext cx="7772400" cy="1032300"/>
          </a:xfrm>
          <a:prstGeom prst="rect">
            <a:avLst/>
          </a:prstGeom>
        </p:spPr>
        <p:txBody>
          <a:bodyPr anchorCtr="0" anchor="t" bIns="91425" lIns="91425" rIns="91425" wrap="square" tIns="91425"/>
          <a:lstStyle>
            <a:lvl1pPr lvl="0">
              <a:spcBef>
                <a:spcPts val="0"/>
              </a:spcBef>
              <a:buClr>
                <a:schemeClr val="dk2"/>
              </a:buClr>
              <a:buSzPts val="3000"/>
              <a:buNone/>
              <a:defRPr>
                <a:solidFill>
                  <a:schemeClr val="dk2"/>
                </a:solidFill>
              </a:defRPr>
            </a:lvl1pPr>
            <a:lvl2pPr lvl="1">
              <a:spcBef>
                <a:spcPts val="0"/>
              </a:spcBef>
              <a:buClr>
                <a:schemeClr val="dk2"/>
              </a:buClr>
              <a:buSzPts val="3000"/>
              <a:buNone/>
              <a:defRPr sz="3000">
                <a:solidFill>
                  <a:schemeClr val="dk2"/>
                </a:solidFill>
              </a:defRPr>
            </a:lvl2pPr>
            <a:lvl3pPr lvl="2">
              <a:spcBef>
                <a:spcPts val="0"/>
              </a:spcBef>
              <a:buClr>
                <a:schemeClr val="dk2"/>
              </a:buClr>
              <a:buSzPts val="3000"/>
              <a:buNone/>
              <a:defRPr sz="3000">
                <a:solidFill>
                  <a:schemeClr val="dk2"/>
                </a:solidFill>
              </a:defRPr>
            </a:lvl3pPr>
            <a:lvl4pPr lvl="3">
              <a:spcBef>
                <a:spcPts val="0"/>
              </a:spcBef>
              <a:buClr>
                <a:schemeClr val="dk2"/>
              </a:buClr>
              <a:buSzPts val="3000"/>
              <a:buNone/>
              <a:defRPr sz="3000">
                <a:solidFill>
                  <a:schemeClr val="dk2"/>
                </a:solidFill>
              </a:defRPr>
            </a:lvl4pPr>
            <a:lvl5pPr lvl="4">
              <a:spcBef>
                <a:spcPts val="0"/>
              </a:spcBef>
              <a:buClr>
                <a:schemeClr val="dk2"/>
              </a:buClr>
              <a:buSzPts val="3000"/>
              <a:buNone/>
              <a:defRPr sz="3000">
                <a:solidFill>
                  <a:schemeClr val="dk2"/>
                </a:solidFill>
              </a:defRPr>
            </a:lvl5pPr>
            <a:lvl6pPr lvl="5">
              <a:spcBef>
                <a:spcPts val="0"/>
              </a:spcBef>
              <a:buClr>
                <a:schemeClr val="dk2"/>
              </a:buClr>
              <a:buSzPts val="3000"/>
              <a:buNone/>
              <a:defRPr sz="3000">
                <a:solidFill>
                  <a:schemeClr val="dk2"/>
                </a:solidFill>
              </a:defRPr>
            </a:lvl6pPr>
            <a:lvl7pPr lvl="6">
              <a:spcBef>
                <a:spcPts val="0"/>
              </a:spcBef>
              <a:buClr>
                <a:schemeClr val="dk2"/>
              </a:buClr>
              <a:buSzPts val="3000"/>
              <a:buNone/>
              <a:defRPr sz="3000">
                <a:solidFill>
                  <a:schemeClr val="dk2"/>
                </a:solidFill>
              </a:defRPr>
            </a:lvl7pPr>
            <a:lvl8pPr lvl="7">
              <a:spcBef>
                <a:spcPts val="0"/>
              </a:spcBef>
              <a:buClr>
                <a:schemeClr val="dk2"/>
              </a:buClr>
              <a:buSzPts val="3000"/>
              <a:buNone/>
              <a:defRPr sz="3000">
                <a:solidFill>
                  <a:schemeClr val="dk2"/>
                </a:solidFill>
              </a:defRPr>
            </a:lvl8pPr>
            <a:lvl9pPr lvl="8">
              <a:spcBef>
                <a:spcPts val="0"/>
              </a:spcBef>
              <a:buClr>
                <a:schemeClr val="dk2"/>
              </a:buClr>
              <a:buSzPts val="3000"/>
              <a:buNone/>
              <a:defRPr sz="3000">
                <a:solidFill>
                  <a:schemeClr val="dk2"/>
                </a:solidFill>
              </a:defRPr>
            </a:lvl9pPr>
          </a:lstStyle>
          <a:p/>
        </p:txBody>
      </p:sp>
      <p:sp>
        <p:nvSpPr>
          <p:cNvPr id="14" name="Shape 14"/>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5" name="Shape 15"/>
        <p:cNvGrpSpPr/>
        <p:nvPr/>
      </p:nvGrpSpPr>
      <p:grpSpPr>
        <a:xfrm>
          <a:off x="0" y="0"/>
          <a:ext cx="0" cy="0"/>
          <a:chOff x="0" y="0"/>
          <a:chExt cx="0" cy="0"/>
        </a:xfrm>
      </p:grpSpPr>
      <p:sp>
        <p:nvSpPr>
          <p:cNvPr id="16" name="Shape 16"/>
          <p:cNvSpPr/>
          <p:nvPr/>
        </p:nvSpPr>
        <p:spPr>
          <a:xfrm>
            <a:off x="0" y="0"/>
            <a:ext cx="9144000" cy="1533300"/>
          </a:xfrm>
          <a:prstGeom prst="rect">
            <a:avLst/>
          </a:prstGeom>
          <a:solidFill>
            <a:srgbClr val="2388DB"/>
          </a:solidFill>
          <a:ln>
            <a:noFill/>
          </a:ln>
        </p:spPr>
        <p:txBody>
          <a:bodyPr anchorCtr="0" anchor="ctr" bIns="45700" lIns="91425" rIns="91425" wrap="square" tIns="45700">
            <a:noAutofit/>
          </a:bodyPr>
          <a:lstStyle/>
          <a:p>
            <a:pPr indent="0" lvl="0" marL="0">
              <a:spcBef>
                <a:spcPts val="0"/>
              </a:spcBef>
              <a:buNone/>
            </a:pPr>
            <a:r>
              <a:t/>
            </a:r>
            <a:endParaRPr/>
          </a:p>
        </p:txBody>
      </p:sp>
      <p:cxnSp>
        <p:nvCxnSpPr>
          <p:cNvPr id="17" name="Shape 17"/>
          <p:cNvCxnSpPr/>
          <p:nvPr/>
        </p:nvCxnSpPr>
        <p:spPr>
          <a:xfrm>
            <a:off x="0" y="1503834"/>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8" name="Shape 18"/>
          <p:cNvSpPr txBox="1"/>
          <p:nvPr>
            <p:ph type="title"/>
          </p:nvPr>
        </p:nvSpPr>
        <p:spPr>
          <a:xfrm>
            <a:off x="457200" y="274638"/>
            <a:ext cx="8229600" cy="1143300"/>
          </a:xfrm>
          <a:prstGeom prst="rect">
            <a:avLst/>
          </a:prstGeom>
        </p:spPr>
        <p:txBody>
          <a:bodyPr anchorCtr="0" anchor="b" bIns="91425" lIns="91425" rIns="91425" wrap="square" tIns="91425"/>
          <a:lstStyle>
            <a:lvl1pPr lvl="0">
              <a:spcBef>
                <a:spcPts val="0"/>
              </a:spcBef>
              <a:buSzPts val="3600"/>
              <a:buNone/>
              <a:defRPr/>
            </a:lvl1pPr>
            <a:lvl2pPr lvl="1">
              <a:spcBef>
                <a:spcPts val="0"/>
              </a:spcBef>
              <a:buSzPts val="3600"/>
              <a:buNone/>
              <a:defRPr/>
            </a:lvl2pPr>
            <a:lvl3pPr lvl="2">
              <a:spcBef>
                <a:spcPts val="0"/>
              </a:spcBef>
              <a:buSzPts val="3600"/>
              <a:buNone/>
              <a:defRPr/>
            </a:lvl3pPr>
            <a:lvl4pPr lvl="3">
              <a:spcBef>
                <a:spcPts val="0"/>
              </a:spcBef>
              <a:buSzPts val="3600"/>
              <a:buNone/>
              <a:defRPr/>
            </a:lvl4pPr>
            <a:lvl5pPr lvl="4">
              <a:spcBef>
                <a:spcPts val="0"/>
              </a:spcBef>
              <a:buSzPts val="3600"/>
              <a:buNone/>
              <a:defRPr/>
            </a:lvl5pPr>
            <a:lvl6pPr lvl="5">
              <a:spcBef>
                <a:spcPts val="0"/>
              </a:spcBef>
              <a:buSzPts val="3600"/>
              <a:buNone/>
              <a:defRPr/>
            </a:lvl6pPr>
            <a:lvl7pPr lvl="6">
              <a:spcBef>
                <a:spcPts val="0"/>
              </a:spcBef>
              <a:buSzPts val="3600"/>
              <a:buNone/>
              <a:defRPr/>
            </a:lvl7pPr>
            <a:lvl8pPr lvl="7">
              <a:spcBef>
                <a:spcPts val="0"/>
              </a:spcBef>
              <a:buSzPts val="3600"/>
              <a:buNone/>
              <a:defRPr/>
            </a:lvl8pPr>
            <a:lvl9pPr lvl="8">
              <a:spcBef>
                <a:spcPts val="0"/>
              </a:spcBef>
              <a:buSzPts val="3600"/>
              <a:buNone/>
              <a:defRPr/>
            </a:lvl9pPr>
          </a:lstStyle>
          <a:p/>
        </p:txBody>
      </p:sp>
      <p:sp>
        <p:nvSpPr>
          <p:cNvPr id="19" name="Shape 19"/>
          <p:cNvSpPr txBox="1"/>
          <p:nvPr>
            <p:ph idx="1" type="body"/>
          </p:nvPr>
        </p:nvSpPr>
        <p:spPr>
          <a:xfrm>
            <a:off x="457200" y="1600200"/>
            <a:ext cx="8229600" cy="4967700"/>
          </a:xfrm>
          <a:prstGeom prst="rect">
            <a:avLst/>
          </a:prstGeom>
        </p:spPr>
        <p:txBody>
          <a:bodyPr anchorCtr="0" anchor="t" bIns="91425" lIns="91425" rIns="91425" wrap="square" tIns="91425"/>
          <a:lstStyle>
            <a:lvl1pPr lvl="0">
              <a:spcBef>
                <a:spcPts val="0"/>
              </a:spcBef>
              <a:buSzPts val="3000"/>
              <a:buChar char="●"/>
              <a:defRPr/>
            </a:lvl1pPr>
            <a:lvl2pPr lvl="1">
              <a:spcBef>
                <a:spcPts val="0"/>
              </a:spcBef>
              <a:buSzPts val="2400"/>
              <a:buChar char="○"/>
              <a:defRPr/>
            </a:lvl2pPr>
            <a:lvl3pPr lvl="2">
              <a:spcBef>
                <a:spcPts val="0"/>
              </a:spcBef>
              <a:buSzPts val="2400"/>
              <a:buChar char="■"/>
              <a:defRPr/>
            </a:lvl3pPr>
            <a:lvl4pPr lvl="3">
              <a:spcBef>
                <a:spcPts val="0"/>
              </a:spcBef>
              <a:buSzPts val="1800"/>
              <a:buChar char="●"/>
              <a:defRPr/>
            </a:lvl4pPr>
            <a:lvl5pPr lvl="4">
              <a:spcBef>
                <a:spcPts val="0"/>
              </a:spcBef>
              <a:buSzPts val="1800"/>
              <a:buChar char="○"/>
              <a:defRPr/>
            </a:lvl5pPr>
            <a:lvl6pPr lvl="5">
              <a:spcBef>
                <a:spcPts val="0"/>
              </a:spcBef>
              <a:buSzPts val="1800"/>
              <a:buChar char="■"/>
              <a:defRPr/>
            </a:lvl6pPr>
            <a:lvl7pPr lvl="6">
              <a:spcBef>
                <a:spcPts val="0"/>
              </a:spcBef>
              <a:buSzPts val="1800"/>
              <a:buChar char="●"/>
              <a:defRPr/>
            </a:lvl7pPr>
            <a:lvl8pPr lvl="7">
              <a:spcBef>
                <a:spcPts val="0"/>
              </a:spcBef>
              <a:buSzPts val="1800"/>
              <a:buChar char="○"/>
              <a:defRPr/>
            </a:lvl8pPr>
            <a:lvl9pPr lvl="8">
              <a:spcBef>
                <a:spcPts val="0"/>
              </a:spcBef>
              <a:buSzPts val="1800"/>
              <a:buChar char="■"/>
              <a:defRPr/>
            </a:lvl9pPr>
          </a:lstStyle>
          <a:p/>
        </p:txBody>
      </p:sp>
      <p:sp>
        <p:nvSpPr>
          <p:cNvPr id="20" name="Shape 20"/>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1" name="Shape 21"/>
        <p:cNvGrpSpPr/>
        <p:nvPr/>
      </p:nvGrpSpPr>
      <p:grpSpPr>
        <a:xfrm>
          <a:off x="0" y="0"/>
          <a:ext cx="0" cy="0"/>
          <a:chOff x="0" y="0"/>
          <a:chExt cx="0" cy="0"/>
        </a:xfrm>
      </p:grpSpPr>
      <p:sp>
        <p:nvSpPr>
          <p:cNvPr id="22" name="Shape 22"/>
          <p:cNvSpPr/>
          <p:nvPr/>
        </p:nvSpPr>
        <p:spPr>
          <a:xfrm>
            <a:off x="0" y="0"/>
            <a:ext cx="9144000" cy="1533300"/>
          </a:xfrm>
          <a:prstGeom prst="rect">
            <a:avLst/>
          </a:prstGeom>
          <a:solidFill>
            <a:schemeClr val="dk2"/>
          </a:solidFill>
          <a:ln>
            <a:noFill/>
          </a:ln>
        </p:spPr>
        <p:txBody>
          <a:bodyPr anchorCtr="0" anchor="ctr" bIns="45700" lIns="91425" rIns="91425" wrap="square" tIns="45700">
            <a:noAutofit/>
          </a:bodyPr>
          <a:lstStyle/>
          <a:p>
            <a:pPr indent="0" lvl="0" marL="0">
              <a:spcBef>
                <a:spcPts val="0"/>
              </a:spcBef>
              <a:buNone/>
            </a:pPr>
            <a:r>
              <a:t/>
            </a:r>
            <a:endParaRPr/>
          </a:p>
        </p:txBody>
      </p:sp>
      <p:cxnSp>
        <p:nvCxnSpPr>
          <p:cNvPr id="23" name="Shape 23"/>
          <p:cNvCxnSpPr/>
          <p:nvPr/>
        </p:nvCxnSpPr>
        <p:spPr>
          <a:xfrm>
            <a:off x="0" y="1503834"/>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24" name="Shape 24"/>
          <p:cNvSpPr txBox="1"/>
          <p:nvPr>
            <p:ph type="title"/>
          </p:nvPr>
        </p:nvSpPr>
        <p:spPr>
          <a:xfrm>
            <a:off x="457200" y="274638"/>
            <a:ext cx="8229600" cy="1143300"/>
          </a:xfrm>
          <a:prstGeom prst="rect">
            <a:avLst/>
          </a:prstGeom>
        </p:spPr>
        <p:txBody>
          <a:bodyPr anchorCtr="0" anchor="b" bIns="91425" lIns="91425" rIns="91425" wrap="square" tIns="91425"/>
          <a:lstStyle>
            <a:lvl1pPr lvl="0">
              <a:spcBef>
                <a:spcPts val="0"/>
              </a:spcBef>
              <a:buSzPts val="3600"/>
              <a:buNone/>
              <a:defRPr/>
            </a:lvl1pPr>
            <a:lvl2pPr lvl="1">
              <a:spcBef>
                <a:spcPts val="0"/>
              </a:spcBef>
              <a:buSzPts val="3600"/>
              <a:buNone/>
              <a:defRPr/>
            </a:lvl2pPr>
            <a:lvl3pPr lvl="2">
              <a:spcBef>
                <a:spcPts val="0"/>
              </a:spcBef>
              <a:buSzPts val="3600"/>
              <a:buNone/>
              <a:defRPr/>
            </a:lvl3pPr>
            <a:lvl4pPr lvl="3">
              <a:spcBef>
                <a:spcPts val="0"/>
              </a:spcBef>
              <a:buSzPts val="3600"/>
              <a:buNone/>
              <a:defRPr/>
            </a:lvl4pPr>
            <a:lvl5pPr lvl="4">
              <a:spcBef>
                <a:spcPts val="0"/>
              </a:spcBef>
              <a:buSzPts val="3600"/>
              <a:buNone/>
              <a:defRPr/>
            </a:lvl5pPr>
            <a:lvl6pPr lvl="5">
              <a:spcBef>
                <a:spcPts val="0"/>
              </a:spcBef>
              <a:buSzPts val="3600"/>
              <a:buNone/>
              <a:defRPr/>
            </a:lvl6pPr>
            <a:lvl7pPr lvl="6">
              <a:spcBef>
                <a:spcPts val="0"/>
              </a:spcBef>
              <a:buSzPts val="3600"/>
              <a:buNone/>
              <a:defRPr/>
            </a:lvl7pPr>
            <a:lvl8pPr lvl="7">
              <a:spcBef>
                <a:spcPts val="0"/>
              </a:spcBef>
              <a:buSzPts val="3600"/>
              <a:buNone/>
              <a:defRPr/>
            </a:lvl8pPr>
            <a:lvl9pPr lvl="8">
              <a:spcBef>
                <a:spcPts val="0"/>
              </a:spcBef>
              <a:buSzPts val="3600"/>
              <a:buNone/>
              <a:defRPr/>
            </a:lvl9pPr>
          </a:lstStyle>
          <a:p/>
        </p:txBody>
      </p:sp>
      <p:sp>
        <p:nvSpPr>
          <p:cNvPr id="25" name="Shape 25"/>
          <p:cNvSpPr txBox="1"/>
          <p:nvPr>
            <p:ph idx="1" type="body"/>
          </p:nvPr>
        </p:nvSpPr>
        <p:spPr>
          <a:xfrm>
            <a:off x="457200" y="1600200"/>
            <a:ext cx="3994500" cy="4967700"/>
          </a:xfrm>
          <a:prstGeom prst="rect">
            <a:avLst/>
          </a:prstGeom>
        </p:spPr>
        <p:txBody>
          <a:bodyPr anchorCtr="0" anchor="t" bIns="91425" lIns="91425" rIns="91425" wrap="square" tIns="91425"/>
          <a:lstStyle>
            <a:lvl1pPr lvl="0">
              <a:spcBef>
                <a:spcPts val="0"/>
              </a:spcBef>
              <a:buSzPts val="3000"/>
              <a:buChar char="●"/>
              <a:defRPr/>
            </a:lvl1pPr>
            <a:lvl2pPr lvl="1">
              <a:spcBef>
                <a:spcPts val="0"/>
              </a:spcBef>
              <a:buSzPts val="2400"/>
              <a:buChar char="○"/>
              <a:defRPr/>
            </a:lvl2pPr>
            <a:lvl3pPr lvl="2">
              <a:spcBef>
                <a:spcPts val="0"/>
              </a:spcBef>
              <a:buSzPts val="2400"/>
              <a:buChar char="■"/>
              <a:defRPr/>
            </a:lvl3pPr>
            <a:lvl4pPr lvl="3">
              <a:spcBef>
                <a:spcPts val="0"/>
              </a:spcBef>
              <a:buSzPts val="1800"/>
              <a:buChar char="●"/>
              <a:defRPr/>
            </a:lvl4pPr>
            <a:lvl5pPr lvl="4">
              <a:spcBef>
                <a:spcPts val="0"/>
              </a:spcBef>
              <a:buSzPts val="1800"/>
              <a:buChar char="○"/>
              <a:defRPr/>
            </a:lvl5pPr>
            <a:lvl6pPr lvl="5">
              <a:spcBef>
                <a:spcPts val="0"/>
              </a:spcBef>
              <a:buSzPts val="1800"/>
              <a:buChar char="■"/>
              <a:defRPr/>
            </a:lvl6pPr>
            <a:lvl7pPr lvl="6">
              <a:spcBef>
                <a:spcPts val="0"/>
              </a:spcBef>
              <a:buSzPts val="1800"/>
              <a:buChar char="●"/>
              <a:defRPr/>
            </a:lvl7pPr>
            <a:lvl8pPr lvl="7">
              <a:spcBef>
                <a:spcPts val="0"/>
              </a:spcBef>
              <a:buSzPts val="1800"/>
              <a:buChar char="○"/>
              <a:defRPr/>
            </a:lvl8pPr>
            <a:lvl9pPr lvl="8">
              <a:spcBef>
                <a:spcPts val="0"/>
              </a:spcBef>
              <a:buSzPts val="1800"/>
              <a:buChar char="■"/>
              <a:defRPr/>
            </a:lvl9pPr>
          </a:lstStyle>
          <a:p/>
        </p:txBody>
      </p:sp>
      <p:sp>
        <p:nvSpPr>
          <p:cNvPr id="26" name="Shape 26"/>
          <p:cNvSpPr txBox="1"/>
          <p:nvPr>
            <p:ph idx="2" type="body"/>
          </p:nvPr>
        </p:nvSpPr>
        <p:spPr>
          <a:xfrm>
            <a:off x="4692274" y="1600200"/>
            <a:ext cx="3994500" cy="4967700"/>
          </a:xfrm>
          <a:prstGeom prst="rect">
            <a:avLst/>
          </a:prstGeom>
        </p:spPr>
        <p:txBody>
          <a:bodyPr anchorCtr="0" anchor="t" bIns="91425" lIns="91425" rIns="91425" wrap="square" tIns="91425"/>
          <a:lstStyle>
            <a:lvl1pPr lvl="0">
              <a:spcBef>
                <a:spcPts val="0"/>
              </a:spcBef>
              <a:buSzPts val="3000"/>
              <a:buChar char="●"/>
              <a:defRPr/>
            </a:lvl1pPr>
            <a:lvl2pPr lvl="1">
              <a:spcBef>
                <a:spcPts val="0"/>
              </a:spcBef>
              <a:buSzPts val="2400"/>
              <a:buChar char="○"/>
              <a:defRPr/>
            </a:lvl2pPr>
            <a:lvl3pPr lvl="2">
              <a:spcBef>
                <a:spcPts val="0"/>
              </a:spcBef>
              <a:buSzPts val="2400"/>
              <a:buChar char="■"/>
              <a:defRPr/>
            </a:lvl3pPr>
            <a:lvl4pPr lvl="3">
              <a:spcBef>
                <a:spcPts val="0"/>
              </a:spcBef>
              <a:buSzPts val="1800"/>
              <a:buChar char="●"/>
              <a:defRPr/>
            </a:lvl4pPr>
            <a:lvl5pPr lvl="4">
              <a:spcBef>
                <a:spcPts val="0"/>
              </a:spcBef>
              <a:buSzPts val="1800"/>
              <a:buChar char="○"/>
              <a:defRPr/>
            </a:lvl5pPr>
            <a:lvl6pPr lvl="5">
              <a:spcBef>
                <a:spcPts val="0"/>
              </a:spcBef>
              <a:buSzPts val="1800"/>
              <a:buChar char="■"/>
              <a:defRPr/>
            </a:lvl6pPr>
            <a:lvl7pPr lvl="6">
              <a:spcBef>
                <a:spcPts val="0"/>
              </a:spcBef>
              <a:buSzPts val="1800"/>
              <a:buChar char="●"/>
              <a:defRPr/>
            </a:lvl7pPr>
            <a:lvl8pPr lvl="7">
              <a:spcBef>
                <a:spcPts val="0"/>
              </a:spcBef>
              <a:buSzPts val="1800"/>
              <a:buChar char="○"/>
              <a:defRPr/>
            </a:lvl8pPr>
            <a:lvl9pPr lvl="8">
              <a:spcBef>
                <a:spcPts val="0"/>
              </a:spcBef>
              <a:buSzPts val="1800"/>
              <a:buChar char="■"/>
              <a:defRPr/>
            </a:lvl9pPr>
          </a:lstStyle>
          <a:p/>
        </p:txBody>
      </p:sp>
      <p:sp>
        <p:nvSpPr>
          <p:cNvPr id="27" name="Shape 27"/>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8" name="Shape 28"/>
        <p:cNvGrpSpPr/>
        <p:nvPr/>
      </p:nvGrpSpPr>
      <p:grpSpPr>
        <a:xfrm>
          <a:off x="0" y="0"/>
          <a:ext cx="0" cy="0"/>
          <a:chOff x="0" y="0"/>
          <a:chExt cx="0" cy="0"/>
        </a:xfrm>
      </p:grpSpPr>
      <p:sp>
        <p:nvSpPr>
          <p:cNvPr id="29" name="Shape 29"/>
          <p:cNvSpPr/>
          <p:nvPr/>
        </p:nvSpPr>
        <p:spPr>
          <a:xfrm>
            <a:off x="0" y="0"/>
            <a:ext cx="9144000" cy="1533300"/>
          </a:xfrm>
          <a:prstGeom prst="rect">
            <a:avLst/>
          </a:prstGeom>
          <a:solidFill>
            <a:srgbClr val="2388DB"/>
          </a:solidFill>
          <a:ln>
            <a:noFill/>
          </a:ln>
        </p:spPr>
        <p:txBody>
          <a:bodyPr anchorCtr="0" anchor="ctr" bIns="45700" lIns="91425" rIns="91425" wrap="square" tIns="45700">
            <a:noAutofit/>
          </a:bodyPr>
          <a:lstStyle/>
          <a:p>
            <a:pPr indent="0" lvl="0" marL="0">
              <a:spcBef>
                <a:spcPts val="0"/>
              </a:spcBef>
              <a:buNone/>
            </a:pPr>
            <a:r>
              <a:t/>
            </a:r>
            <a:endParaRPr/>
          </a:p>
        </p:txBody>
      </p:sp>
      <p:cxnSp>
        <p:nvCxnSpPr>
          <p:cNvPr id="30" name="Shape 30"/>
          <p:cNvCxnSpPr/>
          <p:nvPr/>
        </p:nvCxnSpPr>
        <p:spPr>
          <a:xfrm>
            <a:off x="0" y="1503834"/>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1" name="Shape 31"/>
          <p:cNvSpPr txBox="1"/>
          <p:nvPr>
            <p:ph type="title"/>
          </p:nvPr>
        </p:nvSpPr>
        <p:spPr>
          <a:xfrm>
            <a:off x="457200" y="274638"/>
            <a:ext cx="8229600" cy="1143300"/>
          </a:xfrm>
          <a:prstGeom prst="rect">
            <a:avLst/>
          </a:prstGeom>
        </p:spPr>
        <p:txBody>
          <a:bodyPr anchorCtr="0" anchor="b" bIns="91425" lIns="91425" rIns="91425" wrap="square" tIns="91425"/>
          <a:lstStyle>
            <a:lvl1pPr lvl="0">
              <a:spcBef>
                <a:spcPts val="0"/>
              </a:spcBef>
              <a:buSzPts val="3600"/>
              <a:buNone/>
              <a:defRPr/>
            </a:lvl1pPr>
            <a:lvl2pPr lvl="1">
              <a:spcBef>
                <a:spcPts val="0"/>
              </a:spcBef>
              <a:buSzPts val="3600"/>
              <a:buNone/>
              <a:defRPr/>
            </a:lvl2pPr>
            <a:lvl3pPr lvl="2">
              <a:spcBef>
                <a:spcPts val="0"/>
              </a:spcBef>
              <a:buSzPts val="3600"/>
              <a:buNone/>
              <a:defRPr/>
            </a:lvl3pPr>
            <a:lvl4pPr lvl="3">
              <a:spcBef>
                <a:spcPts val="0"/>
              </a:spcBef>
              <a:buSzPts val="3600"/>
              <a:buNone/>
              <a:defRPr/>
            </a:lvl4pPr>
            <a:lvl5pPr lvl="4">
              <a:spcBef>
                <a:spcPts val="0"/>
              </a:spcBef>
              <a:buSzPts val="3600"/>
              <a:buNone/>
              <a:defRPr/>
            </a:lvl5pPr>
            <a:lvl6pPr lvl="5">
              <a:spcBef>
                <a:spcPts val="0"/>
              </a:spcBef>
              <a:buSzPts val="3600"/>
              <a:buNone/>
              <a:defRPr/>
            </a:lvl6pPr>
            <a:lvl7pPr lvl="6">
              <a:spcBef>
                <a:spcPts val="0"/>
              </a:spcBef>
              <a:buSzPts val="3600"/>
              <a:buNone/>
              <a:defRPr/>
            </a:lvl7pPr>
            <a:lvl8pPr lvl="7">
              <a:spcBef>
                <a:spcPts val="0"/>
              </a:spcBef>
              <a:buSzPts val="3600"/>
              <a:buNone/>
              <a:defRPr/>
            </a:lvl8pPr>
            <a:lvl9pPr lvl="8">
              <a:spcBef>
                <a:spcPts val="0"/>
              </a:spcBef>
              <a:buSzPts val="3600"/>
              <a:buNone/>
              <a:defRPr/>
            </a:lvl9pPr>
          </a:lstStyle>
          <a:p/>
        </p:txBody>
      </p:sp>
      <p:sp>
        <p:nvSpPr>
          <p:cNvPr id="32" name="Shape 32"/>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33" name="Shape 33"/>
        <p:cNvGrpSpPr/>
        <p:nvPr/>
      </p:nvGrpSpPr>
      <p:grpSpPr>
        <a:xfrm>
          <a:off x="0" y="0"/>
          <a:ext cx="0" cy="0"/>
          <a:chOff x="0" y="0"/>
          <a:chExt cx="0" cy="0"/>
        </a:xfrm>
      </p:grpSpPr>
      <p:sp>
        <p:nvSpPr>
          <p:cNvPr id="34" name="Shape 34"/>
          <p:cNvSpPr txBox="1"/>
          <p:nvPr>
            <p:ph idx="1" type="body"/>
          </p:nvPr>
        </p:nvSpPr>
        <p:spPr>
          <a:xfrm>
            <a:off x="457200" y="5875079"/>
            <a:ext cx="8229600" cy="692700"/>
          </a:xfrm>
          <a:prstGeom prst="rect">
            <a:avLst/>
          </a:prstGeom>
        </p:spPr>
        <p:txBody>
          <a:bodyPr anchorCtr="0" anchor="t" bIns="91425" lIns="91425" rIns="91425" wrap="square" tIns="91425"/>
          <a:lstStyle>
            <a:lvl1pPr lvl="0">
              <a:spcBef>
                <a:spcPts val="0"/>
              </a:spcBef>
              <a:buClr>
                <a:schemeClr val="dk2"/>
              </a:buClr>
              <a:buSzPts val="1800"/>
              <a:buNone/>
              <a:defRPr sz="1800">
                <a:solidFill>
                  <a:schemeClr val="dk2"/>
                </a:solidFill>
              </a:defRPr>
            </a:lvl1pPr>
          </a:lstStyle>
          <a:p/>
        </p:txBody>
      </p:sp>
      <p:sp>
        <p:nvSpPr>
          <p:cNvPr id="35" name="Shape 35"/>
          <p:cNvSpPr/>
          <p:nvPr/>
        </p:nvSpPr>
        <p:spPr>
          <a:xfrm>
            <a:off x="4274" y="0"/>
            <a:ext cx="9144000" cy="5875200"/>
          </a:xfrm>
          <a:prstGeom prst="rect">
            <a:avLst/>
          </a:prstGeom>
          <a:solidFill>
            <a:srgbClr val="2388DB"/>
          </a:solidFill>
          <a:ln>
            <a:noFill/>
          </a:ln>
        </p:spPr>
        <p:txBody>
          <a:bodyPr anchorCtr="0" anchor="ctr" bIns="45700" lIns="91425" rIns="91425" wrap="square" tIns="45700">
            <a:noAutofit/>
          </a:bodyPr>
          <a:lstStyle/>
          <a:p>
            <a:pPr indent="0" lvl="0" marL="0">
              <a:spcBef>
                <a:spcPts val="0"/>
              </a:spcBef>
              <a:buNone/>
            </a:pPr>
            <a:r>
              <a:t/>
            </a:r>
            <a:endParaRPr/>
          </a:p>
        </p:txBody>
      </p:sp>
      <p:cxnSp>
        <p:nvCxnSpPr>
          <p:cNvPr id="36" name="Shape 36"/>
          <p:cNvCxnSpPr/>
          <p:nvPr/>
        </p:nvCxnSpPr>
        <p:spPr>
          <a:xfrm>
            <a:off x="0" y="5845828"/>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7" name="Shape 37"/>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bg>
      <p:bgPr>
        <a:solidFill>
          <a:schemeClr val="dk2"/>
        </a:solidFill>
      </p:bgPr>
    </p:bg>
    <p:spTree>
      <p:nvGrpSpPr>
        <p:cNvPr id="38" name="Shape 38"/>
        <p:cNvGrpSpPr/>
        <p:nvPr/>
      </p:nvGrpSpPr>
      <p:grpSpPr>
        <a:xfrm>
          <a:off x="0" y="0"/>
          <a:ext cx="0" cy="0"/>
          <a:chOff x="0" y="0"/>
          <a:chExt cx="0" cy="0"/>
        </a:xfrm>
      </p:grpSpPr>
      <p:sp>
        <p:nvSpPr>
          <p:cNvPr id="39" name="Shape 39"/>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
  <p:cSld name="Title and Content">
    <p:spTree>
      <p:nvGrpSpPr>
        <p:cNvPr id="40" name="Shape 40"/>
        <p:cNvGrpSpPr/>
        <p:nvPr/>
      </p:nvGrpSpPr>
      <p:grpSpPr>
        <a:xfrm>
          <a:off x="0" y="0"/>
          <a:ext cx="0" cy="0"/>
          <a:chOff x="0" y="0"/>
          <a:chExt cx="0" cy="0"/>
        </a:xfrm>
      </p:grpSpPr>
      <p:sp>
        <p:nvSpPr>
          <p:cNvPr id="41" name="Shape 41"/>
          <p:cNvSpPr txBox="1"/>
          <p:nvPr>
            <p:ph type="title"/>
          </p:nvPr>
        </p:nvSpPr>
        <p:spPr>
          <a:xfrm>
            <a:off x="457200" y="155448"/>
            <a:ext cx="8229600" cy="1252800"/>
          </a:xfrm>
          <a:prstGeom prst="rect">
            <a:avLst/>
          </a:prstGeom>
          <a:noFill/>
          <a:ln>
            <a:noFill/>
          </a:ln>
        </p:spPr>
        <p:txBody>
          <a:bodyPr anchorCtr="0" anchor="ctr" bIns="91425" lIns="91425" rIns="91425" wrap="square" tIns="91425"/>
          <a:lstStyle>
            <a:lvl1pPr lvl="0" rtl="0" algn="l">
              <a:spcBef>
                <a:spcPts val="0"/>
              </a:spcBef>
              <a:buClr>
                <a:srgbClr val="F34E26"/>
              </a:buClr>
              <a:buSzPts val="3600"/>
              <a:buFont typeface="Arial"/>
              <a:buNone/>
              <a:defRPr b="1" sz="4500">
                <a:solidFill>
                  <a:srgbClr val="F34E26"/>
                </a:solidFill>
                <a:latin typeface="Arial"/>
                <a:ea typeface="Arial"/>
                <a:cs typeface="Arial"/>
                <a:sym typeface="Arial"/>
              </a:defRPr>
            </a:lvl1pPr>
            <a:lvl2pPr lvl="1" rtl="0">
              <a:spcBef>
                <a:spcPts val="0"/>
              </a:spcBef>
              <a:buSzPts val="3600"/>
              <a:buNone/>
              <a:defRPr/>
            </a:lvl2pPr>
            <a:lvl3pPr lvl="2" rtl="0">
              <a:spcBef>
                <a:spcPts val="0"/>
              </a:spcBef>
              <a:buSzPts val="3600"/>
              <a:buNone/>
              <a:defRPr/>
            </a:lvl3pPr>
            <a:lvl4pPr lvl="3" rtl="0">
              <a:spcBef>
                <a:spcPts val="0"/>
              </a:spcBef>
              <a:buSzPts val="3600"/>
              <a:buNone/>
              <a:defRPr/>
            </a:lvl4pPr>
            <a:lvl5pPr lvl="4" rtl="0">
              <a:spcBef>
                <a:spcPts val="0"/>
              </a:spcBef>
              <a:buSzPts val="3600"/>
              <a:buNone/>
              <a:defRPr/>
            </a:lvl5pPr>
            <a:lvl6pPr lvl="5" rtl="0">
              <a:spcBef>
                <a:spcPts val="0"/>
              </a:spcBef>
              <a:buSzPts val="3600"/>
              <a:buNone/>
              <a:defRPr/>
            </a:lvl6pPr>
            <a:lvl7pPr lvl="6" rtl="0">
              <a:spcBef>
                <a:spcPts val="0"/>
              </a:spcBef>
              <a:buSzPts val="3600"/>
              <a:buNone/>
              <a:defRPr/>
            </a:lvl7pPr>
            <a:lvl8pPr lvl="7" rtl="0">
              <a:spcBef>
                <a:spcPts val="0"/>
              </a:spcBef>
              <a:buSzPts val="3600"/>
              <a:buNone/>
              <a:defRPr/>
            </a:lvl8pPr>
            <a:lvl9pPr lvl="8" rtl="0">
              <a:spcBef>
                <a:spcPts val="0"/>
              </a:spcBef>
              <a:buSzPts val="3600"/>
              <a:buNone/>
              <a:defRPr/>
            </a:lvl9pPr>
          </a:lstStyle>
          <a:p/>
        </p:txBody>
      </p:sp>
      <p:sp>
        <p:nvSpPr>
          <p:cNvPr id="42" name="Shape 42"/>
          <p:cNvSpPr txBox="1"/>
          <p:nvPr>
            <p:ph idx="1" type="body"/>
          </p:nvPr>
        </p:nvSpPr>
        <p:spPr>
          <a:xfrm>
            <a:off x="457200" y="1775192"/>
            <a:ext cx="8229600" cy="4625700"/>
          </a:xfrm>
          <a:prstGeom prst="rect">
            <a:avLst/>
          </a:prstGeom>
          <a:noFill/>
          <a:ln>
            <a:noFill/>
          </a:ln>
        </p:spPr>
        <p:txBody>
          <a:bodyPr anchorCtr="0" anchor="t" bIns="91425" lIns="91425" rIns="91425" wrap="square" tIns="91425"/>
          <a:lstStyle>
            <a:lvl1pPr indent="-162052" lvl="0" marL="438912" rtl="0" algn="l">
              <a:spcBef>
                <a:spcPts val="0"/>
              </a:spcBef>
              <a:buClr>
                <a:schemeClr val="accent1"/>
              </a:buClr>
              <a:buSzPts val="3000"/>
              <a:buFont typeface="Arial"/>
              <a:buChar char="◼"/>
              <a:defRPr sz="3200">
                <a:solidFill>
                  <a:schemeClr val="dk1"/>
                </a:solidFill>
                <a:latin typeface="Arial"/>
                <a:ea typeface="Arial"/>
                <a:cs typeface="Arial"/>
                <a:sym typeface="Arial"/>
              </a:defRPr>
            </a:lvl1pPr>
            <a:lvl2pPr indent="-114300" lvl="1" marL="731520" rtl="0" algn="l">
              <a:spcBef>
                <a:spcPts val="560"/>
              </a:spcBef>
              <a:buClr>
                <a:schemeClr val="accent2"/>
              </a:buClr>
              <a:buSzPts val="2400"/>
              <a:buFont typeface="Arial"/>
              <a:buChar char="▪"/>
              <a:defRPr sz="2800">
                <a:solidFill>
                  <a:schemeClr val="dk1"/>
                </a:solidFill>
                <a:latin typeface="Arial"/>
                <a:ea typeface="Arial"/>
                <a:cs typeface="Arial"/>
                <a:sym typeface="Arial"/>
              </a:defRPr>
            </a:lvl2pPr>
            <a:lvl3pPr indent="-82296" lvl="2" marL="996696" rtl="0" algn="l">
              <a:spcBef>
                <a:spcPts val="480"/>
              </a:spcBef>
              <a:buClr>
                <a:schemeClr val="accent3"/>
              </a:buClr>
              <a:buSzPts val="2400"/>
              <a:buFont typeface="Arial"/>
              <a:buChar char="▪"/>
              <a:defRPr sz="2400">
                <a:solidFill>
                  <a:schemeClr val="dk1"/>
                </a:solidFill>
                <a:latin typeface="Arial"/>
                <a:ea typeface="Arial"/>
                <a:cs typeface="Arial"/>
                <a:sym typeface="Arial"/>
              </a:defRPr>
            </a:lvl3pPr>
            <a:lvl4pPr indent="-60452" lvl="3" marL="1216152" rtl="0" algn="l">
              <a:spcBef>
                <a:spcPts val="400"/>
              </a:spcBef>
              <a:buClr>
                <a:schemeClr val="accent4"/>
              </a:buClr>
              <a:buSzPts val="1800"/>
              <a:buFont typeface="Arial"/>
              <a:buChar char="▪"/>
              <a:defRPr sz="2000">
                <a:solidFill>
                  <a:schemeClr val="dk1"/>
                </a:solidFill>
                <a:latin typeface="Arial"/>
                <a:ea typeface="Arial"/>
                <a:cs typeface="Arial"/>
                <a:sym typeface="Arial"/>
              </a:defRPr>
            </a:lvl4pPr>
            <a:lvl5pPr indent="-67564" lvl="4" marL="1426464" rtl="0" algn="l">
              <a:spcBef>
                <a:spcPts val="400"/>
              </a:spcBef>
              <a:buClr>
                <a:schemeClr val="accent5"/>
              </a:buClr>
              <a:buSzPts val="1800"/>
              <a:buFont typeface="Arial"/>
              <a:buChar char=""/>
              <a:defRPr sz="2000">
                <a:solidFill>
                  <a:schemeClr val="dk1"/>
                </a:solidFill>
                <a:latin typeface="Arial"/>
                <a:ea typeface="Arial"/>
                <a:cs typeface="Arial"/>
                <a:sym typeface="Arial"/>
              </a:defRPr>
            </a:lvl5pPr>
            <a:lvl6pPr indent="-65532" lvl="5" marL="1627632" rtl="0" algn="l">
              <a:spcBef>
                <a:spcPts val="400"/>
              </a:spcBef>
              <a:buClr>
                <a:schemeClr val="accent6"/>
              </a:buClr>
              <a:buSzPts val="1800"/>
              <a:buFont typeface="Arial"/>
              <a:buChar char="⚫"/>
              <a:defRPr sz="2000">
                <a:solidFill>
                  <a:schemeClr val="dk1"/>
                </a:solidFill>
                <a:latin typeface="Arial"/>
                <a:ea typeface="Arial"/>
                <a:cs typeface="Arial"/>
                <a:sym typeface="Arial"/>
              </a:defRPr>
            </a:lvl6pPr>
            <a:lvl7pPr indent="-76200" lvl="6" marL="1828800" rtl="0" algn="l">
              <a:spcBef>
                <a:spcPts val="360"/>
              </a:spcBef>
              <a:buClr>
                <a:schemeClr val="accent1"/>
              </a:buClr>
              <a:buSzPts val="1800"/>
              <a:buFont typeface="Arial"/>
              <a:buChar char="⚫"/>
              <a:defRPr sz="1800">
                <a:solidFill>
                  <a:schemeClr val="dk1"/>
                </a:solidFill>
                <a:latin typeface="Arial"/>
                <a:ea typeface="Arial"/>
                <a:cs typeface="Arial"/>
                <a:sym typeface="Arial"/>
              </a:defRPr>
            </a:lvl7pPr>
            <a:lvl8pPr indent="-74167" lvl="7" marL="2029968" rtl="0" algn="l">
              <a:spcBef>
                <a:spcPts val="360"/>
              </a:spcBef>
              <a:buClr>
                <a:schemeClr val="accent2"/>
              </a:buClr>
              <a:buSzPts val="1800"/>
              <a:buFont typeface="Arial"/>
              <a:buChar char="⚫"/>
              <a:defRPr sz="1800">
                <a:solidFill>
                  <a:schemeClr val="dk1"/>
                </a:solidFill>
                <a:latin typeface="Arial"/>
                <a:ea typeface="Arial"/>
                <a:cs typeface="Arial"/>
                <a:sym typeface="Arial"/>
              </a:defRPr>
            </a:lvl8pPr>
            <a:lvl9pPr indent="-72135" lvl="8" marL="2231136" rtl="0" algn="l">
              <a:spcBef>
                <a:spcPts val="360"/>
              </a:spcBef>
              <a:buClr>
                <a:schemeClr val="accent3"/>
              </a:buClr>
              <a:buSzPts val="1800"/>
              <a:buFont typeface="Arial"/>
              <a:buChar char="⚫"/>
              <a:defRPr sz="1800">
                <a:solidFill>
                  <a:schemeClr val="dk1"/>
                </a:solidFill>
                <a:latin typeface="Arial"/>
                <a:ea typeface="Arial"/>
                <a:cs typeface="Arial"/>
                <a:sym typeface="Arial"/>
              </a:defRPr>
            </a:lvl9pPr>
          </a:lstStyle>
          <a:p/>
        </p:txBody>
      </p:sp>
      <p:sp>
        <p:nvSpPr>
          <p:cNvPr id="43" name="Shape 43"/>
          <p:cNvSpPr txBox="1"/>
          <p:nvPr>
            <p:ph idx="10" type="dt"/>
          </p:nvPr>
        </p:nvSpPr>
        <p:spPr>
          <a:xfrm>
            <a:off x="457200" y="6476999"/>
            <a:ext cx="2133600" cy="273900"/>
          </a:xfrm>
          <a:prstGeom prst="rect">
            <a:avLst/>
          </a:prstGeom>
          <a:noFill/>
          <a:ln>
            <a:noFill/>
          </a:ln>
        </p:spPr>
        <p:txBody>
          <a:bodyPr anchorCtr="0" anchor="b" bIns="91425" lIns="91425" rIns="91425" wrap="square" tIns="91425"/>
          <a:lstStyle>
            <a:lvl1pPr indent="0" lvl="0" marL="0" marR="0" rtl="0" algn="l">
              <a:spcBef>
                <a:spcPts val="0"/>
              </a:spcBef>
              <a:buSzPts val="1400"/>
              <a:buChar char="●"/>
              <a:defRPr b="0" i="0" sz="1200" u="none" cap="none" strike="noStrike">
                <a:solidFill>
                  <a:srgbClr val="414141"/>
                </a:solidFill>
                <a:latin typeface="Arial"/>
                <a:ea typeface="Arial"/>
                <a:cs typeface="Arial"/>
                <a:sym typeface="Arial"/>
              </a:defRPr>
            </a:lvl1pPr>
            <a:lvl2pPr indent="0" lvl="1" marL="457200" marR="0" rtl="0" algn="l">
              <a:spcBef>
                <a:spcPts val="0"/>
              </a:spcBef>
              <a:buSzPts val="1400"/>
              <a:buChar char="○"/>
              <a:defRPr b="0" i="0" sz="1800" u="none" cap="none" strike="noStrike">
                <a:solidFill>
                  <a:schemeClr val="dk1"/>
                </a:solidFill>
                <a:latin typeface="Arial"/>
                <a:ea typeface="Arial"/>
                <a:cs typeface="Arial"/>
                <a:sym typeface="Arial"/>
              </a:defRPr>
            </a:lvl2pPr>
            <a:lvl3pPr indent="0" lvl="2" marL="914400" marR="0" rtl="0" algn="l">
              <a:spcBef>
                <a:spcPts val="0"/>
              </a:spcBef>
              <a:buSzPts val="1400"/>
              <a:buChar char="■"/>
              <a:defRPr b="0" i="0" sz="1800" u="none" cap="none" strike="noStrike">
                <a:solidFill>
                  <a:schemeClr val="dk1"/>
                </a:solidFill>
                <a:latin typeface="Arial"/>
                <a:ea typeface="Arial"/>
                <a:cs typeface="Arial"/>
                <a:sym typeface="Arial"/>
              </a:defRPr>
            </a:lvl3pPr>
            <a:lvl4pPr indent="0" lvl="3" marL="1371600" marR="0" rtl="0" algn="l">
              <a:spcBef>
                <a:spcPts val="0"/>
              </a:spcBef>
              <a:buSzPts val="1400"/>
              <a:buChar char="●"/>
              <a:defRPr b="0" i="0" sz="1800" u="none" cap="none" strike="noStrike">
                <a:solidFill>
                  <a:schemeClr val="dk1"/>
                </a:solidFill>
                <a:latin typeface="Arial"/>
                <a:ea typeface="Arial"/>
                <a:cs typeface="Arial"/>
                <a:sym typeface="Arial"/>
              </a:defRPr>
            </a:lvl4pPr>
            <a:lvl5pPr indent="0" lvl="4" marL="1828800" marR="0" rtl="0" algn="l">
              <a:spcBef>
                <a:spcPts val="0"/>
              </a:spcBef>
              <a:buSzPts val="1400"/>
              <a:buChar char="○"/>
              <a:defRPr b="0" i="0" sz="1800" u="none" cap="none" strike="noStrike">
                <a:solidFill>
                  <a:schemeClr val="dk1"/>
                </a:solidFill>
                <a:latin typeface="Arial"/>
                <a:ea typeface="Arial"/>
                <a:cs typeface="Arial"/>
                <a:sym typeface="Arial"/>
              </a:defRPr>
            </a:lvl5pPr>
            <a:lvl6pPr indent="0" lvl="5" marL="2286000" marR="0" rtl="0" algn="l">
              <a:spcBef>
                <a:spcPts val="0"/>
              </a:spcBef>
              <a:buSzPts val="1400"/>
              <a:buChar char="■"/>
              <a:defRPr b="0" i="0" sz="1800" u="none" cap="none" strike="noStrike">
                <a:solidFill>
                  <a:schemeClr val="dk1"/>
                </a:solidFill>
                <a:latin typeface="Arial"/>
                <a:ea typeface="Arial"/>
                <a:cs typeface="Arial"/>
                <a:sym typeface="Arial"/>
              </a:defRPr>
            </a:lvl6pPr>
            <a:lvl7pPr indent="0" lvl="6" marL="2743200" marR="0" rtl="0" algn="l">
              <a:spcBef>
                <a:spcPts val="0"/>
              </a:spcBef>
              <a:buSzPts val="1400"/>
              <a:buChar char="●"/>
              <a:defRPr b="0" i="0" sz="1800" u="none" cap="none" strike="noStrike">
                <a:solidFill>
                  <a:schemeClr val="dk1"/>
                </a:solidFill>
                <a:latin typeface="Arial"/>
                <a:ea typeface="Arial"/>
                <a:cs typeface="Arial"/>
                <a:sym typeface="Arial"/>
              </a:defRPr>
            </a:lvl7pPr>
            <a:lvl8pPr indent="0" lvl="7" marL="3200400" marR="0" rtl="0" algn="l">
              <a:spcBef>
                <a:spcPts val="0"/>
              </a:spcBef>
              <a:buSzPts val="1400"/>
              <a:buChar char="○"/>
              <a:defRPr b="0" i="0" sz="1800" u="none" cap="none" strike="noStrike">
                <a:solidFill>
                  <a:schemeClr val="dk1"/>
                </a:solidFill>
                <a:latin typeface="Arial"/>
                <a:ea typeface="Arial"/>
                <a:cs typeface="Arial"/>
                <a:sym typeface="Arial"/>
              </a:defRPr>
            </a:lvl8pPr>
            <a:lvl9pPr indent="0" lvl="8" marL="3657600" marR="0" rtl="0" algn="l">
              <a:spcBef>
                <a:spcPts val="0"/>
              </a:spcBef>
              <a:buSzPts val="1400"/>
              <a:buChar char="■"/>
              <a:defRPr b="0" i="0" sz="1800" u="none" cap="none" strike="noStrike">
                <a:solidFill>
                  <a:schemeClr val="dk1"/>
                </a:solidFill>
                <a:latin typeface="Arial"/>
                <a:ea typeface="Arial"/>
                <a:cs typeface="Arial"/>
                <a:sym typeface="Arial"/>
              </a:defRPr>
            </a:lvl9pPr>
          </a:lstStyle>
          <a:p/>
        </p:txBody>
      </p:sp>
      <p:sp>
        <p:nvSpPr>
          <p:cNvPr id="44" name="Shape 44"/>
          <p:cNvSpPr txBox="1"/>
          <p:nvPr>
            <p:ph idx="11" type="ftr"/>
          </p:nvPr>
        </p:nvSpPr>
        <p:spPr>
          <a:xfrm>
            <a:off x="2640598" y="6476999"/>
            <a:ext cx="5507700" cy="273900"/>
          </a:xfrm>
          <a:prstGeom prst="rect">
            <a:avLst/>
          </a:prstGeom>
          <a:noFill/>
          <a:ln>
            <a:noFill/>
          </a:ln>
        </p:spPr>
        <p:txBody>
          <a:bodyPr anchorCtr="0" anchor="b" bIns="91425" lIns="91425" rIns="91425" wrap="square" tIns="91425"/>
          <a:lstStyle>
            <a:lvl1pPr indent="0" lvl="0" marL="0" marR="0" rtl="0" algn="l">
              <a:spcBef>
                <a:spcPts val="0"/>
              </a:spcBef>
              <a:buSzPts val="1400"/>
              <a:buChar char="●"/>
              <a:defRPr b="0" i="0" sz="1200" u="none" cap="none" strike="noStrike">
                <a:solidFill>
                  <a:srgbClr val="414141"/>
                </a:solidFill>
                <a:latin typeface="Arial"/>
                <a:ea typeface="Arial"/>
                <a:cs typeface="Arial"/>
                <a:sym typeface="Arial"/>
              </a:defRPr>
            </a:lvl1pPr>
            <a:lvl2pPr indent="0" lvl="1" marL="457200" marR="0" rtl="0" algn="l">
              <a:spcBef>
                <a:spcPts val="0"/>
              </a:spcBef>
              <a:buSzPts val="1400"/>
              <a:buChar char="○"/>
              <a:defRPr b="0" i="0" sz="1800" u="none" cap="none" strike="noStrike">
                <a:solidFill>
                  <a:schemeClr val="dk1"/>
                </a:solidFill>
                <a:latin typeface="Arial"/>
                <a:ea typeface="Arial"/>
                <a:cs typeface="Arial"/>
                <a:sym typeface="Arial"/>
              </a:defRPr>
            </a:lvl2pPr>
            <a:lvl3pPr indent="0" lvl="2" marL="914400" marR="0" rtl="0" algn="l">
              <a:spcBef>
                <a:spcPts val="0"/>
              </a:spcBef>
              <a:buSzPts val="1400"/>
              <a:buChar char="■"/>
              <a:defRPr b="0" i="0" sz="1800" u="none" cap="none" strike="noStrike">
                <a:solidFill>
                  <a:schemeClr val="dk1"/>
                </a:solidFill>
                <a:latin typeface="Arial"/>
                <a:ea typeface="Arial"/>
                <a:cs typeface="Arial"/>
                <a:sym typeface="Arial"/>
              </a:defRPr>
            </a:lvl3pPr>
            <a:lvl4pPr indent="0" lvl="3" marL="1371600" marR="0" rtl="0" algn="l">
              <a:spcBef>
                <a:spcPts val="0"/>
              </a:spcBef>
              <a:buSzPts val="1400"/>
              <a:buChar char="●"/>
              <a:defRPr b="0" i="0" sz="1800" u="none" cap="none" strike="noStrike">
                <a:solidFill>
                  <a:schemeClr val="dk1"/>
                </a:solidFill>
                <a:latin typeface="Arial"/>
                <a:ea typeface="Arial"/>
                <a:cs typeface="Arial"/>
                <a:sym typeface="Arial"/>
              </a:defRPr>
            </a:lvl4pPr>
            <a:lvl5pPr indent="0" lvl="4" marL="1828800" marR="0" rtl="0" algn="l">
              <a:spcBef>
                <a:spcPts val="0"/>
              </a:spcBef>
              <a:buSzPts val="1400"/>
              <a:buChar char="○"/>
              <a:defRPr b="0" i="0" sz="1800" u="none" cap="none" strike="noStrike">
                <a:solidFill>
                  <a:schemeClr val="dk1"/>
                </a:solidFill>
                <a:latin typeface="Arial"/>
                <a:ea typeface="Arial"/>
                <a:cs typeface="Arial"/>
                <a:sym typeface="Arial"/>
              </a:defRPr>
            </a:lvl5pPr>
            <a:lvl6pPr indent="0" lvl="5" marL="2286000" marR="0" rtl="0" algn="l">
              <a:spcBef>
                <a:spcPts val="0"/>
              </a:spcBef>
              <a:buSzPts val="1400"/>
              <a:buChar char="■"/>
              <a:defRPr b="0" i="0" sz="1800" u="none" cap="none" strike="noStrike">
                <a:solidFill>
                  <a:schemeClr val="dk1"/>
                </a:solidFill>
                <a:latin typeface="Arial"/>
                <a:ea typeface="Arial"/>
                <a:cs typeface="Arial"/>
                <a:sym typeface="Arial"/>
              </a:defRPr>
            </a:lvl6pPr>
            <a:lvl7pPr indent="0" lvl="6" marL="2743200" marR="0" rtl="0" algn="l">
              <a:spcBef>
                <a:spcPts val="0"/>
              </a:spcBef>
              <a:buSzPts val="1400"/>
              <a:buChar char="●"/>
              <a:defRPr b="0" i="0" sz="1800" u="none" cap="none" strike="noStrike">
                <a:solidFill>
                  <a:schemeClr val="dk1"/>
                </a:solidFill>
                <a:latin typeface="Arial"/>
                <a:ea typeface="Arial"/>
                <a:cs typeface="Arial"/>
                <a:sym typeface="Arial"/>
              </a:defRPr>
            </a:lvl7pPr>
            <a:lvl8pPr indent="0" lvl="7" marL="3200400" marR="0" rtl="0" algn="l">
              <a:spcBef>
                <a:spcPts val="0"/>
              </a:spcBef>
              <a:buSzPts val="1400"/>
              <a:buChar char="○"/>
              <a:defRPr b="0" i="0" sz="1800" u="none" cap="none" strike="noStrike">
                <a:solidFill>
                  <a:schemeClr val="dk1"/>
                </a:solidFill>
                <a:latin typeface="Arial"/>
                <a:ea typeface="Arial"/>
                <a:cs typeface="Arial"/>
                <a:sym typeface="Arial"/>
              </a:defRPr>
            </a:lvl8pPr>
            <a:lvl9pPr indent="0" lvl="8" marL="3657600" marR="0" rtl="0" algn="l">
              <a:spcBef>
                <a:spcPts val="0"/>
              </a:spcBef>
              <a:buSzPts val="1400"/>
              <a:buChar char="■"/>
              <a:defRPr b="0" i="0" sz="1800" u="none" cap="none" strike="noStrike">
                <a:solidFill>
                  <a:schemeClr val="dk1"/>
                </a:solidFill>
                <a:latin typeface="Arial"/>
                <a:ea typeface="Arial"/>
                <a:cs typeface="Arial"/>
                <a:sym typeface="Arial"/>
              </a:defRPr>
            </a:lvl9pPr>
          </a:lstStyle>
          <a:p/>
        </p:txBody>
      </p:sp>
      <p:sp>
        <p:nvSpPr>
          <p:cNvPr id="45" name="Shape 45"/>
          <p:cNvSpPr txBox="1"/>
          <p:nvPr>
            <p:ph idx="12" type="sldNum"/>
          </p:nvPr>
        </p:nvSpPr>
        <p:spPr>
          <a:xfrm>
            <a:off x="8204396" y="6476999"/>
            <a:ext cx="733800" cy="273900"/>
          </a:xfrm>
          <a:prstGeom prst="rect">
            <a:avLst/>
          </a:prstGeom>
          <a:noFill/>
          <a:ln>
            <a:noFill/>
          </a:ln>
        </p:spPr>
        <p:txBody>
          <a:bodyPr anchorCtr="0" anchor="b" bIns="91425" lIns="91425" rIns="91425" wrap="square" tIns="91425">
            <a:noAutofit/>
          </a:bodyPr>
          <a:lstStyle/>
          <a:p>
            <a:pPr indent="0" lvl="0" marL="0" marR="0" rtl="0">
              <a:lnSpc>
                <a:spcPct val="100000"/>
              </a:lnSpc>
              <a:spcBef>
                <a:spcPts val="0"/>
              </a:spcBef>
              <a:spcAft>
                <a:spcPts val="0"/>
              </a:spcAft>
              <a:buNone/>
            </a:pPr>
            <a:fld id="{00000000-1234-1234-1234-123412341234}" type="slidenum">
              <a:rPr lang="en">
                <a:solidFill>
                  <a:srgbClr val="414141"/>
                </a:solidFil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z">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74638"/>
            <a:ext cx="8229600" cy="1143300"/>
          </a:xfrm>
          <a:prstGeom prst="rect">
            <a:avLst/>
          </a:prstGeom>
          <a:noFill/>
          <a:ln>
            <a:noFill/>
          </a:ln>
        </p:spPr>
        <p:txBody>
          <a:bodyPr anchorCtr="0" anchor="b" bIns="91425" lIns="91425" rIns="91425" wrap="square" tIns="91425"/>
          <a:lstStyle>
            <a:lvl1pPr lvl="0">
              <a:spcBef>
                <a:spcPts val="0"/>
              </a:spcBef>
              <a:buClr>
                <a:schemeClr val="lt1"/>
              </a:buClr>
              <a:buSzPts val="3600"/>
              <a:buNone/>
              <a:defRPr b="1" sz="3600">
                <a:solidFill>
                  <a:schemeClr val="lt1"/>
                </a:solidFill>
              </a:defRPr>
            </a:lvl1pPr>
            <a:lvl2pPr lvl="1">
              <a:spcBef>
                <a:spcPts val="0"/>
              </a:spcBef>
              <a:buClr>
                <a:schemeClr val="lt1"/>
              </a:buClr>
              <a:buSzPts val="3600"/>
              <a:buNone/>
              <a:defRPr b="1" sz="3600">
                <a:solidFill>
                  <a:schemeClr val="lt1"/>
                </a:solidFill>
              </a:defRPr>
            </a:lvl2pPr>
            <a:lvl3pPr lvl="2">
              <a:spcBef>
                <a:spcPts val="0"/>
              </a:spcBef>
              <a:buClr>
                <a:schemeClr val="lt1"/>
              </a:buClr>
              <a:buSzPts val="3600"/>
              <a:buNone/>
              <a:defRPr b="1" sz="3600">
                <a:solidFill>
                  <a:schemeClr val="lt1"/>
                </a:solidFill>
              </a:defRPr>
            </a:lvl3pPr>
            <a:lvl4pPr lvl="3">
              <a:spcBef>
                <a:spcPts val="0"/>
              </a:spcBef>
              <a:buClr>
                <a:schemeClr val="lt1"/>
              </a:buClr>
              <a:buSzPts val="3600"/>
              <a:buNone/>
              <a:defRPr b="1" sz="3600">
                <a:solidFill>
                  <a:schemeClr val="lt1"/>
                </a:solidFill>
              </a:defRPr>
            </a:lvl4pPr>
            <a:lvl5pPr lvl="4">
              <a:spcBef>
                <a:spcPts val="0"/>
              </a:spcBef>
              <a:buClr>
                <a:schemeClr val="lt1"/>
              </a:buClr>
              <a:buSzPts val="3600"/>
              <a:buNone/>
              <a:defRPr b="1" sz="3600">
                <a:solidFill>
                  <a:schemeClr val="lt1"/>
                </a:solidFill>
              </a:defRPr>
            </a:lvl5pPr>
            <a:lvl6pPr lvl="5">
              <a:spcBef>
                <a:spcPts val="0"/>
              </a:spcBef>
              <a:buClr>
                <a:schemeClr val="lt1"/>
              </a:buClr>
              <a:buSzPts val="3600"/>
              <a:buNone/>
              <a:defRPr b="1" sz="3600">
                <a:solidFill>
                  <a:schemeClr val="lt1"/>
                </a:solidFill>
              </a:defRPr>
            </a:lvl6pPr>
            <a:lvl7pPr lvl="6">
              <a:spcBef>
                <a:spcPts val="0"/>
              </a:spcBef>
              <a:buClr>
                <a:schemeClr val="lt1"/>
              </a:buClr>
              <a:buSzPts val="3600"/>
              <a:buNone/>
              <a:defRPr b="1" sz="3600">
                <a:solidFill>
                  <a:schemeClr val="lt1"/>
                </a:solidFill>
              </a:defRPr>
            </a:lvl7pPr>
            <a:lvl8pPr lvl="7">
              <a:spcBef>
                <a:spcPts val="0"/>
              </a:spcBef>
              <a:buClr>
                <a:schemeClr val="lt1"/>
              </a:buClr>
              <a:buSzPts val="3600"/>
              <a:buNone/>
              <a:defRPr b="1" sz="3600">
                <a:solidFill>
                  <a:schemeClr val="lt1"/>
                </a:solidFill>
              </a:defRPr>
            </a:lvl8pPr>
            <a:lvl9pPr lvl="8">
              <a:spcBef>
                <a:spcPts val="0"/>
              </a:spcBef>
              <a:buClr>
                <a:schemeClr val="lt1"/>
              </a:buClr>
              <a:buSzPts val="3600"/>
              <a:buNone/>
              <a:defRPr b="1" sz="3600">
                <a:solidFill>
                  <a:schemeClr val="lt1"/>
                </a:solidFill>
              </a:defRPr>
            </a:lvl9pPr>
          </a:lstStyle>
          <a:p/>
        </p:txBody>
      </p:sp>
      <p:sp>
        <p:nvSpPr>
          <p:cNvPr id="7" name="Shape 7"/>
          <p:cNvSpPr txBox="1"/>
          <p:nvPr>
            <p:ph idx="1" type="body"/>
          </p:nvPr>
        </p:nvSpPr>
        <p:spPr>
          <a:xfrm>
            <a:off x="457200" y="1600200"/>
            <a:ext cx="8229600" cy="4967700"/>
          </a:xfrm>
          <a:prstGeom prst="rect">
            <a:avLst/>
          </a:prstGeom>
          <a:noFill/>
          <a:ln>
            <a:noFill/>
          </a:ln>
        </p:spPr>
        <p:txBody>
          <a:bodyPr anchorCtr="0" anchor="t" bIns="91425" lIns="91425" rIns="91425" wrap="square" tIns="91425"/>
          <a:lstStyle>
            <a:lvl1pPr lvl="0">
              <a:spcBef>
                <a:spcPts val="600"/>
              </a:spcBef>
              <a:buClr>
                <a:schemeClr val="dk1"/>
              </a:buClr>
              <a:buSzPts val="3000"/>
              <a:buChar char="●"/>
              <a:defRPr sz="3000">
                <a:solidFill>
                  <a:schemeClr val="dk1"/>
                </a:solidFill>
              </a:defRPr>
            </a:lvl1pPr>
            <a:lvl2pPr lvl="1">
              <a:spcBef>
                <a:spcPts val="480"/>
              </a:spcBef>
              <a:buClr>
                <a:schemeClr val="dk1"/>
              </a:buClr>
              <a:buSzPts val="2400"/>
              <a:buChar char="○"/>
              <a:defRPr sz="2400">
                <a:solidFill>
                  <a:schemeClr val="dk1"/>
                </a:solidFill>
              </a:defRPr>
            </a:lvl2pPr>
            <a:lvl3pPr lvl="2">
              <a:spcBef>
                <a:spcPts val="480"/>
              </a:spcBef>
              <a:buClr>
                <a:schemeClr val="dk1"/>
              </a:buClr>
              <a:buSzPts val="2400"/>
              <a:buChar char="■"/>
              <a:defRPr sz="2400">
                <a:solidFill>
                  <a:schemeClr val="dk1"/>
                </a:solidFill>
              </a:defRPr>
            </a:lvl3pPr>
            <a:lvl4pPr lvl="3">
              <a:spcBef>
                <a:spcPts val="360"/>
              </a:spcBef>
              <a:buClr>
                <a:schemeClr val="dk1"/>
              </a:buClr>
              <a:buSzPts val="1800"/>
              <a:buChar char="●"/>
              <a:defRPr sz="1800">
                <a:solidFill>
                  <a:schemeClr val="dk1"/>
                </a:solidFill>
              </a:defRPr>
            </a:lvl4pPr>
            <a:lvl5pPr lvl="4">
              <a:spcBef>
                <a:spcPts val="360"/>
              </a:spcBef>
              <a:buClr>
                <a:schemeClr val="dk1"/>
              </a:buClr>
              <a:buSzPts val="1800"/>
              <a:buChar char="○"/>
              <a:defRPr sz="1800">
                <a:solidFill>
                  <a:schemeClr val="dk1"/>
                </a:solidFill>
              </a:defRPr>
            </a:lvl5pPr>
            <a:lvl6pPr lvl="5">
              <a:spcBef>
                <a:spcPts val="360"/>
              </a:spcBef>
              <a:buClr>
                <a:schemeClr val="dk1"/>
              </a:buClr>
              <a:buSzPts val="1800"/>
              <a:buChar char="■"/>
              <a:defRPr sz="1800">
                <a:solidFill>
                  <a:schemeClr val="dk1"/>
                </a:solidFill>
              </a:defRPr>
            </a:lvl6pPr>
            <a:lvl7pPr lvl="6">
              <a:spcBef>
                <a:spcPts val="360"/>
              </a:spcBef>
              <a:buClr>
                <a:schemeClr val="dk1"/>
              </a:buClr>
              <a:buSzPts val="1800"/>
              <a:buChar char="●"/>
              <a:defRPr sz="1800">
                <a:solidFill>
                  <a:schemeClr val="dk1"/>
                </a:solidFill>
              </a:defRPr>
            </a:lvl7pPr>
            <a:lvl8pPr lvl="7">
              <a:spcBef>
                <a:spcPts val="360"/>
              </a:spcBef>
              <a:buClr>
                <a:schemeClr val="dk1"/>
              </a:buClr>
              <a:buSzPts val="1800"/>
              <a:buChar char="○"/>
              <a:defRPr sz="1800">
                <a:solidFill>
                  <a:schemeClr val="dk1"/>
                </a:solidFill>
              </a:defRPr>
            </a:lvl8pPr>
            <a:lvl9pPr lvl="8">
              <a:spcBef>
                <a:spcPts val="360"/>
              </a:spcBef>
              <a:buClr>
                <a:schemeClr val="dk1"/>
              </a:buClr>
              <a:buSzPts val="1800"/>
              <a:buChar char="■"/>
              <a:defRPr sz="1800">
                <a:solidFill>
                  <a:schemeClr val="dk1"/>
                </a:solidFill>
              </a:defRPr>
            </a:lvl9pPr>
          </a:lstStyle>
          <a:p/>
        </p:txBody>
      </p:sp>
      <p:sp>
        <p:nvSpPr>
          <p:cNvPr id="8" name="Shape 8"/>
          <p:cNvSpPr txBox="1"/>
          <p:nvPr>
            <p:ph idx="12" type="sldNum"/>
          </p:nvPr>
        </p:nvSpPr>
        <p:spPr>
          <a:xfrm>
            <a:off x="8556791" y="6333134"/>
            <a:ext cx="548700" cy="524700"/>
          </a:xfrm>
          <a:prstGeom prst="rect">
            <a:avLst/>
          </a:prstGeom>
          <a:noFill/>
          <a:ln>
            <a:noFill/>
          </a:ln>
        </p:spPr>
        <p:txBody>
          <a:bodyPr anchorCtr="0" anchor="ctr" bIns="91425" lIns="91425" rIns="91425" wrap="square" tIns="91425">
            <a:noAutofit/>
          </a:bodyPr>
          <a:lstStyle/>
          <a:p>
            <a:pPr indent="0" lvl="0" marL="0" algn="r">
              <a:spcBef>
                <a:spcPts val="0"/>
              </a:spcBef>
              <a:buNone/>
            </a:pPr>
            <a:fld id="{00000000-1234-1234-1234-123412341234}" type="slidenum">
              <a:rPr lang="en" sz="13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mailto:greg@greggay.com" TargetMode="External"/><Relationship Id="rId4" Type="http://schemas.openxmlformats.org/officeDocument/2006/relationships/hyperlink" Target="http://dropbox.cse.sc.edu/course/view.php?id=71" TargetMode="External"/><Relationship Id="rId5" Type="http://schemas.openxmlformats.org/officeDocument/2006/relationships/hyperlink" Target="http://greggay.com/courses/spring18csce747/"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9.jpg"/><Relationship Id="rId4" Type="http://schemas.openxmlformats.org/officeDocument/2006/relationships/image" Target="../media/image5.jpg"/><Relationship Id="rId5" Type="http://schemas.openxmlformats.org/officeDocument/2006/relationships/image" Target="../media/image10.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1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2.jpg"/><Relationship Id="rId4" Type="http://schemas.openxmlformats.org/officeDocument/2006/relationships/image" Target="../media/image1.jpg"/><Relationship Id="rId5" Type="http://schemas.openxmlformats.org/officeDocument/2006/relationships/image" Target="../media/image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7.png"/><Relationship Id="rId5"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 name="Shape 49"/>
        <p:cNvGrpSpPr/>
        <p:nvPr/>
      </p:nvGrpSpPr>
      <p:grpSpPr>
        <a:xfrm>
          <a:off x="0" y="0"/>
          <a:ext cx="0" cy="0"/>
          <a:chOff x="0" y="0"/>
          <a:chExt cx="0" cy="0"/>
        </a:xfrm>
      </p:grpSpPr>
      <p:sp>
        <p:nvSpPr>
          <p:cNvPr id="50" name="Shape 50"/>
          <p:cNvSpPr txBox="1"/>
          <p:nvPr>
            <p:ph type="ctrTitle"/>
          </p:nvPr>
        </p:nvSpPr>
        <p:spPr>
          <a:xfrm>
            <a:off x="685800" y="2490375"/>
            <a:ext cx="7772400" cy="2198400"/>
          </a:xfrm>
          <a:prstGeom prst="rect">
            <a:avLst/>
          </a:prstGeom>
        </p:spPr>
        <p:txBody>
          <a:bodyPr anchorCtr="0" anchor="b" bIns="91425" lIns="91425" rIns="91425" wrap="square" tIns="91425">
            <a:noAutofit/>
          </a:bodyPr>
          <a:lstStyle/>
          <a:p>
            <a:pPr indent="0" lvl="0" marL="0" rtl="0">
              <a:spcBef>
                <a:spcPts val="0"/>
              </a:spcBef>
              <a:buNone/>
            </a:pPr>
            <a:r>
              <a:rPr lang="en" sz="6000"/>
              <a:t>Course Overview: </a:t>
            </a:r>
          </a:p>
          <a:p>
            <a:pPr indent="0" lvl="0" marL="0">
              <a:spcBef>
                <a:spcPts val="0"/>
              </a:spcBef>
              <a:buNone/>
            </a:pPr>
            <a:r>
              <a:rPr lang="en" sz="3600"/>
              <a:t>Verification and Validation</a:t>
            </a:r>
          </a:p>
        </p:txBody>
      </p:sp>
      <p:sp>
        <p:nvSpPr>
          <p:cNvPr id="51" name="Shape 51"/>
          <p:cNvSpPr txBox="1"/>
          <p:nvPr>
            <p:ph idx="1" type="subTitle"/>
          </p:nvPr>
        </p:nvSpPr>
        <p:spPr>
          <a:xfrm>
            <a:off x="685800" y="4836036"/>
            <a:ext cx="7772400" cy="1032300"/>
          </a:xfrm>
          <a:prstGeom prst="rect">
            <a:avLst/>
          </a:prstGeom>
        </p:spPr>
        <p:txBody>
          <a:bodyPr anchorCtr="0" anchor="t" bIns="91425" lIns="91425" rIns="91425" wrap="square" tIns="91425">
            <a:noAutofit/>
          </a:bodyPr>
          <a:lstStyle/>
          <a:p>
            <a:pPr indent="0" lvl="0" marL="0">
              <a:spcBef>
                <a:spcPts val="0"/>
              </a:spcBef>
              <a:buNone/>
            </a:pPr>
            <a:r>
              <a:rPr lang="en"/>
              <a:t>CSCE 747 - Lecture 1 - 01/16/2018</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Shape 117"/>
          <p:cNvSpPr txBox="1"/>
          <p:nvPr>
            <p:ph type="title"/>
          </p:nvPr>
        </p:nvSpPr>
        <p:spPr>
          <a:xfrm>
            <a:off x="457200" y="274638"/>
            <a:ext cx="8229600" cy="1143300"/>
          </a:xfrm>
          <a:prstGeom prst="rect">
            <a:avLst/>
          </a:prstGeom>
        </p:spPr>
        <p:txBody>
          <a:bodyPr anchorCtr="0" anchor="b" bIns="91425" lIns="91425" rIns="91425" wrap="square" tIns="91425">
            <a:noAutofit/>
          </a:bodyPr>
          <a:lstStyle/>
          <a:p>
            <a:pPr indent="0" lvl="0" marL="0" rtl="0">
              <a:spcBef>
                <a:spcPts val="0"/>
              </a:spcBef>
              <a:buNone/>
            </a:pPr>
            <a:r>
              <a:rPr lang="en"/>
              <a:t>Lecture Plan (approximate)</a:t>
            </a:r>
          </a:p>
        </p:txBody>
      </p:sp>
      <p:sp>
        <p:nvSpPr>
          <p:cNvPr id="118" name="Shape 118"/>
          <p:cNvSpPr txBox="1"/>
          <p:nvPr>
            <p:ph idx="1" type="body"/>
          </p:nvPr>
        </p:nvSpPr>
        <p:spPr>
          <a:xfrm>
            <a:off x="457200" y="1600200"/>
            <a:ext cx="8155800" cy="4967700"/>
          </a:xfrm>
          <a:prstGeom prst="rect">
            <a:avLst/>
          </a:prstGeom>
        </p:spPr>
        <p:txBody>
          <a:bodyPr anchorCtr="0" anchor="t" bIns="91425" lIns="91425" rIns="91425" wrap="square" tIns="91425">
            <a:noAutofit/>
          </a:bodyPr>
          <a:lstStyle/>
          <a:p>
            <a:pPr indent="-381000" lvl="0" marL="457200" rtl="0">
              <a:spcBef>
                <a:spcPts val="0"/>
              </a:spcBef>
              <a:buSzPts val="2400"/>
              <a:buChar char="●"/>
            </a:pPr>
            <a:r>
              <a:rPr lang="en" sz="2400"/>
              <a:t>Introduction and Fundamentals (1 week)</a:t>
            </a:r>
          </a:p>
          <a:p>
            <a:pPr indent="-381000" lvl="0" marL="457200" rtl="0">
              <a:lnSpc>
                <a:spcPct val="115000"/>
              </a:lnSpc>
              <a:spcBef>
                <a:spcPts val="0"/>
              </a:spcBef>
              <a:buSzPts val="2400"/>
              <a:buChar char="●"/>
            </a:pPr>
            <a:r>
              <a:rPr lang="en" sz="2400"/>
              <a:t>Functional and Combinatorial Testing (1 week)</a:t>
            </a:r>
          </a:p>
          <a:p>
            <a:pPr indent="-381000" lvl="0" marL="457200" rtl="0">
              <a:spcBef>
                <a:spcPts val="0"/>
              </a:spcBef>
              <a:buSzPts val="2400"/>
              <a:buChar char="●"/>
            </a:pPr>
            <a:r>
              <a:rPr lang="en" sz="2400"/>
              <a:t>Test Case Adequacy/Structural Testing (1 week)</a:t>
            </a:r>
          </a:p>
          <a:p>
            <a:pPr indent="-381000" lvl="0" marL="457200" rtl="0">
              <a:lnSpc>
                <a:spcPct val="115000"/>
              </a:lnSpc>
              <a:spcBef>
                <a:spcPts val="0"/>
              </a:spcBef>
              <a:buSzPts val="2400"/>
              <a:buChar char="●"/>
            </a:pPr>
            <a:r>
              <a:rPr lang="en" sz="2400"/>
              <a:t>Data Flow Testing (1 week)</a:t>
            </a:r>
          </a:p>
          <a:p>
            <a:pPr indent="-381000" lvl="0" marL="457200" rtl="0">
              <a:lnSpc>
                <a:spcPct val="115000"/>
              </a:lnSpc>
              <a:spcBef>
                <a:spcPts val="0"/>
              </a:spcBef>
              <a:buSzPts val="2400"/>
              <a:buChar char="●"/>
            </a:pPr>
            <a:r>
              <a:rPr lang="en" sz="2400"/>
              <a:t>Testing Object-Oriented Software (1 week)</a:t>
            </a:r>
          </a:p>
          <a:p>
            <a:pPr indent="-381000" lvl="0" marL="457200" rtl="0">
              <a:lnSpc>
                <a:spcPct val="115000"/>
              </a:lnSpc>
              <a:spcBef>
                <a:spcPts val="0"/>
              </a:spcBef>
              <a:buSzPts val="2400"/>
              <a:buChar char="●"/>
            </a:pPr>
            <a:r>
              <a:rPr lang="en" sz="2400"/>
              <a:t>Model-Based Testing (1 week)</a:t>
            </a:r>
          </a:p>
          <a:p>
            <a:pPr indent="-381000" lvl="0" marL="457200" rtl="0">
              <a:lnSpc>
                <a:spcPct val="115000"/>
              </a:lnSpc>
              <a:spcBef>
                <a:spcPts val="0"/>
              </a:spcBef>
              <a:buSzPts val="2400"/>
              <a:buChar char="●"/>
            </a:pPr>
            <a:r>
              <a:rPr lang="en" sz="2400"/>
              <a:t>Finite State Verification (1 week)</a:t>
            </a:r>
          </a:p>
          <a:p>
            <a:pPr indent="-381000" lvl="0" marL="457200" rtl="0">
              <a:lnSpc>
                <a:spcPct val="115000"/>
              </a:lnSpc>
              <a:spcBef>
                <a:spcPts val="0"/>
              </a:spcBef>
              <a:buSzPts val="2400"/>
              <a:buChar char="●"/>
            </a:pPr>
            <a:r>
              <a:rPr lang="en" sz="2400"/>
              <a:t>Proofs and Analysis (1 week)</a:t>
            </a:r>
          </a:p>
          <a:p>
            <a:pPr indent="-381000" lvl="0" marL="457200" rtl="0">
              <a:lnSpc>
                <a:spcPct val="115000"/>
              </a:lnSpc>
              <a:spcBef>
                <a:spcPts val="0"/>
              </a:spcBef>
              <a:buSzPts val="2400"/>
              <a:buChar char="●"/>
            </a:pPr>
            <a:r>
              <a:rPr lang="en" sz="2400"/>
              <a:t>Execution and Automation (3 weeks)</a:t>
            </a:r>
          </a:p>
          <a:p>
            <a:pPr indent="-381000" lvl="0" marL="457200" rtl="0">
              <a:lnSpc>
                <a:spcPct val="115000"/>
              </a:lnSpc>
              <a:spcBef>
                <a:spcPts val="0"/>
              </a:spcBef>
              <a:buSzPts val="2400"/>
              <a:buChar char="●"/>
            </a:pPr>
            <a:r>
              <a:rPr lang="en" sz="2400"/>
              <a:t>End-of-Testing Activities (1 week)</a:t>
            </a:r>
          </a:p>
          <a:p>
            <a:pPr indent="-381000" lvl="0" marL="457200" rtl="0">
              <a:lnSpc>
                <a:spcPct val="115000"/>
              </a:lnSpc>
              <a:spcBef>
                <a:spcPts val="0"/>
              </a:spcBef>
              <a:buSzPts val="2400"/>
              <a:buChar char="●"/>
            </a:pPr>
            <a:r>
              <a:rPr lang="en" sz="2400"/>
              <a:t>Other Testing Activities (1 week)</a:t>
            </a:r>
          </a:p>
          <a:p>
            <a:pPr indent="0" lvl="0" marL="0" rtl="0" algn="l">
              <a:spcBef>
                <a:spcPts val="0"/>
              </a:spcBef>
              <a:buNone/>
            </a:pPr>
            <a:r>
              <a:t/>
            </a:r>
            <a:endParaRPr/>
          </a:p>
        </p:txBody>
      </p:sp>
      <p:sp>
        <p:nvSpPr>
          <p:cNvPr id="119" name="Shape 119"/>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Shape 124"/>
          <p:cNvSpPr txBox="1"/>
          <p:nvPr>
            <p:ph type="title"/>
          </p:nvPr>
        </p:nvSpPr>
        <p:spPr>
          <a:xfrm>
            <a:off x="457200" y="274638"/>
            <a:ext cx="8229600" cy="1143300"/>
          </a:xfrm>
          <a:prstGeom prst="rect">
            <a:avLst/>
          </a:prstGeom>
        </p:spPr>
        <p:txBody>
          <a:bodyPr anchorCtr="0" anchor="b" bIns="91425" lIns="91425" rIns="91425" wrap="square" tIns="91425">
            <a:noAutofit/>
          </a:bodyPr>
          <a:lstStyle/>
          <a:p>
            <a:pPr indent="0" lvl="0" marL="0" rtl="0">
              <a:spcBef>
                <a:spcPts val="0"/>
              </a:spcBef>
              <a:buNone/>
            </a:pPr>
            <a:r>
              <a:rPr lang="en"/>
              <a:t>Contact Info</a:t>
            </a:r>
          </a:p>
        </p:txBody>
      </p:sp>
      <p:sp>
        <p:nvSpPr>
          <p:cNvPr id="125" name="Shape 125"/>
          <p:cNvSpPr txBox="1"/>
          <p:nvPr>
            <p:ph idx="1" type="body"/>
          </p:nvPr>
        </p:nvSpPr>
        <p:spPr>
          <a:xfrm>
            <a:off x="457200" y="1600200"/>
            <a:ext cx="8155800" cy="4967700"/>
          </a:xfrm>
          <a:prstGeom prst="rect">
            <a:avLst/>
          </a:prstGeom>
        </p:spPr>
        <p:txBody>
          <a:bodyPr anchorCtr="0" anchor="t" bIns="91425" lIns="91425" rIns="91425" wrap="square" tIns="91425">
            <a:noAutofit/>
          </a:bodyPr>
          <a:lstStyle/>
          <a:p>
            <a:pPr indent="-419100" lvl="0" marL="457200" rtl="0" algn="l">
              <a:spcBef>
                <a:spcPts val="0"/>
              </a:spcBef>
              <a:spcAft>
                <a:spcPts val="0"/>
              </a:spcAft>
              <a:buSzPts val="3000"/>
              <a:buChar char="●"/>
            </a:pPr>
            <a:r>
              <a:rPr lang="en"/>
              <a:t>Instructor: Greg Gay (Dr, Professor, $#*%)</a:t>
            </a:r>
          </a:p>
          <a:p>
            <a:pPr indent="-381000" lvl="1" marL="914400" rtl="0" algn="l">
              <a:spcBef>
                <a:spcPts val="0"/>
              </a:spcBef>
              <a:spcAft>
                <a:spcPts val="0"/>
              </a:spcAft>
              <a:buClr>
                <a:srgbClr val="000000"/>
              </a:buClr>
              <a:buSzPts val="2400"/>
              <a:buChar char="○"/>
            </a:pPr>
            <a:r>
              <a:rPr lang="en"/>
              <a:t>E-mail: </a:t>
            </a:r>
            <a:r>
              <a:rPr lang="en" u="sng">
                <a:solidFill>
                  <a:schemeClr val="hlink"/>
                </a:solidFill>
                <a:hlinkClick r:id="rId3"/>
              </a:rPr>
              <a:t>greg@greggay.com</a:t>
            </a:r>
            <a:r>
              <a:rPr lang="en"/>
              <a:t> </a:t>
            </a:r>
          </a:p>
          <a:p>
            <a:pPr indent="-381000" lvl="1" marL="914400" rtl="0" algn="l">
              <a:spcBef>
                <a:spcPts val="0"/>
              </a:spcBef>
              <a:spcAft>
                <a:spcPts val="0"/>
              </a:spcAft>
              <a:buClr>
                <a:srgbClr val="000000"/>
              </a:buClr>
              <a:buSzPts val="2400"/>
              <a:buChar char="○"/>
            </a:pPr>
            <a:r>
              <a:rPr lang="en"/>
              <a:t>Office Hours: T/Th, 4:00-5:00 PM, 2247 Storey Engineering and Innovation Center</a:t>
            </a:r>
          </a:p>
          <a:p>
            <a:pPr indent="-419100" lvl="0" marL="457200" rtl="0" algn="l">
              <a:spcBef>
                <a:spcPts val="0"/>
              </a:spcBef>
              <a:spcAft>
                <a:spcPts val="0"/>
              </a:spcAft>
              <a:buSzPts val="3000"/>
              <a:buChar char="●"/>
            </a:pPr>
            <a:r>
              <a:rPr lang="en"/>
              <a:t>Website: </a:t>
            </a:r>
          </a:p>
          <a:p>
            <a:pPr indent="-381000" lvl="1" marL="914400" rtl="0" algn="l">
              <a:spcBef>
                <a:spcPts val="0"/>
              </a:spcBef>
              <a:spcAft>
                <a:spcPts val="0"/>
              </a:spcAft>
              <a:buClr>
                <a:srgbClr val="000000"/>
              </a:buClr>
              <a:buSzPts val="2400"/>
              <a:buChar char="○"/>
            </a:pPr>
            <a:r>
              <a:rPr lang="en" u="sng">
                <a:solidFill>
                  <a:schemeClr val="hlink"/>
                </a:solidFill>
                <a:hlinkClick r:id="rId4"/>
              </a:rPr>
              <a:t>http://dropbox.cse.sc.edu/course/view.php?id=71</a:t>
            </a:r>
            <a:r>
              <a:rPr lang="en">
                <a:solidFill>
                  <a:srgbClr val="FF0000"/>
                </a:solidFill>
              </a:rPr>
              <a:t> </a:t>
            </a:r>
          </a:p>
          <a:p>
            <a:pPr indent="-381000" lvl="2" marL="1371600" rtl="0" algn="l">
              <a:spcBef>
                <a:spcPts val="0"/>
              </a:spcBef>
              <a:spcAft>
                <a:spcPts val="0"/>
              </a:spcAft>
              <a:buSzPts val="2400"/>
              <a:buChar char="■"/>
            </a:pPr>
            <a:r>
              <a:rPr lang="en"/>
              <a:t>(Moodle - will be used for course material and assignment submission)</a:t>
            </a:r>
          </a:p>
          <a:p>
            <a:pPr indent="-381000" lvl="1" marL="914400" rtl="0" algn="l">
              <a:spcBef>
                <a:spcPts val="0"/>
              </a:spcBef>
              <a:spcAft>
                <a:spcPts val="0"/>
              </a:spcAft>
              <a:buClr>
                <a:srgbClr val="000000"/>
              </a:buClr>
              <a:buSzPts val="2400"/>
              <a:buChar char="○"/>
            </a:pPr>
            <a:r>
              <a:rPr lang="en" u="sng">
                <a:solidFill>
                  <a:schemeClr val="hlink"/>
                </a:solidFill>
                <a:hlinkClick r:id="rId5"/>
              </a:rPr>
              <a:t>http://greggay.com/courses/spring18csce747/</a:t>
            </a:r>
            <a:r>
              <a:rPr lang="en"/>
              <a:t> </a:t>
            </a:r>
          </a:p>
          <a:p>
            <a:pPr indent="-381000" lvl="2" marL="1371600" rtl="0" algn="l">
              <a:spcBef>
                <a:spcPts val="0"/>
              </a:spcBef>
              <a:buSzPts val="2400"/>
              <a:buChar char="■"/>
            </a:pPr>
            <a:r>
              <a:rPr lang="en"/>
              <a:t>(Static backup - somewhat behind, but useful if Moodle is down)</a:t>
            </a:r>
          </a:p>
          <a:p>
            <a:pPr indent="0" lvl="0" marL="0" rtl="0" algn="l">
              <a:spcBef>
                <a:spcPts val="0"/>
              </a:spcBef>
              <a:buNone/>
            </a:pPr>
            <a:r>
              <a:t/>
            </a:r>
            <a:endParaRPr/>
          </a:p>
        </p:txBody>
      </p:sp>
      <p:sp>
        <p:nvSpPr>
          <p:cNvPr id="126" name="Shape 126"/>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Shape 131"/>
          <p:cNvSpPr txBox="1"/>
          <p:nvPr>
            <p:ph type="title"/>
          </p:nvPr>
        </p:nvSpPr>
        <p:spPr>
          <a:xfrm>
            <a:off x="457200" y="274638"/>
            <a:ext cx="8229600" cy="1143300"/>
          </a:xfrm>
          <a:prstGeom prst="rect">
            <a:avLst/>
          </a:prstGeom>
        </p:spPr>
        <p:txBody>
          <a:bodyPr anchorCtr="0" anchor="b" bIns="91425" lIns="91425" rIns="91425" wrap="square" tIns="91425">
            <a:noAutofit/>
          </a:bodyPr>
          <a:lstStyle/>
          <a:p>
            <a:pPr indent="0" lvl="0" marL="0" rtl="0">
              <a:spcBef>
                <a:spcPts val="0"/>
              </a:spcBef>
              <a:buNone/>
            </a:pPr>
            <a:r>
              <a:rPr lang="en"/>
              <a:t>Textbook</a:t>
            </a:r>
          </a:p>
        </p:txBody>
      </p:sp>
      <p:sp>
        <p:nvSpPr>
          <p:cNvPr id="132" name="Shape 132"/>
          <p:cNvSpPr txBox="1"/>
          <p:nvPr>
            <p:ph idx="1" type="body"/>
          </p:nvPr>
        </p:nvSpPr>
        <p:spPr>
          <a:xfrm>
            <a:off x="457200" y="1600200"/>
            <a:ext cx="4611300" cy="4967700"/>
          </a:xfrm>
          <a:prstGeom prst="rect">
            <a:avLst/>
          </a:prstGeom>
        </p:spPr>
        <p:txBody>
          <a:bodyPr anchorCtr="0" anchor="t" bIns="91425" lIns="91425" rIns="91425" wrap="square" tIns="91425">
            <a:noAutofit/>
          </a:bodyPr>
          <a:lstStyle/>
          <a:p>
            <a:pPr indent="0" lvl="0" marL="0" marR="0" rtl="0" algn="l">
              <a:lnSpc>
                <a:spcPct val="100000"/>
              </a:lnSpc>
              <a:spcBef>
                <a:spcPts val="600"/>
              </a:spcBef>
              <a:spcAft>
                <a:spcPts val="0"/>
              </a:spcAft>
              <a:buNone/>
            </a:pPr>
            <a:r>
              <a:rPr lang="en" sz="2800"/>
              <a:t>Required:</a:t>
            </a:r>
          </a:p>
          <a:p>
            <a:pPr indent="-355600" lvl="0" marL="457200" marR="0" rtl="0" algn="l">
              <a:lnSpc>
                <a:spcPct val="100000"/>
              </a:lnSpc>
              <a:spcBef>
                <a:spcPts val="600"/>
              </a:spcBef>
              <a:spcAft>
                <a:spcPts val="0"/>
              </a:spcAft>
              <a:buSzPts val="2000"/>
              <a:buChar char="●"/>
            </a:pPr>
            <a:r>
              <a:rPr i="1" lang="en" sz="2000"/>
              <a:t>Software Testing and Analysis</a:t>
            </a:r>
            <a:r>
              <a:rPr lang="en" sz="2000"/>
              <a:t>, Mauro Pezze and Michal Young.</a:t>
            </a:r>
          </a:p>
          <a:p>
            <a:pPr indent="-355600" lvl="1" marL="914400" rtl="0">
              <a:spcBef>
                <a:spcPts val="0"/>
              </a:spcBef>
              <a:buSzPts val="2000"/>
              <a:buChar char="○"/>
            </a:pPr>
            <a:r>
              <a:rPr lang="en" sz="2000"/>
              <a:t>(Only one edition - I think international editions are fine)</a:t>
            </a:r>
          </a:p>
          <a:p>
            <a:pPr indent="-355600" lvl="0" marL="457200" marR="0" rtl="0" algn="l">
              <a:lnSpc>
                <a:spcPct val="100000"/>
              </a:lnSpc>
              <a:spcBef>
                <a:spcPts val="0"/>
              </a:spcBef>
              <a:spcAft>
                <a:spcPts val="0"/>
              </a:spcAft>
              <a:buSzPts val="2000"/>
              <a:buChar char="●"/>
            </a:pPr>
            <a:r>
              <a:rPr lang="en" sz="2000"/>
              <a:t>Additional readings</a:t>
            </a:r>
          </a:p>
          <a:p>
            <a:pPr indent="-355600" lvl="1" marL="914400" marR="0" rtl="0" algn="l">
              <a:lnSpc>
                <a:spcPct val="100000"/>
              </a:lnSpc>
              <a:spcBef>
                <a:spcPts val="0"/>
              </a:spcBef>
              <a:spcAft>
                <a:spcPts val="0"/>
              </a:spcAft>
              <a:buSzPts val="2000"/>
              <a:buChar char="○"/>
            </a:pPr>
            <a:r>
              <a:rPr lang="en" sz="2000"/>
              <a:t>4-5 over the semester</a:t>
            </a:r>
          </a:p>
          <a:p>
            <a:pPr indent="-355600" lvl="1" marL="914400" marR="0" rtl="0" algn="l">
              <a:lnSpc>
                <a:spcPct val="100000"/>
              </a:lnSpc>
              <a:spcBef>
                <a:spcPts val="0"/>
              </a:spcBef>
              <a:spcAft>
                <a:spcPts val="0"/>
              </a:spcAft>
              <a:buSzPts val="2000"/>
              <a:buChar char="○"/>
            </a:pPr>
            <a:r>
              <a:rPr lang="en" sz="2000"/>
              <a:t>Will be made available on course webpage</a:t>
            </a:r>
          </a:p>
        </p:txBody>
      </p:sp>
      <p:pic>
        <p:nvPicPr>
          <p:cNvPr descr="Screenshot from 2015-12-04 13:51:52.png" id="133" name="Shape 133"/>
          <p:cNvPicPr preferRelativeResize="0"/>
          <p:nvPr/>
        </p:nvPicPr>
        <p:blipFill>
          <a:blip r:embed="rId3">
            <a:alphaModFix/>
          </a:blip>
          <a:stretch>
            <a:fillRect/>
          </a:stretch>
        </p:blipFill>
        <p:spPr>
          <a:xfrm>
            <a:off x="5220750" y="1710254"/>
            <a:ext cx="3819650" cy="4747583"/>
          </a:xfrm>
          <a:prstGeom prst="rect">
            <a:avLst/>
          </a:prstGeom>
          <a:noFill/>
          <a:ln>
            <a:noFill/>
          </a:ln>
        </p:spPr>
      </p:pic>
      <p:sp>
        <p:nvSpPr>
          <p:cNvPr id="134" name="Shape 134"/>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Shape 139"/>
          <p:cNvSpPr txBox="1"/>
          <p:nvPr>
            <p:ph type="title"/>
          </p:nvPr>
        </p:nvSpPr>
        <p:spPr>
          <a:xfrm>
            <a:off x="457200" y="274638"/>
            <a:ext cx="8229600" cy="1143300"/>
          </a:xfrm>
          <a:prstGeom prst="rect">
            <a:avLst/>
          </a:prstGeom>
        </p:spPr>
        <p:txBody>
          <a:bodyPr anchorCtr="0" anchor="b" bIns="91425" lIns="91425" rIns="91425" wrap="square" tIns="91425">
            <a:noAutofit/>
          </a:bodyPr>
          <a:lstStyle/>
          <a:p>
            <a:pPr indent="0" lvl="0" marL="0" rtl="0">
              <a:spcBef>
                <a:spcPts val="0"/>
              </a:spcBef>
              <a:buNone/>
            </a:pPr>
            <a:r>
              <a:rPr lang="en"/>
              <a:t>Learning Modes</a:t>
            </a:r>
          </a:p>
        </p:txBody>
      </p:sp>
      <p:sp>
        <p:nvSpPr>
          <p:cNvPr id="140" name="Shape 140"/>
          <p:cNvSpPr txBox="1"/>
          <p:nvPr>
            <p:ph idx="1" type="body"/>
          </p:nvPr>
        </p:nvSpPr>
        <p:spPr>
          <a:xfrm>
            <a:off x="3117251" y="1635650"/>
            <a:ext cx="3324900" cy="858600"/>
          </a:xfrm>
          <a:prstGeom prst="rect">
            <a:avLst/>
          </a:prstGeom>
        </p:spPr>
        <p:txBody>
          <a:bodyPr anchorCtr="0" anchor="t" bIns="91425" lIns="91425" rIns="91425" wrap="square" tIns="91425">
            <a:noAutofit/>
          </a:bodyPr>
          <a:lstStyle/>
          <a:p>
            <a:pPr indent="0" lvl="0" marL="0" marR="0" rtl="0" algn="l">
              <a:lnSpc>
                <a:spcPct val="100000"/>
              </a:lnSpc>
              <a:spcBef>
                <a:spcPts val="600"/>
              </a:spcBef>
              <a:spcAft>
                <a:spcPts val="0"/>
              </a:spcAft>
              <a:buNone/>
            </a:pPr>
            <a:r>
              <a:rPr lang="en"/>
              <a:t>Lectures/Textbook</a:t>
            </a:r>
          </a:p>
          <a:p>
            <a:pPr indent="0" lvl="0" marL="0" marR="0" rtl="0" algn="l">
              <a:lnSpc>
                <a:spcPct val="100000"/>
              </a:lnSpc>
              <a:spcBef>
                <a:spcPts val="600"/>
              </a:spcBef>
              <a:spcAft>
                <a:spcPts val="0"/>
              </a:spcAft>
              <a:buNone/>
            </a:pPr>
            <a:r>
              <a:t/>
            </a:r>
            <a:endParaRPr/>
          </a:p>
          <a:p>
            <a:pPr indent="0" lvl="0" marL="0" rtl="0" algn="l">
              <a:spcBef>
                <a:spcPts val="0"/>
              </a:spcBef>
              <a:buNone/>
            </a:pPr>
            <a:r>
              <a:t/>
            </a:r>
            <a:endParaRPr/>
          </a:p>
        </p:txBody>
      </p:sp>
      <p:pic>
        <p:nvPicPr>
          <p:cNvPr descr="Lecture_Blue-Focus-Marketing.jpg" id="141" name="Shape 141"/>
          <p:cNvPicPr preferRelativeResize="0"/>
          <p:nvPr/>
        </p:nvPicPr>
        <p:blipFill>
          <a:blip r:embed="rId3">
            <a:alphaModFix/>
          </a:blip>
          <a:stretch>
            <a:fillRect/>
          </a:stretch>
        </p:blipFill>
        <p:spPr>
          <a:xfrm>
            <a:off x="3619458" y="2205667"/>
            <a:ext cx="2157805" cy="1717775"/>
          </a:xfrm>
          <a:prstGeom prst="rect">
            <a:avLst/>
          </a:prstGeom>
          <a:noFill/>
          <a:ln>
            <a:noFill/>
          </a:ln>
        </p:spPr>
      </p:pic>
      <p:sp>
        <p:nvSpPr>
          <p:cNvPr id="142" name="Shape 142"/>
          <p:cNvSpPr txBox="1"/>
          <p:nvPr>
            <p:ph idx="1" type="body"/>
          </p:nvPr>
        </p:nvSpPr>
        <p:spPr>
          <a:xfrm>
            <a:off x="457200" y="3651777"/>
            <a:ext cx="3324900" cy="858600"/>
          </a:xfrm>
          <a:prstGeom prst="rect">
            <a:avLst/>
          </a:prstGeom>
        </p:spPr>
        <p:txBody>
          <a:bodyPr anchorCtr="0" anchor="t" bIns="91425" lIns="91425" rIns="91425" wrap="square" tIns="91425">
            <a:noAutofit/>
          </a:bodyPr>
          <a:lstStyle/>
          <a:p>
            <a:pPr indent="0" lvl="0" marL="0" marR="0" rtl="0" algn="l">
              <a:lnSpc>
                <a:spcPct val="100000"/>
              </a:lnSpc>
              <a:spcBef>
                <a:spcPts val="600"/>
              </a:spcBef>
              <a:spcAft>
                <a:spcPts val="0"/>
              </a:spcAft>
              <a:buNone/>
            </a:pPr>
            <a:r>
              <a:rPr lang="en"/>
              <a:t>Class Discussions</a:t>
            </a:r>
          </a:p>
          <a:p>
            <a:pPr indent="0" lvl="0" marL="0" marR="0" rtl="0" algn="l">
              <a:lnSpc>
                <a:spcPct val="100000"/>
              </a:lnSpc>
              <a:spcBef>
                <a:spcPts val="600"/>
              </a:spcBef>
              <a:spcAft>
                <a:spcPts val="0"/>
              </a:spcAft>
              <a:buNone/>
            </a:pPr>
            <a:r>
              <a:t/>
            </a:r>
            <a:endParaRPr/>
          </a:p>
          <a:p>
            <a:pPr indent="0" lvl="0" marL="0" rtl="0" algn="l">
              <a:spcBef>
                <a:spcPts val="0"/>
              </a:spcBef>
              <a:buNone/>
            </a:pPr>
            <a:r>
              <a:t/>
            </a:r>
            <a:endParaRPr/>
          </a:p>
        </p:txBody>
      </p:sp>
      <p:pic>
        <p:nvPicPr>
          <p:cNvPr descr="34.jpg" id="143" name="Shape 143"/>
          <p:cNvPicPr preferRelativeResize="0"/>
          <p:nvPr/>
        </p:nvPicPr>
        <p:blipFill>
          <a:blip r:embed="rId4">
            <a:alphaModFix/>
          </a:blip>
          <a:stretch>
            <a:fillRect/>
          </a:stretch>
        </p:blipFill>
        <p:spPr>
          <a:xfrm>
            <a:off x="671059" y="4242991"/>
            <a:ext cx="2617062" cy="1717774"/>
          </a:xfrm>
          <a:prstGeom prst="rect">
            <a:avLst/>
          </a:prstGeom>
          <a:noFill/>
          <a:ln>
            <a:noFill/>
          </a:ln>
        </p:spPr>
      </p:pic>
      <p:pic>
        <p:nvPicPr>
          <p:cNvPr descr="Project-Management.jpg" id="144" name="Shape 144"/>
          <p:cNvPicPr preferRelativeResize="0"/>
          <p:nvPr/>
        </p:nvPicPr>
        <p:blipFill>
          <a:blip r:embed="rId5">
            <a:alphaModFix/>
          </a:blip>
          <a:stretch>
            <a:fillRect/>
          </a:stretch>
        </p:blipFill>
        <p:spPr>
          <a:xfrm>
            <a:off x="5777254" y="4242999"/>
            <a:ext cx="2874660" cy="1851477"/>
          </a:xfrm>
          <a:prstGeom prst="rect">
            <a:avLst/>
          </a:prstGeom>
          <a:noFill/>
          <a:ln>
            <a:noFill/>
          </a:ln>
        </p:spPr>
      </p:pic>
      <p:sp>
        <p:nvSpPr>
          <p:cNvPr id="145" name="Shape 145"/>
          <p:cNvSpPr txBox="1"/>
          <p:nvPr>
            <p:ph idx="1" type="body"/>
          </p:nvPr>
        </p:nvSpPr>
        <p:spPr>
          <a:xfrm>
            <a:off x="5865747" y="3651789"/>
            <a:ext cx="3324900" cy="858600"/>
          </a:xfrm>
          <a:prstGeom prst="rect">
            <a:avLst/>
          </a:prstGeom>
        </p:spPr>
        <p:txBody>
          <a:bodyPr anchorCtr="0" anchor="t" bIns="91425" lIns="91425" rIns="91425" wrap="square" tIns="91425">
            <a:noAutofit/>
          </a:bodyPr>
          <a:lstStyle/>
          <a:p>
            <a:pPr indent="0" lvl="0" marL="0" marR="0" rtl="0" algn="l">
              <a:lnSpc>
                <a:spcPct val="100000"/>
              </a:lnSpc>
              <a:spcBef>
                <a:spcPts val="600"/>
              </a:spcBef>
              <a:spcAft>
                <a:spcPts val="0"/>
              </a:spcAft>
              <a:buNone/>
            </a:pPr>
            <a:r>
              <a:rPr lang="en"/>
              <a:t>Group Project</a:t>
            </a:r>
          </a:p>
          <a:p>
            <a:pPr indent="0" lvl="0" marL="0" marR="0" rtl="0" algn="l">
              <a:lnSpc>
                <a:spcPct val="100000"/>
              </a:lnSpc>
              <a:spcBef>
                <a:spcPts val="600"/>
              </a:spcBef>
              <a:spcAft>
                <a:spcPts val="0"/>
              </a:spcAft>
              <a:buNone/>
            </a:pPr>
            <a:r>
              <a:t/>
            </a:r>
            <a:endParaRPr/>
          </a:p>
          <a:p>
            <a:pPr indent="0" lvl="0" marL="0" rtl="0" algn="l">
              <a:spcBef>
                <a:spcPts val="0"/>
              </a:spcBef>
              <a:buNone/>
            </a:pPr>
            <a:r>
              <a:t/>
            </a:r>
            <a:endParaRPr/>
          </a:p>
        </p:txBody>
      </p:sp>
      <p:sp>
        <p:nvSpPr>
          <p:cNvPr id="146" name="Shape 146"/>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Shape 151"/>
          <p:cNvSpPr txBox="1"/>
          <p:nvPr>
            <p:ph type="title"/>
          </p:nvPr>
        </p:nvSpPr>
        <p:spPr>
          <a:xfrm>
            <a:off x="457200" y="274638"/>
            <a:ext cx="8229600" cy="1143300"/>
          </a:xfrm>
          <a:prstGeom prst="rect">
            <a:avLst/>
          </a:prstGeom>
        </p:spPr>
        <p:txBody>
          <a:bodyPr anchorCtr="0" anchor="b" bIns="91425" lIns="91425" rIns="91425" wrap="square" tIns="91425">
            <a:noAutofit/>
          </a:bodyPr>
          <a:lstStyle/>
          <a:p>
            <a:pPr indent="0" lvl="0" marL="0" rtl="0">
              <a:spcBef>
                <a:spcPts val="0"/>
              </a:spcBef>
              <a:buNone/>
            </a:pPr>
            <a:r>
              <a:rPr lang="en"/>
              <a:t>Prerequisites</a:t>
            </a:r>
          </a:p>
        </p:txBody>
      </p:sp>
      <p:sp>
        <p:nvSpPr>
          <p:cNvPr id="152" name="Shape 152"/>
          <p:cNvSpPr txBox="1"/>
          <p:nvPr>
            <p:ph idx="1" type="body"/>
          </p:nvPr>
        </p:nvSpPr>
        <p:spPr>
          <a:xfrm>
            <a:off x="457200" y="1546500"/>
            <a:ext cx="8155800" cy="4967700"/>
          </a:xfrm>
          <a:prstGeom prst="rect">
            <a:avLst/>
          </a:prstGeom>
        </p:spPr>
        <p:txBody>
          <a:bodyPr anchorCtr="0" anchor="t" bIns="91425" lIns="91425" rIns="91425" wrap="square" tIns="91425">
            <a:noAutofit/>
          </a:bodyPr>
          <a:lstStyle/>
          <a:p>
            <a:pPr indent="0" lvl="0" marL="0" marR="0" rtl="0" algn="l">
              <a:lnSpc>
                <a:spcPct val="100000"/>
              </a:lnSpc>
              <a:spcBef>
                <a:spcPts val="600"/>
              </a:spcBef>
              <a:spcAft>
                <a:spcPts val="0"/>
              </a:spcAft>
              <a:buNone/>
            </a:pPr>
            <a:r>
              <a:rPr lang="en"/>
              <a:t>CSCE 740 - Software Engineering</a:t>
            </a:r>
          </a:p>
          <a:p>
            <a:pPr indent="-381000" lvl="0" marL="457200" marR="0" rtl="0" algn="l">
              <a:lnSpc>
                <a:spcPct val="100000"/>
              </a:lnSpc>
              <a:spcBef>
                <a:spcPts val="600"/>
              </a:spcBef>
              <a:spcAft>
                <a:spcPts val="0"/>
              </a:spcAft>
              <a:buSzPts val="2400"/>
              <a:buChar char="●"/>
            </a:pPr>
            <a:r>
              <a:rPr lang="en" sz="2400"/>
              <a:t>Not essential, but very helpful.</a:t>
            </a:r>
          </a:p>
          <a:p>
            <a:pPr indent="0" lvl="0" marL="0" marR="0" rtl="0" algn="l">
              <a:lnSpc>
                <a:spcPct val="100000"/>
              </a:lnSpc>
              <a:spcBef>
                <a:spcPts val="600"/>
              </a:spcBef>
              <a:spcAft>
                <a:spcPts val="0"/>
              </a:spcAft>
              <a:buNone/>
            </a:pPr>
            <a:r>
              <a:t/>
            </a:r>
            <a:endParaRPr sz="1100"/>
          </a:p>
          <a:p>
            <a:pPr indent="0" lvl="0" marL="0" marR="0" rtl="0" algn="l">
              <a:lnSpc>
                <a:spcPct val="100000"/>
              </a:lnSpc>
              <a:spcBef>
                <a:spcPts val="600"/>
              </a:spcBef>
              <a:spcAft>
                <a:spcPts val="0"/>
              </a:spcAft>
              <a:buNone/>
            </a:pPr>
            <a:r>
              <a:rPr lang="en"/>
              <a:t>You need to be proficient in Java </a:t>
            </a:r>
          </a:p>
          <a:p>
            <a:pPr indent="-381000" lvl="0" marL="457200" marR="0" rtl="0" algn="l">
              <a:lnSpc>
                <a:spcPct val="100000"/>
              </a:lnSpc>
              <a:spcBef>
                <a:spcPts val="600"/>
              </a:spcBef>
              <a:spcAft>
                <a:spcPts val="0"/>
              </a:spcAft>
              <a:buSzPts val="2400"/>
              <a:buChar char="●"/>
            </a:pPr>
            <a:r>
              <a:rPr lang="en" sz="2400"/>
              <a:t>(and, ideally, C++)</a:t>
            </a:r>
          </a:p>
          <a:p>
            <a:pPr indent="-381000" lvl="0" marL="457200" marR="0" rtl="0" algn="l">
              <a:lnSpc>
                <a:spcPct val="100000"/>
              </a:lnSpc>
              <a:spcBef>
                <a:spcPts val="0"/>
              </a:spcBef>
              <a:spcAft>
                <a:spcPts val="0"/>
              </a:spcAft>
              <a:buSzPts val="2400"/>
              <a:buChar char="●"/>
            </a:pPr>
            <a:r>
              <a:rPr lang="en" sz="2400"/>
              <a:t>You should be able to read and write programs without additional instruction.</a:t>
            </a:r>
          </a:p>
          <a:p>
            <a:pPr indent="-381000" lvl="0" marL="457200" marR="0" rtl="0" algn="l">
              <a:lnSpc>
                <a:spcPct val="100000"/>
              </a:lnSpc>
              <a:spcBef>
                <a:spcPts val="0"/>
              </a:spcBef>
              <a:spcAft>
                <a:spcPts val="0"/>
              </a:spcAft>
              <a:buSzPts val="2400"/>
              <a:buChar char="●"/>
            </a:pPr>
            <a:r>
              <a:rPr lang="en" sz="2400"/>
              <a:t>This is </a:t>
            </a:r>
            <a:r>
              <a:rPr b="1" lang="en" sz="2400"/>
              <a:t>not</a:t>
            </a:r>
            <a:r>
              <a:rPr lang="en" sz="2400"/>
              <a:t> a programming language class.</a:t>
            </a:r>
          </a:p>
          <a:p>
            <a:pPr indent="0" lvl="0" marL="0" marR="0" rtl="0" algn="l">
              <a:lnSpc>
                <a:spcPct val="100000"/>
              </a:lnSpc>
              <a:spcBef>
                <a:spcPts val="600"/>
              </a:spcBef>
              <a:spcAft>
                <a:spcPts val="0"/>
              </a:spcAft>
              <a:buNone/>
            </a:pPr>
            <a:r>
              <a:t/>
            </a:r>
            <a:endParaRPr sz="1100"/>
          </a:p>
          <a:p>
            <a:pPr indent="0" lvl="0" marL="0" marR="0" rtl="0" algn="l">
              <a:lnSpc>
                <a:spcPct val="100000"/>
              </a:lnSpc>
              <a:spcBef>
                <a:spcPts val="600"/>
              </a:spcBef>
              <a:spcAft>
                <a:spcPts val="0"/>
              </a:spcAft>
              <a:buNone/>
            </a:pPr>
            <a:r>
              <a:rPr lang="en"/>
              <a:t>You need a basic understanding of algorithms, logic, and sets.</a:t>
            </a:r>
          </a:p>
          <a:p>
            <a:pPr indent="0" lvl="0" marL="0" rtl="0" algn="l">
              <a:spcBef>
                <a:spcPts val="0"/>
              </a:spcBef>
              <a:buNone/>
            </a:pPr>
            <a:r>
              <a:t/>
            </a:r>
            <a:endParaRPr/>
          </a:p>
        </p:txBody>
      </p:sp>
      <p:sp>
        <p:nvSpPr>
          <p:cNvPr id="153" name="Shape 153"/>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Shape 158"/>
          <p:cNvSpPr txBox="1"/>
          <p:nvPr>
            <p:ph type="title"/>
          </p:nvPr>
        </p:nvSpPr>
        <p:spPr>
          <a:xfrm>
            <a:off x="457200" y="274638"/>
            <a:ext cx="8229600" cy="1143300"/>
          </a:xfrm>
          <a:prstGeom prst="rect">
            <a:avLst/>
          </a:prstGeom>
        </p:spPr>
        <p:txBody>
          <a:bodyPr anchorCtr="0" anchor="b" bIns="91425" lIns="91425" rIns="91425" wrap="square" tIns="91425">
            <a:noAutofit/>
          </a:bodyPr>
          <a:lstStyle/>
          <a:p>
            <a:pPr indent="0" lvl="0" marL="0" rtl="0">
              <a:spcBef>
                <a:spcPts val="0"/>
              </a:spcBef>
              <a:buNone/>
            </a:pPr>
            <a:r>
              <a:rPr lang="en"/>
              <a:t>Assignments and Grading</a:t>
            </a:r>
          </a:p>
        </p:txBody>
      </p:sp>
      <p:sp>
        <p:nvSpPr>
          <p:cNvPr id="159" name="Shape 159"/>
          <p:cNvSpPr txBox="1"/>
          <p:nvPr>
            <p:ph idx="1" type="body"/>
          </p:nvPr>
        </p:nvSpPr>
        <p:spPr>
          <a:xfrm>
            <a:off x="457200" y="1600200"/>
            <a:ext cx="8155800" cy="4967700"/>
          </a:xfrm>
          <a:prstGeom prst="rect">
            <a:avLst/>
          </a:prstGeom>
        </p:spPr>
        <p:txBody>
          <a:bodyPr anchorCtr="0" anchor="t" bIns="91425" lIns="91425" rIns="91425" wrap="square" tIns="91425">
            <a:noAutofit/>
          </a:bodyPr>
          <a:lstStyle/>
          <a:p>
            <a:pPr indent="-419100" lvl="0" marL="457200" marR="0" rtl="0" algn="l">
              <a:lnSpc>
                <a:spcPct val="100000"/>
              </a:lnSpc>
              <a:spcBef>
                <a:spcPts val="600"/>
              </a:spcBef>
              <a:spcAft>
                <a:spcPts val="0"/>
              </a:spcAft>
              <a:buSzPts val="3000"/>
              <a:buChar char="●"/>
            </a:pPr>
            <a:r>
              <a:rPr lang="en"/>
              <a:t>Group Assignments (40% in total)</a:t>
            </a:r>
          </a:p>
          <a:p>
            <a:pPr indent="-381000" lvl="1" marL="914400" marR="0" rtl="0" algn="l">
              <a:lnSpc>
                <a:spcPct val="100000"/>
              </a:lnSpc>
              <a:spcBef>
                <a:spcPts val="0"/>
              </a:spcBef>
              <a:spcAft>
                <a:spcPts val="0"/>
              </a:spcAft>
              <a:buSzPts val="2400"/>
              <a:buChar char="○"/>
            </a:pPr>
            <a:r>
              <a:rPr lang="en"/>
              <a:t>Groups of 3.</a:t>
            </a:r>
          </a:p>
          <a:p>
            <a:pPr indent="-381000" lvl="1" marL="914400" marR="0" rtl="0" algn="l">
              <a:lnSpc>
                <a:spcPct val="100000"/>
              </a:lnSpc>
              <a:spcBef>
                <a:spcPts val="0"/>
              </a:spcBef>
              <a:spcAft>
                <a:spcPts val="0"/>
              </a:spcAft>
              <a:buSzPts val="2400"/>
              <a:buChar char="○"/>
            </a:pPr>
            <a:r>
              <a:rPr lang="en"/>
              <a:t>Frequent peer evaluations.</a:t>
            </a:r>
          </a:p>
          <a:p>
            <a:pPr indent="-419100" lvl="0" marL="457200" marR="0" rtl="0" algn="l">
              <a:lnSpc>
                <a:spcPct val="100000"/>
              </a:lnSpc>
              <a:spcBef>
                <a:spcPts val="0"/>
              </a:spcBef>
              <a:spcAft>
                <a:spcPts val="0"/>
              </a:spcAft>
              <a:buSzPts val="3000"/>
              <a:buChar char="●"/>
            </a:pPr>
            <a:r>
              <a:rPr lang="en"/>
              <a:t>Individual Assignments (10%)</a:t>
            </a:r>
          </a:p>
          <a:p>
            <a:pPr indent="-381000" lvl="1" marL="914400" marR="0" rtl="0" algn="l">
              <a:lnSpc>
                <a:spcPct val="100000"/>
              </a:lnSpc>
              <a:spcBef>
                <a:spcPts val="0"/>
              </a:spcBef>
              <a:spcAft>
                <a:spcPts val="0"/>
              </a:spcAft>
              <a:buSzPts val="2400"/>
              <a:buChar char="○"/>
            </a:pPr>
            <a:r>
              <a:rPr lang="en"/>
              <a:t>Reading + 1 page summary</a:t>
            </a:r>
          </a:p>
          <a:p>
            <a:pPr indent="-419100" lvl="0" marL="457200" marR="0" rtl="0" algn="l">
              <a:lnSpc>
                <a:spcPct val="100000"/>
              </a:lnSpc>
              <a:spcBef>
                <a:spcPts val="0"/>
              </a:spcBef>
              <a:spcAft>
                <a:spcPts val="0"/>
              </a:spcAft>
              <a:buClr>
                <a:schemeClr val="dk1"/>
              </a:buClr>
              <a:buSzPts val="3000"/>
              <a:buFont typeface="Arial"/>
              <a:buChar char="●"/>
            </a:pPr>
            <a:r>
              <a:rPr lang="en"/>
              <a:t>Midterm/Final Exams (20% each)</a:t>
            </a:r>
          </a:p>
          <a:p>
            <a:pPr indent="-419100" lvl="0" marL="457200" marR="0" rtl="0" algn="l">
              <a:lnSpc>
                <a:spcPct val="100000"/>
              </a:lnSpc>
              <a:spcBef>
                <a:spcPts val="0"/>
              </a:spcBef>
              <a:spcAft>
                <a:spcPts val="0"/>
              </a:spcAft>
              <a:buSzPts val="3000"/>
              <a:buChar char="●"/>
            </a:pPr>
            <a:r>
              <a:rPr lang="en"/>
              <a:t>Participation (10%)</a:t>
            </a:r>
          </a:p>
          <a:p>
            <a:pPr indent="-381000" lvl="1" marL="914400" marR="0" rtl="0" algn="l">
              <a:lnSpc>
                <a:spcPct val="100000"/>
              </a:lnSpc>
              <a:spcBef>
                <a:spcPts val="0"/>
              </a:spcBef>
              <a:spcAft>
                <a:spcPts val="0"/>
              </a:spcAft>
              <a:buSzPts val="2400"/>
              <a:buChar char="○"/>
            </a:pPr>
            <a:r>
              <a:rPr lang="en"/>
              <a:t>In-class activities.</a:t>
            </a:r>
          </a:p>
          <a:p>
            <a:pPr indent="-381000" lvl="1" marL="914400" marR="0" rtl="0" algn="l">
              <a:lnSpc>
                <a:spcPct val="100000"/>
              </a:lnSpc>
              <a:spcBef>
                <a:spcPts val="0"/>
              </a:spcBef>
              <a:spcAft>
                <a:spcPts val="0"/>
              </a:spcAft>
              <a:buSzPts val="2400"/>
              <a:buChar char="○"/>
            </a:pPr>
            <a:r>
              <a:rPr lang="en"/>
              <a:t>Group participation.</a:t>
            </a:r>
          </a:p>
          <a:p>
            <a:pPr indent="-381000" lvl="1" marL="914400" marR="0" rtl="0" algn="l">
              <a:lnSpc>
                <a:spcPct val="100000"/>
              </a:lnSpc>
              <a:spcBef>
                <a:spcPts val="0"/>
              </a:spcBef>
              <a:spcAft>
                <a:spcPts val="0"/>
              </a:spcAft>
              <a:buSzPts val="2400"/>
              <a:buChar char="○"/>
            </a:pPr>
            <a:r>
              <a:rPr lang="en"/>
              <a:t>Answering questions.</a:t>
            </a:r>
          </a:p>
          <a:p>
            <a:pPr indent="0" lvl="0" marL="0" rtl="0" algn="l">
              <a:spcBef>
                <a:spcPts val="0"/>
              </a:spcBef>
              <a:buNone/>
            </a:pPr>
            <a:r>
              <a:t/>
            </a:r>
            <a:endParaRPr/>
          </a:p>
        </p:txBody>
      </p:sp>
      <p:sp>
        <p:nvSpPr>
          <p:cNvPr id="160" name="Shape 160"/>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Shape 165"/>
          <p:cNvSpPr txBox="1"/>
          <p:nvPr>
            <p:ph type="title"/>
          </p:nvPr>
        </p:nvSpPr>
        <p:spPr>
          <a:xfrm>
            <a:off x="457200" y="274638"/>
            <a:ext cx="8229600" cy="1143300"/>
          </a:xfrm>
          <a:prstGeom prst="rect">
            <a:avLst/>
          </a:prstGeom>
        </p:spPr>
        <p:txBody>
          <a:bodyPr anchorCtr="0" anchor="b" bIns="91425" lIns="91425" rIns="91425" wrap="square" tIns="91425">
            <a:noAutofit/>
          </a:bodyPr>
          <a:lstStyle/>
          <a:p>
            <a:pPr indent="0" lvl="0" marL="0" rtl="0">
              <a:spcBef>
                <a:spcPts val="0"/>
              </a:spcBef>
              <a:buNone/>
            </a:pPr>
            <a:r>
              <a:rPr lang="en"/>
              <a:t>Expected Workload</a:t>
            </a:r>
          </a:p>
        </p:txBody>
      </p:sp>
      <p:sp>
        <p:nvSpPr>
          <p:cNvPr id="166" name="Shape 166"/>
          <p:cNvSpPr txBox="1"/>
          <p:nvPr>
            <p:ph idx="1" type="body"/>
          </p:nvPr>
        </p:nvSpPr>
        <p:spPr>
          <a:xfrm>
            <a:off x="457200" y="1600200"/>
            <a:ext cx="8155800" cy="4967700"/>
          </a:xfrm>
          <a:prstGeom prst="rect">
            <a:avLst/>
          </a:prstGeom>
        </p:spPr>
        <p:txBody>
          <a:bodyPr anchorCtr="0" anchor="t" bIns="91425" lIns="91425" rIns="91425" wrap="square" tIns="91425">
            <a:noAutofit/>
          </a:bodyPr>
          <a:lstStyle/>
          <a:p>
            <a:pPr indent="0" lvl="0" marL="0" rtl="0" algn="l">
              <a:spcBef>
                <a:spcPts val="0"/>
              </a:spcBef>
              <a:buNone/>
            </a:pPr>
            <a:r>
              <a:rPr lang="en"/>
              <a:t>This class can be time consuming.</a:t>
            </a:r>
          </a:p>
          <a:p>
            <a:pPr indent="-406400" lvl="0" marL="457200" rtl="0" algn="l">
              <a:spcBef>
                <a:spcPts val="0"/>
              </a:spcBef>
              <a:spcAft>
                <a:spcPts val="0"/>
              </a:spcAft>
              <a:buSzPts val="2800"/>
              <a:buChar char="●"/>
            </a:pPr>
            <a:r>
              <a:rPr lang="en" sz="2800"/>
              <a:t>Understanding the material takes time.</a:t>
            </a:r>
          </a:p>
          <a:p>
            <a:pPr indent="-406400" lvl="0" marL="457200" rtl="0" algn="l">
              <a:spcBef>
                <a:spcPts val="0"/>
              </a:spcBef>
              <a:buSzPts val="2800"/>
              <a:buChar char="●"/>
            </a:pPr>
            <a:r>
              <a:rPr lang="en" sz="2800"/>
              <a:t>Project work requires team coordination.</a:t>
            </a:r>
          </a:p>
          <a:p>
            <a:pPr indent="0" lvl="0" marL="0" rtl="0" algn="l">
              <a:spcBef>
                <a:spcPts val="0"/>
              </a:spcBef>
              <a:buNone/>
            </a:pPr>
            <a:r>
              <a:t/>
            </a:r>
            <a:endParaRPr/>
          </a:p>
          <a:p>
            <a:pPr indent="0" lvl="0" marL="0" rtl="0" algn="l">
              <a:spcBef>
                <a:spcPts val="0"/>
              </a:spcBef>
              <a:buNone/>
            </a:pPr>
            <a:r>
              <a:rPr lang="en"/>
              <a:t>Do not underestimate the project work.</a:t>
            </a:r>
          </a:p>
          <a:p>
            <a:pPr indent="-406400" lvl="0" marL="457200" rtl="0" algn="l">
              <a:spcBef>
                <a:spcPts val="0"/>
              </a:spcBef>
              <a:spcAft>
                <a:spcPts val="0"/>
              </a:spcAft>
              <a:buSzPts val="2800"/>
              <a:buChar char="●"/>
            </a:pPr>
            <a:r>
              <a:rPr lang="en" sz="2800"/>
              <a:t>Good engineering is hard.</a:t>
            </a:r>
          </a:p>
          <a:p>
            <a:pPr indent="-406400" lvl="0" marL="457200" rtl="0" algn="l">
              <a:spcBef>
                <a:spcPts val="0"/>
              </a:spcBef>
              <a:spcAft>
                <a:spcPts val="0"/>
              </a:spcAft>
              <a:buSzPts val="2800"/>
              <a:buChar char="●"/>
            </a:pPr>
            <a:r>
              <a:rPr lang="en" sz="2800"/>
              <a:t>Planning and scheduling your time is essential.</a:t>
            </a:r>
          </a:p>
          <a:p>
            <a:pPr indent="-406400" lvl="0" marL="457200" rtl="0" algn="l">
              <a:spcBef>
                <a:spcPts val="0"/>
              </a:spcBef>
              <a:spcAft>
                <a:spcPts val="0"/>
              </a:spcAft>
              <a:buSzPts val="2800"/>
              <a:buChar char="●"/>
            </a:pPr>
            <a:r>
              <a:rPr lang="en" sz="2800"/>
              <a:t>Do NOT delay getting started.</a:t>
            </a:r>
          </a:p>
          <a:p>
            <a:pPr indent="-406400" lvl="0" marL="457200" rtl="0" algn="l">
              <a:spcBef>
                <a:spcPts val="0"/>
              </a:spcBef>
              <a:buSzPts val="2800"/>
              <a:buChar char="●"/>
            </a:pPr>
            <a:r>
              <a:rPr lang="en" sz="2800"/>
              <a:t>Appoint a team leader (and rotate the role)</a:t>
            </a:r>
          </a:p>
        </p:txBody>
      </p:sp>
      <p:sp>
        <p:nvSpPr>
          <p:cNvPr id="167" name="Shape 167"/>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Shape 172"/>
          <p:cNvSpPr txBox="1"/>
          <p:nvPr>
            <p:ph type="title"/>
          </p:nvPr>
        </p:nvSpPr>
        <p:spPr>
          <a:xfrm>
            <a:off x="457200" y="274638"/>
            <a:ext cx="8229600" cy="1143300"/>
          </a:xfrm>
          <a:prstGeom prst="rect">
            <a:avLst/>
          </a:prstGeom>
        </p:spPr>
        <p:txBody>
          <a:bodyPr anchorCtr="0" anchor="b" bIns="91425" lIns="91425" rIns="91425" wrap="square" tIns="91425">
            <a:noAutofit/>
          </a:bodyPr>
          <a:lstStyle/>
          <a:p>
            <a:pPr indent="0" lvl="0" marL="0" rtl="0">
              <a:spcBef>
                <a:spcPts val="0"/>
              </a:spcBef>
              <a:buNone/>
            </a:pPr>
            <a:r>
              <a:rPr lang="en"/>
              <a:t>Feedback</a:t>
            </a:r>
          </a:p>
        </p:txBody>
      </p:sp>
      <p:sp>
        <p:nvSpPr>
          <p:cNvPr id="173" name="Shape 173"/>
          <p:cNvSpPr txBox="1"/>
          <p:nvPr>
            <p:ph idx="1" type="body"/>
          </p:nvPr>
        </p:nvSpPr>
        <p:spPr>
          <a:xfrm>
            <a:off x="457200" y="1600200"/>
            <a:ext cx="8155800" cy="4967700"/>
          </a:xfrm>
          <a:prstGeom prst="rect">
            <a:avLst/>
          </a:prstGeom>
        </p:spPr>
        <p:txBody>
          <a:bodyPr anchorCtr="0" anchor="t" bIns="91425" lIns="91425" rIns="91425" wrap="square" tIns="91425">
            <a:noAutofit/>
          </a:bodyPr>
          <a:lstStyle/>
          <a:p>
            <a:pPr indent="0" lvl="0" marL="0" marR="0" rtl="0" algn="l">
              <a:lnSpc>
                <a:spcPct val="100000"/>
              </a:lnSpc>
              <a:spcBef>
                <a:spcPts val="600"/>
              </a:spcBef>
              <a:spcAft>
                <a:spcPts val="0"/>
              </a:spcAft>
              <a:buNone/>
            </a:pPr>
            <a:r>
              <a:rPr lang="en" sz="2800"/>
              <a:t>Problems with assignments, course questions, feedback?</a:t>
            </a:r>
          </a:p>
          <a:p>
            <a:pPr indent="-381000" lvl="0" marL="457200" marR="0" rtl="0" algn="l">
              <a:lnSpc>
                <a:spcPct val="100000"/>
              </a:lnSpc>
              <a:spcBef>
                <a:spcPts val="600"/>
              </a:spcBef>
              <a:spcAft>
                <a:spcPts val="0"/>
              </a:spcAft>
              <a:buSzPts val="2400"/>
              <a:buChar char="●"/>
            </a:pPr>
            <a:r>
              <a:rPr lang="en" sz="2400"/>
              <a:t>Contact me! I like feedback!</a:t>
            </a:r>
          </a:p>
          <a:p>
            <a:pPr indent="0" lvl="0" marL="0" marR="0" rtl="0" algn="l">
              <a:lnSpc>
                <a:spcPct val="100000"/>
              </a:lnSpc>
              <a:spcBef>
                <a:spcPts val="600"/>
              </a:spcBef>
              <a:spcAft>
                <a:spcPts val="0"/>
              </a:spcAft>
              <a:buNone/>
            </a:pPr>
            <a:r>
              <a:t/>
            </a:r>
            <a:endParaRPr sz="1100"/>
          </a:p>
          <a:p>
            <a:pPr indent="0" lvl="0" marL="0" marR="0" rtl="0" algn="l">
              <a:lnSpc>
                <a:spcPct val="100000"/>
              </a:lnSpc>
              <a:spcBef>
                <a:spcPts val="600"/>
              </a:spcBef>
              <a:spcAft>
                <a:spcPts val="0"/>
              </a:spcAft>
              <a:buNone/>
            </a:pPr>
            <a:r>
              <a:rPr lang="en" sz="2800"/>
              <a:t>Problem with instructor</a:t>
            </a:r>
          </a:p>
          <a:p>
            <a:pPr indent="-381000" lvl="0" marL="457200" marR="0" rtl="0" algn="l">
              <a:lnSpc>
                <a:spcPct val="100000"/>
              </a:lnSpc>
              <a:spcBef>
                <a:spcPts val="600"/>
              </a:spcBef>
              <a:spcAft>
                <a:spcPts val="0"/>
              </a:spcAft>
              <a:buSzPts val="2400"/>
              <a:buChar char="●"/>
            </a:pPr>
            <a:r>
              <a:rPr lang="en" sz="2400"/>
              <a:t>Also contact me</a:t>
            </a:r>
          </a:p>
          <a:p>
            <a:pPr indent="-381000" lvl="0" marL="457200" marR="0" rtl="0" algn="l">
              <a:lnSpc>
                <a:spcPct val="100000"/>
              </a:lnSpc>
              <a:spcBef>
                <a:spcPts val="0"/>
              </a:spcBef>
              <a:spcAft>
                <a:spcPts val="0"/>
              </a:spcAft>
              <a:buSzPts val="2400"/>
              <a:buChar char="●"/>
            </a:pPr>
            <a:r>
              <a:rPr lang="en" sz="2400"/>
              <a:t>Contact CS front office</a:t>
            </a:r>
          </a:p>
          <a:p>
            <a:pPr indent="0" lvl="0" marL="0" marR="0" rtl="0" algn="l">
              <a:lnSpc>
                <a:spcPct val="100000"/>
              </a:lnSpc>
              <a:spcBef>
                <a:spcPts val="600"/>
              </a:spcBef>
              <a:spcAft>
                <a:spcPts val="0"/>
              </a:spcAft>
              <a:buNone/>
            </a:pPr>
            <a:r>
              <a:t/>
            </a:r>
            <a:endParaRPr sz="2800"/>
          </a:p>
          <a:p>
            <a:pPr indent="0" lvl="0" marL="0" marR="0" rtl="0" algn="l">
              <a:lnSpc>
                <a:spcPct val="100000"/>
              </a:lnSpc>
              <a:spcBef>
                <a:spcPts val="600"/>
              </a:spcBef>
              <a:spcAft>
                <a:spcPts val="0"/>
              </a:spcAft>
              <a:buNone/>
            </a:pPr>
            <a:r>
              <a:t/>
            </a:r>
            <a:endParaRPr sz="2800"/>
          </a:p>
        </p:txBody>
      </p:sp>
      <p:sp>
        <p:nvSpPr>
          <p:cNvPr id="174" name="Shape 174"/>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Shape 179"/>
          <p:cNvSpPr txBox="1"/>
          <p:nvPr>
            <p:ph type="title"/>
          </p:nvPr>
        </p:nvSpPr>
        <p:spPr>
          <a:xfrm>
            <a:off x="457200" y="274638"/>
            <a:ext cx="8229600" cy="1143300"/>
          </a:xfrm>
          <a:prstGeom prst="rect">
            <a:avLst/>
          </a:prstGeom>
        </p:spPr>
        <p:txBody>
          <a:bodyPr anchorCtr="0" anchor="b" bIns="91425" lIns="91425" rIns="91425" wrap="square" tIns="91425">
            <a:noAutofit/>
          </a:bodyPr>
          <a:lstStyle/>
          <a:p>
            <a:pPr indent="0" lvl="0" marL="0" rtl="0">
              <a:spcBef>
                <a:spcPts val="0"/>
              </a:spcBef>
              <a:buNone/>
            </a:pPr>
            <a:r>
              <a:rPr lang="en"/>
              <a:t>Other Policies</a:t>
            </a:r>
          </a:p>
        </p:txBody>
      </p:sp>
      <p:sp>
        <p:nvSpPr>
          <p:cNvPr id="180" name="Shape 180"/>
          <p:cNvSpPr txBox="1"/>
          <p:nvPr>
            <p:ph idx="1" type="body"/>
          </p:nvPr>
        </p:nvSpPr>
        <p:spPr>
          <a:xfrm>
            <a:off x="457200" y="1600200"/>
            <a:ext cx="8155800" cy="4967700"/>
          </a:xfrm>
          <a:prstGeom prst="rect">
            <a:avLst/>
          </a:prstGeom>
        </p:spPr>
        <p:txBody>
          <a:bodyPr anchorCtr="0" anchor="t" bIns="91425" lIns="91425" rIns="91425" wrap="square" tIns="91425">
            <a:noAutofit/>
          </a:bodyPr>
          <a:lstStyle/>
          <a:p>
            <a:pPr indent="-69850" lvl="0" marL="0" rtl="0">
              <a:lnSpc>
                <a:spcPct val="115000"/>
              </a:lnSpc>
              <a:spcBef>
                <a:spcPts val="0"/>
              </a:spcBef>
              <a:buClr>
                <a:schemeClr val="dk1"/>
              </a:buClr>
              <a:buSzPts val="1100"/>
              <a:buFont typeface="Arial"/>
              <a:buNone/>
            </a:pPr>
            <a:r>
              <a:rPr i="1" lang="en"/>
              <a:t>Integrity and Ethics:</a:t>
            </a:r>
          </a:p>
          <a:p>
            <a:pPr indent="-69850" lvl="0" marL="0" rtl="0">
              <a:lnSpc>
                <a:spcPct val="115000"/>
              </a:lnSpc>
              <a:spcBef>
                <a:spcPts val="0"/>
              </a:spcBef>
              <a:buClr>
                <a:schemeClr val="dk1"/>
              </a:buClr>
              <a:buSzPts val="1100"/>
              <a:buFont typeface="Arial"/>
              <a:buNone/>
            </a:pPr>
            <a:r>
              <a:rPr lang="en" sz="2000">
                <a:highlight>
                  <a:srgbClr val="FFFFFF"/>
                </a:highlight>
              </a:rPr>
              <a:t>The homework and programs you submit for this class must be entirely your own. If this policy is not absolutely clear, then please contact me. Any other collaboration of any type on any assignment is not permitted. It is your responsibility to protect your work from unauthorized access.</a:t>
            </a:r>
          </a:p>
          <a:p>
            <a:pPr indent="-69850" lvl="0" marL="0" rtl="0">
              <a:lnSpc>
                <a:spcPct val="115000"/>
              </a:lnSpc>
              <a:spcBef>
                <a:spcPts val="0"/>
              </a:spcBef>
              <a:buClr>
                <a:schemeClr val="dk1"/>
              </a:buClr>
              <a:buSzPts val="1100"/>
              <a:buFont typeface="Arial"/>
              <a:buNone/>
            </a:pPr>
            <a:r>
              <a:t/>
            </a:r>
            <a:endParaRPr sz="1100"/>
          </a:p>
          <a:p>
            <a:pPr indent="-69850" lvl="0" marL="0" rtl="0">
              <a:lnSpc>
                <a:spcPct val="115000"/>
              </a:lnSpc>
              <a:spcBef>
                <a:spcPts val="0"/>
              </a:spcBef>
              <a:buClr>
                <a:schemeClr val="dk1"/>
              </a:buClr>
              <a:buSzPts val="1100"/>
              <a:buFont typeface="Arial"/>
              <a:buNone/>
            </a:pPr>
            <a:r>
              <a:rPr i="1" lang="en"/>
              <a:t>Classroom Climate:</a:t>
            </a:r>
          </a:p>
          <a:p>
            <a:pPr indent="-69850" lvl="0" marL="0" rtl="0">
              <a:lnSpc>
                <a:spcPct val="115000"/>
              </a:lnSpc>
              <a:spcBef>
                <a:spcPts val="0"/>
              </a:spcBef>
              <a:buClr>
                <a:schemeClr val="dk1"/>
              </a:buClr>
              <a:buSzPts val="1100"/>
              <a:buFont typeface="Arial"/>
              <a:buNone/>
            </a:pPr>
            <a:r>
              <a:rPr lang="en" sz="2000"/>
              <a:t>All students are expected to behave as scholars at a leading institute of technology. This includes arriving on time, not talking during lecture (unless addressing the instructor), and not leaving the classroom before the end of lecture. Disruptive students will be warned and potentially dismissed from the classroom.</a:t>
            </a:r>
          </a:p>
        </p:txBody>
      </p:sp>
      <p:sp>
        <p:nvSpPr>
          <p:cNvPr id="181" name="Shape 181"/>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Shape 186"/>
          <p:cNvSpPr txBox="1"/>
          <p:nvPr>
            <p:ph type="title"/>
          </p:nvPr>
        </p:nvSpPr>
        <p:spPr>
          <a:xfrm>
            <a:off x="457200" y="274638"/>
            <a:ext cx="8229600" cy="1143300"/>
          </a:xfrm>
          <a:prstGeom prst="rect">
            <a:avLst/>
          </a:prstGeom>
        </p:spPr>
        <p:txBody>
          <a:bodyPr anchorCtr="0" anchor="b" bIns="91425" lIns="91425" rIns="91425" wrap="square" tIns="91425">
            <a:noAutofit/>
          </a:bodyPr>
          <a:lstStyle/>
          <a:p>
            <a:pPr indent="0" lvl="0" marL="0" rtl="0">
              <a:spcBef>
                <a:spcPts val="0"/>
              </a:spcBef>
              <a:buNone/>
            </a:pPr>
            <a:r>
              <a:rPr lang="en"/>
              <a:t>Other Policies</a:t>
            </a:r>
          </a:p>
        </p:txBody>
      </p:sp>
      <p:sp>
        <p:nvSpPr>
          <p:cNvPr id="187" name="Shape 187"/>
          <p:cNvSpPr txBox="1"/>
          <p:nvPr>
            <p:ph idx="1" type="body"/>
          </p:nvPr>
        </p:nvSpPr>
        <p:spPr>
          <a:xfrm>
            <a:off x="457200" y="1600200"/>
            <a:ext cx="8155800" cy="4967700"/>
          </a:xfrm>
          <a:prstGeom prst="rect">
            <a:avLst/>
          </a:prstGeom>
        </p:spPr>
        <p:txBody>
          <a:bodyPr anchorCtr="0" anchor="t" bIns="91425" lIns="91425" rIns="91425" wrap="square" tIns="91425">
            <a:noAutofit/>
          </a:bodyPr>
          <a:lstStyle/>
          <a:p>
            <a:pPr indent="0" lvl="0" marL="0" rtl="0">
              <a:lnSpc>
                <a:spcPct val="115000"/>
              </a:lnSpc>
              <a:spcBef>
                <a:spcPts val="0"/>
              </a:spcBef>
              <a:buNone/>
            </a:pPr>
            <a:r>
              <a:rPr i="1" lang="en"/>
              <a:t>Make-Up and Late Homework</a:t>
            </a:r>
          </a:p>
          <a:p>
            <a:pPr indent="-355600" lvl="0" marL="457200" rtl="0">
              <a:lnSpc>
                <a:spcPct val="115000"/>
              </a:lnSpc>
              <a:spcBef>
                <a:spcPts val="0"/>
              </a:spcBef>
              <a:spcAft>
                <a:spcPts val="0"/>
              </a:spcAft>
              <a:buSzPts val="2000"/>
              <a:buChar char="●"/>
            </a:pPr>
            <a:r>
              <a:rPr lang="en" sz="2000"/>
              <a:t>Make-ups for graded activities may be arranged if your absence is caused by a documented illness or personal emergency. </a:t>
            </a:r>
          </a:p>
          <a:p>
            <a:pPr indent="-355600" lvl="0" marL="457200" rtl="0">
              <a:lnSpc>
                <a:spcPct val="115000"/>
              </a:lnSpc>
              <a:spcBef>
                <a:spcPts val="0"/>
              </a:spcBef>
              <a:buSzPts val="2000"/>
              <a:buChar char="●"/>
            </a:pPr>
            <a:r>
              <a:rPr lang="en" sz="2000"/>
              <a:t>Homework assignments are due at the time noted on the assignment handout. Late work is not accepted without prior approval. Any assignment turned in after the due date will be considered late and will be subject to a penalty of 10% per day, including weekends and holidays. </a:t>
            </a:r>
          </a:p>
        </p:txBody>
      </p:sp>
      <p:sp>
        <p:nvSpPr>
          <p:cNvPr id="188" name="Shape 188"/>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Shape 56"/>
          <p:cNvSpPr txBox="1"/>
          <p:nvPr>
            <p:ph type="title"/>
          </p:nvPr>
        </p:nvSpPr>
        <p:spPr>
          <a:xfrm>
            <a:off x="457200" y="274638"/>
            <a:ext cx="8229600" cy="1143300"/>
          </a:xfrm>
          <a:prstGeom prst="rect">
            <a:avLst/>
          </a:prstGeom>
        </p:spPr>
        <p:txBody>
          <a:bodyPr anchorCtr="0" anchor="b" bIns="91425" lIns="91425" rIns="91425" wrap="square" tIns="91425">
            <a:noAutofit/>
          </a:bodyPr>
          <a:lstStyle/>
          <a:p>
            <a:pPr indent="0" lvl="0" marL="0">
              <a:spcBef>
                <a:spcPts val="0"/>
              </a:spcBef>
              <a:buNone/>
            </a:pPr>
            <a:r>
              <a:rPr lang="en"/>
              <a:t>Today’s Goals</a:t>
            </a:r>
          </a:p>
        </p:txBody>
      </p:sp>
      <p:sp>
        <p:nvSpPr>
          <p:cNvPr id="57" name="Shape 57"/>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69850" lvl="0" marL="0" rtl="0">
              <a:spcBef>
                <a:spcPts val="0"/>
              </a:spcBef>
              <a:buClr>
                <a:schemeClr val="dk1"/>
              </a:buClr>
              <a:buSzPts val="1100"/>
              <a:buFont typeface="Arial"/>
              <a:buNone/>
            </a:pPr>
            <a:r>
              <a:rPr lang="en"/>
              <a:t>Introduce The Class</a:t>
            </a:r>
          </a:p>
          <a:p>
            <a:pPr indent="-381000" lvl="0" marL="457200" rtl="0">
              <a:spcBef>
                <a:spcPts val="0"/>
              </a:spcBef>
              <a:buSzPts val="2400"/>
              <a:buChar char="●"/>
            </a:pPr>
            <a:r>
              <a:rPr lang="en" sz="2400"/>
              <a:t>AKA: What the heck is going on?</a:t>
            </a:r>
          </a:p>
          <a:p>
            <a:pPr indent="-381000" lvl="0" marL="457200" rtl="0">
              <a:spcBef>
                <a:spcPts val="0"/>
              </a:spcBef>
              <a:spcAft>
                <a:spcPts val="0"/>
              </a:spcAft>
              <a:buSzPts val="2400"/>
              <a:buChar char="●"/>
            </a:pPr>
            <a:r>
              <a:rPr lang="en" sz="2400"/>
              <a:t>Go over syllabus</a:t>
            </a:r>
          </a:p>
          <a:p>
            <a:pPr indent="-381000" lvl="0" marL="457200" rtl="0">
              <a:spcBef>
                <a:spcPts val="0"/>
              </a:spcBef>
              <a:spcAft>
                <a:spcPts val="0"/>
              </a:spcAft>
              <a:buSzPts val="2400"/>
              <a:buChar char="●"/>
            </a:pPr>
            <a:r>
              <a:rPr lang="en" sz="2400"/>
              <a:t>What you should already know</a:t>
            </a:r>
          </a:p>
          <a:p>
            <a:pPr indent="-381000" lvl="0" marL="457200" rtl="0">
              <a:spcBef>
                <a:spcPts val="0"/>
              </a:spcBef>
              <a:spcAft>
                <a:spcPts val="0"/>
              </a:spcAft>
              <a:buSzPts val="2400"/>
              <a:buChar char="●"/>
            </a:pPr>
            <a:r>
              <a:rPr lang="en" sz="2400"/>
              <a:t>Clarify course expectations</a:t>
            </a:r>
          </a:p>
          <a:p>
            <a:pPr indent="-381000" lvl="0" marL="457200" rtl="0">
              <a:spcBef>
                <a:spcPts val="0"/>
              </a:spcBef>
              <a:spcAft>
                <a:spcPts val="0"/>
              </a:spcAft>
              <a:buSzPts val="2400"/>
              <a:buChar char="●"/>
            </a:pPr>
            <a:r>
              <a:rPr lang="en" sz="2400"/>
              <a:t>Assignments/grading</a:t>
            </a:r>
          </a:p>
          <a:p>
            <a:pPr indent="-381000" lvl="0" marL="457200" rtl="0">
              <a:spcBef>
                <a:spcPts val="0"/>
              </a:spcBef>
              <a:spcAft>
                <a:spcPts val="0"/>
              </a:spcAft>
              <a:buSzPts val="2400"/>
              <a:buChar char="●"/>
            </a:pPr>
            <a:r>
              <a:rPr lang="en" sz="2400"/>
              <a:t>Answer any questions</a:t>
            </a:r>
          </a:p>
          <a:p>
            <a:pPr indent="-381000" lvl="0" marL="457200" rtl="0">
              <a:spcBef>
                <a:spcPts val="0"/>
              </a:spcBef>
              <a:buSzPts val="2400"/>
              <a:buChar char="●"/>
            </a:pPr>
            <a:r>
              <a:rPr lang="en" sz="2400"/>
              <a:t>Cover the basics of verification and validation</a:t>
            </a:r>
          </a:p>
          <a:p>
            <a:pPr indent="0" lvl="0" marL="0" rtl="0">
              <a:spcBef>
                <a:spcPts val="0"/>
              </a:spcBef>
              <a:buNone/>
            </a:pPr>
            <a:r>
              <a:t/>
            </a:r>
            <a:endParaRPr sz="2400"/>
          </a:p>
          <a:p>
            <a:pPr indent="0" lvl="0" marL="0" rtl="0">
              <a:spcBef>
                <a:spcPts val="0"/>
              </a:spcBef>
              <a:buNone/>
            </a:pPr>
            <a:r>
              <a:t/>
            </a:r>
            <a:endParaRPr/>
          </a:p>
        </p:txBody>
      </p:sp>
      <p:sp>
        <p:nvSpPr>
          <p:cNvPr id="58" name="Shape 58"/>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Shape 193"/>
          <p:cNvSpPr txBox="1"/>
          <p:nvPr>
            <p:ph type="title"/>
          </p:nvPr>
        </p:nvSpPr>
        <p:spPr>
          <a:xfrm>
            <a:off x="457200" y="274638"/>
            <a:ext cx="8229600" cy="1143300"/>
          </a:xfrm>
          <a:prstGeom prst="rect">
            <a:avLst/>
          </a:prstGeom>
        </p:spPr>
        <p:txBody>
          <a:bodyPr anchorCtr="0" anchor="b" bIns="91425" lIns="91425" rIns="91425" wrap="square" tIns="91425">
            <a:noAutofit/>
          </a:bodyPr>
          <a:lstStyle/>
          <a:p>
            <a:pPr indent="0" lvl="0" marL="0" rtl="0">
              <a:spcBef>
                <a:spcPts val="0"/>
              </a:spcBef>
              <a:buNone/>
            </a:pPr>
            <a:r>
              <a:rPr lang="en"/>
              <a:t>Other Policies</a:t>
            </a:r>
          </a:p>
        </p:txBody>
      </p:sp>
      <p:sp>
        <p:nvSpPr>
          <p:cNvPr id="194" name="Shape 194"/>
          <p:cNvSpPr txBox="1"/>
          <p:nvPr>
            <p:ph idx="1" type="body"/>
          </p:nvPr>
        </p:nvSpPr>
        <p:spPr>
          <a:xfrm>
            <a:off x="457200" y="1600200"/>
            <a:ext cx="8155800" cy="4967700"/>
          </a:xfrm>
          <a:prstGeom prst="rect">
            <a:avLst/>
          </a:prstGeom>
        </p:spPr>
        <p:txBody>
          <a:bodyPr anchorCtr="0" anchor="t" bIns="91425" lIns="91425" rIns="91425" wrap="square" tIns="91425">
            <a:noAutofit/>
          </a:bodyPr>
          <a:lstStyle/>
          <a:p>
            <a:pPr indent="0" lvl="0" marL="0" rtl="0">
              <a:lnSpc>
                <a:spcPct val="115000"/>
              </a:lnSpc>
              <a:spcBef>
                <a:spcPts val="0"/>
              </a:spcBef>
              <a:buNone/>
            </a:pPr>
            <a:r>
              <a:rPr i="1" lang="en"/>
              <a:t>Diversity</a:t>
            </a:r>
          </a:p>
          <a:p>
            <a:pPr indent="0" lvl="0" marL="0" rtl="0">
              <a:lnSpc>
                <a:spcPct val="115000"/>
              </a:lnSpc>
              <a:spcBef>
                <a:spcPts val="0"/>
              </a:spcBef>
              <a:buNone/>
            </a:pPr>
            <a:r>
              <a:rPr lang="en" sz="2000"/>
              <a:t>Students in this class are expected to respectfully work with all other students, regardless of gender, race, sexuality, religion, or any other protected criteria. There is a zero-tolerance policy for any student that discriminates against other students.</a:t>
            </a:r>
          </a:p>
          <a:p>
            <a:pPr indent="-69850" lvl="0" marL="0" rtl="0">
              <a:lnSpc>
                <a:spcPct val="115000"/>
              </a:lnSpc>
              <a:spcBef>
                <a:spcPts val="0"/>
              </a:spcBef>
              <a:buClr>
                <a:schemeClr val="dk1"/>
              </a:buClr>
              <a:buSzPts val="1100"/>
              <a:buFont typeface="Arial"/>
              <a:buNone/>
            </a:pPr>
            <a:r>
              <a:rPr lang="en" sz="2000"/>
              <a:t> </a:t>
            </a:r>
          </a:p>
          <a:p>
            <a:pPr indent="-69850" lvl="0" marL="0" rtl="0">
              <a:lnSpc>
                <a:spcPct val="115000"/>
              </a:lnSpc>
              <a:spcBef>
                <a:spcPts val="0"/>
              </a:spcBef>
              <a:buClr>
                <a:schemeClr val="dk1"/>
              </a:buClr>
              <a:buSzPts val="1100"/>
              <a:buFont typeface="Arial"/>
              <a:buNone/>
            </a:pPr>
            <a:r>
              <a:rPr i="1" lang="en"/>
              <a:t>Special Needs</a:t>
            </a:r>
          </a:p>
          <a:p>
            <a:pPr indent="-69850" lvl="0" marL="0" rtl="0">
              <a:lnSpc>
                <a:spcPct val="115000"/>
              </a:lnSpc>
              <a:spcBef>
                <a:spcPts val="0"/>
              </a:spcBef>
              <a:buClr>
                <a:schemeClr val="dk1"/>
              </a:buClr>
              <a:buSzPts val="1100"/>
              <a:buFont typeface="Arial"/>
              <a:buNone/>
            </a:pPr>
            <a:r>
              <a:rPr lang="en" sz="2000"/>
              <a:t>We will provide, on a flexible and individual basis, reasonable accommodations to students that have disabilities that may affect their ability to participate in course activities or to meet course requirements Students with disabilities should contact their instructor early in the semester to discuss their individual needs. </a:t>
            </a:r>
          </a:p>
          <a:p>
            <a:pPr indent="0" lvl="0" marL="0" rtl="0">
              <a:lnSpc>
                <a:spcPct val="115000"/>
              </a:lnSpc>
              <a:spcBef>
                <a:spcPts val="0"/>
              </a:spcBef>
              <a:buNone/>
            </a:pPr>
            <a:r>
              <a:t/>
            </a:r>
            <a:endParaRPr sz="1100"/>
          </a:p>
        </p:txBody>
      </p:sp>
      <p:sp>
        <p:nvSpPr>
          <p:cNvPr id="195" name="Shape 195"/>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Shape 200"/>
          <p:cNvSpPr txBox="1"/>
          <p:nvPr>
            <p:ph idx="4294967295" type="title"/>
          </p:nvPr>
        </p:nvSpPr>
        <p:spPr>
          <a:xfrm>
            <a:off x="543450" y="2555975"/>
            <a:ext cx="7948500" cy="1547400"/>
          </a:xfrm>
          <a:prstGeom prst="rect">
            <a:avLst/>
          </a:prstGeom>
        </p:spPr>
        <p:txBody>
          <a:bodyPr anchorCtr="0" anchor="b" bIns="91425" lIns="91425" rIns="91425" wrap="square" tIns="91425">
            <a:noAutofit/>
          </a:bodyPr>
          <a:lstStyle/>
          <a:p>
            <a:pPr indent="0" lvl="0" marL="0" rtl="0">
              <a:spcBef>
                <a:spcPts val="0"/>
              </a:spcBef>
              <a:buNone/>
            </a:pPr>
            <a:r>
              <a:rPr lang="en" sz="4800"/>
              <a:t>When is software ready for release?</a:t>
            </a:r>
          </a:p>
        </p:txBody>
      </p:sp>
      <p:sp>
        <p:nvSpPr>
          <p:cNvPr id="201" name="Shape 201"/>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Shape 206"/>
          <p:cNvSpPr txBox="1"/>
          <p:nvPr>
            <p:ph type="title"/>
          </p:nvPr>
        </p:nvSpPr>
        <p:spPr>
          <a:xfrm>
            <a:off x="457200" y="274638"/>
            <a:ext cx="8229600" cy="1143300"/>
          </a:xfrm>
          <a:prstGeom prst="rect">
            <a:avLst/>
          </a:prstGeom>
        </p:spPr>
        <p:txBody>
          <a:bodyPr anchorCtr="0" anchor="b" bIns="91425" lIns="91425" rIns="91425" wrap="square" tIns="91425">
            <a:noAutofit/>
          </a:bodyPr>
          <a:lstStyle/>
          <a:p>
            <a:pPr indent="0" lvl="0" marL="0" rtl="0">
              <a:spcBef>
                <a:spcPts val="0"/>
              </a:spcBef>
              <a:buNone/>
            </a:pPr>
            <a:r>
              <a:rPr lang="en"/>
              <a:t>Basic Answer...</a:t>
            </a:r>
          </a:p>
        </p:txBody>
      </p:sp>
      <p:sp>
        <p:nvSpPr>
          <p:cNvPr id="207" name="Shape 207"/>
          <p:cNvSpPr txBox="1"/>
          <p:nvPr>
            <p:ph idx="1" type="body"/>
          </p:nvPr>
        </p:nvSpPr>
        <p:spPr>
          <a:xfrm>
            <a:off x="457200" y="1600200"/>
            <a:ext cx="8155800" cy="4967700"/>
          </a:xfrm>
          <a:prstGeom prst="rect">
            <a:avLst/>
          </a:prstGeom>
        </p:spPr>
        <p:txBody>
          <a:bodyPr anchorCtr="0" anchor="t" bIns="91425" lIns="91425" rIns="91425" wrap="square" tIns="91425">
            <a:noAutofit/>
          </a:bodyPr>
          <a:lstStyle/>
          <a:p>
            <a:pPr indent="0" lvl="0" marL="0" marR="0" rtl="0" algn="l">
              <a:lnSpc>
                <a:spcPct val="100000"/>
              </a:lnSpc>
              <a:spcBef>
                <a:spcPts val="600"/>
              </a:spcBef>
              <a:spcAft>
                <a:spcPts val="0"/>
              </a:spcAft>
              <a:buNone/>
            </a:pPr>
            <a:r>
              <a:rPr lang="en" sz="2800"/>
              <a:t>Software is ready for release when you can argue that it is </a:t>
            </a:r>
            <a:r>
              <a:rPr b="1" i="1" lang="en" sz="2800"/>
              <a:t>dependable</a:t>
            </a:r>
            <a:r>
              <a:rPr b="1" lang="en" sz="2800"/>
              <a:t>.</a:t>
            </a:r>
            <a:r>
              <a:rPr lang="en" sz="2800"/>
              <a:t> </a:t>
            </a:r>
          </a:p>
          <a:p>
            <a:pPr indent="-406400" lvl="0" marL="457200" marR="0" rtl="0" algn="l">
              <a:lnSpc>
                <a:spcPct val="100000"/>
              </a:lnSpc>
              <a:spcBef>
                <a:spcPts val="600"/>
              </a:spcBef>
              <a:spcAft>
                <a:spcPts val="0"/>
              </a:spcAft>
              <a:buSzPts val="2800"/>
              <a:buChar char="●"/>
            </a:pPr>
            <a:r>
              <a:rPr lang="en" sz="2800"/>
              <a:t>Correct, reliable, safe, and robust.</a:t>
            </a:r>
          </a:p>
          <a:p>
            <a:pPr indent="-406400" lvl="0" marL="457200" marR="0" rtl="0" algn="l">
              <a:lnSpc>
                <a:spcPct val="100000"/>
              </a:lnSpc>
              <a:spcBef>
                <a:spcPts val="0"/>
              </a:spcBef>
              <a:spcAft>
                <a:spcPts val="0"/>
              </a:spcAft>
              <a:buSzPts val="2800"/>
              <a:buChar char="●"/>
            </a:pPr>
            <a:r>
              <a:rPr lang="en" sz="2800"/>
              <a:t>The primary process of making software dependable (and providing evidence of dependability) is</a:t>
            </a:r>
            <a:r>
              <a:rPr b="1" lang="en" sz="2800"/>
              <a:t> Verification and Validation</a:t>
            </a:r>
            <a:r>
              <a:rPr lang="en" sz="2800"/>
              <a:t>.</a:t>
            </a:r>
          </a:p>
          <a:p>
            <a:pPr indent="0" lvl="0" marL="0" marR="0" rtl="0" algn="l">
              <a:lnSpc>
                <a:spcPct val="100000"/>
              </a:lnSpc>
              <a:spcBef>
                <a:spcPts val="600"/>
              </a:spcBef>
              <a:spcAft>
                <a:spcPts val="0"/>
              </a:spcAft>
              <a:buNone/>
            </a:pPr>
            <a:r>
              <a:t/>
            </a:r>
            <a:endParaRPr sz="2800"/>
          </a:p>
        </p:txBody>
      </p:sp>
      <p:sp>
        <p:nvSpPr>
          <p:cNvPr id="208" name="Shape 208"/>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Shape 213"/>
          <p:cNvSpPr txBox="1"/>
          <p:nvPr>
            <p:ph type="title"/>
          </p:nvPr>
        </p:nvSpPr>
        <p:spPr>
          <a:xfrm>
            <a:off x="457200" y="274638"/>
            <a:ext cx="8229600" cy="1143300"/>
          </a:xfrm>
          <a:prstGeom prst="rect">
            <a:avLst/>
          </a:prstGeom>
        </p:spPr>
        <p:txBody>
          <a:bodyPr anchorCtr="0" anchor="b" bIns="91425" lIns="91425" rIns="91425" wrap="square" tIns="91425">
            <a:noAutofit/>
          </a:bodyPr>
          <a:lstStyle/>
          <a:p>
            <a:pPr indent="0" lvl="0" marL="0" rtl="0">
              <a:spcBef>
                <a:spcPts val="0"/>
              </a:spcBef>
              <a:buNone/>
            </a:pPr>
            <a:r>
              <a:rPr lang="en"/>
              <a:t>Verification and Validation</a:t>
            </a:r>
          </a:p>
        </p:txBody>
      </p:sp>
      <p:sp>
        <p:nvSpPr>
          <p:cNvPr id="214" name="Shape 214"/>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0" lvl="0" marL="0" marR="0" rtl="0" algn="l">
              <a:lnSpc>
                <a:spcPct val="100000"/>
              </a:lnSpc>
              <a:spcBef>
                <a:spcPts val="600"/>
              </a:spcBef>
              <a:spcAft>
                <a:spcPts val="0"/>
              </a:spcAft>
              <a:buNone/>
            </a:pPr>
            <a:r>
              <a:rPr lang="en"/>
              <a:t>Activities that must be performed to consider the software “done.”</a:t>
            </a:r>
          </a:p>
          <a:p>
            <a:pPr indent="0" lvl="0" marL="0" marR="0" rtl="0" algn="l">
              <a:lnSpc>
                <a:spcPct val="100000"/>
              </a:lnSpc>
              <a:spcBef>
                <a:spcPts val="600"/>
              </a:spcBef>
              <a:spcAft>
                <a:spcPts val="0"/>
              </a:spcAft>
              <a:buNone/>
            </a:pPr>
            <a:r>
              <a:t/>
            </a:r>
            <a:endParaRPr sz="1100"/>
          </a:p>
          <a:p>
            <a:pPr indent="-419100" lvl="0" marL="457200" marR="0" rtl="0" algn="l">
              <a:lnSpc>
                <a:spcPct val="100000"/>
              </a:lnSpc>
              <a:spcBef>
                <a:spcPts val="600"/>
              </a:spcBef>
              <a:spcAft>
                <a:spcPts val="0"/>
              </a:spcAft>
              <a:buSzPts val="3000"/>
              <a:buChar char="●"/>
            </a:pPr>
            <a:r>
              <a:rPr b="1" lang="en"/>
              <a:t>Verification:</a:t>
            </a:r>
            <a:r>
              <a:rPr lang="en"/>
              <a:t> The process of proving that the software conforms to its specified functional and non-functional requirements.</a:t>
            </a:r>
          </a:p>
          <a:p>
            <a:pPr indent="-419100" lvl="0" marL="457200" marR="0" rtl="0" algn="l">
              <a:lnSpc>
                <a:spcPct val="100000"/>
              </a:lnSpc>
              <a:spcBef>
                <a:spcPts val="0"/>
              </a:spcBef>
              <a:spcAft>
                <a:spcPts val="0"/>
              </a:spcAft>
              <a:buSzPts val="3000"/>
              <a:buChar char="●"/>
            </a:pPr>
            <a:r>
              <a:rPr b="1" lang="en"/>
              <a:t>Validation:</a:t>
            </a:r>
            <a:r>
              <a:rPr lang="en"/>
              <a:t> The process of proving that the software meets the customer’s true requirements, needs, and expectations.</a:t>
            </a:r>
          </a:p>
        </p:txBody>
      </p:sp>
      <p:sp>
        <p:nvSpPr>
          <p:cNvPr id="215" name="Shape 215"/>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Shape 220"/>
          <p:cNvSpPr txBox="1"/>
          <p:nvPr>
            <p:ph type="title"/>
          </p:nvPr>
        </p:nvSpPr>
        <p:spPr>
          <a:xfrm>
            <a:off x="457200" y="274638"/>
            <a:ext cx="8229600" cy="1143300"/>
          </a:xfrm>
          <a:prstGeom prst="rect">
            <a:avLst/>
          </a:prstGeom>
        </p:spPr>
        <p:txBody>
          <a:bodyPr anchorCtr="0" anchor="b" bIns="91425" lIns="91425" rIns="91425" wrap="square" tIns="91425">
            <a:noAutofit/>
          </a:bodyPr>
          <a:lstStyle/>
          <a:p>
            <a:pPr indent="0" lvl="0" marL="0" rtl="0">
              <a:spcBef>
                <a:spcPts val="0"/>
              </a:spcBef>
              <a:buNone/>
            </a:pPr>
            <a:r>
              <a:rPr lang="en"/>
              <a:t>Verification and Validation</a:t>
            </a:r>
          </a:p>
        </p:txBody>
      </p:sp>
      <p:sp>
        <p:nvSpPr>
          <p:cNvPr id="221" name="Shape 221"/>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0" lvl="0" marL="0" marR="0" rtl="0" algn="l">
              <a:lnSpc>
                <a:spcPct val="100000"/>
              </a:lnSpc>
              <a:spcBef>
                <a:spcPts val="600"/>
              </a:spcBef>
              <a:spcAft>
                <a:spcPts val="0"/>
              </a:spcAft>
              <a:buNone/>
            </a:pPr>
            <a:r>
              <a:rPr lang="en"/>
              <a:t>Barry Boehm, inventor of  the term “software engineering”, describes them as:</a:t>
            </a:r>
          </a:p>
          <a:p>
            <a:pPr indent="0" lvl="0" marL="0" marR="0" rtl="0" algn="l">
              <a:lnSpc>
                <a:spcPct val="100000"/>
              </a:lnSpc>
              <a:spcBef>
                <a:spcPts val="600"/>
              </a:spcBef>
              <a:spcAft>
                <a:spcPts val="0"/>
              </a:spcAft>
              <a:buNone/>
            </a:pPr>
            <a:r>
              <a:t/>
            </a:r>
            <a:endParaRPr/>
          </a:p>
          <a:p>
            <a:pPr indent="-419100" lvl="0" marL="457200" rtl="0">
              <a:spcBef>
                <a:spcPts val="0"/>
              </a:spcBef>
              <a:buSzPts val="3000"/>
              <a:buChar char="●"/>
            </a:pPr>
            <a:r>
              <a:rPr b="1" lang="en"/>
              <a:t>Verification:</a:t>
            </a:r>
            <a:r>
              <a:rPr lang="en"/>
              <a:t> </a:t>
            </a:r>
          </a:p>
          <a:p>
            <a:pPr indent="-381000" lvl="1" marL="914400" rtl="0">
              <a:spcBef>
                <a:spcPts val="0"/>
              </a:spcBef>
              <a:buSzPts val="2400"/>
              <a:buChar char="○"/>
            </a:pPr>
            <a:r>
              <a:rPr lang="en"/>
              <a:t>“Are we building the product right?”</a:t>
            </a:r>
          </a:p>
          <a:p>
            <a:pPr indent="-419100" lvl="0" marL="457200" marR="0" rtl="0" algn="l">
              <a:lnSpc>
                <a:spcPct val="100000"/>
              </a:lnSpc>
              <a:spcBef>
                <a:spcPts val="0"/>
              </a:spcBef>
              <a:spcAft>
                <a:spcPts val="0"/>
              </a:spcAft>
              <a:buSzPts val="3000"/>
              <a:buChar char="●"/>
            </a:pPr>
            <a:r>
              <a:rPr b="1" lang="en"/>
              <a:t>Validation:</a:t>
            </a:r>
            <a:r>
              <a:rPr lang="en"/>
              <a:t> </a:t>
            </a:r>
          </a:p>
          <a:p>
            <a:pPr indent="-381000" lvl="1" marL="914400" marR="0" rtl="0" algn="l">
              <a:lnSpc>
                <a:spcPct val="100000"/>
              </a:lnSpc>
              <a:spcBef>
                <a:spcPts val="0"/>
              </a:spcBef>
              <a:spcAft>
                <a:spcPts val="0"/>
              </a:spcAft>
              <a:buSzPts val="2400"/>
              <a:buChar char="○"/>
            </a:pPr>
            <a:r>
              <a:rPr lang="en"/>
              <a:t>“Are we building the right product?”</a:t>
            </a:r>
          </a:p>
        </p:txBody>
      </p:sp>
      <p:sp>
        <p:nvSpPr>
          <p:cNvPr id="222" name="Shape 222"/>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Shape 227"/>
          <p:cNvSpPr txBox="1"/>
          <p:nvPr>
            <p:ph type="title"/>
          </p:nvPr>
        </p:nvSpPr>
        <p:spPr>
          <a:xfrm>
            <a:off x="457200" y="274638"/>
            <a:ext cx="8229600" cy="1143300"/>
          </a:xfrm>
          <a:prstGeom prst="rect">
            <a:avLst/>
          </a:prstGeom>
        </p:spPr>
        <p:txBody>
          <a:bodyPr anchorCtr="0" anchor="b" bIns="91425" lIns="91425" rIns="91425" wrap="square" tIns="91425">
            <a:noAutofit/>
          </a:bodyPr>
          <a:lstStyle/>
          <a:p>
            <a:pPr indent="0" lvl="0" marL="0" rtl="0">
              <a:spcBef>
                <a:spcPts val="0"/>
              </a:spcBef>
              <a:buNone/>
            </a:pPr>
            <a:r>
              <a:rPr lang="en"/>
              <a:t>Verification</a:t>
            </a:r>
          </a:p>
        </p:txBody>
      </p:sp>
      <p:sp>
        <p:nvSpPr>
          <p:cNvPr id="228" name="Shape 228"/>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419100" lvl="0" marL="457200" marR="0" rtl="0" algn="l">
              <a:lnSpc>
                <a:spcPct val="100000"/>
              </a:lnSpc>
              <a:spcBef>
                <a:spcPts val="600"/>
              </a:spcBef>
              <a:spcAft>
                <a:spcPts val="0"/>
              </a:spcAft>
              <a:buSzPts val="3000"/>
              <a:buChar char="●"/>
            </a:pPr>
            <a:r>
              <a:rPr lang="en"/>
              <a:t>Is the implementation consistent with its specification?</a:t>
            </a:r>
          </a:p>
          <a:p>
            <a:pPr indent="-381000" lvl="1" marL="914400" marR="0" rtl="0" algn="l">
              <a:lnSpc>
                <a:spcPct val="100000"/>
              </a:lnSpc>
              <a:spcBef>
                <a:spcPts val="0"/>
              </a:spcBef>
              <a:spcAft>
                <a:spcPts val="0"/>
              </a:spcAft>
              <a:buSzPts val="2400"/>
              <a:buChar char="○"/>
            </a:pPr>
            <a:r>
              <a:rPr lang="en"/>
              <a:t>“Specification” and “implementation” are roles.</a:t>
            </a:r>
          </a:p>
          <a:p>
            <a:pPr indent="-381000" lvl="2" marL="1371600" marR="0" rtl="0" algn="l">
              <a:lnSpc>
                <a:spcPct val="100000"/>
              </a:lnSpc>
              <a:spcBef>
                <a:spcPts val="0"/>
              </a:spcBef>
              <a:spcAft>
                <a:spcPts val="0"/>
              </a:spcAft>
              <a:buSzPts val="2400"/>
              <a:buChar char="■"/>
            </a:pPr>
            <a:r>
              <a:rPr lang="en"/>
              <a:t>Source code and requirement specification.</a:t>
            </a:r>
          </a:p>
          <a:p>
            <a:pPr indent="-381000" lvl="2" marL="1371600" marR="0" rtl="0" algn="l">
              <a:lnSpc>
                <a:spcPct val="100000"/>
              </a:lnSpc>
              <a:spcBef>
                <a:spcPts val="0"/>
              </a:spcBef>
              <a:spcAft>
                <a:spcPts val="0"/>
              </a:spcAft>
              <a:buSzPts val="2400"/>
              <a:buChar char="■"/>
            </a:pPr>
            <a:r>
              <a:rPr lang="en"/>
              <a:t>Detailed design and high-level architecture.</a:t>
            </a:r>
          </a:p>
          <a:p>
            <a:pPr indent="-381000" lvl="2" marL="1371600" marR="0" rtl="0" algn="l">
              <a:lnSpc>
                <a:spcPct val="100000"/>
              </a:lnSpc>
              <a:spcBef>
                <a:spcPts val="0"/>
              </a:spcBef>
              <a:spcAft>
                <a:spcPts val="0"/>
              </a:spcAft>
              <a:buSzPts val="2400"/>
              <a:buChar char="■"/>
            </a:pPr>
            <a:r>
              <a:rPr lang="en"/>
              <a:t>Test oracle and requirement specification.</a:t>
            </a:r>
          </a:p>
          <a:p>
            <a:pPr indent="-419100" lvl="0" marL="457200" marR="0" rtl="0" algn="l">
              <a:lnSpc>
                <a:spcPct val="100000"/>
              </a:lnSpc>
              <a:spcBef>
                <a:spcPts val="0"/>
              </a:spcBef>
              <a:spcAft>
                <a:spcPts val="0"/>
              </a:spcAft>
              <a:buSzPts val="3000"/>
              <a:buChar char="●"/>
            </a:pPr>
            <a:r>
              <a:rPr lang="en"/>
              <a:t>Verification is an experiment.</a:t>
            </a:r>
          </a:p>
          <a:p>
            <a:pPr indent="-381000" lvl="1" marL="914400" marR="0" rtl="0" algn="l">
              <a:lnSpc>
                <a:spcPct val="100000"/>
              </a:lnSpc>
              <a:spcBef>
                <a:spcPts val="0"/>
              </a:spcBef>
              <a:spcAft>
                <a:spcPts val="0"/>
              </a:spcAft>
              <a:buSzPts val="2400"/>
              <a:buChar char="○"/>
            </a:pPr>
            <a:r>
              <a:rPr lang="en"/>
              <a:t>Does the software work under conditions we set?</a:t>
            </a:r>
          </a:p>
          <a:p>
            <a:pPr indent="-381000" lvl="1" marL="914400" rtl="0">
              <a:spcBef>
                <a:spcPts val="600"/>
              </a:spcBef>
              <a:buSzPts val="2400"/>
              <a:buChar char="○"/>
            </a:pPr>
            <a:r>
              <a:rPr lang="en"/>
              <a:t>We can perform trials, evaluate the software, and provide evidence for verification.</a:t>
            </a:r>
          </a:p>
          <a:p>
            <a:pPr indent="0" lvl="0" marL="0" rtl="0">
              <a:spcBef>
                <a:spcPts val="600"/>
              </a:spcBef>
              <a:buNone/>
            </a:pPr>
            <a:r>
              <a:t/>
            </a:r>
            <a:endParaRPr/>
          </a:p>
        </p:txBody>
      </p:sp>
      <p:sp>
        <p:nvSpPr>
          <p:cNvPr id="229" name="Shape 229"/>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Shape 234"/>
          <p:cNvSpPr txBox="1"/>
          <p:nvPr>
            <p:ph type="title"/>
          </p:nvPr>
        </p:nvSpPr>
        <p:spPr>
          <a:xfrm>
            <a:off x="457200" y="274638"/>
            <a:ext cx="8229600" cy="1143300"/>
          </a:xfrm>
          <a:prstGeom prst="rect">
            <a:avLst/>
          </a:prstGeom>
        </p:spPr>
        <p:txBody>
          <a:bodyPr anchorCtr="0" anchor="b" bIns="91425" lIns="91425" rIns="91425" wrap="square" tIns="91425">
            <a:noAutofit/>
          </a:bodyPr>
          <a:lstStyle/>
          <a:p>
            <a:pPr indent="0" lvl="0" marL="0" rtl="0">
              <a:spcBef>
                <a:spcPts val="0"/>
              </a:spcBef>
              <a:buNone/>
            </a:pPr>
            <a:r>
              <a:rPr lang="en"/>
              <a:t>Validation</a:t>
            </a:r>
          </a:p>
        </p:txBody>
      </p:sp>
      <p:sp>
        <p:nvSpPr>
          <p:cNvPr id="235" name="Shape 235"/>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Does the product work in the real world?</a:t>
            </a:r>
          </a:p>
          <a:p>
            <a:pPr indent="-381000" lvl="1" marL="914400" marR="0" rtl="0" algn="l">
              <a:lnSpc>
                <a:spcPct val="100000"/>
              </a:lnSpc>
              <a:spcBef>
                <a:spcPts val="0"/>
              </a:spcBef>
              <a:spcAft>
                <a:spcPts val="0"/>
              </a:spcAft>
              <a:buSzPts val="2400"/>
              <a:buChar char="○"/>
            </a:pPr>
            <a:r>
              <a:rPr lang="en"/>
              <a:t>Does the software fulfill the users’ actual requirements?</a:t>
            </a:r>
          </a:p>
          <a:p>
            <a:pPr indent="-419100" lvl="0" marL="457200" marR="0" rtl="0" algn="l">
              <a:lnSpc>
                <a:spcPct val="100000"/>
              </a:lnSpc>
              <a:spcBef>
                <a:spcPts val="0"/>
              </a:spcBef>
              <a:spcAft>
                <a:spcPts val="0"/>
              </a:spcAft>
              <a:buSzPts val="3000"/>
              <a:buChar char="●"/>
            </a:pPr>
            <a:r>
              <a:rPr lang="en"/>
              <a:t>Not the same as conforming to a specification.</a:t>
            </a:r>
          </a:p>
          <a:p>
            <a:pPr indent="-381000" lvl="1" marL="914400" marR="0" rtl="0" algn="l">
              <a:lnSpc>
                <a:spcPct val="100000"/>
              </a:lnSpc>
              <a:spcBef>
                <a:spcPts val="0"/>
              </a:spcBef>
              <a:spcAft>
                <a:spcPts val="0"/>
              </a:spcAft>
              <a:buSzPts val="2400"/>
              <a:buChar char="○"/>
            </a:pPr>
            <a:r>
              <a:rPr lang="en"/>
              <a:t>If we specify and implement all behaviors related to two buttons, we can achieve verification.</a:t>
            </a:r>
          </a:p>
          <a:p>
            <a:pPr indent="-381000" lvl="1" marL="914400" marR="0" rtl="0" algn="l">
              <a:lnSpc>
                <a:spcPct val="100000"/>
              </a:lnSpc>
              <a:spcBef>
                <a:spcPts val="0"/>
              </a:spcBef>
              <a:spcAft>
                <a:spcPts val="0"/>
              </a:spcAft>
              <a:buSzPts val="2400"/>
              <a:buChar char="○"/>
            </a:pPr>
            <a:r>
              <a:rPr lang="en"/>
              <a:t>If the user expected a third button, we have not achieved validation.</a:t>
            </a:r>
          </a:p>
          <a:p>
            <a:pPr indent="0" lvl="0" marL="0" marR="0" rtl="0" algn="l">
              <a:lnSpc>
                <a:spcPct val="100000"/>
              </a:lnSpc>
              <a:spcBef>
                <a:spcPts val="600"/>
              </a:spcBef>
              <a:spcAft>
                <a:spcPts val="0"/>
              </a:spcAft>
              <a:buNone/>
            </a:pPr>
            <a:r>
              <a:t/>
            </a:r>
            <a:endParaRPr/>
          </a:p>
          <a:p>
            <a:pPr indent="0" lvl="0" marL="0" rtl="0">
              <a:spcBef>
                <a:spcPts val="600"/>
              </a:spcBef>
              <a:buNone/>
            </a:pPr>
            <a:r>
              <a:t/>
            </a:r>
            <a:endParaRPr/>
          </a:p>
        </p:txBody>
      </p:sp>
      <p:sp>
        <p:nvSpPr>
          <p:cNvPr id="236" name="Shape 236"/>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Shape 241"/>
          <p:cNvSpPr txBox="1"/>
          <p:nvPr>
            <p:ph type="title"/>
          </p:nvPr>
        </p:nvSpPr>
        <p:spPr>
          <a:xfrm>
            <a:off x="457200" y="274638"/>
            <a:ext cx="8229600" cy="1143300"/>
          </a:xfrm>
          <a:prstGeom prst="rect">
            <a:avLst/>
          </a:prstGeom>
        </p:spPr>
        <p:txBody>
          <a:bodyPr anchorCtr="0" anchor="b" bIns="91425" lIns="91425" rIns="91425" wrap="square" tIns="91425">
            <a:noAutofit/>
          </a:bodyPr>
          <a:lstStyle/>
          <a:p>
            <a:pPr indent="0" lvl="0" marL="0" rtl="0">
              <a:spcBef>
                <a:spcPts val="0"/>
              </a:spcBef>
              <a:buNone/>
            </a:pPr>
            <a:r>
              <a:rPr lang="en"/>
              <a:t>Verification and Validation</a:t>
            </a:r>
          </a:p>
        </p:txBody>
      </p:sp>
      <p:sp>
        <p:nvSpPr>
          <p:cNvPr id="242" name="Shape 242"/>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419100" lvl="0" marL="457200" marR="0" rtl="0" algn="l">
              <a:lnSpc>
                <a:spcPct val="100000"/>
              </a:lnSpc>
              <a:spcBef>
                <a:spcPts val="600"/>
              </a:spcBef>
              <a:spcAft>
                <a:spcPts val="0"/>
              </a:spcAft>
              <a:buSzPts val="3000"/>
              <a:buChar char="●"/>
            </a:pPr>
            <a:r>
              <a:rPr lang="en"/>
              <a:t>Verification</a:t>
            </a:r>
          </a:p>
          <a:p>
            <a:pPr indent="-381000" lvl="1" marL="914400" marR="0" rtl="0" algn="l">
              <a:lnSpc>
                <a:spcPct val="100000"/>
              </a:lnSpc>
              <a:spcBef>
                <a:spcPts val="0"/>
              </a:spcBef>
              <a:spcAft>
                <a:spcPts val="0"/>
              </a:spcAft>
              <a:buSzPts val="2400"/>
              <a:buChar char="○"/>
            </a:pPr>
            <a:r>
              <a:rPr lang="en"/>
              <a:t>Does the software work as intended?</a:t>
            </a:r>
          </a:p>
          <a:p>
            <a:pPr indent="-419100" lvl="0" marL="457200" marR="0" rtl="0" algn="l">
              <a:lnSpc>
                <a:spcPct val="100000"/>
              </a:lnSpc>
              <a:spcBef>
                <a:spcPts val="0"/>
              </a:spcBef>
              <a:spcAft>
                <a:spcPts val="0"/>
              </a:spcAft>
              <a:buSzPts val="3000"/>
              <a:buChar char="●"/>
            </a:pPr>
            <a:r>
              <a:rPr lang="en"/>
              <a:t>Validation</a:t>
            </a:r>
          </a:p>
          <a:p>
            <a:pPr indent="-381000" lvl="1" marL="914400" marR="0" rtl="0" algn="l">
              <a:lnSpc>
                <a:spcPct val="100000"/>
              </a:lnSpc>
              <a:spcBef>
                <a:spcPts val="0"/>
              </a:spcBef>
              <a:spcAft>
                <a:spcPts val="0"/>
              </a:spcAft>
              <a:buSzPts val="2400"/>
              <a:buChar char="○"/>
            </a:pPr>
            <a:r>
              <a:rPr lang="en"/>
              <a:t>Does the software meet the needs of your users?</a:t>
            </a:r>
          </a:p>
          <a:p>
            <a:pPr indent="-381000" lvl="1" marL="914400" marR="0" rtl="0" algn="l">
              <a:lnSpc>
                <a:spcPct val="100000"/>
              </a:lnSpc>
              <a:spcBef>
                <a:spcPts val="0"/>
              </a:spcBef>
              <a:spcAft>
                <a:spcPts val="0"/>
              </a:spcAft>
              <a:buSzPts val="2400"/>
              <a:buChar char="○"/>
            </a:pPr>
            <a:r>
              <a:rPr b="1" lang="en"/>
              <a:t>This is much harder.</a:t>
            </a:r>
          </a:p>
          <a:p>
            <a:pPr indent="0" lvl="0" marL="0" marR="0" rtl="0" algn="l">
              <a:lnSpc>
                <a:spcPct val="100000"/>
              </a:lnSpc>
              <a:spcBef>
                <a:spcPts val="600"/>
              </a:spcBef>
              <a:spcAft>
                <a:spcPts val="0"/>
              </a:spcAft>
              <a:buNone/>
            </a:pPr>
            <a:r>
              <a:t/>
            </a:r>
            <a:endParaRPr b="1"/>
          </a:p>
          <a:p>
            <a:pPr indent="0" lvl="0" marL="0" marR="0" rtl="0" algn="l">
              <a:lnSpc>
                <a:spcPct val="100000"/>
              </a:lnSpc>
              <a:spcBef>
                <a:spcPts val="600"/>
              </a:spcBef>
              <a:spcAft>
                <a:spcPts val="0"/>
              </a:spcAft>
              <a:buNone/>
            </a:pPr>
            <a:r>
              <a:rPr lang="en"/>
              <a:t>Validation shows that software is useful. Verification shows that it is dependable. Both are needed to be ready for release.</a:t>
            </a:r>
          </a:p>
          <a:p>
            <a:pPr indent="0" lvl="0" marL="0" marR="0" rtl="0" algn="l">
              <a:lnSpc>
                <a:spcPct val="100000"/>
              </a:lnSpc>
              <a:spcBef>
                <a:spcPts val="600"/>
              </a:spcBef>
              <a:spcAft>
                <a:spcPts val="0"/>
              </a:spcAft>
              <a:buNone/>
            </a:pPr>
            <a:r>
              <a:t/>
            </a:r>
            <a:endParaRPr/>
          </a:p>
          <a:p>
            <a:pPr indent="0" lvl="0" marL="0" marR="0" rtl="0" algn="l">
              <a:lnSpc>
                <a:spcPct val="100000"/>
              </a:lnSpc>
              <a:spcBef>
                <a:spcPts val="600"/>
              </a:spcBef>
              <a:spcAft>
                <a:spcPts val="0"/>
              </a:spcAft>
              <a:buNone/>
            </a:pPr>
            <a:r>
              <a:t/>
            </a:r>
            <a:endParaRPr b="1"/>
          </a:p>
        </p:txBody>
      </p:sp>
      <p:sp>
        <p:nvSpPr>
          <p:cNvPr id="243" name="Shape 243"/>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sp>
        <p:nvSpPr>
          <p:cNvPr id="248" name="Shape 248"/>
          <p:cNvSpPr txBox="1"/>
          <p:nvPr>
            <p:ph type="title"/>
          </p:nvPr>
        </p:nvSpPr>
        <p:spPr>
          <a:xfrm>
            <a:off x="457200" y="274638"/>
            <a:ext cx="8229600" cy="1143300"/>
          </a:xfrm>
          <a:prstGeom prst="rect">
            <a:avLst/>
          </a:prstGeom>
        </p:spPr>
        <p:txBody>
          <a:bodyPr anchorCtr="0" anchor="b" bIns="91425" lIns="91425" rIns="91425" wrap="square" tIns="91425">
            <a:noAutofit/>
          </a:bodyPr>
          <a:lstStyle/>
          <a:p>
            <a:pPr indent="0" lvl="0" marL="0" rtl="0">
              <a:spcBef>
                <a:spcPts val="0"/>
              </a:spcBef>
              <a:buNone/>
            </a:pPr>
            <a:r>
              <a:rPr lang="en"/>
              <a:t>Verification and Validation: </a:t>
            </a:r>
            <a:br>
              <a:rPr lang="en"/>
            </a:br>
            <a:r>
              <a:rPr lang="en"/>
              <a:t>Motivation</a:t>
            </a:r>
          </a:p>
        </p:txBody>
      </p:sp>
      <p:sp>
        <p:nvSpPr>
          <p:cNvPr id="249" name="Shape 249"/>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419100" lvl="0" marL="457200" marR="0" rtl="0" algn="l">
              <a:lnSpc>
                <a:spcPct val="100000"/>
              </a:lnSpc>
              <a:spcBef>
                <a:spcPts val="600"/>
              </a:spcBef>
              <a:spcAft>
                <a:spcPts val="0"/>
              </a:spcAft>
              <a:buSzPts val="3000"/>
              <a:buChar char="●"/>
            </a:pPr>
            <a:r>
              <a:rPr lang="en"/>
              <a:t>Both are important.</a:t>
            </a:r>
          </a:p>
          <a:p>
            <a:pPr indent="-381000" lvl="1" marL="914400" marR="0" rtl="0" algn="l">
              <a:lnSpc>
                <a:spcPct val="100000"/>
              </a:lnSpc>
              <a:spcBef>
                <a:spcPts val="0"/>
              </a:spcBef>
              <a:spcAft>
                <a:spcPts val="0"/>
              </a:spcAft>
              <a:buSzPts val="2400"/>
              <a:buChar char="○"/>
            </a:pPr>
            <a:r>
              <a:rPr lang="en"/>
              <a:t>A well-verified system might not meet the user’s needs.</a:t>
            </a:r>
          </a:p>
          <a:p>
            <a:pPr indent="-381000" lvl="1" marL="914400" marR="0" rtl="0" algn="l">
              <a:lnSpc>
                <a:spcPct val="100000"/>
              </a:lnSpc>
              <a:spcBef>
                <a:spcPts val="0"/>
              </a:spcBef>
              <a:spcAft>
                <a:spcPts val="0"/>
              </a:spcAft>
              <a:buSzPts val="2400"/>
              <a:buChar char="○"/>
            </a:pPr>
            <a:r>
              <a:rPr lang="en"/>
              <a:t>A system can’t meet the user’s needs unless it is well-constructed.</a:t>
            </a:r>
          </a:p>
          <a:p>
            <a:pPr indent="-419100" lvl="0" marL="457200" marR="0" rtl="0" algn="l">
              <a:lnSpc>
                <a:spcPct val="100000"/>
              </a:lnSpc>
              <a:spcBef>
                <a:spcPts val="0"/>
              </a:spcBef>
              <a:spcAft>
                <a:spcPts val="0"/>
              </a:spcAft>
              <a:buSzPts val="3000"/>
              <a:buChar char="●"/>
            </a:pPr>
            <a:r>
              <a:rPr lang="en"/>
              <a:t>This semester largely focuses on verification.</a:t>
            </a:r>
          </a:p>
          <a:p>
            <a:pPr indent="-381000" lvl="1" marL="914400" marR="0" rtl="0" algn="l">
              <a:lnSpc>
                <a:spcPct val="100000"/>
              </a:lnSpc>
              <a:spcBef>
                <a:spcPts val="0"/>
              </a:spcBef>
              <a:spcAft>
                <a:spcPts val="0"/>
              </a:spcAft>
              <a:buSzPts val="2400"/>
              <a:buChar char="○"/>
            </a:pPr>
            <a:r>
              <a:rPr lang="en"/>
              <a:t>How can we ensure that the software we build is dependable. </a:t>
            </a:r>
          </a:p>
          <a:p>
            <a:pPr indent="-381000" lvl="1" marL="914400" marR="0" rtl="0" algn="l">
              <a:lnSpc>
                <a:spcPct val="100000"/>
              </a:lnSpc>
              <a:spcBef>
                <a:spcPts val="0"/>
              </a:spcBef>
              <a:spcAft>
                <a:spcPts val="0"/>
              </a:spcAft>
              <a:buSzPts val="2400"/>
              <a:buChar char="○"/>
            </a:pPr>
            <a:r>
              <a:rPr lang="en"/>
              <a:t>Testing is the primary activity of verification, and our main focus in this class.</a:t>
            </a:r>
          </a:p>
        </p:txBody>
      </p:sp>
      <p:sp>
        <p:nvSpPr>
          <p:cNvPr id="250" name="Shape 250"/>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sp>
        <p:nvSpPr>
          <p:cNvPr id="255" name="Shape 255"/>
          <p:cNvSpPr txBox="1"/>
          <p:nvPr>
            <p:ph type="title"/>
          </p:nvPr>
        </p:nvSpPr>
        <p:spPr>
          <a:xfrm>
            <a:off x="457200" y="274638"/>
            <a:ext cx="8229600" cy="1143300"/>
          </a:xfrm>
          <a:prstGeom prst="rect">
            <a:avLst/>
          </a:prstGeom>
        </p:spPr>
        <p:txBody>
          <a:bodyPr anchorCtr="0" anchor="b" bIns="91425" lIns="91425" rIns="91425" wrap="square" tIns="91425">
            <a:noAutofit/>
          </a:bodyPr>
          <a:lstStyle/>
          <a:p>
            <a:pPr indent="0" lvl="0" marL="0" rtl="0">
              <a:spcBef>
                <a:spcPts val="0"/>
              </a:spcBef>
              <a:buNone/>
            </a:pPr>
            <a:r>
              <a:rPr lang="en"/>
              <a:t>Required Level of V&amp;V</a:t>
            </a:r>
          </a:p>
        </p:txBody>
      </p:sp>
      <p:sp>
        <p:nvSpPr>
          <p:cNvPr id="256" name="Shape 256"/>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0" lvl="0" marL="0" marR="0" rtl="0" algn="l">
              <a:lnSpc>
                <a:spcPct val="100000"/>
              </a:lnSpc>
              <a:spcBef>
                <a:spcPts val="600"/>
              </a:spcBef>
              <a:spcAft>
                <a:spcPts val="0"/>
              </a:spcAft>
              <a:buNone/>
            </a:pPr>
            <a:r>
              <a:rPr lang="en" sz="2600"/>
              <a:t>The goal of V&amp;V is to establish confidence that the system is “fit for purpose.” </a:t>
            </a:r>
          </a:p>
          <a:p>
            <a:pPr indent="0" lvl="0" marL="0" marR="0" rtl="0" algn="l">
              <a:lnSpc>
                <a:spcPct val="100000"/>
              </a:lnSpc>
              <a:spcBef>
                <a:spcPts val="600"/>
              </a:spcBef>
              <a:spcAft>
                <a:spcPts val="0"/>
              </a:spcAft>
              <a:buNone/>
            </a:pPr>
            <a:r>
              <a:rPr lang="en" sz="2600"/>
              <a:t>How confident do you need to be? Depends on:</a:t>
            </a:r>
          </a:p>
          <a:p>
            <a:pPr indent="-393700" lvl="0" marL="457200" marR="0" rtl="0" algn="l">
              <a:lnSpc>
                <a:spcPct val="100000"/>
              </a:lnSpc>
              <a:spcBef>
                <a:spcPts val="600"/>
              </a:spcBef>
              <a:spcAft>
                <a:spcPts val="0"/>
              </a:spcAft>
              <a:buSzPts val="2600"/>
              <a:buChar char="●"/>
            </a:pPr>
            <a:r>
              <a:rPr b="1" lang="en" sz="2600"/>
              <a:t>Software Purpose: </a:t>
            </a:r>
            <a:r>
              <a:rPr lang="en" sz="2600"/>
              <a:t>The more critical the software, the more important that it is reliable.</a:t>
            </a:r>
          </a:p>
          <a:p>
            <a:pPr indent="-393700" lvl="0" marL="457200" marR="0" rtl="0" algn="l">
              <a:lnSpc>
                <a:spcPct val="100000"/>
              </a:lnSpc>
              <a:spcBef>
                <a:spcPts val="0"/>
              </a:spcBef>
              <a:spcAft>
                <a:spcPts val="0"/>
              </a:spcAft>
              <a:buSzPts val="2600"/>
              <a:buChar char="●"/>
            </a:pPr>
            <a:r>
              <a:rPr b="1" lang="en" sz="2600"/>
              <a:t>User Expectations:</a:t>
            </a:r>
            <a:r>
              <a:rPr lang="en" sz="2600"/>
              <a:t> When a new system is installed, how willing are users to tolerate bugs because benefits outweigh cost of failure recovery.</a:t>
            </a:r>
          </a:p>
          <a:p>
            <a:pPr indent="-393700" lvl="0" marL="457200" marR="0" rtl="0" algn="l">
              <a:lnSpc>
                <a:spcPct val="100000"/>
              </a:lnSpc>
              <a:spcBef>
                <a:spcPts val="0"/>
              </a:spcBef>
              <a:spcAft>
                <a:spcPts val="0"/>
              </a:spcAft>
              <a:buSzPts val="2600"/>
              <a:buChar char="●"/>
            </a:pPr>
            <a:r>
              <a:rPr b="1" lang="en" sz="2600"/>
              <a:t>Marketing Environment:</a:t>
            </a:r>
            <a:r>
              <a:rPr lang="en" sz="2600"/>
              <a:t> Must take into account competing products - features and cost - and speed to market.</a:t>
            </a:r>
          </a:p>
        </p:txBody>
      </p:sp>
      <p:sp>
        <p:nvSpPr>
          <p:cNvPr id="257" name="Shape 257"/>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Shape 63"/>
          <p:cNvSpPr txBox="1"/>
          <p:nvPr>
            <p:ph idx="4294967295" type="title"/>
          </p:nvPr>
        </p:nvSpPr>
        <p:spPr>
          <a:xfrm>
            <a:off x="764700" y="2555975"/>
            <a:ext cx="7727400" cy="1547400"/>
          </a:xfrm>
          <a:prstGeom prst="rect">
            <a:avLst/>
          </a:prstGeom>
        </p:spPr>
        <p:txBody>
          <a:bodyPr anchorCtr="0" anchor="b" bIns="91425" lIns="91425" rIns="91425" wrap="square" tIns="91425">
            <a:noAutofit/>
          </a:bodyPr>
          <a:lstStyle/>
          <a:p>
            <a:pPr indent="0" lvl="0" marL="0" rtl="0">
              <a:spcBef>
                <a:spcPts val="0"/>
              </a:spcBef>
              <a:buNone/>
            </a:pPr>
            <a:r>
              <a:rPr lang="en" sz="4800"/>
              <a:t>When is software ready for release?</a:t>
            </a:r>
          </a:p>
        </p:txBody>
      </p:sp>
      <p:sp>
        <p:nvSpPr>
          <p:cNvPr id="64" name="Shape 64"/>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sp>
        <p:nvSpPr>
          <p:cNvPr id="262" name="Shape 262"/>
          <p:cNvSpPr txBox="1"/>
          <p:nvPr>
            <p:ph type="title"/>
          </p:nvPr>
        </p:nvSpPr>
        <p:spPr>
          <a:xfrm>
            <a:off x="457200" y="274638"/>
            <a:ext cx="8229600" cy="1143300"/>
          </a:xfrm>
          <a:prstGeom prst="rect">
            <a:avLst/>
          </a:prstGeom>
        </p:spPr>
        <p:txBody>
          <a:bodyPr anchorCtr="0" anchor="b" bIns="91425" lIns="91425" rIns="91425" wrap="square" tIns="91425">
            <a:noAutofit/>
          </a:bodyPr>
          <a:lstStyle/>
          <a:p>
            <a:pPr indent="0" lvl="0" marL="0" rtl="0">
              <a:spcBef>
                <a:spcPts val="0"/>
              </a:spcBef>
              <a:buNone/>
            </a:pPr>
            <a:r>
              <a:rPr lang="en"/>
              <a:t>Basic Questions</a:t>
            </a:r>
          </a:p>
        </p:txBody>
      </p:sp>
      <p:sp>
        <p:nvSpPr>
          <p:cNvPr id="263" name="Shape 263"/>
          <p:cNvSpPr txBox="1"/>
          <p:nvPr>
            <p:ph idx="1" type="body"/>
          </p:nvPr>
        </p:nvSpPr>
        <p:spPr>
          <a:xfrm>
            <a:off x="457200" y="1600200"/>
            <a:ext cx="8155800" cy="4967700"/>
          </a:xfrm>
          <a:prstGeom prst="rect">
            <a:avLst/>
          </a:prstGeom>
        </p:spPr>
        <p:txBody>
          <a:bodyPr anchorCtr="0" anchor="t" bIns="91425" lIns="91425" rIns="91425" wrap="square" tIns="91425">
            <a:noAutofit/>
          </a:bodyPr>
          <a:lstStyle/>
          <a:p>
            <a:pPr indent="-381000" lvl="0" marL="457200" marR="0" rtl="0" algn="l">
              <a:lnSpc>
                <a:spcPct val="100000"/>
              </a:lnSpc>
              <a:spcBef>
                <a:spcPts val="600"/>
              </a:spcBef>
              <a:spcAft>
                <a:spcPts val="0"/>
              </a:spcAft>
              <a:buSzPts val="2400"/>
              <a:buAutoNum type="arabicPeriod"/>
            </a:pPr>
            <a:r>
              <a:rPr lang="en" sz="2800"/>
              <a:t>When do verification and validation start? When are they complete?</a:t>
            </a:r>
          </a:p>
          <a:p>
            <a:pPr indent="-406400" lvl="0" marL="457200" marR="0" rtl="0" algn="l">
              <a:lnSpc>
                <a:spcPct val="100000"/>
              </a:lnSpc>
              <a:spcBef>
                <a:spcPts val="0"/>
              </a:spcBef>
              <a:spcAft>
                <a:spcPts val="0"/>
              </a:spcAft>
              <a:buSzPts val="2800"/>
              <a:buAutoNum type="arabicPeriod"/>
            </a:pPr>
            <a:r>
              <a:rPr lang="en" sz="2800"/>
              <a:t>What techniques should be applied to obtain acceptable quality at an acceptable cost?</a:t>
            </a:r>
          </a:p>
          <a:p>
            <a:pPr indent="-406400" lvl="0" marL="457200" marR="0" rtl="0" algn="l">
              <a:lnSpc>
                <a:spcPct val="100000"/>
              </a:lnSpc>
              <a:spcBef>
                <a:spcPts val="0"/>
              </a:spcBef>
              <a:spcAft>
                <a:spcPts val="0"/>
              </a:spcAft>
              <a:buSzPts val="2800"/>
              <a:buAutoNum type="arabicPeriod"/>
            </a:pPr>
            <a:r>
              <a:rPr lang="en" sz="2800"/>
              <a:t>How can we assess readiness for release?</a:t>
            </a:r>
          </a:p>
          <a:p>
            <a:pPr indent="-406400" lvl="0" marL="457200" marR="0" rtl="0" algn="l">
              <a:lnSpc>
                <a:spcPct val="100000"/>
              </a:lnSpc>
              <a:spcBef>
                <a:spcPts val="0"/>
              </a:spcBef>
              <a:spcAft>
                <a:spcPts val="0"/>
              </a:spcAft>
              <a:buSzPts val="2800"/>
              <a:buAutoNum type="arabicPeriod"/>
            </a:pPr>
            <a:r>
              <a:rPr lang="en" sz="2800"/>
              <a:t>How can we control the quality of successive releases?</a:t>
            </a:r>
          </a:p>
          <a:p>
            <a:pPr indent="-406400" lvl="0" marL="457200" marR="0" rtl="0" algn="l">
              <a:lnSpc>
                <a:spcPct val="100000"/>
              </a:lnSpc>
              <a:spcBef>
                <a:spcPts val="0"/>
              </a:spcBef>
              <a:spcAft>
                <a:spcPts val="0"/>
              </a:spcAft>
              <a:buSzPts val="2800"/>
              <a:buAutoNum type="arabicPeriod"/>
            </a:pPr>
            <a:r>
              <a:rPr lang="en" sz="2800"/>
              <a:t>How can the development process be improved to make verification more effective (in cost and impact)?</a:t>
            </a:r>
          </a:p>
          <a:p>
            <a:pPr indent="0" lvl="0" marL="0" marR="0" rtl="0" algn="l">
              <a:lnSpc>
                <a:spcPct val="100000"/>
              </a:lnSpc>
              <a:spcBef>
                <a:spcPts val="600"/>
              </a:spcBef>
              <a:spcAft>
                <a:spcPts val="0"/>
              </a:spcAft>
              <a:buNone/>
            </a:pPr>
            <a:r>
              <a:t/>
            </a:r>
            <a:endParaRPr sz="2800"/>
          </a:p>
          <a:p>
            <a:pPr indent="0" lvl="0" marL="0" marR="0" rtl="0" algn="l">
              <a:lnSpc>
                <a:spcPct val="100000"/>
              </a:lnSpc>
              <a:spcBef>
                <a:spcPts val="600"/>
              </a:spcBef>
              <a:spcAft>
                <a:spcPts val="0"/>
              </a:spcAft>
              <a:buNone/>
            </a:pPr>
            <a:r>
              <a:t/>
            </a:r>
            <a:endParaRPr sz="2800"/>
          </a:p>
        </p:txBody>
      </p:sp>
      <p:sp>
        <p:nvSpPr>
          <p:cNvPr id="264" name="Shape 264"/>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 name="Shape 268"/>
        <p:cNvGrpSpPr/>
        <p:nvPr/>
      </p:nvGrpSpPr>
      <p:grpSpPr>
        <a:xfrm>
          <a:off x="0" y="0"/>
          <a:ext cx="0" cy="0"/>
          <a:chOff x="0" y="0"/>
          <a:chExt cx="0" cy="0"/>
        </a:xfrm>
      </p:grpSpPr>
      <p:sp>
        <p:nvSpPr>
          <p:cNvPr id="269" name="Shape 269"/>
          <p:cNvSpPr txBox="1"/>
          <p:nvPr>
            <p:ph type="title"/>
          </p:nvPr>
        </p:nvSpPr>
        <p:spPr>
          <a:xfrm>
            <a:off x="457200" y="274638"/>
            <a:ext cx="8229600" cy="1143300"/>
          </a:xfrm>
          <a:prstGeom prst="rect">
            <a:avLst/>
          </a:prstGeom>
        </p:spPr>
        <p:txBody>
          <a:bodyPr anchorCtr="0" anchor="b" bIns="91425" lIns="91425" rIns="91425" wrap="square" tIns="91425">
            <a:noAutofit/>
          </a:bodyPr>
          <a:lstStyle/>
          <a:p>
            <a:pPr indent="0" lvl="0" marL="0" rtl="0">
              <a:spcBef>
                <a:spcPts val="0"/>
              </a:spcBef>
              <a:buNone/>
            </a:pPr>
            <a:r>
              <a:rPr lang="en"/>
              <a:t>When Does V&amp;V Start?</a:t>
            </a:r>
          </a:p>
        </p:txBody>
      </p:sp>
      <p:sp>
        <p:nvSpPr>
          <p:cNvPr id="270" name="Shape 270"/>
          <p:cNvSpPr txBox="1"/>
          <p:nvPr>
            <p:ph idx="1" type="body"/>
          </p:nvPr>
        </p:nvSpPr>
        <p:spPr>
          <a:xfrm>
            <a:off x="457200" y="1600200"/>
            <a:ext cx="8155800" cy="4967700"/>
          </a:xfrm>
          <a:prstGeom prst="rect">
            <a:avLst/>
          </a:prstGeom>
        </p:spPr>
        <p:txBody>
          <a:bodyPr anchorCtr="0" anchor="t" bIns="91425" lIns="91425" rIns="91425" wrap="square" tIns="91425">
            <a:noAutofit/>
          </a:bodyPr>
          <a:lstStyle/>
          <a:p>
            <a:pPr indent="-406400" lvl="0" marL="457200" marR="0" rtl="0" algn="l">
              <a:lnSpc>
                <a:spcPct val="100000"/>
              </a:lnSpc>
              <a:spcBef>
                <a:spcPts val="600"/>
              </a:spcBef>
              <a:spcAft>
                <a:spcPts val="0"/>
              </a:spcAft>
              <a:buSzPts val="2800"/>
              <a:buChar char="●"/>
            </a:pPr>
            <a:r>
              <a:rPr lang="en" sz="2800"/>
              <a:t>V&amp;V starts as soon as the project starts.</a:t>
            </a:r>
          </a:p>
          <a:p>
            <a:pPr indent="-406400" lvl="0" marL="457200" marR="0" rtl="0" algn="l">
              <a:lnSpc>
                <a:spcPct val="100000"/>
              </a:lnSpc>
              <a:spcBef>
                <a:spcPts val="0"/>
              </a:spcBef>
              <a:spcAft>
                <a:spcPts val="0"/>
              </a:spcAft>
              <a:buSzPts val="2800"/>
              <a:buChar char="●"/>
            </a:pPr>
            <a:r>
              <a:rPr lang="en" sz="2800"/>
              <a:t>Feasibility studies must consider quality assessment.</a:t>
            </a:r>
          </a:p>
          <a:p>
            <a:pPr indent="-406400" lvl="0" marL="457200" marR="0" rtl="0" algn="l">
              <a:lnSpc>
                <a:spcPct val="100000"/>
              </a:lnSpc>
              <a:spcBef>
                <a:spcPts val="0"/>
              </a:spcBef>
              <a:spcAft>
                <a:spcPts val="0"/>
              </a:spcAft>
              <a:buSzPts val="2800"/>
              <a:buChar char="●"/>
            </a:pPr>
            <a:r>
              <a:rPr lang="en" sz="2800"/>
              <a:t>Requirement specifications can be used to derive test cases.</a:t>
            </a:r>
          </a:p>
          <a:p>
            <a:pPr indent="-406400" lvl="0" marL="457200" marR="0" rtl="0" algn="l">
              <a:lnSpc>
                <a:spcPct val="100000"/>
              </a:lnSpc>
              <a:spcBef>
                <a:spcPts val="0"/>
              </a:spcBef>
              <a:spcAft>
                <a:spcPts val="0"/>
              </a:spcAft>
              <a:buSzPts val="2800"/>
              <a:buChar char="●"/>
            </a:pPr>
            <a:r>
              <a:rPr lang="en" sz="2800"/>
              <a:t>Design can be verified against requirements.</a:t>
            </a:r>
          </a:p>
          <a:p>
            <a:pPr indent="-406400" lvl="0" marL="457200" marR="0" rtl="0" algn="l">
              <a:lnSpc>
                <a:spcPct val="100000"/>
              </a:lnSpc>
              <a:spcBef>
                <a:spcPts val="0"/>
              </a:spcBef>
              <a:spcAft>
                <a:spcPts val="0"/>
              </a:spcAft>
              <a:buSzPts val="2800"/>
              <a:buChar char="●"/>
            </a:pPr>
            <a:r>
              <a:rPr lang="en" sz="2800"/>
              <a:t>Code can be verified against design and requirements.</a:t>
            </a:r>
          </a:p>
          <a:p>
            <a:pPr indent="-406400" lvl="0" marL="457200" rtl="0">
              <a:spcBef>
                <a:spcPts val="0"/>
              </a:spcBef>
              <a:buSzPts val="2800"/>
              <a:buChar char="●"/>
            </a:pPr>
            <a:r>
              <a:rPr lang="en" sz="2800"/>
              <a:t>Feedback can be sought from stakeholders at any time.</a:t>
            </a:r>
          </a:p>
          <a:p>
            <a:pPr indent="0" lvl="0" marL="0" marR="0" rtl="0" algn="l">
              <a:lnSpc>
                <a:spcPct val="100000"/>
              </a:lnSpc>
              <a:spcBef>
                <a:spcPts val="600"/>
              </a:spcBef>
              <a:spcAft>
                <a:spcPts val="0"/>
              </a:spcAft>
              <a:buNone/>
            </a:pPr>
            <a:r>
              <a:t/>
            </a:r>
            <a:endParaRPr sz="2800"/>
          </a:p>
          <a:p>
            <a:pPr indent="0" lvl="0" marL="0" marR="0" rtl="0" algn="l">
              <a:lnSpc>
                <a:spcPct val="100000"/>
              </a:lnSpc>
              <a:spcBef>
                <a:spcPts val="600"/>
              </a:spcBef>
              <a:spcAft>
                <a:spcPts val="0"/>
              </a:spcAft>
              <a:buNone/>
            </a:pPr>
            <a:r>
              <a:t/>
            </a:r>
            <a:endParaRPr sz="2800"/>
          </a:p>
        </p:txBody>
      </p:sp>
      <p:sp>
        <p:nvSpPr>
          <p:cNvPr id="271" name="Shape 271"/>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5" name="Shape 275"/>
        <p:cNvGrpSpPr/>
        <p:nvPr/>
      </p:nvGrpSpPr>
      <p:grpSpPr>
        <a:xfrm>
          <a:off x="0" y="0"/>
          <a:ext cx="0" cy="0"/>
          <a:chOff x="0" y="0"/>
          <a:chExt cx="0" cy="0"/>
        </a:xfrm>
      </p:grpSpPr>
      <p:sp>
        <p:nvSpPr>
          <p:cNvPr id="276" name="Shape 276"/>
          <p:cNvSpPr txBox="1"/>
          <p:nvPr>
            <p:ph type="title"/>
          </p:nvPr>
        </p:nvSpPr>
        <p:spPr>
          <a:xfrm>
            <a:off x="457200" y="274638"/>
            <a:ext cx="8229600" cy="1143300"/>
          </a:xfrm>
          <a:prstGeom prst="rect">
            <a:avLst/>
          </a:prstGeom>
        </p:spPr>
        <p:txBody>
          <a:bodyPr anchorCtr="0" anchor="b" bIns="91425" lIns="91425" rIns="91425" wrap="square" tIns="91425">
            <a:noAutofit/>
          </a:bodyPr>
          <a:lstStyle/>
          <a:p>
            <a:pPr indent="0" lvl="0" marL="0" rtl="0">
              <a:spcBef>
                <a:spcPts val="0"/>
              </a:spcBef>
              <a:buNone/>
            </a:pPr>
            <a:r>
              <a:rPr lang="en"/>
              <a:t>Types of Verification</a:t>
            </a:r>
          </a:p>
        </p:txBody>
      </p:sp>
      <p:sp>
        <p:nvSpPr>
          <p:cNvPr id="277" name="Shape 277"/>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0" lvl="0" marL="0" marR="0" rtl="0" algn="l">
              <a:lnSpc>
                <a:spcPct val="100000"/>
              </a:lnSpc>
              <a:spcBef>
                <a:spcPts val="600"/>
              </a:spcBef>
              <a:spcAft>
                <a:spcPts val="0"/>
              </a:spcAft>
              <a:buNone/>
            </a:pPr>
            <a:r>
              <a:rPr lang="en"/>
              <a:t>Static Verification</a:t>
            </a:r>
          </a:p>
          <a:p>
            <a:pPr indent="-419100" lvl="0" marL="457200" marR="0" rtl="0" algn="l">
              <a:lnSpc>
                <a:spcPct val="100000"/>
              </a:lnSpc>
              <a:spcBef>
                <a:spcPts val="600"/>
              </a:spcBef>
              <a:spcAft>
                <a:spcPts val="0"/>
              </a:spcAft>
              <a:buSzPts val="3000"/>
              <a:buChar char="●"/>
            </a:pPr>
            <a:r>
              <a:rPr lang="en"/>
              <a:t>Analysis of static system artifacts to discover problems.</a:t>
            </a:r>
          </a:p>
          <a:p>
            <a:pPr indent="-381000" lvl="1" marL="914400" marR="0" rtl="0" algn="l">
              <a:lnSpc>
                <a:spcPct val="100000"/>
              </a:lnSpc>
              <a:spcBef>
                <a:spcPts val="0"/>
              </a:spcBef>
              <a:spcAft>
                <a:spcPts val="0"/>
              </a:spcAft>
              <a:buSzPts val="2400"/>
              <a:buChar char="○"/>
            </a:pPr>
            <a:r>
              <a:rPr lang="en"/>
              <a:t>Proofs: Posing hypotheses and making a logical argument for their validity using specifications, system models, etc.</a:t>
            </a:r>
          </a:p>
          <a:p>
            <a:pPr indent="-381000" lvl="1" marL="914400" marR="0" rtl="0" algn="l">
              <a:lnSpc>
                <a:spcPct val="100000"/>
              </a:lnSpc>
              <a:spcBef>
                <a:spcPts val="0"/>
              </a:spcBef>
              <a:spcAft>
                <a:spcPts val="0"/>
              </a:spcAft>
              <a:buSzPts val="2400"/>
              <a:buChar char="○"/>
            </a:pPr>
            <a:r>
              <a:rPr lang="en"/>
              <a:t>Inspections: Manual “sanity check” on artifacts (such as source code) by other people or tools, searching for issues.</a:t>
            </a:r>
          </a:p>
        </p:txBody>
      </p:sp>
      <p:sp>
        <p:nvSpPr>
          <p:cNvPr id="278" name="Shape 278"/>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Shape 283"/>
          <p:cNvSpPr txBox="1"/>
          <p:nvPr>
            <p:ph type="title"/>
          </p:nvPr>
        </p:nvSpPr>
        <p:spPr>
          <a:xfrm>
            <a:off x="457200" y="274638"/>
            <a:ext cx="8229600" cy="1143300"/>
          </a:xfrm>
          <a:prstGeom prst="rect">
            <a:avLst/>
          </a:prstGeom>
        </p:spPr>
        <p:txBody>
          <a:bodyPr anchorCtr="0" anchor="b" bIns="91425" lIns="91425" rIns="91425" wrap="square" tIns="91425">
            <a:noAutofit/>
          </a:bodyPr>
          <a:lstStyle/>
          <a:p>
            <a:pPr indent="0" lvl="0" marL="0" rtl="0">
              <a:spcBef>
                <a:spcPts val="0"/>
              </a:spcBef>
              <a:buNone/>
            </a:pPr>
            <a:r>
              <a:rPr lang="en"/>
              <a:t>Advantages of Static Verification</a:t>
            </a:r>
          </a:p>
        </p:txBody>
      </p:sp>
      <p:sp>
        <p:nvSpPr>
          <p:cNvPr id="284" name="Shape 284"/>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400050" lvl="0" marL="457200" marR="0" rtl="0" algn="l">
              <a:lnSpc>
                <a:spcPct val="100000"/>
              </a:lnSpc>
              <a:spcBef>
                <a:spcPts val="600"/>
              </a:spcBef>
              <a:spcAft>
                <a:spcPts val="0"/>
              </a:spcAft>
              <a:buSzPts val="2700"/>
              <a:buChar char="●"/>
            </a:pPr>
            <a:r>
              <a:rPr lang="en" sz="2700"/>
              <a:t>During execution, errors can hide other errors. It can be hard to find all problems or trace back to a single source. Static inspections are not impacted by program interactions.</a:t>
            </a:r>
          </a:p>
          <a:p>
            <a:pPr indent="-400050" lvl="0" marL="457200" marR="0" rtl="0" algn="l">
              <a:lnSpc>
                <a:spcPct val="100000"/>
              </a:lnSpc>
              <a:spcBef>
                <a:spcPts val="0"/>
              </a:spcBef>
              <a:spcAft>
                <a:spcPts val="0"/>
              </a:spcAft>
              <a:buSzPts val="2700"/>
              <a:buChar char="●"/>
            </a:pPr>
            <a:r>
              <a:rPr lang="en" sz="2700"/>
              <a:t>Incomplete systems can be inspected without additional costs. If a program is incomplete, special code is needed to run the part that is to be tested.</a:t>
            </a:r>
          </a:p>
          <a:p>
            <a:pPr indent="-400050" lvl="0" marL="457200" marR="0" rtl="0" algn="l">
              <a:lnSpc>
                <a:spcPct val="100000"/>
              </a:lnSpc>
              <a:spcBef>
                <a:spcPts val="0"/>
              </a:spcBef>
              <a:spcAft>
                <a:spcPts val="0"/>
              </a:spcAft>
              <a:buSzPts val="2700"/>
              <a:buChar char="●"/>
            </a:pPr>
            <a:r>
              <a:rPr lang="en" sz="2700"/>
              <a:t>Inspection can also assess quality attributes such as maintainability, portability, poor programming, inefficiencies, etc.</a:t>
            </a:r>
          </a:p>
        </p:txBody>
      </p:sp>
      <p:sp>
        <p:nvSpPr>
          <p:cNvPr id="285" name="Shape 285"/>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
        <p:nvSpPr>
          <p:cNvPr id="290" name="Shape 290"/>
          <p:cNvSpPr txBox="1"/>
          <p:nvPr>
            <p:ph type="title"/>
          </p:nvPr>
        </p:nvSpPr>
        <p:spPr>
          <a:xfrm>
            <a:off x="457200" y="274638"/>
            <a:ext cx="8229600" cy="1143300"/>
          </a:xfrm>
          <a:prstGeom prst="rect">
            <a:avLst/>
          </a:prstGeom>
        </p:spPr>
        <p:txBody>
          <a:bodyPr anchorCtr="0" anchor="b" bIns="91425" lIns="91425" rIns="91425" wrap="square" tIns="91425">
            <a:noAutofit/>
          </a:bodyPr>
          <a:lstStyle/>
          <a:p>
            <a:pPr indent="0" lvl="0" marL="0" rtl="0">
              <a:spcBef>
                <a:spcPts val="0"/>
              </a:spcBef>
              <a:buNone/>
            </a:pPr>
            <a:r>
              <a:rPr lang="en"/>
              <a:t>Dynamic Verification</a:t>
            </a:r>
          </a:p>
        </p:txBody>
      </p:sp>
      <p:sp>
        <p:nvSpPr>
          <p:cNvPr id="291" name="Shape 291"/>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419100" lvl="0" marL="457200" marR="0" rtl="0" algn="l">
              <a:lnSpc>
                <a:spcPct val="100000"/>
              </a:lnSpc>
              <a:spcBef>
                <a:spcPts val="600"/>
              </a:spcBef>
              <a:spcAft>
                <a:spcPts val="0"/>
              </a:spcAft>
              <a:buSzPts val="3000"/>
              <a:buChar char="●"/>
            </a:pPr>
            <a:r>
              <a:rPr lang="en"/>
              <a:t>Exercising and observing the system to argue that it meets the requirements.</a:t>
            </a:r>
          </a:p>
          <a:p>
            <a:pPr indent="-381000" lvl="1" marL="914400" marR="0" rtl="0" algn="l">
              <a:lnSpc>
                <a:spcPct val="100000"/>
              </a:lnSpc>
              <a:spcBef>
                <a:spcPts val="0"/>
              </a:spcBef>
              <a:spcAft>
                <a:spcPts val="0"/>
              </a:spcAft>
              <a:buSzPts val="2400"/>
              <a:buChar char="○"/>
            </a:pPr>
            <a:r>
              <a:rPr lang="en" sz="2400"/>
              <a:t>Testing: Formulating controlled sets of input to demonstrate requirement satisfaction or find faults.</a:t>
            </a:r>
          </a:p>
          <a:p>
            <a:pPr indent="-381000" lvl="1" marL="914400" marR="0" rtl="0" algn="l">
              <a:lnSpc>
                <a:spcPct val="100000"/>
              </a:lnSpc>
              <a:spcBef>
                <a:spcPts val="0"/>
              </a:spcBef>
              <a:spcAft>
                <a:spcPts val="0"/>
              </a:spcAft>
              <a:buSzPts val="2400"/>
              <a:buChar char="○"/>
            </a:pPr>
            <a:r>
              <a:rPr lang="en"/>
              <a:t>Fuzzing: Spamming the system with random input to locate security vulnerabilities, memory leaks, buffer overruns, etc.</a:t>
            </a:r>
          </a:p>
          <a:p>
            <a:pPr indent="-381000" lvl="1" marL="914400" marR="0" rtl="0" algn="l">
              <a:lnSpc>
                <a:spcPct val="100000"/>
              </a:lnSpc>
              <a:spcBef>
                <a:spcPts val="0"/>
              </a:spcBef>
              <a:spcAft>
                <a:spcPts val="0"/>
              </a:spcAft>
              <a:buSzPts val="2400"/>
              <a:buChar char="○"/>
            </a:pPr>
            <a:r>
              <a:rPr lang="en"/>
              <a:t>Taint Analysis: Assigning a bad value to a variable and monitoring which system variables it corrupts and how it corrupts them.</a:t>
            </a:r>
          </a:p>
        </p:txBody>
      </p:sp>
      <p:sp>
        <p:nvSpPr>
          <p:cNvPr id="292" name="Shape 292"/>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6" name="Shape 296"/>
        <p:cNvGrpSpPr/>
        <p:nvPr/>
      </p:nvGrpSpPr>
      <p:grpSpPr>
        <a:xfrm>
          <a:off x="0" y="0"/>
          <a:ext cx="0" cy="0"/>
          <a:chOff x="0" y="0"/>
          <a:chExt cx="0" cy="0"/>
        </a:xfrm>
      </p:grpSpPr>
      <p:sp>
        <p:nvSpPr>
          <p:cNvPr id="297" name="Shape 297"/>
          <p:cNvSpPr txBox="1"/>
          <p:nvPr>
            <p:ph type="title"/>
          </p:nvPr>
        </p:nvSpPr>
        <p:spPr>
          <a:xfrm>
            <a:off x="457200" y="274638"/>
            <a:ext cx="8229600" cy="1143300"/>
          </a:xfrm>
          <a:prstGeom prst="rect">
            <a:avLst/>
          </a:prstGeom>
        </p:spPr>
        <p:txBody>
          <a:bodyPr anchorCtr="0" anchor="b" bIns="91425" lIns="91425" rIns="91425" wrap="square" tIns="91425">
            <a:noAutofit/>
          </a:bodyPr>
          <a:lstStyle/>
          <a:p>
            <a:pPr indent="0" lvl="0" marL="0" rtl="0">
              <a:spcBef>
                <a:spcPts val="0"/>
              </a:spcBef>
              <a:buNone/>
            </a:pPr>
            <a:r>
              <a:rPr lang="en"/>
              <a:t>Dynamic Verification</a:t>
            </a:r>
          </a:p>
        </p:txBody>
      </p:sp>
      <p:sp>
        <p:nvSpPr>
          <p:cNvPr id="298" name="Shape 298"/>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419100" lvl="0" marL="457200" marR="0" rtl="0" algn="l">
              <a:lnSpc>
                <a:spcPct val="100000"/>
              </a:lnSpc>
              <a:spcBef>
                <a:spcPts val="600"/>
              </a:spcBef>
              <a:spcAft>
                <a:spcPts val="0"/>
              </a:spcAft>
              <a:buSzPts val="3000"/>
              <a:buChar char="●"/>
            </a:pPr>
            <a:r>
              <a:rPr lang="en"/>
              <a:t>Static verification is not good at discovering problems that arise from runtime interaction, timing problems, or performance issues.</a:t>
            </a:r>
          </a:p>
          <a:p>
            <a:pPr indent="-419100" lvl="0" marL="457200" marR="0" rtl="0" algn="l">
              <a:lnSpc>
                <a:spcPct val="100000"/>
              </a:lnSpc>
              <a:spcBef>
                <a:spcPts val="0"/>
              </a:spcBef>
              <a:spcAft>
                <a:spcPts val="0"/>
              </a:spcAft>
              <a:buSzPts val="3000"/>
              <a:buChar char="●"/>
            </a:pPr>
            <a:r>
              <a:rPr lang="en"/>
              <a:t>Dynamic verification is often cheaper than static - easier to automate. </a:t>
            </a:r>
          </a:p>
          <a:p>
            <a:pPr indent="-381000" lvl="1" marL="914400" marR="0" rtl="0" algn="l">
              <a:lnSpc>
                <a:spcPct val="100000"/>
              </a:lnSpc>
              <a:spcBef>
                <a:spcPts val="0"/>
              </a:spcBef>
              <a:spcAft>
                <a:spcPts val="0"/>
              </a:spcAft>
              <a:buSzPts val="2400"/>
              <a:buChar char="○"/>
            </a:pPr>
            <a:r>
              <a:rPr lang="en"/>
              <a:t>However, it cannot prove that properties are met - cannot try all possible executions.</a:t>
            </a:r>
          </a:p>
        </p:txBody>
      </p:sp>
      <p:sp>
        <p:nvSpPr>
          <p:cNvPr id="299" name="Shape 299"/>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3" name="Shape 303"/>
        <p:cNvGrpSpPr/>
        <p:nvPr/>
      </p:nvGrpSpPr>
      <p:grpSpPr>
        <a:xfrm>
          <a:off x="0" y="0"/>
          <a:ext cx="0" cy="0"/>
          <a:chOff x="0" y="0"/>
          <a:chExt cx="0" cy="0"/>
        </a:xfrm>
      </p:grpSpPr>
      <p:sp>
        <p:nvSpPr>
          <p:cNvPr id="304" name="Shape 304"/>
          <p:cNvSpPr txBox="1"/>
          <p:nvPr>
            <p:ph type="title"/>
          </p:nvPr>
        </p:nvSpPr>
        <p:spPr>
          <a:xfrm>
            <a:off x="457200" y="274638"/>
            <a:ext cx="8229600" cy="1143300"/>
          </a:xfrm>
          <a:prstGeom prst="rect">
            <a:avLst/>
          </a:prstGeom>
        </p:spPr>
        <p:txBody>
          <a:bodyPr anchorCtr="0" anchor="b" bIns="91425" lIns="91425" rIns="91425" wrap="square" tIns="91425">
            <a:noAutofit/>
          </a:bodyPr>
          <a:lstStyle/>
          <a:p>
            <a:pPr indent="0" lvl="0" marL="0" rtl="0">
              <a:spcBef>
                <a:spcPts val="0"/>
              </a:spcBef>
              <a:buNone/>
            </a:pPr>
            <a:r>
              <a:rPr lang="en"/>
              <a:t>The Trade-Off Game</a:t>
            </a:r>
          </a:p>
        </p:txBody>
      </p:sp>
      <p:sp>
        <p:nvSpPr>
          <p:cNvPr id="305" name="Shape 305"/>
          <p:cNvSpPr txBox="1"/>
          <p:nvPr>
            <p:ph idx="1" type="body"/>
          </p:nvPr>
        </p:nvSpPr>
        <p:spPr>
          <a:xfrm>
            <a:off x="457200" y="1600200"/>
            <a:ext cx="8155800" cy="4967700"/>
          </a:xfrm>
          <a:prstGeom prst="rect">
            <a:avLst/>
          </a:prstGeom>
        </p:spPr>
        <p:txBody>
          <a:bodyPr anchorCtr="0" anchor="t" bIns="91425" lIns="91425" rIns="91425" wrap="square" tIns="91425">
            <a:noAutofit/>
          </a:bodyPr>
          <a:lstStyle/>
          <a:p>
            <a:pPr indent="-69850" lvl="0" marL="0" rtl="0">
              <a:lnSpc>
                <a:spcPct val="100000"/>
              </a:lnSpc>
              <a:spcBef>
                <a:spcPts val="0"/>
              </a:spcBef>
              <a:spcAft>
                <a:spcPts val="600"/>
              </a:spcAft>
              <a:buClr>
                <a:srgbClr val="000000"/>
              </a:buClr>
              <a:buSzPts val="1100"/>
              <a:buNone/>
            </a:pPr>
            <a:r>
              <a:rPr lang="en" sz="2600">
                <a:solidFill>
                  <a:srgbClr val="000000"/>
                </a:solidFill>
                <a:highlight>
                  <a:srgbClr val="FFFFFF"/>
                </a:highlight>
              </a:rPr>
              <a:t>Software engineering is the process of designing, constructing and maintaining </a:t>
            </a:r>
            <a:r>
              <a:rPr b="1" i="1" lang="en" sz="2600">
                <a:solidFill>
                  <a:srgbClr val="000000"/>
                </a:solidFill>
                <a:highlight>
                  <a:srgbClr val="FFFFFF"/>
                </a:highlight>
              </a:rPr>
              <a:t>the best</a:t>
            </a:r>
            <a:r>
              <a:rPr i="1" lang="en" sz="2600">
                <a:solidFill>
                  <a:srgbClr val="000000"/>
                </a:solidFill>
                <a:highlight>
                  <a:srgbClr val="FFFFFF"/>
                </a:highlight>
              </a:rPr>
              <a:t> </a:t>
            </a:r>
            <a:r>
              <a:rPr b="1" i="1" lang="en" sz="2600">
                <a:solidFill>
                  <a:srgbClr val="000000"/>
                </a:solidFill>
                <a:highlight>
                  <a:srgbClr val="FFFFFF"/>
                </a:highlight>
              </a:rPr>
              <a:t>software possible</a:t>
            </a:r>
            <a:r>
              <a:rPr lang="en" sz="2600">
                <a:solidFill>
                  <a:srgbClr val="000000"/>
                </a:solidFill>
                <a:highlight>
                  <a:srgbClr val="FFFFFF"/>
                </a:highlight>
              </a:rPr>
              <a:t> given the </a:t>
            </a:r>
            <a:r>
              <a:rPr b="1" i="1" lang="en" sz="2600">
                <a:solidFill>
                  <a:srgbClr val="000000"/>
                </a:solidFill>
                <a:highlight>
                  <a:srgbClr val="FFFFFF"/>
                </a:highlight>
              </a:rPr>
              <a:t>available resources</a:t>
            </a:r>
            <a:r>
              <a:rPr lang="en" sz="2600">
                <a:solidFill>
                  <a:srgbClr val="000000"/>
                </a:solidFill>
                <a:highlight>
                  <a:srgbClr val="FFFFFF"/>
                </a:highlight>
              </a:rPr>
              <a:t>.</a:t>
            </a:r>
          </a:p>
          <a:p>
            <a:pPr indent="-69850" lvl="0" marL="0" rtl="0">
              <a:lnSpc>
                <a:spcPct val="100000"/>
              </a:lnSpc>
              <a:spcBef>
                <a:spcPts val="0"/>
              </a:spcBef>
              <a:spcAft>
                <a:spcPts val="600"/>
              </a:spcAft>
              <a:buClr>
                <a:srgbClr val="000000"/>
              </a:buClr>
              <a:buSzPts val="1100"/>
              <a:buNone/>
            </a:pPr>
            <a:r>
              <a:t/>
            </a:r>
            <a:endParaRPr sz="2600">
              <a:solidFill>
                <a:srgbClr val="000000"/>
              </a:solidFill>
              <a:highlight>
                <a:srgbClr val="FFFFFF"/>
              </a:highlight>
            </a:endParaRPr>
          </a:p>
          <a:p>
            <a:pPr indent="-69850" lvl="0" marL="0" rtl="0">
              <a:lnSpc>
                <a:spcPct val="100000"/>
              </a:lnSpc>
              <a:spcBef>
                <a:spcPts val="0"/>
              </a:spcBef>
              <a:spcAft>
                <a:spcPts val="600"/>
              </a:spcAft>
              <a:buClr>
                <a:srgbClr val="000000"/>
              </a:buClr>
              <a:buSzPts val="1100"/>
              <a:buNone/>
            </a:pPr>
            <a:r>
              <a:rPr lang="en" sz="2600">
                <a:solidFill>
                  <a:srgbClr val="000000"/>
                </a:solidFill>
                <a:highlight>
                  <a:srgbClr val="FFFFFF"/>
                </a:highlight>
              </a:rPr>
              <a:t>We are always trading off between what we want, what we need, and what we've got. As a NASA engineer put it,</a:t>
            </a:r>
          </a:p>
          <a:p>
            <a:pPr indent="-393700" lvl="0" marL="457200" rtl="0">
              <a:lnSpc>
                <a:spcPct val="100000"/>
              </a:lnSpc>
              <a:spcBef>
                <a:spcPts val="0"/>
              </a:spcBef>
              <a:spcAft>
                <a:spcPts val="600"/>
              </a:spcAft>
              <a:buClr>
                <a:srgbClr val="000000"/>
              </a:buClr>
              <a:buSzPts val="2600"/>
              <a:buChar char="●"/>
            </a:pPr>
            <a:r>
              <a:rPr b="1" lang="en" sz="2600">
                <a:solidFill>
                  <a:srgbClr val="000000"/>
                </a:solidFill>
                <a:highlight>
                  <a:srgbClr val="FFFFFF"/>
                </a:highlight>
              </a:rPr>
              <a:t>“Better, faster, or cheaper - pick any two”</a:t>
            </a:r>
          </a:p>
        </p:txBody>
      </p:sp>
      <p:sp>
        <p:nvSpPr>
          <p:cNvPr id="306" name="Shape 306"/>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0" name="Shape 310"/>
        <p:cNvGrpSpPr/>
        <p:nvPr/>
      </p:nvGrpSpPr>
      <p:grpSpPr>
        <a:xfrm>
          <a:off x="0" y="0"/>
          <a:ext cx="0" cy="0"/>
          <a:chOff x="0" y="0"/>
          <a:chExt cx="0" cy="0"/>
        </a:xfrm>
      </p:grpSpPr>
      <p:sp>
        <p:nvSpPr>
          <p:cNvPr id="311" name="Shape 311"/>
          <p:cNvSpPr txBox="1"/>
          <p:nvPr>
            <p:ph type="title"/>
          </p:nvPr>
        </p:nvSpPr>
        <p:spPr>
          <a:xfrm>
            <a:off x="457200" y="274638"/>
            <a:ext cx="8229600" cy="1143300"/>
          </a:xfrm>
          <a:prstGeom prst="rect">
            <a:avLst/>
          </a:prstGeom>
        </p:spPr>
        <p:txBody>
          <a:bodyPr anchorCtr="0" anchor="b" bIns="91425" lIns="91425" rIns="91425" wrap="square" tIns="91425">
            <a:noAutofit/>
          </a:bodyPr>
          <a:lstStyle/>
          <a:p>
            <a:pPr indent="0" lvl="0" marL="0" rtl="0">
              <a:spcBef>
                <a:spcPts val="0"/>
              </a:spcBef>
              <a:buNone/>
            </a:pPr>
            <a:r>
              <a:rPr lang="en"/>
              <a:t>The Role of Software Engineers</a:t>
            </a:r>
          </a:p>
        </p:txBody>
      </p:sp>
      <p:sp>
        <p:nvSpPr>
          <p:cNvPr id="312" name="Shape 312"/>
          <p:cNvSpPr txBox="1"/>
          <p:nvPr>
            <p:ph idx="1" type="body"/>
          </p:nvPr>
        </p:nvSpPr>
        <p:spPr>
          <a:xfrm>
            <a:off x="457200" y="1600200"/>
            <a:ext cx="8155800" cy="4967700"/>
          </a:xfrm>
          <a:prstGeom prst="rect">
            <a:avLst/>
          </a:prstGeom>
        </p:spPr>
        <p:txBody>
          <a:bodyPr anchorCtr="0" anchor="t" bIns="91425" lIns="91425" rIns="91425" wrap="square" tIns="91425">
            <a:noAutofit/>
          </a:bodyPr>
          <a:lstStyle/>
          <a:p>
            <a:pPr indent="-69850" lvl="0" marL="0" rtl="0">
              <a:lnSpc>
                <a:spcPct val="100000"/>
              </a:lnSpc>
              <a:spcBef>
                <a:spcPts val="0"/>
              </a:spcBef>
              <a:spcAft>
                <a:spcPts val="600"/>
              </a:spcAft>
              <a:buClr>
                <a:srgbClr val="000000"/>
              </a:buClr>
              <a:buSzPts val="1100"/>
              <a:buNone/>
            </a:pPr>
            <a:r>
              <a:rPr i="1" lang="en" sz="2800">
                <a:solidFill>
                  <a:srgbClr val="000000"/>
                </a:solidFill>
                <a:highlight>
                  <a:srgbClr val="FFFFFF"/>
                </a:highlight>
              </a:rPr>
              <a:t>Software engineers</a:t>
            </a:r>
            <a:r>
              <a:rPr lang="en" sz="2800">
                <a:solidFill>
                  <a:srgbClr val="000000"/>
                </a:solidFill>
                <a:highlight>
                  <a:srgbClr val="FFFFFF"/>
                </a:highlight>
              </a:rPr>
              <a:t>, therefore, aren’t just responsible for designing, constructing, and maintaining software. </a:t>
            </a:r>
          </a:p>
          <a:p>
            <a:pPr indent="-69850" lvl="0" marL="0" rtl="0">
              <a:lnSpc>
                <a:spcPct val="100000"/>
              </a:lnSpc>
              <a:spcBef>
                <a:spcPts val="0"/>
              </a:spcBef>
              <a:spcAft>
                <a:spcPts val="600"/>
              </a:spcAft>
              <a:buClr>
                <a:srgbClr val="000000"/>
              </a:buClr>
              <a:buSzPts val="1100"/>
              <a:buNone/>
            </a:pPr>
            <a:r>
              <a:t/>
            </a:r>
            <a:endParaRPr sz="1100">
              <a:solidFill>
                <a:srgbClr val="000000"/>
              </a:solidFill>
              <a:highlight>
                <a:srgbClr val="FFFFFF"/>
              </a:highlight>
            </a:endParaRPr>
          </a:p>
          <a:p>
            <a:pPr indent="-69850" lvl="0" marL="0" rtl="0">
              <a:lnSpc>
                <a:spcPct val="100000"/>
              </a:lnSpc>
              <a:spcBef>
                <a:spcPts val="0"/>
              </a:spcBef>
              <a:spcAft>
                <a:spcPts val="600"/>
              </a:spcAft>
              <a:buClr>
                <a:srgbClr val="000000"/>
              </a:buClr>
              <a:buSzPts val="1100"/>
              <a:buNone/>
            </a:pPr>
            <a:r>
              <a:rPr lang="en" sz="2800">
                <a:solidFill>
                  <a:srgbClr val="000000"/>
                </a:solidFill>
                <a:highlight>
                  <a:srgbClr val="FFFFFF"/>
                </a:highlight>
              </a:rPr>
              <a:t>They are the people we look to </a:t>
            </a:r>
            <a:r>
              <a:rPr b="1" i="1" lang="en" sz="2800">
                <a:solidFill>
                  <a:srgbClr val="000000"/>
                </a:solidFill>
                <a:highlight>
                  <a:srgbClr val="FFFFFF"/>
                </a:highlight>
              </a:rPr>
              <a:t>plan</a:t>
            </a:r>
            <a:r>
              <a:rPr i="1" lang="en" sz="2800">
                <a:solidFill>
                  <a:srgbClr val="000000"/>
                </a:solidFill>
                <a:highlight>
                  <a:srgbClr val="FFFFFF"/>
                </a:highlight>
              </a:rPr>
              <a:t>, </a:t>
            </a:r>
            <a:r>
              <a:rPr b="1" i="1" lang="en" sz="2800">
                <a:solidFill>
                  <a:srgbClr val="000000"/>
                </a:solidFill>
                <a:highlight>
                  <a:srgbClr val="FFFFFF"/>
                </a:highlight>
              </a:rPr>
              <a:t>make</a:t>
            </a:r>
            <a:r>
              <a:rPr i="1" lang="en" sz="2800">
                <a:solidFill>
                  <a:srgbClr val="000000"/>
                </a:solidFill>
                <a:highlight>
                  <a:srgbClr val="FFFFFF"/>
                </a:highlight>
              </a:rPr>
              <a:t>, </a:t>
            </a:r>
            <a:r>
              <a:rPr lang="en" sz="2800">
                <a:solidFill>
                  <a:srgbClr val="000000"/>
                </a:solidFill>
                <a:highlight>
                  <a:srgbClr val="FFFFFF"/>
                </a:highlight>
              </a:rPr>
              <a:t>and </a:t>
            </a:r>
            <a:r>
              <a:rPr b="1" i="1" lang="en" sz="2800">
                <a:solidFill>
                  <a:srgbClr val="000000"/>
                </a:solidFill>
                <a:highlight>
                  <a:srgbClr val="FFFFFF"/>
                </a:highlight>
              </a:rPr>
              <a:t>justify well-informed decisions</a:t>
            </a:r>
            <a:r>
              <a:rPr i="1" lang="en" sz="2800">
                <a:solidFill>
                  <a:srgbClr val="000000"/>
                </a:solidFill>
                <a:highlight>
                  <a:srgbClr val="FFFFFF"/>
                </a:highlight>
              </a:rPr>
              <a:t> </a:t>
            </a:r>
            <a:r>
              <a:rPr lang="en" sz="2800">
                <a:solidFill>
                  <a:srgbClr val="000000"/>
                </a:solidFill>
                <a:highlight>
                  <a:srgbClr val="FFFFFF"/>
                </a:highlight>
              </a:rPr>
              <a:t>about </a:t>
            </a:r>
            <a:r>
              <a:rPr b="1" i="1" lang="en" sz="2800">
                <a:solidFill>
                  <a:srgbClr val="000000"/>
                </a:solidFill>
                <a:highlight>
                  <a:srgbClr val="FFFFFF"/>
                </a:highlight>
              </a:rPr>
              <a:t>trade-offs</a:t>
            </a:r>
            <a:r>
              <a:rPr i="1" lang="en" sz="2800">
                <a:solidFill>
                  <a:srgbClr val="000000"/>
                </a:solidFill>
                <a:highlight>
                  <a:srgbClr val="FFFFFF"/>
                </a:highlight>
              </a:rPr>
              <a:t> </a:t>
            </a:r>
            <a:r>
              <a:rPr lang="en" sz="2800">
                <a:solidFill>
                  <a:srgbClr val="000000"/>
                </a:solidFill>
                <a:highlight>
                  <a:srgbClr val="FFFFFF"/>
                </a:highlight>
              </a:rPr>
              <a:t>throughout the development process.</a:t>
            </a:r>
          </a:p>
        </p:txBody>
      </p:sp>
      <p:sp>
        <p:nvSpPr>
          <p:cNvPr id="313" name="Shape 313"/>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7" name="Shape 317"/>
        <p:cNvGrpSpPr/>
        <p:nvPr/>
      </p:nvGrpSpPr>
      <p:grpSpPr>
        <a:xfrm>
          <a:off x="0" y="0"/>
          <a:ext cx="0" cy="0"/>
          <a:chOff x="0" y="0"/>
          <a:chExt cx="0" cy="0"/>
        </a:xfrm>
      </p:grpSpPr>
      <p:sp>
        <p:nvSpPr>
          <p:cNvPr id="318" name="Shape 318"/>
          <p:cNvSpPr txBox="1"/>
          <p:nvPr>
            <p:ph type="title"/>
          </p:nvPr>
        </p:nvSpPr>
        <p:spPr>
          <a:xfrm>
            <a:off x="457200" y="274638"/>
            <a:ext cx="8229600" cy="1143300"/>
          </a:xfrm>
          <a:prstGeom prst="rect">
            <a:avLst/>
          </a:prstGeom>
        </p:spPr>
        <p:txBody>
          <a:bodyPr anchorCtr="0" anchor="b" bIns="91425" lIns="91425" rIns="91425" wrap="square" tIns="91425">
            <a:noAutofit/>
          </a:bodyPr>
          <a:lstStyle/>
          <a:p>
            <a:pPr indent="0" lvl="0" marL="0" rtl="0">
              <a:spcBef>
                <a:spcPts val="0"/>
              </a:spcBef>
              <a:buNone/>
            </a:pPr>
            <a:r>
              <a:rPr lang="en"/>
              <a:t>Perfect Verification</a:t>
            </a:r>
          </a:p>
        </p:txBody>
      </p:sp>
      <p:sp>
        <p:nvSpPr>
          <p:cNvPr id="319" name="Shape 319"/>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419100" lvl="0" marL="457200" marR="0" rtl="0" algn="l">
              <a:lnSpc>
                <a:spcPct val="100000"/>
              </a:lnSpc>
              <a:spcBef>
                <a:spcPts val="600"/>
              </a:spcBef>
              <a:spcAft>
                <a:spcPts val="0"/>
              </a:spcAft>
              <a:buSzPts val="3000"/>
              <a:buChar char="●"/>
            </a:pPr>
            <a:r>
              <a:rPr lang="en"/>
              <a:t>For physical domains, verification consists of calculating proofs of correctness. </a:t>
            </a:r>
          </a:p>
          <a:p>
            <a:pPr indent="-419100" lvl="0" marL="457200" marR="0" rtl="0" algn="l">
              <a:lnSpc>
                <a:spcPct val="100000"/>
              </a:lnSpc>
              <a:spcBef>
                <a:spcPts val="0"/>
              </a:spcBef>
              <a:spcAft>
                <a:spcPts val="0"/>
              </a:spcAft>
              <a:buSzPts val="3000"/>
              <a:buChar char="●"/>
            </a:pPr>
            <a:r>
              <a:rPr lang="en"/>
              <a:t>Given a precise specification and a program, we should be able to do the same… Right?</a:t>
            </a:r>
          </a:p>
          <a:p>
            <a:pPr indent="-381000" lvl="1" marL="914400" marR="0" rtl="0" algn="l">
              <a:lnSpc>
                <a:spcPct val="100000"/>
              </a:lnSpc>
              <a:spcBef>
                <a:spcPts val="0"/>
              </a:spcBef>
              <a:spcAft>
                <a:spcPts val="0"/>
              </a:spcAft>
              <a:buSzPts val="2400"/>
              <a:buChar char="○"/>
            </a:pPr>
            <a:r>
              <a:rPr lang="en"/>
              <a:t>Verification is an instance of the halting problem.</a:t>
            </a:r>
          </a:p>
          <a:p>
            <a:pPr indent="-381000" lvl="1" marL="914400" marR="0" rtl="0" algn="l">
              <a:lnSpc>
                <a:spcPct val="100000"/>
              </a:lnSpc>
              <a:spcBef>
                <a:spcPts val="0"/>
              </a:spcBef>
              <a:spcAft>
                <a:spcPts val="0"/>
              </a:spcAft>
              <a:buSzPts val="2400"/>
              <a:buChar char="○"/>
            </a:pPr>
            <a:r>
              <a:rPr lang="en"/>
              <a:t>For each verification technique, there is at least one program for which the technique cannot obtain an answer in finite time.</a:t>
            </a:r>
          </a:p>
          <a:p>
            <a:pPr indent="-381000" lvl="2" marL="1371600" marR="0" rtl="0" algn="l">
              <a:lnSpc>
                <a:spcPct val="100000"/>
              </a:lnSpc>
              <a:spcBef>
                <a:spcPts val="0"/>
              </a:spcBef>
              <a:spcAft>
                <a:spcPts val="0"/>
              </a:spcAft>
              <a:buSzPts val="2400"/>
              <a:buChar char="■"/>
            </a:pPr>
            <a:r>
              <a:rPr lang="en"/>
              <a:t>Testing - cannot exhaustively try all inputs.</a:t>
            </a:r>
          </a:p>
          <a:p>
            <a:pPr indent="-381000" lvl="1" marL="914400" marR="0" rtl="0" algn="l">
              <a:lnSpc>
                <a:spcPct val="100000"/>
              </a:lnSpc>
              <a:spcBef>
                <a:spcPts val="0"/>
              </a:spcBef>
              <a:spcAft>
                <a:spcPts val="0"/>
              </a:spcAft>
              <a:buSzPts val="2400"/>
              <a:buChar char="○"/>
            </a:pPr>
            <a:r>
              <a:rPr lang="en"/>
              <a:t>We must accept some degree of inaccuracy.</a:t>
            </a:r>
          </a:p>
        </p:txBody>
      </p:sp>
      <p:sp>
        <p:nvSpPr>
          <p:cNvPr id="320" name="Shape 320"/>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4" name="Shape 324"/>
        <p:cNvGrpSpPr/>
        <p:nvPr/>
      </p:nvGrpSpPr>
      <p:grpSpPr>
        <a:xfrm>
          <a:off x="0" y="0"/>
          <a:ext cx="0" cy="0"/>
          <a:chOff x="0" y="0"/>
          <a:chExt cx="0" cy="0"/>
        </a:xfrm>
      </p:grpSpPr>
      <p:sp>
        <p:nvSpPr>
          <p:cNvPr id="325" name="Shape 325"/>
          <p:cNvSpPr txBox="1"/>
          <p:nvPr>
            <p:ph type="title"/>
          </p:nvPr>
        </p:nvSpPr>
        <p:spPr>
          <a:xfrm>
            <a:off x="457200" y="274638"/>
            <a:ext cx="8229600" cy="1143300"/>
          </a:xfrm>
          <a:prstGeom prst="rect">
            <a:avLst/>
          </a:prstGeom>
        </p:spPr>
        <p:txBody>
          <a:bodyPr anchorCtr="0" anchor="b" bIns="91425" lIns="91425" rIns="91425" wrap="square" tIns="91425">
            <a:noAutofit/>
          </a:bodyPr>
          <a:lstStyle/>
          <a:p>
            <a:pPr indent="0" lvl="0" marL="0" rtl="0">
              <a:spcBef>
                <a:spcPts val="0"/>
              </a:spcBef>
              <a:buNone/>
            </a:pPr>
            <a:r>
              <a:rPr lang="en"/>
              <a:t>Verification Trade-Offs</a:t>
            </a:r>
          </a:p>
        </p:txBody>
      </p:sp>
      <p:sp>
        <p:nvSpPr>
          <p:cNvPr id="326" name="Shape 326"/>
          <p:cNvSpPr txBox="1"/>
          <p:nvPr>
            <p:ph idx="1" type="body"/>
          </p:nvPr>
        </p:nvSpPr>
        <p:spPr>
          <a:xfrm>
            <a:off x="457200" y="1546500"/>
            <a:ext cx="4370400" cy="4967700"/>
          </a:xfrm>
          <a:prstGeom prst="rect">
            <a:avLst/>
          </a:prstGeom>
        </p:spPr>
        <p:txBody>
          <a:bodyPr anchorCtr="0" anchor="t" bIns="91425" lIns="91425" rIns="91425" wrap="square" tIns="91425">
            <a:noAutofit/>
          </a:bodyPr>
          <a:lstStyle/>
          <a:p>
            <a:pPr indent="0" lvl="0" marL="0" marR="0" rtl="0" algn="l">
              <a:lnSpc>
                <a:spcPct val="100000"/>
              </a:lnSpc>
              <a:spcBef>
                <a:spcPts val="600"/>
              </a:spcBef>
              <a:spcAft>
                <a:spcPts val="0"/>
              </a:spcAft>
              <a:buNone/>
            </a:pPr>
            <a:r>
              <a:rPr lang="en" sz="2200"/>
              <a:t>Three dimensions of inaccuracy:</a:t>
            </a:r>
          </a:p>
          <a:p>
            <a:pPr indent="-368300" lvl="0" marL="457200" marR="0" rtl="0" algn="l">
              <a:lnSpc>
                <a:spcPct val="100000"/>
              </a:lnSpc>
              <a:spcBef>
                <a:spcPts val="600"/>
              </a:spcBef>
              <a:spcAft>
                <a:spcPts val="0"/>
              </a:spcAft>
              <a:buSzPts val="2200"/>
              <a:buChar char="●"/>
            </a:pPr>
            <a:r>
              <a:rPr b="1" lang="en" sz="2200"/>
              <a:t>Pessimistic Inaccuracy</a:t>
            </a:r>
            <a:r>
              <a:rPr lang="en" sz="2200"/>
              <a:t> - not guaranteed to accept a program even if the program possesses the property. </a:t>
            </a:r>
          </a:p>
          <a:p>
            <a:pPr indent="-368300" lvl="0" marL="457200" marR="0" rtl="0" algn="l">
              <a:lnSpc>
                <a:spcPct val="100000"/>
              </a:lnSpc>
              <a:spcBef>
                <a:spcPts val="0"/>
              </a:spcBef>
              <a:spcAft>
                <a:spcPts val="0"/>
              </a:spcAft>
              <a:buSzPts val="2200"/>
              <a:buChar char="●"/>
            </a:pPr>
            <a:r>
              <a:rPr b="1" lang="en" sz="2200"/>
              <a:t>Optimistic Inaccuracy</a:t>
            </a:r>
            <a:r>
              <a:rPr lang="en" sz="2200"/>
              <a:t> - may accept a program that does not possess a property. </a:t>
            </a:r>
          </a:p>
          <a:p>
            <a:pPr indent="-368300" lvl="0" marL="457200" marR="0" rtl="0" algn="l">
              <a:lnSpc>
                <a:spcPct val="100000"/>
              </a:lnSpc>
              <a:spcBef>
                <a:spcPts val="0"/>
              </a:spcBef>
              <a:spcAft>
                <a:spcPts val="0"/>
              </a:spcAft>
              <a:buSzPts val="2200"/>
              <a:buChar char="●"/>
            </a:pPr>
            <a:r>
              <a:rPr b="1" lang="en" sz="2200"/>
              <a:t>Property Complexity</a:t>
            </a:r>
            <a:r>
              <a:rPr lang="en" sz="2200"/>
              <a:t> - if one property is too difficult to check, substitute one that is easier to check or constrain the types of programs checked.</a:t>
            </a:r>
          </a:p>
        </p:txBody>
      </p:sp>
      <p:pic>
        <p:nvPicPr>
          <p:cNvPr descr="scan.jpg" id="327" name="Shape 327"/>
          <p:cNvPicPr preferRelativeResize="0"/>
          <p:nvPr/>
        </p:nvPicPr>
        <p:blipFill>
          <a:blip r:embed="rId3">
            <a:alphaModFix/>
          </a:blip>
          <a:stretch>
            <a:fillRect/>
          </a:stretch>
        </p:blipFill>
        <p:spPr>
          <a:xfrm>
            <a:off x="4902100" y="1870701"/>
            <a:ext cx="4015699" cy="4440899"/>
          </a:xfrm>
          <a:prstGeom prst="rect">
            <a:avLst/>
          </a:prstGeom>
          <a:noFill/>
          <a:ln>
            <a:noFill/>
          </a:ln>
        </p:spPr>
      </p:pic>
      <p:sp>
        <p:nvSpPr>
          <p:cNvPr id="328" name="Shape 328"/>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Shape 69"/>
          <p:cNvSpPr txBox="1"/>
          <p:nvPr>
            <p:ph type="title"/>
          </p:nvPr>
        </p:nvSpPr>
        <p:spPr>
          <a:xfrm>
            <a:off x="457200" y="274638"/>
            <a:ext cx="8229600" cy="1143300"/>
          </a:xfrm>
          <a:prstGeom prst="rect">
            <a:avLst/>
          </a:prstGeom>
        </p:spPr>
        <p:txBody>
          <a:bodyPr anchorCtr="0" anchor="b" bIns="91425" lIns="91425" rIns="91425" wrap="square" tIns="91425">
            <a:noAutofit/>
          </a:bodyPr>
          <a:lstStyle/>
          <a:p>
            <a:pPr indent="0" lvl="0" marL="0" rtl="0">
              <a:spcBef>
                <a:spcPts val="0"/>
              </a:spcBef>
              <a:buNone/>
            </a:pPr>
            <a:r>
              <a:rPr lang="en"/>
              <a:t>Our Society Depends on Software</a:t>
            </a:r>
          </a:p>
        </p:txBody>
      </p:sp>
      <p:sp>
        <p:nvSpPr>
          <p:cNvPr id="70" name="Shape 70"/>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0" lvl="0" marL="0" rtl="0" algn="l">
              <a:spcBef>
                <a:spcPts val="0"/>
              </a:spcBef>
              <a:buNone/>
            </a:pPr>
            <a:r>
              <a:rPr lang="en"/>
              <a:t>This is software:                        So is this:</a:t>
            </a:r>
          </a:p>
          <a:p>
            <a:pPr indent="0" lvl="0" marL="0" rtl="0" algn="l">
              <a:spcBef>
                <a:spcPts val="0"/>
              </a:spcBef>
              <a:buNone/>
            </a:pPr>
            <a:r>
              <a:t/>
            </a:r>
            <a:endParaRPr/>
          </a:p>
          <a:p>
            <a:pPr indent="0" lvl="0" marL="0" rtl="0" algn="l">
              <a:spcBef>
                <a:spcPts val="0"/>
              </a:spcBef>
              <a:buNone/>
            </a:pPr>
            <a:r>
              <a:t/>
            </a:r>
            <a:endParaRPr/>
          </a:p>
          <a:p>
            <a:pPr indent="0" lvl="0" marL="0" rtl="0" algn="l">
              <a:spcBef>
                <a:spcPts val="0"/>
              </a:spcBef>
              <a:buNone/>
            </a:pPr>
            <a:r>
              <a:t/>
            </a:r>
            <a:endParaRPr/>
          </a:p>
          <a:p>
            <a:pPr indent="0" lvl="0" marL="0" rtl="0" algn="l">
              <a:spcBef>
                <a:spcPts val="0"/>
              </a:spcBef>
              <a:buNone/>
            </a:pPr>
            <a:r>
              <a:rPr lang="en"/>
              <a:t>                                                   Also, this:</a:t>
            </a:r>
          </a:p>
          <a:p>
            <a:pPr indent="0" lvl="0" marL="0" rtl="0" algn="l">
              <a:spcBef>
                <a:spcPts val="0"/>
              </a:spcBef>
              <a:buNone/>
            </a:pPr>
            <a:r>
              <a:rPr lang="en"/>
              <a:t>           </a:t>
            </a:r>
          </a:p>
          <a:p>
            <a:pPr indent="0" lvl="0" marL="0" rtl="0" algn="l">
              <a:spcBef>
                <a:spcPts val="0"/>
              </a:spcBef>
              <a:buNone/>
            </a:pPr>
            <a:r>
              <a:rPr lang="en"/>
              <a:t>                                        </a:t>
            </a:r>
          </a:p>
          <a:p>
            <a:pPr indent="0" lvl="0" marL="0" rtl="0">
              <a:spcBef>
                <a:spcPts val="0"/>
              </a:spcBef>
              <a:buNone/>
            </a:pPr>
            <a:r>
              <a:rPr lang="en"/>
              <a:t> </a:t>
            </a:r>
          </a:p>
          <a:p>
            <a:pPr indent="0" lvl="0" marL="0" rtl="0">
              <a:spcBef>
                <a:spcPts val="0"/>
              </a:spcBef>
              <a:buNone/>
            </a:pPr>
            <a:r>
              <a:t/>
            </a:r>
            <a:endParaRPr/>
          </a:p>
        </p:txBody>
      </p:sp>
      <p:pic>
        <p:nvPicPr>
          <p:cNvPr descr="Ford_Focus_1.6_Ti-VCT_Champions_Edition_(III)_–_Frontansicht,_23._September_2012,_Mettmann.jpg" id="71" name="Shape 71"/>
          <p:cNvPicPr preferRelativeResize="0"/>
          <p:nvPr/>
        </p:nvPicPr>
        <p:blipFill>
          <a:blip r:embed="rId3">
            <a:alphaModFix/>
          </a:blip>
          <a:stretch>
            <a:fillRect/>
          </a:stretch>
        </p:blipFill>
        <p:spPr>
          <a:xfrm>
            <a:off x="5295548" y="2222700"/>
            <a:ext cx="3034050" cy="1560676"/>
          </a:xfrm>
          <a:prstGeom prst="rect">
            <a:avLst/>
          </a:prstGeom>
          <a:noFill/>
          <a:ln>
            <a:noFill/>
          </a:ln>
        </p:spPr>
      </p:pic>
      <p:pic>
        <p:nvPicPr>
          <p:cNvPr descr="power_grid_sun_yellow.jpg" id="72" name="Shape 72"/>
          <p:cNvPicPr preferRelativeResize="0"/>
          <p:nvPr/>
        </p:nvPicPr>
        <p:blipFill>
          <a:blip r:embed="rId4">
            <a:alphaModFix/>
          </a:blip>
          <a:stretch>
            <a:fillRect/>
          </a:stretch>
        </p:blipFill>
        <p:spPr>
          <a:xfrm>
            <a:off x="5236488" y="4390675"/>
            <a:ext cx="3152176" cy="2041500"/>
          </a:xfrm>
          <a:prstGeom prst="rect">
            <a:avLst/>
          </a:prstGeom>
          <a:noFill/>
          <a:ln>
            <a:noFill/>
          </a:ln>
        </p:spPr>
      </p:pic>
      <p:pic>
        <p:nvPicPr>
          <p:cNvPr descr="mobile-homepage-sep2015-1.png" id="73" name="Shape 73"/>
          <p:cNvPicPr preferRelativeResize="0"/>
          <p:nvPr/>
        </p:nvPicPr>
        <p:blipFill>
          <a:blip r:embed="rId5">
            <a:alphaModFix/>
          </a:blip>
          <a:stretch>
            <a:fillRect/>
          </a:stretch>
        </p:blipFill>
        <p:spPr>
          <a:xfrm>
            <a:off x="628650" y="2351275"/>
            <a:ext cx="2559379" cy="3654225"/>
          </a:xfrm>
          <a:prstGeom prst="rect">
            <a:avLst/>
          </a:prstGeom>
          <a:noFill/>
          <a:ln cap="flat" cmpd="sng" w="9525">
            <a:solidFill>
              <a:schemeClr val="dk2"/>
            </a:solidFill>
            <a:prstDash val="solid"/>
            <a:round/>
            <a:headEnd len="med" w="med" type="none"/>
            <a:tailEnd len="med" w="med" type="none"/>
          </a:ln>
        </p:spPr>
      </p:pic>
      <p:sp>
        <p:nvSpPr>
          <p:cNvPr id="74" name="Shape 74"/>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2" name="Shape 332"/>
        <p:cNvGrpSpPr/>
        <p:nvPr/>
      </p:nvGrpSpPr>
      <p:grpSpPr>
        <a:xfrm>
          <a:off x="0" y="0"/>
          <a:ext cx="0" cy="0"/>
          <a:chOff x="0" y="0"/>
          <a:chExt cx="0" cy="0"/>
        </a:xfrm>
      </p:grpSpPr>
      <p:sp>
        <p:nvSpPr>
          <p:cNvPr id="333" name="Shape 333"/>
          <p:cNvSpPr txBox="1"/>
          <p:nvPr>
            <p:ph type="title"/>
          </p:nvPr>
        </p:nvSpPr>
        <p:spPr>
          <a:xfrm>
            <a:off x="457200" y="274638"/>
            <a:ext cx="8229600" cy="1143300"/>
          </a:xfrm>
          <a:prstGeom prst="rect">
            <a:avLst/>
          </a:prstGeom>
        </p:spPr>
        <p:txBody>
          <a:bodyPr anchorCtr="0" anchor="b" bIns="91425" lIns="91425" rIns="91425" wrap="square" tIns="91425">
            <a:noAutofit/>
          </a:bodyPr>
          <a:lstStyle/>
          <a:p>
            <a:pPr indent="0" lvl="0" marL="0" rtl="0">
              <a:spcBef>
                <a:spcPts val="0"/>
              </a:spcBef>
              <a:buNone/>
            </a:pPr>
            <a:r>
              <a:rPr lang="en"/>
              <a:t>Assessing Verification Techniques</a:t>
            </a:r>
          </a:p>
        </p:txBody>
      </p:sp>
      <p:sp>
        <p:nvSpPr>
          <p:cNvPr id="334" name="Shape 334"/>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Safe</a:t>
            </a:r>
          </a:p>
          <a:p>
            <a:pPr indent="-381000" lvl="1" marL="914400" marR="0" rtl="0" algn="l">
              <a:lnSpc>
                <a:spcPct val="100000"/>
              </a:lnSpc>
              <a:spcBef>
                <a:spcPts val="0"/>
              </a:spcBef>
              <a:spcAft>
                <a:spcPts val="0"/>
              </a:spcAft>
              <a:buSzPts val="2400"/>
              <a:buChar char="○"/>
            </a:pPr>
            <a:r>
              <a:rPr lang="en"/>
              <a:t>No optimistic inaccuracy - it only accepts programs that are correct with respect to that property.</a:t>
            </a:r>
          </a:p>
          <a:p>
            <a:pPr indent="-419100" lvl="0" marL="457200" marR="0" rtl="0" algn="l">
              <a:lnSpc>
                <a:spcPct val="100000"/>
              </a:lnSpc>
              <a:spcBef>
                <a:spcPts val="0"/>
              </a:spcBef>
              <a:spcAft>
                <a:spcPts val="0"/>
              </a:spcAft>
              <a:buSzPts val="3000"/>
              <a:buChar char="●"/>
            </a:pPr>
            <a:r>
              <a:rPr lang="en"/>
              <a:t>Sound</a:t>
            </a:r>
          </a:p>
          <a:p>
            <a:pPr indent="-381000" lvl="1" marL="914400" marR="0" rtl="0" algn="l">
              <a:lnSpc>
                <a:spcPct val="100000"/>
              </a:lnSpc>
              <a:spcBef>
                <a:spcPts val="0"/>
              </a:spcBef>
              <a:spcAft>
                <a:spcPts val="0"/>
              </a:spcAft>
              <a:buSzPts val="2400"/>
              <a:buChar char="○"/>
            </a:pPr>
            <a:r>
              <a:rPr lang="en"/>
              <a:t>An analysis of a program with respect to property is </a:t>
            </a:r>
            <a:r>
              <a:rPr i="1" lang="en"/>
              <a:t>sound</a:t>
            </a:r>
            <a:r>
              <a:rPr lang="en"/>
              <a:t> if the technique returns true ONLY when the program does meet the property. </a:t>
            </a:r>
          </a:p>
          <a:p>
            <a:pPr indent="-381000" lvl="1" marL="914400" marR="0" rtl="0" algn="l">
              <a:lnSpc>
                <a:spcPct val="100000"/>
              </a:lnSpc>
              <a:spcBef>
                <a:spcPts val="0"/>
              </a:spcBef>
              <a:spcAft>
                <a:spcPts val="0"/>
              </a:spcAft>
              <a:buSzPts val="2400"/>
              <a:buChar char="○"/>
            </a:pPr>
            <a:r>
              <a:rPr lang="en"/>
              <a:t>If true = correct and the technique is </a:t>
            </a:r>
            <a:r>
              <a:rPr i="1" lang="en"/>
              <a:t>sound, </a:t>
            </a:r>
            <a:r>
              <a:rPr lang="en"/>
              <a:t>then the technique is also </a:t>
            </a:r>
            <a:r>
              <a:rPr i="1" lang="en"/>
              <a:t>safe</a:t>
            </a:r>
            <a:r>
              <a:rPr lang="en"/>
              <a:t>.</a:t>
            </a:r>
          </a:p>
          <a:p>
            <a:pPr indent="-381000" lvl="1" marL="914400" marR="0" rtl="0" algn="l">
              <a:lnSpc>
                <a:spcPct val="100000"/>
              </a:lnSpc>
              <a:spcBef>
                <a:spcPts val="0"/>
              </a:spcBef>
              <a:spcAft>
                <a:spcPts val="0"/>
              </a:spcAft>
              <a:buSzPts val="2400"/>
              <a:buChar char="○"/>
            </a:pPr>
            <a:r>
              <a:rPr lang="en"/>
              <a:t>If true = incorrect and the technique is sound, you allow </a:t>
            </a:r>
            <a:r>
              <a:rPr i="1" lang="en"/>
              <a:t>optimistic</a:t>
            </a:r>
            <a:r>
              <a:rPr lang="en"/>
              <a:t> but disallow </a:t>
            </a:r>
            <a:r>
              <a:rPr i="1" lang="en"/>
              <a:t>pessimistic inaccuracy</a:t>
            </a:r>
            <a:r>
              <a:rPr lang="en"/>
              <a:t>.</a:t>
            </a:r>
          </a:p>
        </p:txBody>
      </p:sp>
      <p:sp>
        <p:nvSpPr>
          <p:cNvPr id="335" name="Shape 335"/>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9" name="Shape 339"/>
        <p:cNvGrpSpPr/>
        <p:nvPr/>
      </p:nvGrpSpPr>
      <p:grpSpPr>
        <a:xfrm>
          <a:off x="0" y="0"/>
          <a:ext cx="0" cy="0"/>
          <a:chOff x="0" y="0"/>
          <a:chExt cx="0" cy="0"/>
        </a:xfrm>
      </p:grpSpPr>
      <p:sp>
        <p:nvSpPr>
          <p:cNvPr id="340" name="Shape 340"/>
          <p:cNvSpPr txBox="1"/>
          <p:nvPr>
            <p:ph type="title"/>
          </p:nvPr>
        </p:nvSpPr>
        <p:spPr>
          <a:xfrm>
            <a:off x="457200" y="274638"/>
            <a:ext cx="8229600" cy="1143300"/>
          </a:xfrm>
          <a:prstGeom prst="rect">
            <a:avLst/>
          </a:prstGeom>
        </p:spPr>
        <p:txBody>
          <a:bodyPr anchorCtr="0" anchor="b" bIns="91425" lIns="91425" rIns="91425" wrap="square" tIns="91425">
            <a:noAutofit/>
          </a:bodyPr>
          <a:lstStyle/>
          <a:p>
            <a:pPr indent="0" lvl="0" marL="0" rtl="0">
              <a:spcBef>
                <a:spcPts val="0"/>
              </a:spcBef>
              <a:buNone/>
            </a:pPr>
            <a:r>
              <a:rPr lang="en"/>
              <a:t>Assessing Verification Techniques</a:t>
            </a:r>
          </a:p>
        </p:txBody>
      </p:sp>
      <p:sp>
        <p:nvSpPr>
          <p:cNvPr id="341" name="Shape 341"/>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Complete</a:t>
            </a:r>
          </a:p>
          <a:p>
            <a:pPr indent="-381000" lvl="1" marL="914400" rtl="0">
              <a:spcBef>
                <a:spcPts val="0"/>
              </a:spcBef>
              <a:buSzPts val="2400"/>
              <a:buChar char="○"/>
            </a:pPr>
            <a:r>
              <a:rPr lang="en" sz="2400"/>
              <a:t>An analysis of a property on a program is </a:t>
            </a:r>
            <a:r>
              <a:rPr i="1" lang="en" sz="2400"/>
              <a:t>complete</a:t>
            </a:r>
            <a:r>
              <a:rPr lang="en" sz="2400"/>
              <a:t> if it always returns true when the program does satisfy the program. </a:t>
            </a:r>
          </a:p>
          <a:p>
            <a:pPr indent="-381000" lvl="1" marL="914400" rtl="0">
              <a:spcBef>
                <a:spcPts val="0"/>
              </a:spcBef>
              <a:buSzPts val="2400"/>
              <a:buChar char="○"/>
            </a:pPr>
            <a:r>
              <a:rPr lang="en" sz="2400"/>
              <a:t>If true = correct, then </a:t>
            </a:r>
            <a:r>
              <a:rPr i="1" lang="en" sz="2400"/>
              <a:t>complete</a:t>
            </a:r>
            <a:r>
              <a:rPr lang="en" sz="2400"/>
              <a:t> admits only </a:t>
            </a:r>
            <a:r>
              <a:rPr i="1" lang="en" sz="2400"/>
              <a:t>optimistic inaccuracy</a:t>
            </a:r>
            <a:r>
              <a:rPr lang="en" sz="2400"/>
              <a:t>. </a:t>
            </a:r>
          </a:p>
          <a:p>
            <a:pPr indent="-419100" lvl="0" marL="457200" marR="0" rtl="0" algn="l">
              <a:lnSpc>
                <a:spcPct val="100000"/>
              </a:lnSpc>
              <a:spcBef>
                <a:spcPts val="0"/>
              </a:spcBef>
              <a:spcAft>
                <a:spcPts val="0"/>
              </a:spcAft>
              <a:buSzPts val="3000"/>
              <a:buChar char="●"/>
            </a:pPr>
            <a:r>
              <a:rPr lang="en"/>
              <a:t>Often a trade-off between safe, sound, and complete.</a:t>
            </a:r>
          </a:p>
        </p:txBody>
      </p:sp>
      <p:sp>
        <p:nvSpPr>
          <p:cNvPr id="342" name="Shape 342"/>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6" name="Shape 346"/>
        <p:cNvGrpSpPr/>
        <p:nvPr/>
      </p:nvGrpSpPr>
      <p:grpSpPr>
        <a:xfrm>
          <a:off x="0" y="0"/>
          <a:ext cx="0" cy="0"/>
          <a:chOff x="0" y="0"/>
          <a:chExt cx="0" cy="0"/>
        </a:xfrm>
      </p:grpSpPr>
      <p:sp>
        <p:nvSpPr>
          <p:cNvPr id="347" name="Shape 347"/>
          <p:cNvSpPr txBox="1"/>
          <p:nvPr>
            <p:ph type="title"/>
          </p:nvPr>
        </p:nvSpPr>
        <p:spPr>
          <a:xfrm>
            <a:off x="457200" y="274638"/>
            <a:ext cx="8229600" cy="1143300"/>
          </a:xfrm>
          <a:prstGeom prst="rect">
            <a:avLst/>
          </a:prstGeom>
        </p:spPr>
        <p:txBody>
          <a:bodyPr anchorCtr="0" anchor="b" bIns="91425" lIns="91425" rIns="91425" wrap="square" tIns="91425">
            <a:noAutofit/>
          </a:bodyPr>
          <a:lstStyle/>
          <a:p>
            <a:pPr indent="0" lvl="0" marL="0" rtl="0">
              <a:spcBef>
                <a:spcPts val="0"/>
              </a:spcBef>
              <a:buNone/>
            </a:pPr>
            <a:r>
              <a:rPr lang="en"/>
              <a:t>How Can We Assess the Readiness of a Product?</a:t>
            </a:r>
          </a:p>
        </p:txBody>
      </p:sp>
      <p:sp>
        <p:nvSpPr>
          <p:cNvPr id="348" name="Shape 348"/>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419100" lvl="0" marL="457200" marR="0" rtl="0" algn="l">
              <a:lnSpc>
                <a:spcPct val="100000"/>
              </a:lnSpc>
              <a:spcBef>
                <a:spcPts val="600"/>
              </a:spcBef>
              <a:spcAft>
                <a:spcPts val="0"/>
              </a:spcAft>
              <a:buSzPts val="3000"/>
              <a:buChar char="●"/>
            </a:pPr>
            <a:r>
              <a:rPr lang="en"/>
              <a:t>Identifying faults is useful, but finding all faults is nearly impossible.</a:t>
            </a:r>
          </a:p>
          <a:p>
            <a:pPr indent="-419100" lvl="0" marL="457200" marR="0" rtl="0" algn="l">
              <a:lnSpc>
                <a:spcPct val="100000"/>
              </a:lnSpc>
              <a:spcBef>
                <a:spcPts val="0"/>
              </a:spcBef>
              <a:spcAft>
                <a:spcPts val="0"/>
              </a:spcAft>
              <a:buSzPts val="3000"/>
              <a:buChar char="●"/>
            </a:pPr>
            <a:r>
              <a:rPr lang="en"/>
              <a:t>Instead, need to decide when to stop verification and validation.</a:t>
            </a:r>
          </a:p>
          <a:p>
            <a:pPr indent="-419100" lvl="0" marL="457200" marR="0" rtl="0" algn="l">
              <a:lnSpc>
                <a:spcPct val="100000"/>
              </a:lnSpc>
              <a:spcBef>
                <a:spcPts val="0"/>
              </a:spcBef>
              <a:spcAft>
                <a:spcPts val="0"/>
              </a:spcAft>
              <a:buSzPts val="3000"/>
              <a:buChar char="●"/>
            </a:pPr>
            <a:r>
              <a:rPr lang="en"/>
              <a:t>Need to establish criteria for acceptance. </a:t>
            </a:r>
          </a:p>
          <a:p>
            <a:pPr indent="-381000" lvl="1" marL="914400" marR="0" rtl="0" algn="l">
              <a:lnSpc>
                <a:spcPct val="100000"/>
              </a:lnSpc>
              <a:spcBef>
                <a:spcPts val="0"/>
              </a:spcBef>
              <a:spcAft>
                <a:spcPts val="0"/>
              </a:spcAft>
              <a:buSzPts val="2400"/>
              <a:buChar char="○"/>
            </a:pPr>
            <a:r>
              <a:rPr lang="en"/>
              <a:t>How good is “good enough”?</a:t>
            </a:r>
          </a:p>
          <a:p>
            <a:pPr indent="-419100" lvl="0" marL="457200" marR="0" rtl="0" algn="l">
              <a:lnSpc>
                <a:spcPct val="100000"/>
              </a:lnSpc>
              <a:spcBef>
                <a:spcPts val="0"/>
              </a:spcBef>
              <a:spcAft>
                <a:spcPts val="0"/>
              </a:spcAft>
              <a:buSzPts val="3000"/>
              <a:buChar char="●"/>
            </a:pPr>
            <a:r>
              <a:rPr lang="en"/>
              <a:t>One option is to measure dependability (availability, mean time between failures, etc) and set a “acceptability threshold”.</a:t>
            </a:r>
          </a:p>
        </p:txBody>
      </p:sp>
      <p:sp>
        <p:nvSpPr>
          <p:cNvPr id="349" name="Shape 349"/>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3" name="Shape 353"/>
        <p:cNvGrpSpPr/>
        <p:nvPr/>
      </p:nvGrpSpPr>
      <p:grpSpPr>
        <a:xfrm>
          <a:off x="0" y="0"/>
          <a:ext cx="0" cy="0"/>
          <a:chOff x="0" y="0"/>
          <a:chExt cx="0" cy="0"/>
        </a:xfrm>
      </p:grpSpPr>
      <p:sp>
        <p:nvSpPr>
          <p:cNvPr id="354" name="Shape 354"/>
          <p:cNvSpPr txBox="1"/>
          <p:nvPr>
            <p:ph type="title"/>
          </p:nvPr>
        </p:nvSpPr>
        <p:spPr>
          <a:xfrm>
            <a:off x="457200" y="274638"/>
            <a:ext cx="8229600" cy="1143300"/>
          </a:xfrm>
          <a:prstGeom prst="rect">
            <a:avLst/>
          </a:prstGeom>
        </p:spPr>
        <p:txBody>
          <a:bodyPr anchorCtr="0" anchor="b" bIns="91425" lIns="91425" rIns="91425" wrap="square" tIns="91425">
            <a:noAutofit/>
          </a:bodyPr>
          <a:lstStyle/>
          <a:p>
            <a:pPr indent="0" lvl="0" marL="0" rtl="0">
              <a:spcBef>
                <a:spcPts val="0"/>
              </a:spcBef>
              <a:buNone/>
            </a:pPr>
            <a:r>
              <a:rPr lang="en"/>
              <a:t>Product Readiness</a:t>
            </a:r>
          </a:p>
        </p:txBody>
      </p:sp>
      <p:sp>
        <p:nvSpPr>
          <p:cNvPr id="355" name="Shape 355"/>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419100" lvl="0" marL="457200" marR="0" rtl="0" algn="l">
              <a:lnSpc>
                <a:spcPct val="100000"/>
              </a:lnSpc>
              <a:spcBef>
                <a:spcPts val="600"/>
              </a:spcBef>
              <a:spcAft>
                <a:spcPts val="0"/>
              </a:spcAft>
              <a:buSzPts val="3000"/>
              <a:buChar char="●"/>
            </a:pPr>
            <a:r>
              <a:rPr lang="en"/>
              <a:t>Another option is to put it in the hands of human users.</a:t>
            </a:r>
          </a:p>
          <a:p>
            <a:pPr indent="-419100" lvl="0" marL="457200" marR="0" rtl="0" algn="l">
              <a:lnSpc>
                <a:spcPct val="100000"/>
              </a:lnSpc>
              <a:spcBef>
                <a:spcPts val="0"/>
              </a:spcBef>
              <a:spcAft>
                <a:spcPts val="0"/>
              </a:spcAft>
              <a:buSzPts val="3000"/>
              <a:buChar char="●"/>
            </a:pPr>
            <a:r>
              <a:rPr lang="en"/>
              <a:t>Alpha/Beta Testing - invite a small group of users to start using the product, have them report feedback and faults. Use this to judge product readiness. </a:t>
            </a:r>
          </a:p>
          <a:p>
            <a:pPr indent="-381000" lvl="1" marL="914400" marR="0" rtl="0" algn="l">
              <a:lnSpc>
                <a:spcPct val="100000"/>
              </a:lnSpc>
              <a:spcBef>
                <a:spcPts val="0"/>
              </a:spcBef>
              <a:spcAft>
                <a:spcPts val="0"/>
              </a:spcAft>
              <a:buSzPts val="2400"/>
              <a:buChar char="○"/>
            </a:pPr>
            <a:r>
              <a:rPr lang="en"/>
              <a:t>Can make use of dependability metrics for a quantitative judgement (metric &gt; threshold).</a:t>
            </a:r>
          </a:p>
          <a:p>
            <a:pPr indent="-381000" lvl="1" marL="914400" marR="0" rtl="0" algn="l">
              <a:lnSpc>
                <a:spcPct val="100000"/>
              </a:lnSpc>
              <a:spcBef>
                <a:spcPts val="0"/>
              </a:spcBef>
              <a:spcAft>
                <a:spcPts val="0"/>
              </a:spcAft>
              <a:buSzPts val="2400"/>
              <a:buChar char="○"/>
            </a:pPr>
            <a:r>
              <a:rPr lang="en"/>
              <a:t>Can make use of surveys as a qualitative judgement (are the users happy with the current product?)</a:t>
            </a:r>
          </a:p>
        </p:txBody>
      </p:sp>
      <p:sp>
        <p:nvSpPr>
          <p:cNvPr id="356" name="Shape 356"/>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0" name="Shape 360"/>
        <p:cNvGrpSpPr/>
        <p:nvPr/>
      </p:nvGrpSpPr>
      <p:grpSpPr>
        <a:xfrm>
          <a:off x="0" y="0"/>
          <a:ext cx="0" cy="0"/>
          <a:chOff x="0" y="0"/>
          <a:chExt cx="0" cy="0"/>
        </a:xfrm>
      </p:grpSpPr>
      <p:sp>
        <p:nvSpPr>
          <p:cNvPr id="361" name="Shape 361"/>
          <p:cNvSpPr txBox="1"/>
          <p:nvPr>
            <p:ph type="title"/>
          </p:nvPr>
        </p:nvSpPr>
        <p:spPr>
          <a:xfrm>
            <a:off x="457200" y="274638"/>
            <a:ext cx="8229600" cy="1143300"/>
          </a:xfrm>
          <a:prstGeom prst="rect">
            <a:avLst/>
          </a:prstGeom>
        </p:spPr>
        <p:txBody>
          <a:bodyPr anchorCtr="0" anchor="b" bIns="91425" lIns="91425" rIns="91425" wrap="square" tIns="91425">
            <a:noAutofit/>
          </a:bodyPr>
          <a:lstStyle/>
          <a:p>
            <a:pPr indent="0" lvl="0" marL="0" rtl="0">
              <a:spcBef>
                <a:spcPts val="0"/>
              </a:spcBef>
              <a:buNone/>
            </a:pPr>
            <a:r>
              <a:rPr lang="en"/>
              <a:t>Ensuring the Quality of Successive Releases</a:t>
            </a:r>
          </a:p>
        </p:txBody>
      </p:sp>
      <p:sp>
        <p:nvSpPr>
          <p:cNvPr id="362" name="Shape 362"/>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Verification and validation do not end with the release of the software.</a:t>
            </a:r>
          </a:p>
          <a:p>
            <a:pPr indent="-381000" lvl="1" marL="914400" marR="0" rtl="0" algn="l">
              <a:lnSpc>
                <a:spcPct val="100000"/>
              </a:lnSpc>
              <a:spcBef>
                <a:spcPts val="0"/>
              </a:spcBef>
              <a:spcAft>
                <a:spcPts val="0"/>
              </a:spcAft>
              <a:buSzPts val="2400"/>
              <a:buChar char="○"/>
            </a:pPr>
            <a:r>
              <a:rPr lang="en"/>
              <a:t>Software evolves - new features, environmental adaptations, bug fixes.</a:t>
            </a:r>
          </a:p>
          <a:p>
            <a:pPr indent="-381000" lvl="1" marL="914400" marR="0" rtl="0" algn="l">
              <a:lnSpc>
                <a:spcPct val="100000"/>
              </a:lnSpc>
              <a:spcBef>
                <a:spcPts val="0"/>
              </a:spcBef>
              <a:spcAft>
                <a:spcPts val="0"/>
              </a:spcAft>
              <a:buSzPts val="2400"/>
              <a:buChar char="○"/>
            </a:pPr>
            <a:r>
              <a:rPr lang="en"/>
              <a:t>Need to test code, retest old code, track changes.</a:t>
            </a:r>
          </a:p>
          <a:p>
            <a:pPr indent="-419100" lvl="0" marL="457200" marR="0" rtl="0" algn="l">
              <a:lnSpc>
                <a:spcPct val="100000"/>
              </a:lnSpc>
              <a:spcBef>
                <a:spcPts val="0"/>
              </a:spcBef>
              <a:spcAft>
                <a:spcPts val="0"/>
              </a:spcAft>
              <a:buSzPts val="3000"/>
              <a:buChar char="●"/>
            </a:pPr>
            <a:r>
              <a:rPr lang="en"/>
              <a:t>Faults have not always been fixed before release. Do not forget those.</a:t>
            </a:r>
          </a:p>
          <a:p>
            <a:pPr indent="-419100" lvl="0" marL="457200" marR="0" rtl="0" algn="l">
              <a:lnSpc>
                <a:spcPct val="100000"/>
              </a:lnSpc>
              <a:spcBef>
                <a:spcPts val="0"/>
              </a:spcBef>
              <a:spcAft>
                <a:spcPts val="0"/>
              </a:spcAft>
              <a:buSzPts val="3000"/>
              <a:buChar char="●"/>
            </a:pPr>
            <a:r>
              <a:rPr lang="en"/>
              <a:t>Regression Testing - when code changes, rerun tests to ensure that it still works.</a:t>
            </a:r>
          </a:p>
          <a:p>
            <a:pPr indent="-381000" lvl="1" marL="914400" marR="0" rtl="0" algn="l">
              <a:lnSpc>
                <a:spcPct val="100000"/>
              </a:lnSpc>
              <a:spcBef>
                <a:spcPts val="0"/>
              </a:spcBef>
              <a:spcAft>
                <a:spcPts val="0"/>
              </a:spcAft>
              <a:buSzPts val="2400"/>
              <a:buChar char="○"/>
            </a:pPr>
            <a:r>
              <a:rPr lang="en"/>
              <a:t>As faults are repaired, add tests that exposed them to the suite.</a:t>
            </a:r>
          </a:p>
        </p:txBody>
      </p:sp>
      <p:sp>
        <p:nvSpPr>
          <p:cNvPr id="363" name="Shape 363"/>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7" name="Shape 367"/>
        <p:cNvGrpSpPr/>
        <p:nvPr/>
      </p:nvGrpSpPr>
      <p:grpSpPr>
        <a:xfrm>
          <a:off x="0" y="0"/>
          <a:ext cx="0" cy="0"/>
          <a:chOff x="0" y="0"/>
          <a:chExt cx="0" cy="0"/>
        </a:xfrm>
      </p:grpSpPr>
      <p:sp>
        <p:nvSpPr>
          <p:cNvPr id="368" name="Shape 368"/>
          <p:cNvSpPr txBox="1"/>
          <p:nvPr>
            <p:ph type="title"/>
          </p:nvPr>
        </p:nvSpPr>
        <p:spPr>
          <a:xfrm>
            <a:off x="457200" y="274638"/>
            <a:ext cx="8229600" cy="1143300"/>
          </a:xfrm>
          <a:prstGeom prst="rect">
            <a:avLst/>
          </a:prstGeom>
        </p:spPr>
        <p:txBody>
          <a:bodyPr anchorCtr="0" anchor="b" bIns="91425" lIns="91425" rIns="91425" wrap="square" tIns="91425">
            <a:noAutofit/>
          </a:bodyPr>
          <a:lstStyle/>
          <a:p>
            <a:pPr indent="0" lvl="0" marL="0" rtl="0">
              <a:spcBef>
                <a:spcPts val="0"/>
              </a:spcBef>
              <a:buNone/>
            </a:pPr>
            <a:r>
              <a:rPr lang="en"/>
              <a:t>Improving the Development Process</a:t>
            </a:r>
          </a:p>
        </p:txBody>
      </p:sp>
      <p:sp>
        <p:nvSpPr>
          <p:cNvPr id="369" name="Shape 369"/>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Try to learn from your mistakes in the next project.</a:t>
            </a:r>
          </a:p>
          <a:p>
            <a:pPr indent="-419100" lvl="0" marL="457200" marR="0" rtl="0" algn="l">
              <a:lnSpc>
                <a:spcPct val="100000"/>
              </a:lnSpc>
              <a:spcBef>
                <a:spcPts val="0"/>
              </a:spcBef>
              <a:spcAft>
                <a:spcPts val="0"/>
              </a:spcAft>
              <a:buSzPts val="3000"/>
              <a:buChar char="●"/>
            </a:pPr>
            <a:r>
              <a:rPr lang="en"/>
              <a:t>Collect data during development.</a:t>
            </a:r>
          </a:p>
          <a:p>
            <a:pPr indent="-381000" lvl="1" marL="914400" marR="0" rtl="0" algn="l">
              <a:lnSpc>
                <a:spcPct val="100000"/>
              </a:lnSpc>
              <a:spcBef>
                <a:spcPts val="0"/>
              </a:spcBef>
              <a:spcAft>
                <a:spcPts val="0"/>
              </a:spcAft>
              <a:buSzPts val="2400"/>
              <a:buChar char="○"/>
            </a:pPr>
            <a:r>
              <a:rPr lang="en"/>
              <a:t>Fault information, bug reports, project metrics (complexity, # classes, # lines of code, coverage of tests, etc.).</a:t>
            </a:r>
          </a:p>
          <a:p>
            <a:pPr indent="-419100" lvl="0" marL="457200" marR="0" rtl="0" algn="l">
              <a:lnSpc>
                <a:spcPct val="100000"/>
              </a:lnSpc>
              <a:spcBef>
                <a:spcPts val="0"/>
              </a:spcBef>
              <a:spcAft>
                <a:spcPts val="0"/>
              </a:spcAft>
              <a:buSzPts val="3000"/>
              <a:buChar char="●"/>
            </a:pPr>
            <a:r>
              <a:rPr lang="en"/>
              <a:t>Classify faults into categories.</a:t>
            </a:r>
          </a:p>
          <a:p>
            <a:pPr indent="-419100" lvl="0" marL="457200" marR="0" rtl="0" algn="l">
              <a:lnSpc>
                <a:spcPct val="100000"/>
              </a:lnSpc>
              <a:spcBef>
                <a:spcPts val="0"/>
              </a:spcBef>
              <a:spcAft>
                <a:spcPts val="0"/>
              </a:spcAft>
              <a:buSzPts val="3000"/>
              <a:buChar char="●"/>
            </a:pPr>
            <a:r>
              <a:rPr lang="en"/>
              <a:t>Look for common mistakes.</a:t>
            </a:r>
          </a:p>
          <a:p>
            <a:pPr indent="-419100" lvl="0" marL="457200" marR="0" rtl="0" algn="l">
              <a:lnSpc>
                <a:spcPct val="100000"/>
              </a:lnSpc>
              <a:spcBef>
                <a:spcPts val="0"/>
              </a:spcBef>
              <a:spcAft>
                <a:spcPts val="0"/>
              </a:spcAft>
              <a:buSzPts val="3000"/>
              <a:buChar char="●"/>
            </a:pPr>
            <a:r>
              <a:rPr lang="en"/>
              <a:t>Learn how to avoid such mistakes.</a:t>
            </a:r>
          </a:p>
          <a:p>
            <a:pPr indent="-419100" lvl="0" marL="457200" marR="0" rtl="0" algn="l">
              <a:lnSpc>
                <a:spcPct val="100000"/>
              </a:lnSpc>
              <a:spcBef>
                <a:spcPts val="0"/>
              </a:spcBef>
              <a:spcAft>
                <a:spcPts val="0"/>
              </a:spcAft>
              <a:buSzPts val="3000"/>
              <a:buChar char="●"/>
            </a:pPr>
            <a:r>
              <a:rPr lang="en"/>
              <a:t>Share information within your organization.</a:t>
            </a:r>
          </a:p>
        </p:txBody>
      </p:sp>
      <p:sp>
        <p:nvSpPr>
          <p:cNvPr id="370" name="Shape 370"/>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4" name="Shape 374"/>
        <p:cNvGrpSpPr/>
        <p:nvPr/>
      </p:nvGrpSpPr>
      <p:grpSpPr>
        <a:xfrm>
          <a:off x="0" y="0"/>
          <a:ext cx="0" cy="0"/>
          <a:chOff x="0" y="0"/>
          <a:chExt cx="0" cy="0"/>
        </a:xfrm>
      </p:grpSpPr>
      <p:sp>
        <p:nvSpPr>
          <p:cNvPr id="375" name="Shape 375"/>
          <p:cNvSpPr txBox="1"/>
          <p:nvPr>
            <p:ph type="title"/>
          </p:nvPr>
        </p:nvSpPr>
        <p:spPr>
          <a:xfrm>
            <a:off x="457200" y="274638"/>
            <a:ext cx="8229600" cy="1143300"/>
          </a:xfrm>
          <a:prstGeom prst="rect">
            <a:avLst/>
          </a:prstGeom>
        </p:spPr>
        <p:txBody>
          <a:bodyPr anchorCtr="0" anchor="b" bIns="91425" lIns="91425" rIns="91425" wrap="square" tIns="91425">
            <a:noAutofit/>
          </a:bodyPr>
          <a:lstStyle/>
          <a:p>
            <a:pPr indent="0" lvl="0" marL="0" rtl="0">
              <a:spcBef>
                <a:spcPts val="0"/>
              </a:spcBef>
              <a:buNone/>
            </a:pPr>
            <a:r>
              <a:rPr lang="en"/>
              <a:t>We Have Learned</a:t>
            </a:r>
          </a:p>
        </p:txBody>
      </p:sp>
      <p:sp>
        <p:nvSpPr>
          <p:cNvPr id="376" name="Shape 376"/>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406400" lvl="0" marL="457200" rtl="0">
              <a:spcBef>
                <a:spcPts val="0"/>
              </a:spcBef>
              <a:buSzPts val="2800"/>
              <a:buChar char="●"/>
            </a:pPr>
            <a:r>
              <a:rPr lang="en" sz="2800"/>
              <a:t>Software should be dependable and useful before it is released into the world.</a:t>
            </a:r>
          </a:p>
          <a:p>
            <a:pPr indent="-406400" lvl="0" marL="457200" rtl="0">
              <a:spcBef>
                <a:spcPts val="0"/>
              </a:spcBef>
              <a:buSzPts val="2800"/>
              <a:buChar char="●"/>
            </a:pPr>
            <a:r>
              <a:rPr lang="en" sz="2800"/>
              <a:t>Verification is the process of demonstrating that an implementation meets its specification.</a:t>
            </a:r>
          </a:p>
          <a:p>
            <a:pPr indent="-406400" lvl="1" marL="914400" rtl="0">
              <a:spcBef>
                <a:spcPts val="0"/>
              </a:spcBef>
              <a:buSzPts val="2800"/>
              <a:buChar char="○"/>
            </a:pPr>
            <a:r>
              <a:rPr lang="en" sz="2800"/>
              <a:t>This is the primary means of making software dependable (and demonstrating dependability).</a:t>
            </a:r>
          </a:p>
          <a:p>
            <a:pPr indent="-406400" lvl="1" marL="914400" rtl="0">
              <a:spcBef>
                <a:spcPts val="0"/>
              </a:spcBef>
              <a:buSzPts val="2800"/>
              <a:buChar char="○"/>
            </a:pPr>
            <a:r>
              <a:rPr lang="en" sz="2800"/>
              <a:t>Testing is the most common form of verification.</a:t>
            </a:r>
          </a:p>
        </p:txBody>
      </p:sp>
      <p:sp>
        <p:nvSpPr>
          <p:cNvPr id="377" name="Shape 377"/>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1" name="Shape 381"/>
        <p:cNvGrpSpPr/>
        <p:nvPr/>
      </p:nvGrpSpPr>
      <p:grpSpPr>
        <a:xfrm>
          <a:off x="0" y="0"/>
          <a:ext cx="0" cy="0"/>
          <a:chOff x="0" y="0"/>
          <a:chExt cx="0" cy="0"/>
        </a:xfrm>
      </p:grpSpPr>
      <p:sp>
        <p:nvSpPr>
          <p:cNvPr id="382" name="Shape 382"/>
          <p:cNvSpPr txBox="1"/>
          <p:nvPr>
            <p:ph type="title"/>
          </p:nvPr>
        </p:nvSpPr>
        <p:spPr>
          <a:xfrm>
            <a:off x="457200" y="274638"/>
            <a:ext cx="8229600" cy="1143300"/>
          </a:xfrm>
          <a:prstGeom prst="rect">
            <a:avLst/>
          </a:prstGeom>
        </p:spPr>
        <p:txBody>
          <a:bodyPr anchorCtr="0" anchor="b" bIns="91425" lIns="91425" rIns="91425" wrap="square" tIns="91425">
            <a:noAutofit/>
          </a:bodyPr>
          <a:lstStyle/>
          <a:p>
            <a:pPr indent="0" lvl="0" marL="0" rtl="0">
              <a:spcBef>
                <a:spcPts val="0"/>
              </a:spcBef>
              <a:buNone/>
            </a:pPr>
            <a:r>
              <a:rPr lang="en"/>
              <a:t>We Have Learned</a:t>
            </a:r>
          </a:p>
        </p:txBody>
      </p:sp>
      <p:sp>
        <p:nvSpPr>
          <p:cNvPr id="383" name="Shape 383"/>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406400" lvl="0" marL="457200" rtl="0">
              <a:spcBef>
                <a:spcPts val="0"/>
              </a:spcBef>
              <a:buSzPts val="2800"/>
              <a:buChar char="●"/>
            </a:pPr>
            <a:r>
              <a:rPr lang="en" sz="2800"/>
              <a:t>Verification techniques can be static or dynamic.</a:t>
            </a:r>
          </a:p>
          <a:p>
            <a:pPr indent="-406400" lvl="1" marL="914400" rtl="0">
              <a:spcBef>
                <a:spcPts val="0"/>
              </a:spcBef>
              <a:buSzPts val="2800"/>
              <a:buChar char="○"/>
            </a:pPr>
            <a:r>
              <a:rPr lang="en" sz="2800"/>
              <a:t>Often pessimistically or optimistically inaccurate</a:t>
            </a:r>
          </a:p>
          <a:p>
            <a:pPr indent="-406400" lvl="1" marL="914400" rtl="0">
              <a:spcBef>
                <a:spcPts val="0"/>
              </a:spcBef>
              <a:buSzPts val="2800"/>
              <a:buChar char="○"/>
            </a:pPr>
            <a:r>
              <a:rPr lang="en" sz="2800"/>
              <a:t>Level of inaccuracy can be controlled by simplifying properties. </a:t>
            </a:r>
          </a:p>
          <a:p>
            <a:pPr indent="-406400" lvl="1" marL="914400" rtl="0">
              <a:spcBef>
                <a:spcPts val="0"/>
              </a:spcBef>
              <a:buSzPts val="2800"/>
              <a:buChar char="○"/>
            </a:pPr>
            <a:r>
              <a:rPr lang="en" sz="2800"/>
              <a:t>Techniques strive to be safe, sound, and complete.</a:t>
            </a:r>
          </a:p>
          <a:p>
            <a:pPr indent="-406400" lvl="2" marL="1371600" rtl="0">
              <a:spcBef>
                <a:spcPts val="0"/>
              </a:spcBef>
              <a:buSzPts val="2800"/>
              <a:buChar char="■"/>
            </a:pPr>
            <a:r>
              <a:rPr lang="en" sz="2800"/>
              <a:t>But, obtaining one often involves losing another.</a:t>
            </a:r>
          </a:p>
        </p:txBody>
      </p:sp>
      <p:sp>
        <p:nvSpPr>
          <p:cNvPr id="384" name="Shape 384"/>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8" name="Shape 388"/>
        <p:cNvGrpSpPr/>
        <p:nvPr/>
      </p:nvGrpSpPr>
      <p:grpSpPr>
        <a:xfrm>
          <a:off x="0" y="0"/>
          <a:ext cx="0" cy="0"/>
          <a:chOff x="0" y="0"/>
          <a:chExt cx="0" cy="0"/>
        </a:xfrm>
      </p:grpSpPr>
      <p:sp>
        <p:nvSpPr>
          <p:cNvPr id="389" name="Shape 389"/>
          <p:cNvSpPr txBox="1"/>
          <p:nvPr>
            <p:ph type="title"/>
          </p:nvPr>
        </p:nvSpPr>
        <p:spPr>
          <a:xfrm>
            <a:off x="457200" y="274638"/>
            <a:ext cx="8229600" cy="1143300"/>
          </a:xfrm>
          <a:prstGeom prst="rect">
            <a:avLst/>
          </a:prstGeom>
        </p:spPr>
        <p:txBody>
          <a:bodyPr anchorCtr="0" anchor="b" bIns="91425" lIns="91425" rIns="91425" wrap="square" tIns="91425">
            <a:noAutofit/>
          </a:bodyPr>
          <a:lstStyle/>
          <a:p>
            <a:pPr indent="0" lvl="0" marL="0" rtl="0">
              <a:spcBef>
                <a:spcPts val="0"/>
              </a:spcBef>
              <a:buNone/>
            </a:pPr>
            <a:r>
              <a:rPr lang="en"/>
              <a:t>Next Time</a:t>
            </a:r>
          </a:p>
        </p:txBody>
      </p:sp>
      <p:sp>
        <p:nvSpPr>
          <p:cNvPr id="390" name="Shape 390"/>
          <p:cNvSpPr txBox="1"/>
          <p:nvPr>
            <p:ph idx="1" type="body"/>
          </p:nvPr>
        </p:nvSpPr>
        <p:spPr>
          <a:xfrm>
            <a:off x="457200" y="1600200"/>
            <a:ext cx="8155800" cy="4967700"/>
          </a:xfrm>
          <a:prstGeom prst="rect">
            <a:avLst/>
          </a:prstGeom>
        </p:spPr>
        <p:txBody>
          <a:bodyPr anchorCtr="0" anchor="t" bIns="91425" lIns="91425" rIns="91425" wrap="square" tIns="91425">
            <a:noAutofit/>
          </a:bodyPr>
          <a:lstStyle/>
          <a:p>
            <a:pPr indent="-419100" lvl="0" marL="457200" rtl="0" algn="l">
              <a:spcBef>
                <a:spcPts val="0"/>
              </a:spcBef>
              <a:spcAft>
                <a:spcPts val="0"/>
              </a:spcAft>
              <a:buSzPts val="3000"/>
              <a:buChar char="●"/>
            </a:pPr>
            <a:r>
              <a:rPr lang="en"/>
              <a:t>More introduction:</a:t>
            </a:r>
          </a:p>
          <a:p>
            <a:pPr indent="-381000" lvl="1" marL="914400" rtl="0" algn="l">
              <a:spcBef>
                <a:spcPts val="0"/>
              </a:spcBef>
              <a:spcAft>
                <a:spcPts val="0"/>
              </a:spcAft>
              <a:buSzPts val="2400"/>
              <a:buChar char="○"/>
            </a:pPr>
            <a:r>
              <a:rPr lang="en"/>
              <a:t>Testing fundamentals.</a:t>
            </a:r>
          </a:p>
          <a:p>
            <a:pPr indent="-381000" lvl="1" marL="914400" rtl="0" algn="l">
              <a:spcBef>
                <a:spcPts val="0"/>
              </a:spcBef>
              <a:buSzPts val="2400"/>
              <a:buChar char="○"/>
            </a:pPr>
            <a:r>
              <a:rPr lang="en"/>
              <a:t>Principles of analysis and testing.</a:t>
            </a:r>
          </a:p>
          <a:p>
            <a:pPr indent="0" lvl="0" marL="0" rtl="0" algn="l">
              <a:spcBef>
                <a:spcPts val="0"/>
              </a:spcBef>
              <a:buNone/>
            </a:pPr>
            <a:r>
              <a:t/>
            </a:r>
            <a:endParaRPr/>
          </a:p>
          <a:p>
            <a:pPr indent="-419100" lvl="0" marL="457200" rtl="0" algn="l">
              <a:spcBef>
                <a:spcPts val="0"/>
              </a:spcBef>
              <a:spcAft>
                <a:spcPts val="0"/>
              </a:spcAft>
              <a:buSzPts val="3000"/>
              <a:buChar char="●"/>
            </a:pPr>
            <a:r>
              <a:rPr lang="en"/>
              <a:t>Reading:</a:t>
            </a:r>
          </a:p>
          <a:p>
            <a:pPr indent="-381000" lvl="1" marL="914400" rtl="0" algn="l">
              <a:spcBef>
                <a:spcPts val="0"/>
              </a:spcBef>
              <a:spcAft>
                <a:spcPts val="0"/>
              </a:spcAft>
              <a:buSzPts val="2400"/>
              <a:buChar char="○"/>
            </a:pPr>
            <a:r>
              <a:rPr lang="en"/>
              <a:t>Chapters 1-4 of testbook.</a:t>
            </a:r>
          </a:p>
          <a:p>
            <a:pPr indent="-419100" lvl="0" marL="457200" rtl="0" algn="l">
              <a:spcBef>
                <a:spcPts val="0"/>
              </a:spcBef>
              <a:spcAft>
                <a:spcPts val="0"/>
              </a:spcAft>
              <a:buSzPts val="3000"/>
              <a:buChar char="●"/>
            </a:pPr>
            <a:r>
              <a:rPr lang="en"/>
              <a:t>Plan your team selection.</a:t>
            </a:r>
          </a:p>
          <a:p>
            <a:pPr indent="-381000" lvl="1" marL="914400" rtl="0" algn="l">
              <a:spcBef>
                <a:spcPts val="0"/>
              </a:spcBef>
              <a:buSzPts val="2400"/>
              <a:buChar char="○"/>
            </a:pPr>
            <a:r>
              <a:rPr lang="en"/>
              <a:t>The earlier, the better!</a:t>
            </a:r>
          </a:p>
          <a:p>
            <a:pPr indent="0" lvl="0" marL="0" rtl="0" algn="l">
              <a:spcBef>
                <a:spcPts val="0"/>
              </a:spcBef>
              <a:buNone/>
            </a:pPr>
            <a:r>
              <a:t/>
            </a:r>
            <a:endParaRPr/>
          </a:p>
        </p:txBody>
      </p:sp>
      <p:sp>
        <p:nvSpPr>
          <p:cNvPr id="391" name="Shape 391"/>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Shape 79"/>
          <p:cNvSpPr txBox="1"/>
          <p:nvPr>
            <p:ph type="title"/>
          </p:nvPr>
        </p:nvSpPr>
        <p:spPr>
          <a:xfrm>
            <a:off x="457200" y="274638"/>
            <a:ext cx="8229600" cy="1143300"/>
          </a:xfrm>
          <a:prstGeom prst="rect">
            <a:avLst/>
          </a:prstGeom>
        </p:spPr>
        <p:txBody>
          <a:bodyPr anchorCtr="0" anchor="b" bIns="91425" lIns="91425" rIns="91425" wrap="square" tIns="91425">
            <a:noAutofit/>
          </a:bodyPr>
          <a:lstStyle/>
          <a:p>
            <a:pPr indent="0" lvl="0" marL="0" rtl="0">
              <a:spcBef>
                <a:spcPts val="0"/>
              </a:spcBef>
              <a:buNone/>
            </a:pPr>
            <a:r>
              <a:rPr lang="en"/>
              <a:t>Flawed Software Will Hurt Profits</a:t>
            </a:r>
          </a:p>
        </p:txBody>
      </p:sp>
      <p:sp>
        <p:nvSpPr>
          <p:cNvPr id="80" name="Shape 80"/>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0" lvl="0" marL="0" rtl="0" algn="l">
              <a:spcBef>
                <a:spcPts val="0"/>
              </a:spcBef>
              <a:buNone/>
            </a:pPr>
            <a:r>
              <a:rPr lang="en"/>
              <a:t>“Bugs cost the U.S. economy $60 billion annually… and testing would relieve one-third of the cost.”</a:t>
            </a:r>
          </a:p>
          <a:p>
            <a:pPr indent="0" lvl="0" marL="0" rtl="0" algn="r">
              <a:spcBef>
                <a:spcPts val="0"/>
              </a:spcBef>
              <a:buNone/>
            </a:pPr>
            <a:r>
              <a:rPr b="1" lang="en"/>
              <a:t>- NIST</a:t>
            </a:r>
          </a:p>
          <a:p>
            <a:pPr indent="0" lvl="0" marL="0" rtl="0">
              <a:spcBef>
                <a:spcPts val="0"/>
              </a:spcBef>
              <a:buNone/>
            </a:pPr>
            <a:r>
              <a:t/>
            </a:r>
            <a:endParaRPr/>
          </a:p>
          <a:p>
            <a:pPr indent="0" lvl="0" marL="0" rtl="0">
              <a:spcBef>
                <a:spcPts val="0"/>
              </a:spcBef>
              <a:buNone/>
            </a:pPr>
            <a:r>
              <a:rPr lang="en"/>
              <a:t>“Finding and ﬁxing a software problem after delivery is often 100 times more expensive than ﬁnding and ﬁxing it before.”</a:t>
            </a:r>
          </a:p>
          <a:p>
            <a:pPr indent="-69850" lvl="0" marL="0" rtl="0" algn="r">
              <a:spcBef>
                <a:spcPts val="0"/>
              </a:spcBef>
              <a:buClr>
                <a:schemeClr val="dk1"/>
              </a:buClr>
              <a:buSzPts val="1100"/>
              <a:buFont typeface="Arial"/>
              <a:buNone/>
            </a:pPr>
            <a:r>
              <a:rPr b="1" lang="en"/>
              <a:t>- Barry Boehm </a:t>
            </a:r>
            <a:r>
              <a:rPr b="1" lang="en" sz="1800"/>
              <a:t>(</a:t>
            </a:r>
            <a:r>
              <a:rPr b="1" lang="en" sz="1800">
                <a:solidFill>
                  <a:srgbClr val="222222"/>
                </a:solidFill>
                <a:highlight>
                  <a:srgbClr val="FFFFFF"/>
                </a:highlight>
              </a:rPr>
              <a:t>TRW Emeritus Professor, USC)</a:t>
            </a:r>
          </a:p>
          <a:p>
            <a:pPr indent="0" lvl="0" marL="0" rtl="0" algn="l">
              <a:spcBef>
                <a:spcPts val="0"/>
              </a:spcBef>
              <a:buNone/>
            </a:pPr>
            <a:r>
              <a:t/>
            </a:r>
            <a:endParaRPr/>
          </a:p>
          <a:p>
            <a:pPr indent="0" lvl="0" marL="0" rtl="0" algn="l">
              <a:spcBef>
                <a:spcPts val="0"/>
              </a:spcBef>
              <a:buNone/>
            </a:pPr>
            <a:r>
              <a:t/>
            </a:r>
            <a:endParaRPr/>
          </a:p>
        </p:txBody>
      </p:sp>
      <p:sp>
        <p:nvSpPr>
          <p:cNvPr id="81" name="Shape 81"/>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Shape 86"/>
          <p:cNvSpPr txBox="1"/>
          <p:nvPr>
            <p:ph type="title"/>
          </p:nvPr>
        </p:nvSpPr>
        <p:spPr>
          <a:xfrm>
            <a:off x="457200" y="274638"/>
            <a:ext cx="8229600" cy="1143300"/>
          </a:xfrm>
          <a:prstGeom prst="rect">
            <a:avLst/>
          </a:prstGeom>
        </p:spPr>
        <p:txBody>
          <a:bodyPr anchorCtr="0" anchor="b" bIns="91425" lIns="91425" rIns="91425" wrap="square" tIns="91425">
            <a:noAutofit/>
          </a:bodyPr>
          <a:lstStyle/>
          <a:p>
            <a:pPr indent="0" lvl="0" marL="0" rtl="0">
              <a:spcBef>
                <a:spcPts val="0"/>
              </a:spcBef>
              <a:buNone/>
            </a:pPr>
            <a:r>
              <a:rPr lang="en"/>
              <a:t>Flawed Software Will Be Exploited</a:t>
            </a:r>
          </a:p>
        </p:txBody>
      </p:sp>
      <p:pic>
        <p:nvPicPr>
          <p:cNvPr descr="target.png" id="87" name="Shape 87"/>
          <p:cNvPicPr preferRelativeResize="0"/>
          <p:nvPr/>
        </p:nvPicPr>
        <p:blipFill>
          <a:blip r:embed="rId3">
            <a:alphaModFix/>
          </a:blip>
          <a:stretch>
            <a:fillRect/>
          </a:stretch>
        </p:blipFill>
        <p:spPr>
          <a:xfrm>
            <a:off x="457200" y="2406934"/>
            <a:ext cx="3646382" cy="2948089"/>
          </a:xfrm>
          <a:prstGeom prst="rect">
            <a:avLst/>
          </a:prstGeom>
          <a:noFill/>
          <a:ln>
            <a:noFill/>
          </a:ln>
        </p:spPr>
      </p:pic>
      <p:pic>
        <p:nvPicPr>
          <p:cNvPr descr="Screenshot.png" id="88" name="Shape 88"/>
          <p:cNvPicPr preferRelativeResize="0"/>
          <p:nvPr/>
        </p:nvPicPr>
        <p:blipFill>
          <a:blip r:embed="rId4">
            <a:alphaModFix/>
          </a:blip>
          <a:stretch>
            <a:fillRect/>
          </a:stretch>
        </p:blipFill>
        <p:spPr>
          <a:xfrm>
            <a:off x="4103582" y="1837575"/>
            <a:ext cx="4583216" cy="2569652"/>
          </a:xfrm>
          <a:prstGeom prst="rect">
            <a:avLst/>
          </a:prstGeom>
          <a:noFill/>
          <a:ln>
            <a:noFill/>
          </a:ln>
        </p:spPr>
      </p:pic>
      <p:pic>
        <p:nvPicPr>
          <p:cNvPr descr="heartbleed.png" id="89" name="Shape 89"/>
          <p:cNvPicPr preferRelativeResize="0"/>
          <p:nvPr/>
        </p:nvPicPr>
        <p:blipFill>
          <a:blip r:embed="rId5">
            <a:alphaModFix/>
          </a:blip>
          <a:stretch>
            <a:fillRect/>
          </a:stretch>
        </p:blipFill>
        <p:spPr>
          <a:xfrm>
            <a:off x="4017586" y="3780756"/>
            <a:ext cx="4669214" cy="2313819"/>
          </a:xfrm>
          <a:prstGeom prst="rect">
            <a:avLst/>
          </a:prstGeom>
          <a:noFill/>
          <a:ln>
            <a:noFill/>
          </a:ln>
        </p:spPr>
      </p:pic>
      <p:sp>
        <p:nvSpPr>
          <p:cNvPr id="90" name="Shape 90"/>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Shape 95"/>
          <p:cNvSpPr txBox="1"/>
          <p:nvPr>
            <p:ph type="title"/>
          </p:nvPr>
        </p:nvSpPr>
        <p:spPr>
          <a:xfrm>
            <a:off x="457200" y="274638"/>
            <a:ext cx="8229600" cy="1143300"/>
          </a:xfrm>
          <a:prstGeom prst="rect">
            <a:avLst/>
          </a:prstGeom>
        </p:spPr>
        <p:txBody>
          <a:bodyPr anchorCtr="0" anchor="b" bIns="91425" lIns="91425" rIns="91425" wrap="square" tIns="91425">
            <a:noAutofit/>
          </a:bodyPr>
          <a:lstStyle/>
          <a:p>
            <a:pPr indent="0" lvl="0" marL="0" rtl="0">
              <a:spcBef>
                <a:spcPts val="0"/>
              </a:spcBef>
              <a:buNone/>
            </a:pPr>
            <a:r>
              <a:rPr lang="en"/>
              <a:t>Flawed Software Will Hurt People</a:t>
            </a:r>
          </a:p>
        </p:txBody>
      </p:sp>
      <p:pic>
        <p:nvPicPr>
          <p:cNvPr descr="pacemaker.png" id="96" name="Shape 96"/>
          <p:cNvPicPr preferRelativeResize="0"/>
          <p:nvPr/>
        </p:nvPicPr>
        <p:blipFill>
          <a:blip r:embed="rId3">
            <a:alphaModFix/>
          </a:blip>
          <a:stretch>
            <a:fillRect/>
          </a:stretch>
        </p:blipFill>
        <p:spPr>
          <a:xfrm>
            <a:off x="-149975" y="2304175"/>
            <a:ext cx="3178375" cy="3028200"/>
          </a:xfrm>
          <a:prstGeom prst="rect">
            <a:avLst/>
          </a:prstGeom>
          <a:noFill/>
          <a:ln>
            <a:noFill/>
          </a:ln>
        </p:spPr>
      </p:pic>
      <p:sp>
        <p:nvSpPr>
          <p:cNvPr id="97" name="Shape 97"/>
          <p:cNvSpPr txBox="1"/>
          <p:nvPr>
            <p:ph idx="1" type="body"/>
          </p:nvPr>
        </p:nvSpPr>
        <p:spPr>
          <a:xfrm>
            <a:off x="2522325" y="1675150"/>
            <a:ext cx="6164700" cy="4774800"/>
          </a:xfrm>
          <a:prstGeom prst="rect">
            <a:avLst/>
          </a:prstGeom>
        </p:spPr>
        <p:txBody>
          <a:bodyPr anchorCtr="0" anchor="t" bIns="91425" lIns="91425" rIns="91425" wrap="square" tIns="91425">
            <a:noAutofit/>
          </a:bodyPr>
          <a:lstStyle/>
          <a:p>
            <a:pPr indent="0" lvl="0" marL="0" rtl="0" algn="l">
              <a:spcBef>
                <a:spcPts val="0"/>
              </a:spcBef>
              <a:buNone/>
            </a:pPr>
            <a:r>
              <a:rPr lang="en" sz="2800"/>
              <a:t>In 2010, software problems were responsible for </a:t>
            </a:r>
            <a:r>
              <a:rPr b="1" lang="en" sz="2800"/>
              <a:t>26% of medical device recalls</a:t>
            </a:r>
            <a:r>
              <a:rPr lang="en" sz="2800"/>
              <a:t>. </a:t>
            </a:r>
          </a:p>
          <a:p>
            <a:pPr indent="0" lvl="0" marL="0" rtl="0" algn="l">
              <a:spcBef>
                <a:spcPts val="0"/>
              </a:spcBef>
              <a:buNone/>
            </a:pPr>
            <a:r>
              <a:t/>
            </a:r>
            <a:endParaRPr sz="2800"/>
          </a:p>
          <a:p>
            <a:pPr indent="0" lvl="0" marL="0" rtl="0" algn="l">
              <a:spcBef>
                <a:spcPts val="0"/>
              </a:spcBef>
              <a:buNone/>
            </a:pPr>
            <a:r>
              <a:rPr lang="en" sz="2800"/>
              <a:t>“There is a reasonable probability that use of these products will cause serious adverse health consequences or death.”</a:t>
            </a:r>
          </a:p>
          <a:p>
            <a:pPr indent="-406400" lvl="0" marL="457200" rtl="0" algn="l">
              <a:spcBef>
                <a:spcPts val="0"/>
              </a:spcBef>
              <a:buSzPts val="2800"/>
              <a:buChar char="-"/>
            </a:pPr>
            <a:r>
              <a:rPr b="1" lang="en" sz="2800"/>
              <a:t>US Food and Drug Administration</a:t>
            </a:r>
          </a:p>
        </p:txBody>
      </p:sp>
      <p:sp>
        <p:nvSpPr>
          <p:cNvPr id="98" name="Shape 98"/>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Shape 103"/>
          <p:cNvSpPr txBox="1"/>
          <p:nvPr>
            <p:ph type="title"/>
          </p:nvPr>
        </p:nvSpPr>
        <p:spPr>
          <a:xfrm>
            <a:off x="457200" y="274638"/>
            <a:ext cx="8229600" cy="1143300"/>
          </a:xfrm>
          <a:prstGeom prst="rect">
            <a:avLst/>
          </a:prstGeom>
        </p:spPr>
        <p:txBody>
          <a:bodyPr anchorCtr="0" anchor="b" bIns="91425" lIns="91425" rIns="91425" wrap="square" tIns="91425">
            <a:noAutofit/>
          </a:bodyPr>
          <a:lstStyle/>
          <a:p>
            <a:pPr indent="0" lvl="0" marL="0" rtl="0">
              <a:spcBef>
                <a:spcPts val="0"/>
              </a:spcBef>
              <a:buNone/>
            </a:pPr>
            <a:r>
              <a:rPr lang="en"/>
              <a:t>This Course</a:t>
            </a:r>
          </a:p>
        </p:txBody>
      </p:sp>
      <p:sp>
        <p:nvSpPr>
          <p:cNvPr id="104" name="Shape 104"/>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381000" lvl="0" marL="457200" rtl="0">
              <a:spcBef>
                <a:spcPts val="0"/>
              </a:spcBef>
              <a:spcAft>
                <a:spcPts val="0"/>
              </a:spcAft>
              <a:buSzPts val="2400"/>
              <a:buChar char="●"/>
            </a:pPr>
            <a:r>
              <a:rPr lang="en"/>
              <a:t>The key to good software? </a:t>
            </a:r>
          </a:p>
          <a:p>
            <a:pPr indent="-381000" lvl="1" marL="914400" rtl="0">
              <a:spcBef>
                <a:spcPts val="0"/>
              </a:spcBef>
              <a:spcAft>
                <a:spcPts val="0"/>
              </a:spcAft>
              <a:buSzPts val="2400"/>
              <a:buChar char="○"/>
            </a:pPr>
            <a:r>
              <a:rPr b="1" lang="en"/>
              <a:t>Verification and Validation</a:t>
            </a:r>
          </a:p>
          <a:p>
            <a:pPr indent="-381000" lvl="2" marL="1371600" rtl="0">
              <a:spcBef>
                <a:spcPts val="0"/>
              </a:spcBef>
              <a:spcAft>
                <a:spcPts val="0"/>
              </a:spcAft>
              <a:buSzPts val="2400"/>
              <a:buChar char="■"/>
            </a:pPr>
            <a:r>
              <a:rPr lang="en"/>
              <a:t>Does the software do what we promised?</a:t>
            </a:r>
          </a:p>
          <a:p>
            <a:pPr indent="-381000" lvl="2" marL="1371600" rtl="0">
              <a:spcBef>
                <a:spcPts val="0"/>
              </a:spcBef>
              <a:spcAft>
                <a:spcPts val="0"/>
              </a:spcAft>
              <a:buSzPts val="2400"/>
              <a:buChar char="■"/>
            </a:pPr>
            <a:r>
              <a:rPr lang="en"/>
              <a:t>Does the software meet the needs of its users?</a:t>
            </a:r>
          </a:p>
          <a:p>
            <a:pPr indent="-419100" lvl="0" marL="457200" rtl="0">
              <a:spcBef>
                <a:spcPts val="0"/>
              </a:spcBef>
              <a:buSzPts val="3000"/>
              <a:buChar char="●"/>
            </a:pPr>
            <a:r>
              <a:rPr lang="en"/>
              <a:t>In this course, we will explore the </a:t>
            </a:r>
            <a:r>
              <a:rPr b="1" lang="en"/>
              <a:t>testing</a:t>
            </a:r>
            <a:r>
              <a:rPr lang="en"/>
              <a:t> and </a:t>
            </a:r>
            <a:r>
              <a:rPr b="1" lang="en"/>
              <a:t>analysis</a:t>
            </a:r>
            <a:r>
              <a:rPr lang="en"/>
              <a:t> activities that make up the V&amp;V process.</a:t>
            </a:r>
          </a:p>
          <a:p>
            <a:pPr indent="0" lvl="0" marL="0" rtl="0">
              <a:spcBef>
                <a:spcPts val="0"/>
              </a:spcBef>
              <a:buNone/>
            </a:pPr>
            <a:r>
              <a:t/>
            </a:r>
            <a:endParaRPr/>
          </a:p>
          <a:p>
            <a:pPr indent="0" lvl="0" marL="0" rtl="0">
              <a:spcBef>
                <a:spcPts val="0"/>
              </a:spcBef>
              <a:buNone/>
            </a:pPr>
            <a:r>
              <a:t/>
            </a:r>
            <a:endParaRPr/>
          </a:p>
        </p:txBody>
      </p:sp>
      <p:sp>
        <p:nvSpPr>
          <p:cNvPr id="105" name="Shape 105"/>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Shape 110"/>
          <p:cNvSpPr txBox="1"/>
          <p:nvPr>
            <p:ph type="title"/>
          </p:nvPr>
        </p:nvSpPr>
        <p:spPr>
          <a:xfrm>
            <a:off x="457200" y="274638"/>
            <a:ext cx="8229600" cy="1143300"/>
          </a:xfrm>
          <a:prstGeom prst="rect">
            <a:avLst/>
          </a:prstGeom>
        </p:spPr>
        <p:txBody>
          <a:bodyPr anchorCtr="0" anchor="b" bIns="91425" lIns="91425" rIns="91425" wrap="square" tIns="91425">
            <a:noAutofit/>
          </a:bodyPr>
          <a:lstStyle/>
          <a:p>
            <a:pPr indent="0" lvl="0" marL="0" rtl="0">
              <a:spcBef>
                <a:spcPts val="0"/>
              </a:spcBef>
              <a:buNone/>
            </a:pPr>
            <a:r>
              <a:rPr lang="en"/>
              <a:t>Desired Course Outcomes</a:t>
            </a:r>
          </a:p>
        </p:txBody>
      </p:sp>
      <p:sp>
        <p:nvSpPr>
          <p:cNvPr id="111" name="Shape 111"/>
          <p:cNvSpPr txBox="1"/>
          <p:nvPr>
            <p:ph idx="1" type="body"/>
          </p:nvPr>
        </p:nvSpPr>
        <p:spPr>
          <a:xfrm>
            <a:off x="457200" y="1600200"/>
            <a:ext cx="8155800" cy="4967700"/>
          </a:xfrm>
          <a:prstGeom prst="rect">
            <a:avLst/>
          </a:prstGeom>
        </p:spPr>
        <p:txBody>
          <a:bodyPr anchorCtr="0" anchor="t" bIns="91425" lIns="91425" rIns="91425" wrap="square" tIns="91425">
            <a:noAutofit/>
          </a:bodyPr>
          <a:lstStyle/>
          <a:p>
            <a:pPr indent="-342900" lvl="0" marL="457200" rtl="0">
              <a:lnSpc>
                <a:spcPct val="115000"/>
              </a:lnSpc>
              <a:spcBef>
                <a:spcPts val="0"/>
              </a:spcBef>
              <a:buSzPts val="1800"/>
              <a:buAutoNum type="arabicPeriod"/>
            </a:pPr>
            <a:r>
              <a:rPr lang="en" sz="1800"/>
              <a:t>The students will be familiar with the process of verification and validation.</a:t>
            </a:r>
          </a:p>
          <a:p>
            <a:pPr indent="-342900" lvl="0" marL="457200" rtl="0">
              <a:lnSpc>
                <a:spcPct val="115000"/>
              </a:lnSpc>
              <a:spcBef>
                <a:spcPts val="0"/>
              </a:spcBef>
              <a:buSzPts val="1800"/>
              <a:buAutoNum type="arabicPeriod"/>
            </a:pPr>
            <a:r>
              <a:rPr lang="en" sz="1800"/>
              <a:t>… will understand the process of applying tests to software and the fundamental components of a test case.</a:t>
            </a:r>
          </a:p>
          <a:p>
            <a:pPr indent="-342900" lvl="0" marL="457200" rtl="0">
              <a:lnSpc>
                <a:spcPct val="115000"/>
              </a:lnSpc>
              <a:spcBef>
                <a:spcPts val="0"/>
              </a:spcBef>
              <a:buSzPts val="1800"/>
              <a:buAutoNum type="arabicPeriod"/>
            </a:pPr>
            <a:r>
              <a:rPr lang="en" sz="1800"/>
              <a:t>… will be able to derive test cases from software requirement specifications - including being able to partition input and output domains, form test specifications, and identify valid combinations of input.</a:t>
            </a:r>
          </a:p>
          <a:p>
            <a:pPr indent="-342900" lvl="0" marL="457200" rtl="0">
              <a:lnSpc>
                <a:spcPct val="115000"/>
              </a:lnSpc>
              <a:spcBef>
                <a:spcPts val="0"/>
              </a:spcBef>
              <a:buSzPts val="1800"/>
              <a:buAutoNum type="arabicPeriod"/>
            </a:pPr>
            <a:r>
              <a:rPr lang="en" sz="1800"/>
              <a:t>… will understand and be able to distinguish between methods of judging test case adequacy and how to design tests that will accomplish the obligations of such methods.</a:t>
            </a:r>
          </a:p>
          <a:p>
            <a:pPr indent="-342900" lvl="0" marL="457200" rtl="0">
              <a:lnSpc>
                <a:spcPct val="115000"/>
              </a:lnSpc>
              <a:spcBef>
                <a:spcPts val="0"/>
              </a:spcBef>
              <a:buSzPts val="1800"/>
              <a:buAutoNum type="arabicPeriod"/>
            </a:pPr>
            <a:r>
              <a:rPr lang="en" sz="1800"/>
              <a:t>… will understand how to build models of system behavior and prove that their obey required properties.</a:t>
            </a:r>
          </a:p>
          <a:p>
            <a:pPr indent="-342900" lvl="0" marL="457200" rtl="0">
              <a:lnSpc>
                <a:spcPct val="115000"/>
              </a:lnSpc>
              <a:spcBef>
                <a:spcPts val="0"/>
              </a:spcBef>
              <a:buSzPts val="1800"/>
              <a:buAutoNum type="arabicPeriod"/>
            </a:pPr>
            <a:r>
              <a:rPr lang="en" sz="1800"/>
              <a:t>… will be able to make logical arguments that prove the correctness of program implementations.</a:t>
            </a:r>
          </a:p>
          <a:p>
            <a:pPr indent="-342900" lvl="0" marL="457200" rtl="0">
              <a:lnSpc>
                <a:spcPct val="115000"/>
              </a:lnSpc>
              <a:spcBef>
                <a:spcPts val="0"/>
              </a:spcBef>
              <a:buSzPts val="1800"/>
              <a:buAutoNum type="arabicPeriod"/>
            </a:pPr>
            <a:r>
              <a:rPr lang="en" sz="1800"/>
              <a:t>… will be able to write code to automate test execution and analysis. </a:t>
            </a:r>
          </a:p>
          <a:p>
            <a:pPr indent="-342900" lvl="0" marL="457200" rtl="0">
              <a:lnSpc>
                <a:spcPct val="115000"/>
              </a:lnSpc>
              <a:spcBef>
                <a:spcPts val="0"/>
              </a:spcBef>
              <a:buSzPts val="1800"/>
              <a:buAutoNum type="arabicPeriod"/>
            </a:pPr>
            <a:r>
              <a:rPr lang="en" sz="1800"/>
              <a:t>… will be familiar with methods of measuring software reliability. </a:t>
            </a:r>
          </a:p>
          <a:p>
            <a:pPr indent="0" lvl="0" marL="0" rtl="0" algn="l">
              <a:spcBef>
                <a:spcPts val="0"/>
              </a:spcBef>
              <a:buNone/>
            </a:pPr>
            <a:r>
              <a:t/>
            </a:r>
            <a:endParaRPr/>
          </a:p>
        </p:txBody>
      </p:sp>
      <p:sp>
        <p:nvSpPr>
          <p:cNvPr id="112" name="Shape 112"/>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