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89BFAFA-C82B-4BC4-AD9A-AB1E221E3857}">
  <a:tblStyle styleId="{189BFAFA-C82B-4BC4-AD9A-AB1E221E38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 over)</a:t>
            </a:r>
            <a:endParaRPr/>
          </a:p>
          <a:p>
            <a:pPr indent="0" lvl="0" marL="0" rt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System testing, right or wrong, is often seen as (1-3)</a:t>
            </a:r>
            <a:endParaRPr/>
          </a:p>
          <a:p>
            <a:pPr indent="0" lvl="0" marL="0" rtl="0">
              <a:spcBef>
                <a:spcPts val="0"/>
              </a:spcBef>
              <a:spcAft>
                <a:spcPts val="0"/>
              </a:spcAft>
              <a:buNone/>
            </a:pPr>
            <a:r>
              <a:rPr lang="en"/>
              <a:t>As this is the case, this is a situation where (4). While you could reuse elements of existing tests, you shouldn’t here. The idea of independence is essential, as this is your last chance to really dig in and notice issues.</a:t>
            </a:r>
            <a:endParaRPr/>
          </a:p>
          <a:p>
            <a:pPr indent="0" lvl="0" marL="0" rtl="0">
              <a:spcBef>
                <a:spcPts val="0"/>
              </a:spcBef>
              <a:spcAft>
                <a:spcPts val="0"/>
              </a:spcAft>
              <a:buNone/>
            </a:pPr>
            <a:r>
              <a:rPr lang="en"/>
              <a:t>By designing test cases at the same time you are actively designing and building the code, you introduce an unconscious bias. Unit tests - by definition - are based on small pieces of your design. As a result, you have to base them on your current idea of what constitutes a correct system. You can easily get lost in the weeds this way, and build a correct, but bad system. Something that technically works, but is potentially inefficient, missing features, has security flaws. It’s easy to get lost in the weeds and lose sight of the big picture. (3), as System testing is your chance to get in there and expose those kind of issues.</a:t>
            </a:r>
            <a:endParaRPr/>
          </a:p>
          <a:p>
            <a:pPr indent="0" lvl="0" marL="0" rtl="0">
              <a:spcBef>
                <a:spcPts val="0"/>
              </a:spcBef>
              <a:spcAft>
                <a:spcPts val="0"/>
              </a:spcAft>
              <a:buNone/>
            </a:pPr>
            <a:r>
              <a:rPr lang="en"/>
              <a:t>(6-7)</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That raises an important, related, question. Who should test the code? (discuss)</a:t>
            </a:r>
            <a:endParaRPr/>
          </a:p>
          <a:p>
            <a:pPr indent="0" lvl="0" marL="0" rtl="0">
              <a:spcBef>
                <a:spcPts val="0"/>
              </a:spcBef>
              <a:spcAft>
                <a:spcPts val="0"/>
              </a:spcAft>
              <a:buNone/>
            </a:pPr>
            <a:r>
              <a:rPr lang="en"/>
              <a:t>(bring in)</a:t>
            </a:r>
            <a:endParaRPr/>
          </a:p>
          <a:p>
            <a:pPr indent="0" lvl="0" marL="0" rtl="0">
              <a:spcBef>
                <a:spcPts val="0"/>
              </a:spcBef>
              <a:spcAft>
                <a:spcPts val="0"/>
              </a:spcAft>
              <a:buNone/>
            </a:pPr>
            <a:r>
              <a:rPr lang="en"/>
              <a:t>( dev - read, if they need to both code and test, there are always going to be looming deadlines - if the question is finishing the code or ensuring that the existing code works perfectly, they are going to have to cut corners to get the system done in some form.)</a:t>
            </a:r>
            <a:endParaRPr/>
          </a:p>
          <a:p>
            <a:pPr indent="0" lvl="0" marL="0" rtl="0">
              <a:spcBef>
                <a:spcPts val="0"/>
              </a:spcBef>
              <a:spcAft>
                <a:spcPts val="0"/>
              </a:spcAft>
              <a:buNone/>
            </a:pPr>
            <a:r>
              <a:rPr lang="en"/>
              <a:t>(tester - if they aren’t responsible for both code and testing, then they are better able to focus on the testing part.)</a:t>
            </a:r>
            <a:endParaRPr/>
          </a:p>
          <a:p>
            <a:pPr indent="0" lvl="0" marL="0" rtl="0">
              <a:spcBef>
                <a:spcPts val="0"/>
              </a:spcBef>
              <a:spcAft>
                <a:spcPts val="0"/>
              </a:spcAft>
              <a:buNone/>
            </a:pPr>
            <a:r>
              <a:rPr lang="en"/>
              <a:t>So, while the developers should assist with testing, at some point - definitely by the time of system testing - it is a good idea to get an independent testing team involved. Many companies employ armies of testers to take charge in this effort, and at some point in development, testing shifts from the development team to an independent verification and validation team that is - somewhat - isolated from the developers. Sometimes this is a gradual shift. Sometimes, this is at a set time. It is generally a good idea to have the developers conduct unit testing and subsystem testing, but for the final system testing, some separation should occur. It’s a good plan to have independent testers take over for the final system testing.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a:p>
            <a:pPr indent="0" lvl="0" marL="0" rtl="0">
              <a:spcBef>
                <a:spcPts val="0"/>
              </a:spcBef>
              <a:spcAft>
                <a:spcPts val="0"/>
              </a:spcAft>
              <a:buNone/>
            </a:pPr>
            <a:r>
              <a:rPr lang="en"/>
              <a:t>last point - The different team member part is important. Often, the developer or team responsible for a component tests that component, but what happens when different teams combine their components together? Who is responsible for testing their interactions? That’s one of those tricky planning questions to watch out for - it’s easy to assign people to work on different parts of a system, but you need to keep an eye on how they merge their work together.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 explain functional correctness. </a:t>
            </a:r>
            <a:endParaRPr/>
          </a:p>
          <a:p>
            <a:pPr indent="0" lvl="0" marL="0" rtl="0">
              <a:spcBef>
                <a:spcPts val="0"/>
              </a:spcBef>
              <a:spcAft>
                <a:spcPts val="0"/>
              </a:spcAft>
              <a:buNone/>
            </a:pPr>
            <a:r>
              <a:rPr lang="en"/>
              <a:t>(2) - give examples</a:t>
            </a:r>
            <a:endParaRPr/>
          </a:p>
          <a:p>
            <a:pPr indent="0" lvl="0" marL="0" rtl="0">
              <a:spcBef>
                <a:spcPts val="0"/>
              </a:spcBef>
              <a:spcAft>
                <a:spcPts val="0"/>
              </a:spcAft>
              <a:buNone/>
            </a:pPr>
            <a:r>
              <a:rPr lang="en"/>
              <a:t>(3). This can be hard, as it (4). In some cases, (5) - for example, next class, we’ll discuss reliability measurements like MTBF. (6)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 over). </a:t>
            </a:r>
            <a:endParaRPr/>
          </a:p>
          <a:p>
            <a:pPr indent="0" lvl="0" marL="0" rtl="0">
              <a:spcBef>
                <a:spcPts val="0"/>
              </a:spcBef>
              <a:spcAft>
                <a:spcPts val="0"/>
              </a:spcAft>
              <a:buNone/>
            </a:pPr>
            <a:r>
              <a:rPr lang="en"/>
              <a:t>What does reasonably safeguard mean? What is the difference - if any -between intentional and unintentional use and how you handle it. What point does disclosure protection end?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(1-5). If those parameters change, then reasonably, the system’s performance might differ. If you expect a certain threshold, do you expect that in all circumstances? There’s probably going to be some case where it is not. (6) - you can’t try all configurations. So, you need to establish bounds on the promises you make.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 over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Once we’ve tested the system at all levels, it’s ready to release? Right? Well, not quite yet. we can reasonably make an argument for verification at this point - we have evidence that the specifications have been met. But, we still have the all-important question of validation. Does it meet the needs of the users? </a:t>
            </a:r>
            <a:endParaRPr/>
          </a:p>
          <a:p>
            <a:pPr indent="0" lvl="0" marL="0" rtl="0">
              <a:spcBef>
                <a:spcPts val="0"/>
              </a:spcBef>
              <a:spcAft>
                <a:spcPts val="0"/>
              </a:spcAft>
              <a:buNone/>
            </a:pPr>
            <a:r>
              <a:rPr lang="en"/>
              <a:t>Acceptance testing is essential. Not only should they have an opportunity for feedback, but also because all sorts of faults only emerge in the wild. Users will put your system through more scenarios than you’d ever expect, they will (read)</a:t>
            </a:r>
            <a:endParaRPr/>
          </a:p>
          <a:p>
            <a:pPr indent="0" lvl="0" marL="0" rtl="0">
              <a:spcBef>
                <a:spcPts val="0"/>
              </a:spcBef>
              <a:spcAft>
                <a:spcPts val="0"/>
              </a:spcAft>
              <a:buNone/>
            </a:pPr>
            <a:r>
              <a:rPr lang="en"/>
              <a:t>(read last point)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We’re getting close to the end of the semester, so fittingly, we’re going to spend one of the last few lectures from me talking about what happens as you near the end of initial development and release the system, and how you perform verification at those levels. The idea of today’s class to to talk about the testing of the system as a whole. </a:t>
            </a:r>
            <a:endParaRPr>
              <a:solidFill>
                <a:schemeClr val="dk1"/>
              </a:solidFill>
            </a:endParaRPr>
          </a:p>
          <a:p>
            <a:pPr indent="0" lvl="0" marL="0" rtl="0">
              <a:lnSpc>
                <a:spcPct val="115000"/>
              </a:lnSpc>
              <a:spcBef>
                <a:spcPts val="0"/>
              </a:spcBef>
              <a:spcAft>
                <a:spcPts val="0"/>
              </a:spcAft>
              <a:buNone/>
            </a:pPr>
            <a:r>
              <a:rPr lang="en">
                <a:solidFill>
                  <a:schemeClr val="dk1"/>
                </a:solidFill>
              </a:rPr>
              <a:t>As we develop a system, we test it in pieces. We test the units - the individual classes. We integrate together pairs or small groups of classes into subsystems and test their integration. Finally, we get to combine those subsystems into the whole system. This can be a satisfying moment for developers - finally being able to put these parts together. It can be frustraitng too, if it doesn’t work as expected, and even though the components have been tested already, we need to test them as a whole. So, today, we’re going to talk about three forms of testing that are about testing the system as a final unit, but for three different purposes.</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 </a:t>
            </a:r>
            <a:endParaRPr/>
          </a:p>
          <a:p>
            <a:pPr indent="0" lvl="0" marL="0" rtl="0">
              <a:spcBef>
                <a:spcPts val="0"/>
              </a:spcBef>
              <a:spcAft>
                <a:spcPts val="0"/>
              </a:spcAft>
              <a:buNone/>
            </a:pPr>
            <a:r>
              <a:rPr lang="en"/>
              <a:t>alpha - read - this is usuallythe first stage of user-involvement. You gather a very small group of interested users and almost work them into the team - you get feedback from them, bug reports, and requests - then act on them. Alpha testing can begin relatively early if you’ve building incrementally more complete builds.</a:t>
            </a:r>
            <a:endParaRPr/>
          </a:p>
          <a:p>
            <a:pPr indent="0" lvl="0" marL="0" rtl="0">
              <a:spcBef>
                <a:spcPts val="0"/>
              </a:spcBef>
              <a:spcAft>
                <a:spcPts val="0"/>
              </a:spcAft>
              <a:buNone/>
            </a:pPr>
            <a:r>
              <a:rPr lang="en"/>
              <a:t>beta - read - beta testing follows up later with a larger group of users. These are still interested customers - they often volunteer to test for the chance to try the software early. This is a good chance to try out the software in a larger variety of computing environments and put it under more stress.</a:t>
            </a:r>
            <a:endParaRPr/>
          </a:p>
          <a:p>
            <a:pPr indent="0" lvl="0" marL="0" rtl="0">
              <a:spcBef>
                <a:spcPts val="0"/>
              </a:spcBef>
              <a:spcAft>
                <a:spcPts val="0"/>
              </a:spcAft>
              <a:buNone/>
            </a:pPr>
            <a:r>
              <a:rPr lang="en"/>
              <a:t>acceptance- read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alpha testing, (1) to test a system as it is being developed. The ideas is that (2) - (3 to requitements) - these are their expectations of what will happen. (rest of 3). So, users can provide information about the practice of using the software that the developers are often unable to see from their own perspective.</a:t>
            </a:r>
            <a:endParaRPr/>
          </a:p>
          <a:p>
            <a:pPr indent="0" lvl="0" marL="0" rtl="0">
              <a:spcBef>
                <a:spcPts val="0"/>
              </a:spcBef>
              <a:spcAft>
                <a:spcPts val="0"/>
              </a:spcAft>
              <a:buNone/>
            </a:pPr>
            <a:r>
              <a:rPr lang="en"/>
              <a:t>(4) - often on site or on very controlled hardware and software configurations and with experienced and highly-interested users. This typically takes place early, so (5) </a:t>
            </a:r>
            <a:endParaRPr/>
          </a:p>
          <a:p>
            <a:pPr indent="0" lvl="0" marL="0" rtl="0">
              <a:spcBef>
                <a:spcPts val="0"/>
              </a:spcBef>
              <a:spcAft>
                <a:spcPts val="0"/>
              </a:spcAft>
              <a:buNone/>
            </a:pPr>
            <a:r>
              <a:rPr lang="en"/>
              <a:t>Your users are (6) - usually volunteers who want to get their hands on the software early, either for planning purposes or because they want to have a chance to provide feedback on a product that could have a great effect on their workflow.</a:t>
            </a:r>
            <a:endParaRPr/>
          </a:p>
          <a:p>
            <a:pPr indent="0" lvl="0" marL="0" rtl="0">
              <a:spcBef>
                <a:spcPts val="0"/>
              </a:spcBef>
              <a:spcAft>
                <a:spcPts val="0"/>
              </a:spcAft>
              <a:buNone/>
            </a:pPr>
            <a:r>
              <a:rPr lang="en"/>
              <a:t>Many agile processes advocate for alpha testing as part of the mandate for the customer as a team member, getting early feedback while you can make requirement changes. If you give them a system without alpha testing, you risk producing a product that they don’t want, and at release time, it is too late for a complete redesign.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Beta testing takes place when an early build of the (1) </a:t>
            </a:r>
            <a:endParaRPr/>
          </a:p>
          <a:p>
            <a:pPr indent="0" lvl="0" marL="0" rtl="0">
              <a:spcBef>
                <a:spcPts val="0"/>
              </a:spcBef>
              <a:spcAft>
                <a:spcPts val="0"/>
              </a:spcAft>
              <a:buNone/>
            </a:pPr>
            <a:r>
              <a:rPr lang="en"/>
              <a:t>In this case, (2) - on customers home or office machines, without direct supervision, on unplanned hardware configurations. This is where you get to find out just how fragile your software is. </a:t>
            </a:r>
            <a:endParaRPr/>
          </a:p>
          <a:p>
            <a:pPr indent="0" lvl="0" marL="0" rtl="0">
              <a:spcBef>
                <a:spcPts val="0"/>
              </a:spcBef>
              <a:spcAft>
                <a:spcPts val="0"/>
              </a:spcAft>
              <a:buNone/>
            </a:pPr>
            <a:r>
              <a:rPr lang="en"/>
              <a:t>(3) - as opposed to something that is being custom-built for one company with a limited number of workstation configurations.</a:t>
            </a:r>
            <a:endParaRPr/>
          </a:p>
          <a:p>
            <a:pPr indent="0" lvl="0" marL="0" rtl="0">
              <a:spcBef>
                <a:spcPts val="0"/>
              </a:spcBef>
              <a:spcAft>
                <a:spcPts val="0"/>
              </a:spcAft>
              <a:buNone/>
            </a:pPr>
            <a:r>
              <a:rPr lang="en"/>
              <a:t>(4) between your software, and the hardware and other pieces of software on the customers machines.</a:t>
            </a:r>
            <a:endParaRPr/>
          </a:p>
          <a:p>
            <a:pPr indent="0" lvl="0" marL="0" rtl="0">
              <a:spcBef>
                <a:spcPts val="0"/>
              </a:spcBef>
              <a:spcAft>
                <a:spcPts val="0"/>
              </a:spcAft>
              <a:buNone/>
            </a:pPr>
            <a:r>
              <a:rPr lang="en"/>
              <a:t>(5) - it allows your most interested customers a chance to try the software for themselves early - if they like it, they’ll go on to evangelize the product to their friends.</a:t>
            </a:r>
            <a:endParaRPr/>
          </a:p>
          <a:p>
            <a:pPr indent="0" lvl="0" marL="0" rtl="0">
              <a:spcBef>
                <a:spcPts val="0"/>
              </a:spcBef>
              <a:spcAft>
                <a:spcPts val="0"/>
              </a:spcAft>
              <a:buNone/>
            </a:pPr>
            <a:r>
              <a:rPr lang="en"/>
              <a:t>However, (6) - too often, the burden of testing is passed off to your user base, either in a beta test, or worse - post-release. You should not leave fault disvoery to your user base. Sometimes that works, but it can also get you in trouble, as a terrible experience will drive away customers just as surely as a goofd experience will get them advertising for you.</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Then, acceptance testing itself is a formal validation process (1) - usually something you conduct when you have a particular customer that has contracted you to develop the software. Someone you have to please to get paid. </a:t>
            </a:r>
            <a:endParaRPr/>
          </a:p>
          <a:p>
            <a:pPr indent="0" lvl="0" marL="0" rtl="0">
              <a:spcBef>
                <a:spcPts val="0"/>
              </a:spcBef>
              <a:spcAft>
                <a:spcPts val="0"/>
              </a:spcAft>
              <a:buNone/>
            </a:pPr>
            <a:r>
              <a:rPr lang="en"/>
              <a:t>(2)-4)</a:t>
            </a:r>
            <a:endParaRPr/>
          </a:p>
          <a:p>
            <a:pPr indent="0" lvl="0" marL="0" rtl="0">
              <a:spcBef>
                <a:spcPts val="0"/>
              </a:spcBef>
              <a:spcAft>
                <a:spcPts val="0"/>
              </a:spcAft>
              <a:buNone/>
            </a:pPr>
            <a:r>
              <a:rPr lang="en"/>
              <a:t>(5 - 6), if the user feels the software is flawed, but is good enough to accept without rework.</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Acceptance testing typically follows six stages.</a:t>
            </a:r>
            <a:endParaRPr/>
          </a:p>
          <a:p>
            <a:pPr indent="0" lvl="0" marL="0" rtl="0">
              <a:spcBef>
                <a:spcPts val="0"/>
              </a:spcBef>
              <a:spcAft>
                <a:spcPts val="0"/>
              </a:spcAft>
              <a:buNone/>
            </a:pPr>
            <a:r>
              <a:rPr lang="en"/>
              <a:t>- Early in the development process, ideally when signing the contract to build the software, you should (read)</a:t>
            </a:r>
            <a:endParaRPr/>
          </a:p>
          <a:p>
            <a:pPr indent="0" lvl="0" marL="0" rtl="0">
              <a:spcBef>
                <a:spcPts val="0"/>
              </a:spcBef>
              <a:spcAft>
                <a:spcPts val="0"/>
              </a:spcAft>
              <a:buNone/>
            </a:pPr>
            <a:r>
              <a:rPr lang="en"/>
              <a:t>- (read) risks- system crashes, or inadequate performance - and how those can be mitigated.</a:t>
            </a:r>
            <a:endParaRPr/>
          </a:p>
          <a:p>
            <a:pPr indent="0" lvl="0" marL="0" rtl="0">
              <a:spcBef>
                <a:spcPts val="0"/>
              </a:spcBef>
              <a:spcAft>
                <a:spcPts val="0"/>
              </a:spcAft>
              <a:buNone/>
            </a:pPr>
            <a:r>
              <a:rPr lang="en"/>
              <a:t>- (read). The risk in acceptance testing is that it is hard to establish objective acceptance criteria. There is room for argument. Try to avoid criteria that are entirely at the users whims. Making a strong verification argument can help here in stating your case.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(read). </a:t>
            </a:r>
            <a:endParaRPr/>
          </a:p>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Ultiamtely, acceptance testing is a qualitative process - (1). They may come in with a preconcieved verdict (2-3). In general, (4) - they should have a general knowledge of how the system will be used, but are ideally neither tech-illiterate or already experts. In practice, this is hard to do - (5), which implies they already have a vested interest in this system. They are likely experts in the area of interest, or at least are excited to get their hands on the system. These are probably not your typical users. </a:t>
            </a:r>
            <a:endParaRPr/>
          </a:p>
          <a:p>
            <a:pPr indent="0" lvl="0" marL="0" rtl="0">
              <a:spcBef>
                <a:spcPts val="0"/>
              </a:spcBef>
              <a:spcAft>
                <a:spcPts val="0"/>
              </a:spcAft>
              <a:buNone/>
            </a:pPr>
            <a:r>
              <a:rPr lang="en"/>
              <a:t>(6-7)</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 over)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 over) if web-based product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purpose of exploratory testing is to (1). This consists of (2). Discuss the features with the user, and work with them to sketch out ideas for interfaces. </a:t>
            </a:r>
            <a:endParaRPr/>
          </a:p>
          <a:p>
            <a:pPr indent="0" lvl="0" marL="0" rtl="0">
              <a:spcBef>
                <a:spcPts val="0"/>
              </a:spcBef>
              <a:spcAft>
                <a:spcPts val="0"/>
              </a:spcAft>
              <a:buNone/>
            </a:pPr>
            <a:r>
              <a:rPr lang="en"/>
              <a:t>(3) - you want to build an interface that pleases the majority of the users. (4), to meet both in the middle. Ultimately, you want to design an interface that makes most people happy, so (5) - you are more likely to converge at a set of commonly-chosen options. It’s expensive to poll a huge group, so the thing to do is (6) and choose a small number of representatives from each group. This will maintain diversity and allow you to consider the largest variety of opinions. (7)</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Go over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purpose of validation testing, then is to (1-3). This is usually divided into preparation, execution, and analysis phases</a:t>
            </a:r>
            <a:endParaRPr/>
          </a:p>
          <a:p>
            <a:pPr indent="0" lvl="0" marL="0" rtl="0">
              <a:spcBef>
                <a:spcPts val="0"/>
              </a:spcBef>
              <a:spcAft>
                <a:spcPts val="0"/>
              </a:spcAft>
              <a:buNone/>
            </a:pPr>
            <a:r>
              <a:rPr lang="en"/>
              <a:t>During the preparation phase, test designers (4)</a:t>
            </a:r>
            <a:endParaRPr/>
          </a:p>
          <a:p>
            <a:pPr indent="0" lvl="0" marL="0" rtl="0">
              <a:spcBef>
                <a:spcPts val="0"/>
              </a:spcBef>
              <a:spcAft>
                <a:spcPts val="0"/>
              </a:spcAft>
              <a:buNone/>
            </a:pPr>
            <a:r>
              <a:rPr lang="en"/>
              <a:t>During (5), (6) in a controlled environment.</a:t>
            </a:r>
            <a:endParaRPr/>
          </a:p>
          <a:p>
            <a:pPr indent="0" lvl="0" marL="0" rtl="0">
              <a:spcBef>
                <a:spcPts val="0"/>
              </a:spcBef>
              <a:spcAft>
                <a:spcPts val="0"/>
              </a:spcAft>
              <a:buNone/>
            </a:pPr>
            <a:r>
              <a:rPr lang="en"/>
              <a:t>Then, during (7, 8)</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 (2). This is different from typical testing. You don’t want any surprises here - you should already be operating without issues most of the time. You want to make sure this is a smooth experience for users.</a:t>
            </a:r>
            <a:endParaRPr/>
          </a:p>
          <a:p>
            <a:pPr indent="0" lvl="0" marL="0" rtl="0">
              <a:spcBef>
                <a:spcPts val="0"/>
              </a:spcBef>
              <a:spcAft>
                <a:spcPts val="0"/>
              </a:spcAft>
              <a:buNone/>
            </a:pPr>
            <a:r>
              <a:rPr lang="en"/>
              <a:t>(3) without help or influence from the developers.</a:t>
            </a:r>
            <a:endParaRPr/>
          </a:p>
          <a:p>
            <a:pPr indent="0" lvl="0" marL="0" rtl="0">
              <a:spcBef>
                <a:spcPts val="0"/>
              </a:spcBef>
              <a:spcAft>
                <a:spcPts val="0"/>
              </a:spcAft>
              <a:buNone/>
            </a:pPr>
            <a:r>
              <a:rPr lang="en"/>
              <a:t>(4), such as something that keeps a video of their interactions or logs mouse and keyboard use. Timing should also be recorded so that the time to perform an action can be tracked.</a:t>
            </a:r>
            <a:endParaRPr/>
          </a:p>
          <a:p>
            <a:pPr indent="0" lvl="0" marL="0" rtl="0">
              <a:spcBef>
                <a:spcPts val="0"/>
              </a:spcBef>
              <a:spcAft>
                <a:spcPts val="0"/>
              </a:spcAft>
              <a:buNone/>
            </a:pPr>
            <a:r>
              <a:rPr lang="en"/>
              <a:t>(5)</a:t>
            </a:r>
            <a:endParaRPr/>
          </a:p>
          <a:p>
            <a:pPr indent="0" lvl="0" marL="0" rtl="0">
              <a:spcBef>
                <a:spcPts val="0"/>
              </a:spcBef>
              <a:spcAft>
                <a:spcPts val="0"/>
              </a:spcAft>
              <a:buNone/>
            </a:pPr>
            <a:r>
              <a:rPr lang="en"/>
              <a:t>This is a good time to (6)</a:t>
            </a:r>
            <a:endParaRPr/>
          </a:p>
          <a:p>
            <a:pPr indent="0" lvl="0" marL="0" rtl="0">
              <a:spcBef>
                <a:spcPts val="0"/>
              </a:spcBef>
              <a:spcAft>
                <a:spcPts val="0"/>
              </a:spcAft>
              <a:buNone/>
            </a:pPr>
            <a:r>
              <a:rPr lang="en"/>
              <a:t>(7, go over each)</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The real software development process looks more like a spiral with requirements, design, implementation, and testing going on over and over again throughout the life of the system. When you release, you’ve only completed the initial system. No modern system is one and done. Changes will be proposed, bugs will need to be smashed, and the development for release 2 is going to begin almost immediately. In fact, the need for evolution may be so obvious even before the system is deployed that later releases might start development before the first release is out the door. </a:t>
            </a:r>
            <a:endParaRPr>
              <a:solidFill>
                <a:schemeClr val="dk1"/>
              </a:solidFill>
            </a:endParaRPr>
          </a:p>
          <a:p>
            <a:pPr indent="0" lvl="0" marL="0" rtl="0">
              <a:lnSpc>
                <a:spcPct val="120000"/>
              </a:lnSpc>
              <a:spcBef>
                <a:spcPts val="0"/>
              </a:spcBef>
              <a:spcAft>
                <a:spcPts val="0"/>
              </a:spcAft>
              <a:buNone/>
            </a:pPr>
            <a:r>
              <a:rPr lang="en">
                <a:solidFill>
                  <a:schemeClr val="dk1"/>
                </a:solidFill>
              </a:rPr>
              <a:t>How this usually works is on the right. After initial development and release, you tend to enter a long cycle of evolutions, where new features and large-scale fault fixes are applied. Once the problems are fixes and the major features are added, changes slow. We’ll talk about this more, but software evolution is hard. As the software is modified, its structure tends to degrade. Changes become harder to implement, and tend to introduce problems because we keep bolting new structure onto a system that may not be designed for it. We increase coupling and break cohesion. At some point, we reach a point where making big changes - adding features - becomes too expensive to justify or enthusiasm cools, or we just can’t think of anything to add. At this point, you tend to enter a cycle of servicing, where you release small patches from time to time and update to deal with environmental changes, but you stop making large changes. Finally, you move into the phaseout stage, stop supporting the system, and try to move customers over to your replacement. The point is that testing is not done when the software is released.</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Software maintenance is the term we use for any change we make to a system after it is released. These can be simple bug fixes or complete overhauls of the existing code structure. Typically, we can sort changes into three categories.</a:t>
            </a:r>
            <a:endParaRPr>
              <a:solidFill>
                <a:schemeClr val="dk1"/>
              </a:solidFill>
            </a:endParaRPr>
          </a:p>
          <a:p>
            <a:pPr indent="0" lvl="0" marL="0" rtl="0">
              <a:lnSpc>
                <a:spcPct val="120000"/>
              </a:lnSpc>
              <a:spcBef>
                <a:spcPts val="0"/>
              </a:spcBef>
              <a:spcAft>
                <a:spcPts val="0"/>
              </a:spcAft>
              <a:buNone/>
            </a:pPr>
            <a:r>
              <a:rPr lang="en">
                <a:solidFill>
                  <a:schemeClr val="dk1"/>
                </a:solidFill>
              </a:rPr>
              <a:t>- (read). Coding errors tend to be cheap to fix and only require a small number of code changes. Design changes are more expensive, since they usually involve multiple code changes, often a fair amount of structural overhaul and reimplementation. Requirements changes are insanely expensive because they usually require extensive system redesign.</a:t>
            </a:r>
            <a:endParaRPr>
              <a:solidFill>
                <a:schemeClr val="dk1"/>
              </a:solidFill>
            </a:endParaRPr>
          </a:p>
          <a:p>
            <a:pPr indent="0" lvl="0" marL="0" rtl="0">
              <a:lnSpc>
                <a:spcPct val="120000"/>
              </a:lnSpc>
              <a:spcBef>
                <a:spcPts val="0"/>
              </a:spcBef>
              <a:spcAft>
                <a:spcPts val="0"/>
              </a:spcAft>
              <a:buNone/>
            </a:pPr>
            <a:r>
              <a:rPr lang="en">
                <a:solidFill>
                  <a:schemeClr val="dk1"/>
                </a:solidFill>
              </a:rPr>
              <a:t>- (read)/ The environment changes, so we change too. (read description). </a:t>
            </a:r>
            <a:endParaRPr>
              <a:solidFill>
                <a:schemeClr val="dk1"/>
              </a:solidFill>
            </a:endParaRPr>
          </a:p>
          <a:p>
            <a:pPr indent="0" lvl="0" marL="0" rtl="0">
              <a:lnSpc>
                <a:spcPct val="120000"/>
              </a:lnSpc>
              <a:spcBef>
                <a:spcPts val="0"/>
              </a:spcBef>
              <a:spcAft>
                <a:spcPts val="0"/>
              </a:spcAft>
              <a:buNone/>
            </a:pPr>
            <a:r>
              <a:rPr lang="en">
                <a:solidFill>
                  <a:schemeClr val="dk1"/>
                </a:solidFill>
              </a:rPr>
              <a:t>- (read). The scale of these changes tends to be greater than the others - you’re adding entirely new functionality! And these may introduce new faults.</a:t>
            </a:r>
            <a:endParaRPr>
              <a:solidFill>
                <a:schemeClr val="dk1"/>
              </a:solidFill>
            </a:endParaRPr>
          </a:p>
          <a:p>
            <a:pPr indent="0" lvl="0" marL="0" rtl="0">
              <a:lnSpc>
                <a:spcPct val="120000"/>
              </a:lnSpc>
              <a:spcBef>
                <a:spcPts val="0"/>
              </a:spcBef>
              <a:spcAft>
                <a:spcPts val="0"/>
              </a:spcAft>
              <a:buNone/>
            </a:pPr>
            <a:r>
              <a:rPr lang="en">
                <a:solidFill>
                  <a:schemeClr val="dk1"/>
                </a:solidFill>
              </a:rPr>
              <a:t>- In practice, these categories aren’t completely distinct. You might mix all three in a new release. You might add new features to take advantage of environmental changes, you might fix bugs when you port to the new OS, etc</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maintenance is hard. </a:t>
            </a:r>
            <a:endParaRPr>
              <a:solidFill>
                <a:schemeClr val="dk1"/>
              </a:solidFill>
            </a:endParaRPr>
          </a:p>
          <a:p>
            <a:pPr indent="0" lvl="0" marL="0" rtl="0">
              <a:lnSpc>
                <a:spcPct val="120000"/>
              </a:lnSpc>
              <a:spcBef>
                <a:spcPts val="0"/>
              </a:spcBef>
              <a:spcAft>
                <a:spcPts val="0"/>
              </a:spcAft>
              <a:buNone/>
            </a:pPr>
            <a:r>
              <a:rPr lang="en">
                <a:solidFill>
                  <a:schemeClr val="dk1"/>
                </a:solidFill>
              </a:rPr>
              <a:t>(read 1-2) Don’t touch it. If you poke the system too hard, it will break. It’s fragile, and we don’t quite understand it, yet we keep bolting new patches onto it. </a:t>
            </a:r>
            <a:endParaRPr>
              <a:solidFill>
                <a:schemeClr val="dk1"/>
              </a:solidFill>
            </a:endParaRPr>
          </a:p>
          <a:p>
            <a:pPr indent="0" lvl="0" marL="0" rtl="0">
              <a:lnSpc>
                <a:spcPct val="120000"/>
              </a:lnSpc>
              <a:spcBef>
                <a:spcPts val="0"/>
              </a:spcBef>
              <a:spcAft>
                <a:spcPts val="0"/>
              </a:spcAft>
              <a:buNone/>
            </a:pPr>
            <a:r>
              <a:rPr lang="en">
                <a:solidFill>
                  <a:schemeClr val="dk1"/>
                </a:solidFill>
              </a:rPr>
              <a:t>And, developers have to prioritize new development over maintaining a system- that’s business. We’re probably going to get more money from new software. So, we let broken software sit there for long periods of time and then take shortcuts when we patch, we don’t properly work changes into the design, but keep duct taping new parts on. </a:t>
            </a:r>
            <a:endParaRPr>
              <a:solidFill>
                <a:schemeClr val="dk1"/>
              </a:solidFill>
            </a:endParaRPr>
          </a:p>
          <a:p>
            <a:pPr indent="0" lvl="0" marL="0" rtl="0">
              <a:lnSpc>
                <a:spcPct val="120000"/>
              </a:lnSpc>
              <a:spcBef>
                <a:spcPts val="0"/>
              </a:spcBef>
              <a:spcAft>
                <a:spcPts val="0"/>
              </a:spcAft>
              <a:buNone/>
            </a:pPr>
            <a:r>
              <a:rPr lang="en">
                <a:solidFill>
                  <a:schemeClr val="dk1"/>
                </a:solidFill>
              </a:rPr>
              <a:t>The key to smooth (read last point)</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 that lead to new failures. Sometimes even a tiny change might produce new faults. For example, adding a guard to a data structure to prevent a buffer overrun might cause a failure when that data structure is used in other contexts. Or, porting software to a new platform may expose a latent fault in code designed for a specific filesystem. </a:t>
            </a:r>
            <a:endParaRPr/>
          </a:p>
          <a:p>
            <a:pPr indent="0" lvl="0" marL="0" rtl="0">
              <a:lnSpc>
                <a:spcPct val="115000"/>
              </a:lnSpc>
              <a:spcBef>
                <a:spcPts val="0"/>
              </a:spcBef>
              <a:spcAft>
                <a:spcPts val="0"/>
              </a:spcAft>
              <a:buNone/>
            </a:pPr>
            <a:r>
              <a:rPr lang="en"/>
              <a:t>(2-3)</a:t>
            </a:r>
            <a:endParaRPr/>
          </a:p>
          <a:p>
            <a:pPr indent="0" lvl="0" marL="0" rtl="0">
              <a:lnSpc>
                <a:spcPct val="115000"/>
              </a:lnSpc>
              <a:spcBef>
                <a:spcPts val="0"/>
              </a:spcBef>
              <a:spcAft>
                <a:spcPts val="0"/>
              </a:spcAft>
              <a:buNone/>
            </a:pPr>
            <a:r>
              <a:rPr lang="en"/>
              <a:t>Good design techniques - document reviews, verification of code to specification, and refactoring - small-scale frequent design improvements - prevent regression. Then, the technique of (4)</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 - This is called the “retest all” scenario. You take all of the unit, integration, and system tests that you’ve built up and execute them each time you perform regression testing. Regression testing isn’t as simple as it sounds though. Even the retest all scenario raises several problems and costs. </a:t>
            </a:r>
            <a:endParaRPr/>
          </a:p>
          <a:p>
            <a:pPr indent="0" lvl="0" marL="0" rtl="0">
              <a:lnSpc>
                <a:spcPct val="115000"/>
              </a:lnSpc>
              <a:spcBef>
                <a:spcPts val="0"/>
              </a:spcBef>
              <a:spcAft>
                <a:spcPts val="0"/>
              </a:spcAft>
              <a:buNone/>
            </a:pPr>
            <a:r>
              <a:rPr lang="en"/>
              <a:t>The first is when - (3-4)</a:t>
            </a:r>
            <a:endParaRPr/>
          </a:p>
          <a:p>
            <a:pPr indent="0" lvl="0" marL="0" rtl="0">
              <a:lnSpc>
                <a:spcPct val="115000"/>
              </a:lnSpc>
              <a:spcBef>
                <a:spcPts val="0"/>
              </a:spcBef>
              <a:spcAft>
                <a:spcPts val="0"/>
              </a:spcAft>
              <a:buNone/>
            </a:pPr>
            <a:r>
              <a:rPr lang="en"/>
              <a:t>Then, (5-6)</a:t>
            </a:r>
            <a:endParaRPr/>
          </a:p>
          <a:p>
            <a:pPr indent="0" lvl="0" marL="0" rtl="0">
              <a:lnSpc>
                <a:spcPct val="115000"/>
              </a:lnSpc>
              <a:spcBef>
                <a:spcPts val="0"/>
              </a:spcBef>
              <a:spcAft>
                <a:spcPts val="0"/>
              </a:spcAft>
              <a:buNone/>
            </a:pPr>
            <a:r>
              <a:rPr lang="en"/>
              <a:t>On a fundamental level, (7-9) - are some tests designed for features or interfaces - or even classes and methods - that no longer exist? Can they be executed without modification? Are they designed around requirements that have changed or been removed? These are non-trivial questions.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Just as code is maintained, your pool of test cases must be maintained as the system evolves. </a:t>
            </a:r>
            <a:endParaRPr/>
          </a:p>
          <a:p>
            <a:pPr indent="0" lvl="0" marL="0" rtl="0">
              <a:lnSpc>
                <a:spcPct val="115000"/>
              </a:lnSpc>
              <a:spcBef>
                <a:spcPts val="0"/>
              </a:spcBef>
              <a:spcAft>
                <a:spcPts val="0"/>
              </a:spcAft>
              <a:buNone/>
            </a:pPr>
            <a:r>
              <a:rPr lang="en"/>
              <a:t>(2-3). If something was updated, you presumably update the tests as well, or wrote new tests. Tests that are no longer relevant should be removed.</a:t>
            </a:r>
            <a:endParaRPr/>
          </a:p>
          <a:p>
            <a:pPr indent="0" lvl="0" marL="0" rtl="0">
              <a:lnSpc>
                <a:spcPct val="115000"/>
              </a:lnSpc>
              <a:spcBef>
                <a:spcPts val="0"/>
              </a:spcBef>
              <a:spcAft>
                <a:spcPts val="0"/>
              </a:spcAft>
              <a:buNone/>
            </a:pPr>
            <a:r>
              <a:rPr lang="en"/>
              <a:t>(4-7), having redundant tests does not reduce the effectiveness of testing, but they’re unlikely to reveal new faults either. They impact the cost-benefits trade-off. Especially in the case of regression, where we want a compact set of tests to re-execute. We remove obsolete tests, but keep redundant ones. They may still be useful - we just want to track the fact that they are redundant with respect to some testing goal.</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Even after removing obsolete tests, (1). Executing all test cases may require hours or days of execution, it might require use of specialized test equipment in the case of cyber-physical systems, and this might be a task you need to perform often depending on when you choose to test changes. </a:t>
            </a:r>
            <a:endParaRPr/>
          </a:p>
          <a:p>
            <a:pPr indent="0" lvl="0" marL="0" rtl="0">
              <a:lnSpc>
                <a:spcPct val="115000"/>
              </a:lnSpc>
              <a:spcBef>
                <a:spcPts val="0"/>
              </a:spcBef>
              <a:spcAft>
                <a:spcPts val="0"/>
              </a:spcAft>
              <a:buNone/>
            </a:pPr>
            <a:r>
              <a:rPr lang="en"/>
              <a:t>(2) when the system is changed.</a:t>
            </a:r>
            <a:endParaRPr/>
          </a:p>
          <a:p>
            <a:pPr indent="0" lvl="0" marL="0" rtl="0">
              <a:lnSpc>
                <a:spcPct val="115000"/>
              </a:lnSpc>
              <a:spcBef>
                <a:spcPts val="0"/>
              </a:spcBef>
              <a:spcAft>
                <a:spcPts val="0"/>
              </a:spcAft>
              <a:buNone/>
            </a:pPr>
            <a:r>
              <a:rPr lang="en"/>
              <a:t>(3). A test of file system code is probably not going to help expose faults introduced by updates to the window manager. </a:t>
            </a:r>
            <a:endParaRPr/>
          </a:p>
          <a:p>
            <a:pPr indent="0" lvl="0" marL="0" rtl="0">
              <a:lnSpc>
                <a:spcPct val="115000"/>
              </a:lnSpc>
              <a:spcBef>
                <a:spcPts val="0"/>
              </a:spcBef>
              <a:spcAft>
                <a:spcPts val="0"/>
              </a:spcAft>
              <a:buNone/>
            </a:pPr>
            <a:r>
              <a:rPr lang="en"/>
              <a:t>(4-6)</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Verification and validation are two essential activities (read)</a:t>
            </a:r>
            <a:endParaRPr>
              <a:solidFill>
                <a:schemeClr val="dk1"/>
              </a:solidFill>
            </a:endParaRPr>
          </a:p>
          <a:p>
            <a:pPr indent="0" lvl="0" marL="0" rtl="0" algn="just">
              <a:lnSpc>
                <a:spcPct val="115000"/>
              </a:lnSpc>
              <a:spcBef>
                <a:spcPts val="0"/>
              </a:spcBef>
              <a:spcAft>
                <a:spcPts val="0"/>
              </a:spcAft>
              <a:buNone/>
            </a:pPr>
            <a:r>
              <a:rPr lang="en">
                <a:solidFill>
                  <a:schemeClr val="dk1"/>
                </a:solidFill>
              </a:rPr>
              <a:t>Testing is performed to assess verfication, and every testing activity we’ve discussed is in service - to some extent - of this goal.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System and Acceptance Testing are the point where both of these are essentially decided.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So, take the good ol’ cgi_decode. We’ve made a couple of small changes between version 1 and version 2. </a:t>
            </a:r>
            <a:endParaRPr/>
          </a:p>
          <a:p>
            <a:pPr indent="0" lvl="0" marL="0" rtl="0">
              <a:lnSpc>
                <a:spcPct val="115000"/>
              </a:lnSpc>
              <a:spcBef>
                <a:spcPts val="0"/>
              </a:spcBef>
              <a:spcAft>
                <a:spcPts val="0"/>
              </a:spcAft>
              <a:buNone/>
            </a:pPr>
            <a:r>
              <a:rPr lang="en"/>
              <a:t>In version 2, we’ve fixed handling of incorrect escape sequences. Version 1 read pase the end of the input buffer with bad input. Version 2 doesn’t. We’ve also added an additional check on malformed strings to see whether a string is ascii formatted.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In the CFG, we can mark what has changed in version 2. We want to keep track of not just the new or removed nodes and edges, but also lines of code in the nodes that have changed.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So, say we had these 9 test cases previously. With a little bit of instrumentation, we can record the paths taken by these test cases and store that information for later. These are the paths over version 1 of the code, so they do not include the new nodes X, Y ,Z, W. Regression techniques look over both versions of the program and identify a subset of tests that traverse parts of the program that have been modified. If the path is impacted by new or removed edges or new, removed, or modified nodes, then it will be marked for re-execution. </a:t>
            </a:r>
            <a:endParaRPr/>
          </a:p>
          <a:p>
            <a:pPr indent="0" lvl="0" marL="0" rtl="0">
              <a:lnSpc>
                <a:spcPct val="115000"/>
              </a:lnSpc>
              <a:spcBef>
                <a:spcPts val="0"/>
              </a:spcBef>
              <a:spcAft>
                <a:spcPts val="0"/>
              </a:spcAft>
              <a:buNone/>
            </a:pPr>
            <a:r>
              <a:rPr lang="en"/>
              <a:t>- (bring in) In this example (read). So, all tests except TC1. In this example, this technique isn’t very effective in the base case because modified statements impact almost all paths. </a:t>
            </a:r>
            <a:endParaRPr/>
          </a:p>
          <a:p>
            <a:pPr indent="0" lvl="0" marL="0" rtl="0">
              <a:lnSpc>
                <a:spcPct val="115000"/>
              </a:lnSpc>
              <a:spcBef>
                <a:spcPts val="0"/>
              </a:spcBef>
              <a:spcAft>
                <a:spcPts val="0"/>
              </a:spcAft>
              <a:buNone/>
            </a:pPr>
            <a:r>
              <a:rPr lang="en"/>
              <a:t>- Another technique is to only consider (read) - so, in this case, nodes x and y. In this case we care aboput paths that traverse the edge between D and G. So, we would select test cases traversing those nodes. In this case, that’s tests 2,3,4,5,8, and 9. In this case, the size of the test suite to be re-executed is about two-thirds of the number of tests in the original suite.</a:t>
            </a:r>
            <a:endParaRPr/>
          </a:p>
          <a:p>
            <a:pPr indent="0" lvl="0" marL="0" rtl="0">
              <a:lnSpc>
                <a:spcPct val="115000"/>
              </a:lnSpc>
              <a:spcBef>
                <a:spcPts val="0"/>
              </a:spcBef>
              <a:spcAft>
                <a:spcPts val="0"/>
              </a:spcAft>
              <a:buNone/>
            </a:pPr>
            <a:r>
              <a:rPr lang="en"/>
              <a:t>In general, this is an effective technique only whern the changes impact a relatively small subset of the paths of the original program. If everything is impacted, you should just rerun everything.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Shape 46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62" name="Shape 4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69" name="Shape 4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In this case, the new nodes add a number of DU pairs. By introducing new nodes into existing paths, we are also likely to impact existing pairs. We have new definitions for *dptr and ok, and in both cases, those could interrupt old DU pairs by adding a new definition in the path. So, we want to select tests that execute DU pairs from the old code likely to be gone or modified in the new version.</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10" name="Shape 5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These prioritization techniques can still select a large portion of the test suite to be re-executed. (1). </a:t>
            </a:r>
            <a:endParaRPr/>
          </a:p>
          <a:p>
            <a:pPr indent="0" lvl="0" marL="0" rtl="0">
              <a:lnSpc>
                <a:spcPct val="115000"/>
              </a:lnSpc>
              <a:spcBef>
                <a:spcPts val="0"/>
              </a:spcBef>
              <a:spcAft>
                <a:spcPts val="0"/>
              </a:spcAft>
              <a:buNone/>
            </a:pPr>
            <a:r>
              <a:rPr lang="en"/>
              <a:t>(2-4)</a:t>
            </a:r>
            <a:endParaRPr/>
          </a:p>
          <a:p>
            <a:pPr indent="0" lvl="0" marL="0" rtl="0">
              <a:lnSpc>
                <a:spcPct val="115000"/>
              </a:lnSpc>
              <a:spcBef>
                <a:spcPts val="0"/>
              </a:spcBef>
              <a:spcAft>
                <a:spcPts val="0"/>
              </a:spcAft>
              <a:buNone/>
            </a:pPr>
            <a:r>
              <a:rPr lang="en"/>
              <a:t>As the product evolves, high-priority test cases will be selected more often than low-priority test cases.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17" name="Shape 5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Priorities can be assigned in a number of different ways. A simple strategy is to consider the history of test execution (3-4). This is often used to narrow the set chosen based on control flow paths affected by changes. It makes sure you eventually return to a test and try it again.</a:t>
            </a:r>
            <a:endParaRPr/>
          </a:p>
          <a:p>
            <a:pPr indent="0" lvl="0" marL="0" rtl="0">
              <a:lnSpc>
                <a:spcPct val="115000"/>
              </a:lnSpc>
              <a:spcBef>
                <a:spcPts val="0"/>
              </a:spcBef>
              <a:spcAft>
                <a:spcPts val="0"/>
              </a:spcAft>
              <a:buNone/>
            </a:pPr>
            <a:r>
              <a:rPr lang="en"/>
              <a:t>Another history-based shcema involves predicting fault-finding usefulness. </a:t>
            </a:r>
            <a:endParaRPr/>
          </a:p>
          <a:p>
            <a:pPr indent="0" lvl="0" marL="0" rtl="0">
              <a:lnSpc>
                <a:spcPct val="115000"/>
              </a:lnSpc>
              <a:spcBef>
                <a:spcPts val="0"/>
              </a:spcBef>
              <a:spcAft>
                <a:spcPts val="0"/>
              </a:spcAft>
              <a:buNone/>
            </a:pPr>
            <a:r>
              <a:rPr lang="en"/>
              <a:t>(7). The idea is that (8). Something with an issue (9), but might still have a few issues to be knocked out. So, make sure you pay attention to those areas.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24" name="Shape 5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Structural coverage is another way to prioritize test cases. (go over)</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1" name="Shape 5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System testing is a check of consistency between the system and the requirement specification. In some ways, it is moreso than any other testing activity, as the requirements are not written with units in mind. They are usually formed before a design is, so individual classes and methods are not really part of the original specification. The spec is written about a system as a black box, and so, to really verify the system, you need to complete that box and compare it to the original specification. Like with unit and integration testing, the idea is to uncover faults, but those are at finer granularity levels. Here, you are focused on system-level properties. </a:t>
            </a:r>
            <a:endParaRPr/>
          </a:p>
          <a:p>
            <a:pPr indent="0" lvl="0" marL="0" rtl="0">
              <a:lnSpc>
                <a:spcPct val="115000"/>
              </a:lnSpc>
              <a:spcBef>
                <a:spcPts val="0"/>
              </a:spcBef>
              <a:spcAft>
                <a:spcPts val="0"/>
              </a:spcAft>
              <a:buNone/>
            </a:pPr>
            <a:r>
              <a:rPr lang="en"/>
              <a:t>System testing and acceptance testing work together to assess whether the product is ready for release. No matter how robust, no matter how correct the system is with respect to its specification, it is useless if that system doesn’t meet the needs of its customers. If you wrote a specificaition that doesn’t match what the customer wanted, or if the customers’ needs changed during development, then your system is fundamentally flawed. Acceptance testing is a way to assess validation - whether you built the system the customer actually wanted. Acceptance testing judges actual usefulness and usability rather than conformance to a specification. </a:t>
            </a:r>
            <a:endParaRPr/>
          </a:p>
          <a:p>
            <a:pPr indent="0" lvl="0" marL="0" rtl="0">
              <a:lnSpc>
                <a:spcPct val="115000"/>
              </a:lnSpc>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(1-4). If the system can change, we can never assume that those changes haven’t introduced new faults. The code has changed, and even if it passed testing before, it might not now. Regression testing is intended to efficiently check for unintended effects of software changes. New functionality or patches may introduce unexpected interactions or expose faults that were prevented from being activated before. (6)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 over)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 over)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0" y="0"/>
            <a:ext cx="9144000" cy="46911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3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Shape 18"/>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Shape 24"/>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Shape 31"/>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Testing Close to and Post-Release:</a:t>
            </a:r>
            <a:endParaRPr sz="5600"/>
          </a:p>
          <a:p>
            <a:pPr indent="0" lvl="0" marL="0" rtl="0">
              <a:spcBef>
                <a:spcPts val="0"/>
              </a:spcBef>
              <a:spcAft>
                <a:spcPts val="0"/>
              </a:spcAft>
              <a:buNone/>
            </a:pPr>
            <a:r>
              <a:rPr lang="en" sz="3600"/>
              <a:t>System, Acceptance, and Regression Testing</a:t>
            </a:r>
            <a:endParaRPr sz="3600"/>
          </a:p>
        </p:txBody>
      </p:sp>
      <p:sp>
        <p:nvSpPr>
          <p:cNvPr id="51" name="Shape 51"/>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26 - 04/17/2018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System Testing</a:t>
            </a:r>
            <a:endParaRPr/>
          </a:p>
        </p:txBody>
      </p:sp>
      <p:sp>
        <p:nvSpPr>
          <p:cNvPr id="137" name="Shape 1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Test cases derived from requirement specification.</a:t>
            </a:r>
            <a:endParaRPr/>
          </a:p>
          <a:p>
            <a:pPr indent="-381000" lvl="1" marL="914400" marR="0" rtl="0" algn="l">
              <a:lnSpc>
                <a:spcPct val="100000"/>
              </a:lnSpc>
              <a:spcBef>
                <a:spcPts val="0"/>
              </a:spcBef>
              <a:spcAft>
                <a:spcPts val="0"/>
              </a:spcAft>
              <a:buSzPts val="2400"/>
              <a:buChar char="○"/>
            </a:pPr>
            <a:r>
              <a:rPr lang="en"/>
              <a:t>Requires no detail of the code.</a:t>
            </a:r>
            <a:endParaRPr/>
          </a:p>
          <a:p>
            <a:pPr indent="-381000" lvl="1" marL="914400" marR="0" rtl="0" algn="l">
              <a:lnSpc>
                <a:spcPct val="100000"/>
              </a:lnSpc>
              <a:spcBef>
                <a:spcPts val="0"/>
              </a:spcBef>
              <a:spcAft>
                <a:spcPts val="0"/>
              </a:spcAft>
              <a:buSzPts val="2400"/>
              <a:buChar char="○"/>
            </a:pPr>
            <a:r>
              <a:rPr lang="en"/>
              <a:t>Tests should be designed before code is written. </a:t>
            </a:r>
            <a:endParaRPr/>
          </a:p>
          <a:p>
            <a:pPr indent="-419100" lvl="0" marL="457200" marR="0" rtl="0" algn="l">
              <a:lnSpc>
                <a:spcPct val="100000"/>
              </a:lnSpc>
              <a:spcBef>
                <a:spcPts val="0"/>
              </a:spcBef>
              <a:spcAft>
                <a:spcPts val="0"/>
              </a:spcAft>
              <a:buSzPts val="3000"/>
              <a:buChar char="●"/>
            </a:pPr>
            <a:r>
              <a:rPr lang="en"/>
              <a:t>Does not need scaffolding, except for oracles. Sometimes operates in a simulated environment.</a:t>
            </a:r>
            <a:endParaRPr/>
          </a:p>
          <a:p>
            <a:pPr indent="-419100" lvl="0" marL="457200" marR="0" rtl="0" algn="l">
              <a:lnSpc>
                <a:spcPct val="100000"/>
              </a:lnSpc>
              <a:spcBef>
                <a:spcPts val="0"/>
              </a:spcBef>
              <a:spcAft>
                <a:spcPts val="0"/>
              </a:spcAft>
              <a:buSzPts val="3000"/>
              <a:buChar char="●"/>
            </a:pPr>
            <a:r>
              <a:rPr lang="en"/>
              <a:t>Focus on system functionality and further integration errors. </a:t>
            </a:r>
            <a:endParaRPr/>
          </a:p>
          <a:p>
            <a:pPr indent="0" lvl="0" marL="457200" marR="0" rtl="0" algn="l">
              <a:lnSpc>
                <a:spcPct val="100000"/>
              </a:lnSpc>
              <a:spcBef>
                <a:spcPts val="600"/>
              </a:spcBef>
              <a:spcAft>
                <a:spcPts val="0"/>
              </a:spcAft>
              <a:buNone/>
            </a:pPr>
            <a:r>
              <a:t/>
            </a:r>
            <a:endParaRPr/>
          </a:p>
        </p:txBody>
      </p:sp>
      <p:sp>
        <p:nvSpPr>
          <p:cNvPr id="138" name="Shape 1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System Testing</a:t>
            </a:r>
            <a:endParaRPr/>
          </a:p>
        </p:txBody>
      </p:sp>
      <p:sp>
        <p:nvSpPr>
          <p:cNvPr id="144" name="Shape 1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“Last hurdle” before releasing a system.</a:t>
            </a:r>
            <a:endParaRPr/>
          </a:p>
          <a:p>
            <a:pPr indent="-381000" lvl="1" marL="914400" marR="0" rtl="0" algn="l">
              <a:lnSpc>
                <a:spcPct val="100000"/>
              </a:lnSpc>
              <a:spcBef>
                <a:spcPts val="0"/>
              </a:spcBef>
              <a:spcAft>
                <a:spcPts val="0"/>
              </a:spcAft>
              <a:buSzPts val="2400"/>
              <a:buChar char="○"/>
            </a:pPr>
            <a:r>
              <a:rPr lang="en"/>
              <a:t>Final chance to find faults.</a:t>
            </a:r>
            <a:endParaRPr/>
          </a:p>
          <a:p>
            <a:pPr indent="-381000" lvl="1" marL="914400" marR="0" rtl="0" algn="l">
              <a:lnSpc>
                <a:spcPct val="100000"/>
              </a:lnSpc>
              <a:spcBef>
                <a:spcPts val="0"/>
              </a:spcBef>
              <a:spcAft>
                <a:spcPts val="0"/>
              </a:spcAft>
              <a:buSzPts val="2400"/>
              <a:buChar char="○"/>
            </a:pPr>
            <a:r>
              <a:rPr lang="en"/>
              <a:t>If all tests pass, the system is “free of faults.”</a:t>
            </a:r>
            <a:endParaRPr/>
          </a:p>
          <a:p>
            <a:pPr indent="-419100" lvl="0" marL="457200" marR="0" rtl="0" algn="l">
              <a:lnSpc>
                <a:spcPct val="100000"/>
              </a:lnSpc>
              <a:spcBef>
                <a:spcPts val="0"/>
              </a:spcBef>
              <a:spcAft>
                <a:spcPts val="0"/>
              </a:spcAft>
              <a:buSzPts val="3000"/>
              <a:buChar char="●"/>
            </a:pPr>
            <a:r>
              <a:rPr lang="en"/>
              <a:t>Test cases should be developed independently of unit and subsystem tests.</a:t>
            </a:r>
            <a:endParaRPr/>
          </a:p>
          <a:p>
            <a:pPr indent="-381000" lvl="1" marL="914400" marR="0" rtl="0" algn="l">
              <a:lnSpc>
                <a:spcPct val="100000"/>
              </a:lnSpc>
              <a:spcBef>
                <a:spcPts val="0"/>
              </a:spcBef>
              <a:spcAft>
                <a:spcPts val="0"/>
              </a:spcAft>
              <a:buSzPts val="2400"/>
              <a:buChar char="○"/>
            </a:pPr>
            <a:r>
              <a:rPr lang="en"/>
              <a:t>Design errors often infect unit test design.</a:t>
            </a:r>
            <a:endParaRPr/>
          </a:p>
          <a:p>
            <a:pPr indent="-381000" lvl="1" marL="914400" marR="0" rtl="0" algn="l">
              <a:lnSpc>
                <a:spcPct val="100000"/>
              </a:lnSpc>
              <a:spcBef>
                <a:spcPts val="0"/>
              </a:spcBef>
              <a:spcAft>
                <a:spcPts val="0"/>
              </a:spcAft>
              <a:buSzPts val="2400"/>
              <a:buChar char="○"/>
            </a:pPr>
            <a:r>
              <a:rPr lang="en"/>
              <a:t>Introduces a source of blindness. </a:t>
            </a:r>
            <a:endParaRPr/>
          </a:p>
          <a:p>
            <a:pPr indent="-419100" lvl="0" marL="457200" marR="0" rtl="0" algn="l">
              <a:lnSpc>
                <a:spcPct val="100000"/>
              </a:lnSpc>
              <a:spcBef>
                <a:spcPts val="0"/>
              </a:spcBef>
              <a:spcAft>
                <a:spcPts val="0"/>
              </a:spcAft>
              <a:buSzPts val="3000"/>
              <a:buChar char="●"/>
            </a:pPr>
            <a:r>
              <a:rPr lang="en"/>
              <a:t>System tests do not require details of the source code.</a:t>
            </a:r>
            <a:endParaRPr/>
          </a:p>
          <a:p>
            <a:pPr indent="-381000" lvl="1" marL="914400" marR="0" rtl="0" algn="l">
              <a:lnSpc>
                <a:spcPct val="100000"/>
              </a:lnSpc>
              <a:spcBef>
                <a:spcPts val="0"/>
              </a:spcBef>
              <a:spcAft>
                <a:spcPts val="0"/>
              </a:spcAft>
              <a:buSzPts val="2400"/>
              <a:buChar char="○"/>
            </a:pPr>
            <a:r>
              <a:rPr lang="en"/>
              <a:t>And are able to detect design flaws as a result.</a:t>
            </a:r>
            <a:endParaRPr/>
          </a:p>
        </p:txBody>
      </p:sp>
      <p:sp>
        <p:nvSpPr>
          <p:cNvPr id="145" name="Shape 1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Who Should Test?</a:t>
            </a:r>
            <a:endParaRPr/>
          </a:p>
        </p:txBody>
      </p:sp>
      <p:sp>
        <p:nvSpPr>
          <p:cNvPr id="151" name="Shape 151"/>
          <p:cNvSpPr txBox="1"/>
          <p:nvPr>
            <p:ph idx="1" type="body"/>
          </p:nvPr>
        </p:nvSpPr>
        <p:spPr>
          <a:xfrm>
            <a:off x="457200" y="1600200"/>
            <a:ext cx="3994500" cy="2379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Developer</a:t>
            </a:r>
            <a:endParaRPr/>
          </a:p>
          <a:p>
            <a:pPr indent="-381000" lvl="0" marL="457200" marR="0" rtl="0" algn="l">
              <a:lnSpc>
                <a:spcPct val="100000"/>
              </a:lnSpc>
              <a:spcBef>
                <a:spcPts val="600"/>
              </a:spcBef>
              <a:spcAft>
                <a:spcPts val="0"/>
              </a:spcAft>
              <a:buSzPts val="2400"/>
              <a:buChar char="●"/>
            </a:pPr>
            <a:r>
              <a:rPr lang="en" sz="2400"/>
              <a:t>Understands the system, but…</a:t>
            </a:r>
            <a:endParaRPr sz="2400"/>
          </a:p>
          <a:p>
            <a:pPr indent="-381000" lvl="0" marL="457200" marR="0" rtl="0" algn="l">
              <a:lnSpc>
                <a:spcPct val="100000"/>
              </a:lnSpc>
              <a:spcBef>
                <a:spcPts val="0"/>
              </a:spcBef>
              <a:spcAft>
                <a:spcPts val="0"/>
              </a:spcAft>
              <a:buSzPts val="2400"/>
              <a:buChar char="●"/>
            </a:pPr>
            <a:r>
              <a:rPr lang="en" sz="2400"/>
              <a:t>Tends to test gently and is driven by deadlines.</a:t>
            </a:r>
            <a:endParaRPr sz="2400"/>
          </a:p>
        </p:txBody>
      </p:sp>
      <p:sp>
        <p:nvSpPr>
          <p:cNvPr id="152" name="Shape 152"/>
          <p:cNvSpPr txBox="1"/>
          <p:nvPr>
            <p:ph idx="2" type="body"/>
          </p:nvPr>
        </p:nvSpPr>
        <p:spPr>
          <a:xfrm>
            <a:off x="4692275" y="1600200"/>
            <a:ext cx="3994500" cy="2684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Independent Tester</a:t>
            </a:r>
            <a:endParaRPr/>
          </a:p>
          <a:p>
            <a:pPr indent="-381000" lvl="0" marL="457200" rtl="0">
              <a:spcBef>
                <a:spcPts val="600"/>
              </a:spcBef>
              <a:spcAft>
                <a:spcPts val="0"/>
              </a:spcAft>
              <a:buSzPts val="2400"/>
              <a:buChar char="●"/>
            </a:pPr>
            <a:r>
              <a:rPr lang="en" sz="2400"/>
              <a:t>Needs to learn the system, but…</a:t>
            </a:r>
            <a:endParaRPr sz="2400"/>
          </a:p>
          <a:p>
            <a:pPr indent="-381000" lvl="0" marL="457200" rtl="0">
              <a:spcBef>
                <a:spcPts val="0"/>
              </a:spcBef>
              <a:spcAft>
                <a:spcPts val="0"/>
              </a:spcAft>
              <a:buSzPts val="2400"/>
              <a:buChar char="●"/>
            </a:pPr>
            <a:r>
              <a:rPr lang="en" sz="2400"/>
              <a:t>Will attempt to break it.</a:t>
            </a:r>
            <a:endParaRPr sz="2400"/>
          </a:p>
          <a:p>
            <a:pPr indent="-381000" lvl="0" marL="457200" rtl="0">
              <a:spcBef>
                <a:spcPts val="0"/>
              </a:spcBef>
              <a:spcAft>
                <a:spcPts val="0"/>
              </a:spcAft>
              <a:buSzPts val="2400"/>
              <a:buChar char="●"/>
            </a:pPr>
            <a:r>
              <a:rPr lang="en" sz="2400"/>
              <a:t>Better able to focus on quality.</a:t>
            </a:r>
            <a:endParaRPr sz="2400"/>
          </a:p>
        </p:txBody>
      </p:sp>
      <p:pic>
        <p:nvPicPr>
          <p:cNvPr descr="whotest.png" id="153" name="Shape 153"/>
          <p:cNvPicPr preferRelativeResize="0"/>
          <p:nvPr/>
        </p:nvPicPr>
        <p:blipFill>
          <a:blip r:embed="rId3">
            <a:alphaModFix/>
          </a:blip>
          <a:stretch>
            <a:fillRect/>
          </a:stretch>
        </p:blipFill>
        <p:spPr>
          <a:xfrm>
            <a:off x="1400175" y="4103850"/>
            <a:ext cx="6343650" cy="2286000"/>
          </a:xfrm>
          <a:prstGeom prst="rect">
            <a:avLst/>
          </a:prstGeom>
          <a:noFill/>
          <a:ln>
            <a:noFill/>
          </a:ln>
        </p:spPr>
      </p:pic>
      <p:sp>
        <p:nvSpPr>
          <p:cNvPr id="154" name="Shape 1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System Testing</a:t>
            </a:r>
            <a:endParaRPr/>
          </a:p>
        </p:txBody>
      </p:sp>
      <p:sp>
        <p:nvSpPr>
          <p:cNvPr id="160" name="Shape 16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Systems are developed as interacting subsystems. Once units and subsystems are tested, the combined system must be tested.</a:t>
            </a:r>
            <a:endParaRPr/>
          </a:p>
          <a:p>
            <a:pPr indent="-381000" lvl="0" marL="457200" marR="0" rtl="0" algn="l">
              <a:lnSpc>
                <a:spcPct val="100000"/>
              </a:lnSpc>
              <a:spcBef>
                <a:spcPts val="600"/>
              </a:spcBef>
              <a:spcAft>
                <a:spcPts val="0"/>
              </a:spcAft>
              <a:buSzPts val="2400"/>
              <a:buChar char="●"/>
            </a:pPr>
            <a:r>
              <a:rPr lang="en" sz="2400"/>
              <a:t>Advice about interface testing still important here (you interact with a system through some interface).</a:t>
            </a:r>
            <a:endParaRPr sz="2400"/>
          </a:p>
          <a:p>
            <a:pPr indent="-381000" lvl="0" marL="457200" marR="0" rtl="0" algn="l">
              <a:lnSpc>
                <a:spcPct val="100000"/>
              </a:lnSpc>
              <a:spcBef>
                <a:spcPts val="0"/>
              </a:spcBef>
              <a:spcAft>
                <a:spcPts val="0"/>
              </a:spcAft>
              <a:buSzPts val="2400"/>
              <a:buChar char="●"/>
            </a:pPr>
            <a:r>
              <a:rPr lang="en" sz="2400"/>
              <a:t>Two important differences from subsystem testing:</a:t>
            </a:r>
            <a:endParaRPr sz="2400"/>
          </a:p>
          <a:p>
            <a:pPr indent="-381000" lvl="1" marL="914400" marR="0" rtl="0" algn="l">
              <a:lnSpc>
                <a:spcPct val="100000"/>
              </a:lnSpc>
              <a:spcBef>
                <a:spcPts val="0"/>
              </a:spcBef>
              <a:spcAft>
                <a:spcPts val="0"/>
              </a:spcAft>
              <a:buSzPts val="2400"/>
              <a:buChar char="○"/>
            </a:pPr>
            <a:r>
              <a:rPr lang="en"/>
              <a:t>Reusable components (off-the-shelf systems) need to be integrated with the newly-developed components.</a:t>
            </a:r>
            <a:endParaRPr/>
          </a:p>
          <a:p>
            <a:pPr indent="-381000" lvl="1" marL="914400" marR="0" rtl="0" algn="l">
              <a:lnSpc>
                <a:spcPct val="100000"/>
              </a:lnSpc>
              <a:spcBef>
                <a:spcPts val="0"/>
              </a:spcBef>
              <a:spcAft>
                <a:spcPts val="0"/>
              </a:spcAft>
              <a:buSzPts val="2400"/>
              <a:buChar char="○"/>
            </a:pPr>
            <a:r>
              <a:rPr lang="en"/>
              <a:t>Components developed by different team members or groups need to be integrated.</a:t>
            </a:r>
            <a:endParaRPr/>
          </a:p>
          <a:p>
            <a:pPr indent="0" lvl="0" marL="457200" marR="0" rtl="0" algn="l">
              <a:lnSpc>
                <a:spcPct val="100000"/>
              </a:lnSpc>
              <a:spcBef>
                <a:spcPts val="600"/>
              </a:spcBef>
              <a:spcAft>
                <a:spcPts val="0"/>
              </a:spcAft>
              <a:buNone/>
            </a:pPr>
            <a:r>
              <a:t/>
            </a:r>
            <a:endParaRPr/>
          </a:p>
        </p:txBody>
      </p:sp>
      <p:sp>
        <p:nvSpPr>
          <p:cNvPr id="161" name="Shape 1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Non-functional Properties</a:t>
            </a:r>
            <a:endParaRPr/>
          </a:p>
        </p:txBody>
      </p:sp>
      <p:sp>
        <p:nvSpPr>
          <p:cNvPr id="167" name="Shape 16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Properties desired of the final system not related to functional correctness (f(a) = b) must be tested at the system level.</a:t>
            </a:r>
            <a:endParaRPr/>
          </a:p>
          <a:p>
            <a:pPr indent="-381000" lvl="1" marL="914400" marR="0" rtl="0" algn="l">
              <a:lnSpc>
                <a:spcPct val="100000"/>
              </a:lnSpc>
              <a:spcBef>
                <a:spcPts val="0"/>
              </a:spcBef>
              <a:spcAft>
                <a:spcPts val="0"/>
              </a:spcAft>
              <a:buSzPts val="2400"/>
              <a:buChar char="○"/>
            </a:pPr>
            <a:r>
              <a:rPr lang="en"/>
              <a:t>Performance, reliability, safety, security.</a:t>
            </a:r>
            <a:endParaRPr/>
          </a:p>
          <a:p>
            <a:pPr indent="-419100" lvl="0" marL="457200" marR="0" rtl="0" algn="l">
              <a:lnSpc>
                <a:spcPct val="100000"/>
              </a:lnSpc>
              <a:spcBef>
                <a:spcPts val="0"/>
              </a:spcBef>
              <a:spcAft>
                <a:spcPts val="0"/>
              </a:spcAft>
              <a:buSzPts val="3000"/>
              <a:buChar char="●"/>
            </a:pPr>
            <a:r>
              <a:rPr lang="en"/>
              <a:t>Requires ability to measure and assess fulfillment of the property.</a:t>
            </a:r>
            <a:endParaRPr/>
          </a:p>
          <a:p>
            <a:pPr indent="-381000" lvl="1" marL="914400" marR="0" rtl="0" algn="l">
              <a:lnSpc>
                <a:spcPct val="100000"/>
              </a:lnSpc>
              <a:spcBef>
                <a:spcPts val="0"/>
              </a:spcBef>
              <a:spcAft>
                <a:spcPts val="0"/>
              </a:spcAft>
              <a:buSzPts val="2400"/>
              <a:buChar char="○"/>
            </a:pPr>
            <a:r>
              <a:rPr lang="en"/>
              <a:t>Depends on both the system and its environment and use.</a:t>
            </a:r>
            <a:endParaRPr/>
          </a:p>
          <a:p>
            <a:pPr indent="-381000" lvl="1" marL="914400" marR="0" rtl="0" algn="l">
              <a:lnSpc>
                <a:spcPct val="100000"/>
              </a:lnSpc>
              <a:spcBef>
                <a:spcPts val="0"/>
              </a:spcBef>
              <a:spcAft>
                <a:spcPts val="0"/>
              </a:spcAft>
              <a:buSzPts val="2400"/>
              <a:buChar char="○"/>
            </a:pPr>
            <a:r>
              <a:rPr lang="en"/>
              <a:t>In some cases, standard measurements exist.</a:t>
            </a:r>
            <a:endParaRPr/>
          </a:p>
          <a:p>
            <a:pPr indent="-381000" lvl="1" marL="914400" marR="0" rtl="0" algn="l">
              <a:lnSpc>
                <a:spcPct val="100000"/>
              </a:lnSpc>
              <a:spcBef>
                <a:spcPts val="0"/>
              </a:spcBef>
              <a:spcAft>
                <a:spcPts val="0"/>
              </a:spcAft>
              <a:buSzPts val="2400"/>
              <a:buChar char="○"/>
            </a:pPr>
            <a:r>
              <a:rPr lang="en"/>
              <a:t>In others, more difficult to capture the requirement in a test. </a:t>
            </a:r>
            <a:endParaRPr/>
          </a:p>
        </p:txBody>
      </p:sp>
      <p:sp>
        <p:nvSpPr>
          <p:cNvPr id="168" name="Shape 16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Non-functional Properties</a:t>
            </a:r>
            <a:endParaRPr/>
          </a:p>
        </p:txBody>
      </p:sp>
      <p:sp>
        <p:nvSpPr>
          <p:cNvPr id="174" name="Shape 17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US HIPAA regulations on software using medical records:</a:t>
            </a:r>
            <a:endParaRPr/>
          </a:p>
          <a:p>
            <a:pPr indent="-381000" lvl="1" marL="914400" marR="0" rtl="0" algn="l">
              <a:lnSpc>
                <a:spcPct val="100000"/>
              </a:lnSpc>
              <a:spcBef>
                <a:spcPts val="0"/>
              </a:spcBef>
              <a:spcAft>
                <a:spcPts val="0"/>
              </a:spcAft>
              <a:buSzPts val="2400"/>
              <a:buChar char="○"/>
            </a:pPr>
            <a:r>
              <a:rPr lang="en"/>
              <a:t>“A covered entity must reasonably safeguard protected health information from any intentional or unintentional use or disclosure that is in violation of the standards, implementation specifications, or other requirements of this subpart.”</a:t>
            </a:r>
            <a:endParaRPr/>
          </a:p>
          <a:p>
            <a:pPr indent="-419100" lvl="0" marL="457200" marR="0" rtl="0" algn="l">
              <a:lnSpc>
                <a:spcPct val="100000"/>
              </a:lnSpc>
              <a:spcBef>
                <a:spcPts val="0"/>
              </a:spcBef>
              <a:spcAft>
                <a:spcPts val="0"/>
              </a:spcAft>
              <a:buSzPts val="3000"/>
              <a:buChar char="●"/>
            </a:pPr>
            <a:r>
              <a:rPr lang="en"/>
              <a:t>Hard to measure satisfaction. Requires context:</a:t>
            </a:r>
            <a:endParaRPr/>
          </a:p>
          <a:p>
            <a:pPr indent="-381000" lvl="1" marL="914400" marR="0" rtl="0" algn="l">
              <a:lnSpc>
                <a:spcPct val="100000"/>
              </a:lnSpc>
              <a:spcBef>
                <a:spcPts val="0"/>
              </a:spcBef>
              <a:spcAft>
                <a:spcPts val="0"/>
              </a:spcAft>
              <a:buSzPts val="2400"/>
              <a:buChar char="○"/>
            </a:pPr>
            <a:r>
              <a:rPr lang="en"/>
              <a:t>Personnel that have access, how unauthorized personnel are prevented from gaining access. </a:t>
            </a:r>
            <a:endParaRPr/>
          </a:p>
        </p:txBody>
      </p:sp>
      <p:sp>
        <p:nvSpPr>
          <p:cNvPr id="175" name="Shape 17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Non-functional Properties</a:t>
            </a:r>
            <a:endParaRPr/>
          </a:p>
        </p:txBody>
      </p:sp>
      <p:sp>
        <p:nvSpPr>
          <p:cNvPr id="181" name="Shape 18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Properties must be defined in context.</a:t>
            </a:r>
            <a:endParaRPr/>
          </a:p>
          <a:p>
            <a:pPr indent="-381000" lvl="1" marL="914400" marR="0" rtl="0" algn="l">
              <a:lnSpc>
                <a:spcPct val="100000"/>
              </a:lnSpc>
              <a:spcBef>
                <a:spcPts val="0"/>
              </a:spcBef>
              <a:spcAft>
                <a:spcPts val="0"/>
              </a:spcAft>
              <a:buSzPts val="2400"/>
              <a:buChar char="○"/>
            </a:pPr>
            <a:r>
              <a:rPr lang="en"/>
              <a:t>Performance standards must consider the operating environment.</a:t>
            </a:r>
            <a:endParaRPr/>
          </a:p>
          <a:p>
            <a:pPr indent="-381000" lvl="1" marL="914400" marR="0" rtl="0" algn="l">
              <a:lnSpc>
                <a:spcPct val="100000"/>
              </a:lnSpc>
              <a:spcBef>
                <a:spcPts val="0"/>
              </a:spcBef>
              <a:spcAft>
                <a:spcPts val="0"/>
              </a:spcAft>
              <a:buSzPts val="2400"/>
              <a:buChar char="○"/>
            </a:pPr>
            <a:r>
              <a:rPr lang="en"/>
              <a:t>Under what circumstances must a particular threshold be met?</a:t>
            </a:r>
            <a:endParaRPr/>
          </a:p>
          <a:p>
            <a:pPr indent="-381000" lvl="2" marL="1371600" marR="0" rtl="0" algn="l">
              <a:lnSpc>
                <a:spcPct val="100000"/>
              </a:lnSpc>
              <a:spcBef>
                <a:spcPts val="0"/>
              </a:spcBef>
              <a:spcAft>
                <a:spcPts val="0"/>
              </a:spcAft>
              <a:buSzPts val="2400"/>
              <a:buChar char="■"/>
            </a:pPr>
            <a:r>
              <a:rPr lang="en"/>
              <a:t>Real-time system must meet computation and response deadlines.</a:t>
            </a:r>
            <a:endParaRPr/>
          </a:p>
          <a:p>
            <a:pPr indent="-381000" lvl="2" marL="1371600" marR="0" rtl="0" algn="l">
              <a:lnSpc>
                <a:spcPct val="100000"/>
              </a:lnSpc>
              <a:spcBef>
                <a:spcPts val="0"/>
              </a:spcBef>
              <a:spcAft>
                <a:spcPts val="0"/>
              </a:spcAft>
              <a:buSzPts val="2400"/>
              <a:buChar char="■"/>
            </a:pPr>
            <a:r>
              <a:rPr lang="en"/>
              <a:t>Requires definition of event frequency and minimum input arrival times. </a:t>
            </a:r>
            <a:endParaRPr/>
          </a:p>
          <a:p>
            <a:pPr indent="-419100" lvl="0" marL="457200" marR="0" rtl="0" algn="l">
              <a:lnSpc>
                <a:spcPct val="100000"/>
              </a:lnSpc>
              <a:spcBef>
                <a:spcPts val="0"/>
              </a:spcBef>
              <a:spcAft>
                <a:spcPts val="0"/>
              </a:spcAft>
              <a:buSzPts val="3000"/>
              <a:buChar char="●"/>
            </a:pPr>
            <a:r>
              <a:rPr lang="en"/>
              <a:t>Generally cannot use testing to show that a property is met in all configurations.</a:t>
            </a:r>
            <a:endParaRPr/>
          </a:p>
        </p:txBody>
      </p:sp>
      <p:sp>
        <p:nvSpPr>
          <p:cNvPr id="182" name="Shape 18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Non-functional Properties</a:t>
            </a:r>
            <a:endParaRPr/>
          </a:p>
        </p:txBody>
      </p:sp>
      <p:sp>
        <p:nvSpPr>
          <p:cNvPr id="188" name="Shape 18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Not all properties are amenable to traditional testing techniques.</a:t>
            </a:r>
            <a:endParaRPr/>
          </a:p>
          <a:p>
            <a:pPr indent="-419100" lvl="0" marL="457200" marR="0" rtl="0" algn="l">
              <a:lnSpc>
                <a:spcPct val="100000"/>
              </a:lnSpc>
              <a:spcBef>
                <a:spcPts val="0"/>
              </a:spcBef>
              <a:spcAft>
                <a:spcPts val="0"/>
              </a:spcAft>
              <a:buSzPts val="3000"/>
              <a:buChar char="●"/>
            </a:pPr>
            <a:r>
              <a:rPr lang="en"/>
              <a:t>Inspection and analysis can help with some.</a:t>
            </a:r>
            <a:endParaRPr/>
          </a:p>
          <a:p>
            <a:pPr indent="-419100" lvl="0" marL="457200" marR="0" rtl="0" algn="l">
              <a:lnSpc>
                <a:spcPct val="100000"/>
              </a:lnSpc>
              <a:spcBef>
                <a:spcPts val="0"/>
              </a:spcBef>
              <a:spcAft>
                <a:spcPts val="0"/>
              </a:spcAft>
              <a:buSzPts val="3000"/>
              <a:buChar char="●"/>
            </a:pPr>
            <a:r>
              <a:rPr lang="en"/>
              <a:t>Security properties are assessed by teams of users that attempt to gain access.</a:t>
            </a:r>
            <a:endParaRPr/>
          </a:p>
          <a:p>
            <a:pPr indent="-381000" lvl="1" marL="914400" marR="0" rtl="0" algn="l">
              <a:lnSpc>
                <a:spcPct val="100000"/>
              </a:lnSpc>
              <a:spcBef>
                <a:spcPts val="0"/>
              </a:spcBef>
              <a:spcAft>
                <a:spcPts val="0"/>
              </a:spcAft>
              <a:buSzPts val="2400"/>
              <a:buChar char="○"/>
            </a:pPr>
            <a:r>
              <a:rPr lang="en"/>
              <a:t>Security is a property of a larger system and environment that one piece of software is a small part of. </a:t>
            </a:r>
            <a:endParaRPr/>
          </a:p>
          <a:p>
            <a:pPr indent="-381000" lvl="1" marL="914400" marR="0" rtl="0" algn="l">
              <a:lnSpc>
                <a:spcPct val="100000"/>
              </a:lnSpc>
              <a:spcBef>
                <a:spcPts val="0"/>
              </a:spcBef>
              <a:spcAft>
                <a:spcPts val="0"/>
              </a:spcAft>
              <a:buSzPts val="2400"/>
              <a:buChar char="○"/>
            </a:pPr>
            <a:r>
              <a:rPr lang="en"/>
              <a:t>Consider safety of the whole system, and how this piece of software fits into that environment. Look for vulnerabilities in each piece of software.</a:t>
            </a:r>
            <a:endParaRPr/>
          </a:p>
        </p:txBody>
      </p:sp>
      <p:sp>
        <p:nvSpPr>
          <p:cNvPr id="189" name="Shape 18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Shape 194"/>
          <p:cNvSpPr txBox="1"/>
          <p:nvPr/>
        </p:nvSpPr>
        <p:spPr>
          <a:xfrm>
            <a:off x="495225" y="2128300"/>
            <a:ext cx="8019900" cy="228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Acceptance Testing</a:t>
            </a:r>
            <a:endParaRPr b="1" sz="4800">
              <a:solidFill>
                <a:srgbClr val="FFFFFF"/>
              </a:solidFill>
            </a:endParaRPr>
          </a:p>
        </p:txBody>
      </p:sp>
      <p:sp>
        <p:nvSpPr>
          <p:cNvPr id="195" name="Shape 19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Acceptance Testing</a:t>
            </a:r>
            <a:endParaRPr/>
          </a:p>
        </p:txBody>
      </p:sp>
      <p:sp>
        <p:nvSpPr>
          <p:cNvPr id="201" name="Shape 20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Once the system is internally tested, it should be placed in the hands of users for feedback.</a:t>
            </a:r>
            <a:endParaRPr/>
          </a:p>
          <a:p>
            <a:pPr indent="-419100" lvl="0" marL="457200" marR="0" rtl="0" algn="l">
              <a:lnSpc>
                <a:spcPct val="100000"/>
              </a:lnSpc>
              <a:spcBef>
                <a:spcPts val="600"/>
              </a:spcBef>
              <a:spcAft>
                <a:spcPts val="0"/>
              </a:spcAft>
              <a:buSzPts val="3000"/>
              <a:buChar char="●"/>
            </a:pPr>
            <a:r>
              <a:rPr lang="en"/>
              <a:t>Users must ultimately approve the system.</a:t>
            </a:r>
            <a:endParaRPr/>
          </a:p>
          <a:p>
            <a:pPr indent="-419100" lvl="0" marL="457200" marR="0" rtl="0" algn="l">
              <a:lnSpc>
                <a:spcPct val="100000"/>
              </a:lnSpc>
              <a:spcBef>
                <a:spcPts val="0"/>
              </a:spcBef>
              <a:spcAft>
                <a:spcPts val="0"/>
              </a:spcAft>
              <a:buSzPts val="3000"/>
              <a:buChar char="●"/>
            </a:pPr>
            <a:r>
              <a:rPr lang="en"/>
              <a:t>Many faults do not emerge until the system is used in the wild.</a:t>
            </a:r>
            <a:endParaRPr/>
          </a:p>
          <a:p>
            <a:pPr indent="-381000" lvl="1" marL="914400" rtl="0">
              <a:spcBef>
                <a:spcPts val="0"/>
              </a:spcBef>
              <a:spcAft>
                <a:spcPts val="0"/>
              </a:spcAft>
              <a:buSzPts val="2400"/>
              <a:buChar char="○"/>
            </a:pPr>
            <a:r>
              <a:rPr lang="en" sz="2400"/>
              <a:t>Alternative operating environments.</a:t>
            </a:r>
            <a:endParaRPr sz="2400"/>
          </a:p>
          <a:p>
            <a:pPr indent="-381000" lvl="1" marL="914400" rtl="0">
              <a:spcBef>
                <a:spcPts val="0"/>
              </a:spcBef>
              <a:spcAft>
                <a:spcPts val="0"/>
              </a:spcAft>
              <a:buSzPts val="2400"/>
              <a:buChar char="○"/>
            </a:pPr>
            <a:r>
              <a:rPr lang="en" sz="2400"/>
              <a:t>More eyes on the system.</a:t>
            </a:r>
            <a:endParaRPr sz="2400"/>
          </a:p>
          <a:p>
            <a:pPr indent="-381000" lvl="1" marL="914400" rtl="0">
              <a:spcBef>
                <a:spcPts val="0"/>
              </a:spcBef>
              <a:spcAft>
                <a:spcPts val="0"/>
              </a:spcAft>
              <a:buSzPts val="2400"/>
              <a:buChar char="○"/>
            </a:pPr>
            <a:r>
              <a:rPr lang="en" sz="2400"/>
              <a:t>Wide variety of usage types. </a:t>
            </a:r>
            <a:endParaRPr/>
          </a:p>
          <a:p>
            <a:pPr indent="-419100" lvl="0" marL="457200" marR="0" rtl="0" algn="l">
              <a:lnSpc>
                <a:spcPct val="100000"/>
              </a:lnSpc>
              <a:spcBef>
                <a:spcPts val="0"/>
              </a:spcBef>
              <a:spcAft>
                <a:spcPts val="0"/>
              </a:spcAft>
              <a:buSzPts val="3000"/>
              <a:buChar char="●"/>
            </a:pPr>
            <a:r>
              <a:rPr lang="en"/>
              <a:t>Acceptance testing allows users to try the system under controlled conditions.</a:t>
            </a:r>
            <a:endParaRPr/>
          </a:p>
          <a:p>
            <a:pPr indent="0" lvl="0" marL="457200" marR="0" rtl="0" algn="l">
              <a:lnSpc>
                <a:spcPct val="100000"/>
              </a:lnSpc>
              <a:spcBef>
                <a:spcPts val="600"/>
              </a:spcBef>
              <a:spcAft>
                <a:spcPts val="0"/>
              </a:spcAft>
              <a:buNone/>
            </a:pPr>
            <a:r>
              <a:t/>
            </a:r>
            <a:endParaRPr/>
          </a:p>
        </p:txBody>
      </p:sp>
      <p:sp>
        <p:nvSpPr>
          <p:cNvPr id="202" name="Shape 20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V-Model of Development</a:t>
            </a:r>
            <a:endParaRPr/>
          </a:p>
        </p:txBody>
      </p:sp>
      <p:sp>
        <p:nvSpPr>
          <p:cNvPr id="57" name="Shape 57"/>
          <p:cNvSpPr/>
          <p:nvPr/>
        </p:nvSpPr>
        <p:spPr>
          <a:xfrm>
            <a:off x="457200" y="1953651"/>
            <a:ext cx="1445400" cy="7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Requirements Elicitation</a:t>
            </a:r>
            <a:endParaRPr b="1"/>
          </a:p>
        </p:txBody>
      </p:sp>
      <p:sp>
        <p:nvSpPr>
          <p:cNvPr id="58" name="Shape 58"/>
          <p:cNvSpPr/>
          <p:nvPr/>
        </p:nvSpPr>
        <p:spPr>
          <a:xfrm>
            <a:off x="1138488" y="2868563"/>
            <a:ext cx="1445400" cy="7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System Specification</a:t>
            </a:r>
            <a:endParaRPr b="1"/>
          </a:p>
        </p:txBody>
      </p:sp>
      <p:sp>
        <p:nvSpPr>
          <p:cNvPr id="59" name="Shape 59"/>
          <p:cNvSpPr/>
          <p:nvPr/>
        </p:nvSpPr>
        <p:spPr>
          <a:xfrm>
            <a:off x="1902584" y="3783475"/>
            <a:ext cx="1445400" cy="7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Architectural Design</a:t>
            </a:r>
            <a:endParaRPr b="1"/>
          </a:p>
        </p:txBody>
      </p:sp>
      <p:sp>
        <p:nvSpPr>
          <p:cNvPr id="60" name="Shape 60"/>
          <p:cNvSpPr/>
          <p:nvPr/>
        </p:nvSpPr>
        <p:spPr>
          <a:xfrm>
            <a:off x="2867230" y="4698375"/>
            <a:ext cx="1445400" cy="7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Detailed Design</a:t>
            </a:r>
            <a:endParaRPr b="1"/>
          </a:p>
        </p:txBody>
      </p:sp>
      <p:sp>
        <p:nvSpPr>
          <p:cNvPr id="61" name="Shape 61"/>
          <p:cNvSpPr/>
          <p:nvPr/>
        </p:nvSpPr>
        <p:spPr>
          <a:xfrm>
            <a:off x="3934401" y="5601938"/>
            <a:ext cx="1445400" cy="7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Unit Development and Testing</a:t>
            </a:r>
            <a:endParaRPr b="1"/>
          </a:p>
        </p:txBody>
      </p:sp>
      <p:sp>
        <p:nvSpPr>
          <p:cNvPr id="62" name="Shape 62"/>
          <p:cNvSpPr/>
          <p:nvPr/>
        </p:nvSpPr>
        <p:spPr>
          <a:xfrm>
            <a:off x="4993705" y="4698375"/>
            <a:ext cx="1445400" cy="70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Subsystem Integration Testing</a:t>
            </a:r>
            <a:endParaRPr b="1"/>
          </a:p>
        </p:txBody>
      </p:sp>
      <p:sp>
        <p:nvSpPr>
          <p:cNvPr id="63" name="Shape 63"/>
          <p:cNvSpPr/>
          <p:nvPr/>
        </p:nvSpPr>
        <p:spPr>
          <a:xfrm>
            <a:off x="5792394" y="3783463"/>
            <a:ext cx="1445400" cy="700500"/>
          </a:xfrm>
          <a:prstGeom prst="rect">
            <a:avLst/>
          </a:prstGeom>
          <a:solidFill>
            <a:srgbClr val="EAD1D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System Integration Testing</a:t>
            </a:r>
            <a:endParaRPr b="1"/>
          </a:p>
        </p:txBody>
      </p:sp>
      <p:sp>
        <p:nvSpPr>
          <p:cNvPr id="64" name="Shape 64"/>
          <p:cNvSpPr/>
          <p:nvPr/>
        </p:nvSpPr>
        <p:spPr>
          <a:xfrm>
            <a:off x="6439089" y="2868551"/>
            <a:ext cx="1445400" cy="700500"/>
          </a:xfrm>
          <a:prstGeom prst="rect">
            <a:avLst/>
          </a:prstGeom>
          <a:solidFill>
            <a:srgbClr val="EAD1D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Acceptance Testing</a:t>
            </a:r>
            <a:endParaRPr b="1"/>
          </a:p>
        </p:txBody>
      </p:sp>
      <p:sp>
        <p:nvSpPr>
          <p:cNvPr id="65" name="Shape 65"/>
          <p:cNvSpPr/>
          <p:nvPr/>
        </p:nvSpPr>
        <p:spPr>
          <a:xfrm>
            <a:off x="7103044" y="1953639"/>
            <a:ext cx="1445400" cy="700500"/>
          </a:xfrm>
          <a:prstGeom prst="rect">
            <a:avLst/>
          </a:prstGeom>
          <a:solidFill>
            <a:srgbClr val="EAD1D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Operation and Maintenance</a:t>
            </a:r>
            <a:endParaRPr b="1"/>
          </a:p>
        </p:txBody>
      </p:sp>
      <p:cxnSp>
        <p:nvCxnSpPr>
          <p:cNvPr id="66" name="Shape 66"/>
          <p:cNvCxnSpPr>
            <a:endCxn id="58" idx="1"/>
          </p:cNvCxnSpPr>
          <p:nvPr/>
        </p:nvCxnSpPr>
        <p:spPr>
          <a:xfrm>
            <a:off x="734088" y="2642513"/>
            <a:ext cx="404400" cy="576300"/>
          </a:xfrm>
          <a:prstGeom prst="straightConnector1">
            <a:avLst/>
          </a:prstGeom>
          <a:noFill/>
          <a:ln cap="flat" cmpd="sng" w="19050">
            <a:solidFill>
              <a:schemeClr val="dk2"/>
            </a:solidFill>
            <a:prstDash val="solid"/>
            <a:round/>
            <a:headEnd len="med" w="med" type="none"/>
            <a:tailEnd len="med" w="med" type="triangle"/>
          </a:ln>
        </p:spPr>
      </p:cxnSp>
      <p:cxnSp>
        <p:nvCxnSpPr>
          <p:cNvPr id="67" name="Shape 67"/>
          <p:cNvCxnSpPr>
            <a:endCxn id="59" idx="1"/>
          </p:cNvCxnSpPr>
          <p:nvPr/>
        </p:nvCxnSpPr>
        <p:spPr>
          <a:xfrm>
            <a:off x="1473584" y="3573025"/>
            <a:ext cx="429000" cy="560700"/>
          </a:xfrm>
          <a:prstGeom prst="straightConnector1">
            <a:avLst/>
          </a:prstGeom>
          <a:noFill/>
          <a:ln cap="flat" cmpd="sng" w="19050">
            <a:solidFill>
              <a:schemeClr val="dk2"/>
            </a:solidFill>
            <a:prstDash val="solid"/>
            <a:round/>
            <a:headEnd len="med" w="med" type="none"/>
            <a:tailEnd len="med" w="med" type="triangle"/>
          </a:ln>
        </p:spPr>
      </p:cxnSp>
      <p:cxnSp>
        <p:nvCxnSpPr>
          <p:cNvPr id="68" name="Shape 68"/>
          <p:cNvCxnSpPr>
            <a:endCxn id="60" idx="1"/>
          </p:cNvCxnSpPr>
          <p:nvPr/>
        </p:nvCxnSpPr>
        <p:spPr>
          <a:xfrm>
            <a:off x="2257930" y="4488825"/>
            <a:ext cx="609300" cy="559800"/>
          </a:xfrm>
          <a:prstGeom prst="straightConnector1">
            <a:avLst/>
          </a:prstGeom>
          <a:noFill/>
          <a:ln cap="flat" cmpd="sng" w="19050">
            <a:solidFill>
              <a:schemeClr val="dk2"/>
            </a:solidFill>
            <a:prstDash val="solid"/>
            <a:round/>
            <a:headEnd len="med" w="med" type="none"/>
            <a:tailEnd len="med" w="med" type="triangle"/>
          </a:ln>
        </p:spPr>
      </p:cxnSp>
      <p:cxnSp>
        <p:nvCxnSpPr>
          <p:cNvPr id="69" name="Shape 69"/>
          <p:cNvCxnSpPr>
            <a:endCxn id="61" idx="1"/>
          </p:cNvCxnSpPr>
          <p:nvPr/>
        </p:nvCxnSpPr>
        <p:spPr>
          <a:xfrm>
            <a:off x="3193701" y="5404988"/>
            <a:ext cx="740700" cy="547200"/>
          </a:xfrm>
          <a:prstGeom prst="straightConnector1">
            <a:avLst/>
          </a:prstGeom>
          <a:noFill/>
          <a:ln cap="flat" cmpd="sng" w="19050">
            <a:solidFill>
              <a:schemeClr val="dk2"/>
            </a:solidFill>
            <a:prstDash val="solid"/>
            <a:round/>
            <a:headEnd len="med" w="med" type="none"/>
            <a:tailEnd len="med" w="med" type="triangle"/>
          </a:ln>
        </p:spPr>
      </p:cxnSp>
      <p:cxnSp>
        <p:nvCxnSpPr>
          <p:cNvPr id="70" name="Shape 70"/>
          <p:cNvCxnSpPr>
            <a:stCxn id="61" idx="3"/>
          </p:cNvCxnSpPr>
          <p:nvPr/>
        </p:nvCxnSpPr>
        <p:spPr>
          <a:xfrm flipH="1" rot="10800000">
            <a:off x="5379801" y="5434688"/>
            <a:ext cx="695700" cy="517500"/>
          </a:xfrm>
          <a:prstGeom prst="straightConnector1">
            <a:avLst/>
          </a:prstGeom>
          <a:noFill/>
          <a:ln cap="flat" cmpd="sng" w="19050">
            <a:solidFill>
              <a:schemeClr val="dk2"/>
            </a:solidFill>
            <a:prstDash val="solid"/>
            <a:round/>
            <a:headEnd len="med" w="med" type="none"/>
            <a:tailEnd len="med" w="med" type="triangle"/>
          </a:ln>
        </p:spPr>
      </p:cxnSp>
      <p:cxnSp>
        <p:nvCxnSpPr>
          <p:cNvPr id="71" name="Shape 71"/>
          <p:cNvCxnSpPr>
            <a:stCxn id="62" idx="3"/>
          </p:cNvCxnSpPr>
          <p:nvPr/>
        </p:nvCxnSpPr>
        <p:spPr>
          <a:xfrm flipH="1" rot="10800000">
            <a:off x="6439105" y="4503825"/>
            <a:ext cx="496200" cy="544800"/>
          </a:xfrm>
          <a:prstGeom prst="straightConnector1">
            <a:avLst/>
          </a:prstGeom>
          <a:noFill/>
          <a:ln cap="flat" cmpd="sng" w="19050">
            <a:solidFill>
              <a:schemeClr val="dk2"/>
            </a:solidFill>
            <a:prstDash val="solid"/>
            <a:round/>
            <a:headEnd len="med" w="med" type="none"/>
            <a:tailEnd len="med" w="med" type="triangle"/>
          </a:ln>
        </p:spPr>
      </p:cxnSp>
      <p:cxnSp>
        <p:nvCxnSpPr>
          <p:cNvPr id="72" name="Shape 72"/>
          <p:cNvCxnSpPr>
            <a:stCxn id="63" idx="3"/>
          </p:cNvCxnSpPr>
          <p:nvPr/>
        </p:nvCxnSpPr>
        <p:spPr>
          <a:xfrm flipH="1" rot="10800000">
            <a:off x="7237794" y="3603313"/>
            <a:ext cx="361800" cy="530400"/>
          </a:xfrm>
          <a:prstGeom prst="straightConnector1">
            <a:avLst/>
          </a:prstGeom>
          <a:noFill/>
          <a:ln cap="flat" cmpd="sng" w="19050">
            <a:solidFill>
              <a:schemeClr val="dk2"/>
            </a:solidFill>
            <a:prstDash val="solid"/>
            <a:round/>
            <a:headEnd len="med" w="med" type="none"/>
            <a:tailEnd len="med" w="med" type="triangle"/>
          </a:ln>
        </p:spPr>
      </p:cxnSp>
      <p:cxnSp>
        <p:nvCxnSpPr>
          <p:cNvPr id="73" name="Shape 73"/>
          <p:cNvCxnSpPr>
            <a:stCxn id="64" idx="3"/>
          </p:cNvCxnSpPr>
          <p:nvPr/>
        </p:nvCxnSpPr>
        <p:spPr>
          <a:xfrm flipH="1" rot="10800000">
            <a:off x="7884489" y="2687501"/>
            <a:ext cx="393900" cy="531300"/>
          </a:xfrm>
          <a:prstGeom prst="straightConnector1">
            <a:avLst/>
          </a:prstGeom>
          <a:noFill/>
          <a:ln cap="flat" cmpd="sng" w="19050">
            <a:solidFill>
              <a:schemeClr val="dk2"/>
            </a:solidFill>
            <a:prstDash val="solid"/>
            <a:round/>
            <a:headEnd len="med" w="med" type="none"/>
            <a:tailEnd len="med" w="med" type="triangle"/>
          </a:ln>
        </p:spPr>
      </p:cxnSp>
      <p:sp>
        <p:nvSpPr>
          <p:cNvPr id="74" name="Shape 74"/>
          <p:cNvSpPr/>
          <p:nvPr/>
        </p:nvSpPr>
        <p:spPr>
          <a:xfrm>
            <a:off x="3872493" y="1786950"/>
            <a:ext cx="1445400" cy="7005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Acceptance Test Plan</a:t>
            </a:r>
            <a:endParaRPr b="1"/>
          </a:p>
        </p:txBody>
      </p:sp>
      <p:sp>
        <p:nvSpPr>
          <p:cNvPr id="75" name="Shape 75"/>
          <p:cNvSpPr/>
          <p:nvPr/>
        </p:nvSpPr>
        <p:spPr>
          <a:xfrm>
            <a:off x="3872493" y="2580463"/>
            <a:ext cx="1445400" cy="7005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System Integration Test Plan</a:t>
            </a:r>
            <a:endParaRPr b="1"/>
          </a:p>
        </p:txBody>
      </p:sp>
      <p:cxnSp>
        <p:nvCxnSpPr>
          <p:cNvPr id="76" name="Shape 76"/>
          <p:cNvCxnSpPr>
            <a:stCxn id="57" idx="3"/>
            <a:endCxn id="74" idx="1"/>
          </p:cNvCxnSpPr>
          <p:nvPr/>
        </p:nvCxnSpPr>
        <p:spPr>
          <a:xfrm flipH="1" rot="10800000">
            <a:off x="1902600" y="2137101"/>
            <a:ext cx="1969800" cy="166800"/>
          </a:xfrm>
          <a:prstGeom prst="straightConnector1">
            <a:avLst/>
          </a:prstGeom>
          <a:noFill/>
          <a:ln cap="flat" cmpd="sng" w="19050">
            <a:solidFill>
              <a:srgbClr val="980000"/>
            </a:solidFill>
            <a:prstDash val="dash"/>
            <a:round/>
            <a:headEnd len="med" w="med" type="none"/>
            <a:tailEnd len="med" w="med" type="triangle"/>
          </a:ln>
        </p:spPr>
      </p:cxnSp>
      <p:cxnSp>
        <p:nvCxnSpPr>
          <p:cNvPr id="77" name="Shape 77"/>
          <p:cNvCxnSpPr>
            <a:stCxn id="58" idx="3"/>
            <a:endCxn id="74" idx="1"/>
          </p:cNvCxnSpPr>
          <p:nvPr/>
        </p:nvCxnSpPr>
        <p:spPr>
          <a:xfrm flipH="1" rot="10800000">
            <a:off x="2583888" y="2137313"/>
            <a:ext cx="1288500" cy="1081500"/>
          </a:xfrm>
          <a:prstGeom prst="straightConnector1">
            <a:avLst/>
          </a:prstGeom>
          <a:noFill/>
          <a:ln cap="flat" cmpd="sng" w="19050">
            <a:solidFill>
              <a:srgbClr val="980000"/>
            </a:solidFill>
            <a:prstDash val="dash"/>
            <a:round/>
            <a:headEnd len="med" w="med" type="none"/>
            <a:tailEnd len="med" w="med" type="triangle"/>
          </a:ln>
        </p:spPr>
      </p:cxnSp>
      <p:cxnSp>
        <p:nvCxnSpPr>
          <p:cNvPr id="78" name="Shape 78"/>
          <p:cNvCxnSpPr>
            <a:stCxn id="58" idx="3"/>
            <a:endCxn id="75" idx="1"/>
          </p:cNvCxnSpPr>
          <p:nvPr/>
        </p:nvCxnSpPr>
        <p:spPr>
          <a:xfrm flipH="1" rot="10800000">
            <a:off x="2583888" y="2930813"/>
            <a:ext cx="1288500" cy="288000"/>
          </a:xfrm>
          <a:prstGeom prst="straightConnector1">
            <a:avLst/>
          </a:prstGeom>
          <a:noFill/>
          <a:ln cap="flat" cmpd="sng" w="19050">
            <a:solidFill>
              <a:srgbClr val="9900FF"/>
            </a:solidFill>
            <a:prstDash val="dash"/>
            <a:round/>
            <a:headEnd len="med" w="med" type="none"/>
            <a:tailEnd len="med" w="med" type="triangle"/>
          </a:ln>
        </p:spPr>
      </p:cxnSp>
      <p:cxnSp>
        <p:nvCxnSpPr>
          <p:cNvPr id="79" name="Shape 79"/>
          <p:cNvCxnSpPr>
            <a:stCxn id="59" idx="3"/>
            <a:endCxn id="75" idx="1"/>
          </p:cNvCxnSpPr>
          <p:nvPr/>
        </p:nvCxnSpPr>
        <p:spPr>
          <a:xfrm flipH="1" rot="10800000">
            <a:off x="3347984" y="2930725"/>
            <a:ext cx="524400" cy="1203000"/>
          </a:xfrm>
          <a:prstGeom prst="straightConnector1">
            <a:avLst/>
          </a:prstGeom>
          <a:noFill/>
          <a:ln cap="flat" cmpd="sng" w="19050">
            <a:solidFill>
              <a:srgbClr val="9900FF"/>
            </a:solidFill>
            <a:prstDash val="dash"/>
            <a:round/>
            <a:headEnd len="med" w="med" type="none"/>
            <a:tailEnd len="med" w="med" type="triangle"/>
          </a:ln>
        </p:spPr>
      </p:cxnSp>
      <p:cxnSp>
        <p:nvCxnSpPr>
          <p:cNvPr id="80" name="Shape 80"/>
          <p:cNvCxnSpPr>
            <a:stCxn id="74" idx="3"/>
            <a:endCxn id="64" idx="1"/>
          </p:cNvCxnSpPr>
          <p:nvPr/>
        </p:nvCxnSpPr>
        <p:spPr>
          <a:xfrm>
            <a:off x="5317893" y="2137200"/>
            <a:ext cx="1121100" cy="1081500"/>
          </a:xfrm>
          <a:prstGeom prst="straightConnector1">
            <a:avLst/>
          </a:prstGeom>
          <a:noFill/>
          <a:ln cap="flat" cmpd="sng" w="19050">
            <a:solidFill>
              <a:srgbClr val="980000"/>
            </a:solidFill>
            <a:prstDash val="dash"/>
            <a:round/>
            <a:headEnd len="med" w="med" type="none"/>
            <a:tailEnd len="med" w="med" type="triangle"/>
          </a:ln>
        </p:spPr>
      </p:cxnSp>
      <p:cxnSp>
        <p:nvCxnSpPr>
          <p:cNvPr id="81" name="Shape 81"/>
          <p:cNvCxnSpPr>
            <a:stCxn id="75" idx="3"/>
            <a:endCxn id="63" idx="1"/>
          </p:cNvCxnSpPr>
          <p:nvPr/>
        </p:nvCxnSpPr>
        <p:spPr>
          <a:xfrm>
            <a:off x="5317893" y="2930713"/>
            <a:ext cx="474600" cy="1203000"/>
          </a:xfrm>
          <a:prstGeom prst="straightConnector1">
            <a:avLst/>
          </a:prstGeom>
          <a:noFill/>
          <a:ln cap="flat" cmpd="sng" w="19050">
            <a:solidFill>
              <a:srgbClr val="9900FF"/>
            </a:solidFill>
            <a:prstDash val="dash"/>
            <a:round/>
            <a:headEnd len="med" w="med" type="none"/>
            <a:tailEnd len="med" w="med" type="triangle"/>
          </a:ln>
        </p:spPr>
      </p:cxnSp>
      <p:sp>
        <p:nvSpPr>
          <p:cNvPr id="82" name="Shape 82"/>
          <p:cNvSpPr/>
          <p:nvPr/>
        </p:nvSpPr>
        <p:spPr>
          <a:xfrm>
            <a:off x="5792393" y="1603475"/>
            <a:ext cx="1445400" cy="7005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Regression Test Plan</a:t>
            </a:r>
            <a:endParaRPr b="1"/>
          </a:p>
        </p:txBody>
      </p:sp>
      <p:sp>
        <p:nvSpPr>
          <p:cNvPr id="83" name="Shape 8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User-Based Testing Types</a:t>
            </a:r>
            <a:endParaRPr/>
          </a:p>
        </p:txBody>
      </p:sp>
      <p:sp>
        <p:nvSpPr>
          <p:cNvPr id="208" name="Shape 20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Three types of user-based testing:</a:t>
            </a:r>
            <a:endParaRPr/>
          </a:p>
          <a:p>
            <a:pPr indent="-419100" lvl="0" marL="457200" marR="0" rtl="0" algn="l">
              <a:lnSpc>
                <a:spcPct val="100000"/>
              </a:lnSpc>
              <a:spcBef>
                <a:spcPts val="600"/>
              </a:spcBef>
              <a:spcAft>
                <a:spcPts val="0"/>
              </a:spcAft>
              <a:buSzPts val="3000"/>
              <a:buChar char="●"/>
            </a:pPr>
            <a:r>
              <a:rPr lang="en"/>
              <a:t>Alpha Testing</a:t>
            </a:r>
            <a:endParaRPr/>
          </a:p>
          <a:p>
            <a:pPr indent="-381000" lvl="1" marL="914400" marR="0" rtl="0" algn="l">
              <a:lnSpc>
                <a:spcPct val="100000"/>
              </a:lnSpc>
              <a:spcBef>
                <a:spcPts val="0"/>
              </a:spcBef>
              <a:spcAft>
                <a:spcPts val="0"/>
              </a:spcAft>
              <a:buSzPts val="2400"/>
              <a:buChar char="○"/>
            </a:pPr>
            <a:r>
              <a:rPr lang="en"/>
              <a:t>A small group of users work closely with development team to test the software.</a:t>
            </a:r>
            <a:endParaRPr/>
          </a:p>
          <a:p>
            <a:pPr indent="-419100" lvl="0" marL="457200" marR="0" rtl="0" algn="l">
              <a:lnSpc>
                <a:spcPct val="100000"/>
              </a:lnSpc>
              <a:spcBef>
                <a:spcPts val="0"/>
              </a:spcBef>
              <a:spcAft>
                <a:spcPts val="0"/>
              </a:spcAft>
              <a:buSzPts val="3000"/>
              <a:buChar char="●"/>
            </a:pPr>
            <a:r>
              <a:rPr lang="en"/>
              <a:t>Beta Testing</a:t>
            </a:r>
            <a:endParaRPr/>
          </a:p>
          <a:p>
            <a:pPr indent="-381000" lvl="1" marL="914400" marR="0" rtl="0" algn="l">
              <a:lnSpc>
                <a:spcPct val="100000"/>
              </a:lnSpc>
              <a:spcBef>
                <a:spcPts val="0"/>
              </a:spcBef>
              <a:spcAft>
                <a:spcPts val="0"/>
              </a:spcAft>
              <a:buSzPts val="2400"/>
              <a:buChar char="○"/>
            </a:pPr>
            <a:r>
              <a:rPr lang="en"/>
              <a:t>A release of the software is made available to a larger group of interested users. </a:t>
            </a:r>
            <a:endParaRPr/>
          </a:p>
          <a:p>
            <a:pPr indent="-419100" lvl="0" marL="457200" marR="0" rtl="0" algn="l">
              <a:lnSpc>
                <a:spcPct val="100000"/>
              </a:lnSpc>
              <a:spcBef>
                <a:spcPts val="0"/>
              </a:spcBef>
              <a:spcAft>
                <a:spcPts val="0"/>
              </a:spcAft>
              <a:buSzPts val="3000"/>
              <a:buChar char="●"/>
            </a:pPr>
            <a:r>
              <a:rPr lang="en"/>
              <a:t>Acceptance Testing</a:t>
            </a:r>
            <a:endParaRPr/>
          </a:p>
          <a:p>
            <a:pPr indent="-381000" lvl="1" marL="914400" marR="0" rtl="0" algn="l">
              <a:lnSpc>
                <a:spcPct val="100000"/>
              </a:lnSpc>
              <a:spcBef>
                <a:spcPts val="0"/>
              </a:spcBef>
              <a:spcAft>
                <a:spcPts val="0"/>
              </a:spcAft>
              <a:buSzPts val="2400"/>
              <a:buChar char="○"/>
            </a:pPr>
            <a:r>
              <a:rPr lang="en"/>
              <a:t>Customers decide whether or not the system is ready to be released.</a:t>
            </a:r>
            <a:endParaRPr/>
          </a:p>
          <a:p>
            <a:pPr indent="0" lvl="0" marL="457200" marR="0" rtl="0" algn="l">
              <a:lnSpc>
                <a:spcPct val="100000"/>
              </a:lnSpc>
              <a:spcBef>
                <a:spcPts val="600"/>
              </a:spcBef>
              <a:spcAft>
                <a:spcPts val="0"/>
              </a:spcAft>
              <a:buNone/>
            </a:pPr>
            <a:r>
              <a:t/>
            </a:r>
            <a:endParaRPr/>
          </a:p>
        </p:txBody>
      </p:sp>
      <p:sp>
        <p:nvSpPr>
          <p:cNvPr id="209" name="Shape 20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Alpha Testing</a:t>
            </a:r>
            <a:endParaRPr/>
          </a:p>
        </p:txBody>
      </p:sp>
      <p:sp>
        <p:nvSpPr>
          <p:cNvPr id="215" name="Shape 2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Users and developers work together.</a:t>
            </a:r>
            <a:endParaRPr/>
          </a:p>
          <a:p>
            <a:pPr indent="-381000" lvl="1" marL="914400" marR="0" rtl="0" algn="l">
              <a:lnSpc>
                <a:spcPct val="100000"/>
              </a:lnSpc>
              <a:spcBef>
                <a:spcPts val="0"/>
              </a:spcBef>
              <a:spcAft>
                <a:spcPts val="0"/>
              </a:spcAft>
              <a:buSzPts val="2400"/>
              <a:buChar char="○"/>
            </a:pPr>
            <a:r>
              <a:rPr lang="en"/>
              <a:t>Users can identify problems not apparent to the development team.</a:t>
            </a:r>
            <a:endParaRPr/>
          </a:p>
          <a:p>
            <a:pPr indent="-381000" lvl="2" marL="1371600" marR="0" rtl="0" algn="l">
              <a:lnSpc>
                <a:spcPct val="100000"/>
              </a:lnSpc>
              <a:spcBef>
                <a:spcPts val="0"/>
              </a:spcBef>
              <a:spcAft>
                <a:spcPts val="0"/>
              </a:spcAft>
              <a:buSzPts val="2400"/>
              <a:buChar char="■"/>
            </a:pPr>
            <a:r>
              <a:rPr lang="en"/>
              <a:t>Developers work from requirements, users have their own expectations.</a:t>
            </a:r>
            <a:endParaRPr/>
          </a:p>
          <a:p>
            <a:pPr indent="-419100" lvl="0" marL="457200" marR="0" rtl="0" algn="l">
              <a:lnSpc>
                <a:spcPct val="100000"/>
              </a:lnSpc>
              <a:spcBef>
                <a:spcPts val="0"/>
              </a:spcBef>
              <a:spcAft>
                <a:spcPts val="0"/>
              </a:spcAft>
              <a:buSzPts val="3000"/>
              <a:buChar char="●"/>
            </a:pPr>
            <a:r>
              <a:rPr lang="en"/>
              <a:t>Takes place under controlled conditions.</a:t>
            </a:r>
            <a:endParaRPr/>
          </a:p>
          <a:p>
            <a:pPr indent="-381000" lvl="1" marL="914400" marR="0" rtl="0" algn="l">
              <a:lnSpc>
                <a:spcPct val="100000"/>
              </a:lnSpc>
              <a:spcBef>
                <a:spcPts val="0"/>
              </a:spcBef>
              <a:spcAft>
                <a:spcPts val="0"/>
              </a:spcAft>
              <a:buSzPts val="2400"/>
              <a:buChar char="○"/>
            </a:pPr>
            <a:r>
              <a:rPr lang="en"/>
              <a:t>Software is usually incomplete or untested.</a:t>
            </a:r>
            <a:endParaRPr/>
          </a:p>
          <a:p>
            <a:pPr indent="-419100" lvl="0" marL="457200" marR="0" rtl="0" algn="l">
              <a:lnSpc>
                <a:spcPct val="100000"/>
              </a:lnSpc>
              <a:spcBef>
                <a:spcPts val="0"/>
              </a:spcBef>
              <a:spcAft>
                <a:spcPts val="0"/>
              </a:spcAft>
              <a:buSzPts val="3000"/>
              <a:buChar char="●"/>
            </a:pPr>
            <a:r>
              <a:rPr lang="en"/>
              <a:t>“Power users” and customers who want early information about system features.</a:t>
            </a:r>
            <a:endParaRPr/>
          </a:p>
          <a:p>
            <a:pPr indent="-381000" lvl="1" marL="914400" marR="0" rtl="0" algn="l">
              <a:lnSpc>
                <a:spcPct val="100000"/>
              </a:lnSpc>
              <a:spcBef>
                <a:spcPts val="0"/>
              </a:spcBef>
              <a:spcAft>
                <a:spcPts val="0"/>
              </a:spcAft>
              <a:buSzPts val="2400"/>
              <a:buChar char="○"/>
            </a:pPr>
            <a:r>
              <a:rPr lang="en"/>
              <a:t>Agile processes advocate for “customer as a team member”</a:t>
            </a:r>
            <a:endParaRPr/>
          </a:p>
          <a:p>
            <a:pPr indent="0" lvl="0" marL="457200" marR="0" rtl="0" algn="l">
              <a:lnSpc>
                <a:spcPct val="100000"/>
              </a:lnSpc>
              <a:spcBef>
                <a:spcPts val="600"/>
              </a:spcBef>
              <a:spcAft>
                <a:spcPts val="0"/>
              </a:spcAft>
              <a:buNone/>
            </a:pPr>
            <a:r>
              <a:t/>
            </a:r>
            <a:endParaRPr/>
          </a:p>
        </p:txBody>
      </p:sp>
      <p:sp>
        <p:nvSpPr>
          <p:cNvPr id="216" name="Shape 2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Beta Testing</a:t>
            </a:r>
            <a:endParaRPr/>
          </a:p>
        </p:txBody>
      </p:sp>
      <p:sp>
        <p:nvSpPr>
          <p:cNvPr id="222" name="Shape 2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Early build made available to a larger group of volunteers and customers. </a:t>
            </a:r>
            <a:endParaRPr/>
          </a:p>
          <a:p>
            <a:pPr indent="-419100" lvl="0" marL="457200" marR="0" rtl="0" algn="l">
              <a:lnSpc>
                <a:spcPct val="100000"/>
              </a:lnSpc>
              <a:spcBef>
                <a:spcPts val="0"/>
              </a:spcBef>
              <a:spcAft>
                <a:spcPts val="0"/>
              </a:spcAft>
              <a:buSzPts val="3000"/>
              <a:buChar char="●"/>
            </a:pPr>
            <a:r>
              <a:rPr lang="en"/>
              <a:t>Software is used under uncontrolled conditions, hardware configurations.</a:t>
            </a:r>
            <a:endParaRPr/>
          </a:p>
          <a:p>
            <a:pPr indent="-381000" lvl="1" marL="914400" marR="0" rtl="0" algn="l">
              <a:lnSpc>
                <a:spcPct val="100000"/>
              </a:lnSpc>
              <a:spcBef>
                <a:spcPts val="0"/>
              </a:spcBef>
              <a:spcAft>
                <a:spcPts val="0"/>
              </a:spcAft>
              <a:buSzPts val="2400"/>
              <a:buChar char="○"/>
            </a:pPr>
            <a:r>
              <a:rPr lang="en"/>
              <a:t>Important if the system will be sold to any customer.</a:t>
            </a:r>
            <a:endParaRPr/>
          </a:p>
          <a:p>
            <a:pPr indent="-381000" lvl="1" marL="914400" marR="0" rtl="0" algn="l">
              <a:lnSpc>
                <a:spcPct val="100000"/>
              </a:lnSpc>
              <a:spcBef>
                <a:spcPts val="0"/>
              </a:spcBef>
              <a:spcAft>
                <a:spcPts val="0"/>
              </a:spcAft>
              <a:buSzPts val="2400"/>
              <a:buChar char="○"/>
            </a:pPr>
            <a:r>
              <a:rPr lang="en"/>
              <a:t>Discovers interaction problems.</a:t>
            </a:r>
            <a:endParaRPr/>
          </a:p>
          <a:p>
            <a:pPr indent="-419100" lvl="0" marL="457200" marR="0" rtl="0" algn="l">
              <a:lnSpc>
                <a:spcPct val="100000"/>
              </a:lnSpc>
              <a:spcBef>
                <a:spcPts val="0"/>
              </a:spcBef>
              <a:spcAft>
                <a:spcPts val="0"/>
              </a:spcAft>
              <a:buSzPts val="3000"/>
              <a:buChar char="●"/>
            </a:pPr>
            <a:r>
              <a:rPr lang="en"/>
              <a:t>Can be a form of marketing.</a:t>
            </a:r>
            <a:endParaRPr/>
          </a:p>
          <a:p>
            <a:pPr indent="-419100" lvl="0" marL="457200" marR="0" rtl="0" algn="l">
              <a:lnSpc>
                <a:spcPct val="100000"/>
              </a:lnSpc>
              <a:spcBef>
                <a:spcPts val="0"/>
              </a:spcBef>
              <a:spcAft>
                <a:spcPts val="0"/>
              </a:spcAft>
              <a:buSzPts val="3000"/>
              <a:buChar char="●"/>
            </a:pPr>
            <a:r>
              <a:rPr lang="en"/>
              <a:t>Should not replace traditional testing.</a:t>
            </a:r>
            <a:endParaRPr/>
          </a:p>
        </p:txBody>
      </p:sp>
      <p:sp>
        <p:nvSpPr>
          <p:cNvPr id="223" name="Shape 2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Acceptance Testing</a:t>
            </a:r>
            <a:endParaRPr/>
          </a:p>
        </p:txBody>
      </p:sp>
      <p:sp>
        <p:nvSpPr>
          <p:cNvPr id="229" name="Shape 2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Formal validation activity between developer and customer.</a:t>
            </a:r>
            <a:endParaRPr/>
          </a:p>
          <a:p>
            <a:pPr indent="-419100" lvl="0" marL="457200" marR="0" rtl="0" algn="l">
              <a:lnSpc>
                <a:spcPct val="100000"/>
              </a:lnSpc>
              <a:spcBef>
                <a:spcPts val="0"/>
              </a:spcBef>
              <a:spcAft>
                <a:spcPts val="0"/>
              </a:spcAft>
              <a:buSzPts val="3000"/>
              <a:buChar char="●"/>
            </a:pPr>
            <a:r>
              <a:rPr lang="en"/>
              <a:t>Software is taken to a group of users that try a set of scenarios under supervision.</a:t>
            </a:r>
            <a:endParaRPr/>
          </a:p>
          <a:p>
            <a:pPr indent="-381000" lvl="1" marL="914400" marR="0" rtl="0" algn="l">
              <a:lnSpc>
                <a:spcPct val="100000"/>
              </a:lnSpc>
              <a:spcBef>
                <a:spcPts val="0"/>
              </a:spcBef>
              <a:spcAft>
                <a:spcPts val="0"/>
              </a:spcAft>
              <a:buSzPts val="2400"/>
              <a:buChar char="○"/>
            </a:pPr>
            <a:r>
              <a:rPr lang="en"/>
              <a:t>Scenarios mirror the typical system use cases.</a:t>
            </a:r>
            <a:endParaRPr/>
          </a:p>
          <a:p>
            <a:pPr indent="-381000" lvl="1" marL="914400" marR="0" rtl="0" algn="l">
              <a:lnSpc>
                <a:spcPct val="100000"/>
              </a:lnSpc>
              <a:spcBef>
                <a:spcPts val="0"/>
              </a:spcBef>
              <a:spcAft>
                <a:spcPts val="0"/>
              </a:spcAft>
              <a:buSzPts val="2400"/>
              <a:buChar char="○"/>
            </a:pPr>
            <a:r>
              <a:rPr lang="en"/>
              <a:t>Users provide feedback and decide whether the software is acceptable for each scenario.</a:t>
            </a:r>
            <a:endParaRPr/>
          </a:p>
          <a:p>
            <a:pPr indent="-419100" lvl="0" marL="457200" marR="0" rtl="0" algn="l">
              <a:lnSpc>
                <a:spcPct val="100000"/>
              </a:lnSpc>
              <a:spcBef>
                <a:spcPts val="0"/>
              </a:spcBef>
              <a:spcAft>
                <a:spcPts val="0"/>
              </a:spcAft>
              <a:buSzPts val="3000"/>
              <a:buChar char="●"/>
            </a:pPr>
            <a:r>
              <a:rPr lang="en"/>
              <a:t>Users ultimately decide whether the software is ready for release.</a:t>
            </a:r>
            <a:endParaRPr/>
          </a:p>
          <a:p>
            <a:pPr indent="-381000" lvl="1" marL="914400" marR="0" rtl="0" algn="l">
              <a:lnSpc>
                <a:spcPct val="100000"/>
              </a:lnSpc>
              <a:spcBef>
                <a:spcPts val="0"/>
              </a:spcBef>
              <a:spcAft>
                <a:spcPts val="0"/>
              </a:spcAft>
              <a:buSzPts val="2400"/>
              <a:buChar char="○"/>
            </a:pPr>
            <a:r>
              <a:rPr lang="en"/>
              <a:t>Developers may negotiate with users.</a:t>
            </a:r>
            <a:endParaRPr/>
          </a:p>
        </p:txBody>
      </p:sp>
      <p:sp>
        <p:nvSpPr>
          <p:cNvPr id="230" name="Shape 2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Acceptance Testing Stages</a:t>
            </a:r>
            <a:endParaRPr/>
          </a:p>
        </p:txBody>
      </p:sp>
      <p:sp>
        <p:nvSpPr>
          <p:cNvPr id="236" name="Shape 2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Define acceptance criteria</a:t>
            </a:r>
            <a:endParaRPr/>
          </a:p>
          <a:p>
            <a:pPr indent="-368300" lvl="1" marL="914400" marR="0" rtl="0" algn="l">
              <a:lnSpc>
                <a:spcPct val="100000"/>
              </a:lnSpc>
              <a:spcBef>
                <a:spcPts val="0"/>
              </a:spcBef>
              <a:spcAft>
                <a:spcPts val="0"/>
              </a:spcAft>
              <a:buSzPts val="2200"/>
              <a:buChar char="○"/>
            </a:pPr>
            <a:r>
              <a:rPr lang="en" sz="2200"/>
              <a:t>Work with customers to define how validation will be conducted, and the conditions that will determine acceptance.</a:t>
            </a:r>
            <a:endParaRPr sz="2200"/>
          </a:p>
          <a:p>
            <a:pPr indent="-419100" lvl="0" marL="457200" marR="0" rtl="0" algn="l">
              <a:lnSpc>
                <a:spcPct val="100000"/>
              </a:lnSpc>
              <a:spcBef>
                <a:spcPts val="0"/>
              </a:spcBef>
              <a:spcAft>
                <a:spcPts val="0"/>
              </a:spcAft>
              <a:buSzPts val="3000"/>
              <a:buChar char="●"/>
            </a:pPr>
            <a:r>
              <a:rPr lang="en"/>
              <a:t>Plan acceptance testing</a:t>
            </a:r>
            <a:endParaRPr/>
          </a:p>
          <a:p>
            <a:pPr indent="-368300" lvl="1" marL="914400" marR="0" rtl="0" algn="l">
              <a:lnSpc>
                <a:spcPct val="100000"/>
              </a:lnSpc>
              <a:spcBef>
                <a:spcPts val="0"/>
              </a:spcBef>
              <a:spcAft>
                <a:spcPts val="0"/>
              </a:spcAft>
              <a:buSzPts val="2200"/>
              <a:buChar char="○"/>
            </a:pPr>
            <a:r>
              <a:rPr lang="en" sz="2200"/>
              <a:t>Decide resources, time, and budget for acceptance testing. Establish a schedule. Define order that features should be tested. Define risks to testing process.</a:t>
            </a:r>
            <a:endParaRPr sz="2200"/>
          </a:p>
          <a:p>
            <a:pPr indent="-419100" lvl="0" marL="457200" marR="0" rtl="0" algn="l">
              <a:lnSpc>
                <a:spcPct val="100000"/>
              </a:lnSpc>
              <a:spcBef>
                <a:spcPts val="0"/>
              </a:spcBef>
              <a:spcAft>
                <a:spcPts val="0"/>
              </a:spcAft>
              <a:buSzPts val="3000"/>
              <a:buChar char="●"/>
            </a:pPr>
            <a:r>
              <a:rPr lang="en"/>
              <a:t>Derive acceptance tests.</a:t>
            </a:r>
            <a:endParaRPr/>
          </a:p>
          <a:p>
            <a:pPr indent="-368300" lvl="1" marL="914400" marR="0" rtl="0" algn="l">
              <a:lnSpc>
                <a:spcPct val="100000"/>
              </a:lnSpc>
              <a:spcBef>
                <a:spcPts val="0"/>
              </a:spcBef>
              <a:spcAft>
                <a:spcPts val="0"/>
              </a:spcAft>
              <a:buSzPts val="2200"/>
              <a:buChar char="○"/>
            </a:pPr>
            <a:r>
              <a:rPr lang="en" sz="2200"/>
              <a:t>Design tests to check whether or not the system is acceptable. Test both functional and non-functional characteristics of the system. </a:t>
            </a:r>
            <a:endParaRPr sz="2200"/>
          </a:p>
          <a:p>
            <a:pPr indent="0" lvl="0" marL="457200" marR="0" rtl="0" algn="l">
              <a:lnSpc>
                <a:spcPct val="100000"/>
              </a:lnSpc>
              <a:spcBef>
                <a:spcPts val="600"/>
              </a:spcBef>
              <a:spcAft>
                <a:spcPts val="0"/>
              </a:spcAft>
              <a:buNone/>
            </a:pPr>
            <a:r>
              <a:t/>
            </a:r>
            <a:endParaRPr/>
          </a:p>
        </p:txBody>
      </p:sp>
      <p:sp>
        <p:nvSpPr>
          <p:cNvPr id="237" name="Shape 2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Acceptance Testing Stages</a:t>
            </a:r>
            <a:endParaRPr/>
          </a:p>
        </p:txBody>
      </p:sp>
      <p:sp>
        <p:nvSpPr>
          <p:cNvPr id="243" name="Shape 2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Run acceptance tests</a:t>
            </a:r>
            <a:endParaRPr/>
          </a:p>
          <a:p>
            <a:pPr indent="-381000" lvl="1" marL="914400" marR="0" rtl="0" algn="l">
              <a:lnSpc>
                <a:spcPct val="100000"/>
              </a:lnSpc>
              <a:spcBef>
                <a:spcPts val="0"/>
              </a:spcBef>
              <a:spcAft>
                <a:spcPts val="0"/>
              </a:spcAft>
              <a:buSzPts val="2400"/>
              <a:buChar char="○"/>
            </a:pPr>
            <a:r>
              <a:rPr lang="en"/>
              <a:t>Users complete the set of tests. Should take place in the same environment that they will use the software. Some training may be required.</a:t>
            </a:r>
            <a:endParaRPr/>
          </a:p>
          <a:p>
            <a:pPr indent="-419100" lvl="0" marL="457200" marR="0" rtl="0" algn="l">
              <a:lnSpc>
                <a:spcPct val="100000"/>
              </a:lnSpc>
              <a:spcBef>
                <a:spcPts val="0"/>
              </a:spcBef>
              <a:spcAft>
                <a:spcPts val="0"/>
              </a:spcAft>
              <a:buSzPts val="3000"/>
              <a:buChar char="●"/>
            </a:pPr>
            <a:r>
              <a:rPr lang="en"/>
              <a:t>Negotiate test results</a:t>
            </a:r>
            <a:endParaRPr/>
          </a:p>
          <a:p>
            <a:pPr indent="-381000" lvl="1" marL="914400" marR="0" rtl="0" algn="l">
              <a:lnSpc>
                <a:spcPct val="100000"/>
              </a:lnSpc>
              <a:spcBef>
                <a:spcPts val="0"/>
              </a:spcBef>
              <a:spcAft>
                <a:spcPts val="0"/>
              </a:spcAft>
              <a:buSzPts val="2400"/>
              <a:buChar char="○"/>
            </a:pPr>
            <a:r>
              <a:rPr lang="en"/>
              <a:t>It is unlikely that all of the tests will pass the first time. Developer and customer negotiate to decide if the system is good enough or if it needs more work.</a:t>
            </a:r>
            <a:endParaRPr/>
          </a:p>
          <a:p>
            <a:pPr indent="-419100" lvl="0" marL="457200" marR="0" rtl="0" algn="l">
              <a:lnSpc>
                <a:spcPct val="100000"/>
              </a:lnSpc>
              <a:spcBef>
                <a:spcPts val="0"/>
              </a:spcBef>
              <a:spcAft>
                <a:spcPts val="0"/>
              </a:spcAft>
              <a:buSzPts val="3000"/>
              <a:buChar char="●"/>
            </a:pPr>
            <a:r>
              <a:rPr lang="en"/>
              <a:t>Reject or accept the system</a:t>
            </a:r>
            <a:endParaRPr/>
          </a:p>
          <a:p>
            <a:pPr indent="-381000" lvl="1" marL="914400" marR="0" rtl="0" algn="l">
              <a:lnSpc>
                <a:spcPct val="100000"/>
              </a:lnSpc>
              <a:spcBef>
                <a:spcPts val="0"/>
              </a:spcBef>
              <a:spcAft>
                <a:spcPts val="0"/>
              </a:spcAft>
              <a:buSzPts val="2400"/>
              <a:buChar char="○"/>
            </a:pPr>
            <a:r>
              <a:rPr lang="en"/>
              <a:t>Developers and customer must meet to decide whether the system is ready to be released.</a:t>
            </a:r>
            <a:endParaRPr/>
          </a:p>
          <a:p>
            <a:pPr indent="0" lvl="0" marL="457200" marR="0" rtl="0" algn="l">
              <a:lnSpc>
                <a:spcPct val="100000"/>
              </a:lnSpc>
              <a:spcBef>
                <a:spcPts val="600"/>
              </a:spcBef>
              <a:spcAft>
                <a:spcPts val="0"/>
              </a:spcAft>
              <a:buNone/>
            </a:pPr>
            <a:r>
              <a:t/>
            </a:r>
            <a:endParaRPr/>
          </a:p>
        </p:txBody>
      </p:sp>
      <p:sp>
        <p:nvSpPr>
          <p:cNvPr id="244" name="Shape 2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Qualitative Process</a:t>
            </a:r>
            <a:endParaRPr/>
          </a:p>
        </p:txBody>
      </p:sp>
      <p:sp>
        <p:nvSpPr>
          <p:cNvPr id="250" name="Shape 2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Results may vary based on the user surveyed and environmental factors.</a:t>
            </a:r>
            <a:endParaRPr/>
          </a:p>
          <a:p>
            <a:pPr indent="-381000" lvl="1" marL="914400" marR="0" rtl="0" algn="l">
              <a:lnSpc>
                <a:spcPct val="100000"/>
              </a:lnSpc>
              <a:spcBef>
                <a:spcPts val="0"/>
              </a:spcBef>
              <a:spcAft>
                <a:spcPts val="0"/>
              </a:spcAft>
              <a:buSzPts val="2400"/>
              <a:buChar char="○"/>
            </a:pPr>
            <a:r>
              <a:rPr lang="en"/>
              <a:t>Software may need to be accepted regardless of users’ preferences if deadline is strict.</a:t>
            </a:r>
            <a:endParaRPr/>
          </a:p>
          <a:p>
            <a:pPr indent="-381000" lvl="1" marL="914400" marR="0" rtl="0" algn="l">
              <a:lnSpc>
                <a:spcPct val="100000"/>
              </a:lnSpc>
              <a:spcBef>
                <a:spcPts val="0"/>
              </a:spcBef>
              <a:spcAft>
                <a:spcPts val="0"/>
              </a:spcAft>
              <a:buSzPts val="2400"/>
              <a:buChar char="○"/>
            </a:pPr>
            <a:r>
              <a:rPr lang="en"/>
              <a:t>May be used as an “excuse” to reject a project.</a:t>
            </a:r>
            <a:endParaRPr/>
          </a:p>
          <a:p>
            <a:pPr indent="-419100" lvl="0" marL="457200" marR="0" rtl="0" algn="l">
              <a:lnSpc>
                <a:spcPct val="100000"/>
              </a:lnSpc>
              <a:spcBef>
                <a:spcPts val="0"/>
              </a:spcBef>
              <a:spcAft>
                <a:spcPts val="0"/>
              </a:spcAft>
              <a:buSzPts val="3000"/>
              <a:buChar char="●"/>
            </a:pPr>
            <a:r>
              <a:rPr lang="en"/>
              <a:t>Users should be “typical”</a:t>
            </a:r>
            <a:endParaRPr/>
          </a:p>
          <a:p>
            <a:pPr indent="-381000" lvl="1" marL="914400" marR="0" rtl="0" algn="l">
              <a:lnSpc>
                <a:spcPct val="100000"/>
              </a:lnSpc>
              <a:spcBef>
                <a:spcPts val="0"/>
              </a:spcBef>
              <a:spcAft>
                <a:spcPts val="0"/>
              </a:spcAft>
              <a:buSzPts val="2400"/>
              <a:buChar char="○"/>
            </a:pPr>
            <a:r>
              <a:rPr lang="en"/>
              <a:t>Usually interested volunteers.</a:t>
            </a:r>
            <a:endParaRPr/>
          </a:p>
          <a:p>
            <a:pPr indent="-381000" lvl="1" marL="914400" marR="0" rtl="0" algn="l">
              <a:lnSpc>
                <a:spcPct val="100000"/>
              </a:lnSpc>
              <a:spcBef>
                <a:spcPts val="0"/>
              </a:spcBef>
              <a:spcAft>
                <a:spcPts val="0"/>
              </a:spcAft>
              <a:buSzPts val="2400"/>
              <a:buChar char="○"/>
            </a:pPr>
            <a:r>
              <a:rPr lang="en"/>
              <a:t>How users interact with a beta may not match the real system.</a:t>
            </a:r>
            <a:endParaRPr/>
          </a:p>
          <a:p>
            <a:pPr indent="-381000" lvl="1" marL="914400" marR="0" rtl="0" algn="l">
              <a:lnSpc>
                <a:spcPct val="100000"/>
              </a:lnSpc>
              <a:spcBef>
                <a:spcPts val="0"/>
              </a:spcBef>
              <a:spcAft>
                <a:spcPts val="0"/>
              </a:spcAft>
              <a:buSzPts val="2400"/>
              <a:buChar char="○"/>
            </a:pPr>
            <a:r>
              <a:rPr lang="en"/>
              <a:t>May not catch faults that normal users will see.</a:t>
            </a:r>
            <a:endParaRPr/>
          </a:p>
        </p:txBody>
      </p:sp>
      <p:sp>
        <p:nvSpPr>
          <p:cNvPr id="251" name="Shape 2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Usability</a:t>
            </a:r>
            <a:endParaRPr/>
          </a:p>
        </p:txBody>
      </p:sp>
      <p:sp>
        <p:nvSpPr>
          <p:cNvPr id="257" name="Shape 2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solidFill>
                  <a:srgbClr val="000000"/>
                </a:solidFill>
              </a:rPr>
              <a:t>A </a:t>
            </a:r>
            <a:r>
              <a:rPr b="1" lang="en">
                <a:solidFill>
                  <a:srgbClr val="000000"/>
                </a:solidFill>
              </a:rPr>
              <a:t>usable</a:t>
            </a:r>
            <a:r>
              <a:rPr lang="en">
                <a:solidFill>
                  <a:srgbClr val="000000"/>
                </a:solidFill>
              </a:rPr>
              <a:t> product is quickly learned, allows users to work efficiently, and can be used without frustration.</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Must be evaluated through user-based testing.</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Objective criteria: </a:t>
            </a:r>
            <a:endParaRPr>
              <a:solidFill>
                <a:srgbClr val="000000"/>
              </a:solidFill>
            </a:endParaRPr>
          </a:p>
          <a:p>
            <a:pPr indent="-381000" lvl="2" marL="1371600" marR="0" rtl="0" algn="l">
              <a:lnSpc>
                <a:spcPct val="100000"/>
              </a:lnSpc>
              <a:spcBef>
                <a:spcPts val="0"/>
              </a:spcBef>
              <a:spcAft>
                <a:spcPts val="0"/>
              </a:spcAft>
              <a:buClr>
                <a:srgbClr val="000000"/>
              </a:buClr>
              <a:buSzPts val="2400"/>
              <a:buChar char="■"/>
            </a:pPr>
            <a:r>
              <a:rPr lang="en">
                <a:solidFill>
                  <a:srgbClr val="000000"/>
                </a:solidFill>
              </a:rPr>
              <a:t>Time and number of operations to perform tasks.</a:t>
            </a:r>
            <a:endParaRPr>
              <a:solidFill>
                <a:srgbClr val="000000"/>
              </a:solidFill>
            </a:endParaRPr>
          </a:p>
          <a:p>
            <a:pPr indent="-381000" lvl="2" marL="1371600" marR="0" rtl="0" algn="l">
              <a:lnSpc>
                <a:spcPct val="100000"/>
              </a:lnSpc>
              <a:spcBef>
                <a:spcPts val="0"/>
              </a:spcBef>
              <a:spcAft>
                <a:spcPts val="0"/>
              </a:spcAft>
              <a:buClr>
                <a:srgbClr val="000000"/>
              </a:buClr>
              <a:buSzPts val="2400"/>
              <a:buChar char="■"/>
            </a:pPr>
            <a:r>
              <a:rPr lang="en">
                <a:solidFill>
                  <a:srgbClr val="000000"/>
                </a:solidFill>
              </a:rPr>
              <a:t>Frequency of user error.</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Subjective criteria:</a:t>
            </a:r>
            <a:endParaRPr>
              <a:solidFill>
                <a:srgbClr val="000000"/>
              </a:solidFill>
            </a:endParaRPr>
          </a:p>
          <a:p>
            <a:pPr indent="-381000" lvl="2" marL="1371600" marR="0" rtl="0" algn="l">
              <a:lnSpc>
                <a:spcPct val="100000"/>
              </a:lnSpc>
              <a:spcBef>
                <a:spcPts val="0"/>
              </a:spcBef>
              <a:spcAft>
                <a:spcPts val="0"/>
              </a:spcAft>
              <a:buClr>
                <a:srgbClr val="000000"/>
              </a:buClr>
              <a:buSzPts val="2400"/>
              <a:buChar char="■"/>
            </a:pPr>
            <a:r>
              <a:rPr lang="en">
                <a:solidFill>
                  <a:srgbClr val="000000"/>
                </a:solidFill>
              </a:rPr>
              <a:t>Satisfaction of users.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Can be evaluated throughout lifecycle.</a:t>
            </a:r>
            <a:endParaRPr>
              <a:solidFill>
                <a:srgbClr val="000000"/>
              </a:solidFill>
            </a:endParaRPr>
          </a:p>
        </p:txBody>
      </p:sp>
      <p:sp>
        <p:nvSpPr>
          <p:cNvPr id="258" name="Shape 2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Usability Testing Steps</a:t>
            </a:r>
            <a:endParaRPr/>
          </a:p>
        </p:txBody>
      </p:sp>
      <p:sp>
        <p:nvSpPr>
          <p:cNvPr id="264" name="Shape 26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solidFill>
                  <a:srgbClr val="000000"/>
                </a:solidFill>
              </a:rPr>
              <a:t>Inspecting specifications: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Checklists based on prior experience.</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Testing early prototypes: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Bring in end users to:</a:t>
            </a:r>
            <a:endParaRPr>
              <a:solidFill>
                <a:srgbClr val="000000"/>
              </a:solidFill>
            </a:endParaRPr>
          </a:p>
          <a:p>
            <a:pPr indent="-381000" lvl="2" marL="1371600" marR="0" rtl="0" algn="l">
              <a:lnSpc>
                <a:spcPct val="100000"/>
              </a:lnSpc>
              <a:spcBef>
                <a:spcPts val="0"/>
              </a:spcBef>
              <a:spcAft>
                <a:spcPts val="0"/>
              </a:spcAft>
              <a:buClr>
                <a:srgbClr val="000000"/>
              </a:buClr>
              <a:buSzPts val="2400"/>
              <a:buChar char="■"/>
            </a:pPr>
            <a:r>
              <a:rPr lang="en">
                <a:solidFill>
                  <a:srgbClr val="000000"/>
                </a:solidFill>
              </a:rPr>
              <a:t>Explore mental models (exploratory testing)</a:t>
            </a:r>
            <a:endParaRPr>
              <a:solidFill>
                <a:srgbClr val="000000"/>
              </a:solidFill>
            </a:endParaRPr>
          </a:p>
          <a:p>
            <a:pPr indent="-381000" lvl="2" marL="1371600" marR="0" rtl="0" algn="l">
              <a:lnSpc>
                <a:spcPct val="100000"/>
              </a:lnSpc>
              <a:spcBef>
                <a:spcPts val="0"/>
              </a:spcBef>
              <a:spcAft>
                <a:spcPts val="0"/>
              </a:spcAft>
              <a:buClr>
                <a:srgbClr val="000000"/>
              </a:buClr>
              <a:buSzPts val="2400"/>
              <a:buChar char="■"/>
            </a:pPr>
            <a:r>
              <a:rPr lang="en">
                <a:solidFill>
                  <a:srgbClr val="000000"/>
                </a:solidFill>
              </a:rPr>
              <a:t>Evaluate alternatives (comparison testing)</a:t>
            </a:r>
            <a:endParaRPr>
              <a:solidFill>
                <a:srgbClr val="000000"/>
              </a:solidFill>
            </a:endParaRPr>
          </a:p>
          <a:p>
            <a:pPr indent="-381000" lvl="2" marL="1371600" marR="0" rtl="0" algn="l">
              <a:lnSpc>
                <a:spcPct val="100000"/>
              </a:lnSpc>
              <a:spcBef>
                <a:spcPts val="0"/>
              </a:spcBef>
              <a:spcAft>
                <a:spcPts val="0"/>
              </a:spcAft>
              <a:buClr>
                <a:srgbClr val="000000"/>
              </a:buClr>
              <a:buSzPts val="2400"/>
              <a:buChar char="■"/>
            </a:pPr>
            <a:r>
              <a:rPr lang="en">
                <a:solidFill>
                  <a:srgbClr val="000000"/>
                </a:solidFill>
              </a:rPr>
              <a:t>Validate usability.</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May involve mockup GUIs, not working software.</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System and Acceptance Testing:</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Evaluate incremental builds, compare against competitors, check against compatibility guidelines.</a:t>
            </a:r>
            <a:endParaRPr>
              <a:solidFill>
                <a:srgbClr val="000000"/>
              </a:solidFill>
            </a:endParaRPr>
          </a:p>
        </p:txBody>
      </p:sp>
      <p:sp>
        <p:nvSpPr>
          <p:cNvPr id="265" name="Shape 2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Exploratory Testing</a:t>
            </a:r>
            <a:endParaRPr/>
          </a:p>
        </p:txBody>
      </p:sp>
      <p:sp>
        <p:nvSpPr>
          <p:cNvPr id="271" name="Shape 27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solidFill>
                  <a:srgbClr val="000000"/>
                </a:solidFill>
              </a:rPr>
              <a:t>Explore the mental model of end users.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Early in design stage, ask users how they would like to interact with the system. </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Look for common answers from users.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If conflicts, try to combine elements of answers.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Larger sample sizes will yield better results.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Consider all groups of stakeholders.</a:t>
            </a:r>
            <a:endParaRPr>
              <a:solidFill>
                <a:srgbClr val="000000"/>
              </a:solidFill>
            </a:endParaRPr>
          </a:p>
          <a:p>
            <a:pPr indent="-381000" lvl="2" marL="1371600" marR="0" rtl="0" algn="l">
              <a:lnSpc>
                <a:spcPct val="100000"/>
              </a:lnSpc>
              <a:spcBef>
                <a:spcPts val="0"/>
              </a:spcBef>
              <a:spcAft>
                <a:spcPts val="0"/>
              </a:spcAft>
              <a:buClr>
                <a:srgbClr val="000000"/>
              </a:buClr>
              <a:buSzPts val="2400"/>
              <a:buChar char="■"/>
            </a:pPr>
            <a:r>
              <a:rPr lang="en">
                <a:solidFill>
                  <a:srgbClr val="000000"/>
                </a:solidFill>
              </a:rPr>
              <a:t>Some stakeholders will have different usage patterns from others.</a:t>
            </a:r>
            <a:endParaRPr>
              <a:solidFill>
                <a:srgbClr val="000000"/>
              </a:solidFill>
            </a:endParaRPr>
          </a:p>
        </p:txBody>
      </p:sp>
      <p:sp>
        <p:nvSpPr>
          <p:cNvPr id="272" name="Shape 2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“Final” Testing Stages</a:t>
            </a:r>
            <a:endParaRPr/>
          </a:p>
        </p:txBody>
      </p:sp>
      <p:sp>
        <p:nvSpPr>
          <p:cNvPr id="89" name="Shape 8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All concerned with behavior of the system as a whole, but for different purposes.</a:t>
            </a:r>
            <a:endParaRPr/>
          </a:p>
          <a:p>
            <a:pPr indent="-419100" lvl="0" marL="457200" marR="0" rtl="0" algn="l">
              <a:lnSpc>
                <a:spcPct val="100000"/>
              </a:lnSpc>
              <a:spcBef>
                <a:spcPts val="0"/>
              </a:spcBef>
              <a:spcAft>
                <a:spcPts val="0"/>
              </a:spcAft>
              <a:buClr>
                <a:schemeClr val="dk1"/>
              </a:buClr>
              <a:buSzPts val="3000"/>
              <a:buFont typeface="Arial"/>
              <a:buChar char="●"/>
            </a:pPr>
            <a:r>
              <a:rPr lang="en"/>
              <a:t>System Testing</a:t>
            </a:r>
            <a:endParaRPr/>
          </a:p>
          <a:p>
            <a:pPr indent="-381000" lvl="1" marL="914400" marR="0" rtl="0" algn="l">
              <a:lnSpc>
                <a:spcPct val="100000"/>
              </a:lnSpc>
              <a:spcBef>
                <a:spcPts val="0"/>
              </a:spcBef>
              <a:spcAft>
                <a:spcPts val="0"/>
              </a:spcAft>
              <a:buSzPts val="2400"/>
              <a:buChar char="○"/>
            </a:pPr>
            <a:r>
              <a:rPr lang="en"/>
              <a:t>Verification of the completed system against the specifications.</a:t>
            </a:r>
            <a:endParaRPr/>
          </a:p>
          <a:p>
            <a:pPr indent="-419100" lvl="0" marL="457200" marR="0" rtl="0" algn="l">
              <a:lnSpc>
                <a:spcPct val="100000"/>
              </a:lnSpc>
              <a:spcBef>
                <a:spcPts val="0"/>
              </a:spcBef>
              <a:spcAft>
                <a:spcPts val="0"/>
              </a:spcAft>
              <a:buSzPts val="3000"/>
              <a:buChar char="●"/>
            </a:pPr>
            <a:r>
              <a:rPr lang="en"/>
              <a:t>Acceptance Testing</a:t>
            </a:r>
            <a:endParaRPr/>
          </a:p>
          <a:p>
            <a:pPr indent="-381000" lvl="1" marL="914400" marR="0" rtl="0" algn="l">
              <a:lnSpc>
                <a:spcPct val="100000"/>
              </a:lnSpc>
              <a:spcBef>
                <a:spcPts val="0"/>
              </a:spcBef>
              <a:spcAft>
                <a:spcPts val="0"/>
              </a:spcAft>
              <a:buSzPts val="2400"/>
              <a:buChar char="○"/>
            </a:pPr>
            <a:r>
              <a:rPr lang="en"/>
              <a:t>Validation against the user’s expectations. </a:t>
            </a:r>
            <a:endParaRPr/>
          </a:p>
          <a:p>
            <a:pPr indent="-419100" lvl="0" marL="457200" marR="0" rtl="0" algn="l">
              <a:lnSpc>
                <a:spcPct val="100000"/>
              </a:lnSpc>
              <a:spcBef>
                <a:spcPts val="0"/>
              </a:spcBef>
              <a:spcAft>
                <a:spcPts val="0"/>
              </a:spcAft>
              <a:buSzPts val="3000"/>
              <a:buChar char="●"/>
            </a:pPr>
            <a:r>
              <a:rPr lang="en"/>
              <a:t>Regression Testing</a:t>
            </a:r>
            <a:endParaRPr/>
          </a:p>
          <a:p>
            <a:pPr indent="-381000" lvl="1" marL="914400" marR="0" rtl="0" algn="l">
              <a:lnSpc>
                <a:spcPct val="100000"/>
              </a:lnSpc>
              <a:spcBef>
                <a:spcPts val="0"/>
              </a:spcBef>
              <a:spcAft>
                <a:spcPts val="0"/>
              </a:spcAft>
              <a:buSzPts val="2400"/>
              <a:buChar char="○"/>
            </a:pPr>
            <a:r>
              <a:rPr lang="en"/>
              <a:t>Ensuring that the system continues to work as expected when it evolves.</a:t>
            </a:r>
            <a:endParaRPr/>
          </a:p>
        </p:txBody>
      </p:sp>
      <p:sp>
        <p:nvSpPr>
          <p:cNvPr id="90" name="Shape 9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Validation Testing</a:t>
            </a:r>
            <a:endParaRPr/>
          </a:p>
        </p:txBody>
      </p:sp>
      <p:sp>
        <p:nvSpPr>
          <p:cNvPr id="278" name="Shape 27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solidFill>
                  <a:srgbClr val="000000"/>
                </a:solidFill>
              </a:rPr>
              <a:t>Used to assess overall usability.</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Identifies difficulties and obstacles encountered while using the system. </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Measures error rate, clicks/time to perform a task.</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Preparation phase:</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Define objectives for the session, identify items to be tested, select population, plan actions.</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Execution phase:</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Users monitored as they execute planned actions.</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Analysis phase:</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Results evaluated, software changes planned.</a:t>
            </a:r>
            <a:endParaRPr>
              <a:solidFill>
                <a:srgbClr val="000000"/>
              </a:solidFill>
            </a:endParaRPr>
          </a:p>
        </p:txBody>
      </p:sp>
      <p:sp>
        <p:nvSpPr>
          <p:cNvPr id="279" name="Shape 27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Validation Testing</a:t>
            </a:r>
            <a:endParaRPr/>
          </a:p>
        </p:txBody>
      </p:sp>
      <p:sp>
        <p:nvSpPr>
          <p:cNvPr id="285" name="Shape 28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solidFill>
                  <a:srgbClr val="000000"/>
                </a:solidFill>
              </a:rPr>
              <a:t>Activities should be based on typical use cases of expected features.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Intent is to ensure “normal use” is optimal, not to search for new faults.</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Users should perform tasks independently.</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Actions are recorded through tracking software.</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Comments and impressions are collected with post-activity questionnaires.  </a:t>
            </a:r>
            <a:endParaRPr>
              <a:solidFill>
                <a:srgbClr val="000000"/>
              </a:solidFill>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Consider accessibility needs.</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Font size, color choices, audio guidance. </a:t>
            </a:r>
            <a:endParaRPr>
              <a:solidFill>
                <a:srgbClr val="000000"/>
              </a:solidFill>
            </a:endParaRPr>
          </a:p>
        </p:txBody>
      </p:sp>
      <p:sp>
        <p:nvSpPr>
          <p:cNvPr id="286" name="Shape 28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Shape 291"/>
          <p:cNvSpPr txBox="1"/>
          <p:nvPr/>
        </p:nvSpPr>
        <p:spPr>
          <a:xfrm>
            <a:off x="495225" y="2128300"/>
            <a:ext cx="8019900" cy="228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Regression Testing</a:t>
            </a:r>
            <a:endParaRPr b="1" sz="4800">
              <a:solidFill>
                <a:srgbClr val="FFFFFF"/>
              </a:solidFill>
            </a:endParaRPr>
          </a:p>
        </p:txBody>
      </p:sp>
      <p:sp>
        <p:nvSpPr>
          <p:cNvPr id="292" name="Shape 29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Software Lifecycle</a:t>
            </a:r>
            <a:endParaRPr/>
          </a:p>
        </p:txBody>
      </p:sp>
      <p:pic>
        <p:nvPicPr>
          <p:cNvPr descr="spiral-model-diagram.jpg" id="298" name="Shape 298"/>
          <p:cNvPicPr preferRelativeResize="0"/>
          <p:nvPr/>
        </p:nvPicPr>
        <p:blipFill>
          <a:blip r:embed="rId3">
            <a:alphaModFix/>
          </a:blip>
          <a:stretch>
            <a:fillRect/>
          </a:stretch>
        </p:blipFill>
        <p:spPr>
          <a:xfrm>
            <a:off x="896225" y="1760825"/>
            <a:ext cx="4572000" cy="4276725"/>
          </a:xfrm>
          <a:prstGeom prst="rect">
            <a:avLst/>
          </a:prstGeom>
          <a:noFill/>
          <a:ln>
            <a:noFill/>
          </a:ln>
        </p:spPr>
      </p:pic>
      <p:sp>
        <p:nvSpPr>
          <p:cNvPr id="299" name="Shape 299"/>
          <p:cNvSpPr/>
          <p:nvPr/>
        </p:nvSpPr>
        <p:spPr>
          <a:xfrm>
            <a:off x="3971225" y="5811425"/>
            <a:ext cx="2012700" cy="5217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00" name="Shape 300"/>
          <p:cNvCxnSpPr/>
          <p:nvPr/>
        </p:nvCxnSpPr>
        <p:spPr>
          <a:xfrm>
            <a:off x="864425" y="3668250"/>
            <a:ext cx="4635600" cy="0"/>
          </a:xfrm>
          <a:prstGeom prst="straightConnector1">
            <a:avLst/>
          </a:prstGeom>
          <a:noFill/>
          <a:ln cap="flat" cmpd="sng" w="19050">
            <a:solidFill>
              <a:schemeClr val="dk2"/>
            </a:solidFill>
            <a:prstDash val="solid"/>
            <a:round/>
            <a:headEnd len="med" w="med" type="none"/>
            <a:tailEnd len="med" w="med" type="none"/>
          </a:ln>
        </p:spPr>
      </p:cxnSp>
      <p:cxnSp>
        <p:nvCxnSpPr>
          <p:cNvPr id="301" name="Shape 301"/>
          <p:cNvCxnSpPr/>
          <p:nvPr/>
        </p:nvCxnSpPr>
        <p:spPr>
          <a:xfrm>
            <a:off x="3328975" y="1865875"/>
            <a:ext cx="0" cy="4268700"/>
          </a:xfrm>
          <a:prstGeom prst="straightConnector1">
            <a:avLst/>
          </a:prstGeom>
          <a:noFill/>
          <a:ln cap="flat" cmpd="sng" w="19050">
            <a:solidFill>
              <a:schemeClr val="dk2"/>
            </a:solidFill>
            <a:prstDash val="solid"/>
            <a:round/>
            <a:headEnd len="med" w="med" type="none"/>
            <a:tailEnd len="med" w="med" type="none"/>
          </a:ln>
        </p:spPr>
      </p:cxnSp>
      <p:sp>
        <p:nvSpPr>
          <p:cNvPr id="302" name="Shape 302"/>
          <p:cNvSpPr/>
          <p:nvPr/>
        </p:nvSpPr>
        <p:spPr>
          <a:xfrm>
            <a:off x="1330275" y="2499575"/>
            <a:ext cx="1522800" cy="52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Specification</a:t>
            </a:r>
            <a:endParaRPr/>
          </a:p>
        </p:txBody>
      </p:sp>
      <p:sp>
        <p:nvSpPr>
          <p:cNvPr id="303" name="Shape 303"/>
          <p:cNvSpPr/>
          <p:nvPr/>
        </p:nvSpPr>
        <p:spPr>
          <a:xfrm>
            <a:off x="3804875" y="2499575"/>
            <a:ext cx="1522800" cy="52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Implementation</a:t>
            </a:r>
            <a:endParaRPr/>
          </a:p>
        </p:txBody>
      </p:sp>
      <p:sp>
        <p:nvSpPr>
          <p:cNvPr id="304" name="Shape 304"/>
          <p:cNvSpPr/>
          <p:nvPr/>
        </p:nvSpPr>
        <p:spPr>
          <a:xfrm>
            <a:off x="3804875" y="4401750"/>
            <a:ext cx="1522800" cy="52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Verification &amp; Validation</a:t>
            </a:r>
            <a:endParaRPr/>
          </a:p>
        </p:txBody>
      </p:sp>
      <p:sp>
        <p:nvSpPr>
          <p:cNvPr id="305" name="Shape 305"/>
          <p:cNvSpPr/>
          <p:nvPr/>
        </p:nvSpPr>
        <p:spPr>
          <a:xfrm>
            <a:off x="1330275" y="4401750"/>
            <a:ext cx="1522800" cy="52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Operation</a:t>
            </a:r>
            <a:endParaRPr/>
          </a:p>
        </p:txBody>
      </p:sp>
      <p:sp>
        <p:nvSpPr>
          <p:cNvPr id="306" name="Shape 306"/>
          <p:cNvSpPr txBox="1"/>
          <p:nvPr/>
        </p:nvSpPr>
        <p:spPr>
          <a:xfrm>
            <a:off x="2767900" y="3713550"/>
            <a:ext cx="5610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R1</a:t>
            </a:r>
            <a:endParaRPr/>
          </a:p>
        </p:txBody>
      </p:sp>
      <p:sp>
        <p:nvSpPr>
          <p:cNvPr id="307" name="Shape 307"/>
          <p:cNvSpPr txBox="1"/>
          <p:nvPr/>
        </p:nvSpPr>
        <p:spPr>
          <a:xfrm>
            <a:off x="2121625" y="3713538"/>
            <a:ext cx="5610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R2</a:t>
            </a:r>
            <a:endParaRPr/>
          </a:p>
        </p:txBody>
      </p:sp>
      <p:sp>
        <p:nvSpPr>
          <p:cNvPr id="308" name="Shape 308"/>
          <p:cNvSpPr txBox="1"/>
          <p:nvPr/>
        </p:nvSpPr>
        <p:spPr>
          <a:xfrm>
            <a:off x="1560625" y="3713538"/>
            <a:ext cx="5610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R3</a:t>
            </a:r>
            <a:endParaRPr/>
          </a:p>
        </p:txBody>
      </p:sp>
      <p:sp>
        <p:nvSpPr>
          <p:cNvPr id="309" name="Shape 309"/>
          <p:cNvSpPr txBox="1"/>
          <p:nvPr/>
        </p:nvSpPr>
        <p:spPr>
          <a:xfrm>
            <a:off x="999625" y="3713550"/>
            <a:ext cx="561000" cy="181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R4</a:t>
            </a:r>
            <a:endParaRPr/>
          </a:p>
        </p:txBody>
      </p:sp>
      <p:sp>
        <p:nvSpPr>
          <p:cNvPr id="310" name="Shape 310"/>
          <p:cNvSpPr/>
          <p:nvPr/>
        </p:nvSpPr>
        <p:spPr>
          <a:xfrm>
            <a:off x="6602425" y="1980750"/>
            <a:ext cx="1405800" cy="52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Initial Development</a:t>
            </a:r>
            <a:endParaRPr/>
          </a:p>
        </p:txBody>
      </p:sp>
      <p:sp>
        <p:nvSpPr>
          <p:cNvPr id="311" name="Shape 311"/>
          <p:cNvSpPr/>
          <p:nvPr/>
        </p:nvSpPr>
        <p:spPr>
          <a:xfrm>
            <a:off x="6602425" y="2939050"/>
            <a:ext cx="1405800" cy="52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Evolution</a:t>
            </a:r>
            <a:endParaRPr/>
          </a:p>
        </p:txBody>
      </p:sp>
      <p:sp>
        <p:nvSpPr>
          <p:cNvPr id="312" name="Shape 312"/>
          <p:cNvSpPr/>
          <p:nvPr/>
        </p:nvSpPr>
        <p:spPr>
          <a:xfrm>
            <a:off x="6602425" y="3897350"/>
            <a:ext cx="1405800" cy="52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Servicing</a:t>
            </a:r>
            <a:endParaRPr/>
          </a:p>
        </p:txBody>
      </p:sp>
      <p:sp>
        <p:nvSpPr>
          <p:cNvPr id="313" name="Shape 313"/>
          <p:cNvSpPr/>
          <p:nvPr/>
        </p:nvSpPr>
        <p:spPr>
          <a:xfrm>
            <a:off x="6602425" y="4908550"/>
            <a:ext cx="1405800" cy="52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Phaseout</a:t>
            </a:r>
            <a:endParaRPr/>
          </a:p>
        </p:txBody>
      </p:sp>
      <p:cxnSp>
        <p:nvCxnSpPr>
          <p:cNvPr id="314" name="Shape 314"/>
          <p:cNvCxnSpPr>
            <a:stCxn id="310" idx="2"/>
            <a:endCxn id="311" idx="0"/>
          </p:cNvCxnSpPr>
          <p:nvPr/>
        </p:nvCxnSpPr>
        <p:spPr>
          <a:xfrm>
            <a:off x="7305325" y="2502450"/>
            <a:ext cx="0" cy="436500"/>
          </a:xfrm>
          <a:prstGeom prst="straightConnector1">
            <a:avLst/>
          </a:prstGeom>
          <a:noFill/>
          <a:ln cap="flat" cmpd="sng" w="19050">
            <a:solidFill>
              <a:schemeClr val="dk2"/>
            </a:solidFill>
            <a:prstDash val="solid"/>
            <a:round/>
            <a:headEnd len="med" w="med" type="none"/>
            <a:tailEnd len="med" w="med" type="triangle"/>
          </a:ln>
        </p:spPr>
      </p:cxnSp>
      <p:cxnSp>
        <p:nvCxnSpPr>
          <p:cNvPr id="315" name="Shape 315"/>
          <p:cNvCxnSpPr>
            <a:stCxn id="311" idx="2"/>
            <a:endCxn id="312" idx="0"/>
          </p:cNvCxnSpPr>
          <p:nvPr/>
        </p:nvCxnSpPr>
        <p:spPr>
          <a:xfrm>
            <a:off x="7305325" y="3460750"/>
            <a:ext cx="0" cy="436500"/>
          </a:xfrm>
          <a:prstGeom prst="straightConnector1">
            <a:avLst/>
          </a:prstGeom>
          <a:noFill/>
          <a:ln cap="flat" cmpd="sng" w="19050">
            <a:solidFill>
              <a:schemeClr val="dk2"/>
            </a:solidFill>
            <a:prstDash val="solid"/>
            <a:round/>
            <a:headEnd len="med" w="med" type="none"/>
            <a:tailEnd len="med" w="med" type="triangle"/>
          </a:ln>
        </p:spPr>
      </p:cxnSp>
      <p:cxnSp>
        <p:nvCxnSpPr>
          <p:cNvPr id="316" name="Shape 316"/>
          <p:cNvCxnSpPr>
            <a:stCxn id="312" idx="2"/>
            <a:endCxn id="313" idx="0"/>
          </p:cNvCxnSpPr>
          <p:nvPr/>
        </p:nvCxnSpPr>
        <p:spPr>
          <a:xfrm>
            <a:off x="7305325" y="4419050"/>
            <a:ext cx="0" cy="489600"/>
          </a:xfrm>
          <a:prstGeom prst="straightConnector1">
            <a:avLst/>
          </a:prstGeom>
          <a:noFill/>
          <a:ln cap="flat" cmpd="sng" w="19050">
            <a:solidFill>
              <a:schemeClr val="dk2"/>
            </a:solidFill>
            <a:prstDash val="solid"/>
            <a:round/>
            <a:headEnd len="med" w="med" type="none"/>
            <a:tailEnd len="med" w="med" type="triangle"/>
          </a:ln>
        </p:spPr>
      </p:cxnSp>
      <p:sp>
        <p:nvSpPr>
          <p:cNvPr id="317" name="Shape 317"/>
          <p:cNvSpPr/>
          <p:nvPr/>
        </p:nvSpPr>
        <p:spPr>
          <a:xfrm>
            <a:off x="8008100" y="2811350"/>
            <a:ext cx="489850" cy="734800"/>
          </a:xfrm>
          <a:custGeom>
            <a:pathLst>
              <a:path extrusionOk="0" h="29392" w="19594">
                <a:moveTo>
                  <a:pt x="0" y="6390"/>
                </a:moveTo>
                <a:lnTo>
                  <a:pt x="18316" y="0"/>
                </a:lnTo>
                <a:lnTo>
                  <a:pt x="19594" y="29392"/>
                </a:lnTo>
                <a:lnTo>
                  <a:pt x="852" y="25558"/>
                </a:lnTo>
              </a:path>
            </a:pathLst>
          </a:custGeom>
          <a:noFill/>
          <a:ln cap="flat" cmpd="sng" w="19050">
            <a:solidFill>
              <a:schemeClr val="dk2"/>
            </a:solidFill>
            <a:prstDash val="solid"/>
            <a:round/>
            <a:headEnd len="med" w="med" type="none"/>
            <a:tailEnd len="med" w="med" type="triangle"/>
          </a:ln>
        </p:spPr>
      </p:sp>
      <p:sp>
        <p:nvSpPr>
          <p:cNvPr id="318" name="Shape 318"/>
          <p:cNvSpPr/>
          <p:nvPr/>
        </p:nvSpPr>
        <p:spPr>
          <a:xfrm>
            <a:off x="7997450" y="3854975"/>
            <a:ext cx="479200" cy="692175"/>
          </a:xfrm>
          <a:custGeom>
            <a:pathLst>
              <a:path extrusionOk="0" h="27687" w="19168">
                <a:moveTo>
                  <a:pt x="0" y="2981"/>
                </a:moveTo>
                <a:lnTo>
                  <a:pt x="19168" y="0"/>
                </a:lnTo>
                <a:lnTo>
                  <a:pt x="18316" y="27687"/>
                </a:lnTo>
                <a:lnTo>
                  <a:pt x="2556" y="21724"/>
                </a:lnTo>
              </a:path>
            </a:pathLst>
          </a:custGeom>
          <a:noFill/>
          <a:ln cap="flat" cmpd="sng" w="19050">
            <a:solidFill>
              <a:schemeClr val="dk2"/>
            </a:solidFill>
            <a:prstDash val="solid"/>
            <a:round/>
            <a:headEnd len="med" w="med" type="none"/>
            <a:tailEnd len="med" w="med" type="triangle"/>
          </a:ln>
        </p:spPr>
      </p:sp>
      <p:sp>
        <p:nvSpPr>
          <p:cNvPr id="319" name="Shape 3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Shape 32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Software Maintenance</a:t>
            </a:r>
            <a:endParaRPr/>
          </a:p>
        </p:txBody>
      </p:sp>
      <p:sp>
        <p:nvSpPr>
          <p:cNvPr id="325" name="Shape 3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Fault Repairs</a:t>
            </a:r>
            <a:endParaRPr/>
          </a:p>
          <a:p>
            <a:pPr indent="-381000" lvl="1" marL="914400" rtl="0">
              <a:spcBef>
                <a:spcPts val="0"/>
              </a:spcBef>
              <a:spcAft>
                <a:spcPts val="0"/>
              </a:spcAft>
              <a:buSzPts val="2400"/>
              <a:buChar char="○"/>
            </a:pPr>
            <a:r>
              <a:rPr lang="en"/>
              <a:t>Changes made in order to correct coding, design, or requirements errors.</a:t>
            </a:r>
            <a:endParaRPr/>
          </a:p>
          <a:p>
            <a:pPr indent="-419100" lvl="0" marL="457200" rtl="0">
              <a:spcBef>
                <a:spcPts val="0"/>
              </a:spcBef>
              <a:spcAft>
                <a:spcPts val="0"/>
              </a:spcAft>
              <a:buSzPts val="3000"/>
              <a:buChar char="●"/>
            </a:pPr>
            <a:r>
              <a:rPr lang="en"/>
              <a:t>Environmental Adaptations</a:t>
            </a:r>
            <a:endParaRPr/>
          </a:p>
          <a:p>
            <a:pPr indent="-381000" lvl="1" marL="914400" rtl="0">
              <a:spcBef>
                <a:spcPts val="0"/>
              </a:spcBef>
              <a:spcAft>
                <a:spcPts val="0"/>
              </a:spcAft>
              <a:buSzPts val="2400"/>
              <a:buChar char="○"/>
            </a:pPr>
            <a:r>
              <a:rPr lang="en"/>
              <a:t>Changes made to accommodate changes to the hardware, OS platform, or external systems.</a:t>
            </a:r>
            <a:endParaRPr/>
          </a:p>
          <a:p>
            <a:pPr indent="-419100" lvl="0" marL="457200" rtl="0">
              <a:spcBef>
                <a:spcPts val="0"/>
              </a:spcBef>
              <a:spcAft>
                <a:spcPts val="0"/>
              </a:spcAft>
              <a:buSzPts val="3000"/>
              <a:buChar char="●"/>
            </a:pPr>
            <a:r>
              <a:rPr lang="en"/>
              <a:t>Functionality Addition</a:t>
            </a:r>
            <a:endParaRPr/>
          </a:p>
          <a:p>
            <a:pPr indent="-381000" lvl="1" marL="914400" rtl="0">
              <a:spcBef>
                <a:spcPts val="0"/>
              </a:spcBef>
              <a:spcAft>
                <a:spcPts val="0"/>
              </a:spcAft>
              <a:buSzPts val="2400"/>
              <a:buChar char="○"/>
            </a:pPr>
            <a:r>
              <a:rPr lang="en"/>
              <a:t>New features are added to the system to meet new user requirements.</a:t>
            </a:r>
            <a:endParaRPr/>
          </a:p>
        </p:txBody>
      </p:sp>
      <p:sp>
        <p:nvSpPr>
          <p:cNvPr id="326" name="Shape 3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Maintenance is Hard</a:t>
            </a:r>
            <a:endParaRPr/>
          </a:p>
        </p:txBody>
      </p:sp>
      <p:sp>
        <p:nvSpPr>
          <p:cNvPr id="332" name="Shape 3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It is harder to maintain than to write new code.</a:t>
            </a:r>
            <a:endParaRPr/>
          </a:p>
          <a:p>
            <a:pPr indent="-419100" lvl="0" marL="457200" rtl="0">
              <a:spcBef>
                <a:spcPts val="600"/>
              </a:spcBef>
              <a:spcAft>
                <a:spcPts val="0"/>
              </a:spcAft>
              <a:buSzPts val="3000"/>
              <a:buChar char="●"/>
            </a:pPr>
            <a:r>
              <a:rPr lang="en"/>
              <a:t>Must understand code written by another developer, or code that you wrote long ago.</a:t>
            </a:r>
            <a:endParaRPr/>
          </a:p>
          <a:p>
            <a:pPr indent="-419100" lvl="0" marL="457200" rtl="0">
              <a:spcBef>
                <a:spcPts val="0"/>
              </a:spcBef>
              <a:spcAft>
                <a:spcPts val="0"/>
              </a:spcAft>
              <a:buSzPts val="3000"/>
              <a:buChar char="●"/>
            </a:pPr>
            <a:r>
              <a:rPr lang="en"/>
              <a:t>Creates a “house of cards” effect.</a:t>
            </a:r>
            <a:endParaRPr/>
          </a:p>
          <a:p>
            <a:pPr indent="-419100" lvl="0" marL="457200" rtl="0">
              <a:spcBef>
                <a:spcPts val="0"/>
              </a:spcBef>
              <a:spcAft>
                <a:spcPts val="0"/>
              </a:spcAft>
              <a:buSzPts val="3000"/>
              <a:buChar char="●"/>
            </a:pPr>
            <a:r>
              <a:rPr lang="en"/>
              <a:t>Developers tend to prioritize new development.</a:t>
            </a:r>
            <a:endParaRPr/>
          </a:p>
          <a:p>
            <a:pPr indent="0" lvl="0" marL="0" rtl="0">
              <a:spcBef>
                <a:spcPts val="600"/>
              </a:spcBef>
              <a:spcAft>
                <a:spcPts val="0"/>
              </a:spcAft>
              <a:buNone/>
            </a:pPr>
            <a:r>
              <a:t/>
            </a:r>
            <a:endParaRPr/>
          </a:p>
          <a:p>
            <a:pPr indent="0" lvl="0" marL="0" rtl="0">
              <a:spcBef>
                <a:spcPts val="600"/>
              </a:spcBef>
              <a:spcAft>
                <a:spcPts val="0"/>
              </a:spcAft>
              <a:buNone/>
            </a:pPr>
            <a:r>
              <a:rPr lang="en"/>
              <a:t>New code must be tested. Existing code must also be </a:t>
            </a:r>
            <a:r>
              <a:rPr i="1" lang="en"/>
              <a:t>retested</a:t>
            </a:r>
            <a:r>
              <a:rPr lang="en"/>
              <a:t>.</a:t>
            </a:r>
            <a:endParaRPr/>
          </a:p>
        </p:txBody>
      </p:sp>
      <p:sp>
        <p:nvSpPr>
          <p:cNvPr id="333" name="Shape 3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System Regression</a:t>
            </a:r>
            <a:endParaRPr/>
          </a:p>
        </p:txBody>
      </p:sp>
      <p:sp>
        <p:nvSpPr>
          <p:cNvPr id="339" name="Shape 3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System evolution may change existing functionality in unforeseen ways. </a:t>
            </a:r>
            <a:endParaRPr/>
          </a:p>
          <a:p>
            <a:pPr indent="-419100" lvl="0" marL="457200" marR="0" rtl="0" algn="l">
              <a:lnSpc>
                <a:spcPct val="100000"/>
              </a:lnSpc>
              <a:spcBef>
                <a:spcPts val="0"/>
              </a:spcBef>
              <a:spcAft>
                <a:spcPts val="0"/>
              </a:spcAft>
              <a:buSzPts val="3000"/>
              <a:buChar char="●"/>
            </a:pPr>
            <a:r>
              <a:rPr lang="en"/>
              <a:t>When a new version no longer works as expected, it </a:t>
            </a:r>
            <a:r>
              <a:rPr i="1" lang="en"/>
              <a:t>regresses</a:t>
            </a:r>
            <a:r>
              <a:rPr lang="en"/>
              <a:t> with respect to tested functionality.</a:t>
            </a:r>
            <a:endParaRPr/>
          </a:p>
          <a:p>
            <a:pPr indent="-381000" lvl="1" marL="914400" marR="0" rtl="0" algn="l">
              <a:lnSpc>
                <a:spcPct val="100000"/>
              </a:lnSpc>
              <a:spcBef>
                <a:spcPts val="0"/>
              </a:spcBef>
              <a:spcAft>
                <a:spcPts val="0"/>
              </a:spcAft>
              <a:buSzPts val="2400"/>
              <a:buChar char="○"/>
            </a:pPr>
            <a:r>
              <a:rPr lang="en"/>
              <a:t>A basic quality requirement is that new versions are </a:t>
            </a:r>
            <a:r>
              <a:rPr i="1" lang="en"/>
              <a:t>non-regressive</a:t>
            </a:r>
            <a:r>
              <a:rPr lang="en"/>
              <a:t> - if we tested it and it works, it should continue to work.</a:t>
            </a:r>
            <a:endParaRPr/>
          </a:p>
          <a:p>
            <a:pPr indent="-419100" lvl="0" marL="457200" marR="0" rtl="0" algn="l">
              <a:lnSpc>
                <a:spcPct val="100000"/>
              </a:lnSpc>
              <a:spcBef>
                <a:spcPts val="0"/>
              </a:spcBef>
              <a:spcAft>
                <a:spcPts val="0"/>
              </a:spcAft>
              <a:buSzPts val="3000"/>
              <a:buChar char="●"/>
            </a:pPr>
            <a:r>
              <a:rPr lang="en"/>
              <a:t>Regression testing is used to detect regressive code. </a:t>
            </a:r>
            <a:endParaRPr/>
          </a:p>
        </p:txBody>
      </p:sp>
      <p:sp>
        <p:nvSpPr>
          <p:cNvPr id="340" name="Shape 3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Regression Testing</a:t>
            </a:r>
            <a:endParaRPr/>
          </a:p>
        </p:txBody>
      </p:sp>
      <p:sp>
        <p:nvSpPr>
          <p:cNvPr id="346" name="Shape 3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Basic idea: when changes have been made, re-execute tests that were used to verify the original code.</a:t>
            </a:r>
            <a:endParaRPr/>
          </a:p>
          <a:p>
            <a:pPr indent="-419100" lvl="0" marL="457200" marR="0" rtl="0" algn="l">
              <a:lnSpc>
                <a:spcPct val="100000"/>
              </a:lnSpc>
              <a:spcBef>
                <a:spcPts val="0"/>
              </a:spcBef>
              <a:spcAft>
                <a:spcPts val="0"/>
              </a:spcAft>
              <a:buSzPts val="3000"/>
              <a:buChar char="●"/>
            </a:pPr>
            <a:r>
              <a:rPr lang="en"/>
              <a:t>Not as simple as it sounds:</a:t>
            </a:r>
            <a:endParaRPr/>
          </a:p>
          <a:p>
            <a:pPr indent="-381000" lvl="1" marL="914400" marR="0" rtl="0" algn="l">
              <a:lnSpc>
                <a:spcPct val="100000"/>
              </a:lnSpc>
              <a:spcBef>
                <a:spcPts val="0"/>
              </a:spcBef>
              <a:spcAft>
                <a:spcPts val="0"/>
              </a:spcAft>
              <a:buSzPts val="2400"/>
              <a:buChar char="○"/>
            </a:pPr>
            <a:r>
              <a:rPr lang="en"/>
              <a:t>When do you execute regression tests?</a:t>
            </a:r>
            <a:endParaRPr/>
          </a:p>
          <a:p>
            <a:pPr indent="-381000" lvl="2" marL="1371600" marR="0" rtl="0" algn="l">
              <a:lnSpc>
                <a:spcPct val="100000"/>
              </a:lnSpc>
              <a:spcBef>
                <a:spcPts val="0"/>
              </a:spcBef>
              <a:spcAft>
                <a:spcPts val="0"/>
              </a:spcAft>
              <a:buSzPts val="2400"/>
              <a:buChar char="■"/>
            </a:pPr>
            <a:r>
              <a:rPr lang="en"/>
              <a:t>On check-in? Before patch is publicly released?</a:t>
            </a:r>
            <a:endParaRPr/>
          </a:p>
          <a:p>
            <a:pPr indent="-381000" lvl="1" marL="914400" marR="0" rtl="0" algn="l">
              <a:lnSpc>
                <a:spcPct val="100000"/>
              </a:lnSpc>
              <a:spcBef>
                <a:spcPts val="0"/>
              </a:spcBef>
              <a:spcAft>
                <a:spcPts val="0"/>
              </a:spcAft>
              <a:buSzPts val="2400"/>
              <a:buChar char="○"/>
            </a:pPr>
            <a:r>
              <a:rPr lang="en"/>
              <a:t>Can you afford to execute all tests?</a:t>
            </a:r>
            <a:endParaRPr/>
          </a:p>
          <a:p>
            <a:pPr indent="-381000" lvl="2" marL="1371600" marR="0" rtl="0" algn="l">
              <a:lnSpc>
                <a:spcPct val="100000"/>
              </a:lnSpc>
              <a:spcBef>
                <a:spcPts val="0"/>
              </a:spcBef>
              <a:spcAft>
                <a:spcPts val="0"/>
              </a:spcAft>
              <a:buSzPts val="2400"/>
              <a:buChar char="■"/>
            </a:pPr>
            <a:r>
              <a:rPr lang="en"/>
              <a:t>The number will grow as the system expands.</a:t>
            </a:r>
            <a:endParaRPr/>
          </a:p>
          <a:p>
            <a:pPr indent="-381000" lvl="1" marL="914400" marR="0" rtl="0" algn="l">
              <a:lnSpc>
                <a:spcPct val="100000"/>
              </a:lnSpc>
              <a:spcBef>
                <a:spcPts val="0"/>
              </a:spcBef>
              <a:spcAft>
                <a:spcPts val="0"/>
              </a:spcAft>
              <a:buSzPts val="2400"/>
              <a:buChar char="○"/>
            </a:pPr>
            <a:r>
              <a:rPr lang="en"/>
              <a:t>Can you actually execute all tests?</a:t>
            </a:r>
            <a:endParaRPr/>
          </a:p>
          <a:p>
            <a:pPr indent="-381000" lvl="2" marL="1371600" marR="0" rtl="0" algn="l">
              <a:lnSpc>
                <a:spcPct val="100000"/>
              </a:lnSpc>
              <a:spcBef>
                <a:spcPts val="0"/>
              </a:spcBef>
              <a:spcAft>
                <a:spcPts val="0"/>
              </a:spcAft>
              <a:buSzPts val="2400"/>
              <a:buChar char="■"/>
            </a:pPr>
            <a:r>
              <a:rPr lang="en"/>
              <a:t>Do you need to?</a:t>
            </a:r>
            <a:endParaRPr/>
          </a:p>
          <a:p>
            <a:pPr indent="-381000" lvl="2" marL="1371600" marR="0" rtl="0" algn="l">
              <a:lnSpc>
                <a:spcPct val="100000"/>
              </a:lnSpc>
              <a:spcBef>
                <a:spcPts val="0"/>
              </a:spcBef>
              <a:spcAft>
                <a:spcPts val="0"/>
              </a:spcAft>
              <a:buSzPts val="2400"/>
              <a:buChar char="■"/>
            </a:pPr>
            <a:r>
              <a:rPr lang="en"/>
              <a:t>Are some tests obsolete?</a:t>
            </a:r>
            <a:endParaRPr/>
          </a:p>
        </p:txBody>
      </p:sp>
      <p:sp>
        <p:nvSpPr>
          <p:cNvPr id="347" name="Shape 3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Case Maintenance</a:t>
            </a:r>
            <a:endParaRPr/>
          </a:p>
        </p:txBody>
      </p:sp>
      <p:sp>
        <p:nvSpPr>
          <p:cNvPr id="353" name="Shape 3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Test suites must be maintained over time.</a:t>
            </a:r>
            <a:endParaRPr/>
          </a:p>
          <a:p>
            <a:pPr indent="-419100" lvl="0" marL="457200" marR="0" rtl="0" algn="l">
              <a:lnSpc>
                <a:spcPct val="100000"/>
              </a:lnSpc>
              <a:spcBef>
                <a:spcPts val="0"/>
              </a:spcBef>
              <a:spcAft>
                <a:spcPts val="0"/>
              </a:spcAft>
              <a:buSzPts val="3000"/>
              <a:buChar char="●"/>
            </a:pPr>
            <a:r>
              <a:rPr lang="en"/>
              <a:t>Obsolete tests should be removed.</a:t>
            </a:r>
            <a:endParaRPr/>
          </a:p>
          <a:p>
            <a:pPr indent="-381000" lvl="1" marL="914400" marR="0" rtl="0" algn="l">
              <a:lnSpc>
                <a:spcPct val="100000"/>
              </a:lnSpc>
              <a:spcBef>
                <a:spcPts val="0"/>
              </a:spcBef>
              <a:spcAft>
                <a:spcPts val="0"/>
              </a:spcAft>
              <a:buSzPts val="2400"/>
              <a:buChar char="○"/>
            </a:pPr>
            <a:r>
              <a:rPr lang="en"/>
              <a:t>Tests involving requirements, features, classes, or interfaces that no longer exist or have been modified.</a:t>
            </a:r>
            <a:endParaRPr/>
          </a:p>
          <a:p>
            <a:pPr indent="-419100" lvl="0" marL="457200" marR="0" rtl="0" algn="l">
              <a:lnSpc>
                <a:spcPct val="100000"/>
              </a:lnSpc>
              <a:spcBef>
                <a:spcPts val="0"/>
              </a:spcBef>
              <a:spcAft>
                <a:spcPts val="0"/>
              </a:spcAft>
              <a:buSzPts val="3000"/>
              <a:buChar char="●"/>
            </a:pPr>
            <a:r>
              <a:rPr lang="en"/>
              <a:t>Redundant tests should be identified.</a:t>
            </a:r>
            <a:endParaRPr/>
          </a:p>
          <a:p>
            <a:pPr indent="-381000" lvl="1" marL="914400" marR="0" rtl="0" algn="l">
              <a:lnSpc>
                <a:spcPct val="100000"/>
              </a:lnSpc>
              <a:spcBef>
                <a:spcPts val="0"/>
              </a:spcBef>
              <a:spcAft>
                <a:spcPts val="0"/>
              </a:spcAft>
              <a:buSzPts val="2400"/>
              <a:buChar char="○"/>
            </a:pPr>
            <a:r>
              <a:rPr lang="en"/>
              <a:t>Tests that cover the same structural elements, input partitions, other test goals.</a:t>
            </a:r>
            <a:endParaRPr/>
          </a:p>
          <a:p>
            <a:pPr indent="-381000" lvl="1" marL="914400" marR="0" rtl="0" algn="l">
              <a:lnSpc>
                <a:spcPct val="100000"/>
              </a:lnSpc>
              <a:spcBef>
                <a:spcPts val="0"/>
              </a:spcBef>
              <a:spcAft>
                <a:spcPts val="0"/>
              </a:spcAft>
              <a:buSzPts val="2400"/>
              <a:buChar char="○"/>
            </a:pPr>
            <a:r>
              <a:rPr lang="en"/>
              <a:t>May be introduced to test changed code, or by concurrently-working testers.</a:t>
            </a:r>
            <a:endParaRPr/>
          </a:p>
          <a:p>
            <a:pPr indent="-381000" lvl="1" marL="914400" marR="0" rtl="0" algn="l">
              <a:lnSpc>
                <a:spcPct val="100000"/>
              </a:lnSpc>
              <a:spcBef>
                <a:spcPts val="0"/>
              </a:spcBef>
              <a:spcAft>
                <a:spcPts val="0"/>
              </a:spcAft>
              <a:buSzPts val="2400"/>
              <a:buChar char="○"/>
            </a:pPr>
            <a:r>
              <a:rPr lang="en"/>
              <a:t>Can still be executed, but may not be needed. </a:t>
            </a:r>
            <a:endParaRPr/>
          </a:p>
        </p:txBody>
      </p:sp>
      <p:sp>
        <p:nvSpPr>
          <p:cNvPr id="354" name="Shape 3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Regression Test Selection</a:t>
            </a:r>
            <a:endParaRPr/>
          </a:p>
        </p:txBody>
      </p:sp>
      <p:sp>
        <p:nvSpPr>
          <p:cNvPr id="360" name="Shape 36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The number of tests to reexecute may be very large (and grows over time).</a:t>
            </a:r>
            <a:endParaRPr/>
          </a:p>
          <a:p>
            <a:pPr indent="-419100" lvl="0" marL="457200" marR="0" rtl="0" algn="l">
              <a:lnSpc>
                <a:spcPct val="100000"/>
              </a:lnSpc>
              <a:spcBef>
                <a:spcPts val="0"/>
              </a:spcBef>
              <a:spcAft>
                <a:spcPts val="0"/>
              </a:spcAft>
              <a:buSzPts val="3000"/>
              <a:buChar char="●"/>
            </a:pPr>
            <a:r>
              <a:rPr lang="en"/>
              <a:t>Not all tests </a:t>
            </a:r>
            <a:r>
              <a:rPr i="1" lang="en"/>
              <a:t>need</a:t>
            </a:r>
            <a:r>
              <a:rPr lang="en"/>
              <a:t> to be re-executed.</a:t>
            </a:r>
            <a:endParaRPr/>
          </a:p>
          <a:p>
            <a:pPr indent="-381000" lvl="1" marL="914400" marR="0" rtl="0" algn="l">
              <a:lnSpc>
                <a:spcPct val="100000"/>
              </a:lnSpc>
              <a:spcBef>
                <a:spcPts val="0"/>
              </a:spcBef>
              <a:spcAft>
                <a:spcPts val="0"/>
              </a:spcAft>
              <a:buSzPts val="2400"/>
              <a:buChar char="○"/>
            </a:pPr>
            <a:r>
              <a:rPr lang="en"/>
              <a:t>Changes only affect part of the system.</a:t>
            </a:r>
            <a:endParaRPr/>
          </a:p>
          <a:p>
            <a:pPr indent="-381000" lvl="1" marL="914400" marR="0" rtl="0" algn="l">
              <a:lnSpc>
                <a:spcPct val="100000"/>
              </a:lnSpc>
              <a:spcBef>
                <a:spcPts val="0"/>
              </a:spcBef>
              <a:spcAft>
                <a:spcPts val="0"/>
              </a:spcAft>
              <a:buSzPts val="2400"/>
              <a:buChar char="○"/>
            </a:pPr>
            <a:r>
              <a:rPr lang="en"/>
              <a:t>Regression testing costs can be reduced by </a:t>
            </a:r>
            <a:r>
              <a:rPr i="1" lang="en"/>
              <a:t>prioritizing</a:t>
            </a:r>
            <a:r>
              <a:rPr lang="en"/>
              <a:t> the set of test cases. </a:t>
            </a:r>
            <a:endParaRPr/>
          </a:p>
          <a:p>
            <a:pPr indent="-381000" lvl="1" marL="914400" marR="0" rtl="0" algn="l">
              <a:lnSpc>
                <a:spcPct val="100000"/>
              </a:lnSpc>
              <a:spcBef>
                <a:spcPts val="0"/>
              </a:spcBef>
              <a:spcAft>
                <a:spcPts val="0"/>
              </a:spcAft>
              <a:buSzPts val="2400"/>
              <a:buChar char="○"/>
            </a:pPr>
            <a:r>
              <a:rPr lang="en"/>
              <a:t>Select a subset of tests relevant to the changes introduced. Weigh those tests higher than those unlikely to expose faults. </a:t>
            </a:r>
            <a:endParaRPr/>
          </a:p>
          <a:p>
            <a:pPr indent="-381000" lvl="2" marL="1371600" marR="0" rtl="0" algn="l">
              <a:lnSpc>
                <a:spcPct val="100000"/>
              </a:lnSpc>
              <a:spcBef>
                <a:spcPts val="0"/>
              </a:spcBef>
              <a:spcAft>
                <a:spcPts val="0"/>
              </a:spcAft>
              <a:buSzPts val="2400"/>
              <a:buChar char="■"/>
            </a:pPr>
            <a:r>
              <a:rPr lang="en"/>
              <a:t>Techniques based on code and specifications.</a:t>
            </a:r>
            <a:endParaRPr/>
          </a:p>
          <a:p>
            <a:pPr indent="-381000" lvl="1" marL="914400" marR="0" rtl="0" algn="l">
              <a:lnSpc>
                <a:spcPct val="100000"/>
              </a:lnSpc>
              <a:spcBef>
                <a:spcPts val="0"/>
              </a:spcBef>
              <a:spcAft>
                <a:spcPts val="0"/>
              </a:spcAft>
              <a:buSzPts val="2400"/>
              <a:buChar char="○"/>
            </a:pPr>
            <a:r>
              <a:rPr lang="en"/>
              <a:t>Choose a cut-off based on testing budget.</a:t>
            </a:r>
            <a:endParaRPr/>
          </a:p>
        </p:txBody>
      </p:sp>
      <p:sp>
        <p:nvSpPr>
          <p:cNvPr id="361" name="Shape 3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Verification and Validation</a:t>
            </a:r>
            <a:endParaRPr/>
          </a:p>
        </p:txBody>
      </p:sp>
      <p:sp>
        <p:nvSpPr>
          <p:cNvPr id="96" name="Shape 9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Activities that must be performed to consider the software “done.”</a:t>
            </a:r>
            <a:endParaRPr/>
          </a:p>
          <a:p>
            <a:pPr indent="0" lvl="0" marL="0" marR="0" rtl="0" algn="l">
              <a:lnSpc>
                <a:spcPct val="100000"/>
              </a:lnSpc>
              <a:spcBef>
                <a:spcPts val="600"/>
              </a:spcBef>
              <a:spcAft>
                <a:spcPts val="0"/>
              </a:spcAft>
              <a:buNone/>
            </a:pPr>
            <a:r>
              <a:t/>
            </a:r>
            <a:endParaRPr sz="1100"/>
          </a:p>
          <a:p>
            <a:pPr indent="-419100" lvl="0" marL="457200" marR="0" rtl="0" algn="l">
              <a:lnSpc>
                <a:spcPct val="100000"/>
              </a:lnSpc>
              <a:spcBef>
                <a:spcPts val="600"/>
              </a:spcBef>
              <a:spcAft>
                <a:spcPts val="0"/>
              </a:spcAft>
              <a:buSzPts val="3000"/>
              <a:buChar char="●"/>
            </a:pPr>
            <a:r>
              <a:rPr b="1" lang="en"/>
              <a:t>Verification:</a:t>
            </a:r>
            <a:r>
              <a:rPr lang="en"/>
              <a:t> The process of proving that the software conforms to its specified functional and non-functional requirements.</a:t>
            </a:r>
            <a:endParaRPr/>
          </a:p>
          <a:p>
            <a:pPr indent="-419100" lvl="0" marL="457200" marR="0" rtl="0" algn="l">
              <a:lnSpc>
                <a:spcPct val="100000"/>
              </a:lnSpc>
              <a:spcBef>
                <a:spcPts val="0"/>
              </a:spcBef>
              <a:spcAft>
                <a:spcPts val="0"/>
              </a:spcAft>
              <a:buSzPts val="3000"/>
              <a:buChar char="●"/>
            </a:pPr>
            <a:r>
              <a:rPr b="1" lang="en"/>
              <a:t>Validation:</a:t>
            </a:r>
            <a:r>
              <a:rPr lang="en"/>
              <a:t> The process of proving that the software meets the customer’s true requirements, needs, and expectations.</a:t>
            </a:r>
            <a:endParaRPr/>
          </a:p>
        </p:txBody>
      </p:sp>
      <p:sp>
        <p:nvSpPr>
          <p:cNvPr id="97" name="Shape 9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Code-Based Test Selection</a:t>
            </a:r>
            <a:endParaRPr/>
          </a:p>
        </p:txBody>
      </p:sp>
      <p:sp>
        <p:nvSpPr>
          <p:cNvPr id="367" name="Shape 36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Select a test case for execution if it exercises a portion of the code modified (or likely to be affected by a change).</a:t>
            </a:r>
            <a:endParaRPr/>
          </a:p>
          <a:p>
            <a:pPr indent="-419100" lvl="0" marL="457200" marR="0" rtl="0" algn="l">
              <a:lnSpc>
                <a:spcPct val="100000"/>
              </a:lnSpc>
              <a:spcBef>
                <a:spcPts val="0"/>
              </a:spcBef>
              <a:spcAft>
                <a:spcPts val="0"/>
              </a:spcAft>
              <a:buSzPts val="3000"/>
              <a:buChar char="●"/>
            </a:pPr>
            <a:r>
              <a:rPr lang="en"/>
              <a:t>Control-based selection:</a:t>
            </a:r>
            <a:endParaRPr/>
          </a:p>
          <a:p>
            <a:pPr indent="-381000" lvl="1" marL="914400" marR="0" rtl="0" algn="l">
              <a:lnSpc>
                <a:spcPct val="100000"/>
              </a:lnSpc>
              <a:spcBef>
                <a:spcPts val="0"/>
              </a:spcBef>
              <a:spcAft>
                <a:spcPts val="0"/>
              </a:spcAft>
              <a:buSzPts val="2400"/>
              <a:buChar char="○"/>
            </a:pPr>
            <a:r>
              <a:rPr lang="en"/>
              <a:t>Maintain a record of the CFG blocks executed by each test.</a:t>
            </a:r>
            <a:endParaRPr/>
          </a:p>
          <a:p>
            <a:pPr indent="-381000" lvl="1" marL="914400" marR="0" rtl="0" algn="l">
              <a:lnSpc>
                <a:spcPct val="100000"/>
              </a:lnSpc>
              <a:spcBef>
                <a:spcPts val="0"/>
              </a:spcBef>
              <a:spcAft>
                <a:spcPts val="0"/>
              </a:spcAft>
              <a:buSzPts val="2400"/>
              <a:buChar char="○"/>
            </a:pPr>
            <a:r>
              <a:rPr lang="en"/>
              <a:t>Compare the structure of the old and new versions.</a:t>
            </a:r>
            <a:endParaRPr/>
          </a:p>
          <a:p>
            <a:pPr indent="-381000" lvl="1" marL="914400" marR="0" rtl="0" algn="l">
              <a:lnSpc>
                <a:spcPct val="100000"/>
              </a:lnSpc>
              <a:spcBef>
                <a:spcPts val="0"/>
              </a:spcBef>
              <a:spcAft>
                <a:spcPts val="0"/>
              </a:spcAft>
              <a:buSzPts val="2400"/>
              <a:buChar char="○"/>
            </a:pPr>
            <a:r>
              <a:rPr lang="en"/>
              <a:t>Tests that exercise added, modified, or deleted elements are prioritized. </a:t>
            </a:r>
            <a:endParaRPr/>
          </a:p>
          <a:p>
            <a:pPr indent="-381000" lvl="1" marL="914400" marR="0" rtl="0" algn="l">
              <a:lnSpc>
                <a:spcPct val="100000"/>
              </a:lnSpc>
              <a:spcBef>
                <a:spcPts val="0"/>
              </a:spcBef>
              <a:spcAft>
                <a:spcPts val="0"/>
              </a:spcAft>
              <a:buSzPts val="2400"/>
              <a:buChar char="○"/>
            </a:pPr>
            <a:r>
              <a:rPr lang="en"/>
              <a:t>Can be based on control or data flow. </a:t>
            </a:r>
            <a:endParaRPr/>
          </a:p>
        </p:txBody>
      </p:sp>
      <p:sp>
        <p:nvSpPr>
          <p:cNvPr id="368" name="Shape 36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374" name="Shape 37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Version 1:</a:t>
            </a:r>
            <a:endParaRPr/>
          </a:p>
          <a:p>
            <a:pPr indent="0" lvl="0" marL="0" marR="0" rtl="0" algn="l">
              <a:lnSpc>
                <a:spcPct val="100000"/>
              </a:lnSpc>
              <a:spcBef>
                <a:spcPts val="600"/>
              </a:spcBef>
              <a:spcAft>
                <a:spcPts val="0"/>
              </a:spcAft>
              <a:buNone/>
            </a:pPr>
            <a:r>
              <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 else if (c == ‘%’){</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	int digit_high = ..</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++dptr;</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++eptr;</a:t>
            </a:r>
            <a:endParaRPr sz="1800">
              <a:latin typeface="Consolas"/>
              <a:ea typeface="Consolas"/>
              <a:cs typeface="Consolas"/>
              <a:sym typeface="Consolas"/>
            </a:endParaRPr>
          </a:p>
          <a:p>
            <a:pPr indent="0" lvl="0" marL="0" marR="0" rtl="0" algn="l">
              <a:lnSpc>
                <a:spcPct val="100000"/>
              </a:lnSpc>
              <a:spcBef>
                <a:spcPts val="6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75" name="Shape 375"/>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b="1" lang="en"/>
              <a:t>Version 2:</a:t>
            </a:r>
            <a:endParaRPr b="1"/>
          </a:p>
          <a:p>
            <a:pPr indent="0" lvl="0" marL="0" rtl="0">
              <a:spcBef>
                <a:spcPts val="600"/>
              </a:spcBef>
              <a:spcAft>
                <a:spcPts val="0"/>
              </a:spcAft>
              <a:buNone/>
            </a:pPr>
            <a:r>
              <a:t/>
            </a:r>
            <a:endParaRPr sz="18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else if (c == ‘%’){</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a:t>
            </a:r>
            <a:r>
              <a:rPr b="1" lang="en" sz="1400">
                <a:latin typeface="Consolas"/>
                <a:ea typeface="Consolas"/>
                <a:cs typeface="Consolas"/>
                <a:sym typeface="Consolas"/>
              </a:rPr>
              <a:t>if(!*(eptr + 1) &amp;&amp; *(eptr + 2)){</a:t>
            </a:r>
            <a:endParaRPr b="1" sz="1400">
              <a:latin typeface="Consolas"/>
              <a:ea typeface="Consolas"/>
              <a:cs typeface="Consolas"/>
              <a:sym typeface="Consolas"/>
            </a:endParaRPr>
          </a:p>
          <a:p>
            <a:pPr indent="0" lvl="0" marL="0" rtl="0">
              <a:spcBef>
                <a:spcPts val="600"/>
              </a:spcBef>
              <a:spcAft>
                <a:spcPts val="0"/>
              </a:spcAft>
              <a:buNone/>
            </a:pPr>
            <a:r>
              <a:rPr b="1" lang="en" sz="1400">
                <a:latin typeface="Consolas"/>
                <a:ea typeface="Consolas"/>
                <a:cs typeface="Consolas"/>
                <a:sym typeface="Consolas"/>
              </a:rPr>
              <a:t>		ok = 1; return;</a:t>
            </a:r>
            <a:endParaRPr b="1" sz="1400">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b="1" lang="en" sz="1400">
                <a:latin typeface="Consolas"/>
                <a:ea typeface="Consolas"/>
                <a:cs typeface="Consolas"/>
                <a:sym typeface="Consolas"/>
              </a:rPr>
              <a:t>	}</a:t>
            </a:r>
            <a:endParaRPr b="1" sz="1400">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lang="en" sz="1400">
                <a:latin typeface="Consolas"/>
                <a:ea typeface="Consolas"/>
                <a:cs typeface="Consolas"/>
                <a:sym typeface="Consolas"/>
              </a:rPr>
              <a:t>	int digit_high = ..</a:t>
            </a:r>
            <a:endParaRPr sz="1400">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lang="en" sz="1400">
                <a:latin typeface="Consolas"/>
                <a:ea typeface="Consolas"/>
                <a:cs typeface="Consolas"/>
                <a:sym typeface="Consolas"/>
              </a:rPr>
              <a:t>}</a:t>
            </a:r>
            <a:endParaRPr sz="1400">
              <a:latin typeface="Consolas"/>
              <a:ea typeface="Consolas"/>
              <a:cs typeface="Consolas"/>
              <a:sym typeface="Consolas"/>
            </a:endParaRPr>
          </a:p>
          <a:p>
            <a:pPr indent="0" lvl="0" marL="0" rtl="0">
              <a:spcBef>
                <a:spcPts val="600"/>
              </a:spcBef>
              <a:spcAft>
                <a:spcPts val="0"/>
              </a:spcAft>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spcBef>
                <a:spcPts val="600"/>
              </a:spcBef>
              <a:spcAft>
                <a:spcPts val="0"/>
              </a:spcAft>
              <a:buNone/>
            </a:pPr>
            <a:r>
              <a:rPr b="1" lang="en" sz="1400">
                <a:latin typeface="Consolas"/>
                <a:ea typeface="Consolas"/>
                <a:cs typeface="Consolas"/>
                <a:sym typeface="Consolas"/>
              </a:rPr>
              <a:t>if(! isascii(*dptr)){</a:t>
            </a:r>
            <a:endParaRPr b="1" sz="1400">
              <a:latin typeface="Consolas"/>
              <a:ea typeface="Consolas"/>
              <a:cs typeface="Consolas"/>
              <a:sym typeface="Consolas"/>
            </a:endParaRPr>
          </a:p>
          <a:p>
            <a:pPr indent="0" lvl="0" marL="0" rtl="0">
              <a:spcBef>
                <a:spcPts val="600"/>
              </a:spcBef>
              <a:spcAft>
                <a:spcPts val="0"/>
              </a:spcAft>
              <a:buNone/>
            </a:pPr>
            <a:r>
              <a:rPr b="1" lang="en" sz="1400">
                <a:latin typeface="Consolas"/>
                <a:ea typeface="Consolas"/>
                <a:cs typeface="Consolas"/>
                <a:sym typeface="Consolas"/>
              </a:rPr>
              <a:t>		*dptr = ‘?’; ok=1;</a:t>
            </a:r>
            <a:endParaRPr b="1" sz="1400">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b="1" lang="en" sz="1400">
                <a:latin typeface="Consolas"/>
                <a:ea typeface="Consolas"/>
                <a:cs typeface="Consolas"/>
                <a:sym typeface="Consolas"/>
              </a:rPr>
              <a:t>}</a:t>
            </a:r>
            <a:endParaRPr b="1" sz="1400">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lang="en" sz="1400">
                <a:latin typeface="Consolas"/>
                <a:ea typeface="Consolas"/>
                <a:cs typeface="Consolas"/>
                <a:sym typeface="Consolas"/>
              </a:rPr>
              <a:t>++dptr;</a:t>
            </a:r>
            <a:endParaRPr sz="1400">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lang="en" sz="1400">
                <a:latin typeface="Consolas"/>
                <a:ea typeface="Consolas"/>
                <a:cs typeface="Consolas"/>
                <a:sym typeface="Consolas"/>
              </a:rPr>
              <a:t>++eptr;</a:t>
            </a:r>
            <a:endParaRPr sz="1400">
              <a:latin typeface="Consolas"/>
              <a:ea typeface="Consolas"/>
              <a:cs typeface="Consolas"/>
              <a:sym typeface="Consolas"/>
            </a:endParaRPr>
          </a:p>
          <a:p>
            <a:pPr indent="0" lvl="0" marL="0" rtl="0">
              <a:spcBef>
                <a:spcPts val="600"/>
              </a:spcBef>
              <a:spcAft>
                <a:spcPts val="0"/>
              </a:spcAft>
              <a:buClr>
                <a:schemeClr val="dk1"/>
              </a:buClr>
              <a:buSzPts val="1100"/>
              <a:buFont typeface="Arial"/>
              <a:buNone/>
            </a:pPr>
            <a:r>
              <a:rPr lang="en" sz="1400">
                <a:latin typeface="Consolas"/>
                <a:ea typeface="Consolas"/>
                <a:cs typeface="Consolas"/>
                <a:sym typeface="Consolas"/>
              </a:rPr>
              <a:t>}</a:t>
            </a:r>
            <a:endParaRPr sz="1400">
              <a:latin typeface="Consolas"/>
              <a:ea typeface="Consolas"/>
              <a:cs typeface="Consolas"/>
              <a:sym typeface="Consolas"/>
            </a:endParaRPr>
          </a:p>
          <a:p>
            <a:pPr indent="0" lvl="0" marL="0">
              <a:spcBef>
                <a:spcPts val="600"/>
              </a:spcBef>
              <a:spcAft>
                <a:spcPts val="0"/>
              </a:spcAft>
              <a:buNone/>
            </a:pPr>
            <a:r>
              <a:t/>
            </a:r>
            <a:endParaRPr sz="1400"/>
          </a:p>
        </p:txBody>
      </p:sp>
      <p:sp>
        <p:nvSpPr>
          <p:cNvPr id="376" name="Shape 37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382" name="Shape 382"/>
          <p:cNvSpPr/>
          <p:nvPr/>
        </p:nvSpPr>
        <p:spPr>
          <a:xfrm>
            <a:off x="1595025" y="1642825"/>
            <a:ext cx="992400" cy="45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a:t>A</a:t>
            </a:r>
            <a:endParaRPr b="1"/>
          </a:p>
        </p:txBody>
      </p:sp>
      <p:sp>
        <p:nvSpPr>
          <p:cNvPr id="383" name="Shape 383"/>
          <p:cNvSpPr/>
          <p:nvPr/>
        </p:nvSpPr>
        <p:spPr>
          <a:xfrm>
            <a:off x="1595025" y="2269325"/>
            <a:ext cx="992400" cy="45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a:t>
            </a:r>
            <a:endParaRPr b="1"/>
          </a:p>
        </p:txBody>
      </p:sp>
      <p:sp>
        <p:nvSpPr>
          <p:cNvPr id="384" name="Shape 384"/>
          <p:cNvSpPr/>
          <p:nvPr/>
        </p:nvSpPr>
        <p:spPr>
          <a:xfrm>
            <a:off x="3388300" y="2269325"/>
            <a:ext cx="992400" cy="45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t>
            </a:r>
            <a:endParaRPr b="1"/>
          </a:p>
        </p:txBody>
      </p:sp>
      <p:cxnSp>
        <p:nvCxnSpPr>
          <p:cNvPr id="385" name="Shape 385"/>
          <p:cNvCxnSpPr>
            <a:stCxn id="383" idx="3"/>
            <a:endCxn id="384" idx="1"/>
          </p:cNvCxnSpPr>
          <p:nvPr/>
        </p:nvCxnSpPr>
        <p:spPr>
          <a:xfrm>
            <a:off x="2587425" y="2495375"/>
            <a:ext cx="801000" cy="0"/>
          </a:xfrm>
          <a:prstGeom prst="straightConnector1">
            <a:avLst/>
          </a:prstGeom>
          <a:noFill/>
          <a:ln cap="flat" cmpd="sng" w="9525">
            <a:solidFill>
              <a:schemeClr val="dk2"/>
            </a:solidFill>
            <a:prstDash val="solid"/>
            <a:round/>
            <a:headEnd len="med" w="med" type="none"/>
            <a:tailEnd len="med" w="med" type="triangle"/>
          </a:ln>
        </p:spPr>
      </p:cxnSp>
      <p:cxnSp>
        <p:nvCxnSpPr>
          <p:cNvPr id="386" name="Shape 386"/>
          <p:cNvCxnSpPr>
            <a:endCxn id="383" idx="0"/>
          </p:cNvCxnSpPr>
          <p:nvPr/>
        </p:nvCxnSpPr>
        <p:spPr>
          <a:xfrm>
            <a:off x="2091225" y="2095025"/>
            <a:ext cx="0" cy="174300"/>
          </a:xfrm>
          <a:prstGeom prst="straightConnector1">
            <a:avLst/>
          </a:prstGeom>
          <a:noFill/>
          <a:ln cap="flat" cmpd="sng" w="9525">
            <a:solidFill>
              <a:schemeClr val="dk2"/>
            </a:solidFill>
            <a:prstDash val="solid"/>
            <a:round/>
            <a:headEnd len="med" w="med" type="none"/>
            <a:tailEnd len="med" w="med" type="triangle"/>
          </a:ln>
        </p:spPr>
      </p:cxnSp>
      <p:sp>
        <p:nvSpPr>
          <p:cNvPr id="387" name="Shape 387"/>
          <p:cNvSpPr/>
          <p:nvPr/>
        </p:nvSpPr>
        <p:spPr>
          <a:xfrm>
            <a:off x="1595025" y="2895825"/>
            <a:ext cx="992400" cy="45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a:t>
            </a:r>
            <a:endParaRPr b="1"/>
          </a:p>
        </p:txBody>
      </p:sp>
      <p:sp>
        <p:nvSpPr>
          <p:cNvPr id="388" name="Shape 388"/>
          <p:cNvSpPr/>
          <p:nvPr/>
        </p:nvSpPr>
        <p:spPr>
          <a:xfrm>
            <a:off x="1595025" y="3522325"/>
            <a:ext cx="992400" cy="45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
            </a:r>
            <a:endParaRPr b="1"/>
          </a:p>
        </p:txBody>
      </p:sp>
      <p:sp>
        <p:nvSpPr>
          <p:cNvPr id="389" name="Shape 389"/>
          <p:cNvSpPr/>
          <p:nvPr/>
        </p:nvSpPr>
        <p:spPr>
          <a:xfrm>
            <a:off x="3388300" y="3522325"/>
            <a:ext cx="992400" cy="45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a:t>
            </a:r>
            <a:endParaRPr b="1"/>
          </a:p>
        </p:txBody>
      </p:sp>
      <p:cxnSp>
        <p:nvCxnSpPr>
          <p:cNvPr id="390" name="Shape 390"/>
          <p:cNvCxnSpPr>
            <a:stCxn id="383" idx="2"/>
            <a:endCxn id="387" idx="0"/>
          </p:cNvCxnSpPr>
          <p:nvPr/>
        </p:nvCxnSpPr>
        <p:spPr>
          <a:xfrm>
            <a:off x="2091225" y="2721425"/>
            <a:ext cx="0" cy="174300"/>
          </a:xfrm>
          <a:prstGeom prst="straightConnector1">
            <a:avLst/>
          </a:prstGeom>
          <a:noFill/>
          <a:ln cap="flat" cmpd="sng" w="9525">
            <a:solidFill>
              <a:schemeClr val="dk2"/>
            </a:solidFill>
            <a:prstDash val="solid"/>
            <a:round/>
            <a:headEnd len="med" w="med" type="none"/>
            <a:tailEnd len="med" w="med" type="triangle"/>
          </a:ln>
        </p:spPr>
      </p:cxnSp>
      <p:cxnSp>
        <p:nvCxnSpPr>
          <p:cNvPr id="391" name="Shape 391"/>
          <p:cNvCxnSpPr>
            <a:stCxn id="387" idx="2"/>
            <a:endCxn id="388" idx="0"/>
          </p:cNvCxnSpPr>
          <p:nvPr/>
        </p:nvCxnSpPr>
        <p:spPr>
          <a:xfrm>
            <a:off x="2091225" y="3347925"/>
            <a:ext cx="0" cy="174300"/>
          </a:xfrm>
          <a:prstGeom prst="straightConnector1">
            <a:avLst/>
          </a:prstGeom>
          <a:noFill/>
          <a:ln cap="flat" cmpd="sng" w="9525">
            <a:solidFill>
              <a:schemeClr val="dk2"/>
            </a:solidFill>
            <a:prstDash val="solid"/>
            <a:round/>
            <a:headEnd len="med" w="med" type="none"/>
            <a:tailEnd len="med" w="med" type="triangle"/>
          </a:ln>
        </p:spPr>
      </p:cxnSp>
      <p:cxnSp>
        <p:nvCxnSpPr>
          <p:cNvPr id="392" name="Shape 392"/>
          <p:cNvCxnSpPr>
            <a:stCxn id="387" idx="2"/>
            <a:endCxn id="389" idx="0"/>
          </p:cNvCxnSpPr>
          <p:nvPr/>
        </p:nvCxnSpPr>
        <p:spPr>
          <a:xfrm>
            <a:off x="2091225" y="3347925"/>
            <a:ext cx="1793400" cy="174300"/>
          </a:xfrm>
          <a:prstGeom prst="straightConnector1">
            <a:avLst/>
          </a:prstGeom>
          <a:noFill/>
          <a:ln cap="flat" cmpd="sng" w="9525">
            <a:solidFill>
              <a:schemeClr val="dk2"/>
            </a:solidFill>
            <a:prstDash val="solid"/>
            <a:round/>
            <a:headEnd len="med" w="med" type="none"/>
            <a:tailEnd len="med" w="med" type="triangle"/>
          </a:ln>
        </p:spPr>
      </p:cxnSp>
      <p:sp>
        <p:nvSpPr>
          <p:cNvPr id="393" name="Shape 393"/>
          <p:cNvSpPr/>
          <p:nvPr/>
        </p:nvSpPr>
        <p:spPr>
          <a:xfrm>
            <a:off x="799225" y="4325250"/>
            <a:ext cx="992400" cy="45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a:t>
            </a:r>
            <a:endParaRPr b="1"/>
          </a:p>
        </p:txBody>
      </p:sp>
      <p:cxnSp>
        <p:nvCxnSpPr>
          <p:cNvPr id="394" name="Shape 394"/>
          <p:cNvCxnSpPr>
            <a:stCxn id="388" idx="2"/>
            <a:endCxn id="393" idx="0"/>
          </p:cNvCxnSpPr>
          <p:nvPr/>
        </p:nvCxnSpPr>
        <p:spPr>
          <a:xfrm flipH="1">
            <a:off x="1295325" y="3974425"/>
            <a:ext cx="795900" cy="350700"/>
          </a:xfrm>
          <a:prstGeom prst="straightConnector1">
            <a:avLst/>
          </a:prstGeom>
          <a:noFill/>
          <a:ln cap="flat" cmpd="sng" w="9525">
            <a:solidFill>
              <a:schemeClr val="dk2"/>
            </a:solidFill>
            <a:prstDash val="solid"/>
            <a:round/>
            <a:headEnd len="med" w="med" type="none"/>
            <a:tailEnd len="med" w="med" type="triangle"/>
          </a:ln>
        </p:spPr>
      </p:cxnSp>
      <p:sp>
        <p:nvSpPr>
          <p:cNvPr id="395" name="Shape 395"/>
          <p:cNvSpPr/>
          <p:nvPr/>
        </p:nvSpPr>
        <p:spPr>
          <a:xfrm>
            <a:off x="2587425" y="4391775"/>
            <a:ext cx="1525200" cy="7794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n">
                <a:solidFill>
                  <a:schemeClr val="dk1"/>
                </a:solidFill>
                <a:latin typeface="Consolas"/>
                <a:ea typeface="Consolas"/>
                <a:cs typeface="Consolas"/>
                <a:sym typeface="Consolas"/>
              </a:rPr>
              <a:t>X: if(!*(eptr + 1) &amp;&amp; *(eptr + 2)){</a:t>
            </a:r>
            <a:endParaRPr b="1">
              <a:solidFill>
                <a:schemeClr val="dk1"/>
              </a:solidFill>
              <a:latin typeface="Consolas"/>
              <a:ea typeface="Consolas"/>
              <a:cs typeface="Consolas"/>
              <a:sym typeface="Consolas"/>
            </a:endParaRPr>
          </a:p>
          <a:p>
            <a:pPr indent="0" lvl="0" marL="0" rtl="0" algn="ctr">
              <a:spcBef>
                <a:spcPts val="0"/>
              </a:spcBef>
              <a:spcAft>
                <a:spcPts val="0"/>
              </a:spcAft>
              <a:buNone/>
            </a:pPr>
            <a:r>
              <a:t/>
            </a:r>
            <a:endParaRPr b="1"/>
          </a:p>
        </p:txBody>
      </p:sp>
      <p:cxnSp>
        <p:nvCxnSpPr>
          <p:cNvPr id="396" name="Shape 396"/>
          <p:cNvCxnSpPr>
            <a:stCxn id="388" idx="2"/>
            <a:endCxn id="395" idx="0"/>
          </p:cNvCxnSpPr>
          <p:nvPr/>
        </p:nvCxnSpPr>
        <p:spPr>
          <a:xfrm>
            <a:off x="2091225" y="3974425"/>
            <a:ext cx="1258800" cy="417300"/>
          </a:xfrm>
          <a:prstGeom prst="straightConnector1">
            <a:avLst/>
          </a:prstGeom>
          <a:noFill/>
          <a:ln cap="flat" cmpd="sng" w="9525">
            <a:solidFill>
              <a:schemeClr val="dk2"/>
            </a:solidFill>
            <a:prstDash val="solid"/>
            <a:round/>
            <a:headEnd len="med" w="med" type="none"/>
            <a:tailEnd len="med" w="med" type="triangle"/>
          </a:ln>
        </p:spPr>
      </p:cxnSp>
      <p:sp>
        <p:nvSpPr>
          <p:cNvPr id="397" name="Shape 397"/>
          <p:cNvSpPr/>
          <p:nvPr/>
        </p:nvSpPr>
        <p:spPr>
          <a:xfrm>
            <a:off x="4744475" y="4325250"/>
            <a:ext cx="1352700" cy="4521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b="1" lang="en">
                <a:solidFill>
                  <a:schemeClr val="dk1"/>
                </a:solidFill>
                <a:latin typeface="Consolas"/>
                <a:ea typeface="Consolas"/>
                <a:cs typeface="Consolas"/>
                <a:sym typeface="Consolas"/>
              </a:rPr>
              <a:t>Y: ok = 1; return;</a:t>
            </a:r>
            <a:endParaRPr b="1"/>
          </a:p>
        </p:txBody>
      </p:sp>
      <p:cxnSp>
        <p:nvCxnSpPr>
          <p:cNvPr id="398" name="Shape 398"/>
          <p:cNvCxnSpPr>
            <a:stCxn id="395" idx="3"/>
            <a:endCxn id="397" idx="1"/>
          </p:cNvCxnSpPr>
          <p:nvPr/>
        </p:nvCxnSpPr>
        <p:spPr>
          <a:xfrm flipH="1" rot="10800000">
            <a:off x="4112625" y="4551375"/>
            <a:ext cx="631800" cy="230100"/>
          </a:xfrm>
          <a:prstGeom prst="straightConnector1">
            <a:avLst/>
          </a:prstGeom>
          <a:noFill/>
          <a:ln cap="flat" cmpd="sng" w="9525">
            <a:solidFill>
              <a:schemeClr val="dk2"/>
            </a:solidFill>
            <a:prstDash val="solid"/>
            <a:round/>
            <a:headEnd len="med" w="med" type="none"/>
            <a:tailEnd len="med" w="med" type="triangle"/>
          </a:ln>
        </p:spPr>
      </p:cxnSp>
      <p:sp>
        <p:nvSpPr>
          <p:cNvPr id="399" name="Shape 399"/>
          <p:cNvSpPr/>
          <p:nvPr/>
        </p:nvSpPr>
        <p:spPr>
          <a:xfrm>
            <a:off x="4854725" y="5051000"/>
            <a:ext cx="992400" cy="45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a:t>
            </a:r>
            <a:endParaRPr b="1"/>
          </a:p>
        </p:txBody>
      </p:sp>
      <p:cxnSp>
        <p:nvCxnSpPr>
          <p:cNvPr id="400" name="Shape 400"/>
          <p:cNvCxnSpPr>
            <a:stCxn id="395" idx="3"/>
            <a:endCxn id="399" idx="1"/>
          </p:cNvCxnSpPr>
          <p:nvPr/>
        </p:nvCxnSpPr>
        <p:spPr>
          <a:xfrm>
            <a:off x="4112625" y="4781475"/>
            <a:ext cx="742200" cy="495600"/>
          </a:xfrm>
          <a:prstGeom prst="straightConnector1">
            <a:avLst/>
          </a:prstGeom>
          <a:noFill/>
          <a:ln cap="flat" cmpd="sng" w="9525">
            <a:solidFill>
              <a:schemeClr val="dk2"/>
            </a:solidFill>
            <a:prstDash val="solid"/>
            <a:round/>
            <a:headEnd len="med" w="med" type="none"/>
            <a:tailEnd len="med" w="med" type="triangle"/>
          </a:ln>
        </p:spPr>
      </p:cxnSp>
      <p:sp>
        <p:nvSpPr>
          <p:cNvPr id="401" name="Shape 401"/>
          <p:cNvSpPr/>
          <p:nvPr/>
        </p:nvSpPr>
        <p:spPr>
          <a:xfrm>
            <a:off x="6253025" y="4824975"/>
            <a:ext cx="992400" cy="45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a:t>
            </a:r>
            <a:endParaRPr b="1"/>
          </a:p>
        </p:txBody>
      </p:sp>
      <p:sp>
        <p:nvSpPr>
          <p:cNvPr id="402" name="Shape 402"/>
          <p:cNvSpPr/>
          <p:nvPr/>
        </p:nvSpPr>
        <p:spPr>
          <a:xfrm>
            <a:off x="6253025" y="5503100"/>
            <a:ext cx="992400" cy="45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a:t>
            </a:r>
            <a:endParaRPr b="1"/>
          </a:p>
        </p:txBody>
      </p:sp>
      <p:cxnSp>
        <p:nvCxnSpPr>
          <p:cNvPr id="403" name="Shape 403"/>
          <p:cNvCxnSpPr>
            <a:stCxn id="399" idx="3"/>
            <a:endCxn id="401" idx="1"/>
          </p:cNvCxnSpPr>
          <p:nvPr/>
        </p:nvCxnSpPr>
        <p:spPr>
          <a:xfrm flipH="1" rot="10800000">
            <a:off x="5847125" y="5051150"/>
            <a:ext cx="405900" cy="225900"/>
          </a:xfrm>
          <a:prstGeom prst="straightConnector1">
            <a:avLst/>
          </a:prstGeom>
          <a:noFill/>
          <a:ln cap="flat" cmpd="sng" w="9525">
            <a:solidFill>
              <a:schemeClr val="dk2"/>
            </a:solidFill>
            <a:prstDash val="solid"/>
            <a:round/>
            <a:headEnd len="med" w="med" type="none"/>
            <a:tailEnd len="med" w="med" type="triangle"/>
          </a:ln>
        </p:spPr>
      </p:cxnSp>
      <p:cxnSp>
        <p:nvCxnSpPr>
          <p:cNvPr id="404" name="Shape 404"/>
          <p:cNvCxnSpPr>
            <a:stCxn id="399" idx="3"/>
            <a:endCxn id="402" idx="1"/>
          </p:cNvCxnSpPr>
          <p:nvPr/>
        </p:nvCxnSpPr>
        <p:spPr>
          <a:xfrm>
            <a:off x="5847125" y="5277050"/>
            <a:ext cx="405900" cy="452100"/>
          </a:xfrm>
          <a:prstGeom prst="straightConnector1">
            <a:avLst/>
          </a:prstGeom>
          <a:noFill/>
          <a:ln cap="flat" cmpd="sng" w="9525">
            <a:solidFill>
              <a:schemeClr val="dk2"/>
            </a:solidFill>
            <a:prstDash val="solid"/>
            <a:round/>
            <a:headEnd len="med" w="med" type="none"/>
            <a:tailEnd len="med" w="med" type="triangle"/>
          </a:ln>
        </p:spPr>
      </p:cxnSp>
      <p:sp>
        <p:nvSpPr>
          <p:cNvPr id="405" name="Shape 405"/>
          <p:cNvSpPr/>
          <p:nvPr/>
        </p:nvSpPr>
        <p:spPr>
          <a:xfrm>
            <a:off x="6396375" y="3676700"/>
            <a:ext cx="1884000" cy="4521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600"/>
              </a:spcBef>
              <a:spcAft>
                <a:spcPts val="0"/>
              </a:spcAft>
              <a:buNone/>
            </a:pPr>
            <a:r>
              <a:rPr b="1" lang="en">
                <a:solidFill>
                  <a:schemeClr val="dk1"/>
                </a:solidFill>
                <a:latin typeface="Consolas"/>
                <a:ea typeface="Consolas"/>
                <a:cs typeface="Consolas"/>
                <a:sym typeface="Consolas"/>
              </a:rPr>
              <a:t>W: if(! isascii(*dptr)){</a:t>
            </a:r>
            <a:endParaRPr b="1"/>
          </a:p>
        </p:txBody>
      </p:sp>
      <p:cxnSp>
        <p:nvCxnSpPr>
          <p:cNvPr id="406" name="Shape 406"/>
          <p:cNvCxnSpPr>
            <a:stCxn id="401" idx="0"/>
            <a:endCxn id="405" idx="2"/>
          </p:cNvCxnSpPr>
          <p:nvPr/>
        </p:nvCxnSpPr>
        <p:spPr>
          <a:xfrm flipH="1" rot="10800000">
            <a:off x="6749225" y="4128675"/>
            <a:ext cx="589200" cy="696300"/>
          </a:xfrm>
          <a:prstGeom prst="straightConnector1">
            <a:avLst/>
          </a:prstGeom>
          <a:noFill/>
          <a:ln cap="flat" cmpd="sng" w="9525">
            <a:solidFill>
              <a:schemeClr val="dk2"/>
            </a:solidFill>
            <a:prstDash val="solid"/>
            <a:round/>
            <a:headEnd len="med" w="med" type="none"/>
            <a:tailEnd len="med" w="med" type="triangle"/>
          </a:ln>
        </p:spPr>
      </p:cxnSp>
      <p:sp>
        <p:nvSpPr>
          <p:cNvPr id="407" name="Shape 407"/>
          <p:cNvSpPr/>
          <p:nvPr/>
        </p:nvSpPr>
        <p:spPr>
          <a:xfrm>
            <a:off x="1124625" y="4200800"/>
            <a:ext cx="7376574" cy="1984625"/>
          </a:xfrm>
          <a:custGeom>
            <a:pathLst>
              <a:path extrusionOk="0" h="79385" w="311807">
                <a:moveTo>
                  <a:pt x="0" y="23375"/>
                </a:moveTo>
                <a:lnTo>
                  <a:pt x="882" y="78503"/>
                </a:lnTo>
                <a:lnTo>
                  <a:pt x="272115" y="79385"/>
                </a:lnTo>
                <a:lnTo>
                  <a:pt x="311807" y="56452"/>
                </a:lnTo>
                <a:lnTo>
                  <a:pt x="284023" y="0"/>
                </a:lnTo>
              </a:path>
            </a:pathLst>
          </a:custGeom>
          <a:noFill/>
          <a:ln cap="flat" cmpd="sng" w="9525">
            <a:solidFill>
              <a:schemeClr val="dk2"/>
            </a:solidFill>
            <a:prstDash val="solid"/>
            <a:round/>
            <a:headEnd len="med" w="med" type="none"/>
            <a:tailEnd len="med" w="med" type="triangle"/>
          </a:ln>
        </p:spPr>
      </p:sp>
      <p:cxnSp>
        <p:nvCxnSpPr>
          <p:cNvPr id="408" name="Shape 408"/>
          <p:cNvCxnSpPr>
            <a:stCxn id="402" idx="3"/>
          </p:cNvCxnSpPr>
          <p:nvPr/>
        </p:nvCxnSpPr>
        <p:spPr>
          <a:xfrm flipH="1" rot="10800000">
            <a:off x="7245425" y="4189850"/>
            <a:ext cx="472500" cy="1539300"/>
          </a:xfrm>
          <a:prstGeom prst="straightConnector1">
            <a:avLst/>
          </a:prstGeom>
          <a:noFill/>
          <a:ln cap="flat" cmpd="sng" w="9525">
            <a:solidFill>
              <a:schemeClr val="dk2"/>
            </a:solidFill>
            <a:prstDash val="solid"/>
            <a:round/>
            <a:headEnd len="med" w="med" type="none"/>
            <a:tailEnd len="med" w="med" type="triangle"/>
          </a:ln>
        </p:spPr>
      </p:cxnSp>
      <p:cxnSp>
        <p:nvCxnSpPr>
          <p:cNvPr id="409" name="Shape 409"/>
          <p:cNvCxnSpPr>
            <a:stCxn id="389" idx="3"/>
            <a:endCxn id="405" idx="1"/>
          </p:cNvCxnSpPr>
          <p:nvPr/>
        </p:nvCxnSpPr>
        <p:spPr>
          <a:xfrm>
            <a:off x="4380700" y="3748375"/>
            <a:ext cx="2015700" cy="154500"/>
          </a:xfrm>
          <a:prstGeom prst="straightConnector1">
            <a:avLst/>
          </a:prstGeom>
          <a:noFill/>
          <a:ln cap="flat" cmpd="sng" w="9525">
            <a:solidFill>
              <a:schemeClr val="dk2"/>
            </a:solidFill>
            <a:prstDash val="solid"/>
            <a:round/>
            <a:headEnd len="med" w="med" type="none"/>
            <a:tailEnd len="med" w="med" type="triangle"/>
          </a:ln>
        </p:spPr>
      </p:cxnSp>
      <p:sp>
        <p:nvSpPr>
          <p:cNvPr id="410" name="Shape 410"/>
          <p:cNvSpPr/>
          <p:nvPr/>
        </p:nvSpPr>
        <p:spPr>
          <a:xfrm>
            <a:off x="5525350" y="2998350"/>
            <a:ext cx="1352700" cy="4521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600"/>
              </a:spcBef>
              <a:spcAft>
                <a:spcPts val="0"/>
              </a:spcAft>
              <a:buNone/>
            </a:pPr>
            <a:r>
              <a:rPr b="1" lang="en">
                <a:solidFill>
                  <a:schemeClr val="dk1"/>
                </a:solidFill>
                <a:latin typeface="Consolas"/>
                <a:ea typeface="Consolas"/>
                <a:cs typeface="Consolas"/>
                <a:sym typeface="Consolas"/>
              </a:rPr>
              <a:t>Z: *dptr = ‘?’; ok=1;</a:t>
            </a:r>
            <a:endParaRPr b="1">
              <a:solidFill>
                <a:schemeClr val="dk1"/>
              </a:solidFill>
              <a:latin typeface="Consolas"/>
              <a:ea typeface="Consolas"/>
              <a:cs typeface="Consolas"/>
              <a:sym typeface="Consolas"/>
            </a:endParaRPr>
          </a:p>
        </p:txBody>
      </p:sp>
      <p:cxnSp>
        <p:nvCxnSpPr>
          <p:cNvPr id="411" name="Shape 411"/>
          <p:cNvCxnSpPr>
            <a:stCxn id="405" idx="0"/>
            <a:endCxn id="410" idx="2"/>
          </p:cNvCxnSpPr>
          <p:nvPr/>
        </p:nvCxnSpPr>
        <p:spPr>
          <a:xfrm rot="10800000">
            <a:off x="6201675" y="3450500"/>
            <a:ext cx="1136700" cy="226200"/>
          </a:xfrm>
          <a:prstGeom prst="straightConnector1">
            <a:avLst/>
          </a:prstGeom>
          <a:noFill/>
          <a:ln cap="flat" cmpd="sng" w="9525">
            <a:solidFill>
              <a:schemeClr val="dk2"/>
            </a:solidFill>
            <a:prstDash val="solid"/>
            <a:round/>
            <a:headEnd len="med" w="med" type="none"/>
            <a:tailEnd len="med" w="med" type="triangle"/>
          </a:ln>
        </p:spPr>
      </p:cxnSp>
      <p:sp>
        <p:nvSpPr>
          <p:cNvPr id="412" name="Shape 412"/>
          <p:cNvSpPr/>
          <p:nvPr/>
        </p:nvSpPr>
        <p:spPr>
          <a:xfrm>
            <a:off x="7124150" y="2547250"/>
            <a:ext cx="992400" cy="45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a:t>
            </a:r>
            <a:endParaRPr b="1"/>
          </a:p>
        </p:txBody>
      </p:sp>
      <p:cxnSp>
        <p:nvCxnSpPr>
          <p:cNvPr id="413" name="Shape 413"/>
          <p:cNvCxnSpPr>
            <a:stCxn id="410" idx="0"/>
            <a:endCxn id="412" idx="1"/>
          </p:cNvCxnSpPr>
          <p:nvPr/>
        </p:nvCxnSpPr>
        <p:spPr>
          <a:xfrm flipH="1" rot="10800000">
            <a:off x="6201700" y="2773350"/>
            <a:ext cx="922500" cy="225000"/>
          </a:xfrm>
          <a:prstGeom prst="straightConnector1">
            <a:avLst/>
          </a:prstGeom>
          <a:noFill/>
          <a:ln cap="flat" cmpd="sng" w="9525">
            <a:solidFill>
              <a:schemeClr val="dk2"/>
            </a:solidFill>
            <a:prstDash val="solid"/>
            <a:round/>
            <a:headEnd len="med" w="med" type="none"/>
            <a:tailEnd len="med" w="med" type="triangle"/>
          </a:ln>
        </p:spPr>
      </p:cxnSp>
      <p:cxnSp>
        <p:nvCxnSpPr>
          <p:cNvPr id="414" name="Shape 414"/>
          <p:cNvCxnSpPr>
            <a:stCxn id="405" idx="0"/>
            <a:endCxn id="412" idx="2"/>
          </p:cNvCxnSpPr>
          <p:nvPr/>
        </p:nvCxnSpPr>
        <p:spPr>
          <a:xfrm flipH="1" rot="10800000">
            <a:off x="7338375" y="2999300"/>
            <a:ext cx="282000" cy="677400"/>
          </a:xfrm>
          <a:prstGeom prst="straightConnector1">
            <a:avLst/>
          </a:prstGeom>
          <a:noFill/>
          <a:ln cap="flat" cmpd="sng" w="9525">
            <a:solidFill>
              <a:schemeClr val="dk2"/>
            </a:solidFill>
            <a:prstDash val="solid"/>
            <a:round/>
            <a:headEnd len="med" w="med" type="none"/>
            <a:tailEnd len="med" w="med" type="triangle"/>
          </a:ln>
        </p:spPr>
      </p:cxnSp>
      <p:sp>
        <p:nvSpPr>
          <p:cNvPr id="415" name="Shape 415"/>
          <p:cNvSpPr/>
          <p:nvPr/>
        </p:nvSpPr>
        <p:spPr>
          <a:xfrm>
            <a:off x="2591050" y="2083850"/>
            <a:ext cx="4950550" cy="474125"/>
          </a:xfrm>
          <a:custGeom>
            <a:pathLst>
              <a:path extrusionOk="0" h="18965" w="198022">
                <a:moveTo>
                  <a:pt x="198022" y="18965"/>
                </a:moveTo>
                <a:lnTo>
                  <a:pt x="197581" y="2206"/>
                </a:lnTo>
                <a:lnTo>
                  <a:pt x="11026" y="0"/>
                </a:lnTo>
                <a:lnTo>
                  <a:pt x="0" y="11467"/>
                </a:lnTo>
              </a:path>
            </a:pathLst>
          </a:custGeom>
          <a:noFill/>
          <a:ln cap="flat" cmpd="sng" w="9525">
            <a:solidFill>
              <a:schemeClr val="dk2"/>
            </a:solidFill>
            <a:prstDash val="solid"/>
            <a:round/>
            <a:headEnd len="med" w="med" type="none"/>
            <a:tailEnd len="med" w="med" type="triangle"/>
          </a:ln>
        </p:spPr>
      </p:sp>
      <p:sp>
        <p:nvSpPr>
          <p:cNvPr id="416" name="Shape 4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sp>
        <p:nvSpPr>
          <p:cNvPr id="421" name="Shape 421"/>
          <p:cNvSpPr/>
          <p:nvPr/>
        </p:nvSpPr>
        <p:spPr>
          <a:xfrm>
            <a:off x="783292" y="2886608"/>
            <a:ext cx="2888112" cy="939323"/>
          </a:xfrm>
          <a:custGeom>
            <a:pathLst>
              <a:path extrusionOk="0" h="79385" w="311807">
                <a:moveTo>
                  <a:pt x="0" y="23375"/>
                </a:moveTo>
                <a:lnTo>
                  <a:pt x="882" y="78503"/>
                </a:lnTo>
                <a:lnTo>
                  <a:pt x="272115" y="79385"/>
                </a:lnTo>
                <a:lnTo>
                  <a:pt x="311807" y="56452"/>
                </a:lnTo>
                <a:lnTo>
                  <a:pt x="284023" y="0"/>
                </a:lnTo>
              </a:path>
            </a:pathLst>
          </a:custGeom>
          <a:noFill/>
          <a:ln cap="flat" cmpd="sng" w="9525">
            <a:solidFill>
              <a:schemeClr val="dk2"/>
            </a:solidFill>
            <a:prstDash val="solid"/>
            <a:round/>
            <a:headEnd len="med" w="med" type="none"/>
            <a:tailEnd len="med" w="med" type="triangle"/>
          </a:ln>
        </p:spPr>
      </p:sp>
      <p:sp>
        <p:nvSpPr>
          <p:cNvPr id="422" name="Shape 42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423" name="Shape 423"/>
          <p:cNvSpPr/>
          <p:nvPr/>
        </p:nvSpPr>
        <p:spPr>
          <a:xfrm>
            <a:off x="967486" y="1675900"/>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a:t>
            </a:r>
            <a:endParaRPr b="1"/>
          </a:p>
        </p:txBody>
      </p:sp>
      <p:sp>
        <p:nvSpPr>
          <p:cNvPr id="424" name="Shape 424"/>
          <p:cNvSpPr/>
          <p:nvPr/>
        </p:nvSpPr>
        <p:spPr>
          <a:xfrm>
            <a:off x="967486" y="1972427"/>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a:t>
            </a:r>
            <a:endParaRPr b="1"/>
          </a:p>
        </p:txBody>
      </p:sp>
      <p:sp>
        <p:nvSpPr>
          <p:cNvPr id="425" name="Shape 425"/>
          <p:cNvSpPr/>
          <p:nvPr/>
        </p:nvSpPr>
        <p:spPr>
          <a:xfrm>
            <a:off x="1669676" y="1972427"/>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t>
            </a:r>
            <a:endParaRPr b="1"/>
          </a:p>
        </p:txBody>
      </p:sp>
      <p:cxnSp>
        <p:nvCxnSpPr>
          <p:cNvPr id="426" name="Shape 426"/>
          <p:cNvCxnSpPr>
            <a:stCxn id="424" idx="3"/>
            <a:endCxn id="425" idx="1"/>
          </p:cNvCxnSpPr>
          <p:nvPr/>
        </p:nvCxnSpPr>
        <p:spPr>
          <a:xfrm>
            <a:off x="1356286" y="2079377"/>
            <a:ext cx="313500" cy="0"/>
          </a:xfrm>
          <a:prstGeom prst="straightConnector1">
            <a:avLst/>
          </a:prstGeom>
          <a:noFill/>
          <a:ln cap="flat" cmpd="sng" w="9525">
            <a:solidFill>
              <a:schemeClr val="dk2"/>
            </a:solidFill>
            <a:prstDash val="solid"/>
            <a:round/>
            <a:headEnd len="med" w="med" type="none"/>
            <a:tailEnd len="med" w="med" type="triangle"/>
          </a:ln>
        </p:spPr>
      </p:cxnSp>
      <p:cxnSp>
        <p:nvCxnSpPr>
          <p:cNvPr id="427" name="Shape 427"/>
          <p:cNvCxnSpPr>
            <a:endCxn id="424" idx="0"/>
          </p:cNvCxnSpPr>
          <p:nvPr/>
        </p:nvCxnSpPr>
        <p:spPr>
          <a:xfrm>
            <a:off x="1161886" y="1889927"/>
            <a:ext cx="0" cy="82500"/>
          </a:xfrm>
          <a:prstGeom prst="straightConnector1">
            <a:avLst/>
          </a:prstGeom>
          <a:noFill/>
          <a:ln cap="flat" cmpd="sng" w="9525">
            <a:solidFill>
              <a:schemeClr val="dk2"/>
            </a:solidFill>
            <a:prstDash val="solid"/>
            <a:round/>
            <a:headEnd len="med" w="med" type="none"/>
            <a:tailEnd len="med" w="med" type="triangle"/>
          </a:ln>
        </p:spPr>
      </p:cxnSp>
      <p:sp>
        <p:nvSpPr>
          <p:cNvPr id="428" name="Shape 428"/>
          <p:cNvSpPr/>
          <p:nvPr/>
        </p:nvSpPr>
        <p:spPr>
          <a:xfrm>
            <a:off x="967486" y="2268954"/>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a:t>
            </a:r>
            <a:endParaRPr b="1"/>
          </a:p>
        </p:txBody>
      </p:sp>
      <p:sp>
        <p:nvSpPr>
          <p:cNvPr id="429" name="Shape 429"/>
          <p:cNvSpPr/>
          <p:nvPr/>
        </p:nvSpPr>
        <p:spPr>
          <a:xfrm>
            <a:off x="967486" y="2565481"/>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
            </a:r>
            <a:endParaRPr b="1"/>
          </a:p>
        </p:txBody>
      </p:sp>
      <p:sp>
        <p:nvSpPr>
          <p:cNvPr id="430" name="Shape 430"/>
          <p:cNvSpPr/>
          <p:nvPr/>
        </p:nvSpPr>
        <p:spPr>
          <a:xfrm>
            <a:off x="1669676" y="2565481"/>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a:t>
            </a:r>
            <a:endParaRPr b="1"/>
          </a:p>
        </p:txBody>
      </p:sp>
      <p:cxnSp>
        <p:nvCxnSpPr>
          <p:cNvPr id="431" name="Shape 431"/>
          <p:cNvCxnSpPr>
            <a:stCxn id="424" idx="2"/>
            <a:endCxn id="428" idx="0"/>
          </p:cNvCxnSpPr>
          <p:nvPr/>
        </p:nvCxnSpPr>
        <p:spPr>
          <a:xfrm>
            <a:off x="1161886" y="2186327"/>
            <a:ext cx="0" cy="82500"/>
          </a:xfrm>
          <a:prstGeom prst="straightConnector1">
            <a:avLst/>
          </a:prstGeom>
          <a:noFill/>
          <a:ln cap="flat" cmpd="sng" w="9525">
            <a:solidFill>
              <a:schemeClr val="dk2"/>
            </a:solidFill>
            <a:prstDash val="solid"/>
            <a:round/>
            <a:headEnd len="med" w="med" type="none"/>
            <a:tailEnd len="med" w="med" type="triangle"/>
          </a:ln>
        </p:spPr>
      </p:cxnSp>
      <p:cxnSp>
        <p:nvCxnSpPr>
          <p:cNvPr id="432" name="Shape 432"/>
          <p:cNvCxnSpPr>
            <a:stCxn id="428" idx="2"/>
            <a:endCxn id="429" idx="0"/>
          </p:cNvCxnSpPr>
          <p:nvPr/>
        </p:nvCxnSpPr>
        <p:spPr>
          <a:xfrm>
            <a:off x="1161886" y="2482854"/>
            <a:ext cx="0" cy="82500"/>
          </a:xfrm>
          <a:prstGeom prst="straightConnector1">
            <a:avLst/>
          </a:prstGeom>
          <a:noFill/>
          <a:ln cap="flat" cmpd="sng" w="9525">
            <a:solidFill>
              <a:schemeClr val="dk2"/>
            </a:solidFill>
            <a:prstDash val="solid"/>
            <a:round/>
            <a:headEnd len="med" w="med" type="none"/>
            <a:tailEnd len="med" w="med" type="triangle"/>
          </a:ln>
        </p:spPr>
      </p:cxnSp>
      <p:cxnSp>
        <p:nvCxnSpPr>
          <p:cNvPr id="433" name="Shape 433"/>
          <p:cNvCxnSpPr>
            <a:stCxn id="428" idx="2"/>
            <a:endCxn id="430" idx="0"/>
          </p:cNvCxnSpPr>
          <p:nvPr/>
        </p:nvCxnSpPr>
        <p:spPr>
          <a:xfrm>
            <a:off x="1161886" y="2482854"/>
            <a:ext cx="702300" cy="82500"/>
          </a:xfrm>
          <a:prstGeom prst="straightConnector1">
            <a:avLst/>
          </a:prstGeom>
          <a:noFill/>
          <a:ln cap="flat" cmpd="sng" w="9525">
            <a:solidFill>
              <a:schemeClr val="dk2"/>
            </a:solidFill>
            <a:prstDash val="solid"/>
            <a:round/>
            <a:headEnd len="med" w="med" type="none"/>
            <a:tailEnd len="med" w="med" type="triangle"/>
          </a:ln>
        </p:spPr>
      </p:cxnSp>
      <p:sp>
        <p:nvSpPr>
          <p:cNvPr id="434" name="Shape 434"/>
          <p:cNvSpPr/>
          <p:nvPr/>
        </p:nvSpPr>
        <p:spPr>
          <a:xfrm>
            <a:off x="655875" y="2945511"/>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a:t>
            </a:r>
            <a:endParaRPr b="1"/>
          </a:p>
        </p:txBody>
      </p:sp>
      <p:cxnSp>
        <p:nvCxnSpPr>
          <p:cNvPr id="435" name="Shape 435"/>
          <p:cNvCxnSpPr>
            <a:stCxn id="429" idx="2"/>
            <a:endCxn id="434" idx="0"/>
          </p:cNvCxnSpPr>
          <p:nvPr/>
        </p:nvCxnSpPr>
        <p:spPr>
          <a:xfrm flipH="1">
            <a:off x="850186" y="2779381"/>
            <a:ext cx="311700" cy="166200"/>
          </a:xfrm>
          <a:prstGeom prst="straightConnector1">
            <a:avLst/>
          </a:prstGeom>
          <a:noFill/>
          <a:ln cap="flat" cmpd="sng" w="9525">
            <a:solidFill>
              <a:schemeClr val="dk2"/>
            </a:solidFill>
            <a:prstDash val="solid"/>
            <a:round/>
            <a:headEnd len="med" w="med" type="none"/>
            <a:tailEnd len="med" w="med" type="triangle"/>
          </a:ln>
        </p:spPr>
      </p:cxnSp>
      <p:sp>
        <p:nvSpPr>
          <p:cNvPr id="436" name="Shape 436"/>
          <p:cNvSpPr/>
          <p:nvPr/>
        </p:nvSpPr>
        <p:spPr>
          <a:xfrm>
            <a:off x="1508203" y="2976997"/>
            <a:ext cx="445500" cy="1974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600"/>
              </a:spcBef>
              <a:spcAft>
                <a:spcPts val="0"/>
              </a:spcAft>
              <a:buNone/>
            </a:pPr>
            <a:r>
              <a:rPr b="1" lang="en">
                <a:solidFill>
                  <a:schemeClr val="dk1"/>
                </a:solidFill>
              </a:rPr>
              <a:t>X</a:t>
            </a:r>
            <a:endParaRPr b="1"/>
          </a:p>
        </p:txBody>
      </p:sp>
      <p:cxnSp>
        <p:nvCxnSpPr>
          <p:cNvPr id="437" name="Shape 437"/>
          <p:cNvCxnSpPr>
            <a:stCxn id="429" idx="2"/>
            <a:endCxn id="436" idx="0"/>
          </p:cNvCxnSpPr>
          <p:nvPr/>
        </p:nvCxnSpPr>
        <p:spPr>
          <a:xfrm>
            <a:off x="1161886" y="2779381"/>
            <a:ext cx="569100" cy="197700"/>
          </a:xfrm>
          <a:prstGeom prst="straightConnector1">
            <a:avLst/>
          </a:prstGeom>
          <a:noFill/>
          <a:ln cap="flat" cmpd="sng" w="9525">
            <a:solidFill>
              <a:schemeClr val="dk2"/>
            </a:solidFill>
            <a:prstDash val="solid"/>
            <a:round/>
            <a:headEnd len="med" w="med" type="none"/>
            <a:tailEnd len="med" w="med" type="triangle"/>
          </a:ln>
        </p:spPr>
      </p:cxnSp>
      <p:sp>
        <p:nvSpPr>
          <p:cNvPr id="438" name="Shape 438"/>
          <p:cNvSpPr/>
          <p:nvPr/>
        </p:nvSpPr>
        <p:spPr>
          <a:xfrm>
            <a:off x="2200713" y="2945511"/>
            <a:ext cx="445500" cy="1974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600"/>
              </a:spcBef>
              <a:spcAft>
                <a:spcPts val="0"/>
              </a:spcAft>
              <a:buNone/>
            </a:pPr>
            <a:r>
              <a:rPr b="1" lang="en">
                <a:solidFill>
                  <a:schemeClr val="dk1"/>
                </a:solidFill>
              </a:rPr>
              <a:t>Y</a:t>
            </a:r>
            <a:endParaRPr b="1"/>
          </a:p>
        </p:txBody>
      </p:sp>
      <p:cxnSp>
        <p:nvCxnSpPr>
          <p:cNvPr id="439" name="Shape 439"/>
          <p:cNvCxnSpPr>
            <a:stCxn id="436" idx="3"/>
            <a:endCxn id="438" idx="1"/>
          </p:cNvCxnSpPr>
          <p:nvPr/>
        </p:nvCxnSpPr>
        <p:spPr>
          <a:xfrm flipH="1" rot="10800000">
            <a:off x="1953703" y="3044197"/>
            <a:ext cx="246900" cy="31500"/>
          </a:xfrm>
          <a:prstGeom prst="straightConnector1">
            <a:avLst/>
          </a:prstGeom>
          <a:noFill/>
          <a:ln cap="flat" cmpd="sng" w="9525">
            <a:solidFill>
              <a:schemeClr val="dk2"/>
            </a:solidFill>
            <a:prstDash val="solid"/>
            <a:round/>
            <a:headEnd len="med" w="med" type="none"/>
            <a:tailEnd len="med" w="med" type="triangle"/>
          </a:ln>
        </p:spPr>
      </p:cxnSp>
      <p:sp>
        <p:nvSpPr>
          <p:cNvPr id="440" name="Shape 440"/>
          <p:cNvSpPr/>
          <p:nvPr/>
        </p:nvSpPr>
        <p:spPr>
          <a:xfrm>
            <a:off x="2243883" y="3289013"/>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a:t>
            </a:r>
            <a:endParaRPr b="1"/>
          </a:p>
        </p:txBody>
      </p:sp>
      <p:cxnSp>
        <p:nvCxnSpPr>
          <p:cNvPr id="441" name="Shape 441"/>
          <p:cNvCxnSpPr>
            <a:stCxn id="436" idx="3"/>
            <a:endCxn id="440" idx="1"/>
          </p:cNvCxnSpPr>
          <p:nvPr/>
        </p:nvCxnSpPr>
        <p:spPr>
          <a:xfrm>
            <a:off x="1953703" y="3075697"/>
            <a:ext cx="290100" cy="320400"/>
          </a:xfrm>
          <a:prstGeom prst="straightConnector1">
            <a:avLst/>
          </a:prstGeom>
          <a:noFill/>
          <a:ln cap="flat" cmpd="sng" w="9525">
            <a:solidFill>
              <a:schemeClr val="dk2"/>
            </a:solidFill>
            <a:prstDash val="solid"/>
            <a:round/>
            <a:headEnd len="med" w="med" type="none"/>
            <a:tailEnd len="med" w="med" type="triangle"/>
          </a:ln>
        </p:spPr>
      </p:cxnSp>
      <p:sp>
        <p:nvSpPr>
          <p:cNvPr id="442" name="Shape 442"/>
          <p:cNvSpPr/>
          <p:nvPr/>
        </p:nvSpPr>
        <p:spPr>
          <a:xfrm>
            <a:off x="2791414" y="3182034"/>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a:t>
            </a:r>
            <a:endParaRPr b="1"/>
          </a:p>
        </p:txBody>
      </p:sp>
      <p:sp>
        <p:nvSpPr>
          <p:cNvPr id="443" name="Shape 443"/>
          <p:cNvSpPr/>
          <p:nvPr/>
        </p:nvSpPr>
        <p:spPr>
          <a:xfrm>
            <a:off x="2791414" y="3502995"/>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a:t>
            </a:r>
            <a:endParaRPr b="1"/>
          </a:p>
        </p:txBody>
      </p:sp>
      <p:cxnSp>
        <p:nvCxnSpPr>
          <p:cNvPr id="444" name="Shape 444"/>
          <p:cNvCxnSpPr>
            <a:stCxn id="440" idx="3"/>
            <a:endCxn id="442" idx="1"/>
          </p:cNvCxnSpPr>
          <p:nvPr/>
        </p:nvCxnSpPr>
        <p:spPr>
          <a:xfrm flipH="1" rot="10800000">
            <a:off x="2632683" y="3288863"/>
            <a:ext cx="158700" cy="107100"/>
          </a:xfrm>
          <a:prstGeom prst="straightConnector1">
            <a:avLst/>
          </a:prstGeom>
          <a:noFill/>
          <a:ln cap="flat" cmpd="sng" w="9525">
            <a:solidFill>
              <a:schemeClr val="dk2"/>
            </a:solidFill>
            <a:prstDash val="solid"/>
            <a:round/>
            <a:headEnd len="med" w="med" type="none"/>
            <a:tailEnd len="med" w="med" type="triangle"/>
          </a:ln>
        </p:spPr>
      </p:cxnSp>
      <p:cxnSp>
        <p:nvCxnSpPr>
          <p:cNvPr id="445" name="Shape 445"/>
          <p:cNvCxnSpPr>
            <a:stCxn id="440" idx="3"/>
            <a:endCxn id="443" idx="1"/>
          </p:cNvCxnSpPr>
          <p:nvPr/>
        </p:nvCxnSpPr>
        <p:spPr>
          <a:xfrm>
            <a:off x="2632683" y="3395963"/>
            <a:ext cx="158700" cy="213900"/>
          </a:xfrm>
          <a:prstGeom prst="straightConnector1">
            <a:avLst/>
          </a:prstGeom>
          <a:noFill/>
          <a:ln cap="flat" cmpd="sng" w="9525">
            <a:solidFill>
              <a:schemeClr val="dk2"/>
            </a:solidFill>
            <a:prstDash val="solid"/>
            <a:round/>
            <a:headEnd len="med" w="med" type="none"/>
            <a:tailEnd len="med" w="med" type="triangle"/>
          </a:ln>
        </p:spPr>
      </p:cxnSp>
      <p:sp>
        <p:nvSpPr>
          <p:cNvPr id="446" name="Shape 446"/>
          <p:cNvSpPr/>
          <p:nvPr/>
        </p:nvSpPr>
        <p:spPr>
          <a:xfrm>
            <a:off x="2847545" y="2638547"/>
            <a:ext cx="737700" cy="213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600"/>
              </a:spcBef>
              <a:spcAft>
                <a:spcPts val="0"/>
              </a:spcAft>
              <a:buNone/>
            </a:pPr>
            <a:r>
              <a:rPr b="1" lang="en">
                <a:solidFill>
                  <a:schemeClr val="dk1"/>
                </a:solidFill>
              </a:rPr>
              <a:t>W</a:t>
            </a:r>
            <a:endParaRPr b="1"/>
          </a:p>
        </p:txBody>
      </p:sp>
      <p:cxnSp>
        <p:nvCxnSpPr>
          <p:cNvPr id="447" name="Shape 447"/>
          <p:cNvCxnSpPr>
            <a:stCxn id="442" idx="0"/>
            <a:endCxn id="446" idx="2"/>
          </p:cNvCxnSpPr>
          <p:nvPr/>
        </p:nvCxnSpPr>
        <p:spPr>
          <a:xfrm flipH="1" rot="10800000">
            <a:off x="2985814" y="2852334"/>
            <a:ext cx="230700" cy="329700"/>
          </a:xfrm>
          <a:prstGeom prst="straightConnector1">
            <a:avLst/>
          </a:prstGeom>
          <a:noFill/>
          <a:ln cap="flat" cmpd="sng" w="9525">
            <a:solidFill>
              <a:schemeClr val="dk2"/>
            </a:solidFill>
            <a:prstDash val="solid"/>
            <a:round/>
            <a:headEnd len="med" w="med" type="none"/>
            <a:tailEnd len="med" w="med" type="triangle"/>
          </a:ln>
        </p:spPr>
      </p:cxnSp>
      <p:cxnSp>
        <p:nvCxnSpPr>
          <p:cNvPr id="448" name="Shape 448"/>
          <p:cNvCxnSpPr>
            <a:stCxn id="443" idx="3"/>
          </p:cNvCxnSpPr>
          <p:nvPr/>
        </p:nvCxnSpPr>
        <p:spPr>
          <a:xfrm flipH="1" rot="10800000">
            <a:off x="3180214" y="2881545"/>
            <a:ext cx="185100" cy="728400"/>
          </a:xfrm>
          <a:prstGeom prst="straightConnector1">
            <a:avLst/>
          </a:prstGeom>
          <a:noFill/>
          <a:ln cap="flat" cmpd="sng" w="9525">
            <a:solidFill>
              <a:schemeClr val="dk2"/>
            </a:solidFill>
            <a:prstDash val="solid"/>
            <a:round/>
            <a:headEnd len="med" w="med" type="none"/>
            <a:tailEnd len="med" w="med" type="triangle"/>
          </a:ln>
        </p:spPr>
      </p:cxnSp>
      <p:cxnSp>
        <p:nvCxnSpPr>
          <p:cNvPr id="449" name="Shape 449"/>
          <p:cNvCxnSpPr>
            <a:stCxn id="430" idx="3"/>
            <a:endCxn id="446" idx="1"/>
          </p:cNvCxnSpPr>
          <p:nvPr/>
        </p:nvCxnSpPr>
        <p:spPr>
          <a:xfrm>
            <a:off x="2058476" y="2672431"/>
            <a:ext cx="789000" cy="73200"/>
          </a:xfrm>
          <a:prstGeom prst="straightConnector1">
            <a:avLst/>
          </a:prstGeom>
          <a:noFill/>
          <a:ln cap="flat" cmpd="sng" w="9525">
            <a:solidFill>
              <a:schemeClr val="dk2"/>
            </a:solidFill>
            <a:prstDash val="solid"/>
            <a:round/>
            <a:headEnd len="med" w="med" type="none"/>
            <a:tailEnd len="med" w="med" type="triangle"/>
          </a:ln>
        </p:spPr>
      </p:cxnSp>
      <p:sp>
        <p:nvSpPr>
          <p:cNvPr id="450" name="Shape 450"/>
          <p:cNvSpPr/>
          <p:nvPr/>
        </p:nvSpPr>
        <p:spPr>
          <a:xfrm>
            <a:off x="2506479" y="2317479"/>
            <a:ext cx="529800" cy="213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600"/>
              </a:spcBef>
              <a:spcAft>
                <a:spcPts val="0"/>
              </a:spcAft>
              <a:buNone/>
            </a:pPr>
            <a:r>
              <a:rPr b="1" lang="en">
                <a:solidFill>
                  <a:schemeClr val="dk1"/>
                </a:solidFill>
              </a:rPr>
              <a:t>Z</a:t>
            </a:r>
            <a:endParaRPr b="1">
              <a:solidFill>
                <a:schemeClr val="dk1"/>
              </a:solidFill>
            </a:endParaRPr>
          </a:p>
        </p:txBody>
      </p:sp>
      <p:cxnSp>
        <p:nvCxnSpPr>
          <p:cNvPr id="451" name="Shape 451"/>
          <p:cNvCxnSpPr>
            <a:stCxn id="446" idx="0"/>
            <a:endCxn id="450" idx="2"/>
          </p:cNvCxnSpPr>
          <p:nvPr/>
        </p:nvCxnSpPr>
        <p:spPr>
          <a:xfrm rot="10800000">
            <a:off x="2771495" y="2531447"/>
            <a:ext cx="444900" cy="107100"/>
          </a:xfrm>
          <a:prstGeom prst="straightConnector1">
            <a:avLst/>
          </a:prstGeom>
          <a:noFill/>
          <a:ln cap="flat" cmpd="sng" w="9525">
            <a:solidFill>
              <a:schemeClr val="dk2"/>
            </a:solidFill>
            <a:prstDash val="solid"/>
            <a:round/>
            <a:headEnd len="med" w="med" type="none"/>
            <a:tailEnd len="med" w="med" type="triangle"/>
          </a:ln>
        </p:spPr>
      </p:cxnSp>
      <p:sp>
        <p:nvSpPr>
          <p:cNvPr id="452" name="Shape 452"/>
          <p:cNvSpPr/>
          <p:nvPr/>
        </p:nvSpPr>
        <p:spPr>
          <a:xfrm>
            <a:off x="3132519" y="2103971"/>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a:t>
            </a:r>
            <a:endParaRPr b="1"/>
          </a:p>
        </p:txBody>
      </p:sp>
      <p:cxnSp>
        <p:nvCxnSpPr>
          <p:cNvPr id="453" name="Shape 453"/>
          <p:cNvCxnSpPr>
            <a:stCxn id="450" idx="0"/>
            <a:endCxn id="452" idx="1"/>
          </p:cNvCxnSpPr>
          <p:nvPr/>
        </p:nvCxnSpPr>
        <p:spPr>
          <a:xfrm flipH="1" rot="10800000">
            <a:off x="2771379" y="2210979"/>
            <a:ext cx="361200" cy="106500"/>
          </a:xfrm>
          <a:prstGeom prst="straightConnector1">
            <a:avLst/>
          </a:prstGeom>
          <a:noFill/>
          <a:ln cap="flat" cmpd="sng" w="9525">
            <a:solidFill>
              <a:schemeClr val="dk2"/>
            </a:solidFill>
            <a:prstDash val="solid"/>
            <a:round/>
            <a:headEnd len="med" w="med" type="none"/>
            <a:tailEnd len="med" w="med" type="triangle"/>
          </a:ln>
        </p:spPr>
      </p:cxnSp>
      <p:cxnSp>
        <p:nvCxnSpPr>
          <p:cNvPr id="454" name="Shape 454"/>
          <p:cNvCxnSpPr>
            <a:stCxn id="446" idx="0"/>
            <a:endCxn id="452" idx="2"/>
          </p:cNvCxnSpPr>
          <p:nvPr/>
        </p:nvCxnSpPr>
        <p:spPr>
          <a:xfrm flipH="1" rot="10800000">
            <a:off x="3216395" y="2317847"/>
            <a:ext cx="110400" cy="320700"/>
          </a:xfrm>
          <a:prstGeom prst="straightConnector1">
            <a:avLst/>
          </a:prstGeom>
          <a:noFill/>
          <a:ln cap="flat" cmpd="sng" w="9525">
            <a:solidFill>
              <a:schemeClr val="dk2"/>
            </a:solidFill>
            <a:prstDash val="solid"/>
            <a:round/>
            <a:headEnd len="med" w="med" type="none"/>
            <a:tailEnd len="med" w="med" type="triangle"/>
          </a:ln>
        </p:spPr>
      </p:cxnSp>
      <p:sp>
        <p:nvSpPr>
          <p:cNvPr id="455" name="Shape 455"/>
          <p:cNvSpPr/>
          <p:nvPr/>
        </p:nvSpPr>
        <p:spPr>
          <a:xfrm>
            <a:off x="1357498" y="1884640"/>
            <a:ext cx="1938140" cy="224403"/>
          </a:xfrm>
          <a:custGeom>
            <a:pathLst>
              <a:path extrusionOk="0" h="18965" w="198022">
                <a:moveTo>
                  <a:pt x="198022" y="18965"/>
                </a:moveTo>
                <a:lnTo>
                  <a:pt x="197581" y="2206"/>
                </a:lnTo>
                <a:lnTo>
                  <a:pt x="11026" y="0"/>
                </a:lnTo>
                <a:lnTo>
                  <a:pt x="0" y="11467"/>
                </a:lnTo>
              </a:path>
            </a:pathLst>
          </a:custGeom>
          <a:noFill/>
          <a:ln cap="flat" cmpd="sng" w="9525">
            <a:solidFill>
              <a:schemeClr val="dk2"/>
            </a:solidFill>
            <a:prstDash val="solid"/>
            <a:round/>
            <a:headEnd len="med" w="med" type="none"/>
            <a:tailEnd len="med" w="med" type="triangle"/>
          </a:ln>
        </p:spPr>
      </p:sp>
      <p:graphicFrame>
        <p:nvGraphicFramePr>
          <p:cNvPr id="456" name="Shape 456"/>
          <p:cNvGraphicFramePr/>
          <p:nvPr/>
        </p:nvGraphicFramePr>
        <p:xfrm>
          <a:off x="3753325" y="1591100"/>
          <a:ext cx="3000000" cy="3000000"/>
        </p:xfrm>
        <a:graphic>
          <a:graphicData uri="http://schemas.openxmlformats.org/drawingml/2006/table">
            <a:tbl>
              <a:tblPr>
                <a:noFill/>
                <a:tableStyleId>{189BFAFA-C82B-4BC4-AD9A-AB1E221E3857}</a:tableStyleId>
              </a:tblPr>
              <a:tblGrid>
                <a:gridCol w="382850"/>
                <a:gridCol w="2297375"/>
                <a:gridCol w="1962175"/>
              </a:tblGrid>
              <a:tr h="378825">
                <a:tc>
                  <a:txBody>
                    <a:bodyPr>
                      <a:noAutofit/>
                    </a:bodyPr>
                    <a:lstStyle/>
                    <a:p>
                      <a:pPr indent="0" lvl="0" marL="0">
                        <a:spcBef>
                          <a:spcPts val="0"/>
                        </a:spcBef>
                        <a:spcAft>
                          <a:spcPts val="0"/>
                        </a:spcAft>
                        <a:buNone/>
                      </a:pPr>
                      <a:r>
                        <a:rPr b="1" lang="en"/>
                        <a:t>ID</a:t>
                      </a:r>
                      <a:endParaRPr b="1"/>
                    </a:p>
                  </a:txBody>
                  <a:tcPr marT="91425" marB="91425" marR="91425" marL="91425"/>
                </a:tc>
                <a:tc>
                  <a:txBody>
                    <a:bodyPr>
                      <a:noAutofit/>
                    </a:bodyPr>
                    <a:lstStyle/>
                    <a:p>
                      <a:pPr indent="0" lvl="0" marL="0">
                        <a:spcBef>
                          <a:spcPts val="0"/>
                        </a:spcBef>
                        <a:spcAft>
                          <a:spcPts val="0"/>
                        </a:spcAft>
                        <a:buNone/>
                      </a:pPr>
                      <a:r>
                        <a:rPr b="1" lang="en"/>
                        <a:t>Input</a:t>
                      </a:r>
                      <a:endParaRPr b="1"/>
                    </a:p>
                  </a:txBody>
                  <a:tcPr marT="91425" marB="91425" marR="91425" marL="91425"/>
                </a:tc>
                <a:tc>
                  <a:txBody>
                    <a:bodyPr>
                      <a:noAutofit/>
                    </a:bodyPr>
                    <a:lstStyle/>
                    <a:p>
                      <a:pPr indent="0" lvl="0" marL="0">
                        <a:spcBef>
                          <a:spcPts val="0"/>
                        </a:spcBef>
                        <a:spcAft>
                          <a:spcPts val="0"/>
                        </a:spcAft>
                        <a:buNone/>
                      </a:pPr>
                      <a:r>
                        <a:rPr b="1" lang="en"/>
                        <a:t>Path</a:t>
                      </a:r>
                      <a:endParaRPr b="1"/>
                    </a:p>
                  </a:txBody>
                  <a:tcPr marT="91425" marB="91425" marR="91425" marL="91425"/>
                </a:tc>
              </a:tr>
              <a:tr h="378825">
                <a:tc>
                  <a:txBody>
                    <a:bodyPr>
                      <a:noAutofit/>
                    </a:bodyPr>
                    <a:lstStyle/>
                    <a:p>
                      <a:pPr indent="0" lvl="0" marL="0">
                        <a:spcBef>
                          <a:spcPts val="0"/>
                        </a:spcBef>
                        <a:spcAft>
                          <a:spcPts val="0"/>
                        </a:spcAft>
                        <a:buNone/>
                      </a:pPr>
                      <a:r>
                        <a:rPr lang="en"/>
                        <a:t>1</a:t>
                      </a:r>
                      <a:endParaRPr/>
                    </a:p>
                  </a:txBody>
                  <a:tcPr marT="91425" marB="91425" marR="91425" marL="91425"/>
                </a:tc>
                <a:tc>
                  <a:txBody>
                    <a:bodyPr>
                      <a:noAutofit/>
                    </a:bodyPr>
                    <a:lstStyle/>
                    <a:p>
                      <a:pPr indent="0" lvl="0" marL="0">
                        <a:spcBef>
                          <a:spcPts val="0"/>
                        </a:spcBef>
                        <a:spcAft>
                          <a:spcPts val="0"/>
                        </a:spcAft>
                        <a:buNone/>
                      </a:pPr>
                      <a:r>
                        <a:rPr lang="en"/>
                        <a:t>“ “</a:t>
                      </a:r>
                      <a:endParaRPr/>
                    </a:p>
                  </a:txBody>
                  <a:tcPr marT="91425" marB="91425" marR="91425" marL="91425"/>
                </a:tc>
                <a:tc>
                  <a:txBody>
                    <a:bodyPr>
                      <a:noAutofit/>
                    </a:bodyPr>
                    <a:lstStyle/>
                    <a:p>
                      <a:pPr indent="0" lvl="0" marL="0">
                        <a:spcBef>
                          <a:spcPts val="0"/>
                        </a:spcBef>
                        <a:spcAft>
                          <a:spcPts val="0"/>
                        </a:spcAft>
                        <a:buNone/>
                      </a:pPr>
                      <a:r>
                        <a:rPr lang="en"/>
                        <a:t>A B M</a:t>
                      </a:r>
                      <a:endParaRPr/>
                    </a:p>
                  </a:txBody>
                  <a:tcPr marT="91425" marB="91425" marR="91425" marL="91425"/>
                </a:tc>
              </a:tr>
              <a:tr h="378825">
                <a:tc>
                  <a:txBody>
                    <a:bodyPr>
                      <a:noAutofit/>
                    </a:bodyPr>
                    <a:lstStyle/>
                    <a:p>
                      <a:pPr indent="0" lvl="0" marL="0">
                        <a:spcBef>
                          <a:spcPts val="0"/>
                        </a:spcBef>
                        <a:spcAft>
                          <a:spcPts val="0"/>
                        </a:spcAft>
                        <a:buNone/>
                      </a:pPr>
                      <a:r>
                        <a:rPr lang="en"/>
                        <a:t>2</a:t>
                      </a:r>
                      <a:endParaRPr/>
                    </a:p>
                  </a:txBody>
                  <a:tcPr marT="91425" marB="91425" marR="91425" marL="91425"/>
                </a:tc>
                <a:tc>
                  <a:txBody>
                    <a:bodyPr>
                      <a:noAutofit/>
                    </a:bodyPr>
                    <a:lstStyle/>
                    <a:p>
                      <a:pPr indent="0" lvl="0" marL="0">
                        <a:spcBef>
                          <a:spcPts val="0"/>
                        </a:spcBef>
                        <a:spcAft>
                          <a:spcPts val="0"/>
                        </a:spcAft>
                        <a:buNone/>
                      </a:pPr>
                      <a:r>
                        <a:rPr lang="en"/>
                        <a:t>“test+case%1Dadequacy”</a:t>
                      </a:r>
                      <a:endParaRPr/>
                    </a:p>
                  </a:txBody>
                  <a:tcPr marT="91425" marB="91425" marR="91425" marL="91425"/>
                </a:tc>
                <a:tc>
                  <a:txBody>
                    <a:bodyPr>
                      <a:noAutofit/>
                    </a:bodyPr>
                    <a:lstStyle/>
                    <a:p>
                      <a:pPr indent="0" lvl="0" marL="0">
                        <a:spcBef>
                          <a:spcPts val="0"/>
                        </a:spcBef>
                        <a:spcAft>
                          <a:spcPts val="0"/>
                        </a:spcAft>
                        <a:buNone/>
                      </a:pPr>
                      <a:r>
                        <a:rPr lang="en"/>
                        <a:t>A B C D F L … B M</a:t>
                      </a:r>
                      <a:endParaRPr/>
                    </a:p>
                  </a:txBody>
                  <a:tcPr marT="91425" marB="91425" marR="91425" marL="91425"/>
                </a:tc>
              </a:tr>
              <a:tr h="581150">
                <a:tc>
                  <a:txBody>
                    <a:bodyPr>
                      <a:noAutofit/>
                    </a:bodyPr>
                    <a:lstStyle/>
                    <a:p>
                      <a:pPr indent="0" lvl="0" marL="0">
                        <a:spcBef>
                          <a:spcPts val="0"/>
                        </a:spcBef>
                        <a:spcAft>
                          <a:spcPts val="0"/>
                        </a:spcAft>
                        <a:buNone/>
                      </a:pPr>
                      <a:r>
                        <a:rPr lang="en"/>
                        <a:t>3</a:t>
                      </a:r>
                      <a:endParaRPr/>
                    </a:p>
                  </a:txBody>
                  <a:tcPr marT="91425" marB="91425" marR="91425" marL="91425"/>
                </a:tc>
                <a:tc>
                  <a:txBody>
                    <a:bodyPr>
                      <a:noAutofit/>
                    </a:bodyPr>
                    <a:lstStyle/>
                    <a:p>
                      <a:pPr indent="0" lvl="0" marL="0">
                        <a:spcBef>
                          <a:spcPts val="0"/>
                        </a:spcBef>
                        <a:spcAft>
                          <a:spcPts val="0"/>
                        </a:spcAft>
                        <a:buNone/>
                      </a:pPr>
                      <a:r>
                        <a:rPr lang="en"/>
                        <a:t>“adequate+test%0Dexecution%7U”</a:t>
                      </a:r>
                      <a:endParaRPr/>
                    </a:p>
                  </a:txBody>
                  <a:tcPr marT="91425" marB="91425" marR="91425" marL="91425"/>
                </a:tc>
                <a:tc>
                  <a:txBody>
                    <a:bodyPr>
                      <a:noAutofit/>
                    </a:bodyPr>
                    <a:lstStyle/>
                    <a:p>
                      <a:pPr indent="0" lvl="0" marL="0">
                        <a:spcBef>
                          <a:spcPts val="0"/>
                        </a:spcBef>
                        <a:spcAft>
                          <a:spcPts val="0"/>
                        </a:spcAft>
                        <a:buNone/>
                      </a:pPr>
                      <a:r>
                        <a:rPr lang="en"/>
                        <a:t>A B C D F L … B M</a:t>
                      </a:r>
                      <a:endParaRPr/>
                    </a:p>
                  </a:txBody>
                  <a:tcPr marT="91425" marB="91425" marR="91425" marL="91425"/>
                </a:tc>
              </a:tr>
              <a:tr h="378825">
                <a:tc>
                  <a:txBody>
                    <a:bodyPr>
                      <a:noAutofit/>
                    </a:bodyPr>
                    <a:lstStyle/>
                    <a:p>
                      <a:pPr indent="0" lvl="0" marL="0">
                        <a:spcBef>
                          <a:spcPts val="0"/>
                        </a:spcBef>
                        <a:spcAft>
                          <a:spcPts val="0"/>
                        </a:spcAft>
                        <a:buNone/>
                      </a:pPr>
                      <a:r>
                        <a:rPr lang="en"/>
                        <a:t>4</a:t>
                      </a:r>
                      <a:endParaRPr/>
                    </a:p>
                  </a:txBody>
                  <a:tcPr marT="91425" marB="91425" marR="91425" marL="91425"/>
                </a:tc>
                <a:tc>
                  <a:txBody>
                    <a:bodyPr>
                      <a:noAutofit/>
                    </a:bodyPr>
                    <a:lstStyle/>
                    <a:p>
                      <a:pPr indent="0" lvl="0" marL="0">
                        <a:spcBef>
                          <a:spcPts val="0"/>
                        </a:spcBef>
                        <a:spcAft>
                          <a:spcPts val="0"/>
                        </a:spcAft>
                        <a:buNone/>
                      </a:pPr>
                      <a:r>
                        <a:rPr lang="en"/>
                        <a:t>“%3D”</a:t>
                      </a:r>
                      <a:endParaRPr/>
                    </a:p>
                  </a:txBody>
                  <a:tcPr marT="91425" marB="91425" marR="91425" marL="91425"/>
                </a:tc>
                <a:tc>
                  <a:txBody>
                    <a:bodyPr>
                      <a:noAutofit/>
                    </a:bodyPr>
                    <a:lstStyle/>
                    <a:p>
                      <a:pPr indent="0" lvl="0" marL="0">
                        <a:spcBef>
                          <a:spcPts val="0"/>
                        </a:spcBef>
                        <a:spcAft>
                          <a:spcPts val="0"/>
                        </a:spcAft>
                        <a:buNone/>
                      </a:pPr>
                      <a:r>
                        <a:rPr lang="en"/>
                        <a:t>A B C D G H L B M</a:t>
                      </a:r>
                      <a:endParaRPr/>
                    </a:p>
                  </a:txBody>
                  <a:tcPr marT="91425" marB="91425" marR="91425" marL="91425"/>
                </a:tc>
              </a:tr>
              <a:tr h="378825">
                <a:tc>
                  <a:txBody>
                    <a:bodyPr>
                      <a:noAutofit/>
                    </a:bodyPr>
                    <a:lstStyle/>
                    <a:p>
                      <a:pPr indent="0" lvl="0" marL="0">
                        <a:spcBef>
                          <a:spcPts val="0"/>
                        </a:spcBef>
                        <a:spcAft>
                          <a:spcPts val="0"/>
                        </a:spcAft>
                        <a:buNone/>
                      </a:pPr>
                      <a:r>
                        <a:rPr lang="en"/>
                        <a:t>5</a:t>
                      </a:r>
                      <a:endParaRPr/>
                    </a:p>
                  </a:txBody>
                  <a:tcPr marT="91425" marB="91425" marR="91425" marL="91425"/>
                </a:tc>
                <a:tc>
                  <a:txBody>
                    <a:bodyPr>
                      <a:noAutofit/>
                    </a:bodyPr>
                    <a:lstStyle/>
                    <a:p>
                      <a:pPr indent="0" lvl="0" marL="0">
                        <a:spcBef>
                          <a:spcPts val="0"/>
                        </a:spcBef>
                        <a:spcAft>
                          <a:spcPts val="0"/>
                        </a:spcAft>
                        <a:buNone/>
                      </a:pPr>
                      <a:r>
                        <a:rPr lang="en"/>
                        <a:t>“%A”</a:t>
                      </a:r>
                      <a:endParaRPr/>
                    </a:p>
                  </a:txBody>
                  <a:tcPr marT="91425" marB="91425" marR="91425" marL="91425"/>
                </a:tc>
                <a:tc>
                  <a:txBody>
                    <a:bodyPr>
                      <a:noAutofit/>
                    </a:bodyPr>
                    <a:lstStyle/>
                    <a:p>
                      <a:pPr indent="0" lvl="0" marL="0">
                        <a:spcBef>
                          <a:spcPts val="0"/>
                        </a:spcBef>
                        <a:spcAft>
                          <a:spcPts val="0"/>
                        </a:spcAft>
                        <a:buNone/>
                      </a:pPr>
                      <a:r>
                        <a:rPr lang="en"/>
                        <a:t>A B C D G I L B M</a:t>
                      </a:r>
                      <a:endParaRPr/>
                    </a:p>
                  </a:txBody>
                  <a:tcPr marT="91425" marB="91425" marR="91425" marL="91425"/>
                </a:tc>
              </a:tr>
              <a:tr h="581150">
                <a:tc>
                  <a:txBody>
                    <a:bodyPr>
                      <a:noAutofit/>
                    </a:bodyPr>
                    <a:lstStyle/>
                    <a:p>
                      <a:pPr indent="0" lvl="0" marL="0">
                        <a:spcBef>
                          <a:spcPts val="0"/>
                        </a:spcBef>
                        <a:spcAft>
                          <a:spcPts val="0"/>
                        </a:spcAft>
                        <a:buNone/>
                      </a:pPr>
                      <a:r>
                        <a:rPr lang="en"/>
                        <a:t>6</a:t>
                      </a:r>
                      <a:endParaRPr/>
                    </a:p>
                  </a:txBody>
                  <a:tcPr marT="91425" marB="91425" marR="91425" marL="91425"/>
                </a:tc>
                <a:tc>
                  <a:txBody>
                    <a:bodyPr>
                      <a:noAutofit/>
                    </a:bodyPr>
                    <a:lstStyle/>
                    <a:p>
                      <a:pPr indent="0" lvl="0" marL="0">
                        <a:spcBef>
                          <a:spcPts val="0"/>
                        </a:spcBef>
                        <a:spcAft>
                          <a:spcPts val="0"/>
                        </a:spcAft>
                        <a:buNone/>
                      </a:pPr>
                      <a:r>
                        <a:rPr lang="en"/>
                        <a:t>“a+b”</a:t>
                      </a:r>
                      <a:endParaRPr/>
                    </a:p>
                  </a:txBody>
                  <a:tcPr marT="91425" marB="91425" marR="91425" marL="91425"/>
                </a:tc>
                <a:tc>
                  <a:txBody>
                    <a:bodyPr>
                      <a:noAutofit/>
                    </a:bodyPr>
                    <a:lstStyle/>
                    <a:p>
                      <a:pPr indent="0" lvl="0" marL="0">
                        <a:spcBef>
                          <a:spcPts val="0"/>
                        </a:spcBef>
                        <a:spcAft>
                          <a:spcPts val="0"/>
                        </a:spcAft>
                        <a:buNone/>
                      </a:pPr>
                      <a:r>
                        <a:rPr lang="en"/>
                        <a:t>A B C D F L B C E L B C D F L B M</a:t>
                      </a:r>
                      <a:endParaRPr/>
                    </a:p>
                  </a:txBody>
                  <a:tcPr marT="91425" marB="91425" marR="91425" marL="91425"/>
                </a:tc>
              </a:tr>
              <a:tr h="581150">
                <a:tc>
                  <a:txBody>
                    <a:bodyPr>
                      <a:noAutofit/>
                    </a:bodyPr>
                    <a:lstStyle/>
                    <a:p>
                      <a:pPr indent="0" lvl="0" marL="0">
                        <a:spcBef>
                          <a:spcPts val="0"/>
                        </a:spcBef>
                        <a:spcAft>
                          <a:spcPts val="0"/>
                        </a:spcAft>
                        <a:buNone/>
                      </a:pPr>
                      <a:r>
                        <a:rPr lang="en"/>
                        <a:t>7</a:t>
                      </a:r>
                      <a:endParaRPr/>
                    </a:p>
                  </a:txBody>
                  <a:tcPr marT="91425" marB="91425" marR="91425" marL="91425"/>
                </a:tc>
                <a:tc>
                  <a:txBody>
                    <a:bodyPr>
                      <a:noAutofit/>
                    </a:bodyPr>
                    <a:lstStyle/>
                    <a:p>
                      <a:pPr indent="0" lvl="0" marL="0">
                        <a:spcBef>
                          <a:spcPts val="0"/>
                        </a:spcBef>
                        <a:spcAft>
                          <a:spcPts val="0"/>
                        </a:spcAft>
                        <a:buNone/>
                      </a:pPr>
                      <a:r>
                        <a:rPr lang="en"/>
                        <a:t>“test”</a:t>
                      </a:r>
                      <a:endParaRPr/>
                    </a:p>
                  </a:txBody>
                  <a:tcPr marT="91425" marB="91425" marR="91425" marL="91425"/>
                </a:tc>
                <a:tc>
                  <a:txBody>
                    <a:bodyPr>
                      <a:noAutofit/>
                    </a:bodyPr>
                    <a:lstStyle/>
                    <a:p>
                      <a:pPr indent="0" lvl="0" marL="0">
                        <a:spcBef>
                          <a:spcPts val="0"/>
                        </a:spcBef>
                        <a:spcAft>
                          <a:spcPts val="0"/>
                        </a:spcAft>
                        <a:buNone/>
                      </a:pPr>
                      <a:r>
                        <a:rPr lang="en"/>
                        <a:t>A B C D F L B C D F L B C D F L B M</a:t>
                      </a:r>
                      <a:endParaRPr/>
                    </a:p>
                  </a:txBody>
                  <a:tcPr marT="91425" marB="91425" marR="91425" marL="91425"/>
                </a:tc>
              </a:tr>
              <a:tr h="581150">
                <a:tc>
                  <a:txBody>
                    <a:bodyPr>
                      <a:noAutofit/>
                    </a:bodyPr>
                    <a:lstStyle/>
                    <a:p>
                      <a:pPr indent="0" lvl="0" marL="0">
                        <a:spcBef>
                          <a:spcPts val="0"/>
                        </a:spcBef>
                        <a:spcAft>
                          <a:spcPts val="0"/>
                        </a:spcAft>
                        <a:buNone/>
                      </a:pPr>
                      <a:r>
                        <a:rPr lang="en"/>
                        <a:t>8</a:t>
                      </a:r>
                      <a:endParaRPr/>
                    </a:p>
                  </a:txBody>
                  <a:tcPr marT="91425" marB="91425" marR="91425" marL="91425"/>
                </a:tc>
                <a:tc>
                  <a:txBody>
                    <a:bodyPr>
                      <a:noAutofit/>
                    </a:bodyPr>
                    <a:lstStyle/>
                    <a:p>
                      <a:pPr indent="0" lvl="0" marL="0">
                        <a:spcBef>
                          <a:spcPts val="0"/>
                        </a:spcBef>
                        <a:spcAft>
                          <a:spcPts val="0"/>
                        </a:spcAft>
                        <a:buNone/>
                      </a:pPr>
                      <a:r>
                        <a:rPr lang="en"/>
                        <a:t>“+%0D+%4J”</a:t>
                      </a:r>
                      <a:endParaRPr/>
                    </a:p>
                  </a:txBody>
                  <a:tcPr marT="91425" marB="91425" marR="91425" marL="91425"/>
                </a:tc>
                <a:tc>
                  <a:txBody>
                    <a:bodyPr>
                      <a:noAutofit/>
                    </a:bodyPr>
                    <a:lstStyle/>
                    <a:p>
                      <a:pPr indent="0" lvl="0" marL="0">
                        <a:spcBef>
                          <a:spcPts val="0"/>
                        </a:spcBef>
                        <a:spcAft>
                          <a:spcPts val="0"/>
                        </a:spcAft>
                        <a:buNone/>
                      </a:pPr>
                      <a:r>
                        <a:rPr lang="en"/>
                        <a:t>A B C E L B C D G I L … B M</a:t>
                      </a:r>
                      <a:endParaRPr/>
                    </a:p>
                  </a:txBody>
                  <a:tcPr marT="91425" marB="91425" marR="91425" marL="91425"/>
                </a:tc>
              </a:tr>
              <a:tr h="553300">
                <a:tc>
                  <a:txBody>
                    <a:bodyPr>
                      <a:noAutofit/>
                    </a:bodyPr>
                    <a:lstStyle/>
                    <a:p>
                      <a:pPr indent="0" lvl="0" marL="0">
                        <a:spcBef>
                          <a:spcPts val="0"/>
                        </a:spcBef>
                        <a:spcAft>
                          <a:spcPts val="0"/>
                        </a:spcAft>
                        <a:buNone/>
                      </a:pPr>
                      <a:r>
                        <a:rPr lang="en"/>
                        <a:t>9</a:t>
                      </a:r>
                      <a:endParaRPr/>
                    </a:p>
                  </a:txBody>
                  <a:tcPr marT="91425" marB="91425" marR="91425" marL="91425"/>
                </a:tc>
                <a:tc>
                  <a:txBody>
                    <a:bodyPr>
                      <a:noAutofit/>
                    </a:bodyPr>
                    <a:lstStyle/>
                    <a:p>
                      <a:pPr indent="0" lvl="0" marL="0">
                        <a:spcBef>
                          <a:spcPts val="0"/>
                        </a:spcBef>
                        <a:spcAft>
                          <a:spcPts val="0"/>
                        </a:spcAft>
                        <a:buNone/>
                      </a:pPr>
                      <a:r>
                        <a:rPr lang="en"/>
                        <a:t>“first+test%9Ktest%K9”</a:t>
                      </a:r>
                      <a:endParaRPr/>
                    </a:p>
                  </a:txBody>
                  <a:tcPr marT="91425" marB="91425" marR="91425" marL="91425"/>
                </a:tc>
                <a:tc>
                  <a:txBody>
                    <a:bodyPr>
                      <a:noAutofit/>
                    </a:bodyPr>
                    <a:lstStyle/>
                    <a:p>
                      <a:pPr indent="0" lvl="0" marL="0">
                        <a:spcBef>
                          <a:spcPts val="0"/>
                        </a:spcBef>
                        <a:spcAft>
                          <a:spcPts val="0"/>
                        </a:spcAft>
                        <a:buNone/>
                      </a:pPr>
                      <a:r>
                        <a:rPr lang="en"/>
                        <a:t>A B C D F L … B M</a:t>
                      </a:r>
                      <a:endParaRPr/>
                    </a:p>
                  </a:txBody>
                  <a:tcPr marT="91425" marB="91425" marR="91425" marL="91425"/>
                </a:tc>
              </a:tr>
            </a:tbl>
          </a:graphicData>
        </a:graphic>
      </p:graphicFrame>
      <p:sp>
        <p:nvSpPr>
          <p:cNvPr id="457" name="Shape 457"/>
          <p:cNvSpPr/>
          <p:nvPr/>
        </p:nvSpPr>
        <p:spPr>
          <a:xfrm>
            <a:off x="639500" y="4101575"/>
            <a:ext cx="2888100" cy="10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t>Base case: Re-execute all tests that pass through node D and proceed towards G, and all tests that reach node L.</a:t>
            </a:r>
            <a:endParaRPr b="1"/>
          </a:p>
        </p:txBody>
      </p:sp>
      <p:sp>
        <p:nvSpPr>
          <p:cNvPr id="458" name="Shape 458"/>
          <p:cNvSpPr/>
          <p:nvPr/>
        </p:nvSpPr>
        <p:spPr>
          <a:xfrm>
            <a:off x="633000" y="4117688"/>
            <a:ext cx="2888100" cy="102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Corrective Changes Only:</a:t>
            </a:r>
            <a:endParaRPr b="1"/>
          </a:p>
          <a:p>
            <a:pPr indent="0" lvl="0" marL="0" rtl="0">
              <a:spcBef>
                <a:spcPts val="0"/>
              </a:spcBef>
              <a:spcAft>
                <a:spcPts val="0"/>
              </a:spcAft>
              <a:buNone/>
            </a:pPr>
            <a:r>
              <a:rPr b="1" lang="en"/>
              <a:t>Ignores new features, and only considers corrective patches.</a:t>
            </a:r>
            <a:endParaRPr b="1"/>
          </a:p>
        </p:txBody>
      </p:sp>
      <p:sp>
        <p:nvSpPr>
          <p:cNvPr id="459" name="Shape 4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57"/>
                                        </p:tgtEl>
                                      </p:cBhvr>
                                    </p:animEffect>
                                    <p:set>
                                      <p:cBhvr>
                                        <p:cTn dur="1" fill="hold">
                                          <p:stCondLst>
                                            <p:cond delay="0"/>
                                          </p:stCondLst>
                                        </p:cTn>
                                        <p:tgtEl>
                                          <p:spTgt spid="45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
                                        <p:tgtEl>
                                          <p:spTgt spid="4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Shape 46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Data-Based Test Selection</a:t>
            </a:r>
            <a:endParaRPr/>
          </a:p>
        </p:txBody>
      </p:sp>
      <p:sp>
        <p:nvSpPr>
          <p:cNvPr id="465" name="Shape 46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New code can introduce new DU pairs and remove existing pairs.</a:t>
            </a:r>
            <a:endParaRPr/>
          </a:p>
          <a:p>
            <a:pPr indent="-419100" lvl="0" marL="457200" marR="0" rtl="0" algn="l">
              <a:lnSpc>
                <a:spcPct val="100000"/>
              </a:lnSpc>
              <a:spcBef>
                <a:spcPts val="0"/>
              </a:spcBef>
              <a:spcAft>
                <a:spcPts val="0"/>
              </a:spcAft>
              <a:buSzPts val="3000"/>
              <a:buChar char="●"/>
            </a:pPr>
            <a:r>
              <a:rPr lang="en"/>
              <a:t>Re-execute test cases that execute DU pairs in the original program that were deleted or modified in the revised program.</a:t>
            </a:r>
            <a:endParaRPr/>
          </a:p>
          <a:p>
            <a:pPr indent="-381000" lvl="1" marL="914400" marR="0" rtl="0" algn="l">
              <a:lnSpc>
                <a:spcPct val="100000"/>
              </a:lnSpc>
              <a:spcBef>
                <a:spcPts val="0"/>
              </a:spcBef>
              <a:spcAft>
                <a:spcPts val="0"/>
              </a:spcAft>
              <a:buSzPts val="2400"/>
              <a:buChar char="○"/>
            </a:pPr>
            <a:r>
              <a:rPr lang="en"/>
              <a:t>Also select test cases that execute a conditional statements modified in the revision.</a:t>
            </a:r>
            <a:endParaRPr/>
          </a:p>
          <a:p>
            <a:pPr indent="-381000" lvl="2" marL="1371600" marR="0" rtl="0" algn="l">
              <a:lnSpc>
                <a:spcPct val="100000"/>
              </a:lnSpc>
              <a:spcBef>
                <a:spcPts val="0"/>
              </a:spcBef>
              <a:spcAft>
                <a:spcPts val="0"/>
              </a:spcAft>
              <a:buSzPts val="2400"/>
              <a:buChar char="■"/>
            </a:pPr>
            <a:r>
              <a:rPr lang="en"/>
              <a:t>Changed predicates can affect DU paths. </a:t>
            </a:r>
            <a:endParaRPr/>
          </a:p>
        </p:txBody>
      </p:sp>
      <p:sp>
        <p:nvSpPr>
          <p:cNvPr id="466" name="Shape 46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Shape 471"/>
          <p:cNvSpPr/>
          <p:nvPr/>
        </p:nvSpPr>
        <p:spPr>
          <a:xfrm>
            <a:off x="838417" y="3402758"/>
            <a:ext cx="2888112" cy="939323"/>
          </a:xfrm>
          <a:custGeom>
            <a:pathLst>
              <a:path extrusionOk="0" h="79385" w="311807">
                <a:moveTo>
                  <a:pt x="0" y="23375"/>
                </a:moveTo>
                <a:lnTo>
                  <a:pt x="882" y="78503"/>
                </a:lnTo>
                <a:lnTo>
                  <a:pt x="272115" y="79385"/>
                </a:lnTo>
                <a:lnTo>
                  <a:pt x="311807" y="56452"/>
                </a:lnTo>
                <a:lnTo>
                  <a:pt x="284023" y="0"/>
                </a:lnTo>
              </a:path>
            </a:pathLst>
          </a:custGeom>
          <a:noFill/>
          <a:ln cap="flat" cmpd="sng" w="9525">
            <a:solidFill>
              <a:schemeClr val="dk2"/>
            </a:solidFill>
            <a:prstDash val="solid"/>
            <a:round/>
            <a:headEnd len="med" w="med" type="none"/>
            <a:tailEnd len="med" w="med" type="triangle"/>
          </a:ln>
        </p:spPr>
      </p:sp>
      <p:sp>
        <p:nvSpPr>
          <p:cNvPr id="472" name="Shape 47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a:t>
            </a:r>
            <a:endParaRPr/>
          </a:p>
        </p:txBody>
      </p:sp>
      <p:sp>
        <p:nvSpPr>
          <p:cNvPr id="473" name="Shape 473"/>
          <p:cNvSpPr/>
          <p:nvPr/>
        </p:nvSpPr>
        <p:spPr>
          <a:xfrm>
            <a:off x="1022611" y="2192050"/>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a:t>
            </a:r>
            <a:endParaRPr b="1"/>
          </a:p>
        </p:txBody>
      </p:sp>
      <p:sp>
        <p:nvSpPr>
          <p:cNvPr id="474" name="Shape 474"/>
          <p:cNvSpPr/>
          <p:nvPr/>
        </p:nvSpPr>
        <p:spPr>
          <a:xfrm>
            <a:off x="1022611" y="2488577"/>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a:t>
            </a:r>
            <a:endParaRPr b="1"/>
          </a:p>
        </p:txBody>
      </p:sp>
      <p:sp>
        <p:nvSpPr>
          <p:cNvPr id="475" name="Shape 475"/>
          <p:cNvSpPr/>
          <p:nvPr/>
        </p:nvSpPr>
        <p:spPr>
          <a:xfrm>
            <a:off x="1724801" y="2488577"/>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t>
            </a:r>
            <a:endParaRPr b="1"/>
          </a:p>
        </p:txBody>
      </p:sp>
      <p:cxnSp>
        <p:nvCxnSpPr>
          <p:cNvPr id="476" name="Shape 476"/>
          <p:cNvCxnSpPr>
            <a:stCxn id="474" idx="3"/>
            <a:endCxn id="475" idx="1"/>
          </p:cNvCxnSpPr>
          <p:nvPr/>
        </p:nvCxnSpPr>
        <p:spPr>
          <a:xfrm>
            <a:off x="1411411" y="2595527"/>
            <a:ext cx="313500" cy="0"/>
          </a:xfrm>
          <a:prstGeom prst="straightConnector1">
            <a:avLst/>
          </a:prstGeom>
          <a:noFill/>
          <a:ln cap="flat" cmpd="sng" w="9525">
            <a:solidFill>
              <a:schemeClr val="dk2"/>
            </a:solidFill>
            <a:prstDash val="solid"/>
            <a:round/>
            <a:headEnd len="med" w="med" type="none"/>
            <a:tailEnd len="med" w="med" type="triangle"/>
          </a:ln>
        </p:spPr>
      </p:cxnSp>
      <p:cxnSp>
        <p:nvCxnSpPr>
          <p:cNvPr id="477" name="Shape 477"/>
          <p:cNvCxnSpPr>
            <a:endCxn id="474" idx="0"/>
          </p:cNvCxnSpPr>
          <p:nvPr/>
        </p:nvCxnSpPr>
        <p:spPr>
          <a:xfrm>
            <a:off x="1217011" y="2406077"/>
            <a:ext cx="0" cy="82500"/>
          </a:xfrm>
          <a:prstGeom prst="straightConnector1">
            <a:avLst/>
          </a:prstGeom>
          <a:noFill/>
          <a:ln cap="flat" cmpd="sng" w="9525">
            <a:solidFill>
              <a:schemeClr val="dk2"/>
            </a:solidFill>
            <a:prstDash val="solid"/>
            <a:round/>
            <a:headEnd len="med" w="med" type="none"/>
            <a:tailEnd len="med" w="med" type="triangle"/>
          </a:ln>
        </p:spPr>
      </p:cxnSp>
      <p:sp>
        <p:nvSpPr>
          <p:cNvPr id="478" name="Shape 478"/>
          <p:cNvSpPr/>
          <p:nvPr/>
        </p:nvSpPr>
        <p:spPr>
          <a:xfrm>
            <a:off x="1022611" y="2785104"/>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a:t>
            </a:r>
            <a:endParaRPr b="1"/>
          </a:p>
        </p:txBody>
      </p:sp>
      <p:sp>
        <p:nvSpPr>
          <p:cNvPr id="479" name="Shape 479"/>
          <p:cNvSpPr/>
          <p:nvPr/>
        </p:nvSpPr>
        <p:spPr>
          <a:xfrm>
            <a:off x="1022611" y="3081631"/>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
            </a:r>
            <a:endParaRPr b="1"/>
          </a:p>
        </p:txBody>
      </p:sp>
      <p:sp>
        <p:nvSpPr>
          <p:cNvPr id="480" name="Shape 480"/>
          <p:cNvSpPr/>
          <p:nvPr/>
        </p:nvSpPr>
        <p:spPr>
          <a:xfrm>
            <a:off x="1724801" y="3081631"/>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a:t>
            </a:r>
            <a:endParaRPr b="1"/>
          </a:p>
        </p:txBody>
      </p:sp>
      <p:cxnSp>
        <p:nvCxnSpPr>
          <p:cNvPr id="481" name="Shape 481"/>
          <p:cNvCxnSpPr>
            <a:stCxn id="474" idx="2"/>
            <a:endCxn id="478" idx="0"/>
          </p:cNvCxnSpPr>
          <p:nvPr/>
        </p:nvCxnSpPr>
        <p:spPr>
          <a:xfrm>
            <a:off x="1217011" y="2702477"/>
            <a:ext cx="0" cy="82500"/>
          </a:xfrm>
          <a:prstGeom prst="straightConnector1">
            <a:avLst/>
          </a:prstGeom>
          <a:noFill/>
          <a:ln cap="flat" cmpd="sng" w="9525">
            <a:solidFill>
              <a:schemeClr val="dk2"/>
            </a:solidFill>
            <a:prstDash val="solid"/>
            <a:round/>
            <a:headEnd len="med" w="med" type="none"/>
            <a:tailEnd len="med" w="med" type="triangle"/>
          </a:ln>
        </p:spPr>
      </p:cxnSp>
      <p:cxnSp>
        <p:nvCxnSpPr>
          <p:cNvPr id="482" name="Shape 482"/>
          <p:cNvCxnSpPr>
            <a:stCxn id="478" idx="2"/>
            <a:endCxn id="479" idx="0"/>
          </p:cNvCxnSpPr>
          <p:nvPr/>
        </p:nvCxnSpPr>
        <p:spPr>
          <a:xfrm>
            <a:off x="1217011" y="2999004"/>
            <a:ext cx="0" cy="82500"/>
          </a:xfrm>
          <a:prstGeom prst="straightConnector1">
            <a:avLst/>
          </a:prstGeom>
          <a:noFill/>
          <a:ln cap="flat" cmpd="sng" w="9525">
            <a:solidFill>
              <a:schemeClr val="dk2"/>
            </a:solidFill>
            <a:prstDash val="solid"/>
            <a:round/>
            <a:headEnd len="med" w="med" type="none"/>
            <a:tailEnd len="med" w="med" type="triangle"/>
          </a:ln>
        </p:spPr>
      </p:cxnSp>
      <p:cxnSp>
        <p:nvCxnSpPr>
          <p:cNvPr id="483" name="Shape 483"/>
          <p:cNvCxnSpPr>
            <a:stCxn id="478" idx="2"/>
            <a:endCxn id="480" idx="0"/>
          </p:cNvCxnSpPr>
          <p:nvPr/>
        </p:nvCxnSpPr>
        <p:spPr>
          <a:xfrm>
            <a:off x="1217011" y="2999004"/>
            <a:ext cx="702300" cy="82500"/>
          </a:xfrm>
          <a:prstGeom prst="straightConnector1">
            <a:avLst/>
          </a:prstGeom>
          <a:noFill/>
          <a:ln cap="flat" cmpd="sng" w="9525">
            <a:solidFill>
              <a:schemeClr val="dk2"/>
            </a:solidFill>
            <a:prstDash val="solid"/>
            <a:round/>
            <a:headEnd len="med" w="med" type="none"/>
            <a:tailEnd len="med" w="med" type="triangle"/>
          </a:ln>
        </p:spPr>
      </p:cxnSp>
      <p:sp>
        <p:nvSpPr>
          <p:cNvPr id="484" name="Shape 484"/>
          <p:cNvSpPr/>
          <p:nvPr/>
        </p:nvSpPr>
        <p:spPr>
          <a:xfrm>
            <a:off x="711000" y="3461661"/>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a:t>
            </a:r>
            <a:endParaRPr b="1"/>
          </a:p>
        </p:txBody>
      </p:sp>
      <p:cxnSp>
        <p:nvCxnSpPr>
          <p:cNvPr id="485" name="Shape 485"/>
          <p:cNvCxnSpPr>
            <a:stCxn id="479" idx="2"/>
            <a:endCxn id="484" idx="0"/>
          </p:cNvCxnSpPr>
          <p:nvPr/>
        </p:nvCxnSpPr>
        <p:spPr>
          <a:xfrm flipH="1">
            <a:off x="905311" y="3295531"/>
            <a:ext cx="311700" cy="166200"/>
          </a:xfrm>
          <a:prstGeom prst="straightConnector1">
            <a:avLst/>
          </a:prstGeom>
          <a:noFill/>
          <a:ln cap="flat" cmpd="sng" w="9525">
            <a:solidFill>
              <a:schemeClr val="dk2"/>
            </a:solidFill>
            <a:prstDash val="solid"/>
            <a:round/>
            <a:headEnd len="med" w="med" type="none"/>
            <a:tailEnd len="med" w="med" type="triangle"/>
          </a:ln>
        </p:spPr>
      </p:cxnSp>
      <p:sp>
        <p:nvSpPr>
          <p:cNvPr id="486" name="Shape 486"/>
          <p:cNvSpPr/>
          <p:nvPr/>
        </p:nvSpPr>
        <p:spPr>
          <a:xfrm>
            <a:off x="1563328" y="3493147"/>
            <a:ext cx="445500" cy="1974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600"/>
              </a:spcBef>
              <a:spcAft>
                <a:spcPts val="0"/>
              </a:spcAft>
              <a:buNone/>
            </a:pPr>
            <a:r>
              <a:rPr b="1" lang="en">
                <a:solidFill>
                  <a:schemeClr val="dk1"/>
                </a:solidFill>
              </a:rPr>
              <a:t>X</a:t>
            </a:r>
            <a:endParaRPr b="1"/>
          </a:p>
        </p:txBody>
      </p:sp>
      <p:cxnSp>
        <p:nvCxnSpPr>
          <p:cNvPr id="487" name="Shape 487"/>
          <p:cNvCxnSpPr>
            <a:stCxn id="479" idx="2"/>
            <a:endCxn id="486" idx="0"/>
          </p:cNvCxnSpPr>
          <p:nvPr/>
        </p:nvCxnSpPr>
        <p:spPr>
          <a:xfrm>
            <a:off x="1217011" y="3295531"/>
            <a:ext cx="569100" cy="197700"/>
          </a:xfrm>
          <a:prstGeom prst="straightConnector1">
            <a:avLst/>
          </a:prstGeom>
          <a:noFill/>
          <a:ln cap="flat" cmpd="sng" w="9525">
            <a:solidFill>
              <a:schemeClr val="dk2"/>
            </a:solidFill>
            <a:prstDash val="solid"/>
            <a:round/>
            <a:headEnd len="med" w="med" type="none"/>
            <a:tailEnd len="med" w="med" type="triangle"/>
          </a:ln>
        </p:spPr>
      </p:cxnSp>
      <p:sp>
        <p:nvSpPr>
          <p:cNvPr id="488" name="Shape 488"/>
          <p:cNvSpPr/>
          <p:nvPr/>
        </p:nvSpPr>
        <p:spPr>
          <a:xfrm>
            <a:off x="2255838" y="3461661"/>
            <a:ext cx="445500" cy="1974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600"/>
              </a:spcBef>
              <a:spcAft>
                <a:spcPts val="0"/>
              </a:spcAft>
              <a:buNone/>
            </a:pPr>
            <a:r>
              <a:rPr b="1" lang="en">
                <a:solidFill>
                  <a:schemeClr val="dk1"/>
                </a:solidFill>
              </a:rPr>
              <a:t>Y</a:t>
            </a:r>
            <a:endParaRPr b="1"/>
          </a:p>
        </p:txBody>
      </p:sp>
      <p:cxnSp>
        <p:nvCxnSpPr>
          <p:cNvPr id="489" name="Shape 489"/>
          <p:cNvCxnSpPr>
            <a:stCxn id="486" idx="3"/>
            <a:endCxn id="488" idx="1"/>
          </p:cNvCxnSpPr>
          <p:nvPr/>
        </p:nvCxnSpPr>
        <p:spPr>
          <a:xfrm flipH="1" rot="10800000">
            <a:off x="2008828" y="3560347"/>
            <a:ext cx="246900" cy="31500"/>
          </a:xfrm>
          <a:prstGeom prst="straightConnector1">
            <a:avLst/>
          </a:prstGeom>
          <a:noFill/>
          <a:ln cap="flat" cmpd="sng" w="9525">
            <a:solidFill>
              <a:schemeClr val="dk2"/>
            </a:solidFill>
            <a:prstDash val="solid"/>
            <a:round/>
            <a:headEnd len="med" w="med" type="none"/>
            <a:tailEnd len="med" w="med" type="triangle"/>
          </a:ln>
        </p:spPr>
      </p:cxnSp>
      <p:sp>
        <p:nvSpPr>
          <p:cNvPr id="490" name="Shape 490"/>
          <p:cNvSpPr/>
          <p:nvPr/>
        </p:nvSpPr>
        <p:spPr>
          <a:xfrm>
            <a:off x="2299008" y="3805163"/>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a:t>
            </a:r>
            <a:endParaRPr b="1"/>
          </a:p>
        </p:txBody>
      </p:sp>
      <p:cxnSp>
        <p:nvCxnSpPr>
          <p:cNvPr id="491" name="Shape 491"/>
          <p:cNvCxnSpPr>
            <a:stCxn id="486" idx="3"/>
            <a:endCxn id="490" idx="1"/>
          </p:cNvCxnSpPr>
          <p:nvPr/>
        </p:nvCxnSpPr>
        <p:spPr>
          <a:xfrm>
            <a:off x="2008828" y="3591847"/>
            <a:ext cx="290100" cy="320400"/>
          </a:xfrm>
          <a:prstGeom prst="straightConnector1">
            <a:avLst/>
          </a:prstGeom>
          <a:noFill/>
          <a:ln cap="flat" cmpd="sng" w="9525">
            <a:solidFill>
              <a:schemeClr val="dk2"/>
            </a:solidFill>
            <a:prstDash val="solid"/>
            <a:round/>
            <a:headEnd len="med" w="med" type="none"/>
            <a:tailEnd len="med" w="med" type="triangle"/>
          </a:ln>
        </p:spPr>
      </p:cxnSp>
      <p:sp>
        <p:nvSpPr>
          <p:cNvPr id="492" name="Shape 492"/>
          <p:cNvSpPr/>
          <p:nvPr/>
        </p:nvSpPr>
        <p:spPr>
          <a:xfrm>
            <a:off x="2846539" y="3698184"/>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a:t>
            </a:r>
            <a:endParaRPr b="1"/>
          </a:p>
        </p:txBody>
      </p:sp>
      <p:sp>
        <p:nvSpPr>
          <p:cNvPr id="493" name="Shape 493"/>
          <p:cNvSpPr/>
          <p:nvPr/>
        </p:nvSpPr>
        <p:spPr>
          <a:xfrm>
            <a:off x="2846539" y="4019145"/>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a:t>
            </a:r>
            <a:endParaRPr b="1"/>
          </a:p>
        </p:txBody>
      </p:sp>
      <p:cxnSp>
        <p:nvCxnSpPr>
          <p:cNvPr id="494" name="Shape 494"/>
          <p:cNvCxnSpPr>
            <a:stCxn id="490" idx="3"/>
            <a:endCxn id="492" idx="1"/>
          </p:cNvCxnSpPr>
          <p:nvPr/>
        </p:nvCxnSpPr>
        <p:spPr>
          <a:xfrm flipH="1" rot="10800000">
            <a:off x="2687808" y="3805013"/>
            <a:ext cx="158700" cy="107100"/>
          </a:xfrm>
          <a:prstGeom prst="straightConnector1">
            <a:avLst/>
          </a:prstGeom>
          <a:noFill/>
          <a:ln cap="flat" cmpd="sng" w="9525">
            <a:solidFill>
              <a:schemeClr val="dk2"/>
            </a:solidFill>
            <a:prstDash val="solid"/>
            <a:round/>
            <a:headEnd len="med" w="med" type="none"/>
            <a:tailEnd len="med" w="med" type="triangle"/>
          </a:ln>
        </p:spPr>
      </p:cxnSp>
      <p:cxnSp>
        <p:nvCxnSpPr>
          <p:cNvPr id="495" name="Shape 495"/>
          <p:cNvCxnSpPr>
            <a:stCxn id="490" idx="3"/>
            <a:endCxn id="493" idx="1"/>
          </p:cNvCxnSpPr>
          <p:nvPr/>
        </p:nvCxnSpPr>
        <p:spPr>
          <a:xfrm>
            <a:off x="2687808" y="3912113"/>
            <a:ext cx="158700" cy="213900"/>
          </a:xfrm>
          <a:prstGeom prst="straightConnector1">
            <a:avLst/>
          </a:prstGeom>
          <a:noFill/>
          <a:ln cap="flat" cmpd="sng" w="9525">
            <a:solidFill>
              <a:schemeClr val="dk2"/>
            </a:solidFill>
            <a:prstDash val="solid"/>
            <a:round/>
            <a:headEnd len="med" w="med" type="none"/>
            <a:tailEnd len="med" w="med" type="triangle"/>
          </a:ln>
        </p:spPr>
      </p:cxnSp>
      <p:sp>
        <p:nvSpPr>
          <p:cNvPr id="496" name="Shape 496"/>
          <p:cNvSpPr/>
          <p:nvPr/>
        </p:nvSpPr>
        <p:spPr>
          <a:xfrm>
            <a:off x="2902670" y="3154697"/>
            <a:ext cx="737700" cy="213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600"/>
              </a:spcBef>
              <a:spcAft>
                <a:spcPts val="0"/>
              </a:spcAft>
              <a:buNone/>
            </a:pPr>
            <a:r>
              <a:rPr b="1" lang="en">
                <a:solidFill>
                  <a:schemeClr val="dk1"/>
                </a:solidFill>
              </a:rPr>
              <a:t>W</a:t>
            </a:r>
            <a:endParaRPr b="1"/>
          </a:p>
        </p:txBody>
      </p:sp>
      <p:cxnSp>
        <p:nvCxnSpPr>
          <p:cNvPr id="497" name="Shape 497"/>
          <p:cNvCxnSpPr>
            <a:stCxn id="492" idx="0"/>
            <a:endCxn id="496" idx="2"/>
          </p:cNvCxnSpPr>
          <p:nvPr/>
        </p:nvCxnSpPr>
        <p:spPr>
          <a:xfrm flipH="1" rot="10800000">
            <a:off x="3040939" y="3368484"/>
            <a:ext cx="230700" cy="329700"/>
          </a:xfrm>
          <a:prstGeom prst="straightConnector1">
            <a:avLst/>
          </a:prstGeom>
          <a:noFill/>
          <a:ln cap="flat" cmpd="sng" w="9525">
            <a:solidFill>
              <a:schemeClr val="dk2"/>
            </a:solidFill>
            <a:prstDash val="solid"/>
            <a:round/>
            <a:headEnd len="med" w="med" type="none"/>
            <a:tailEnd len="med" w="med" type="triangle"/>
          </a:ln>
        </p:spPr>
      </p:cxnSp>
      <p:cxnSp>
        <p:nvCxnSpPr>
          <p:cNvPr id="498" name="Shape 498"/>
          <p:cNvCxnSpPr>
            <a:stCxn id="493" idx="3"/>
          </p:cNvCxnSpPr>
          <p:nvPr/>
        </p:nvCxnSpPr>
        <p:spPr>
          <a:xfrm flipH="1" rot="10800000">
            <a:off x="3235339" y="3397695"/>
            <a:ext cx="185100" cy="728400"/>
          </a:xfrm>
          <a:prstGeom prst="straightConnector1">
            <a:avLst/>
          </a:prstGeom>
          <a:noFill/>
          <a:ln cap="flat" cmpd="sng" w="9525">
            <a:solidFill>
              <a:schemeClr val="dk2"/>
            </a:solidFill>
            <a:prstDash val="solid"/>
            <a:round/>
            <a:headEnd len="med" w="med" type="none"/>
            <a:tailEnd len="med" w="med" type="triangle"/>
          </a:ln>
        </p:spPr>
      </p:cxnSp>
      <p:cxnSp>
        <p:nvCxnSpPr>
          <p:cNvPr id="499" name="Shape 499"/>
          <p:cNvCxnSpPr>
            <a:stCxn id="480" idx="3"/>
            <a:endCxn id="496" idx="1"/>
          </p:cNvCxnSpPr>
          <p:nvPr/>
        </p:nvCxnSpPr>
        <p:spPr>
          <a:xfrm>
            <a:off x="2113601" y="3188581"/>
            <a:ext cx="789000" cy="73200"/>
          </a:xfrm>
          <a:prstGeom prst="straightConnector1">
            <a:avLst/>
          </a:prstGeom>
          <a:noFill/>
          <a:ln cap="flat" cmpd="sng" w="9525">
            <a:solidFill>
              <a:schemeClr val="dk2"/>
            </a:solidFill>
            <a:prstDash val="solid"/>
            <a:round/>
            <a:headEnd len="med" w="med" type="none"/>
            <a:tailEnd len="med" w="med" type="triangle"/>
          </a:ln>
        </p:spPr>
      </p:cxnSp>
      <p:sp>
        <p:nvSpPr>
          <p:cNvPr id="500" name="Shape 500"/>
          <p:cNvSpPr/>
          <p:nvPr/>
        </p:nvSpPr>
        <p:spPr>
          <a:xfrm>
            <a:off x="2561604" y="2833629"/>
            <a:ext cx="529800" cy="213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600"/>
              </a:spcBef>
              <a:spcAft>
                <a:spcPts val="0"/>
              </a:spcAft>
              <a:buNone/>
            </a:pPr>
            <a:r>
              <a:rPr b="1" lang="en">
                <a:solidFill>
                  <a:schemeClr val="dk1"/>
                </a:solidFill>
              </a:rPr>
              <a:t>Z</a:t>
            </a:r>
            <a:endParaRPr b="1">
              <a:solidFill>
                <a:schemeClr val="dk1"/>
              </a:solidFill>
            </a:endParaRPr>
          </a:p>
        </p:txBody>
      </p:sp>
      <p:cxnSp>
        <p:nvCxnSpPr>
          <p:cNvPr id="501" name="Shape 501"/>
          <p:cNvCxnSpPr>
            <a:stCxn id="496" idx="0"/>
            <a:endCxn id="500" idx="2"/>
          </p:cNvCxnSpPr>
          <p:nvPr/>
        </p:nvCxnSpPr>
        <p:spPr>
          <a:xfrm rot="10800000">
            <a:off x="2826620" y="3047597"/>
            <a:ext cx="444900" cy="107100"/>
          </a:xfrm>
          <a:prstGeom prst="straightConnector1">
            <a:avLst/>
          </a:prstGeom>
          <a:noFill/>
          <a:ln cap="flat" cmpd="sng" w="9525">
            <a:solidFill>
              <a:schemeClr val="dk2"/>
            </a:solidFill>
            <a:prstDash val="solid"/>
            <a:round/>
            <a:headEnd len="med" w="med" type="none"/>
            <a:tailEnd len="med" w="med" type="triangle"/>
          </a:ln>
        </p:spPr>
      </p:cxnSp>
      <p:sp>
        <p:nvSpPr>
          <p:cNvPr id="502" name="Shape 502"/>
          <p:cNvSpPr/>
          <p:nvPr/>
        </p:nvSpPr>
        <p:spPr>
          <a:xfrm>
            <a:off x="3187644" y="2620121"/>
            <a:ext cx="388800" cy="21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a:t>
            </a:r>
            <a:endParaRPr b="1"/>
          </a:p>
        </p:txBody>
      </p:sp>
      <p:cxnSp>
        <p:nvCxnSpPr>
          <p:cNvPr id="503" name="Shape 503"/>
          <p:cNvCxnSpPr>
            <a:stCxn id="500" idx="0"/>
            <a:endCxn id="502" idx="1"/>
          </p:cNvCxnSpPr>
          <p:nvPr/>
        </p:nvCxnSpPr>
        <p:spPr>
          <a:xfrm flipH="1" rot="10800000">
            <a:off x="2826504" y="2727129"/>
            <a:ext cx="361200" cy="106500"/>
          </a:xfrm>
          <a:prstGeom prst="straightConnector1">
            <a:avLst/>
          </a:prstGeom>
          <a:noFill/>
          <a:ln cap="flat" cmpd="sng" w="9525">
            <a:solidFill>
              <a:schemeClr val="dk2"/>
            </a:solidFill>
            <a:prstDash val="solid"/>
            <a:round/>
            <a:headEnd len="med" w="med" type="none"/>
            <a:tailEnd len="med" w="med" type="triangle"/>
          </a:ln>
        </p:spPr>
      </p:cxnSp>
      <p:cxnSp>
        <p:nvCxnSpPr>
          <p:cNvPr id="504" name="Shape 504"/>
          <p:cNvCxnSpPr>
            <a:stCxn id="496" idx="0"/>
            <a:endCxn id="502" idx="2"/>
          </p:cNvCxnSpPr>
          <p:nvPr/>
        </p:nvCxnSpPr>
        <p:spPr>
          <a:xfrm flipH="1" rot="10800000">
            <a:off x="3271520" y="2833997"/>
            <a:ext cx="110400" cy="320700"/>
          </a:xfrm>
          <a:prstGeom prst="straightConnector1">
            <a:avLst/>
          </a:prstGeom>
          <a:noFill/>
          <a:ln cap="flat" cmpd="sng" w="9525">
            <a:solidFill>
              <a:schemeClr val="dk2"/>
            </a:solidFill>
            <a:prstDash val="solid"/>
            <a:round/>
            <a:headEnd len="med" w="med" type="none"/>
            <a:tailEnd len="med" w="med" type="triangle"/>
          </a:ln>
        </p:spPr>
      </p:cxnSp>
      <p:sp>
        <p:nvSpPr>
          <p:cNvPr id="505" name="Shape 505"/>
          <p:cNvSpPr/>
          <p:nvPr/>
        </p:nvSpPr>
        <p:spPr>
          <a:xfrm>
            <a:off x="1412623" y="2400790"/>
            <a:ext cx="1938140" cy="224403"/>
          </a:xfrm>
          <a:custGeom>
            <a:pathLst>
              <a:path extrusionOk="0" h="18965" w="198022">
                <a:moveTo>
                  <a:pt x="198022" y="18965"/>
                </a:moveTo>
                <a:lnTo>
                  <a:pt x="197581" y="2206"/>
                </a:lnTo>
                <a:lnTo>
                  <a:pt x="11026" y="0"/>
                </a:lnTo>
                <a:lnTo>
                  <a:pt x="0" y="11467"/>
                </a:lnTo>
              </a:path>
            </a:pathLst>
          </a:custGeom>
          <a:noFill/>
          <a:ln cap="flat" cmpd="sng" w="9525">
            <a:solidFill>
              <a:schemeClr val="dk2"/>
            </a:solidFill>
            <a:prstDash val="solid"/>
            <a:round/>
            <a:headEnd len="med" w="med" type="none"/>
            <a:tailEnd len="med" w="med" type="triangle"/>
          </a:ln>
        </p:spPr>
      </p:sp>
      <p:graphicFrame>
        <p:nvGraphicFramePr>
          <p:cNvPr id="506" name="Shape 506"/>
          <p:cNvGraphicFramePr/>
          <p:nvPr/>
        </p:nvGraphicFramePr>
        <p:xfrm>
          <a:off x="4356875" y="2040350"/>
          <a:ext cx="3000000" cy="3000000"/>
        </p:xfrm>
        <a:graphic>
          <a:graphicData uri="http://schemas.openxmlformats.org/drawingml/2006/table">
            <a:tbl>
              <a:tblPr>
                <a:noFill/>
                <a:tableStyleId>{189BFAFA-C82B-4BC4-AD9A-AB1E221E3857}</a:tableStyleId>
              </a:tblPr>
              <a:tblGrid>
                <a:gridCol w="949150"/>
                <a:gridCol w="1373350"/>
                <a:gridCol w="1222825"/>
              </a:tblGrid>
              <a:tr h="378825">
                <a:tc>
                  <a:txBody>
                    <a:bodyPr>
                      <a:noAutofit/>
                    </a:bodyPr>
                    <a:lstStyle/>
                    <a:p>
                      <a:pPr indent="0" lvl="0" marL="0" rtl="0">
                        <a:spcBef>
                          <a:spcPts val="0"/>
                        </a:spcBef>
                        <a:spcAft>
                          <a:spcPts val="0"/>
                        </a:spcAft>
                        <a:buNone/>
                      </a:pPr>
                      <a:r>
                        <a:rPr b="1" lang="en"/>
                        <a:t>Variable</a:t>
                      </a:r>
                      <a:endParaRPr b="1"/>
                    </a:p>
                  </a:txBody>
                  <a:tcPr marT="91425" marB="91425" marR="91425" marL="91425"/>
                </a:tc>
                <a:tc>
                  <a:txBody>
                    <a:bodyPr>
                      <a:noAutofit/>
                    </a:bodyPr>
                    <a:lstStyle/>
                    <a:p>
                      <a:pPr indent="0" lvl="0" marL="0" rtl="0">
                        <a:spcBef>
                          <a:spcPts val="0"/>
                        </a:spcBef>
                        <a:spcAft>
                          <a:spcPts val="0"/>
                        </a:spcAft>
                        <a:buNone/>
                      </a:pPr>
                      <a:r>
                        <a:rPr b="1" lang="en"/>
                        <a:t>Definitions</a:t>
                      </a:r>
                      <a:endParaRPr b="1"/>
                    </a:p>
                  </a:txBody>
                  <a:tcPr marT="91425" marB="91425" marR="91425" marL="91425"/>
                </a:tc>
                <a:tc>
                  <a:txBody>
                    <a:bodyPr>
                      <a:noAutofit/>
                    </a:bodyPr>
                    <a:lstStyle/>
                    <a:p>
                      <a:pPr indent="0" lvl="0" marL="0" rtl="0">
                        <a:spcBef>
                          <a:spcPts val="0"/>
                        </a:spcBef>
                        <a:spcAft>
                          <a:spcPts val="0"/>
                        </a:spcAft>
                        <a:buNone/>
                      </a:pPr>
                      <a:r>
                        <a:rPr b="1" lang="en"/>
                        <a:t>Uses</a:t>
                      </a:r>
                      <a:endParaRPr b="1"/>
                    </a:p>
                  </a:txBody>
                  <a:tcPr marT="91425" marB="91425" marR="91425" marL="91425"/>
                </a:tc>
              </a:tr>
              <a:tr h="396200">
                <a:tc>
                  <a:txBody>
                    <a:bodyPr>
                      <a:noAutofit/>
                    </a:bodyPr>
                    <a:lstStyle/>
                    <a:p>
                      <a:pPr indent="0" lvl="0" marL="0" rtl="0">
                        <a:spcBef>
                          <a:spcPts val="0"/>
                        </a:spcBef>
                        <a:spcAft>
                          <a:spcPts val="0"/>
                        </a:spcAft>
                        <a:buNone/>
                      </a:pPr>
                      <a:r>
                        <a:rPr lang="en"/>
                        <a:t>*eptr</a:t>
                      </a:r>
                      <a:endParaRPr/>
                    </a:p>
                  </a:txBody>
                  <a:tcPr marT="91425" marB="91425" marR="91425" marL="91425"/>
                </a:tc>
                <a:tc>
                  <a:txBody>
                    <a:bodyPr>
                      <a:noAutofit/>
                    </a:bodyPr>
                    <a:lstStyle/>
                    <a:p>
                      <a:pPr indent="0" lvl="0" marL="0" rtl="0">
                        <a:spcBef>
                          <a:spcPts val="0"/>
                        </a:spcBef>
                        <a:spcAft>
                          <a:spcPts val="0"/>
                        </a:spcAft>
                        <a:buNone/>
                      </a:pPr>
                      <a:r>
                        <a:t/>
                      </a:r>
                      <a:endParaRPr b="1"/>
                    </a:p>
                  </a:txBody>
                  <a:tcPr marT="91425" marB="91425" marR="91425" marL="91425"/>
                </a:tc>
                <a:tc>
                  <a:txBody>
                    <a:bodyPr>
                      <a:noAutofit/>
                    </a:bodyPr>
                    <a:lstStyle/>
                    <a:p>
                      <a:pPr indent="0" lvl="0" marL="0" rtl="0">
                        <a:spcBef>
                          <a:spcPts val="0"/>
                        </a:spcBef>
                        <a:spcAft>
                          <a:spcPts val="0"/>
                        </a:spcAft>
                        <a:buNone/>
                      </a:pPr>
                      <a:r>
                        <a:rPr b="1" lang="en"/>
                        <a:t>X</a:t>
                      </a:r>
                      <a:endParaRPr b="1"/>
                    </a:p>
                  </a:txBody>
                  <a:tcPr marT="91425" marB="91425" marR="91425" marL="91425"/>
                </a:tc>
              </a:tr>
              <a:tr h="396200">
                <a:tc>
                  <a:txBody>
                    <a:bodyPr>
                      <a:noAutofit/>
                    </a:bodyPr>
                    <a:lstStyle/>
                    <a:p>
                      <a:pPr indent="0" lvl="0" marL="0" rtl="0">
                        <a:spcBef>
                          <a:spcPts val="0"/>
                        </a:spcBef>
                        <a:spcAft>
                          <a:spcPts val="0"/>
                        </a:spcAft>
                        <a:buNone/>
                      </a:pPr>
                      <a:r>
                        <a:rPr lang="en"/>
                        <a:t>eptr</a:t>
                      </a:r>
                      <a:endParaRPr/>
                    </a:p>
                  </a:txBody>
                  <a:tcPr marT="91425" marB="91425" marR="91425" marL="91425"/>
                </a:tc>
                <a:tc>
                  <a:txBody>
                    <a:bodyPr>
                      <a:noAutofit/>
                    </a:bodyPr>
                    <a:lstStyle/>
                    <a:p>
                      <a:pPr indent="0" lvl="0" marL="0" rtl="0">
                        <a:spcBef>
                          <a:spcPts val="0"/>
                        </a:spcBef>
                        <a:spcAft>
                          <a:spcPts val="0"/>
                        </a:spcAft>
                        <a:buNone/>
                      </a:pPr>
                      <a:r>
                        <a:t/>
                      </a:r>
                      <a:endParaRPr b="1"/>
                    </a:p>
                  </a:txBody>
                  <a:tcPr marT="91425" marB="91425" marR="91425" marL="91425"/>
                </a:tc>
                <a:tc>
                  <a:txBody>
                    <a:bodyPr>
                      <a:noAutofit/>
                    </a:bodyPr>
                    <a:lstStyle/>
                    <a:p>
                      <a:pPr indent="0" lvl="0" marL="0" rtl="0">
                        <a:spcBef>
                          <a:spcPts val="0"/>
                        </a:spcBef>
                        <a:spcAft>
                          <a:spcPts val="0"/>
                        </a:spcAft>
                        <a:buNone/>
                      </a:pPr>
                      <a:r>
                        <a:rPr b="1" lang="en"/>
                        <a:t>X</a:t>
                      </a:r>
                      <a:endParaRPr b="1"/>
                    </a:p>
                  </a:txBody>
                  <a:tcPr marT="91425" marB="91425" marR="91425" marL="91425"/>
                </a:tc>
              </a:tr>
              <a:tr h="378825">
                <a:tc>
                  <a:txBody>
                    <a:bodyPr>
                      <a:noAutofit/>
                    </a:bodyPr>
                    <a:lstStyle/>
                    <a:p>
                      <a:pPr indent="0" lvl="0" marL="0" rtl="0">
                        <a:spcBef>
                          <a:spcPts val="0"/>
                        </a:spcBef>
                        <a:spcAft>
                          <a:spcPts val="0"/>
                        </a:spcAft>
                        <a:buNone/>
                      </a:pPr>
                      <a:r>
                        <a:rPr lang="en"/>
                        <a:t>*dptr</a:t>
                      </a:r>
                      <a:endParaRPr/>
                    </a:p>
                  </a:txBody>
                  <a:tcPr marT="91425" marB="91425" marR="91425" marL="91425"/>
                </a:tc>
                <a:tc>
                  <a:txBody>
                    <a:bodyPr>
                      <a:noAutofit/>
                    </a:bodyPr>
                    <a:lstStyle/>
                    <a:p>
                      <a:pPr indent="0" lvl="0" marL="0" rtl="0">
                        <a:spcBef>
                          <a:spcPts val="0"/>
                        </a:spcBef>
                        <a:spcAft>
                          <a:spcPts val="0"/>
                        </a:spcAft>
                        <a:buNone/>
                      </a:pPr>
                      <a:r>
                        <a:rPr b="1" lang="en"/>
                        <a:t>Z</a:t>
                      </a:r>
                      <a:endParaRPr b="1"/>
                    </a:p>
                  </a:txBody>
                  <a:tcPr marT="91425" marB="91425" marR="91425" marL="91425"/>
                </a:tc>
                <a:tc>
                  <a:txBody>
                    <a:bodyPr>
                      <a:noAutofit/>
                    </a:bodyPr>
                    <a:lstStyle/>
                    <a:p>
                      <a:pPr indent="0" lvl="0" marL="0" rtl="0">
                        <a:spcBef>
                          <a:spcPts val="0"/>
                        </a:spcBef>
                        <a:spcAft>
                          <a:spcPts val="0"/>
                        </a:spcAft>
                        <a:buNone/>
                      </a:pPr>
                      <a:r>
                        <a:rPr b="1" lang="en"/>
                        <a:t>W</a:t>
                      </a:r>
                      <a:endParaRPr b="1"/>
                    </a:p>
                  </a:txBody>
                  <a:tcPr marT="91425" marB="91425" marR="91425" marL="91425"/>
                </a:tc>
              </a:tr>
              <a:tr h="396200">
                <a:tc>
                  <a:txBody>
                    <a:bodyPr>
                      <a:noAutofit/>
                    </a:bodyPr>
                    <a:lstStyle/>
                    <a:p>
                      <a:pPr indent="0" lvl="0" marL="0" rtl="0">
                        <a:spcBef>
                          <a:spcPts val="0"/>
                        </a:spcBef>
                        <a:spcAft>
                          <a:spcPts val="0"/>
                        </a:spcAft>
                        <a:buNone/>
                      </a:pPr>
                      <a:r>
                        <a:rPr lang="en"/>
                        <a:t>dptr</a:t>
                      </a:r>
                      <a:endParaRPr/>
                    </a:p>
                  </a:txBody>
                  <a:tcPr marT="91425" marB="91425" marR="91425" marL="91425"/>
                </a:tc>
                <a:tc>
                  <a:txBody>
                    <a:bodyPr>
                      <a:noAutofit/>
                    </a:bodyPr>
                    <a:lstStyle/>
                    <a:p>
                      <a:pPr indent="0" lvl="0" marL="0" rtl="0">
                        <a:spcBef>
                          <a:spcPts val="0"/>
                        </a:spcBef>
                        <a:spcAft>
                          <a:spcPts val="0"/>
                        </a:spcAft>
                        <a:buNone/>
                      </a:pPr>
                      <a:r>
                        <a:t/>
                      </a:r>
                      <a:endParaRPr b="1"/>
                    </a:p>
                  </a:txBody>
                  <a:tcPr marT="91425" marB="91425" marR="91425" marL="91425"/>
                </a:tc>
                <a:tc>
                  <a:txBody>
                    <a:bodyPr>
                      <a:noAutofit/>
                    </a:bodyPr>
                    <a:lstStyle/>
                    <a:p>
                      <a:pPr indent="0" lvl="0" marL="0" rtl="0">
                        <a:spcBef>
                          <a:spcPts val="0"/>
                        </a:spcBef>
                        <a:spcAft>
                          <a:spcPts val="0"/>
                        </a:spcAft>
                        <a:buNone/>
                      </a:pPr>
                      <a:r>
                        <a:rPr b="1" lang="en"/>
                        <a:t>Z, W</a:t>
                      </a:r>
                      <a:endParaRPr b="1"/>
                    </a:p>
                  </a:txBody>
                  <a:tcPr marT="91425" marB="91425" marR="91425" marL="91425"/>
                </a:tc>
              </a:tr>
              <a:tr h="396200">
                <a:tc>
                  <a:txBody>
                    <a:bodyPr>
                      <a:noAutofit/>
                    </a:bodyPr>
                    <a:lstStyle/>
                    <a:p>
                      <a:pPr indent="0" lvl="0" marL="0" rtl="0">
                        <a:spcBef>
                          <a:spcPts val="0"/>
                        </a:spcBef>
                        <a:spcAft>
                          <a:spcPts val="0"/>
                        </a:spcAft>
                        <a:buNone/>
                      </a:pPr>
                      <a:r>
                        <a:rPr lang="en"/>
                        <a:t>ok</a:t>
                      </a:r>
                      <a:endParaRPr/>
                    </a:p>
                  </a:txBody>
                  <a:tcPr marT="91425" marB="91425" marR="91425" marL="91425"/>
                </a:tc>
                <a:tc>
                  <a:txBody>
                    <a:bodyPr>
                      <a:noAutofit/>
                    </a:bodyPr>
                    <a:lstStyle/>
                    <a:p>
                      <a:pPr indent="0" lvl="0" marL="0" rtl="0">
                        <a:spcBef>
                          <a:spcPts val="0"/>
                        </a:spcBef>
                        <a:spcAft>
                          <a:spcPts val="0"/>
                        </a:spcAft>
                        <a:buNone/>
                      </a:pPr>
                      <a:r>
                        <a:rPr b="1" lang="en"/>
                        <a:t>Y, Z</a:t>
                      </a:r>
                      <a:endParaRPr b="1"/>
                    </a:p>
                  </a:txBody>
                  <a:tcPr marT="91425" marB="91425" marR="91425" marL="91425"/>
                </a:tc>
                <a:tc>
                  <a:txBody>
                    <a:bodyPr>
                      <a:noAutofit/>
                    </a:bodyPr>
                    <a:lstStyle/>
                    <a:p>
                      <a:pPr indent="0" lvl="0" marL="0" rtl="0">
                        <a:spcBef>
                          <a:spcPts val="0"/>
                        </a:spcBef>
                        <a:spcAft>
                          <a:spcPts val="0"/>
                        </a:spcAft>
                        <a:buNone/>
                      </a:pPr>
                      <a:r>
                        <a:t/>
                      </a:r>
                      <a:endParaRPr b="1"/>
                    </a:p>
                  </a:txBody>
                  <a:tcPr marT="91425" marB="91425" marR="91425" marL="91425"/>
                </a:tc>
              </a:tr>
            </a:tbl>
          </a:graphicData>
        </a:graphic>
      </p:graphicFrame>
      <p:sp>
        <p:nvSpPr>
          <p:cNvPr id="507" name="Shape 50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Shape 51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Selective Execution</a:t>
            </a:r>
            <a:endParaRPr/>
          </a:p>
        </p:txBody>
      </p:sp>
      <p:sp>
        <p:nvSpPr>
          <p:cNvPr id="513" name="Shape 5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When a regression suite is too large, we must reduce the number of tests executed.</a:t>
            </a:r>
            <a:endParaRPr/>
          </a:p>
          <a:p>
            <a:pPr indent="-419100" lvl="0" marL="457200" marR="0" rtl="0" algn="l">
              <a:lnSpc>
                <a:spcPct val="100000"/>
              </a:lnSpc>
              <a:spcBef>
                <a:spcPts val="0"/>
              </a:spcBef>
              <a:spcAft>
                <a:spcPts val="0"/>
              </a:spcAft>
              <a:buSzPts val="3000"/>
              <a:buChar char="●"/>
            </a:pPr>
            <a:r>
              <a:rPr lang="en"/>
              <a:t>Techniques predict “usefulness” of tests:</a:t>
            </a:r>
            <a:endParaRPr/>
          </a:p>
          <a:p>
            <a:pPr indent="-381000" lvl="1" marL="914400" marR="0" rtl="0" algn="l">
              <a:lnSpc>
                <a:spcPct val="100000"/>
              </a:lnSpc>
              <a:spcBef>
                <a:spcPts val="0"/>
              </a:spcBef>
              <a:spcAft>
                <a:spcPts val="0"/>
              </a:spcAft>
              <a:buSzPts val="2400"/>
              <a:buChar char="○"/>
            </a:pPr>
            <a:r>
              <a:rPr lang="en"/>
              <a:t>Elements covered.</a:t>
            </a:r>
            <a:endParaRPr/>
          </a:p>
          <a:p>
            <a:pPr indent="-381000" lvl="1" marL="914400" marR="0" rtl="0" algn="l">
              <a:lnSpc>
                <a:spcPct val="100000"/>
              </a:lnSpc>
              <a:spcBef>
                <a:spcPts val="0"/>
              </a:spcBef>
              <a:spcAft>
                <a:spcPts val="0"/>
              </a:spcAft>
              <a:buSzPts val="2400"/>
              <a:buChar char="○"/>
            </a:pPr>
            <a:r>
              <a:rPr lang="en"/>
              <a:t>History of effectiveness. </a:t>
            </a:r>
            <a:endParaRPr/>
          </a:p>
          <a:p>
            <a:pPr indent="-419100" lvl="0" marL="457200" marR="0" rtl="0" algn="l">
              <a:lnSpc>
                <a:spcPct val="100000"/>
              </a:lnSpc>
              <a:spcBef>
                <a:spcPts val="0"/>
              </a:spcBef>
              <a:spcAft>
                <a:spcPts val="0"/>
              </a:spcAft>
              <a:buSzPts val="3000"/>
              <a:buChar char="●"/>
            </a:pPr>
            <a:r>
              <a:rPr lang="en"/>
              <a:t>High priority tests will be selected more often than low priority tests.</a:t>
            </a:r>
            <a:endParaRPr/>
          </a:p>
          <a:p>
            <a:pPr indent="-381000" lvl="1" marL="914400" marR="0" rtl="0" algn="l">
              <a:lnSpc>
                <a:spcPct val="100000"/>
              </a:lnSpc>
              <a:spcBef>
                <a:spcPts val="0"/>
              </a:spcBef>
              <a:spcAft>
                <a:spcPts val="0"/>
              </a:spcAft>
              <a:buSzPts val="2400"/>
              <a:buChar char="○"/>
            </a:pPr>
            <a:r>
              <a:rPr lang="en"/>
              <a:t>Eventually, all tests will be selected.</a:t>
            </a:r>
            <a:endParaRPr/>
          </a:p>
          <a:p>
            <a:pPr indent="-381000" lvl="1" marL="914400" marR="0" rtl="0" algn="l">
              <a:lnSpc>
                <a:spcPct val="100000"/>
              </a:lnSpc>
              <a:spcBef>
                <a:spcPts val="0"/>
              </a:spcBef>
              <a:spcAft>
                <a:spcPts val="0"/>
              </a:spcAft>
              <a:buSzPts val="2400"/>
              <a:buChar char="○"/>
            </a:pPr>
            <a:r>
              <a:rPr lang="en"/>
              <a:t>However, at varying frequencies. </a:t>
            </a:r>
            <a:endParaRPr/>
          </a:p>
          <a:p>
            <a:pPr indent="-381000" lvl="1" marL="914400" marR="0" rtl="0" algn="l">
              <a:lnSpc>
                <a:spcPct val="100000"/>
              </a:lnSpc>
              <a:spcBef>
                <a:spcPts val="0"/>
              </a:spcBef>
              <a:spcAft>
                <a:spcPts val="0"/>
              </a:spcAft>
              <a:buSzPts val="2400"/>
              <a:buChar char="○"/>
            </a:pPr>
            <a:r>
              <a:rPr lang="en"/>
              <a:t>Efficient rotation in which the cases most likely to reveal faults will be selected more often.</a:t>
            </a:r>
            <a:endParaRPr/>
          </a:p>
        </p:txBody>
      </p:sp>
      <p:sp>
        <p:nvSpPr>
          <p:cNvPr id="514" name="Shape 5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Shape 51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Selective Execution Schema</a:t>
            </a:r>
            <a:endParaRPr/>
          </a:p>
        </p:txBody>
      </p:sp>
      <p:sp>
        <p:nvSpPr>
          <p:cNvPr id="520" name="Shape 5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Execution History Schema:</a:t>
            </a:r>
            <a:endParaRPr/>
          </a:p>
          <a:p>
            <a:pPr indent="-381000" lvl="1" marL="914400" marR="0" rtl="0" algn="l">
              <a:lnSpc>
                <a:spcPct val="100000"/>
              </a:lnSpc>
              <a:spcBef>
                <a:spcPts val="0"/>
              </a:spcBef>
              <a:spcAft>
                <a:spcPts val="0"/>
              </a:spcAft>
              <a:buSzPts val="2400"/>
              <a:buChar char="○"/>
            </a:pPr>
            <a:r>
              <a:rPr lang="en"/>
              <a:t>Simple strategy.</a:t>
            </a:r>
            <a:endParaRPr/>
          </a:p>
          <a:p>
            <a:pPr indent="-381000" lvl="1" marL="914400" marR="0" rtl="0" algn="l">
              <a:lnSpc>
                <a:spcPct val="100000"/>
              </a:lnSpc>
              <a:spcBef>
                <a:spcPts val="0"/>
              </a:spcBef>
              <a:spcAft>
                <a:spcPts val="0"/>
              </a:spcAft>
              <a:buSzPts val="2400"/>
              <a:buChar char="○"/>
            </a:pPr>
            <a:r>
              <a:rPr lang="en"/>
              <a:t>Recently executed tests are given low priority.</a:t>
            </a:r>
            <a:endParaRPr/>
          </a:p>
          <a:p>
            <a:pPr indent="-381000" lvl="1" marL="914400" marR="0" rtl="0" algn="l">
              <a:lnSpc>
                <a:spcPct val="100000"/>
              </a:lnSpc>
              <a:spcBef>
                <a:spcPts val="0"/>
              </a:spcBef>
              <a:spcAft>
                <a:spcPts val="0"/>
              </a:spcAft>
              <a:buSzPts val="2400"/>
              <a:buChar char="○"/>
            </a:pPr>
            <a:r>
              <a:rPr lang="en"/>
              <a:t>Cases not recently executed are given high priority.</a:t>
            </a:r>
            <a:endParaRPr/>
          </a:p>
          <a:p>
            <a:pPr indent="-381000" lvl="1" marL="914400" marR="0" rtl="0" algn="l">
              <a:lnSpc>
                <a:spcPct val="100000"/>
              </a:lnSpc>
              <a:spcBef>
                <a:spcPts val="0"/>
              </a:spcBef>
              <a:spcAft>
                <a:spcPts val="0"/>
              </a:spcAft>
              <a:buSzPts val="2400"/>
              <a:buChar char="○"/>
            </a:pPr>
            <a:r>
              <a:rPr lang="en"/>
              <a:t>Often used to weight along with correlation to changed elements.</a:t>
            </a:r>
            <a:endParaRPr/>
          </a:p>
          <a:p>
            <a:pPr indent="-419100" lvl="0" marL="457200" marR="0" rtl="0" algn="l">
              <a:lnSpc>
                <a:spcPct val="100000"/>
              </a:lnSpc>
              <a:spcBef>
                <a:spcPts val="0"/>
              </a:spcBef>
              <a:spcAft>
                <a:spcPts val="0"/>
              </a:spcAft>
              <a:buSzPts val="3000"/>
              <a:buChar char="●"/>
            </a:pPr>
            <a:r>
              <a:rPr lang="en"/>
              <a:t>Fault-Revealing Priority Schema:</a:t>
            </a:r>
            <a:endParaRPr/>
          </a:p>
          <a:p>
            <a:pPr indent="-381000" lvl="1" marL="914400" marR="0" rtl="0" algn="l">
              <a:lnSpc>
                <a:spcPct val="100000"/>
              </a:lnSpc>
              <a:spcBef>
                <a:spcPts val="0"/>
              </a:spcBef>
              <a:spcAft>
                <a:spcPts val="0"/>
              </a:spcAft>
              <a:buSzPts val="2400"/>
              <a:buChar char="○"/>
            </a:pPr>
            <a:r>
              <a:rPr lang="en"/>
              <a:t>Test cases that have recently revealed faults are prioritized.</a:t>
            </a:r>
            <a:endParaRPr/>
          </a:p>
          <a:p>
            <a:pPr indent="-381000" lvl="1" marL="914400" marR="0" rtl="0" algn="l">
              <a:lnSpc>
                <a:spcPct val="100000"/>
              </a:lnSpc>
              <a:spcBef>
                <a:spcPts val="0"/>
              </a:spcBef>
              <a:spcAft>
                <a:spcPts val="0"/>
              </a:spcAft>
              <a:buSzPts val="2400"/>
              <a:buChar char="○"/>
            </a:pPr>
            <a:r>
              <a:rPr lang="en"/>
              <a:t>Faults are not evenly distributed, but tend to cluster around particular functionality/units in the code.</a:t>
            </a:r>
            <a:endParaRPr/>
          </a:p>
          <a:p>
            <a:pPr indent="-381000" lvl="1" marL="914400" marR="0" rtl="0" algn="l">
              <a:lnSpc>
                <a:spcPct val="100000"/>
              </a:lnSpc>
              <a:spcBef>
                <a:spcPts val="0"/>
              </a:spcBef>
              <a:spcAft>
                <a:spcPts val="0"/>
              </a:spcAft>
              <a:buSzPts val="2400"/>
              <a:buChar char="○"/>
            </a:pPr>
            <a:r>
              <a:rPr lang="en"/>
              <a:t>Not all faults may have been fixed.</a:t>
            </a:r>
            <a:endParaRPr/>
          </a:p>
        </p:txBody>
      </p:sp>
      <p:sp>
        <p:nvSpPr>
          <p:cNvPr id="521" name="Shape 5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Shape 52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Selective Execution Schema</a:t>
            </a:r>
            <a:endParaRPr/>
          </a:p>
        </p:txBody>
      </p:sp>
      <p:sp>
        <p:nvSpPr>
          <p:cNvPr id="527" name="Shape 5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Structural Priority Schema:</a:t>
            </a:r>
            <a:endParaRPr/>
          </a:p>
          <a:p>
            <a:pPr indent="-381000" lvl="1" marL="914400" marR="0" rtl="0" algn="l">
              <a:lnSpc>
                <a:spcPct val="100000"/>
              </a:lnSpc>
              <a:spcBef>
                <a:spcPts val="0"/>
              </a:spcBef>
              <a:spcAft>
                <a:spcPts val="0"/>
              </a:spcAft>
              <a:buSzPts val="2400"/>
              <a:buChar char="○"/>
            </a:pPr>
            <a:r>
              <a:rPr lang="en"/>
              <a:t>Weight tests by the number of elements covered.</a:t>
            </a:r>
            <a:endParaRPr/>
          </a:p>
          <a:p>
            <a:pPr indent="-381000" lvl="2" marL="1371600" marR="0" rtl="0" algn="l">
              <a:lnSpc>
                <a:spcPct val="100000"/>
              </a:lnSpc>
              <a:spcBef>
                <a:spcPts val="0"/>
              </a:spcBef>
              <a:spcAft>
                <a:spcPts val="0"/>
              </a:spcAft>
              <a:buSzPts val="2400"/>
              <a:buChar char="■"/>
            </a:pPr>
            <a:r>
              <a:rPr lang="en"/>
              <a:t>Statements, branches, conditions, etc.</a:t>
            </a:r>
            <a:endParaRPr/>
          </a:p>
          <a:p>
            <a:pPr indent="-381000" lvl="1" marL="914400" marR="0" rtl="0" algn="l">
              <a:lnSpc>
                <a:spcPct val="100000"/>
              </a:lnSpc>
              <a:spcBef>
                <a:spcPts val="0"/>
              </a:spcBef>
              <a:spcAft>
                <a:spcPts val="0"/>
              </a:spcAft>
              <a:buSzPts val="2400"/>
              <a:buChar char="○"/>
            </a:pPr>
            <a:r>
              <a:rPr lang="en"/>
              <a:t>Weight each element by when it was last executed. </a:t>
            </a:r>
            <a:endParaRPr/>
          </a:p>
          <a:p>
            <a:pPr indent="-381000" lvl="1" marL="914400" marR="0" rtl="0" algn="l">
              <a:lnSpc>
                <a:spcPct val="100000"/>
              </a:lnSpc>
              <a:spcBef>
                <a:spcPts val="0"/>
              </a:spcBef>
              <a:spcAft>
                <a:spcPts val="0"/>
              </a:spcAft>
              <a:buSzPts val="2400"/>
              <a:buChar char="○"/>
            </a:pPr>
            <a:r>
              <a:rPr lang="en"/>
              <a:t>Prioritize tests that cover a large number of elements that have not recently been executed. </a:t>
            </a:r>
            <a:endParaRPr/>
          </a:p>
          <a:p>
            <a:pPr indent="-381000" lvl="1" marL="914400" marR="0" rtl="0" algn="l">
              <a:lnSpc>
                <a:spcPct val="100000"/>
              </a:lnSpc>
              <a:spcBef>
                <a:spcPts val="0"/>
              </a:spcBef>
              <a:spcAft>
                <a:spcPts val="0"/>
              </a:spcAft>
              <a:buSzPts val="2400"/>
              <a:buChar char="○"/>
            </a:pPr>
            <a:r>
              <a:rPr lang="en"/>
              <a:t>Ensures that all structural elements are eventually recovered, especially if they have not recently been tested. </a:t>
            </a:r>
            <a:endParaRPr/>
          </a:p>
        </p:txBody>
      </p:sp>
      <p:sp>
        <p:nvSpPr>
          <p:cNvPr id="528" name="Shape 5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2" name="Shape 532"/>
        <p:cNvGrpSpPr/>
        <p:nvPr/>
      </p:nvGrpSpPr>
      <p:grpSpPr>
        <a:xfrm>
          <a:off x="0" y="0"/>
          <a:ext cx="0" cy="0"/>
          <a:chOff x="0" y="0"/>
          <a:chExt cx="0" cy="0"/>
        </a:xfrm>
      </p:grpSpPr>
      <p:sp>
        <p:nvSpPr>
          <p:cNvPr id="533" name="Shape 53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534" name="Shape 5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Late-stage testing techniques are concerned with behavior of the system as a whole, but for different purposes.</a:t>
            </a:r>
            <a:endParaRPr/>
          </a:p>
          <a:p>
            <a:pPr indent="-419100" lvl="0" marL="457200" rtl="0">
              <a:spcBef>
                <a:spcPts val="0"/>
              </a:spcBef>
              <a:spcAft>
                <a:spcPts val="0"/>
              </a:spcAft>
              <a:buSzPts val="3000"/>
              <a:buChar char="●"/>
            </a:pPr>
            <a:r>
              <a:rPr lang="en"/>
              <a:t>System Testing</a:t>
            </a:r>
            <a:endParaRPr/>
          </a:p>
          <a:p>
            <a:pPr indent="-381000" lvl="1" marL="914400" rtl="0">
              <a:spcBef>
                <a:spcPts val="0"/>
              </a:spcBef>
              <a:spcAft>
                <a:spcPts val="0"/>
              </a:spcAft>
              <a:buSzPts val="2400"/>
              <a:buChar char="○"/>
            </a:pPr>
            <a:r>
              <a:rPr lang="en"/>
              <a:t>Verification of the completed system against the specifications.</a:t>
            </a:r>
            <a:endParaRPr/>
          </a:p>
          <a:p>
            <a:pPr indent="-419100" lvl="0" marL="457200" rtl="0">
              <a:spcBef>
                <a:spcPts val="0"/>
              </a:spcBef>
              <a:spcAft>
                <a:spcPts val="0"/>
              </a:spcAft>
              <a:buSzPts val="3000"/>
              <a:buChar char="●"/>
            </a:pPr>
            <a:r>
              <a:rPr lang="en"/>
              <a:t>Acceptance Testing</a:t>
            </a:r>
            <a:endParaRPr/>
          </a:p>
          <a:p>
            <a:pPr indent="-381000" lvl="1" marL="914400" rtl="0">
              <a:spcBef>
                <a:spcPts val="0"/>
              </a:spcBef>
              <a:spcAft>
                <a:spcPts val="0"/>
              </a:spcAft>
              <a:buSzPts val="2400"/>
              <a:buChar char="○"/>
            </a:pPr>
            <a:r>
              <a:rPr lang="en"/>
              <a:t>Validation against the user's expectations. </a:t>
            </a:r>
            <a:endParaRPr/>
          </a:p>
          <a:p>
            <a:pPr indent="-419100" lvl="0" marL="457200" rtl="0">
              <a:spcBef>
                <a:spcPts val="0"/>
              </a:spcBef>
              <a:spcAft>
                <a:spcPts val="0"/>
              </a:spcAft>
              <a:buSzPts val="3000"/>
              <a:buChar char="●"/>
            </a:pPr>
            <a:r>
              <a:rPr lang="en"/>
              <a:t>Regression Testing</a:t>
            </a:r>
            <a:endParaRPr/>
          </a:p>
          <a:p>
            <a:pPr indent="-381000" lvl="1" marL="914400" rtl="0">
              <a:spcBef>
                <a:spcPts val="0"/>
              </a:spcBef>
              <a:spcAft>
                <a:spcPts val="0"/>
              </a:spcAft>
              <a:buSzPts val="2400"/>
              <a:buChar char="○"/>
            </a:pPr>
            <a:r>
              <a:rPr lang="en"/>
              <a:t>Ensuring that the system continues to work as expected when it evolves.</a:t>
            </a:r>
            <a:endParaRPr/>
          </a:p>
        </p:txBody>
      </p:sp>
      <p:sp>
        <p:nvSpPr>
          <p:cNvPr id="535" name="Shape 5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System and Acceptance Testing</a:t>
            </a:r>
            <a:endParaRPr/>
          </a:p>
        </p:txBody>
      </p:sp>
      <p:sp>
        <p:nvSpPr>
          <p:cNvPr id="103" name="Shape 10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System Testing</a:t>
            </a:r>
            <a:endParaRPr/>
          </a:p>
          <a:p>
            <a:pPr indent="-381000" lvl="1" marL="914400" marR="0" rtl="0" algn="l">
              <a:lnSpc>
                <a:spcPct val="100000"/>
              </a:lnSpc>
              <a:spcBef>
                <a:spcPts val="0"/>
              </a:spcBef>
              <a:spcAft>
                <a:spcPts val="0"/>
              </a:spcAft>
              <a:buSzPts val="2400"/>
              <a:buChar char="○"/>
            </a:pPr>
            <a:r>
              <a:rPr lang="en"/>
              <a:t>Checks system against specification.</a:t>
            </a:r>
            <a:endParaRPr/>
          </a:p>
          <a:p>
            <a:pPr indent="-381000" lvl="1" marL="914400" marR="0" rtl="0" algn="l">
              <a:lnSpc>
                <a:spcPct val="100000"/>
              </a:lnSpc>
              <a:spcBef>
                <a:spcPts val="0"/>
              </a:spcBef>
              <a:spcAft>
                <a:spcPts val="0"/>
              </a:spcAft>
              <a:buSzPts val="2400"/>
              <a:buChar char="○"/>
            </a:pPr>
            <a:r>
              <a:rPr lang="en"/>
              <a:t>Performed by developers and professional testers.</a:t>
            </a:r>
            <a:endParaRPr/>
          </a:p>
          <a:p>
            <a:pPr indent="-381000" lvl="1" marL="914400" marR="0" rtl="0" algn="l">
              <a:lnSpc>
                <a:spcPct val="100000"/>
              </a:lnSpc>
              <a:spcBef>
                <a:spcPts val="0"/>
              </a:spcBef>
              <a:spcAft>
                <a:spcPts val="0"/>
              </a:spcAft>
              <a:buSzPts val="2400"/>
              <a:buChar char="○"/>
            </a:pPr>
            <a:r>
              <a:rPr lang="en"/>
              <a:t>Verifies correctness and completion of the product.</a:t>
            </a:r>
            <a:endParaRPr/>
          </a:p>
          <a:p>
            <a:pPr indent="-419100" lvl="0" marL="457200" marR="0" rtl="0" algn="l">
              <a:lnSpc>
                <a:spcPct val="100000"/>
              </a:lnSpc>
              <a:spcBef>
                <a:spcPts val="0"/>
              </a:spcBef>
              <a:spcAft>
                <a:spcPts val="0"/>
              </a:spcAft>
              <a:buSzPts val="3000"/>
              <a:buChar char="●"/>
            </a:pPr>
            <a:r>
              <a:rPr lang="en"/>
              <a:t>Acceptance Testing</a:t>
            </a:r>
            <a:endParaRPr/>
          </a:p>
          <a:p>
            <a:pPr indent="-381000" lvl="1" marL="914400" marR="0" rtl="0" algn="l">
              <a:lnSpc>
                <a:spcPct val="100000"/>
              </a:lnSpc>
              <a:spcBef>
                <a:spcPts val="0"/>
              </a:spcBef>
              <a:spcAft>
                <a:spcPts val="0"/>
              </a:spcAft>
              <a:buSzPts val="2400"/>
              <a:buChar char="○"/>
            </a:pPr>
            <a:r>
              <a:rPr lang="en"/>
              <a:t>Checks system against user needs.</a:t>
            </a:r>
            <a:endParaRPr/>
          </a:p>
          <a:p>
            <a:pPr indent="-381000" lvl="1" marL="914400" marR="0" rtl="0" algn="l">
              <a:lnSpc>
                <a:spcPct val="100000"/>
              </a:lnSpc>
              <a:spcBef>
                <a:spcPts val="0"/>
              </a:spcBef>
              <a:spcAft>
                <a:spcPts val="0"/>
              </a:spcAft>
              <a:buSzPts val="2400"/>
              <a:buChar char="○"/>
            </a:pPr>
            <a:r>
              <a:rPr lang="en"/>
              <a:t>Performed by customers, with developer supervision</a:t>
            </a:r>
            <a:endParaRPr/>
          </a:p>
          <a:p>
            <a:pPr indent="-381000" lvl="1" marL="914400" marR="0" rtl="0" algn="l">
              <a:lnSpc>
                <a:spcPct val="100000"/>
              </a:lnSpc>
              <a:spcBef>
                <a:spcPts val="0"/>
              </a:spcBef>
              <a:spcAft>
                <a:spcPts val="0"/>
              </a:spcAft>
              <a:buSzPts val="2400"/>
              <a:buChar char="○"/>
            </a:pPr>
            <a:r>
              <a:rPr lang="en"/>
              <a:t>Validates usefulness and satisfaction with the product.</a:t>
            </a:r>
            <a:endParaRPr/>
          </a:p>
        </p:txBody>
      </p:sp>
      <p:sp>
        <p:nvSpPr>
          <p:cNvPr id="104" name="Shape 10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Shape 54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541" name="Shape 5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When is software ready for release?</a:t>
            </a:r>
            <a:endParaRPr/>
          </a:p>
          <a:p>
            <a:pPr indent="-381000" lvl="1" marL="914400" marR="0" rtl="0" algn="l">
              <a:lnSpc>
                <a:spcPct val="100000"/>
              </a:lnSpc>
              <a:spcBef>
                <a:spcPts val="0"/>
              </a:spcBef>
              <a:spcAft>
                <a:spcPts val="0"/>
              </a:spcAft>
              <a:buSzPts val="2400"/>
              <a:buChar char="○"/>
            </a:pPr>
            <a:r>
              <a:rPr lang="en"/>
              <a:t>Measuring dependability</a:t>
            </a:r>
            <a:endParaRPr/>
          </a:p>
          <a:p>
            <a:pPr indent="-381000" lvl="1" marL="914400" marR="0" rtl="0" algn="l">
              <a:lnSpc>
                <a:spcPct val="100000"/>
              </a:lnSpc>
              <a:spcBef>
                <a:spcPts val="0"/>
              </a:spcBef>
              <a:spcAft>
                <a:spcPts val="0"/>
              </a:spcAft>
              <a:buSzPts val="2400"/>
              <a:buChar char="○"/>
            </a:pPr>
            <a:r>
              <a:rPr lang="en"/>
              <a:t>Some material in Chapter 4</a:t>
            </a:r>
            <a:endParaRPr/>
          </a:p>
          <a:p>
            <a:pPr indent="0" lvl="0" marL="457200" rtl="0">
              <a:spcBef>
                <a:spcPts val="600"/>
              </a:spcBef>
              <a:spcAft>
                <a:spcPts val="0"/>
              </a:spcAft>
              <a:buClr>
                <a:srgbClr val="000000"/>
              </a:buClr>
              <a:buSzPts val="1100"/>
              <a:buNone/>
            </a:pPr>
            <a:r>
              <a:t/>
            </a:r>
            <a:endParaRPr/>
          </a:p>
          <a:p>
            <a:pPr indent="-419100" lvl="0" marL="457200" rtl="0">
              <a:spcBef>
                <a:spcPts val="600"/>
              </a:spcBef>
              <a:spcAft>
                <a:spcPts val="0"/>
              </a:spcAft>
              <a:buSzPts val="3000"/>
              <a:buChar char="●"/>
            </a:pPr>
            <a:r>
              <a:rPr lang="en"/>
              <a:t>Homework:</a:t>
            </a:r>
            <a:endParaRPr/>
          </a:p>
          <a:p>
            <a:pPr indent="-381000" lvl="1" marL="914400" rtl="0">
              <a:spcBef>
                <a:spcPts val="0"/>
              </a:spcBef>
              <a:spcAft>
                <a:spcPts val="0"/>
              </a:spcAft>
              <a:buSzPts val="2400"/>
              <a:buChar char="○"/>
            </a:pPr>
            <a:r>
              <a:rPr lang="en"/>
              <a:t>Homework 4 - Due 4/19</a:t>
            </a:r>
            <a:endParaRPr/>
          </a:p>
          <a:p>
            <a:pPr indent="-381000" lvl="1" marL="914400" rtl="0">
              <a:spcBef>
                <a:spcPts val="0"/>
              </a:spcBef>
              <a:spcAft>
                <a:spcPts val="0"/>
              </a:spcAft>
              <a:buSzPts val="2400"/>
              <a:buChar char="○"/>
            </a:pPr>
            <a:r>
              <a:rPr lang="en"/>
              <a:t>Reading Assignment 4 - Due 4/24</a:t>
            </a:r>
            <a:endParaRPr/>
          </a:p>
        </p:txBody>
      </p:sp>
      <p:sp>
        <p:nvSpPr>
          <p:cNvPr id="542" name="Shape 5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Regression Testing</a:t>
            </a:r>
            <a:endParaRPr/>
          </a:p>
        </p:txBody>
      </p:sp>
      <p:sp>
        <p:nvSpPr>
          <p:cNvPr id="110" name="Shape 1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Systems continue to evolve post-release.</a:t>
            </a:r>
            <a:endParaRPr/>
          </a:p>
          <a:p>
            <a:pPr indent="-381000" lvl="1" marL="914400" marR="0" rtl="0" algn="l">
              <a:lnSpc>
                <a:spcPct val="100000"/>
              </a:lnSpc>
              <a:spcBef>
                <a:spcPts val="0"/>
              </a:spcBef>
              <a:spcAft>
                <a:spcPts val="0"/>
              </a:spcAft>
              <a:buSzPts val="2400"/>
              <a:buChar char="○"/>
            </a:pPr>
            <a:r>
              <a:rPr lang="en"/>
              <a:t>Patches to newly-discovered faults.</a:t>
            </a:r>
            <a:endParaRPr/>
          </a:p>
          <a:p>
            <a:pPr indent="-381000" lvl="1" marL="914400" marR="0" rtl="0" algn="l">
              <a:lnSpc>
                <a:spcPct val="100000"/>
              </a:lnSpc>
              <a:spcBef>
                <a:spcPts val="0"/>
              </a:spcBef>
              <a:spcAft>
                <a:spcPts val="0"/>
              </a:spcAft>
              <a:buSzPts val="2400"/>
              <a:buChar char="○"/>
            </a:pPr>
            <a:r>
              <a:rPr lang="en"/>
              <a:t>New features.</a:t>
            </a:r>
            <a:endParaRPr/>
          </a:p>
          <a:p>
            <a:pPr indent="-381000" lvl="1" marL="914400" marR="0" rtl="0" algn="l">
              <a:lnSpc>
                <a:spcPct val="100000"/>
              </a:lnSpc>
              <a:spcBef>
                <a:spcPts val="0"/>
              </a:spcBef>
              <a:spcAft>
                <a:spcPts val="0"/>
              </a:spcAft>
              <a:buSzPts val="2400"/>
              <a:buChar char="○"/>
            </a:pPr>
            <a:r>
              <a:rPr lang="en"/>
              <a:t>Adaptations to new hardware/software dependencies (OS).</a:t>
            </a:r>
            <a:endParaRPr/>
          </a:p>
          <a:p>
            <a:pPr indent="-419100" lvl="0" marL="457200" marR="0" rtl="0" algn="l">
              <a:lnSpc>
                <a:spcPct val="100000"/>
              </a:lnSpc>
              <a:spcBef>
                <a:spcPts val="0"/>
              </a:spcBef>
              <a:spcAft>
                <a:spcPts val="0"/>
              </a:spcAft>
              <a:buClr>
                <a:schemeClr val="dk1"/>
              </a:buClr>
              <a:buSzPts val="3000"/>
              <a:buFont typeface="Arial"/>
              <a:buChar char="●"/>
            </a:pPr>
            <a:r>
              <a:rPr lang="en"/>
              <a:t>Rechecks test cases passed by previous production systems.</a:t>
            </a:r>
            <a:endParaRPr/>
          </a:p>
          <a:p>
            <a:pPr indent="-419100" lvl="0" marL="457200" marR="0" rtl="0" algn="l">
              <a:lnSpc>
                <a:spcPct val="100000"/>
              </a:lnSpc>
              <a:spcBef>
                <a:spcPts val="0"/>
              </a:spcBef>
              <a:spcAft>
                <a:spcPts val="0"/>
              </a:spcAft>
              <a:buSzPts val="3000"/>
              <a:buChar char="●"/>
            </a:pPr>
            <a:r>
              <a:rPr lang="en"/>
              <a:t>Guards against unintended changes.</a:t>
            </a:r>
            <a:endParaRPr/>
          </a:p>
        </p:txBody>
      </p:sp>
      <p:sp>
        <p:nvSpPr>
          <p:cNvPr id="111" name="Shape 1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nvSpPr>
        <p:spPr>
          <a:xfrm>
            <a:off x="495225" y="2128300"/>
            <a:ext cx="8019900" cy="2282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System Testing</a:t>
            </a:r>
            <a:endParaRPr b="1" sz="4800">
              <a:solidFill>
                <a:srgbClr val="FFFFFF"/>
              </a:solidFill>
            </a:endParaRPr>
          </a:p>
        </p:txBody>
      </p:sp>
      <p:sp>
        <p:nvSpPr>
          <p:cNvPr id="117" name="Shape 1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Unit Testing</a:t>
            </a:r>
            <a:endParaRPr/>
          </a:p>
        </p:txBody>
      </p:sp>
      <p:sp>
        <p:nvSpPr>
          <p:cNvPr id="123" name="Shape 1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Test cases derived from module specifications in design documents.</a:t>
            </a:r>
            <a:endParaRPr/>
          </a:p>
          <a:p>
            <a:pPr indent="-419100" lvl="0" marL="457200" marR="0" rtl="0" algn="l">
              <a:lnSpc>
                <a:spcPct val="100000"/>
              </a:lnSpc>
              <a:spcBef>
                <a:spcPts val="0"/>
              </a:spcBef>
              <a:spcAft>
                <a:spcPts val="0"/>
              </a:spcAft>
              <a:buSzPts val="3000"/>
              <a:buChar char="●"/>
            </a:pPr>
            <a:r>
              <a:rPr lang="en"/>
              <a:t>Requires complex scaffolding to execute incomplete dependencies (stubs), simulate execution environment (drivers), and judge test results (oracles).</a:t>
            </a:r>
            <a:endParaRPr/>
          </a:p>
          <a:p>
            <a:pPr indent="-419100" lvl="0" marL="457200" marR="0" rtl="0" algn="l">
              <a:lnSpc>
                <a:spcPct val="100000"/>
              </a:lnSpc>
              <a:spcBef>
                <a:spcPts val="0"/>
              </a:spcBef>
              <a:spcAft>
                <a:spcPts val="0"/>
              </a:spcAft>
              <a:buSzPts val="3000"/>
              <a:buChar char="●"/>
            </a:pPr>
            <a:r>
              <a:rPr lang="en"/>
              <a:t>Focus is on behavior of individual modules.</a:t>
            </a:r>
            <a:endParaRPr/>
          </a:p>
          <a:p>
            <a:pPr indent="0" lvl="0" marL="457200" marR="0" rtl="0" algn="l">
              <a:lnSpc>
                <a:spcPct val="100000"/>
              </a:lnSpc>
              <a:spcBef>
                <a:spcPts val="600"/>
              </a:spcBef>
              <a:spcAft>
                <a:spcPts val="0"/>
              </a:spcAft>
              <a:buNone/>
            </a:pPr>
            <a:r>
              <a:t/>
            </a:r>
            <a:endParaRPr/>
          </a:p>
        </p:txBody>
      </p:sp>
      <p:sp>
        <p:nvSpPr>
          <p:cNvPr id="124" name="Shape 1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Integration/Subsystem Testing</a:t>
            </a:r>
            <a:endParaRPr/>
          </a:p>
        </p:txBody>
      </p:sp>
      <p:sp>
        <p:nvSpPr>
          <p:cNvPr id="130" name="Shape 1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Test cases derived from architecture and design specifications.</a:t>
            </a:r>
            <a:endParaRPr/>
          </a:p>
          <a:p>
            <a:pPr indent="-419100" lvl="0" marL="457200" marR="0" rtl="0" algn="l">
              <a:lnSpc>
                <a:spcPct val="100000"/>
              </a:lnSpc>
              <a:spcBef>
                <a:spcPts val="0"/>
              </a:spcBef>
              <a:spcAft>
                <a:spcPts val="0"/>
              </a:spcAft>
              <a:buSzPts val="3000"/>
              <a:buChar char="●"/>
            </a:pPr>
            <a:r>
              <a:rPr lang="en"/>
              <a:t>Requires scaffolding, but can reuse some from unit testing. Fewer stubs and drivers required, as classes are tested together. </a:t>
            </a:r>
            <a:endParaRPr/>
          </a:p>
          <a:p>
            <a:pPr indent="-381000" lvl="1" marL="914400" marR="0" rtl="0" algn="l">
              <a:lnSpc>
                <a:spcPct val="100000"/>
              </a:lnSpc>
              <a:spcBef>
                <a:spcPts val="0"/>
              </a:spcBef>
              <a:spcAft>
                <a:spcPts val="0"/>
              </a:spcAft>
              <a:buSzPts val="2400"/>
              <a:buChar char="○"/>
            </a:pPr>
            <a:r>
              <a:rPr lang="en"/>
              <a:t>(depends on integration order and architecture)</a:t>
            </a:r>
            <a:endParaRPr/>
          </a:p>
          <a:p>
            <a:pPr indent="-419100" lvl="0" marL="457200" marR="0" rtl="0" algn="l">
              <a:lnSpc>
                <a:spcPct val="100000"/>
              </a:lnSpc>
              <a:spcBef>
                <a:spcPts val="0"/>
              </a:spcBef>
              <a:spcAft>
                <a:spcPts val="0"/>
              </a:spcAft>
              <a:buSzPts val="3000"/>
              <a:buChar char="●"/>
            </a:pPr>
            <a:r>
              <a:rPr lang="en"/>
              <a:t>Focus is on module integration and interactions.</a:t>
            </a:r>
            <a:endParaRPr/>
          </a:p>
          <a:p>
            <a:pPr indent="0" lvl="0" marL="457200" marR="0" rtl="0" algn="l">
              <a:lnSpc>
                <a:spcPct val="100000"/>
              </a:lnSpc>
              <a:spcBef>
                <a:spcPts val="600"/>
              </a:spcBef>
              <a:spcAft>
                <a:spcPts val="0"/>
              </a:spcAft>
              <a:buNone/>
            </a:pPr>
            <a:r>
              <a:t/>
            </a:r>
            <a:endParaRPr/>
          </a:p>
        </p:txBody>
      </p:sp>
      <p:sp>
        <p:nvSpPr>
          <p:cNvPr id="131" name="Shape 1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