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Instead, we often aim for reliability as an approximation of acceptable correctness. </a:t>
            </a:r>
            <a:endParaRPr/>
          </a:p>
          <a:p>
            <a:pPr indent="0" lvl="0" marL="0" rtl="0">
              <a:spcBef>
                <a:spcPts val="0"/>
              </a:spcBef>
              <a:spcAft>
                <a:spcPts val="0"/>
              </a:spcAft>
              <a:buNone/>
            </a:pPr>
            <a:r>
              <a:rPr lang="en"/>
              <a:t>(read 2-5)</a:t>
            </a:r>
            <a:endParaRPr/>
          </a:p>
          <a:p>
            <a:pPr indent="0" lvl="0" marL="0" rtl="0">
              <a:spcBef>
                <a:spcPts val="0"/>
              </a:spcBef>
              <a:spcAft>
                <a:spcPts val="0"/>
              </a:spcAft>
              <a:buNone/>
            </a:pPr>
            <a:r>
              <a:rPr lang="en"/>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Those definitions of correctness and reliability have two weaknesses - first, success or failure is relative to a specification, they are only as strong as the specification. If you have a badly-written spec, then it’s easy to say you are correct and reliable. It’s all relative. Second, they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do just that.</a:t>
            </a:r>
            <a:endParaRPr/>
          </a:p>
          <a:p>
            <a:pPr indent="0" lvl="0" marL="0" rtl="0">
              <a:spcBef>
                <a:spcPts val="0"/>
              </a:spcBef>
              <a:spcAft>
                <a:spcPts val="0"/>
              </a:spcAft>
              <a:buNone/>
            </a:pPr>
            <a:r>
              <a:rPr lang="en"/>
              <a:t>(read 3), where, by hazard, I mean any undesirable situation. It might be annoying any time your word processor crashes, but it it corrupts your document - preventing recovery - then that is a hazard you want to avoid. In an infusion pump or a respirator, you basically want to avoid anything that could crash the system at all. </a:t>
            </a:r>
            <a:endParaRPr/>
          </a:p>
          <a:p>
            <a:pPr indent="0" lvl="0" marL="0" rtl="0">
              <a:spcBef>
                <a:spcPts val="0"/>
              </a:spcBef>
              <a:spcAft>
                <a:spcPts val="0"/>
              </a:spcAft>
              <a:buNone/>
            </a:pPr>
            <a:r>
              <a:rPr lang="en"/>
              <a:t>(read 6-7)</a:t>
            </a:r>
            <a:endParaRPr/>
          </a:p>
          <a:p>
            <a:pPr indent="0" lvl="0" marL="0" rtl="0">
              <a:spcBef>
                <a:spcPts val="0"/>
              </a:spcBef>
              <a:spcAft>
                <a:spcPts val="0"/>
              </a:spcAft>
              <a:buNone/>
            </a:pPr>
            <a:r>
              <a:rPr lang="en"/>
              <a:t>By ignoring other elements, a safety specification is often easier to analyze. And, by looking at it in isolation, you can better think through hazards and how to avoid them.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 But,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endParaRPr/>
          </a:p>
          <a:p>
            <a:pPr indent="0" lvl="0" marL="0" rtl="0">
              <a:spcBef>
                <a:spcPts val="0"/>
              </a:spcBef>
              <a:spcAft>
                <a:spcPts val="0"/>
              </a:spcAft>
              <a:buNone/>
            </a:pPr>
            <a:r>
              <a:rPr lang="en"/>
              <a:t>(read 3)</a:t>
            </a:r>
            <a:endParaRPr/>
          </a:p>
          <a:p>
            <a:pPr indent="0" lvl="0" marL="0" rtl="0">
              <a:spcBef>
                <a:spcPts val="0"/>
              </a:spcBef>
              <a:spcAft>
                <a:spcPts val="0"/>
              </a:spcAft>
              <a:buNone/>
            </a:pPr>
            <a:r>
              <a:rPr lang="en"/>
              <a:t>Safety is a form of robustness, but in safety, you try to avoid situations where you would f ail altogether. When designing software to be robust, you accept that failure might occur. Instead, you try to control how it fails. You can design software to be able to recover some portion of a document after the power is cut, or a webpage that will turn away users when load is too high.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Analysis and testing are there to reveal faults so they can be removed. Identifying and removing as many faults as possible is a useful goal, but finding all faults is nearly impossible in any complex system, and is definitely not cost-effective.</a:t>
            </a:r>
            <a:endParaRPr/>
          </a:p>
          <a:p>
            <a:pPr indent="0" lvl="0" marL="0" rtl="0">
              <a:spcBef>
                <a:spcPts val="0"/>
              </a:spcBef>
              <a:spcAft>
                <a:spcPts val="0"/>
              </a:spcAft>
              <a:buNone/>
            </a:pPr>
            <a:r>
              <a:rPr lang="en"/>
              <a:t>(2). Testing cannot go on forever. Products must be delivered at some point, and to do so, we need to establish criteria for when we are done - when we can claim to be dependable enough.</a:t>
            </a:r>
            <a:endParaRPr/>
          </a:p>
          <a:p>
            <a:pPr indent="0" lvl="0" marL="0" rtl="0">
              <a:spcBef>
                <a:spcPts val="0"/>
              </a:spcBef>
              <a:spcAft>
                <a:spcPts val="0"/>
              </a:spcAft>
              <a:buNone/>
            </a:pPr>
            <a:r>
              <a:rPr lang="en"/>
              <a:t>Correctness is not a good basis for this, your software is either correct or not, and it’s unlikely to ever be provably correct. That’s an aim, but not realistically 100% achieveable. </a:t>
            </a:r>
            <a:endParaRPr/>
          </a:p>
          <a:p>
            <a:pPr indent="0" lvl="0" marL="0" rtl="0">
              <a:spcBef>
                <a:spcPts val="0"/>
              </a:spcBef>
              <a:spcAft>
                <a:spcPts val="0"/>
              </a:spcAft>
              <a:buNone/>
            </a:pPr>
            <a:r>
              <a:rPr lang="en"/>
              <a:t>Robustness and Safety are important, but hard to measure, and not necessarily the best grounds to base your release on - you could be safe, but the rest of your software could be an incorrect mess. </a:t>
            </a:r>
            <a:endParaRPr/>
          </a:p>
          <a:p>
            <a:pPr indent="0" lvl="0" marL="0" rtl="0">
              <a:spcBef>
                <a:spcPts val="0"/>
              </a:spcBef>
              <a:spcAft>
                <a:spcPts val="0"/>
              </a:spcAft>
              <a:buNone/>
            </a:pPr>
            <a:r>
              <a:rPr lang="en"/>
              <a:t>Reliability is the best basis for establishing the level of dependability of your software.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I know we already defined it, but what is reliability, really?</a:t>
            </a:r>
            <a:endParaRPr>
              <a:solidFill>
                <a:schemeClr val="dk1"/>
              </a:solidFill>
            </a:endParaRPr>
          </a:p>
          <a:p>
            <a:pPr indent="0" lvl="0" marL="0" rtl="0">
              <a:lnSpc>
                <a:spcPct val="120000"/>
              </a:lnSpc>
              <a:spcBef>
                <a:spcPts val="0"/>
              </a:spcBef>
              <a:spcAft>
                <a:spcPts val="0"/>
              </a:spcAft>
              <a:buNone/>
            </a:pPr>
            <a:r>
              <a:rPr lang="en">
                <a:solidFill>
                  <a:schemeClr val="dk1"/>
                </a:solidFill>
              </a:rPr>
              <a:t>(read) - now, notice the qualifiers there. That’s because (read)</a:t>
            </a:r>
            <a:endParaRPr>
              <a:solidFill>
                <a:schemeClr val="dk1"/>
              </a:solidFill>
            </a:endParaRPr>
          </a:p>
          <a:p>
            <a:pPr indent="0" lvl="0" marL="0" rtl="0">
              <a:lnSpc>
                <a:spcPct val="120000"/>
              </a:lnSpc>
              <a:spcBef>
                <a:spcPts val="0"/>
              </a:spcBef>
              <a:spcAft>
                <a:spcPts val="0"/>
              </a:spcAft>
              <a:buNone/>
            </a:pPr>
            <a:r>
              <a:rPr lang="en">
                <a:solidFill>
                  <a:schemeClr val="dk1"/>
                </a:solidFill>
              </a:rPr>
              <a:t>But, in general, reliability is (read)</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Now, there is some subjectivity in what constitutes reliability, but still - reliability is fundamentally something that can be measured. We can set conditions, and measure reliability for those scenarios. </a:t>
            </a:r>
            <a:endParaRPr>
              <a:solidFill>
                <a:schemeClr val="dk1"/>
              </a:solidFill>
            </a:endParaRPr>
          </a:p>
          <a:p>
            <a:pPr indent="0" lvl="0" marL="0" rtl="0">
              <a:lnSpc>
                <a:spcPct val="120000"/>
              </a:lnSpc>
              <a:spcBef>
                <a:spcPts val="0"/>
              </a:spcBef>
              <a:spcAft>
                <a:spcPts val="0"/>
              </a:spcAft>
              <a:buNone/>
            </a:pPr>
            <a:r>
              <a:rPr lang="en">
                <a:solidFill>
                  <a:schemeClr val="dk1"/>
                </a:solidFill>
              </a:rPr>
              <a:t>- Reliability  -once defined -is something you can measure and argue for. It can be divided into levels, and you can specify a level of required reliability. </a:t>
            </a:r>
            <a:endParaRPr>
              <a:solidFill>
                <a:schemeClr val="dk1"/>
              </a:solidFill>
            </a:endParaRPr>
          </a:p>
          <a:p>
            <a:pPr indent="0" lvl="0" marL="0" rtl="0">
              <a:lnSpc>
                <a:spcPct val="120000"/>
              </a:lnSpc>
              <a:spcBef>
                <a:spcPts val="0"/>
              </a:spcBef>
              <a:spcAft>
                <a:spcPts val="0"/>
              </a:spcAft>
              <a:buNone/>
            </a:pPr>
            <a:r>
              <a:rPr lang="en">
                <a:solidFill>
                  <a:schemeClr val="dk1"/>
                </a:solidFill>
              </a:rPr>
              <a:t>- This starts with the system requirements. (read3-4)</a:t>
            </a:r>
            <a:endParaRPr>
              <a:solidFill>
                <a:schemeClr val="dk1"/>
              </a:solidFill>
            </a:endParaRPr>
          </a:p>
          <a:p>
            <a:pPr indent="0" lvl="0" marL="0" rtl="0">
              <a:lnSpc>
                <a:spcPct val="120000"/>
              </a:lnSpc>
              <a:spcBef>
                <a:spcPts val="0"/>
              </a:spcBef>
              <a:spcAft>
                <a:spcPts val="0"/>
              </a:spcAft>
              <a:buNone/>
            </a:pPr>
            <a:r>
              <a:rPr lang="en">
                <a:solidFill>
                  <a:schemeClr val="dk1"/>
                </a:solidFill>
              </a:rPr>
              <a:t>The non-functional requirements can define how we judge reliability, and what the system does to be more reliable. We can check these requirements to make sure they are met. We can make measurements and establish a level of reliability. The functional requirements then can be tested and verified.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 1) We find and fix faults, and as we do so, we track the improvement in reliability. </a:t>
            </a:r>
            <a:endParaRPr>
              <a:solidFill>
                <a:schemeClr val="dk1"/>
              </a:solidFill>
            </a:endParaRPr>
          </a:p>
          <a:p>
            <a:pPr indent="0" lvl="0" marL="0" rtl="0">
              <a:lnSpc>
                <a:spcPct val="120000"/>
              </a:lnSpc>
              <a:spcBef>
                <a:spcPts val="0"/>
              </a:spcBef>
              <a:spcAft>
                <a:spcPts val="0"/>
              </a:spcAft>
              <a:buNone/>
            </a:pPr>
            <a:r>
              <a:rPr lang="en">
                <a:solidFill>
                  <a:schemeClr val="dk1"/>
                </a:solidFill>
              </a:rPr>
              <a:t>That said, not all faults impact reliability equally - some faults are rarer than others, and (read 2-3). Not all faults are equal and often don’t affect the system in the same way.</a:t>
            </a:r>
            <a:endParaRPr>
              <a:solidFill>
                <a:schemeClr val="dk1"/>
              </a:solidFill>
            </a:endParaRPr>
          </a:p>
          <a:p>
            <a:pPr indent="0" lvl="0" marL="0" rtl="0">
              <a:lnSpc>
                <a:spcPct val="120000"/>
              </a:lnSpc>
              <a:spcBef>
                <a:spcPts val="0"/>
              </a:spcBef>
              <a:spcAft>
                <a:spcPts val="0"/>
              </a:spcAft>
              <a:buNone/>
            </a:pPr>
            <a:r>
              <a:rPr lang="en">
                <a:solidFill>
                  <a:schemeClr val="dk1"/>
                </a:solidFill>
              </a:rPr>
              <a:t>So, (read), as those have the biggest impact on perceived reliability.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Unfortunately, reliability depends on how users work with the system. Not all users will see a particular fault. Each user will use the system in all sorts of different ways. Different users access different functions, have different security settings, and use the system in different environments. So, reliability depends on the user. Some of them might experience all sorts of faults. Others may never trigger a single fault. </a:t>
            </a:r>
            <a:endParaRPr>
              <a:solidFill>
                <a:schemeClr val="dk1"/>
              </a:solidFill>
            </a:endParaRPr>
          </a:p>
          <a:p>
            <a:pPr indent="0" lvl="0" marL="0" rtl="0">
              <a:lnSpc>
                <a:spcPct val="120000"/>
              </a:lnSpc>
              <a:spcBef>
                <a:spcPts val="0"/>
              </a:spcBef>
              <a:spcAft>
                <a:spcPts val="0"/>
              </a:spcAft>
              <a:buNone/>
            </a:pPr>
            <a:r>
              <a:rPr lang="en">
                <a:solidFill>
                  <a:schemeClr val="dk1"/>
                </a:solidFill>
              </a:rPr>
              <a:t>So, measuring reliability requires setting the context. It requires all of those qualifications we mentioned earlier. You want to establish different scenarios, different operational profiles of the users you think will interact with the system, so that you can measure reliability for the different types of users.</a:t>
            </a:r>
            <a:endParaRPr>
              <a:solidFill>
                <a:schemeClr val="dk1"/>
              </a:solidFill>
            </a:endParaRPr>
          </a:p>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The question we started the class with</a:t>
            </a:r>
            <a:endParaRPr/>
          </a:p>
          <a:p>
            <a:pPr indent="0" lvl="0" marL="0" rtl="0">
              <a:lnSpc>
                <a:spcPct val="120000"/>
              </a:lnSpc>
              <a:spcBef>
                <a:spcPts val="0"/>
              </a:spcBef>
              <a:spcAft>
                <a:spcPts val="0"/>
              </a:spcAft>
              <a:buClr>
                <a:schemeClr val="dk1"/>
              </a:buClr>
              <a:buSzPts val="1100"/>
              <a:buFont typeface="Arial"/>
              <a:buNone/>
            </a:pPr>
            <a:r>
              <a:rPr lang="en">
                <a:solidFill>
                  <a:schemeClr val="dk1"/>
                </a:solidFill>
              </a:rPr>
              <a:t>(discussion)</a:t>
            </a:r>
            <a:endParaRPr>
              <a:solidFill>
                <a:schemeClr val="dk1"/>
              </a:solidFill>
            </a:endParaRPr>
          </a:p>
          <a:p>
            <a:pPr indent="0" lvl="0" marL="0" rtl="0">
              <a:lnSpc>
                <a:spcPct val="120000"/>
              </a:lnSpc>
              <a:spcBef>
                <a:spcPts val="0"/>
              </a:spcBef>
              <a:spcAft>
                <a:spcPts val="0"/>
              </a:spcAft>
              <a:buClr>
                <a:schemeClr val="dk1"/>
              </a:buClr>
              <a:buSzPts val="1100"/>
              <a:buFont typeface="Arial"/>
              <a:buNone/>
            </a:pPr>
            <a:r>
              <a:rPr lang="en">
                <a:solidFill>
                  <a:schemeClr val="dk1"/>
                </a:solidFill>
              </a:rPr>
              <a:t>You can always test more. You will never exhaustively test a system. There isn’t enough time in the world. You can never prove the absence of faults. So, when can you say you are done?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a:p>
            <a:pPr indent="0" lvl="0" marL="0" rtl="0">
              <a:lnSpc>
                <a:spcPct val="120000"/>
              </a:lnSpc>
              <a:spcBef>
                <a:spcPts val="0"/>
              </a:spcBef>
              <a:spcAft>
                <a:spcPts val="0"/>
              </a:spcAft>
              <a:buNone/>
            </a:pPr>
            <a:r>
              <a:rPr lang="en">
                <a:solidFill>
                  <a:schemeClr val="dk1"/>
                </a:solidFill>
              </a:rPr>
              <a:t>-  If someone tells you how reliable their system is without any sort of qualifications is full of crap. Measurements out of context, not defined for a particular user type of using a particular measurement - anything not pulled from a large enough sample population is meaningless and should never be believed.</a:t>
            </a:r>
            <a:endParaRPr>
              <a:solidFill>
                <a:schemeClr val="dk1"/>
              </a:solidFill>
            </a:endParaRPr>
          </a:p>
          <a:p>
            <a:pPr indent="0" lvl="0" marL="0" rtl="0">
              <a:lnSpc>
                <a:spcPct val="120000"/>
              </a:lnSpc>
              <a:spcBef>
                <a:spcPts val="0"/>
              </a:spcBef>
              <a:spcAft>
                <a:spcPts val="0"/>
              </a:spcAft>
              <a:buNone/>
            </a:pPr>
            <a:r>
              <a:rPr lang="en">
                <a:solidFill>
                  <a:schemeClr val="dk1"/>
                </a:solidFill>
              </a:rPr>
              <a:t>- Measuring reliability (read 3, 4)</a:t>
            </a:r>
            <a:endParaRPr>
              <a:solidFill>
                <a:schemeClr val="dk1"/>
              </a:solidFill>
            </a:endParaRPr>
          </a:p>
          <a:p>
            <a:pPr indent="0" lvl="0" marL="0" rtl="0">
              <a:lnSpc>
                <a:spcPct val="120000"/>
              </a:lnSpc>
              <a:spcBef>
                <a:spcPts val="0"/>
              </a:spcBef>
              <a:spcAft>
                <a:spcPts val="0"/>
              </a:spcAft>
              <a:buNone/>
            </a:pPr>
            <a:r>
              <a:rPr lang="en">
                <a:solidFill>
                  <a:schemeClr val="dk1"/>
                </a:solidFill>
              </a:rPr>
              <a:t>- (read 5-7). So, you must consider how users are affected by faults.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So, that said, given an operational profile, how do we measure reliability? </a:t>
            </a:r>
            <a:endParaRPr>
              <a:solidFill>
                <a:schemeClr val="dk1"/>
              </a:solidFill>
            </a:endParaRPr>
          </a:p>
          <a:p>
            <a:pPr indent="0" lvl="0" marL="0" rtl="0">
              <a:lnSpc>
                <a:spcPct val="120000"/>
              </a:lnSpc>
              <a:spcBef>
                <a:spcPts val="0"/>
              </a:spcBef>
              <a:spcAft>
                <a:spcPts val="0"/>
              </a:spcAft>
              <a:buNone/>
            </a:pPr>
            <a:r>
              <a:rPr lang="en">
                <a:solidFill>
                  <a:schemeClr val="dk1"/>
                </a:solidFill>
              </a:rPr>
              <a:t>- (read 1). In physical engineering. Some of these metrics are tempting to use, but (read rest) - need to consider the differences between software and hardware.</a:t>
            </a:r>
            <a:endParaRPr>
              <a:solidFill>
                <a:schemeClr val="dk1"/>
              </a:solidFill>
            </a:endParaRPr>
          </a:p>
          <a:p>
            <a:pPr indent="0" lvl="0" marL="0" rtl="0">
              <a:lnSpc>
                <a:spcPct val="120000"/>
              </a:lnSpc>
              <a:spcBef>
                <a:spcPts val="0"/>
              </a:spcBef>
              <a:spcAft>
                <a:spcPts val="0"/>
              </a:spcAft>
              <a:buNone/>
            </a:pPr>
            <a:r>
              <a:rPr lang="en">
                <a:solidFill>
                  <a:schemeClr val="dk1"/>
                </a:solidFill>
              </a:rPr>
              <a:t>- (read 3) - once the hardware fails, it has failed until you replace the part. How it failed didn’t really matter. It’s working or not. Software isn’t quite so binary. In software, failure can be more easily recovered from, and may only be partial. You can fail in degrees. </a:t>
            </a:r>
            <a:endParaRPr>
              <a:solidFill>
                <a:schemeClr val="dk1"/>
              </a:solidFill>
            </a:endParaRPr>
          </a:p>
          <a:p>
            <a:pPr indent="0" lvl="0" marL="0" rtl="0">
              <a:lnSpc>
                <a:spcPct val="120000"/>
              </a:lnSpc>
              <a:spcBef>
                <a:spcPts val="0"/>
              </a:spcBef>
              <a:spcAft>
                <a:spcPts val="0"/>
              </a:spcAft>
              <a:buNone/>
            </a:pPr>
            <a:r>
              <a:rPr lang="en">
                <a:solidFill>
                  <a:schemeClr val="dk1"/>
                </a:solidFill>
              </a:rPr>
              <a:t>- the thing is, with hardware, the design is assumed to be correct - you just had a component wear out or go bad. in software, parts don’t fail - there’s no hardware degradation. (read 5 -6)</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One measurement that originated from hardware is still works as a good starting place to talk about how you measure reliability in software is the availability.</a:t>
            </a:r>
            <a:endParaRPr>
              <a:solidFill>
                <a:schemeClr val="dk1"/>
              </a:solidFill>
            </a:endParaRPr>
          </a:p>
          <a:p>
            <a:pPr indent="0" lvl="0" marL="0" rtl="0">
              <a:lnSpc>
                <a:spcPct val="120000"/>
              </a:lnSpc>
              <a:spcBef>
                <a:spcPts val="0"/>
              </a:spcBef>
              <a:spcAft>
                <a:spcPts val="0"/>
              </a:spcAft>
              <a:buNone/>
            </a:pPr>
            <a:r>
              <a:rPr lang="en">
                <a:solidFill>
                  <a:schemeClr val="dk1"/>
                </a:solidFill>
              </a:rPr>
              <a:t>(read 1-2)</a:t>
            </a:r>
            <a:endParaRPr>
              <a:solidFill>
                <a:schemeClr val="dk1"/>
              </a:solidFill>
            </a:endParaRPr>
          </a:p>
          <a:p>
            <a:pPr indent="0" lvl="0" marL="0" rtl="0">
              <a:lnSpc>
                <a:spcPct val="120000"/>
              </a:lnSpc>
              <a:spcBef>
                <a:spcPts val="0"/>
              </a:spcBef>
              <a:spcAft>
                <a:spcPts val="0"/>
              </a:spcAft>
              <a:buNone/>
            </a:pPr>
            <a:r>
              <a:rPr lang="en">
                <a:solidFill>
                  <a:schemeClr val="dk1"/>
                </a:solidFill>
              </a:rPr>
              <a:t>Not perfect - (read 3) - but useful for looking at the uptime of a system. </a:t>
            </a:r>
            <a:endParaRPr>
              <a:solidFill>
                <a:schemeClr val="dk1"/>
              </a:solidFill>
            </a:endParaRPr>
          </a:p>
          <a:p>
            <a:pPr indent="0" lvl="0" marL="0" rtl="0">
              <a:lnSpc>
                <a:spcPct val="120000"/>
              </a:lnSpc>
              <a:spcBef>
                <a:spcPts val="0"/>
              </a:spcBef>
              <a:spcAft>
                <a:spcPts val="0"/>
              </a:spcAft>
              <a:buNone/>
            </a:pPr>
            <a:r>
              <a:rPr lang="en">
                <a:solidFill>
                  <a:schemeClr val="dk1"/>
                </a:solidFill>
              </a:rPr>
              <a:t>Availability is the uptime divided by the total time examined. (read 4) </a:t>
            </a:r>
            <a:endParaRPr>
              <a:solidFill>
                <a:schemeClr val="dk1"/>
              </a:solidFill>
            </a:endParaRPr>
          </a:p>
          <a:p>
            <a:pPr indent="0" lvl="0" marL="0" rtl="0">
              <a:lnSpc>
                <a:spcPct val="120000"/>
              </a:lnSpc>
              <a:spcBef>
                <a:spcPts val="0"/>
              </a:spcBef>
              <a:spcAft>
                <a:spcPts val="0"/>
              </a:spcAft>
              <a:buNone/>
            </a:pPr>
            <a:r>
              <a:rPr lang="en">
                <a:solidFill>
                  <a:schemeClr val="dk1"/>
                </a:solidFill>
              </a:rPr>
              <a:t>(on last point - now, be careful when looking at availability figures. One decimal point makes a huge difference.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 1-3)</a:t>
            </a:r>
            <a:endParaRPr>
              <a:solidFill>
                <a:schemeClr val="dk1"/>
              </a:solidFill>
            </a:endParaRPr>
          </a:p>
          <a:p>
            <a:pPr indent="0" lvl="0" marL="0" rtl="0">
              <a:lnSpc>
                <a:spcPct val="120000"/>
              </a:lnSpc>
              <a:spcBef>
                <a:spcPts val="0"/>
              </a:spcBef>
              <a:spcAft>
                <a:spcPts val="0"/>
              </a:spcAft>
              <a:buNone/>
            </a:pPr>
            <a:r>
              <a:rPr lang="en">
                <a:solidFill>
                  <a:schemeClr val="dk1"/>
                </a:solidFill>
              </a:rPr>
              <a:t>- This is measured independently of the frequency of requests, which is something you should consider. Often, a system that monitors a chemical reactor and shuts down the reaction if it is overheating should have reliability measured using POFOD. Generally, requests will be infrequent - will be a last line of defense - but any failures on that request would result in terrible consequences.</a:t>
            </a:r>
            <a:endParaRPr>
              <a:solidFill>
                <a:schemeClr val="dk1"/>
              </a:solidFill>
            </a:endParaRPr>
          </a:p>
          <a:p>
            <a:pPr indent="0" lvl="0" marL="0" rtl="0">
              <a:lnSpc>
                <a:spcPct val="120000"/>
              </a:lnSpc>
              <a:spcBef>
                <a:spcPts val="0"/>
              </a:spcBef>
              <a:spcAft>
                <a:spcPts val="0"/>
              </a:spcAft>
              <a:buNone/>
            </a:pPr>
            <a:r>
              <a:rPr lang="en">
                <a:solidFill>
                  <a:schemeClr val="dk1"/>
                </a:solidFill>
              </a:rPr>
              <a:t>(read 5)</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Another factor to consider is how often failures occur, which you can do through ROCOF. (read 1-4). </a:t>
            </a:r>
            <a:endParaRPr>
              <a:solidFill>
                <a:schemeClr val="dk1"/>
              </a:solidFill>
            </a:endParaRPr>
          </a:p>
          <a:p>
            <a:pPr indent="0" lvl="0" marL="0" rtl="0">
              <a:lnSpc>
                <a:spcPct val="120000"/>
              </a:lnSpc>
              <a:spcBef>
                <a:spcPts val="0"/>
              </a:spcBef>
              <a:spcAft>
                <a:spcPts val="0"/>
              </a:spcAft>
              <a:buNone/>
            </a:pPr>
            <a:r>
              <a:rPr lang="en">
                <a:solidFill>
                  <a:schemeClr val="dk1"/>
                </a:solidFill>
              </a:rPr>
              <a:t>So, in a online store, you might want to set a ROCOF of 10 transactions per day that fail. You’re willing to accept 10 failed transactions per day. Or, you could accept 10 failed transactions out of every 1000.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 1-3)</a:t>
            </a:r>
            <a:endParaRPr>
              <a:solidFill>
                <a:schemeClr val="dk1"/>
              </a:solidFill>
            </a:endParaRPr>
          </a:p>
          <a:p>
            <a:pPr indent="0" lvl="0" marL="0" rtl="0">
              <a:lnSpc>
                <a:spcPct val="120000"/>
              </a:lnSpc>
              <a:spcBef>
                <a:spcPts val="0"/>
              </a:spcBef>
              <a:spcAft>
                <a:spcPts val="0"/>
              </a:spcAft>
              <a:buNone/>
            </a:pPr>
            <a:r>
              <a:rPr lang="en">
                <a:solidFill>
                  <a:schemeClr val="dk1"/>
                </a:solidFill>
              </a:rPr>
              <a:t>For instance, in a CAD system, an architect might spend the whole day on a design. Saving work takes rendering time and might take up a lot of storage space, so you might now save often. So, you want a MTTF that is higher than the average time a user spends working on their design model. You want it to be unlikely that they lose their work before saving.</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nSpc>
                <a:spcPct val="120000"/>
              </a:lnSpc>
              <a:spcBef>
                <a:spcPts val="0"/>
              </a:spcBef>
              <a:spcAft>
                <a:spcPts val="0"/>
              </a:spcAft>
              <a:buClr>
                <a:schemeClr val="dk1"/>
              </a:buClr>
              <a:buSzPts val="1400"/>
              <a:buChar char="-"/>
            </a:pPr>
            <a:r>
              <a:rPr lang="en">
                <a:solidFill>
                  <a:schemeClr val="dk1"/>
                </a:solidFill>
              </a:rPr>
              <a:t>ask</a:t>
            </a:r>
            <a:endParaRPr>
              <a:solidFill>
                <a:schemeClr val="dk1"/>
              </a:solidFill>
            </a:endParaRPr>
          </a:p>
          <a:p>
            <a:pPr indent="-317500" lvl="0" marL="457200" rtl="0">
              <a:lnSpc>
                <a:spcPct val="120000"/>
              </a:lnSpc>
              <a:spcBef>
                <a:spcPts val="0"/>
              </a:spcBef>
              <a:spcAft>
                <a:spcPts val="0"/>
              </a:spcAft>
              <a:buClr>
                <a:schemeClr val="dk1"/>
              </a:buClr>
              <a:buSzPts val="1400"/>
              <a:buChar char="-"/>
            </a:pPr>
            <a:r>
              <a:rPr lang="en">
                <a:solidFill>
                  <a:schemeClr val="dk1"/>
                </a:solidFill>
              </a:rPr>
              <a:t>answer</a:t>
            </a:r>
            <a:endParaRPr>
              <a:solidFill>
                <a:schemeClr val="dk1"/>
              </a:solidFill>
            </a:endParaRPr>
          </a:p>
          <a:p>
            <a:pPr indent="-317500" lvl="0" marL="457200" rtl="0">
              <a:lnSpc>
                <a:spcPct val="120000"/>
              </a:lnSpc>
              <a:spcBef>
                <a:spcPts val="0"/>
              </a:spcBef>
              <a:spcAft>
                <a:spcPts val="0"/>
              </a:spcAft>
              <a:buClr>
                <a:schemeClr val="dk1"/>
              </a:buClr>
              <a:buSzPts val="1400"/>
              <a:buChar char="-"/>
            </a:pPr>
            <a:r>
              <a:rPr lang="en">
                <a:solidFill>
                  <a:schemeClr val="dk1"/>
                </a:solidFill>
              </a:rPr>
              <a:t>ask</a:t>
            </a:r>
            <a:endParaRPr>
              <a:solidFill>
                <a:schemeClr val="dk1"/>
              </a:solidFill>
            </a:endParaRPr>
          </a:p>
          <a:p>
            <a:pPr indent="-317500" lvl="0" marL="457200" rtl="0">
              <a:lnSpc>
                <a:spcPct val="120000"/>
              </a:lnSpc>
              <a:spcBef>
                <a:spcPts val="0"/>
              </a:spcBef>
              <a:spcAft>
                <a:spcPts val="0"/>
              </a:spcAft>
              <a:buClr>
                <a:schemeClr val="dk1"/>
              </a:buClr>
              <a:buSzPts val="1400"/>
              <a:buChar char="-"/>
            </a:pPr>
            <a:r>
              <a:rPr lang="en">
                <a:solidFill>
                  <a:schemeClr val="dk1"/>
                </a:solidFill>
              </a:rPr>
              <a:t>answer</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nSpc>
                <a:spcPct val="120000"/>
              </a:lnSpc>
              <a:spcBef>
                <a:spcPts val="0"/>
              </a:spcBef>
              <a:spcAft>
                <a:spcPts val="0"/>
              </a:spcAft>
              <a:buClr>
                <a:schemeClr val="dk1"/>
              </a:buClr>
              <a:buSzPts val="1400"/>
              <a:buChar char="-"/>
            </a:pPr>
            <a:r>
              <a:rPr lang="en">
                <a:solidFill>
                  <a:schemeClr val="dk1"/>
                </a:solidFill>
              </a:rPr>
              <a:t>ask, so, how would we go about figuring this out. Availability is uptime over a period of time. So, we need a period of time. How about a year. Figure out failure per year. WE can use that to calculate the uptime. </a:t>
            </a:r>
            <a:endParaRPr>
              <a:solidFill>
                <a:schemeClr val="dk1"/>
              </a:solidFill>
            </a:endParaRPr>
          </a:p>
          <a:p>
            <a:pPr indent="-317500" lvl="0" marL="457200" rtl="0">
              <a:lnSpc>
                <a:spcPct val="120000"/>
              </a:lnSpc>
              <a:spcBef>
                <a:spcPts val="0"/>
              </a:spcBef>
              <a:spcAft>
                <a:spcPts val="0"/>
              </a:spcAft>
              <a:buClr>
                <a:schemeClr val="dk1"/>
              </a:buClr>
              <a:buSzPts val="1400"/>
              <a:buChar char="-"/>
            </a:pPr>
            <a:r>
              <a:rPr lang="en">
                <a:solidFill>
                  <a:schemeClr val="dk1"/>
                </a:solidFill>
              </a:rPr>
              <a:t>answer</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Today, we talk about an important question. When are you done testing?</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a:p>
            <a:pPr indent="0" lvl="0" marL="0" rtl="0">
              <a:lnSpc>
                <a:spcPct val="120000"/>
              </a:lnSpc>
              <a:spcBef>
                <a:spcPts val="0"/>
              </a:spcBef>
              <a:spcAft>
                <a:spcPts val="0"/>
              </a:spcAft>
              <a:buNone/>
            </a:pPr>
            <a:r>
              <a:rPr lang="en">
                <a:solidFill>
                  <a:schemeClr val="dk1"/>
                </a:solidFill>
              </a:rPr>
              <a:t>check my math on this</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a:p>
            <a:pPr indent="0" lvl="0" marL="0" rtl="0">
              <a:lnSpc>
                <a:spcPct val="120000"/>
              </a:lnSpc>
              <a:spcBef>
                <a:spcPts val="0"/>
              </a:spcBef>
              <a:spcAft>
                <a:spcPts val="0"/>
              </a:spcAft>
              <a:buNone/>
            </a:pPr>
            <a:r>
              <a:rPr lang="en">
                <a:solidFill>
                  <a:schemeClr val="dk1"/>
                </a:solidFill>
              </a:rPr>
              <a:t>check my math on this</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 - this is an optimization problem. How do we balance reliability improvement over accepting liability. We should improve reliability, but there is a tipping point.</a:t>
            </a:r>
            <a:endParaRPr>
              <a:solidFill>
                <a:schemeClr val="dk1"/>
              </a:solidFill>
            </a:endParaRPr>
          </a:p>
          <a:p>
            <a:pPr indent="0" lvl="0" marL="0" rtl="0">
              <a:lnSpc>
                <a:spcPct val="120000"/>
              </a:lnSpc>
              <a:spcBef>
                <a:spcPts val="0"/>
              </a:spcBef>
              <a:spcAft>
                <a:spcPts val="0"/>
              </a:spcAft>
              <a:buNone/>
            </a:pPr>
            <a:r>
              <a:rPr lang="en">
                <a:solidFill>
                  <a:schemeClr val="dk1"/>
                </a:solidFill>
              </a:rPr>
              <a:t>(read the rest)</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a:p>
            <a:pPr indent="0" lvl="0" marL="0" rtl="0">
              <a:lnSpc>
                <a:spcPct val="120000"/>
              </a:lnSpc>
              <a:spcBef>
                <a:spcPts val="0"/>
              </a:spcBef>
              <a:spcAft>
                <a:spcPts val="0"/>
              </a:spcAft>
              <a:buNone/>
            </a:pPr>
            <a:r>
              <a:rPr lang="en">
                <a:solidFill>
                  <a:schemeClr val="dk1"/>
                </a:solidFill>
              </a:rPr>
              <a:t>(read) - We want to approximate the experience of a user playing with the system, so we need to figure out what that looks like and come up with test input to match.</a:t>
            </a:r>
            <a:endParaRPr>
              <a:solidFill>
                <a:schemeClr val="dk1"/>
              </a:solidFill>
            </a:endParaRPr>
          </a:p>
          <a:p>
            <a:pPr indent="0" lvl="0" marL="0" rtl="0">
              <a:lnSpc>
                <a:spcPct val="120000"/>
              </a:lnSpc>
              <a:spcBef>
                <a:spcPts val="0"/>
              </a:spcBef>
              <a:spcAft>
                <a:spcPts val="0"/>
              </a:spcAft>
              <a:buNone/>
            </a:pPr>
            <a:r>
              <a:rPr lang="en">
                <a:solidFill>
                  <a:schemeClr val="dk1"/>
                </a:solidFill>
              </a:rPr>
              <a:t>(read)</a:t>
            </a:r>
            <a:endParaRPr>
              <a:solidFill>
                <a:schemeClr val="dk1"/>
              </a:solidFill>
            </a:endParaRPr>
          </a:p>
          <a:p>
            <a:pPr indent="0" lvl="0" marL="0" rtl="0">
              <a:lnSpc>
                <a:spcPct val="120000"/>
              </a:lnSpc>
              <a:spcBef>
                <a:spcPts val="0"/>
              </a:spcBef>
              <a:spcAft>
                <a:spcPts val="0"/>
              </a:spcAft>
              <a:buNone/>
            </a:pPr>
            <a:r>
              <a:rPr lang="en">
                <a:solidFill>
                  <a:schemeClr val="dk1"/>
                </a:solidFill>
              </a:rPr>
              <a:t>(read)</a:t>
            </a:r>
            <a:endParaRPr>
              <a:solidFill>
                <a:schemeClr val="dk1"/>
              </a:solidFill>
            </a:endParaRPr>
          </a:p>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The first step in statistical testing is coming up with an operational profile for the software.</a:t>
            </a:r>
            <a:endParaRPr>
              <a:solidFill>
                <a:schemeClr val="dk1"/>
              </a:solidFill>
            </a:endParaRPr>
          </a:p>
          <a:p>
            <a:pPr indent="0" lvl="0" marL="0" rtl="0">
              <a:lnSpc>
                <a:spcPct val="120000"/>
              </a:lnSpc>
              <a:spcBef>
                <a:spcPts val="0"/>
              </a:spcBef>
              <a:spcAft>
                <a:spcPts val="0"/>
              </a:spcAft>
              <a:buNone/>
            </a:pPr>
            <a:r>
              <a:rPr lang="en">
                <a:solidFill>
                  <a:schemeClr val="dk1"/>
                </a:solidFill>
              </a:rPr>
              <a:t>(read, read)</a:t>
            </a:r>
            <a:endParaRPr>
              <a:solidFill>
                <a:schemeClr val="dk1"/>
              </a:solidFill>
            </a:endParaRPr>
          </a:p>
          <a:p>
            <a:pPr indent="0" lvl="0" marL="0" rtl="0">
              <a:lnSpc>
                <a:spcPct val="120000"/>
              </a:lnSpc>
              <a:spcBef>
                <a:spcPts val="0"/>
              </a:spcBef>
              <a:spcAft>
                <a:spcPts val="0"/>
              </a:spcAft>
              <a:buNone/>
            </a:pPr>
            <a:r>
              <a:rPr lang="en">
                <a:solidFill>
                  <a:schemeClr val="dk1"/>
                </a:solidFill>
              </a:rPr>
              <a:t>If there are similar existing systems, or if you’re releasing a new version of a system, coming up with this profile is relatively easy. Look at what users of those systems did, and make some guesses about new functionality. If you’re building a telephone switching system, for instance, you have generations of experience with how those are used for making calls. </a:t>
            </a:r>
            <a:endParaRPr>
              <a:solidFill>
                <a:schemeClr val="dk1"/>
              </a:solidFill>
            </a:endParaRPr>
          </a:p>
          <a:p>
            <a:pPr indent="0" lvl="0" marL="0" rtl="0">
              <a:lnSpc>
                <a:spcPct val="120000"/>
              </a:lnSpc>
              <a:spcBef>
                <a:spcPts val="0"/>
              </a:spcBef>
              <a:spcAft>
                <a:spcPts val="0"/>
              </a:spcAft>
              <a:buNone/>
            </a:pPr>
            <a:r>
              <a:rPr lang="en">
                <a:solidFill>
                  <a:schemeClr val="dk1"/>
                </a:solidFill>
              </a:rPr>
              <a:t>If your system is brand new, this is harder. It’s practically impossible to create an accurate operational profile by yourself. You need some data. Users will have different expectations, technical backgrounds, and will use the system for varying periods of time. </a:t>
            </a:r>
            <a:endParaRPr>
              <a:solidFill>
                <a:schemeClr val="dk1"/>
              </a:solidFill>
            </a:endParaRPr>
          </a:p>
          <a:p>
            <a:pPr indent="0" lvl="0" marL="0" rtl="0">
              <a:lnSpc>
                <a:spcPct val="120000"/>
              </a:lnSpc>
              <a:spcBef>
                <a:spcPts val="0"/>
              </a:spcBef>
              <a:spcAft>
                <a:spcPts val="0"/>
              </a:spcAft>
              <a:buNone/>
            </a:pPr>
            <a:r>
              <a:rPr lang="en">
                <a:solidFill>
                  <a:schemeClr val="dk1"/>
                </a:solidFill>
              </a:rPr>
              <a:t>You’ll need to conduct some beta testing, and see what the users do. However, don’t put too much trust in this either. Usage changes over time. First, you’ll add many more users. The first set tend to be excited customers with better knowledge of the domain or technical background. New users might lack both. Also, how the users already interacting with the system use the system will change as well as they gather more experience and learn the ins and outs of the system.</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 So, you’ll want to study existing systems and form an operational profile. This is essential for the fiurst step since you want to approximate how users work with the system in your controlled testing environment. </a:t>
            </a:r>
            <a:endParaRPr>
              <a:solidFill>
                <a:schemeClr val="dk1"/>
              </a:solidFill>
            </a:endParaRPr>
          </a:p>
          <a:p>
            <a:pPr indent="0" lvl="0" marL="0" rtl="0">
              <a:lnSpc>
                <a:spcPct val="120000"/>
              </a:lnSpc>
              <a:spcBef>
                <a:spcPts val="0"/>
              </a:spcBef>
              <a:spcAft>
                <a:spcPts val="0"/>
              </a:spcAft>
              <a:buNone/>
            </a:pPr>
            <a:r>
              <a:rPr lang="en">
                <a:solidFill>
                  <a:schemeClr val="dk1"/>
                </a:solidFill>
              </a:rPr>
              <a:t>- (read). This means the inputs will follow the same probability distribution as the test data for the systems you’ve studied to form the operational profile. This can be time consuming given the volume of data needed, so automated test generation techniques will come in handy here - you have actions and their probability, you don’t care about an oracle -not checking for correctness - so this is easy to automate, just generate a script to follow - a set of actions based on that profile.</a:t>
            </a:r>
            <a:endParaRPr>
              <a:solidFill>
                <a:schemeClr val="dk1"/>
              </a:solidFill>
            </a:endParaRPr>
          </a:p>
          <a:p>
            <a:pPr indent="0" lvl="0" marL="0" rtl="0">
              <a:lnSpc>
                <a:spcPct val="120000"/>
              </a:lnSpc>
              <a:spcBef>
                <a:spcPts val="0"/>
              </a:spcBef>
              <a:spcAft>
                <a:spcPts val="0"/>
              </a:spcAft>
              <a:buNone/>
            </a:pPr>
            <a:r>
              <a:rPr lang="en">
                <a:solidFill>
                  <a:schemeClr val="dk1"/>
                </a:solidFill>
              </a:rPr>
              <a:t>- (read) These will allow you to calculate reliability measurements.</a:t>
            </a:r>
            <a:endParaRPr>
              <a:solidFill>
                <a:schemeClr val="dk1"/>
              </a:solidFill>
            </a:endParaRPr>
          </a:p>
          <a:p>
            <a:pPr indent="0" lvl="0" marL="0" rtl="0">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The idea of statistical testing is enticing - we can measure reliability and use that as evidence that our prior testing efforts have paid off. It also comes with several distinct challenges too.</a:t>
            </a:r>
            <a:endParaRPr>
              <a:solidFill>
                <a:schemeClr val="dk1"/>
              </a:solidFill>
            </a:endParaRPr>
          </a:p>
          <a:p>
            <a:pPr indent="0" lvl="0" marL="0" rtl="0">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 1-4)</a:t>
            </a:r>
            <a:endParaRPr>
              <a:solidFill>
                <a:schemeClr val="dk1"/>
              </a:solidFill>
            </a:endParaRPr>
          </a:p>
          <a:p>
            <a:pPr indent="0" lvl="0" marL="0" rtl="0">
              <a:lnSpc>
                <a:spcPct val="120000"/>
              </a:lnSpc>
              <a:spcBef>
                <a:spcPts val="0"/>
              </a:spcBef>
              <a:spcAft>
                <a:spcPts val="0"/>
              </a:spcAft>
              <a:buNone/>
            </a:pPr>
            <a:r>
              <a:rPr lang="en">
                <a:solidFill>
                  <a:schemeClr val="dk1"/>
                </a:solidFill>
              </a:rPr>
              <a:t>This gives you some level of control. You know about some of the faults that are in the system then, and you can see what triggers them. If statistical testing triggers a large percentage of the injected faults, then this lets you make an argument that your regular testing process has already rooted out many of the real faults. However, this also assumes that the distribution and types of injected faults are similar to real faults.</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So, one of the things I just mentioned is that as you go through statistical testing and discover faults, you can fix those and remeasure reliability. This allows to make observations of how reliability changes along with the code of the system. You can take these observations and (read 1)</a:t>
            </a:r>
            <a:endParaRPr>
              <a:solidFill>
                <a:schemeClr val="dk1"/>
              </a:solidFill>
            </a:endParaRPr>
          </a:p>
          <a:p>
            <a:pPr indent="0" lvl="0" marL="0" rtl="0">
              <a:lnSpc>
                <a:spcPct val="120000"/>
              </a:lnSpc>
              <a:spcBef>
                <a:spcPts val="0"/>
              </a:spcBef>
              <a:spcAft>
                <a:spcPts val="0"/>
              </a:spcAft>
              <a:buNone/>
            </a:pPr>
            <a:r>
              <a:rPr lang="en">
                <a:solidFill>
                  <a:schemeClr val="dk1"/>
                </a:solidFill>
              </a:rPr>
              <a:t>This allows you to extrapolate from the existing data to (read 2)</a:t>
            </a:r>
            <a:endParaRPr>
              <a:solidFill>
                <a:schemeClr val="dk1"/>
              </a:solidFill>
            </a:endParaRPr>
          </a:p>
          <a:p>
            <a:pPr indent="0" lvl="0" marL="0" rtl="0">
              <a:lnSpc>
                <a:spcPct val="120000"/>
              </a:lnSpc>
              <a:spcBef>
                <a:spcPts val="0"/>
              </a:spcBef>
              <a:spcAft>
                <a:spcPts val="0"/>
              </a:spcAft>
              <a:buNone/>
            </a:pPr>
            <a:r>
              <a:rPr lang="en">
                <a:solidFill>
                  <a:schemeClr val="dk1"/>
                </a:solidFill>
              </a:rPr>
              <a:t>(read 3-4)</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This lets you very clearly estimate when to stop testing. Eventually, you will reach a diminishing return point with reliability. Like here, you get rapid improvements in the failure rate as new releases come out at first, but after a few releases, reliability is pretty stable. We can fit a linear regression to these findings, and use it to estimate the amount of additional time we will need to reach a required level of reliability. If it would cost too much or take too long, then we can make the argument that we should stop here.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(discussion)</a:t>
            </a:r>
            <a:endParaRPr>
              <a:solidFill>
                <a:schemeClr val="dk1"/>
              </a:solidFill>
            </a:endParaRPr>
          </a:p>
          <a:p>
            <a:pPr indent="0" lvl="0" marL="0" rtl="0">
              <a:lnSpc>
                <a:spcPct val="120000"/>
              </a:lnSpc>
              <a:spcBef>
                <a:spcPts val="0"/>
              </a:spcBef>
              <a:spcAft>
                <a:spcPts val="0"/>
              </a:spcAft>
              <a:buNone/>
            </a:pPr>
            <a:r>
              <a:rPr lang="en">
                <a:solidFill>
                  <a:schemeClr val="dk1"/>
                </a:solidFill>
              </a:rPr>
              <a:t>Problems: Does the requirements passing mean the code is actually good? Did we actually find the major faults? </a:t>
            </a:r>
            <a:endParaRPr>
              <a:solidFill>
                <a:schemeClr val="dk1"/>
              </a:solidFill>
            </a:endParaRPr>
          </a:p>
          <a:p>
            <a:pPr indent="0" lvl="0" marL="0" rtl="0">
              <a:lnSpc>
                <a:spcPct val="120000"/>
              </a:lnSpc>
              <a:spcBef>
                <a:spcPts val="0"/>
              </a:spcBef>
              <a:spcAft>
                <a:spcPts val="0"/>
              </a:spcAft>
              <a:buNone/>
            </a:pPr>
            <a:r>
              <a:rPr lang="en">
                <a:solidFill>
                  <a:schemeClr val="dk1"/>
                </a:solidFill>
              </a:rPr>
              <a:t>We’ve certainly hit the intended function outcomes - the happy path, error-handling scenarios we anticipated in the requirements, but requirements based tests are intended to capture the expected, well-defined scenarios. Arguing for verification is different from arguing that you’ve found all of the major faults - you probably found some faults, and you can certainly argue that it is the system you promised - it acts as intended for the scenarios defined in the requirements. That’s not nothing. That’s a huge part of testing - that it acts as you promised in the specifications. That should catch some faults. But, the requirements might not cover 100% of the code, right? We might write all sorts of code that has nothing to do directly with the requirements - back end code, data management, credential checks, error-handling code, features we added later, changes made form later feedback - and we could ensure the requirements are met without touching any of that code. So, it’s a start, but not enough.</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What about white-box tests, the ones we build with the code in mind? We have these measurements, and their entire purpose is to judge the adequacy of our testing efforts. What if we set our sights on a coverage criteria and test until that is achieved? We’ve achieved adequate testing, so we can stop, right?</a:t>
            </a:r>
            <a:endParaRPr>
              <a:solidFill>
                <a:schemeClr val="dk1"/>
              </a:solidFill>
            </a:endParaRPr>
          </a:p>
          <a:p>
            <a:pPr indent="0" lvl="0" marL="0" rtl="0">
              <a:lnSpc>
                <a:spcPct val="120000"/>
              </a:lnSpc>
              <a:spcBef>
                <a:spcPts val="0"/>
              </a:spcBef>
              <a:spcAft>
                <a:spcPts val="0"/>
              </a:spcAft>
              <a:buNone/>
            </a:pPr>
            <a:r>
              <a:rPr lang="en">
                <a:solidFill>
                  <a:schemeClr val="dk1"/>
                </a:solidFill>
              </a:rPr>
              <a:t>(discussion)</a:t>
            </a:r>
            <a:endParaRPr>
              <a:solidFill>
                <a:schemeClr val="dk1"/>
              </a:solidFill>
            </a:endParaRPr>
          </a:p>
          <a:p>
            <a:pPr indent="0" lvl="0" marL="0" rtl="0">
              <a:lnSpc>
                <a:spcPct val="120000"/>
              </a:lnSpc>
              <a:spcBef>
                <a:spcPts val="0"/>
              </a:spcBef>
              <a:spcAft>
                <a:spcPts val="0"/>
              </a:spcAft>
              <a:buNone/>
            </a:pPr>
            <a:r>
              <a:rPr lang="en">
                <a:solidFill>
                  <a:schemeClr val="dk1"/>
                </a:solidFill>
              </a:rPr>
              <a:t>- verification in reverse. You can argue that you’ve exercised the code, but doesn’t tell us if what we’ve built meets all of the specification statements. You can only execute the code that exists, and if you haven’t implemented something - a function outcome, an error handling case, even entire functions - structural coverage won’t catch that. It just looks at the code that is there. So, don’t forget about the requirements. Coverage alone isn’t a good reason to stop testing. Bigger problem.</a:t>
            </a:r>
            <a:endParaRPr>
              <a:solidFill>
                <a:schemeClr val="dk1"/>
              </a:solidFill>
            </a:endParaRPr>
          </a:p>
          <a:p>
            <a:pPr indent="0" lvl="0" marL="0" rtl="0">
              <a:lnSpc>
                <a:spcPct val="120000"/>
              </a:lnSpc>
              <a:spcBef>
                <a:spcPts val="0"/>
              </a:spcBef>
              <a:spcAft>
                <a:spcPts val="0"/>
              </a:spcAft>
              <a:buNone/>
            </a:pPr>
            <a:r>
              <a:rPr lang="en">
                <a:solidFill>
                  <a:schemeClr val="dk1"/>
                </a:solidFill>
              </a:rPr>
              <a:t>- What if you’re having trouble reaching 100% coverage? What if you’ve found that you can’t hit that magic 100% point? Are you never done testing? What cut-off point do you need to reach?</a:t>
            </a:r>
            <a:endParaRPr>
              <a:solidFill>
                <a:schemeClr val="dk1"/>
              </a:solidFill>
            </a:endParaRPr>
          </a:p>
          <a:p>
            <a:pPr indent="0" lvl="0" marL="0" rtl="0">
              <a:lnSpc>
                <a:spcPct val="120000"/>
              </a:lnSpc>
              <a:spcBef>
                <a:spcPts val="0"/>
              </a:spcBef>
              <a:spcAft>
                <a:spcPts val="0"/>
              </a:spcAft>
              <a:buNone/>
            </a:pPr>
            <a:r>
              <a:rPr lang="en">
                <a:solidFill>
                  <a:schemeClr val="dk1"/>
                </a:solidFill>
              </a:rPr>
              <a:t>- Even bigger - how do you know that faults aren’t still lurking? How do you know whether those tests were any good? You need to run code to see faults, but just running it doesn’t mean you’ve triggered the faults. That depends on the inputs you’ve passed it. We can run code without hitting the exact conditions that trigger a fault.</a:t>
            </a:r>
            <a:endParaRPr>
              <a:solidFill>
                <a:schemeClr val="dk1"/>
              </a:solidFill>
            </a:endParaRPr>
          </a:p>
          <a:p>
            <a:pPr indent="0" lvl="0" marL="0" rtl="0">
              <a:lnSpc>
                <a:spcPct val="120000"/>
              </a:lnSpc>
              <a:spcBef>
                <a:spcPts val="0"/>
              </a:spcBef>
              <a:spcAft>
                <a:spcPts val="0"/>
              </a:spcAft>
              <a:buNone/>
            </a:pPr>
            <a:r>
              <a:rPr lang="en">
                <a:solidFill>
                  <a:schemeClr val="dk1"/>
                </a:solidFill>
              </a:rPr>
              <a:t>- So, you need a bit more to really answer the question of when to stop.</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 1-4)</a:t>
            </a:r>
            <a:endParaRPr>
              <a:solidFill>
                <a:schemeClr val="dk1"/>
              </a:solidFill>
            </a:endParaRPr>
          </a:p>
          <a:p>
            <a:pPr indent="0" lvl="0" marL="0" rtl="0">
              <a:lnSpc>
                <a:spcPct val="120000"/>
              </a:lnSpc>
              <a:spcBef>
                <a:spcPts val="0"/>
              </a:spcBef>
              <a:spcAft>
                <a:spcPts val="0"/>
              </a:spcAft>
              <a:buNone/>
            </a:pPr>
            <a:r>
              <a:rPr lang="en">
                <a:solidFill>
                  <a:schemeClr val="dk1"/>
                </a:solidFill>
              </a:rPr>
              <a:t>(discussion)</a:t>
            </a:r>
            <a:endParaRPr>
              <a:solidFill>
                <a:schemeClr val="dk1"/>
              </a:solidFill>
            </a:endParaRPr>
          </a:p>
          <a:p>
            <a:pPr indent="0" lvl="0" marL="0" rtl="0">
              <a:lnSpc>
                <a:spcPct val="120000"/>
              </a:lnSpc>
              <a:spcBef>
                <a:spcPts val="0"/>
              </a:spcBef>
              <a:spcAft>
                <a:spcPts val="0"/>
              </a:spcAft>
              <a:buNone/>
            </a:pPr>
            <a:r>
              <a:rPr lang="en">
                <a:solidFill>
                  <a:schemeClr val="dk1"/>
                </a:solidFill>
              </a:rPr>
              <a:t>- I don’t bring this up purely as a joke. in practice, this is usually when you’re done.</a:t>
            </a:r>
            <a:endParaRPr>
              <a:solidFill>
                <a:schemeClr val="dk1"/>
              </a:solidFill>
            </a:endParaRPr>
          </a:p>
          <a:p>
            <a:pPr indent="0" lvl="0" marL="0" rtl="0">
              <a:lnSpc>
                <a:spcPct val="120000"/>
              </a:lnSpc>
              <a:spcBef>
                <a:spcPts val="0"/>
              </a:spcBef>
              <a:spcAft>
                <a:spcPts val="0"/>
              </a:spcAft>
              <a:buNone/>
            </a:pPr>
            <a:r>
              <a:rPr lang="en">
                <a:solidFill>
                  <a:schemeClr val="dk1"/>
                </a:solidFill>
              </a:rPr>
              <a:t>obviously, this is often a disaster - if you just go in with the idea that you’ll test until this budget runs out and then we’re done, it guarantees nothing in regard to verification or faults. There’s a good chance that you didn’t allocate enough time or budget to get good testing results. </a:t>
            </a:r>
            <a:endParaRPr>
              <a:solidFill>
                <a:schemeClr val="dk1"/>
              </a:solidFill>
            </a:endParaRPr>
          </a:p>
          <a:p>
            <a:pPr indent="0" lvl="0" marL="0" rtl="0">
              <a:lnSpc>
                <a:spcPct val="120000"/>
              </a:lnSpc>
              <a:spcBef>
                <a:spcPts val="0"/>
              </a:spcBef>
              <a:spcAft>
                <a:spcPts val="0"/>
              </a:spcAft>
              <a:buNone/>
            </a:pPr>
            <a:r>
              <a:rPr lang="en">
                <a:solidFill>
                  <a:schemeClr val="dk1"/>
                </a:solidFill>
              </a:rPr>
              <a:t>But, this can be a rational approach - it starts to hint at where we should go. It often means that you didn’t actually come up with a good plan, but the budget is a part of a good plan.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So, let’s plan it this time. Let’s sit down, draft up some plan that maybe combines forms of black and white box testing.</a:t>
            </a:r>
            <a:endParaRPr>
              <a:solidFill>
                <a:schemeClr val="dk1"/>
              </a:solidFill>
            </a:endParaRPr>
          </a:p>
          <a:p>
            <a:pPr indent="0" lvl="0" marL="0" rtl="0">
              <a:lnSpc>
                <a:spcPct val="120000"/>
              </a:lnSpc>
              <a:spcBef>
                <a:spcPts val="0"/>
              </a:spcBef>
              <a:spcAft>
                <a:spcPts val="0"/>
              </a:spcAft>
              <a:buNone/>
            </a:pPr>
            <a:r>
              <a:rPr lang="en">
                <a:solidFill>
                  <a:schemeClr val="dk1"/>
                </a:solidFill>
              </a:rPr>
              <a:t>This is where the budget does come in - some forms of testing are too expensive for your organization’s resources or schedule, so as engineers, we need to play the trade-off game here - we need to select testing guidelines that give good results for the budget we have, rather than shooting for something higher and failing.</a:t>
            </a:r>
            <a:endParaRPr b="1">
              <a:solidFill>
                <a:schemeClr val="dk1"/>
              </a:solidFill>
            </a:endParaRPr>
          </a:p>
          <a:p>
            <a:pPr indent="0" lvl="0" marL="0" rtl="0">
              <a:lnSpc>
                <a:spcPct val="120000"/>
              </a:lnSpc>
              <a:spcBef>
                <a:spcPts val="0"/>
              </a:spcBef>
              <a:spcAft>
                <a:spcPts val="0"/>
              </a:spcAft>
              <a:buClr>
                <a:srgbClr val="000000"/>
              </a:buClr>
              <a:buSzPts val="1100"/>
              <a:buFont typeface="Arial"/>
              <a:buNone/>
            </a:pPr>
            <a:r>
              <a:rPr lang="en">
                <a:solidFill>
                  <a:schemeClr val="dk1"/>
                </a:solidFill>
              </a:rPr>
              <a:t>(read 4)</a:t>
            </a:r>
            <a:endParaRPr>
              <a:solidFill>
                <a:schemeClr val="dk1"/>
              </a:solidFill>
            </a:endParaRPr>
          </a:p>
          <a:p>
            <a:pPr indent="0" lvl="0" marL="0" rtl="0">
              <a:lnSpc>
                <a:spcPct val="120000"/>
              </a:lnSpc>
              <a:spcBef>
                <a:spcPts val="0"/>
              </a:spcBef>
              <a:spcAft>
                <a:spcPts val="0"/>
              </a:spcAft>
              <a:buNone/>
            </a:pPr>
            <a:r>
              <a:rPr lang="en">
                <a:solidFill>
                  <a:schemeClr val="dk1"/>
                </a:solidFill>
              </a:rPr>
              <a:t>What about this, this seems reasonable, right?</a:t>
            </a:r>
            <a:endParaRPr>
              <a:solidFill>
                <a:schemeClr val="dk1"/>
              </a:solidFill>
            </a:endParaRPr>
          </a:p>
          <a:p>
            <a:pPr indent="0" lvl="0" marL="0" rtl="0">
              <a:lnSpc>
                <a:spcPct val="120000"/>
              </a:lnSpc>
              <a:spcBef>
                <a:spcPts val="0"/>
              </a:spcBef>
              <a:spcAft>
                <a:spcPts val="0"/>
              </a:spcAft>
              <a:buNone/>
            </a:pPr>
            <a:r>
              <a:rPr lang="en">
                <a:solidFill>
                  <a:schemeClr val="dk1"/>
                </a:solidFill>
              </a:rPr>
              <a:t>(discussion)</a:t>
            </a:r>
            <a:endParaRPr>
              <a:solidFill>
                <a:schemeClr val="dk1"/>
              </a:solidFill>
            </a:endParaRPr>
          </a:p>
          <a:p>
            <a:pPr indent="0" lvl="0" marL="0" rtl="0">
              <a:lnSpc>
                <a:spcPct val="120000"/>
              </a:lnSpc>
              <a:spcBef>
                <a:spcPts val="0"/>
              </a:spcBef>
              <a:spcAft>
                <a:spcPts val="0"/>
              </a:spcAft>
              <a:buNone/>
            </a:pPr>
            <a:r>
              <a:rPr lang="en">
                <a:solidFill>
                  <a:schemeClr val="dk1"/>
                </a:solidFill>
              </a:rPr>
              <a:t>- This helps. You’ve come up with what you feel are a good series of tests, they hit the requirements and coverage, and we can afford them. Great. Are there any problems?</a:t>
            </a:r>
            <a:endParaRPr>
              <a:solidFill>
                <a:schemeClr val="dk1"/>
              </a:solidFill>
            </a:endParaRPr>
          </a:p>
          <a:p>
            <a:pPr indent="0" lvl="0" marL="0" rtl="0">
              <a:lnSpc>
                <a:spcPct val="120000"/>
              </a:lnSpc>
              <a:spcBef>
                <a:spcPts val="0"/>
              </a:spcBef>
              <a:spcAft>
                <a:spcPts val="0"/>
              </a:spcAft>
              <a:buNone/>
            </a:pPr>
            <a:r>
              <a:rPr lang="en">
                <a:solidFill>
                  <a:schemeClr val="dk1"/>
                </a:solidFill>
              </a:rPr>
              <a:t>- How do you know you came up with good tests? Effective at rooting out the faults? Is the code safe? Can you make an argument that the system is ready to ship and won’t blow up out there in the real world? It needs a little more thought than just “look at our plan”, you need to be able to make an argument. Lay out the evidence that the system is safe, is ready to go into the hands of the users.</a:t>
            </a:r>
            <a:endParaRPr>
              <a:solidFill>
                <a:schemeClr val="dk1"/>
              </a:solidFill>
            </a:endParaRPr>
          </a:p>
          <a:p>
            <a:pPr indent="0" lvl="0" marL="0" rtl="0">
              <a:lnSpc>
                <a:spcPct val="120000"/>
              </a:lnSpc>
              <a:spcBef>
                <a:spcPts val="0"/>
              </a:spcBef>
              <a:spcAft>
                <a:spcPts val="0"/>
              </a:spcAft>
              <a:buNone/>
            </a:pPr>
            <a:r>
              <a:rPr lang="en">
                <a:solidFill>
                  <a:schemeClr val="dk1"/>
                </a:solidFill>
              </a:rPr>
              <a:t>- A plan is good, but you need one more thing to decide to stop testing - evidence to back up your plan - and a defined threshold that establishes when you stop.</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The answer - we need evidence. (read)</a:t>
            </a:r>
            <a:endParaRPr>
              <a:solidFill>
                <a:schemeClr val="dk1"/>
              </a:solidFill>
            </a:endParaRPr>
          </a:p>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simplest of these properties is correctness - (read 1). By definition, a specification divides all system behaviors into two classes - sucessful or correct executions and failures, or incorrect executions. All possible behaviors of a correct system result successful executions. </a:t>
            </a:r>
            <a:endParaRPr/>
          </a:p>
          <a:p>
            <a:pPr indent="0" lvl="0" marL="0" rtl="0">
              <a:spcBef>
                <a:spcPts val="0"/>
              </a:spcBef>
              <a:spcAft>
                <a:spcPts val="0"/>
              </a:spcAft>
              <a:buNone/>
            </a:pPr>
            <a:r>
              <a:rPr lang="en"/>
              <a:t>(read rest)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Shape 18"/>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Shape 2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Shape 31"/>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5600"/>
              <a:t>When to Stop Testing:</a:t>
            </a:r>
            <a:endParaRPr sz="5600"/>
          </a:p>
          <a:p>
            <a:pPr indent="0" lvl="0" marL="0" rtl="0">
              <a:spcBef>
                <a:spcPts val="0"/>
              </a:spcBef>
              <a:spcAft>
                <a:spcPts val="0"/>
              </a:spcAft>
              <a:buClr>
                <a:schemeClr val="dk1"/>
              </a:buClr>
              <a:buSzPts val="1100"/>
              <a:buFont typeface="Arial"/>
              <a:buNone/>
            </a:pPr>
            <a:r>
              <a:rPr lang="en" sz="3600"/>
              <a:t>Dependability &amp; Reliability</a:t>
            </a:r>
            <a:endParaRPr sz="56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24 - 04/19/2018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Reliability</a:t>
            </a:r>
            <a:endParaRPr/>
          </a:p>
        </p:txBody>
      </p:sp>
      <p:sp>
        <p:nvSpPr>
          <p:cNvPr id="112" name="Shape 1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statistical approximation of correctness. </a:t>
            </a:r>
            <a:endParaRPr/>
          </a:p>
          <a:p>
            <a:pPr indent="-419100" lvl="0" marL="457200" marR="0" rtl="0" algn="l">
              <a:lnSpc>
                <a:spcPct val="100000"/>
              </a:lnSpc>
              <a:spcBef>
                <a:spcPts val="0"/>
              </a:spcBef>
              <a:spcAft>
                <a:spcPts val="0"/>
              </a:spcAft>
              <a:buSzPts val="3000"/>
              <a:buChar char="●"/>
            </a:pPr>
            <a:r>
              <a:rPr lang="en"/>
              <a:t>Reliability is a measure of the likelihood of correct behavior from some period of observed behavior. </a:t>
            </a:r>
            <a:endParaRPr/>
          </a:p>
          <a:p>
            <a:pPr indent="-381000" lvl="1" marL="914400" marR="0" rtl="0" algn="l">
              <a:lnSpc>
                <a:spcPct val="100000"/>
              </a:lnSpc>
              <a:spcBef>
                <a:spcPts val="0"/>
              </a:spcBef>
              <a:spcAft>
                <a:spcPts val="0"/>
              </a:spcAft>
              <a:buSzPts val="2400"/>
              <a:buChar char="○"/>
            </a:pPr>
            <a:r>
              <a:rPr lang="en"/>
              <a:t>Time period, number of system executions</a:t>
            </a:r>
            <a:endParaRPr/>
          </a:p>
          <a:p>
            <a:pPr indent="-381000" lvl="1" marL="914400" marR="0" rtl="0" algn="l">
              <a:lnSpc>
                <a:spcPct val="100000"/>
              </a:lnSpc>
              <a:spcBef>
                <a:spcPts val="0"/>
              </a:spcBef>
              <a:spcAft>
                <a:spcPts val="0"/>
              </a:spcAft>
              <a:buSzPts val="2400"/>
              <a:buChar char="○"/>
            </a:pPr>
            <a:r>
              <a:rPr lang="en"/>
              <a:t>Measured relative to a specification and a usage profile (expected pattern of interaction).</a:t>
            </a:r>
            <a:endParaRPr/>
          </a:p>
          <a:p>
            <a:pPr indent="-381000" lvl="2" marL="1371600" marR="0" rtl="0" algn="l">
              <a:lnSpc>
                <a:spcPct val="100000"/>
              </a:lnSpc>
              <a:spcBef>
                <a:spcPts val="0"/>
              </a:spcBef>
              <a:spcAft>
                <a:spcPts val="0"/>
              </a:spcAft>
              <a:buSzPts val="2400"/>
              <a:buChar char="■"/>
            </a:pPr>
            <a:r>
              <a:rPr lang="en"/>
              <a:t>Reliability is dependent on how the system is interacted with by a user.</a:t>
            </a:r>
            <a:endParaRPr/>
          </a:p>
        </p:txBody>
      </p:sp>
      <p:sp>
        <p:nvSpPr>
          <p:cNvPr id="113" name="Shape 1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Safety</a:t>
            </a:r>
            <a:endParaRPr/>
          </a:p>
        </p:txBody>
      </p:sp>
      <p:sp>
        <p:nvSpPr>
          <p:cNvPr id="119" name="Shape 1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Two flaws with correctness/reliability:</a:t>
            </a:r>
            <a:endParaRPr/>
          </a:p>
          <a:p>
            <a:pPr indent="-381000" lvl="1" marL="914400" marR="0" rtl="0" algn="l">
              <a:lnSpc>
                <a:spcPct val="100000"/>
              </a:lnSpc>
              <a:spcBef>
                <a:spcPts val="0"/>
              </a:spcBef>
              <a:spcAft>
                <a:spcPts val="0"/>
              </a:spcAft>
              <a:buSzPts val="2400"/>
              <a:buChar char="○"/>
            </a:pPr>
            <a:r>
              <a:rPr lang="en"/>
              <a:t>Success is relative to the strength of the specification.</a:t>
            </a:r>
            <a:endParaRPr/>
          </a:p>
          <a:p>
            <a:pPr indent="-381000" lvl="1" marL="914400" marR="0" rtl="0" algn="l">
              <a:lnSpc>
                <a:spcPct val="100000"/>
              </a:lnSpc>
              <a:spcBef>
                <a:spcPts val="0"/>
              </a:spcBef>
              <a:spcAft>
                <a:spcPts val="0"/>
              </a:spcAft>
              <a:buSzPts val="2400"/>
              <a:buChar char="○"/>
            </a:pPr>
            <a:r>
              <a:rPr lang="en"/>
              <a:t>Severity of a failure is not considered. Some failures are worse than others.</a:t>
            </a:r>
            <a:endParaRPr/>
          </a:p>
          <a:p>
            <a:pPr indent="-419100" lvl="0" marL="457200" marR="0" rtl="0" algn="l">
              <a:lnSpc>
                <a:spcPct val="100000"/>
              </a:lnSpc>
              <a:spcBef>
                <a:spcPts val="0"/>
              </a:spcBef>
              <a:spcAft>
                <a:spcPts val="0"/>
              </a:spcAft>
              <a:buSzPts val="3000"/>
              <a:buChar char="●"/>
            </a:pPr>
            <a:r>
              <a:rPr b="1" lang="en"/>
              <a:t>Safety</a:t>
            </a:r>
            <a:r>
              <a:rPr lang="en"/>
              <a:t> is the ability of the software to avoid </a:t>
            </a:r>
            <a:r>
              <a:rPr i="1" lang="en"/>
              <a:t>hazards</a:t>
            </a:r>
            <a:r>
              <a:rPr lang="en"/>
              <a:t>. </a:t>
            </a:r>
            <a:endParaRPr/>
          </a:p>
          <a:p>
            <a:pPr indent="-381000" lvl="1" marL="914400" marR="0" rtl="0" algn="l">
              <a:lnSpc>
                <a:spcPct val="100000"/>
              </a:lnSpc>
              <a:spcBef>
                <a:spcPts val="0"/>
              </a:spcBef>
              <a:spcAft>
                <a:spcPts val="0"/>
              </a:spcAft>
              <a:buSzPts val="2400"/>
              <a:buChar char="○"/>
            </a:pPr>
            <a:r>
              <a:rPr lang="en"/>
              <a:t>Hazard = any undesirable situation.</a:t>
            </a:r>
            <a:endParaRPr/>
          </a:p>
          <a:p>
            <a:pPr indent="-381000" lvl="1" marL="914400" marR="0" rtl="0" algn="l">
              <a:lnSpc>
                <a:spcPct val="100000"/>
              </a:lnSpc>
              <a:spcBef>
                <a:spcPts val="0"/>
              </a:spcBef>
              <a:spcAft>
                <a:spcPts val="0"/>
              </a:spcAft>
              <a:buSzPts val="2400"/>
              <a:buChar char="○"/>
            </a:pPr>
            <a:r>
              <a:rPr lang="en"/>
              <a:t>Relies on a specification of hazards.</a:t>
            </a:r>
            <a:endParaRPr/>
          </a:p>
          <a:p>
            <a:pPr indent="-381000" lvl="2" marL="1371600" marR="0" rtl="0" algn="l">
              <a:lnSpc>
                <a:spcPct val="100000"/>
              </a:lnSpc>
              <a:spcBef>
                <a:spcPts val="0"/>
              </a:spcBef>
              <a:spcAft>
                <a:spcPts val="0"/>
              </a:spcAft>
              <a:buSzPts val="2400"/>
              <a:buChar char="■"/>
            </a:pPr>
            <a:r>
              <a:rPr lang="en"/>
              <a:t>But is only concerned with avoiding hazards, not other aspects of correctness.</a:t>
            </a:r>
            <a:endParaRPr/>
          </a:p>
        </p:txBody>
      </p:sp>
      <p:sp>
        <p:nvSpPr>
          <p:cNvPr id="120" name="Shape 1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Robustness</a:t>
            </a:r>
            <a:endParaRPr/>
          </a:p>
        </p:txBody>
      </p:sp>
      <p:sp>
        <p:nvSpPr>
          <p:cNvPr id="126" name="Shape 1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Correctness and reliability are contingent on normal operating conditions.</a:t>
            </a:r>
            <a:endParaRPr/>
          </a:p>
          <a:p>
            <a:pPr indent="-419100" lvl="0" marL="457200" marR="0" rtl="0" algn="l">
              <a:lnSpc>
                <a:spcPct val="100000"/>
              </a:lnSpc>
              <a:spcBef>
                <a:spcPts val="0"/>
              </a:spcBef>
              <a:spcAft>
                <a:spcPts val="0"/>
              </a:spcAft>
              <a:buSzPts val="3000"/>
              <a:buChar char="●"/>
            </a:pPr>
            <a:r>
              <a:rPr lang="en"/>
              <a:t>Software that is “correct” may still fail when the assumptions of its design are violated. </a:t>
            </a:r>
            <a:r>
              <a:rPr i="1" lang="en"/>
              <a:t>How</a:t>
            </a:r>
            <a:r>
              <a:rPr lang="en"/>
              <a:t> it fails matters.</a:t>
            </a:r>
            <a:endParaRPr/>
          </a:p>
          <a:p>
            <a:pPr indent="-419100" lvl="0" marL="457200" marR="0" rtl="0" algn="l">
              <a:lnSpc>
                <a:spcPct val="100000"/>
              </a:lnSpc>
              <a:spcBef>
                <a:spcPts val="0"/>
              </a:spcBef>
              <a:spcAft>
                <a:spcPts val="0"/>
              </a:spcAft>
              <a:buSzPts val="3000"/>
              <a:buChar char="●"/>
            </a:pPr>
            <a:r>
              <a:rPr lang="en"/>
              <a:t>Software that “gracefully” fails is </a:t>
            </a:r>
            <a:r>
              <a:rPr b="1" lang="en"/>
              <a:t>robust</a:t>
            </a:r>
            <a:r>
              <a:rPr lang="en"/>
              <a:t>. </a:t>
            </a:r>
            <a:endParaRPr/>
          </a:p>
          <a:p>
            <a:pPr indent="-381000" lvl="1" marL="914400" marR="0" rtl="0" algn="l">
              <a:lnSpc>
                <a:spcPct val="100000"/>
              </a:lnSpc>
              <a:spcBef>
                <a:spcPts val="0"/>
              </a:spcBef>
              <a:spcAft>
                <a:spcPts val="0"/>
              </a:spcAft>
              <a:buSzPts val="2400"/>
              <a:buChar char="○"/>
            </a:pPr>
            <a:r>
              <a:rPr lang="en"/>
              <a:t>Consider events that could cause system failure.</a:t>
            </a:r>
            <a:endParaRPr/>
          </a:p>
          <a:p>
            <a:pPr indent="-381000" lvl="1" marL="914400" marR="0" rtl="0" algn="l">
              <a:lnSpc>
                <a:spcPct val="100000"/>
              </a:lnSpc>
              <a:spcBef>
                <a:spcPts val="0"/>
              </a:spcBef>
              <a:spcAft>
                <a:spcPts val="0"/>
              </a:spcAft>
              <a:buSzPts val="2400"/>
              <a:buChar char="○"/>
            </a:pPr>
            <a:r>
              <a:rPr lang="en"/>
              <a:t>Decide on an appropriate counter-measure to ensure graceful degradation of services.</a:t>
            </a:r>
            <a:endParaRPr/>
          </a:p>
        </p:txBody>
      </p:sp>
      <p:sp>
        <p:nvSpPr>
          <p:cNvPr id="127" name="Shape 1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Dependability Property Relations</a:t>
            </a:r>
            <a:endParaRPr/>
          </a:p>
        </p:txBody>
      </p:sp>
      <p:sp>
        <p:nvSpPr>
          <p:cNvPr id="133" name="Shape 1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34" name="Shape 134"/>
          <p:cNvSpPr/>
          <p:nvPr/>
        </p:nvSpPr>
        <p:spPr>
          <a:xfrm>
            <a:off x="1472175" y="2763475"/>
            <a:ext cx="3889500" cy="2130300"/>
          </a:xfrm>
          <a:prstGeom prst="ellipse">
            <a:avLst/>
          </a:prstGeom>
          <a:no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3782325" y="2763475"/>
            <a:ext cx="3889500" cy="2130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2502925" y="2968575"/>
            <a:ext cx="2858700" cy="1759200"/>
          </a:xfrm>
          <a:prstGeom prst="ellipse">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a:off x="3782325" y="2949025"/>
            <a:ext cx="2858700" cy="17592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txBox="1"/>
          <p:nvPr/>
        </p:nvSpPr>
        <p:spPr>
          <a:xfrm>
            <a:off x="1472175" y="3644925"/>
            <a:ext cx="893400" cy="40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Reliable</a:t>
            </a:r>
            <a:endParaRPr b="1"/>
          </a:p>
        </p:txBody>
      </p:sp>
      <p:sp>
        <p:nvSpPr>
          <p:cNvPr id="139" name="Shape 139"/>
          <p:cNvSpPr txBox="1"/>
          <p:nvPr/>
        </p:nvSpPr>
        <p:spPr>
          <a:xfrm>
            <a:off x="2737350" y="3644925"/>
            <a:ext cx="893400" cy="40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Correct</a:t>
            </a:r>
            <a:endParaRPr b="1"/>
          </a:p>
        </p:txBody>
      </p:sp>
      <p:sp>
        <p:nvSpPr>
          <p:cNvPr id="140" name="Shape 140"/>
          <p:cNvSpPr txBox="1"/>
          <p:nvPr/>
        </p:nvSpPr>
        <p:spPr>
          <a:xfrm>
            <a:off x="5498975" y="3644925"/>
            <a:ext cx="893400" cy="40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Safe</a:t>
            </a:r>
            <a:endParaRPr b="1"/>
          </a:p>
        </p:txBody>
      </p:sp>
      <p:sp>
        <p:nvSpPr>
          <p:cNvPr id="141" name="Shape 141"/>
          <p:cNvSpPr txBox="1"/>
          <p:nvPr/>
        </p:nvSpPr>
        <p:spPr>
          <a:xfrm>
            <a:off x="6712100" y="3625375"/>
            <a:ext cx="893400" cy="40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Robust</a:t>
            </a:r>
            <a:endParaRPr b="1"/>
          </a:p>
        </p:txBody>
      </p:sp>
      <p:sp>
        <p:nvSpPr>
          <p:cNvPr id="142" name="Shape 142"/>
          <p:cNvSpPr/>
          <p:nvPr/>
        </p:nvSpPr>
        <p:spPr>
          <a:xfrm>
            <a:off x="2502925" y="5057600"/>
            <a:ext cx="2582100" cy="8382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Correct, but not safe. Specification is inadequate</a:t>
            </a:r>
            <a:endParaRPr b="1"/>
          </a:p>
        </p:txBody>
      </p:sp>
      <p:cxnSp>
        <p:nvCxnSpPr>
          <p:cNvPr id="143" name="Shape 143"/>
          <p:cNvCxnSpPr>
            <a:stCxn id="142" idx="0"/>
          </p:cNvCxnSpPr>
          <p:nvPr/>
        </p:nvCxnSpPr>
        <p:spPr>
          <a:xfrm rot="10800000">
            <a:off x="3463375" y="4205600"/>
            <a:ext cx="330600" cy="852000"/>
          </a:xfrm>
          <a:prstGeom prst="straightConnector1">
            <a:avLst/>
          </a:prstGeom>
          <a:noFill/>
          <a:ln cap="flat" cmpd="sng" w="19050">
            <a:solidFill>
              <a:srgbClr val="2388DB"/>
            </a:solidFill>
            <a:prstDash val="solid"/>
            <a:round/>
            <a:headEnd len="med" w="med" type="none"/>
            <a:tailEnd len="med" w="med" type="triangle"/>
          </a:ln>
        </p:spPr>
      </p:cxnSp>
      <p:sp>
        <p:nvSpPr>
          <p:cNvPr id="144" name="Shape 144"/>
          <p:cNvSpPr/>
          <p:nvPr/>
        </p:nvSpPr>
        <p:spPr>
          <a:xfrm>
            <a:off x="5239100" y="5057600"/>
            <a:ext cx="2787000" cy="8382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Safe, but not correct. Annoying failures can occur.</a:t>
            </a:r>
            <a:endParaRPr b="1"/>
          </a:p>
        </p:txBody>
      </p:sp>
      <p:cxnSp>
        <p:nvCxnSpPr>
          <p:cNvPr id="145" name="Shape 145"/>
          <p:cNvCxnSpPr>
            <a:stCxn id="144" idx="0"/>
            <a:endCxn id="140" idx="2"/>
          </p:cNvCxnSpPr>
          <p:nvPr/>
        </p:nvCxnSpPr>
        <p:spPr>
          <a:xfrm rot="10800000">
            <a:off x="5945600" y="4051400"/>
            <a:ext cx="687000" cy="1006200"/>
          </a:xfrm>
          <a:prstGeom prst="straightConnector1">
            <a:avLst/>
          </a:prstGeom>
          <a:noFill/>
          <a:ln cap="flat" cmpd="sng" w="19050">
            <a:solidFill>
              <a:srgbClr val="2388DB"/>
            </a:solidFill>
            <a:prstDash val="solid"/>
            <a:round/>
            <a:headEnd len="med" w="med" type="none"/>
            <a:tailEnd len="med" w="med" type="triangle"/>
          </a:ln>
        </p:spPr>
      </p:cxnSp>
      <p:sp>
        <p:nvSpPr>
          <p:cNvPr id="146" name="Shape 146"/>
          <p:cNvSpPr/>
          <p:nvPr/>
        </p:nvSpPr>
        <p:spPr>
          <a:xfrm>
            <a:off x="4466625" y="1596675"/>
            <a:ext cx="3113400" cy="8382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Robust, but not safe. Catastrophic failures can occur.</a:t>
            </a:r>
            <a:endParaRPr b="1"/>
          </a:p>
        </p:txBody>
      </p:sp>
      <p:cxnSp>
        <p:nvCxnSpPr>
          <p:cNvPr id="147" name="Shape 147"/>
          <p:cNvCxnSpPr>
            <a:stCxn id="146" idx="2"/>
            <a:endCxn id="141" idx="0"/>
          </p:cNvCxnSpPr>
          <p:nvPr/>
        </p:nvCxnSpPr>
        <p:spPr>
          <a:xfrm>
            <a:off x="6023325" y="2434875"/>
            <a:ext cx="1135500" cy="1190400"/>
          </a:xfrm>
          <a:prstGeom prst="straightConnector1">
            <a:avLst/>
          </a:prstGeom>
          <a:noFill/>
          <a:ln cap="flat" cmpd="sng" w="19050">
            <a:solidFill>
              <a:srgbClr val="2388DB"/>
            </a:solidFill>
            <a:prstDash val="solid"/>
            <a:round/>
            <a:headEnd len="med" w="med" type="none"/>
            <a:tailEnd len="med" w="med" type="triangle"/>
          </a:ln>
        </p:spPr>
      </p:cxnSp>
      <p:sp>
        <p:nvSpPr>
          <p:cNvPr id="148" name="Shape 148"/>
          <p:cNvSpPr/>
          <p:nvPr/>
        </p:nvSpPr>
        <p:spPr>
          <a:xfrm>
            <a:off x="881275" y="1671625"/>
            <a:ext cx="3113400" cy="8382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Reliable, but not correct. Catastrophic failures can occur.</a:t>
            </a:r>
            <a:endParaRPr b="1"/>
          </a:p>
        </p:txBody>
      </p:sp>
      <p:cxnSp>
        <p:nvCxnSpPr>
          <p:cNvPr id="149" name="Shape 149"/>
          <p:cNvCxnSpPr>
            <a:stCxn id="148" idx="2"/>
            <a:endCxn id="138" idx="0"/>
          </p:cNvCxnSpPr>
          <p:nvPr/>
        </p:nvCxnSpPr>
        <p:spPr>
          <a:xfrm flipH="1">
            <a:off x="1918975" y="2509825"/>
            <a:ext cx="519000" cy="1135200"/>
          </a:xfrm>
          <a:prstGeom prst="straightConnector1">
            <a:avLst/>
          </a:prstGeom>
          <a:noFill/>
          <a:ln cap="flat" cmpd="sng" w="19050">
            <a:solidFill>
              <a:srgbClr val="2388DB"/>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Measuring Dependability</a:t>
            </a:r>
            <a:endParaRPr/>
          </a:p>
        </p:txBody>
      </p:sp>
      <p:sp>
        <p:nvSpPr>
          <p:cNvPr id="155" name="Shape 1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Finding all faults is nearly impossible, and always expensive.</a:t>
            </a:r>
            <a:endParaRPr/>
          </a:p>
          <a:p>
            <a:pPr indent="-419100" lvl="0" marL="457200" marR="0" rtl="0" algn="l">
              <a:lnSpc>
                <a:spcPct val="100000"/>
              </a:lnSpc>
              <a:spcBef>
                <a:spcPts val="0"/>
              </a:spcBef>
              <a:spcAft>
                <a:spcPts val="0"/>
              </a:spcAft>
              <a:buSzPts val="3000"/>
              <a:buChar char="●"/>
            </a:pPr>
            <a:r>
              <a:rPr lang="en"/>
              <a:t>We can </a:t>
            </a:r>
            <a:r>
              <a:rPr i="1" lang="en"/>
              <a:t>always</a:t>
            </a:r>
            <a:r>
              <a:rPr lang="en"/>
              <a:t> test more.</a:t>
            </a:r>
            <a:endParaRPr/>
          </a:p>
          <a:p>
            <a:pPr indent="-419100" lvl="0" marL="457200" marR="0" rtl="0" algn="l">
              <a:lnSpc>
                <a:spcPct val="100000"/>
              </a:lnSpc>
              <a:spcBef>
                <a:spcPts val="0"/>
              </a:spcBef>
              <a:spcAft>
                <a:spcPts val="0"/>
              </a:spcAft>
              <a:buSzPts val="3000"/>
              <a:buChar char="●"/>
            </a:pPr>
            <a:r>
              <a:rPr lang="en"/>
              <a:t>Must establish criteria for when the system is dependable </a:t>
            </a:r>
            <a:r>
              <a:rPr i="1" lang="en"/>
              <a:t>enough</a:t>
            </a:r>
            <a:r>
              <a:rPr lang="en"/>
              <a:t> to release.</a:t>
            </a:r>
            <a:endParaRPr/>
          </a:p>
          <a:p>
            <a:pPr indent="-381000" lvl="1" marL="914400" marR="0" rtl="0" algn="l">
              <a:lnSpc>
                <a:spcPct val="100000"/>
              </a:lnSpc>
              <a:spcBef>
                <a:spcPts val="0"/>
              </a:spcBef>
              <a:spcAft>
                <a:spcPts val="0"/>
              </a:spcAft>
              <a:buSzPts val="2400"/>
              <a:buChar char="○"/>
            </a:pPr>
            <a:r>
              <a:rPr lang="en"/>
              <a:t>Correctness hard to prove conclusively.</a:t>
            </a:r>
            <a:endParaRPr/>
          </a:p>
          <a:p>
            <a:pPr indent="-381000" lvl="1" marL="914400" marR="0" rtl="0" algn="l">
              <a:lnSpc>
                <a:spcPct val="100000"/>
              </a:lnSpc>
              <a:spcBef>
                <a:spcPts val="0"/>
              </a:spcBef>
              <a:spcAft>
                <a:spcPts val="0"/>
              </a:spcAft>
              <a:buSzPts val="2400"/>
              <a:buChar char="○"/>
            </a:pPr>
            <a:r>
              <a:rPr lang="en"/>
              <a:t>Robustness/Safety important, but not enough.</a:t>
            </a:r>
            <a:endParaRPr/>
          </a:p>
          <a:p>
            <a:pPr indent="-381000" lvl="1" marL="914400" marR="0" rtl="0" algn="l">
              <a:lnSpc>
                <a:spcPct val="100000"/>
              </a:lnSpc>
              <a:spcBef>
                <a:spcPts val="0"/>
              </a:spcBef>
              <a:spcAft>
                <a:spcPts val="0"/>
              </a:spcAft>
              <a:buSzPts val="2400"/>
              <a:buChar char="○"/>
            </a:pPr>
            <a:r>
              <a:rPr lang="en"/>
              <a:t>Reliability is the basis for arguing dependability.</a:t>
            </a:r>
            <a:endParaRPr/>
          </a:p>
        </p:txBody>
      </p:sp>
      <p:sp>
        <p:nvSpPr>
          <p:cNvPr id="156" name="Shape 1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idx="4294967295" type="body"/>
          </p:nvPr>
        </p:nvSpPr>
        <p:spPr>
          <a:xfrm>
            <a:off x="457200" y="1600200"/>
            <a:ext cx="8538600" cy="49677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b="1" lang="en" sz="4800">
                <a:solidFill>
                  <a:srgbClr val="FFFFFF"/>
                </a:solidFill>
              </a:rPr>
              <a:t>Analyzing Software Reliability</a:t>
            </a:r>
            <a:endParaRPr b="1" sz="4800">
              <a:solidFill>
                <a:srgbClr val="FFFFFF"/>
              </a:solidFill>
            </a:endParaRPr>
          </a:p>
        </p:txBody>
      </p:sp>
      <p:sp>
        <p:nvSpPr>
          <p:cNvPr id="162" name="Shape 1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is Reliability?</a:t>
            </a:r>
            <a:endParaRPr/>
          </a:p>
        </p:txBody>
      </p:sp>
      <p:sp>
        <p:nvSpPr>
          <p:cNvPr id="168" name="Shape 16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Reliability is the probability of failure-free operation for a specified time in a specified environment for a given purpose.</a:t>
            </a:r>
            <a:endParaRPr/>
          </a:p>
          <a:p>
            <a:pPr indent="-419100" lvl="0" marL="457200" rtl="0">
              <a:spcBef>
                <a:spcPts val="0"/>
              </a:spcBef>
              <a:spcAft>
                <a:spcPts val="0"/>
              </a:spcAft>
              <a:buSzPts val="3000"/>
              <a:buChar char="●"/>
            </a:pPr>
            <a:r>
              <a:rPr lang="en"/>
              <a:t>This means different things depending on the system and the users of that system.</a:t>
            </a:r>
            <a:endParaRPr/>
          </a:p>
          <a:p>
            <a:pPr indent="-419100" lvl="0" marL="457200" rtl="0">
              <a:spcBef>
                <a:spcPts val="0"/>
              </a:spcBef>
              <a:spcAft>
                <a:spcPts val="0"/>
              </a:spcAft>
              <a:buSzPts val="3000"/>
              <a:buChar char="●"/>
            </a:pPr>
            <a:r>
              <a:rPr lang="en"/>
              <a:t>Informally, reliability is a measure of how well users think the system provides the services they require.</a:t>
            </a:r>
            <a:endParaRPr/>
          </a:p>
        </p:txBody>
      </p:sp>
      <p:sp>
        <p:nvSpPr>
          <p:cNvPr id="169" name="Shape 16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Reliability is Measurable</a:t>
            </a:r>
            <a:endParaRPr/>
          </a:p>
        </p:txBody>
      </p:sp>
      <p:sp>
        <p:nvSpPr>
          <p:cNvPr id="175" name="Shape 17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Reliability can be defined and measured.</a:t>
            </a:r>
            <a:endParaRPr/>
          </a:p>
          <a:p>
            <a:pPr indent="-419100" lvl="0" marL="457200" rtl="0">
              <a:spcBef>
                <a:spcPts val="0"/>
              </a:spcBef>
              <a:spcAft>
                <a:spcPts val="0"/>
              </a:spcAft>
              <a:buSzPts val="3000"/>
              <a:buChar char="●"/>
            </a:pPr>
            <a:r>
              <a:rPr lang="en"/>
              <a:t>Reliability requirements can be specified:</a:t>
            </a:r>
            <a:endParaRPr/>
          </a:p>
          <a:p>
            <a:pPr indent="-381000" lvl="1" marL="914400" rtl="0">
              <a:spcBef>
                <a:spcPts val="0"/>
              </a:spcBef>
              <a:spcAft>
                <a:spcPts val="0"/>
              </a:spcAft>
              <a:buSzPts val="2400"/>
              <a:buChar char="○"/>
            </a:pPr>
            <a:r>
              <a:rPr lang="en"/>
              <a:t>Non-functional requirements can define the number of failures that are acceptable during normal use of the system, or the time in which the system is allowed to be unavailable for use.</a:t>
            </a:r>
            <a:endParaRPr/>
          </a:p>
          <a:p>
            <a:pPr indent="-381000" lvl="1" marL="914400" rtl="0">
              <a:spcBef>
                <a:spcPts val="0"/>
              </a:spcBef>
              <a:spcAft>
                <a:spcPts val="0"/>
              </a:spcAft>
              <a:buSzPts val="2400"/>
              <a:buChar char="○"/>
            </a:pPr>
            <a:r>
              <a:rPr lang="en"/>
              <a:t>Functional requirements can define how the software avoids, detects, and tolerates faults to ensure they don’t lead to failures. </a:t>
            </a:r>
            <a:endParaRPr/>
          </a:p>
        </p:txBody>
      </p:sp>
      <p:sp>
        <p:nvSpPr>
          <p:cNvPr id="176" name="Shape 17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Improving Reliability</a:t>
            </a:r>
            <a:endParaRPr/>
          </a:p>
        </p:txBody>
      </p:sp>
      <p:sp>
        <p:nvSpPr>
          <p:cNvPr id="182" name="Shape 18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Reliability is improved when software faults that occur in the most frequently-used parts of the software are removed.</a:t>
            </a:r>
            <a:endParaRPr/>
          </a:p>
          <a:p>
            <a:pPr indent="-381000" lvl="1" marL="914400" rtl="0">
              <a:spcBef>
                <a:spcPts val="0"/>
              </a:spcBef>
              <a:spcAft>
                <a:spcPts val="0"/>
              </a:spcAft>
              <a:buSzPts val="2400"/>
              <a:buChar char="○"/>
            </a:pPr>
            <a:r>
              <a:rPr lang="en"/>
              <a:t>Removing X% of the faults will not necessarily lead to an X% improvement in reliability.</a:t>
            </a:r>
            <a:endParaRPr/>
          </a:p>
          <a:p>
            <a:pPr indent="-381000" lvl="2" marL="1371600" rtl="0">
              <a:spcBef>
                <a:spcPts val="0"/>
              </a:spcBef>
              <a:spcAft>
                <a:spcPts val="0"/>
              </a:spcAft>
              <a:buSzPts val="2400"/>
              <a:buChar char="■"/>
            </a:pPr>
            <a:r>
              <a:rPr lang="en"/>
              <a:t>In a study, removing 60% of the faults actually led to a 3% reliability improvement. </a:t>
            </a:r>
            <a:endParaRPr/>
          </a:p>
          <a:p>
            <a:pPr indent="-419100" lvl="0" marL="457200" rtl="0">
              <a:spcBef>
                <a:spcPts val="0"/>
              </a:spcBef>
              <a:spcAft>
                <a:spcPts val="0"/>
              </a:spcAft>
              <a:buSzPts val="3000"/>
              <a:buChar char="●"/>
            </a:pPr>
            <a:r>
              <a:rPr lang="en"/>
              <a:t>Removing faults with serious consequences is the top priority.</a:t>
            </a:r>
            <a:endParaRPr/>
          </a:p>
        </p:txBody>
      </p:sp>
      <p:sp>
        <p:nvSpPr>
          <p:cNvPr id="183" name="Shape 18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Reliability Perception</a:t>
            </a:r>
            <a:endParaRPr/>
          </a:p>
        </p:txBody>
      </p:sp>
      <p:sp>
        <p:nvSpPr>
          <p:cNvPr id="189" name="Shape 189"/>
          <p:cNvSpPr/>
          <p:nvPr/>
        </p:nvSpPr>
        <p:spPr>
          <a:xfrm>
            <a:off x="1420300" y="1911675"/>
            <a:ext cx="6462300" cy="41088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p:nvPr/>
        </p:nvSpPr>
        <p:spPr>
          <a:xfrm>
            <a:off x="2942300" y="4068350"/>
            <a:ext cx="2272200" cy="1420200"/>
          </a:xfrm>
          <a:prstGeom prst="ellipse">
            <a:avLst/>
          </a:prstGeom>
          <a:solidFill>
            <a:srgbClr val="A64D7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User 2</a:t>
            </a:r>
            <a:endParaRPr b="1" sz="1800"/>
          </a:p>
        </p:txBody>
      </p:sp>
      <p:sp>
        <p:nvSpPr>
          <p:cNvPr id="191" name="Shape 191"/>
          <p:cNvSpPr/>
          <p:nvPr/>
        </p:nvSpPr>
        <p:spPr>
          <a:xfrm>
            <a:off x="2495675" y="2911600"/>
            <a:ext cx="1531800" cy="14202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1800"/>
              <a:t>User 1</a:t>
            </a:r>
            <a:endParaRPr b="1" sz="1800"/>
          </a:p>
        </p:txBody>
      </p:sp>
      <p:sp>
        <p:nvSpPr>
          <p:cNvPr id="192" name="Shape 192"/>
          <p:cNvSpPr/>
          <p:nvPr/>
        </p:nvSpPr>
        <p:spPr>
          <a:xfrm>
            <a:off x="5001925" y="3094225"/>
            <a:ext cx="1947300" cy="2303100"/>
          </a:xfrm>
          <a:prstGeom prst="ellipse">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User 3</a:t>
            </a:r>
            <a:endParaRPr b="1" sz="1800"/>
          </a:p>
        </p:txBody>
      </p:sp>
      <p:sp>
        <p:nvSpPr>
          <p:cNvPr id="193" name="Shape 193"/>
          <p:cNvSpPr/>
          <p:nvPr/>
        </p:nvSpPr>
        <p:spPr>
          <a:xfrm>
            <a:off x="5102925" y="2404350"/>
            <a:ext cx="1897200" cy="923100"/>
          </a:xfrm>
          <a:prstGeom prst="ellipse">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1800"/>
              <a:t>Input Causing Failure</a:t>
            </a:r>
            <a:endParaRPr b="1" sz="1800"/>
          </a:p>
        </p:txBody>
      </p:sp>
      <p:sp>
        <p:nvSpPr>
          <p:cNvPr id="194" name="Shape 19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543450" y="2555975"/>
            <a:ext cx="7948500" cy="154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When is software ready for release?</a:t>
            </a:r>
            <a:endParaRPr sz="4800"/>
          </a:p>
        </p:txBody>
      </p:sp>
      <p:sp>
        <p:nvSpPr>
          <p:cNvPr id="57" name="Shape 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Software Reliability</a:t>
            </a:r>
            <a:endParaRPr/>
          </a:p>
        </p:txBody>
      </p:sp>
      <p:sp>
        <p:nvSpPr>
          <p:cNvPr id="200" name="Shape 20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Reliability cannot be defined objectively for all situations.</a:t>
            </a:r>
            <a:endParaRPr/>
          </a:p>
          <a:p>
            <a:pPr indent="-381000" lvl="1" marL="914400" rtl="0">
              <a:spcBef>
                <a:spcPts val="0"/>
              </a:spcBef>
              <a:spcAft>
                <a:spcPts val="0"/>
              </a:spcAft>
              <a:buSzPts val="2400"/>
              <a:buChar char="○"/>
            </a:pPr>
            <a:r>
              <a:rPr lang="en"/>
              <a:t>Reliability measurements quoted out of context are meaningless.</a:t>
            </a:r>
            <a:endParaRPr/>
          </a:p>
          <a:p>
            <a:pPr indent="-419100" lvl="0" marL="457200" rtl="0">
              <a:spcBef>
                <a:spcPts val="0"/>
              </a:spcBef>
              <a:spcAft>
                <a:spcPts val="0"/>
              </a:spcAft>
              <a:buSzPts val="3000"/>
              <a:buChar char="●"/>
            </a:pPr>
            <a:r>
              <a:rPr lang="en"/>
              <a:t>Requires operational profile for its definition.</a:t>
            </a:r>
            <a:endParaRPr/>
          </a:p>
          <a:p>
            <a:pPr indent="-381000" lvl="1" marL="914400" rtl="0">
              <a:spcBef>
                <a:spcPts val="0"/>
              </a:spcBef>
              <a:spcAft>
                <a:spcPts val="0"/>
              </a:spcAft>
              <a:buSzPts val="2400"/>
              <a:buChar char="○"/>
            </a:pPr>
            <a:r>
              <a:rPr lang="en"/>
              <a:t>A profile of the expected pattern of software usage.</a:t>
            </a:r>
            <a:endParaRPr/>
          </a:p>
          <a:p>
            <a:pPr indent="-419100" lvl="0" marL="457200" rtl="0">
              <a:spcBef>
                <a:spcPts val="0"/>
              </a:spcBef>
              <a:spcAft>
                <a:spcPts val="0"/>
              </a:spcAft>
              <a:buSzPts val="3000"/>
              <a:buChar char="●"/>
            </a:pPr>
            <a:r>
              <a:rPr lang="en"/>
              <a:t>Must consider fault consequences.</a:t>
            </a:r>
            <a:endParaRPr/>
          </a:p>
          <a:p>
            <a:pPr indent="-381000" lvl="1" marL="914400" rtl="0">
              <a:spcBef>
                <a:spcPts val="0"/>
              </a:spcBef>
              <a:spcAft>
                <a:spcPts val="0"/>
              </a:spcAft>
              <a:buSzPts val="2400"/>
              <a:buChar char="○"/>
            </a:pPr>
            <a:r>
              <a:rPr lang="en"/>
              <a:t>Not all faults are equally serious.</a:t>
            </a:r>
            <a:endParaRPr/>
          </a:p>
          <a:p>
            <a:pPr indent="-381000" lvl="1" marL="914400" rtl="0">
              <a:spcBef>
                <a:spcPts val="0"/>
              </a:spcBef>
              <a:spcAft>
                <a:spcPts val="0"/>
              </a:spcAft>
              <a:buSzPts val="2400"/>
              <a:buChar char="○"/>
            </a:pPr>
            <a:r>
              <a:rPr lang="en"/>
              <a:t>System is perceived as unreliable if there are more serious faults.</a:t>
            </a:r>
            <a:endParaRPr/>
          </a:p>
        </p:txBody>
      </p:sp>
      <p:sp>
        <p:nvSpPr>
          <p:cNvPr id="201" name="Shape 20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How to Measure Reliability</a:t>
            </a:r>
            <a:endParaRPr/>
          </a:p>
        </p:txBody>
      </p:sp>
      <p:sp>
        <p:nvSpPr>
          <p:cNvPr id="207" name="Shape 20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Measuring reliability is normal when building hardware, but hardware metrics often aren’t suitable for software. </a:t>
            </a:r>
            <a:endParaRPr/>
          </a:p>
          <a:p>
            <a:pPr indent="-381000" lvl="1" marL="914400" rtl="0">
              <a:spcBef>
                <a:spcPts val="0"/>
              </a:spcBef>
              <a:spcAft>
                <a:spcPts val="0"/>
              </a:spcAft>
              <a:buSzPts val="2400"/>
              <a:buChar char="○"/>
            </a:pPr>
            <a:r>
              <a:rPr lang="en"/>
              <a:t>Based on component failures and the need to repair or replace a component once it has failed.</a:t>
            </a:r>
            <a:endParaRPr/>
          </a:p>
          <a:p>
            <a:pPr indent="-381000" lvl="1" marL="914400" rtl="0">
              <a:spcBef>
                <a:spcPts val="0"/>
              </a:spcBef>
              <a:spcAft>
                <a:spcPts val="0"/>
              </a:spcAft>
              <a:buSzPts val="2400"/>
              <a:buChar char="○"/>
            </a:pPr>
            <a:r>
              <a:rPr lang="en"/>
              <a:t>In hardware, the design is assumed to be correct.</a:t>
            </a:r>
            <a:endParaRPr/>
          </a:p>
          <a:p>
            <a:pPr indent="-419100" lvl="0" marL="457200" rtl="0">
              <a:spcBef>
                <a:spcPts val="0"/>
              </a:spcBef>
              <a:spcAft>
                <a:spcPts val="0"/>
              </a:spcAft>
              <a:buSzPts val="3000"/>
              <a:buChar char="●"/>
            </a:pPr>
            <a:r>
              <a:rPr lang="en"/>
              <a:t>Software failures are always design failures.</a:t>
            </a:r>
            <a:endParaRPr/>
          </a:p>
          <a:p>
            <a:pPr indent="-381000" lvl="1" marL="914400" rtl="0">
              <a:spcBef>
                <a:spcPts val="0"/>
              </a:spcBef>
              <a:spcAft>
                <a:spcPts val="0"/>
              </a:spcAft>
              <a:buSzPts val="2400"/>
              <a:buChar char="○"/>
            </a:pPr>
            <a:r>
              <a:rPr lang="en"/>
              <a:t>Often, the system is available even though a failure has occurred. </a:t>
            </a:r>
            <a:endParaRPr/>
          </a:p>
        </p:txBody>
      </p:sp>
      <p:sp>
        <p:nvSpPr>
          <p:cNvPr id="208" name="Shape 20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Availability</a:t>
            </a:r>
            <a:endParaRPr/>
          </a:p>
        </p:txBody>
      </p:sp>
      <p:sp>
        <p:nvSpPr>
          <p:cNvPr id="214" name="Shape 2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The availability of a system reflects its ability to deliver services when available (uptime/total time).</a:t>
            </a:r>
            <a:endParaRPr/>
          </a:p>
          <a:p>
            <a:pPr indent="-381000" lvl="1" marL="914400" rtl="0">
              <a:spcBef>
                <a:spcPts val="0"/>
              </a:spcBef>
              <a:spcAft>
                <a:spcPts val="0"/>
              </a:spcAft>
              <a:buSzPts val="2400"/>
              <a:buChar char="○"/>
            </a:pPr>
            <a:r>
              <a:rPr lang="en"/>
              <a:t>Takes repair and restart time into account.</a:t>
            </a:r>
            <a:endParaRPr/>
          </a:p>
          <a:p>
            <a:pPr indent="-381000" lvl="1" marL="914400" rtl="0">
              <a:spcBef>
                <a:spcPts val="0"/>
              </a:spcBef>
              <a:spcAft>
                <a:spcPts val="0"/>
              </a:spcAft>
              <a:buSzPts val="2400"/>
              <a:buChar char="○"/>
            </a:pPr>
            <a:r>
              <a:rPr lang="en"/>
              <a:t>Does not tend to take incorrect computations (partial failures) into account.</a:t>
            </a:r>
            <a:endParaRPr/>
          </a:p>
          <a:p>
            <a:pPr indent="-419100" lvl="0" marL="457200" rtl="0">
              <a:spcBef>
                <a:spcPts val="0"/>
              </a:spcBef>
              <a:spcAft>
                <a:spcPts val="0"/>
              </a:spcAft>
              <a:buSzPts val="3000"/>
              <a:buChar char="●"/>
            </a:pPr>
            <a:r>
              <a:rPr lang="en"/>
              <a:t>Availability of 0.9999 means the system is available 99.99% of the time. </a:t>
            </a:r>
            <a:endParaRPr/>
          </a:p>
          <a:p>
            <a:pPr indent="-381000" lvl="1" marL="914400" rtl="0">
              <a:spcBef>
                <a:spcPts val="0"/>
              </a:spcBef>
              <a:spcAft>
                <a:spcPts val="0"/>
              </a:spcAft>
              <a:buSzPts val="2400"/>
              <a:buChar char="○"/>
            </a:pPr>
            <a:r>
              <a:rPr lang="en"/>
              <a:t>0.9 = down for 144 minutes a day, 0.99 = down for 14.4 minutes, 0.999 = down for 84 seconds, 0.9999 = down for 8.4 seconds.</a:t>
            </a:r>
            <a:endParaRPr/>
          </a:p>
        </p:txBody>
      </p:sp>
      <p:sp>
        <p:nvSpPr>
          <p:cNvPr id="215" name="Shape 2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Probability of Failure on Demand (POFOD)</a:t>
            </a:r>
            <a:endParaRPr/>
          </a:p>
        </p:txBody>
      </p:sp>
      <p:sp>
        <p:nvSpPr>
          <p:cNvPr id="221" name="Shape 2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The likelihood that a service request will result in a system failure (failures/requests over a period).</a:t>
            </a:r>
            <a:endParaRPr/>
          </a:p>
          <a:p>
            <a:pPr indent="-419100" lvl="0" marL="457200" rtl="0">
              <a:spcBef>
                <a:spcPts val="0"/>
              </a:spcBef>
              <a:spcAft>
                <a:spcPts val="0"/>
              </a:spcAft>
              <a:buSzPts val="3000"/>
              <a:buChar char="●"/>
            </a:pPr>
            <a:r>
              <a:rPr lang="en"/>
              <a:t>POFOD = 0.001 means that 1 out of 1000 service requests result in a failure. </a:t>
            </a:r>
            <a:endParaRPr/>
          </a:p>
          <a:p>
            <a:pPr indent="-419100" lvl="0" marL="457200" rtl="0">
              <a:spcBef>
                <a:spcPts val="0"/>
              </a:spcBef>
              <a:spcAft>
                <a:spcPts val="0"/>
              </a:spcAft>
              <a:buSzPts val="3000"/>
              <a:buChar char="●"/>
            </a:pPr>
            <a:r>
              <a:rPr lang="en"/>
              <a:t>Should be used in situations where a failure on request is serious. </a:t>
            </a:r>
            <a:endParaRPr/>
          </a:p>
          <a:p>
            <a:pPr indent="-381000" lvl="1" marL="914400" rtl="0">
              <a:spcBef>
                <a:spcPts val="0"/>
              </a:spcBef>
              <a:spcAft>
                <a:spcPts val="0"/>
              </a:spcAft>
              <a:buSzPts val="2400"/>
              <a:buChar char="○"/>
            </a:pPr>
            <a:r>
              <a:rPr lang="en"/>
              <a:t>Independent of the frequency of requests.</a:t>
            </a:r>
            <a:endParaRPr/>
          </a:p>
          <a:p>
            <a:pPr indent="-381000" lvl="1" marL="914400" rtl="0">
              <a:spcBef>
                <a:spcPts val="0"/>
              </a:spcBef>
              <a:spcAft>
                <a:spcPts val="0"/>
              </a:spcAft>
              <a:buSzPts val="2400"/>
              <a:buChar char="○"/>
            </a:pPr>
            <a:r>
              <a:rPr lang="en"/>
              <a:t>1/1000 failure rate sounds risky, but if one failure per lifetime, it is good.</a:t>
            </a:r>
            <a:endParaRPr/>
          </a:p>
        </p:txBody>
      </p:sp>
      <p:sp>
        <p:nvSpPr>
          <p:cNvPr id="222" name="Shape 2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Rate of Occurrence of Fault (ROCOF)</a:t>
            </a:r>
            <a:endParaRPr/>
          </a:p>
        </p:txBody>
      </p:sp>
      <p:sp>
        <p:nvSpPr>
          <p:cNvPr id="228" name="Shape 2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Frequency of the occurrence of unexpected behavior.</a:t>
            </a:r>
            <a:endParaRPr/>
          </a:p>
          <a:p>
            <a:pPr indent="-381000" lvl="1" marL="914400" rtl="0">
              <a:spcBef>
                <a:spcPts val="0"/>
              </a:spcBef>
              <a:spcAft>
                <a:spcPts val="0"/>
              </a:spcAft>
              <a:buSzPts val="2400"/>
              <a:buChar char="○"/>
            </a:pPr>
            <a:r>
              <a:rPr lang="en"/>
              <a:t>Probable number of failures over a period of time or number of system executions.</a:t>
            </a:r>
            <a:endParaRPr/>
          </a:p>
          <a:p>
            <a:pPr indent="-419100" lvl="0" marL="457200" rtl="0">
              <a:spcBef>
                <a:spcPts val="0"/>
              </a:spcBef>
              <a:spcAft>
                <a:spcPts val="0"/>
              </a:spcAft>
              <a:buSzPts val="3000"/>
              <a:buChar char="●"/>
            </a:pPr>
            <a:r>
              <a:rPr lang="en"/>
              <a:t>ROCOF of 0.02 means that 2 failures are likely per 100 time units.</a:t>
            </a:r>
            <a:endParaRPr/>
          </a:p>
          <a:p>
            <a:pPr indent="-419100" lvl="0" marL="457200" rtl="0">
              <a:spcBef>
                <a:spcPts val="0"/>
              </a:spcBef>
              <a:spcAft>
                <a:spcPts val="0"/>
              </a:spcAft>
              <a:buSzPts val="3000"/>
              <a:buChar char="●"/>
            </a:pPr>
            <a:r>
              <a:rPr lang="en"/>
              <a:t>Most appropriate metric when requests are made on a regular basis (such as a shop).</a:t>
            </a:r>
            <a:endParaRPr/>
          </a:p>
        </p:txBody>
      </p:sp>
      <p:sp>
        <p:nvSpPr>
          <p:cNvPr id="229" name="Shape 2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Mean Time Between Failures (MTBF)</a:t>
            </a:r>
            <a:endParaRPr/>
          </a:p>
        </p:txBody>
      </p:sp>
      <p:sp>
        <p:nvSpPr>
          <p:cNvPr id="235" name="Shape 2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Measures the average length of time between observed failures.</a:t>
            </a:r>
            <a:endParaRPr/>
          </a:p>
          <a:p>
            <a:pPr indent="-381000" lvl="1" marL="914400" rtl="0">
              <a:spcBef>
                <a:spcPts val="0"/>
              </a:spcBef>
              <a:spcAft>
                <a:spcPts val="0"/>
              </a:spcAft>
              <a:buSzPts val="2400"/>
              <a:buChar char="○"/>
            </a:pPr>
            <a:r>
              <a:rPr lang="en"/>
              <a:t>Requires the timestamp of each failure and the timestamp of when the system resumed service.</a:t>
            </a:r>
            <a:endParaRPr/>
          </a:p>
          <a:p>
            <a:pPr indent="-419100" lvl="0" marL="457200" rtl="0">
              <a:spcBef>
                <a:spcPts val="0"/>
              </a:spcBef>
              <a:spcAft>
                <a:spcPts val="0"/>
              </a:spcAft>
              <a:buSzPts val="3000"/>
              <a:buChar char="●"/>
            </a:pPr>
            <a:r>
              <a:rPr lang="en"/>
              <a:t>MTBF of 500 means that the time between failures is, on average, 500 time units (or requests).</a:t>
            </a:r>
            <a:endParaRPr/>
          </a:p>
          <a:p>
            <a:pPr indent="-419100" lvl="0" marL="457200" rtl="0">
              <a:spcBef>
                <a:spcPts val="0"/>
              </a:spcBef>
              <a:spcAft>
                <a:spcPts val="0"/>
              </a:spcAft>
              <a:buSzPts val="3000"/>
              <a:buChar char="●"/>
            </a:pPr>
            <a:r>
              <a:rPr lang="en"/>
              <a:t>For systems with long user sessions, you want to require a long MTBF.</a:t>
            </a:r>
            <a:endParaRPr/>
          </a:p>
        </p:txBody>
      </p:sp>
      <p:sp>
        <p:nvSpPr>
          <p:cNvPr id="236" name="Shape 2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Needed for Measurements</a:t>
            </a:r>
            <a:endParaRPr/>
          </a:p>
        </p:txBody>
      </p:sp>
      <p:sp>
        <p:nvSpPr>
          <p:cNvPr id="242" name="Shape 2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To assess reliability, data must be captured from users’ sessions with the system:</a:t>
            </a:r>
            <a:endParaRPr/>
          </a:p>
          <a:p>
            <a:pPr indent="-381000" lvl="0" marL="457200" rtl="0">
              <a:spcBef>
                <a:spcPts val="600"/>
              </a:spcBef>
              <a:spcAft>
                <a:spcPts val="0"/>
              </a:spcAft>
              <a:buSzPts val="2400"/>
              <a:buChar char="●"/>
            </a:pPr>
            <a:r>
              <a:rPr lang="en" sz="2400"/>
              <a:t>Measure the number of failures per a given number of requests (used for POFOD).</a:t>
            </a:r>
            <a:endParaRPr sz="2400"/>
          </a:p>
          <a:p>
            <a:pPr indent="-381000" lvl="0" marL="457200" rtl="0">
              <a:spcBef>
                <a:spcPts val="0"/>
              </a:spcBef>
              <a:spcAft>
                <a:spcPts val="0"/>
              </a:spcAft>
              <a:buSzPts val="2400"/>
              <a:buChar char="●"/>
            </a:pPr>
            <a:r>
              <a:rPr lang="en" sz="2400"/>
              <a:t>Measure the number of failures, plus total elapsed time or request number (ROCOF).</a:t>
            </a:r>
            <a:endParaRPr sz="2400"/>
          </a:p>
          <a:p>
            <a:pPr indent="-381000" lvl="0" marL="457200" rtl="0">
              <a:spcBef>
                <a:spcPts val="0"/>
              </a:spcBef>
              <a:spcAft>
                <a:spcPts val="0"/>
              </a:spcAft>
              <a:buSzPts val="2400"/>
              <a:buChar char="●"/>
            </a:pPr>
            <a:r>
              <a:rPr lang="en" sz="2400"/>
              <a:t>Requires the timestamp of each failure and the timestamp of when service is resumed (MTBF).</a:t>
            </a:r>
            <a:endParaRPr sz="2400"/>
          </a:p>
          <a:p>
            <a:pPr indent="-381000" lvl="0" marL="457200" rtl="0">
              <a:spcBef>
                <a:spcPts val="0"/>
              </a:spcBef>
              <a:spcAft>
                <a:spcPts val="0"/>
              </a:spcAft>
              <a:buSzPts val="2400"/>
              <a:buChar char="●"/>
            </a:pPr>
            <a:r>
              <a:rPr lang="en" sz="2400"/>
              <a:t>Measure the time to restart after a failure (availability).</a:t>
            </a:r>
            <a:endParaRPr sz="2400"/>
          </a:p>
        </p:txBody>
      </p:sp>
      <p:sp>
        <p:nvSpPr>
          <p:cNvPr id="243" name="Shape 2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Reliability Examples</a:t>
            </a:r>
            <a:endParaRPr/>
          </a:p>
        </p:txBody>
      </p:sp>
      <p:sp>
        <p:nvSpPr>
          <p:cNvPr id="249" name="Shape 2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Provide software with 10000 requests.</a:t>
            </a:r>
            <a:endParaRPr/>
          </a:p>
          <a:p>
            <a:pPr indent="-381000" lvl="1" marL="914400" rtl="0">
              <a:spcBef>
                <a:spcPts val="0"/>
              </a:spcBef>
              <a:spcAft>
                <a:spcPts val="0"/>
              </a:spcAft>
              <a:buSzPts val="2400"/>
              <a:buChar char="○"/>
            </a:pPr>
            <a:r>
              <a:rPr lang="en"/>
              <a:t>Wrong result on 35 requests, crash on 5 requests.</a:t>
            </a:r>
            <a:endParaRPr/>
          </a:p>
          <a:p>
            <a:pPr indent="-381000" lvl="1" marL="914400" rtl="0">
              <a:spcBef>
                <a:spcPts val="0"/>
              </a:spcBef>
              <a:spcAft>
                <a:spcPts val="0"/>
              </a:spcAft>
              <a:buSzPts val="2400"/>
              <a:buChar char="○"/>
            </a:pPr>
            <a:r>
              <a:rPr lang="en"/>
              <a:t>What is the POFOD?</a:t>
            </a:r>
            <a:endParaRPr/>
          </a:p>
        </p:txBody>
      </p:sp>
      <p:sp>
        <p:nvSpPr>
          <p:cNvPr id="250" name="Shape 250"/>
          <p:cNvSpPr txBox="1"/>
          <p:nvPr>
            <p:ph idx="1" type="body"/>
          </p:nvPr>
        </p:nvSpPr>
        <p:spPr>
          <a:xfrm>
            <a:off x="457200" y="3147975"/>
            <a:ext cx="8538600" cy="6159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rgbClr val="FF0000"/>
              </a:buClr>
              <a:buSzPts val="3000"/>
              <a:buFont typeface="Arial"/>
              <a:buChar char="●"/>
            </a:pPr>
            <a:r>
              <a:rPr lang="en">
                <a:solidFill>
                  <a:srgbClr val="FF0000"/>
                </a:solidFill>
              </a:rPr>
              <a:t>40 / 10000 = 0.0004</a:t>
            </a:r>
            <a:endParaRPr>
              <a:solidFill>
                <a:srgbClr val="FF0000"/>
              </a:solidFill>
            </a:endParaRPr>
          </a:p>
        </p:txBody>
      </p:sp>
      <p:sp>
        <p:nvSpPr>
          <p:cNvPr id="251" name="Shape 251"/>
          <p:cNvSpPr txBox="1"/>
          <p:nvPr>
            <p:ph idx="1" type="body"/>
          </p:nvPr>
        </p:nvSpPr>
        <p:spPr>
          <a:xfrm>
            <a:off x="457200" y="3763875"/>
            <a:ext cx="8538600" cy="16362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Run the software for 144 hours </a:t>
            </a:r>
            <a:endParaRPr/>
          </a:p>
          <a:p>
            <a:pPr indent="-381000" lvl="1" marL="914400" rtl="0">
              <a:spcBef>
                <a:spcPts val="0"/>
              </a:spcBef>
              <a:spcAft>
                <a:spcPts val="0"/>
              </a:spcAft>
              <a:buSzPts val="2400"/>
              <a:buChar char="○"/>
            </a:pPr>
            <a:r>
              <a:rPr lang="en"/>
              <a:t>(6 million requests). Software failed on 6 requests.</a:t>
            </a:r>
            <a:endParaRPr/>
          </a:p>
          <a:p>
            <a:pPr indent="-381000" lvl="1" marL="914400" rtl="0">
              <a:spcBef>
                <a:spcPts val="0"/>
              </a:spcBef>
              <a:spcAft>
                <a:spcPts val="0"/>
              </a:spcAft>
              <a:buSzPts val="2400"/>
              <a:buChar char="○"/>
            </a:pPr>
            <a:r>
              <a:rPr lang="en"/>
              <a:t>What is the ROCOF? The POFOD?</a:t>
            </a:r>
            <a:endParaRPr/>
          </a:p>
        </p:txBody>
      </p:sp>
      <p:sp>
        <p:nvSpPr>
          <p:cNvPr id="252" name="Shape 252"/>
          <p:cNvSpPr txBox="1"/>
          <p:nvPr>
            <p:ph idx="1" type="body"/>
          </p:nvPr>
        </p:nvSpPr>
        <p:spPr>
          <a:xfrm>
            <a:off x="457200" y="5336250"/>
            <a:ext cx="8538600" cy="11433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FF0000"/>
              </a:buClr>
              <a:buSzPts val="3000"/>
              <a:buChar char="●"/>
            </a:pPr>
            <a:r>
              <a:rPr lang="en">
                <a:solidFill>
                  <a:srgbClr val="FF0000"/>
                </a:solidFill>
              </a:rPr>
              <a:t>ROCOF = 6/144 = 1/24 = 0.04 </a:t>
            </a:r>
            <a:endParaRPr>
              <a:solidFill>
                <a:srgbClr val="FF0000"/>
              </a:solidFill>
            </a:endParaRPr>
          </a:p>
          <a:p>
            <a:pPr indent="-419100" lvl="0" marL="457200" rtl="0">
              <a:spcBef>
                <a:spcPts val="0"/>
              </a:spcBef>
              <a:spcAft>
                <a:spcPts val="0"/>
              </a:spcAft>
              <a:buClr>
                <a:srgbClr val="FF0000"/>
              </a:buClr>
              <a:buSzPts val="3000"/>
              <a:buChar char="●"/>
            </a:pPr>
            <a:r>
              <a:rPr lang="en">
                <a:solidFill>
                  <a:srgbClr val="FF0000"/>
                </a:solidFill>
              </a:rPr>
              <a:t>POFOD = 6/6000000 = (10</a:t>
            </a:r>
            <a:r>
              <a:rPr baseline="30000" lang="en">
                <a:solidFill>
                  <a:srgbClr val="FF0000"/>
                </a:solidFill>
              </a:rPr>
              <a:t>-6</a:t>
            </a:r>
            <a:r>
              <a:rPr lang="en">
                <a:solidFill>
                  <a:srgbClr val="FF0000"/>
                </a:solidFill>
              </a:rPr>
              <a:t>)</a:t>
            </a:r>
            <a:endParaRPr>
              <a:solidFill>
                <a:srgbClr val="FF0000"/>
              </a:solidFill>
            </a:endParaRPr>
          </a:p>
        </p:txBody>
      </p:sp>
      <p:sp>
        <p:nvSpPr>
          <p:cNvPr id="253" name="Shape 2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Reliability Examples</a:t>
            </a:r>
            <a:endParaRPr/>
          </a:p>
        </p:txBody>
      </p:sp>
      <p:sp>
        <p:nvSpPr>
          <p:cNvPr id="259" name="Shape 2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You advertise a piece of software with a ROCOF of 0.001 failures per hour.</a:t>
            </a:r>
            <a:endParaRPr/>
          </a:p>
          <a:p>
            <a:pPr indent="-381000" lvl="1" marL="914400" rtl="0">
              <a:spcBef>
                <a:spcPts val="0"/>
              </a:spcBef>
              <a:spcAft>
                <a:spcPts val="0"/>
              </a:spcAft>
              <a:buSzPts val="2400"/>
              <a:buChar char="○"/>
            </a:pPr>
            <a:r>
              <a:rPr lang="en"/>
              <a:t>However, it takes 3 hours (on average) to get the system up again after a failure.</a:t>
            </a:r>
            <a:endParaRPr/>
          </a:p>
          <a:p>
            <a:pPr indent="-381000" lvl="1" marL="914400" rtl="0">
              <a:spcBef>
                <a:spcPts val="0"/>
              </a:spcBef>
              <a:spcAft>
                <a:spcPts val="0"/>
              </a:spcAft>
              <a:buSzPts val="2400"/>
              <a:buChar char="○"/>
            </a:pPr>
            <a:r>
              <a:rPr lang="en"/>
              <a:t>What is the availability per year?</a:t>
            </a:r>
            <a:endParaRPr sz="2200"/>
          </a:p>
        </p:txBody>
      </p:sp>
      <p:sp>
        <p:nvSpPr>
          <p:cNvPr id="260" name="Shape 260"/>
          <p:cNvSpPr txBox="1"/>
          <p:nvPr>
            <p:ph idx="1" type="body"/>
          </p:nvPr>
        </p:nvSpPr>
        <p:spPr>
          <a:xfrm>
            <a:off x="457200" y="3787125"/>
            <a:ext cx="8538600" cy="615900"/>
          </a:xfrm>
          <a:prstGeom prst="rect">
            <a:avLst/>
          </a:prstGeom>
        </p:spPr>
        <p:txBody>
          <a:bodyPr anchorCtr="0" anchor="t" bIns="91425" lIns="91425" spcFirstLastPara="1" rIns="91425" wrap="square" tIns="91425">
            <a:noAutofit/>
          </a:bodyPr>
          <a:lstStyle/>
          <a:p>
            <a:pPr indent="-381000" lvl="0" marL="457200" marR="0" rtl="0" algn="l">
              <a:lnSpc>
                <a:spcPct val="120000"/>
              </a:lnSpc>
              <a:spcBef>
                <a:spcPts val="0"/>
              </a:spcBef>
              <a:spcAft>
                <a:spcPts val="0"/>
              </a:spcAft>
              <a:buClr>
                <a:srgbClr val="FF0000"/>
              </a:buClr>
              <a:buSzPts val="2400"/>
              <a:buFont typeface="Arial"/>
              <a:buChar char="●"/>
            </a:pPr>
            <a:r>
              <a:rPr lang="en" sz="2400">
                <a:solidFill>
                  <a:srgbClr val="FF0000"/>
                </a:solidFill>
              </a:rPr>
              <a:t>Failures per year:</a:t>
            </a:r>
            <a:endParaRPr sz="2400">
              <a:solidFill>
                <a:srgbClr val="FF0000"/>
              </a:solidFill>
            </a:endParaRPr>
          </a:p>
          <a:p>
            <a:pPr indent="-368300" lvl="1" marL="914400" marR="0" rtl="0" algn="l">
              <a:lnSpc>
                <a:spcPct val="120000"/>
              </a:lnSpc>
              <a:spcBef>
                <a:spcPts val="0"/>
              </a:spcBef>
              <a:spcAft>
                <a:spcPts val="0"/>
              </a:spcAft>
              <a:buClr>
                <a:srgbClr val="FF0000"/>
              </a:buClr>
              <a:buSzPts val="2200"/>
              <a:buFont typeface="Arial"/>
              <a:buChar char="○"/>
            </a:pPr>
            <a:r>
              <a:rPr lang="en" sz="2200">
                <a:solidFill>
                  <a:srgbClr val="FF0000"/>
                </a:solidFill>
              </a:rPr>
              <a:t>approximately 8760 hours per year (24*365)</a:t>
            </a:r>
            <a:endParaRPr sz="2200">
              <a:solidFill>
                <a:srgbClr val="FF0000"/>
              </a:solidFill>
            </a:endParaRPr>
          </a:p>
          <a:p>
            <a:pPr indent="-368300" lvl="1" marL="914400" marR="0" rtl="0" algn="l">
              <a:lnSpc>
                <a:spcPct val="120000"/>
              </a:lnSpc>
              <a:spcBef>
                <a:spcPts val="0"/>
              </a:spcBef>
              <a:spcAft>
                <a:spcPts val="0"/>
              </a:spcAft>
              <a:buClr>
                <a:srgbClr val="FF0000"/>
              </a:buClr>
              <a:buSzPts val="2200"/>
              <a:buFont typeface="Arial"/>
              <a:buChar char="○"/>
            </a:pPr>
            <a:r>
              <a:rPr lang="en" sz="2200">
                <a:solidFill>
                  <a:srgbClr val="FF0000"/>
                </a:solidFill>
              </a:rPr>
              <a:t>0.001 * 8760 = 8.76 failures per year </a:t>
            </a:r>
            <a:endParaRPr sz="2200">
              <a:solidFill>
                <a:srgbClr val="FF0000"/>
              </a:solidFill>
            </a:endParaRPr>
          </a:p>
          <a:p>
            <a:pPr indent="-381000" lvl="0" marL="457200" marR="0" rtl="0" algn="l">
              <a:lnSpc>
                <a:spcPct val="120000"/>
              </a:lnSpc>
              <a:spcBef>
                <a:spcPts val="0"/>
              </a:spcBef>
              <a:spcAft>
                <a:spcPts val="0"/>
              </a:spcAft>
              <a:buClr>
                <a:srgbClr val="FF0000"/>
              </a:buClr>
              <a:buSzPts val="2400"/>
              <a:buChar char="●"/>
            </a:pPr>
            <a:r>
              <a:rPr lang="en" sz="2400">
                <a:solidFill>
                  <a:srgbClr val="FF0000"/>
                </a:solidFill>
              </a:rPr>
              <a:t>Availability</a:t>
            </a:r>
            <a:endParaRPr sz="2400">
              <a:solidFill>
                <a:srgbClr val="FF0000"/>
              </a:solidFill>
            </a:endParaRPr>
          </a:p>
          <a:p>
            <a:pPr indent="-368300" lvl="1" marL="914400" marR="0" rtl="0" algn="l">
              <a:lnSpc>
                <a:spcPct val="120000"/>
              </a:lnSpc>
              <a:spcBef>
                <a:spcPts val="0"/>
              </a:spcBef>
              <a:spcAft>
                <a:spcPts val="0"/>
              </a:spcAft>
              <a:buClr>
                <a:srgbClr val="FF0000"/>
              </a:buClr>
              <a:buSzPts val="2200"/>
              <a:buFont typeface="Arial"/>
              <a:buChar char="○"/>
            </a:pPr>
            <a:r>
              <a:rPr lang="en" sz="2200">
                <a:solidFill>
                  <a:srgbClr val="FF0000"/>
                </a:solidFill>
              </a:rPr>
              <a:t>8.76 * 3 = 26.28 hours of downtime per year.</a:t>
            </a:r>
            <a:endParaRPr sz="2200">
              <a:solidFill>
                <a:srgbClr val="FF0000"/>
              </a:solidFill>
            </a:endParaRPr>
          </a:p>
          <a:p>
            <a:pPr indent="-368300" lvl="1" marL="914400" marR="0" rtl="0" algn="l">
              <a:lnSpc>
                <a:spcPct val="120000"/>
              </a:lnSpc>
              <a:spcBef>
                <a:spcPts val="0"/>
              </a:spcBef>
              <a:spcAft>
                <a:spcPts val="0"/>
              </a:spcAft>
              <a:buClr>
                <a:srgbClr val="FF0000"/>
              </a:buClr>
              <a:buSzPts val="2200"/>
              <a:buChar char="○"/>
            </a:pPr>
            <a:r>
              <a:rPr lang="en" sz="2200">
                <a:solidFill>
                  <a:srgbClr val="FF0000"/>
                </a:solidFill>
              </a:rPr>
              <a:t>Availability = 0.997 ((8760 - 26.28)/8760)</a:t>
            </a:r>
            <a:endParaRPr sz="2200">
              <a:solidFill>
                <a:srgbClr val="FF0000"/>
              </a:solidFill>
            </a:endParaRPr>
          </a:p>
        </p:txBody>
      </p:sp>
      <p:sp>
        <p:nvSpPr>
          <p:cNvPr id="261" name="Shape 2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Availability</a:t>
            </a:r>
            <a:endParaRPr/>
          </a:p>
        </p:txBody>
      </p:sp>
      <p:sp>
        <p:nvSpPr>
          <p:cNvPr id="267" name="Shape 26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Your customers want an availability of at least 99%, a POFOD of less than 0.1, and ROCOF of less than 2 failures per 8 hour work period. </a:t>
            </a:r>
            <a:endParaRPr sz="2400"/>
          </a:p>
          <a:p>
            <a:pPr indent="-381000" lvl="0" marL="457200" rtl="0">
              <a:spcBef>
                <a:spcPts val="0"/>
              </a:spcBef>
              <a:spcAft>
                <a:spcPts val="0"/>
              </a:spcAft>
              <a:buSzPts val="2400"/>
              <a:buChar char="●"/>
            </a:pPr>
            <a:r>
              <a:rPr lang="en" sz="2400"/>
              <a:t>After testing your code for 7 full days, 972 requests were made. The product failed 64 times (37 system crashes, 27 bad calculations) and it took an average of 2 minutes to restart after each failure. </a:t>
            </a:r>
            <a:endParaRPr sz="2400"/>
          </a:p>
          <a:p>
            <a:pPr indent="-368300" lvl="1" marL="914400" rtl="0">
              <a:spcBef>
                <a:spcPts val="0"/>
              </a:spcBef>
              <a:spcAft>
                <a:spcPts val="0"/>
              </a:spcAft>
              <a:buSzPts val="2200"/>
              <a:buChar char="○"/>
            </a:pPr>
            <a:r>
              <a:rPr lang="en" sz="2200"/>
              <a:t>What is the availability, POFOD, and ROCOF? </a:t>
            </a:r>
            <a:endParaRPr sz="2200"/>
          </a:p>
          <a:p>
            <a:pPr indent="-368300" lvl="1" marL="914400" rtl="0">
              <a:spcBef>
                <a:spcPts val="0"/>
              </a:spcBef>
              <a:spcAft>
                <a:spcPts val="0"/>
              </a:spcAft>
              <a:buSzPts val="2200"/>
              <a:buChar char="○"/>
            </a:pPr>
            <a:r>
              <a:rPr lang="en" sz="2200"/>
              <a:t>Can we calculate MTBF?</a:t>
            </a:r>
            <a:endParaRPr sz="2200"/>
          </a:p>
          <a:p>
            <a:pPr indent="-368300" lvl="1" marL="914400" rtl="0">
              <a:spcBef>
                <a:spcPts val="0"/>
              </a:spcBef>
              <a:spcAft>
                <a:spcPts val="0"/>
              </a:spcAft>
              <a:buSzPts val="2200"/>
              <a:buChar char="○"/>
            </a:pPr>
            <a:r>
              <a:rPr lang="en" sz="2200"/>
              <a:t>Is the product ready to ship?</a:t>
            </a:r>
            <a:endParaRPr sz="2200"/>
          </a:p>
          <a:p>
            <a:pPr indent="-368300" lvl="1" marL="914400" rtl="0">
              <a:spcBef>
                <a:spcPts val="0"/>
              </a:spcBef>
              <a:spcAft>
                <a:spcPts val="0"/>
              </a:spcAft>
              <a:buSzPts val="2200"/>
              <a:buChar char="○"/>
            </a:pPr>
            <a:r>
              <a:rPr lang="en" sz="2200"/>
              <a:t>If not, why not?</a:t>
            </a:r>
            <a:endParaRPr sz="2200"/>
          </a:p>
        </p:txBody>
      </p:sp>
      <p:sp>
        <p:nvSpPr>
          <p:cNvPr id="268" name="Shape 26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Will Cover</a:t>
            </a:r>
            <a:endParaRPr/>
          </a:p>
        </p:txBody>
      </p:sp>
      <p:sp>
        <p:nvSpPr>
          <p:cNvPr id="63" name="Shape 6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SzPts val="3000"/>
              <a:buChar char="●"/>
            </a:pPr>
            <a:r>
              <a:rPr lang="en"/>
              <a:t>How do we know when we are done?</a:t>
            </a:r>
            <a:endParaRPr/>
          </a:p>
          <a:p>
            <a:pPr indent="-419100" lvl="0" marL="457200" rtl="0">
              <a:lnSpc>
                <a:spcPct val="120000"/>
              </a:lnSpc>
              <a:spcBef>
                <a:spcPts val="0"/>
              </a:spcBef>
              <a:spcAft>
                <a:spcPts val="0"/>
              </a:spcAft>
              <a:buSzPts val="3000"/>
              <a:buChar char="●"/>
            </a:pPr>
            <a:r>
              <a:rPr lang="en"/>
              <a:t>Stopping Criteria</a:t>
            </a:r>
            <a:endParaRPr/>
          </a:p>
          <a:p>
            <a:pPr indent="-381000" lvl="1" marL="914400" rtl="0">
              <a:lnSpc>
                <a:spcPct val="120000"/>
              </a:lnSpc>
              <a:spcBef>
                <a:spcPts val="0"/>
              </a:spcBef>
              <a:spcAft>
                <a:spcPts val="0"/>
              </a:spcAft>
              <a:buSzPts val="2400"/>
              <a:buChar char="○"/>
            </a:pPr>
            <a:r>
              <a:rPr lang="en"/>
              <a:t>Requirements</a:t>
            </a:r>
            <a:endParaRPr/>
          </a:p>
          <a:p>
            <a:pPr indent="-381000" lvl="1" marL="914400" rtl="0">
              <a:lnSpc>
                <a:spcPct val="120000"/>
              </a:lnSpc>
              <a:spcBef>
                <a:spcPts val="0"/>
              </a:spcBef>
              <a:spcAft>
                <a:spcPts val="0"/>
              </a:spcAft>
              <a:buSzPts val="2400"/>
              <a:buChar char="○"/>
            </a:pPr>
            <a:r>
              <a:rPr lang="en"/>
              <a:t>Coverage</a:t>
            </a:r>
            <a:endParaRPr/>
          </a:p>
          <a:p>
            <a:pPr indent="-381000" lvl="1" marL="914400" rtl="0">
              <a:lnSpc>
                <a:spcPct val="120000"/>
              </a:lnSpc>
              <a:spcBef>
                <a:spcPts val="0"/>
              </a:spcBef>
              <a:spcAft>
                <a:spcPts val="0"/>
              </a:spcAft>
              <a:buSzPts val="2400"/>
              <a:buChar char="○"/>
            </a:pPr>
            <a:r>
              <a:rPr lang="en"/>
              <a:t>Budget</a:t>
            </a:r>
            <a:endParaRPr/>
          </a:p>
          <a:p>
            <a:pPr indent="-381000" lvl="1" marL="914400" rtl="0">
              <a:lnSpc>
                <a:spcPct val="120000"/>
              </a:lnSpc>
              <a:spcBef>
                <a:spcPts val="0"/>
              </a:spcBef>
              <a:spcAft>
                <a:spcPts val="0"/>
              </a:spcAft>
              <a:buSzPts val="2400"/>
              <a:buChar char="○"/>
            </a:pPr>
            <a:r>
              <a:rPr lang="en"/>
              <a:t>Plan</a:t>
            </a:r>
            <a:endParaRPr/>
          </a:p>
          <a:p>
            <a:pPr indent="-381000" lvl="1" marL="914400" rtl="0">
              <a:lnSpc>
                <a:spcPct val="120000"/>
              </a:lnSpc>
              <a:spcBef>
                <a:spcPts val="0"/>
              </a:spcBef>
              <a:spcAft>
                <a:spcPts val="0"/>
              </a:spcAft>
              <a:buSzPts val="2400"/>
              <a:buChar char="○"/>
            </a:pPr>
            <a:r>
              <a:rPr lang="en"/>
              <a:t>Dependability</a:t>
            </a:r>
            <a:endParaRPr/>
          </a:p>
        </p:txBody>
      </p:sp>
      <p:sp>
        <p:nvSpPr>
          <p:cNvPr id="64" name="Shape 6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Solution</a:t>
            </a:r>
            <a:endParaRPr/>
          </a:p>
        </p:txBody>
      </p:sp>
      <p:sp>
        <p:nvSpPr>
          <p:cNvPr id="274" name="Shape 27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What is the rate of fault occurrence?</a:t>
            </a:r>
            <a:endParaRPr/>
          </a:p>
          <a:p>
            <a:pPr indent="-381000" lvl="1" marL="914400" rtl="0">
              <a:spcBef>
                <a:spcPts val="0"/>
              </a:spcBef>
              <a:spcAft>
                <a:spcPts val="0"/>
              </a:spcAft>
              <a:buSzPts val="2400"/>
              <a:buChar char="○"/>
            </a:pPr>
            <a:r>
              <a:rPr lang="en"/>
              <a:t>64/168 hours = 0.38/hour = 3.04/8 hour work day</a:t>
            </a:r>
            <a:endParaRPr/>
          </a:p>
          <a:p>
            <a:pPr indent="-419100" lvl="0" marL="457200" rtl="0">
              <a:spcBef>
                <a:spcPts val="0"/>
              </a:spcBef>
              <a:spcAft>
                <a:spcPts val="0"/>
              </a:spcAft>
              <a:buSzPts val="3000"/>
              <a:buChar char="●"/>
            </a:pPr>
            <a:r>
              <a:rPr lang="en"/>
              <a:t>What is the POFOD?</a:t>
            </a:r>
            <a:endParaRPr/>
          </a:p>
          <a:p>
            <a:pPr indent="-381000" lvl="1" marL="914400" rtl="0">
              <a:spcBef>
                <a:spcPts val="0"/>
              </a:spcBef>
              <a:spcAft>
                <a:spcPts val="0"/>
              </a:spcAft>
              <a:buSzPts val="2400"/>
              <a:buChar char="○"/>
            </a:pPr>
            <a:r>
              <a:rPr lang="en"/>
              <a:t>64/972 = 0.066</a:t>
            </a:r>
            <a:endParaRPr/>
          </a:p>
          <a:p>
            <a:pPr indent="-419100" lvl="0" marL="457200" rtl="0">
              <a:spcBef>
                <a:spcPts val="0"/>
              </a:spcBef>
              <a:spcAft>
                <a:spcPts val="0"/>
              </a:spcAft>
              <a:buSzPts val="3000"/>
              <a:buChar char="●"/>
            </a:pPr>
            <a:r>
              <a:rPr lang="en"/>
              <a:t>What is the availability?</a:t>
            </a:r>
            <a:endParaRPr/>
          </a:p>
          <a:p>
            <a:pPr indent="-381000" lvl="1" marL="914400" rtl="0">
              <a:spcBef>
                <a:spcPts val="0"/>
              </a:spcBef>
              <a:spcAft>
                <a:spcPts val="0"/>
              </a:spcAft>
              <a:buSzPts val="2400"/>
              <a:buChar char="○"/>
            </a:pPr>
            <a:r>
              <a:rPr lang="en"/>
              <a:t>Was down for (37*2) = 74 minutes out of 168 hours = 74/10089 minutes = 0.7% of the time. </a:t>
            </a:r>
            <a:endParaRPr/>
          </a:p>
          <a:p>
            <a:pPr indent="-381000" lvl="1" marL="914400" rtl="0">
              <a:spcBef>
                <a:spcPts val="0"/>
              </a:spcBef>
              <a:spcAft>
                <a:spcPts val="0"/>
              </a:spcAft>
              <a:buSzPts val="2400"/>
              <a:buChar char="○"/>
            </a:pPr>
            <a:r>
              <a:rPr lang="en"/>
              <a:t>Availability is 0.993.</a:t>
            </a:r>
            <a:endParaRPr/>
          </a:p>
        </p:txBody>
      </p:sp>
      <p:sp>
        <p:nvSpPr>
          <p:cNvPr id="275" name="Shape 27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Solution</a:t>
            </a:r>
            <a:endParaRPr/>
          </a:p>
        </p:txBody>
      </p:sp>
      <p:sp>
        <p:nvSpPr>
          <p:cNvPr id="281" name="Shape 28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Can we calculate MTBF?</a:t>
            </a:r>
            <a:endParaRPr/>
          </a:p>
          <a:p>
            <a:pPr indent="-381000" lvl="1" marL="914400" rtl="0">
              <a:spcBef>
                <a:spcPts val="0"/>
              </a:spcBef>
              <a:spcAft>
                <a:spcPts val="0"/>
              </a:spcAft>
              <a:buSzPts val="2400"/>
              <a:buChar char="○"/>
            </a:pPr>
            <a:r>
              <a:rPr lang="en"/>
              <a:t>No - need timestamps. We know how long they were down (on average), but not when each crash occurred.</a:t>
            </a:r>
            <a:endParaRPr/>
          </a:p>
          <a:p>
            <a:pPr indent="-419100" lvl="0" marL="457200" rtl="0">
              <a:spcBef>
                <a:spcPts val="0"/>
              </a:spcBef>
              <a:spcAft>
                <a:spcPts val="0"/>
              </a:spcAft>
              <a:buSzPts val="3000"/>
              <a:buChar char="●"/>
            </a:pPr>
            <a:r>
              <a:rPr lang="en"/>
              <a:t>Is the product ready to ship?</a:t>
            </a:r>
            <a:endParaRPr/>
          </a:p>
          <a:p>
            <a:pPr indent="-381000" lvl="1" marL="914400" rtl="0">
              <a:spcBef>
                <a:spcPts val="0"/>
              </a:spcBef>
              <a:spcAft>
                <a:spcPts val="0"/>
              </a:spcAft>
              <a:buSzPts val="2400"/>
              <a:buChar char="○"/>
            </a:pPr>
            <a:r>
              <a:rPr lang="en"/>
              <a:t>No. Availability/POFOD are good, but ROCOF is too low.</a:t>
            </a:r>
            <a:endParaRPr/>
          </a:p>
          <a:p>
            <a:pPr indent="-381000" lvl="1" marL="914400" rtl="0">
              <a:spcBef>
                <a:spcPts val="0"/>
              </a:spcBef>
              <a:spcAft>
                <a:spcPts val="0"/>
              </a:spcAft>
              <a:buSzPts val="2400"/>
              <a:buChar char="○"/>
            </a:pPr>
            <a:r>
              <a:rPr lang="en"/>
              <a:t>Suggestions for improvement?</a:t>
            </a:r>
            <a:endParaRPr/>
          </a:p>
        </p:txBody>
      </p:sp>
      <p:sp>
        <p:nvSpPr>
          <p:cNvPr id="282" name="Shape 28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Reliability Economics</a:t>
            </a:r>
            <a:endParaRPr/>
          </a:p>
        </p:txBody>
      </p:sp>
      <p:sp>
        <p:nvSpPr>
          <p:cNvPr id="288" name="Shape 28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Raising reliability is expensive. It may be cheaper to accept unreliability and pay for failure costs.</a:t>
            </a:r>
            <a:endParaRPr/>
          </a:p>
          <a:p>
            <a:pPr indent="-419100" lvl="0" marL="457200" rtl="0">
              <a:spcBef>
                <a:spcPts val="0"/>
              </a:spcBef>
              <a:spcAft>
                <a:spcPts val="0"/>
              </a:spcAft>
              <a:buSzPts val="3000"/>
              <a:buChar char="●"/>
            </a:pPr>
            <a:r>
              <a:rPr lang="en"/>
              <a:t>The balancing point depends on social and political factors and the system type.</a:t>
            </a:r>
            <a:endParaRPr/>
          </a:p>
          <a:p>
            <a:pPr indent="-381000" lvl="1" marL="914400" rtl="0">
              <a:spcBef>
                <a:spcPts val="0"/>
              </a:spcBef>
              <a:spcAft>
                <a:spcPts val="0"/>
              </a:spcAft>
              <a:buSzPts val="2400"/>
              <a:buChar char="○"/>
            </a:pPr>
            <a:r>
              <a:rPr lang="en"/>
              <a:t>A reputation for unreliable products may hurt more than the cost of improving reliability.</a:t>
            </a:r>
            <a:endParaRPr/>
          </a:p>
          <a:p>
            <a:pPr indent="-381000" lvl="1" marL="914400" rtl="0">
              <a:spcBef>
                <a:spcPts val="0"/>
              </a:spcBef>
              <a:spcAft>
                <a:spcPts val="0"/>
              </a:spcAft>
              <a:buSzPts val="2400"/>
              <a:buChar char="○"/>
            </a:pPr>
            <a:r>
              <a:rPr lang="en"/>
              <a:t>Cost of failure depends on risks of failure. For business systems, modest reliability may be fine.</a:t>
            </a:r>
            <a:endParaRPr/>
          </a:p>
        </p:txBody>
      </p:sp>
      <p:sp>
        <p:nvSpPr>
          <p:cNvPr id="289" name="Shape 28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Statistical Testing</a:t>
            </a:r>
            <a:endParaRPr/>
          </a:p>
        </p:txBody>
      </p:sp>
      <p:sp>
        <p:nvSpPr>
          <p:cNvPr id="295" name="Shape 29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Rather than using tests to trigger faults, we can use tests to measure reliability.</a:t>
            </a:r>
            <a:endParaRPr/>
          </a:p>
          <a:p>
            <a:pPr indent="-381000" lvl="1" marL="914400" rtl="0">
              <a:spcBef>
                <a:spcPts val="0"/>
              </a:spcBef>
              <a:spcAft>
                <a:spcPts val="0"/>
              </a:spcAft>
              <a:buSzPts val="2400"/>
              <a:buChar char="○"/>
            </a:pPr>
            <a:r>
              <a:rPr lang="en"/>
              <a:t>Test inputs should match the predicted usage profile of a user.</a:t>
            </a:r>
            <a:endParaRPr/>
          </a:p>
          <a:p>
            <a:pPr indent="-381000" lvl="1" marL="914400" rtl="0">
              <a:spcBef>
                <a:spcPts val="0"/>
              </a:spcBef>
              <a:spcAft>
                <a:spcPts val="0"/>
              </a:spcAft>
              <a:buSzPts val="2400"/>
              <a:buChar char="○"/>
            </a:pPr>
            <a:r>
              <a:rPr lang="en"/>
              <a:t>By recording errors and other measurements, we can calculate ROCOF, POFOD, etc.</a:t>
            </a:r>
            <a:endParaRPr/>
          </a:p>
          <a:p>
            <a:pPr indent="-381000" lvl="1" marL="914400" rtl="0">
              <a:spcBef>
                <a:spcPts val="0"/>
              </a:spcBef>
              <a:spcAft>
                <a:spcPts val="0"/>
              </a:spcAft>
              <a:buSzPts val="2400"/>
              <a:buChar char="○"/>
            </a:pPr>
            <a:r>
              <a:rPr lang="en"/>
              <a:t>An acceptable level of reliability should be specified and the software tested until that level is reached.</a:t>
            </a:r>
            <a:endParaRPr/>
          </a:p>
        </p:txBody>
      </p:sp>
      <p:sp>
        <p:nvSpPr>
          <p:cNvPr id="296" name="Shape 29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Operational Profiles</a:t>
            </a:r>
            <a:endParaRPr/>
          </a:p>
        </p:txBody>
      </p:sp>
      <p:sp>
        <p:nvSpPr>
          <p:cNvPr id="302" name="Shape 30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Reflects how the software is used.</a:t>
            </a:r>
            <a:endParaRPr/>
          </a:p>
          <a:p>
            <a:pPr indent="-419100" lvl="0" marL="457200" rtl="0">
              <a:spcBef>
                <a:spcPts val="0"/>
              </a:spcBef>
              <a:spcAft>
                <a:spcPts val="0"/>
              </a:spcAft>
              <a:buSzPts val="3000"/>
              <a:buChar char="●"/>
            </a:pPr>
            <a:r>
              <a:rPr lang="en"/>
              <a:t>Consists of classes of input and the probability of their occurrence. </a:t>
            </a:r>
            <a:endParaRPr/>
          </a:p>
          <a:p>
            <a:pPr indent="-419100" lvl="0" marL="457200" rtl="0">
              <a:spcBef>
                <a:spcPts val="0"/>
              </a:spcBef>
              <a:spcAft>
                <a:spcPts val="0"/>
              </a:spcAft>
              <a:buSzPts val="3000"/>
              <a:buChar char="●"/>
            </a:pPr>
            <a:r>
              <a:rPr lang="en"/>
              <a:t>Can be specified in advance if other systems exist that perform similar actions.</a:t>
            </a:r>
            <a:endParaRPr/>
          </a:p>
          <a:p>
            <a:pPr indent="-419100" lvl="0" marL="457200" rtl="0">
              <a:spcBef>
                <a:spcPts val="0"/>
              </a:spcBef>
              <a:spcAft>
                <a:spcPts val="0"/>
              </a:spcAft>
              <a:buSzPts val="3000"/>
              <a:buChar char="●"/>
            </a:pPr>
            <a:r>
              <a:rPr lang="en"/>
              <a:t>For new systems, it is harder to specify.</a:t>
            </a:r>
            <a:endParaRPr/>
          </a:p>
          <a:p>
            <a:pPr indent="-381000" lvl="1" marL="914400" rtl="0">
              <a:spcBef>
                <a:spcPts val="0"/>
              </a:spcBef>
              <a:spcAft>
                <a:spcPts val="0"/>
              </a:spcAft>
              <a:buSzPts val="2400"/>
              <a:buChar char="○"/>
            </a:pPr>
            <a:r>
              <a:rPr lang="en"/>
              <a:t>Conduct beta testing to gather initial usage data.</a:t>
            </a:r>
            <a:endParaRPr/>
          </a:p>
          <a:p>
            <a:pPr indent="-381000" lvl="1" marL="914400" rtl="0">
              <a:spcBef>
                <a:spcPts val="0"/>
              </a:spcBef>
              <a:spcAft>
                <a:spcPts val="0"/>
              </a:spcAft>
              <a:buSzPts val="2400"/>
              <a:buChar char="○"/>
            </a:pPr>
            <a:r>
              <a:rPr lang="en"/>
              <a:t>Remember that usage changes over time.</a:t>
            </a:r>
            <a:endParaRPr/>
          </a:p>
        </p:txBody>
      </p:sp>
      <p:sp>
        <p:nvSpPr>
          <p:cNvPr id="303" name="Shape 30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Statistical Testing Procedure</a:t>
            </a:r>
            <a:endParaRPr/>
          </a:p>
        </p:txBody>
      </p:sp>
      <p:sp>
        <p:nvSpPr>
          <p:cNvPr id="309" name="Shape 30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Study existing systems and form an operational profile. </a:t>
            </a:r>
            <a:endParaRPr/>
          </a:p>
          <a:p>
            <a:pPr indent="-419100" lvl="0" marL="457200" rtl="0">
              <a:spcBef>
                <a:spcPts val="0"/>
              </a:spcBef>
              <a:spcAft>
                <a:spcPts val="0"/>
              </a:spcAft>
              <a:buSzPts val="3000"/>
              <a:buChar char="●"/>
            </a:pPr>
            <a:r>
              <a:rPr lang="en"/>
              <a:t>Construct test input that reflects the profile.</a:t>
            </a:r>
            <a:endParaRPr/>
          </a:p>
          <a:p>
            <a:pPr indent="-419100" lvl="0" marL="457200" rtl="0">
              <a:spcBef>
                <a:spcPts val="0"/>
              </a:spcBef>
              <a:spcAft>
                <a:spcPts val="0"/>
              </a:spcAft>
              <a:buSzPts val="3000"/>
              <a:buChar char="●"/>
            </a:pPr>
            <a:r>
              <a:rPr lang="en"/>
              <a:t>Apply inputs and count the frequency and type of failures that occur, along with the time between failures.</a:t>
            </a:r>
            <a:endParaRPr/>
          </a:p>
          <a:p>
            <a:pPr indent="-419100" lvl="0" marL="457200" rtl="0">
              <a:spcBef>
                <a:spcPts val="0"/>
              </a:spcBef>
              <a:spcAft>
                <a:spcPts val="0"/>
              </a:spcAft>
              <a:buSzPts val="3000"/>
              <a:buChar char="●"/>
            </a:pPr>
            <a:r>
              <a:rPr lang="en"/>
              <a:t>After observing a statistically significant number of failures, compute the reliability.</a:t>
            </a:r>
            <a:endParaRPr/>
          </a:p>
        </p:txBody>
      </p:sp>
      <p:sp>
        <p:nvSpPr>
          <p:cNvPr id="310" name="Shape 3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Statistical Testing Challenges</a:t>
            </a:r>
            <a:endParaRPr/>
          </a:p>
        </p:txBody>
      </p:sp>
      <p:sp>
        <p:nvSpPr>
          <p:cNvPr id="316" name="Shape 3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Operation profile uncertainty</a:t>
            </a:r>
            <a:endParaRPr/>
          </a:p>
          <a:p>
            <a:pPr indent="-381000" lvl="1" marL="914400" rtl="0">
              <a:spcBef>
                <a:spcPts val="0"/>
              </a:spcBef>
              <a:spcAft>
                <a:spcPts val="0"/>
              </a:spcAft>
              <a:buSzPts val="2400"/>
              <a:buChar char="○"/>
            </a:pPr>
            <a:r>
              <a:rPr lang="en"/>
              <a:t>A profile based on other systems may not be valid for your system.</a:t>
            </a:r>
            <a:endParaRPr/>
          </a:p>
          <a:p>
            <a:pPr indent="-419100" lvl="0" marL="457200" rtl="0">
              <a:spcBef>
                <a:spcPts val="0"/>
              </a:spcBef>
              <a:spcAft>
                <a:spcPts val="0"/>
              </a:spcAft>
              <a:buSzPts val="3000"/>
              <a:buChar char="●"/>
            </a:pPr>
            <a:r>
              <a:rPr lang="en"/>
              <a:t>High cost of test input generation</a:t>
            </a:r>
            <a:endParaRPr/>
          </a:p>
          <a:p>
            <a:pPr indent="-381000" lvl="1" marL="914400" rtl="0">
              <a:spcBef>
                <a:spcPts val="0"/>
              </a:spcBef>
              <a:spcAft>
                <a:spcPts val="0"/>
              </a:spcAft>
              <a:buSzPts val="2400"/>
              <a:buChar char="○"/>
            </a:pPr>
            <a:r>
              <a:rPr lang="en"/>
              <a:t>Large volume of inputs needed. Can be expensive.</a:t>
            </a:r>
            <a:endParaRPr/>
          </a:p>
          <a:p>
            <a:pPr indent="-419100" lvl="0" marL="457200" rtl="0">
              <a:spcBef>
                <a:spcPts val="0"/>
              </a:spcBef>
              <a:spcAft>
                <a:spcPts val="0"/>
              </a:spcAft>
              <a:buSzPts val="3000"/>
              <a:buChar char="●"/>
            </a:pPr>
            <a:r>
              <a:rPr lang="en"/>
              <a:t>Statistical uncertainty </a:t>
            </a:r>
            <a:endParaRPr/>
          </a:p>
          <a:p>
            <a:pPr indent="-381000" lvl="1" marL="914400" rtl="0">
              <a:spcBef>
                <a:spcPts val="0"/>
              </a:spcBef>
              <a:spcAft>
                <a:spcPts val="0"/>
              </a:spcAft>
              <a:buSzPts val="2400"/>
              <a:buChar char="○"/>
            </a:pPr>
            <a:r>
              <a:rPr lang="en"/>
              <a:t>Need to generate enough failures to estimate reliability. This is hard when the system is already reliable. </a:t>
            </a:r>
            <a:endParaRPr/>
          </a:p>
          <a:p>
            <a:pPr indent="-381000" lvl="1" marL="914400" rtl="0">
              <a:spcBef>
                <a:spcPts val="0"/>
              </a:spcBef>
              <a:spcAft>
                <a:spcPts val="0"/>
              </a:spcAft>
              <a:buSzPts val="2400"/>
              <a:buChar char="○"/>
            </a:pPr>
            <a:r>
              <a:rPr lang="en"/>
              <a:t>Hard to estimate confidence in operational profile.</a:t>
            </a:r>
            <a:endParaRPr/>
          </a:p>
        </p:txBody>
      </p:sp>
      <p:sp>
        <p:nvSpPr>
          <p:cNvPr id="317" name="Shape 3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Getting the Most Out of Statistical Testing</a:t>
            </a:r>
            <a:endParaRPr/>
          </a:p>
        </p:txBody>
      </p:sp>
      <p:sp>
        <p:nvSpPr>
          <p:cNvPr id="323" name="Shape 3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Statistical testing often reveals errors that do not emerge from other V&amp;V activities.</a:t>
            </a:r>
            <a:endParaRPr/>
          </a:p>
          <a:p>
            <a:pPr indent="-381000" lvl="1" marL="914400" rtl="0">
              <a:spcBef>
                <a:spcPts val="0"/>
              </a:spcBef>
              <a:spcAft>
                <a:spcPts val="0"/>
              </a:spcAft>
              <a:buSzPts val="2400"/>
              <a:buChar char="○"/>
            </a:pPr>
            <a:r>
              <a:rPr lang="en"/>
              <a:t>As these emerge, fix the system and re-test.</a:t>
            </a:r>
            <a:endParaRPr/>
          </a:p>
          <a:p>
            <a:pPr indent="-381000" lvl="1" marL="914400" rtl="0">
              <a:spcBef>
                <a:spcPts val="0"/>
              </a:spcBef>
              <a:spcAft>
                <a:spcPts val="0"/>
              </a:spcAft>
              <a:buSzPts val="2400"/>
              <a:buChar char="○"/>
            </a:pPr>
            <a:r>
              <a:rPr lang="en"/>
              <a:t>As you gather more data, reliability growth can be modeled and used to plan testing.</a:t>
            </a:r>
            <a:endParaRPr/>
          </a:p>
          <a:p>
            <a:pPr indent="-419100" lvl="0" marL="457200" rtl="0">
              <a:spcBef>
                <a:spcPts val="0"/>
              </a:spcBef>
              <a:spcAft>
                <a:spcPts val="0"/>
              </a:spcAft>
              <a:buSzPts val="3000"/>
              <a:buChar char="●"/>
            </a:pPr>
            <a:r>
              <a:rPr lang="en"/>
              <a:t>Mutation often used to plant “known faults” for reliability testing.</a:t>
            </a:r>
            <a:endParaRPr/>
          </a:p>
          <a:p>
            <a:pPr indent="-381000" lvl="1" marL="914400" rtl="0">
              <a:spcBef>
                <a:spcPts val="0"/>
              </a:spcBef>
              <a:spcAft>
                <a:spcPts val="0"/>
              </a:spcAft>
              <a:buSzPts val="2400"/>
              <a:buChar char="○"/>
            </a:pPr>
            <a:r>
              <a:rPr lang="en"/>
              <a:t>Can make an argument that you already rooted out most of the real faults.</a:t>
            </a:r>
            <a:endParaRPr/>
          </a:p>
        </p:txBody>
      </p:sp>
      <p:sp>
        <p:nvSpPr>
          <p:cNvPr id="324" name="Shape 3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Reliability Growth Modeling</a:t>
            </a:r>
            <a:endParaRPr/>
          </a:p>
        </p:txBody>
      </p:sp>
      <p:sp>
        <p:nvSpPr>
          <p:cNvPr id="330" name="Shape 3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Can build mathematical model of the change in system reliability as changes are made to the code base.</a:t>
            </a:r>
            <a:endParaRPr/>
          </a:p>
          <a:p>
            <a:pPr indent="-419100" lvl="0" marL="457200" rtl="0">
              <a:spcBef>
                <a:spcPts val="0"/>
              </a:spcBef>
              <a:spcAft>
                <a:spcPts val="0"/>
              </a:spcAft>
              <a:buSzPts val="3000"/>
              <a:buChar char="●"/>
            </a:pPr>
            <a:r>
              <a:rPr lang="en"/>
              <a:t>Used as a means of predicting additional reliability from more testing and changes.</a:t>
            </a:r>
            <a:endParaRPr/>
          </a:p>
          <a:p>
            <a:pPr indent="-419100" lvl="0" marL="457200" rtl="0">
              <a:spcBef>
                <a:spcPts val="0"/>
              </a:spcBef>
              <a:spcAft>
                <a:spcPts val="0"/>
              </a:spcAft>
              <a:buSzPts val="3000"/>
              <a:buChar char="●"/>
            </a:pPr>
            <a:r>
              <a:rPr lang="en"/>
              <a:t>Use statistical testing to measure reliability of each system version, and make a call on when to stop trying to raise reliability.</a:t>
            </a:r>
            <a:endParaRPr/>
          </a:p>
        </p:txBody>
      </p:sp>
      <p:sp>
        <p:nvSpPr>
          <p:cNvPr id="331" name="Shape 3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Reliability Prediction</a:t>
            </a:r>
            <a:endParaRPr/>
          </a:p>
        </p:txBody>
      </p:sp>
      <p:cxnSp>
        <p:nvCxnSpPr>
          <p:cNvPr id="337" name="Shape 337"/>
          <p:cNvCxnSpPr>
            <a:stCxn id="338" idx="2"/>
            <a:endCxn id="339" idx="0"/>
          </p:cNvCxnSpPr>
          <p:nvPr/>
        </p:nvCxnSpPr>
        <p:spPr>
          <a:xfrm>
            <a:off x="1836225" y="2128025"/>
            <a:ext cx="0" cy="3431700"/>
          </a:xfrm>
          <a:prstGeom prst="straightConnector1">
            <a:avLst/>
          </a:prstGeom>
          <a:noFill/>
          <a:ln cap="flat" cmpd="sng" w="19050">
            <a:solidFill>
              <a:schemeClr val="dk2"/>
            </a:solidFill>
            <a:prstDash val="solid"/>
            <a:round/>
            <a:headEnd len="med" w="med" type="none"/>
            <a:tailEnd len="med" w="med" type="none"/>
          </a:ln>
        </p:spPr>
      </p:cxnSp>
      <p:cxnSp>
        <p:nvCxnSpPr>
          <p:cNvPr id="340" name="Shape 340"/>
          <p:cNvCxnSpPr/>
          <p:nvPr/>
        </p:nvCxnSpPr>
        <p:spPr>
          <a:xfrm>
            <a:off x="1836225" y="5559725"/>
            <a:ext cx="5367300" cy="0"/>
          </a:xfrm>
          <a:prstGeom prst="straightConnector1">
            <a:avLst/>
          </a:prstGeom>
          <a:noFill/>
          <a:ln cap="flat" cmpd="sng" w="19050">
            <a:solidFill>
              <a:schemeClr val="dk2"/>
            </a:solidFill>
            <a:prstDash val="solid"/>
            <a:round/>
            <a:headEnd len="med" w="med" type="none"/>
            <a:tailEnd len="med" w="med" type="none"/>
          </a:ln>
        </p:spPr>
      </p:cxnSp>
      <p:sp>
        <p:nvSpPr>
          <p:cNvPr id="341" name="Shape 341"/>
          <p:cNvSpPr txBox="1"/>
          <p:nvPr/>
        </p:nvSpPr>
        <p:spPr>
          <a:xfrm>
            <a:off x="297200" y="1993525"/>
            <a:ext cx="1481100" cy="48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Failure Rate</a:t>
            </a:r>
            <a:endParaRPr/>
          </a:p>
        </p:txBody>
      </p:sp>
      <p:sp>
        <p:nvSpPr>
          <p:cNvPr id="342" name="Shape 342"/>
          <p:cNvSpPr txBox="1"/>
          <p:nvPr/>
        </p:nvSpPr>
        <p:spPr>
          <a:xfrm>
            <a:off x="6911950" y="5610375"/>
            <a:ext cx="1481100" cy="48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Release</a:t>
            </a:r>
            <a:endParaRPr/>
          </a:p>
        </p:txBody>
      </p:sp>
      <p:sp>
        <p:nvSpPr>
          <p:cNvPr id="343" name="Shape 343"/>
          <p:cNvSpPr/>
          <p:nvPr/>
        </p:nvSpPr>
        <p:spPr>
          <a:xfrm>
            <a:off x="2171025" y="2181175"/>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p:nvPr/>
        </p:nvSpPr>
        <p:spPr>
          <a:xfrm>
            <a:off x="2455300" y="2480425"/>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5" name="Shape 345"/>
          <p:cNvSpPr/>
          <p:nvPr/>
        </p:nvSpPr>
        <p:spPr>
          <a:xfrm>
            <a:off x="2861300" y="2531125"/>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6" name="Shape 346"/>
          <p:cNvSpPr/>
          <p:nvPr/>
        </p:nvSpPr>
        <p:spPr>
          <a:xfrm>
            <a:off x="3216625" y="3206500"/>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p:nvPr/>
        </p:nvSpPr>
        <p:spPr>
          <a:xfrm>
            <a:off x="3592225" y="2973375"/>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Shape 348"/>
          <p:cNvSpPr/>
          <p:nvPr/>
        </p:nvSpPr>
        <p:spPr>
          <a:xfrm>
            <a:off x="4028700" y="4089550"/>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p:nvPr/>
        </p:nvSpPr>
        <p:spPr>
          <a:xfrm>
            <a:off x="4404250" y="4089550"/>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nvSpPr>
        <p:spPr>
          <a:xfrm>
            <a:off x="4708850" y="4201150"/>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p:nvPr/>
        </p:nvSpPr>
        <p:spPr>
          <a:xfrm>
            <a:off x="5023575" y="4201150"/>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2" name="Shape 352"/>
          <p:cNvSpPr/>
          <p:nvPr/>
        </p:nvSpPr>
        <p:spPr>
          <a:xfrm>
            <a:off x="1907250" y="2160875"/>
            <a:ext cx="5417425" cy="2302900"/>
          </a:xfrm>
          <a:custGeom>
            <a:pathLst>
              <a:path extrusionOk="0" h="92116" w="216697">
                <a:moveTo>
                  <a:pt x="0" y="0"/>
                </a:moveTo>
                <a:lnTo>
                  <a:pt x="38145" y="20696"/>
                </a:lnTo>
                <a:lnTo>
                  <a:pt x="65334" y="50725"/>
                </a:lnTo>
                <a:lnTo>
                  <a:pt x="83595" y="76290"/>
                </a:lnTo>
                <a:lnTo>
                  <a:pt x="132291" y="84812"/>
                </a:lnTo>
                <a:lnTo>
                  <a:pt x="216697" y="92116"/>
                </a:lnTo>
              </a:path>
            </a:pathLst>
          </a:custGeom>
          <a:noFill/>
          <a:ln cap="flat" cmpd="sng" w="19050">
            <a:solidFill>
              <a:srgbClr val="274E13"/>
            </a:solidFill>
            <a:prstDash val="solid"/>
            <a:round/>
            <a:headEnd len="med" w="med" type="none"/>
            <a:tailEnd len="med" w="med" type="none"/>
          </a:ln>
        </p:spPr>
      </p:sp>
      <p:cxnSp>
        <p:nvCxnSpPr>
          <p:cNvPr id="353" name="Shape 353"/>
          <p:cNvCxnSpPr/>
          <p:nvPr/>
        </p:nvCxnSpPr>
        <p:spPr>
          <a:xfrm>
            <a:off x="5214725" y="2128025"/>
            <a:ext cx="0" cy="3431700"/>
          </a:xfrm>
          <a:prstGeom prst="straightConnector1">
            <a:avLst/>
          </a:prstGeom>
          <a:noFill/>
          <a:ln cap="flat" cmpd="sng" w="19050">
            <a:solidFill>
              <a:srgbClr val="FF0000"/>
            </a:solidFill>
            <a:prstDash val="solid"/>
            <a:round/>
            <a:headEnd len="med" w="med" type="none"/>
            <a:tailEnd len="med" w="med" type="none"/>
          </a:ln>
        </p:spPr>
      </p:cxnSp>
      <p:sp>
        <p:nvSpPr>
          <p:cNvPr id="354" name="Shape 354"/>
          <p:cNvSpPr txBox="1"/>
          <p:nvPr/>
        </p:nvSpPr>
        <p:spPr>
          <a:xfrm>
            <a:off x="5336475" y="1846400"/>
            <a:ext cx="1697100" cy="55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Estimate when to stop testing.</a:t>
            </a:r>
            <a:endParaRPr/>
          </a:p>
        </p:txBody>
      </p:sp>
      <p:sp>
        <p:nvSpPr>
          <p:cNvPr id="355" name="Shape 3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When All Functional Tests Pass?</a:t>
            </a:r>
            <a:endParaRPr/>
          </a:p>
        </p:txBody>
      </p:sp>
      <p:sp>
        <p:nvSpPr>
          <p:cNvPr id="70" name="Shape 7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SzPts val="3000"/>
              <a:buChar char="●"/>
            </a:pPr>
            <a:r>
              <a:rPr lang="en"/>
              <a:t>Write tests based on your requirements, then stop when they pass. </a:t>
            </a:r>
            <a:endParaRPr/>
          </a:p>
          <a:p>
            <a:pPr indent="-381000" lvl="1" marL="914400" rtl="0">
              <a:lnSpc>
                <a:spcPct val="120000"/>
              </a:lnSpc>
              <a:spcBef>
                <a:spcPts val="0"/>
              </a:spcBef>
              <a:spcAft>
                <a:spcPts val="0"/>
              </a:spcAft>
              <a:buSzPts val="2400"/>
              <a:buChar char="○"/>
            </a:pPr>
            <a:r>
              <a:rPr lang="en"/>
              <a:t>AKA: Stop when you can make an argument for verification.</a:t>
            </a:r>
            <a:endParaRPr/>
          </a:p>
          <a:p>
            <a:pPr indent="-419100" lvl="0" marL="457200" rtl="0">
              <a:lnSpc>
                <a:spcPct val="120000"/>
              </a:lnSpc>
              <a:spcBef>
                <a:spcPts val="0"/>
              </a:spcBef>
              <a:spcAft>
                <a:spcPts val="0"/>
              </a:spcAft>
              <a:buSzPts val="3000"/>
              <a:buChar char="●"/>
            </a:pPr>
            <a:r>
              <a:rPr lang="en"/>
              <a:t>Are there problems with this?</a:t>
            </a:r>
            <a:endParaRPr/>
          </a:p>
        </p:txBody>
      </p:sp>
      <p:sp>
        <p:nvSpPr>
          <p:cNvPr id="71" name="Shape 7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Key Points</a:t>
            </a:r>
            <a:endParaRPr/>
          </a:p>
        </p:txBody>
      </p:sp>
      <p:sp>
        <p:nvSpPr>
          <p:cNvPr id="361" name="Shape 3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Reliability is one of the most important software characteristics.</a:t>
            </a:r>
            <a:endParaRPr/>
          </a:p>
          <a:p>
            <a:pPr indent="-419100" lvl="0" marL="457200" rtl="0">
              <a:spcBef>
                <a:spcPts val="0"/>
              </a:spcBef>
              <a:spcAft>
                <a:spcPts val="0"/>
              </a:spcAft>
              <a:buSzPts val="3000"/>
              <a:buChar char="●"/>
            </a:pPr>
            <a:r>
              <a:rPr lang="en"/>
              <a:t>We should aim to produce reliable software.</a:t>
            </a:r>
            <a:endParaRPr/>
          </a:p>
          <a:p>
            <a:pPr indent="-419100" lvl="0" marL="457200" rtl="0">
              <a:spcBef>
                <a:spcPts val="0"/>
              </a:spcBef>
              <a:spcAft>
                <a:spcPts val="0"/>
              </a:spcAft>
              <a:buSzPts val="3000"/>
              <a:buChar char="●"/>
            </a:pPr>
            <a:r>
              <a:rPr lang="en"/>
              <a:t>Reliability depends on the pattern of usage of the software. Different users will interact differently.</a:t>
            </a:r>
            <a:endParaRPr/>
          </a:p>
          <a:p>
            <a:pPr indent="-381000" lvl="1" marL="914400" rtl="0">
              <a:spcBef>
                <a:spcPts val="0"/>
              </a:spcBef>
              <a:spcAft>
                <a:spcPts val="0"/>
              </a:spcAft>
              <a:buSzPts val="2400"/>
              <a:buChar char="○"/>
            </a:pPr>
            <a:r>
              <a:rPr lang="en"/>
              <a:t>Faulty software can be reliable for some users.</a:t>
            </a:r>
            <a:endParaRPr/>
          </a:p>
        </p:txBody>
      </p:sp>
      <p:sp>
        <p:nvSpPr>
          <p:cNvPr id="362" name="Shape 3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Key Points</a:t>
            </a:r>
            <a:endParaRPr/>
          </a:p>
        </p:txBody>
      </p:sp>
      <p:sp>
        <p:nvSpPr>
          <p:cNvPr id="368" name="Shape 36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Reliability can be measured quantitatively.</a:t>
            </a:r>
            <a:endParaRPr/>
          </a:p>
          <a:p>
            <a:pPr indent="-381000" lvl="1" marL="914400" rtl="0">
              <a:spcBef>
                <a:spcPts val="0"/>
              </a:spcBef>
              <a:spcAft>
                <a:spcPts val="0"/>
              </a:spcAft>
              <a:buSzPts val="2400"/>
              <a:buChar char="○"/>
            </a:pPr>
            <a:r>
              <a:rPr lang="en"/>
              <a:t>ROCOF, POFOD, Availability, MTBF</a:t>
            </a:r>
            <a:endParaRPr/>
          </a:p>
          <a:p>
            <a:pPr indent="-419100" lvl="0" marL="457200" rtl="0">
              <a:spcBef>
                <a:spcPts val="0"/>
              </a:spcBef>
              <a:spcAft>
                <a:spcPts val="0"/>
              </a:spcAft>
              <a:buSzPts val="3000"/>
              <a:buChar char="●"/>
            </a:pPr>
            <a:r>
              <a:rPr lang="en"/>
              <a:t>Statistical testing is used to estimate reliability without actual users.</a:t>
            </a:r>
            <a:endParaRPr/>
          </a:p>
          <a:p>
            <a:pPr indent="-419100" lvl="0" marL="457200" rtl="0">
              <a:spcBef>
                <a:spcPts val="0"/>
              </a:spcBef>
              <a:spcAft>
                <a:spcPts val="0"/>
              </a:spcAft>
              <a:buSzPts val="3000"/>
              <a:buChar char="●"/>
            </a:pPr>
            <a:r>
              <a:rPr lang="en"/>
              <a:t>Reliability growth models may be used to predict when a required level of reliability may be achieved.</a:t>
            </a:r>
            <a:endParaRPr/>
          </a:p>
        </p:txBody>
      </p:sp>
      <p:sp>
        <p:nvSpPr>
          <p:cNvPr id="369" name="Shape 36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When Do We Stop Testing?</a:t>
            </a:r>
            <a:endParaRPr/>
          </a:p>
        </p:txBody>
      </p:sp>
      <p:sp>
        <p:nvSpPr>
          <p:cNvPr id="375" name="Shape 37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Come up with a plan that reflects your budget.</a:t>
            </a:r>
            <a:endParaRPr/>
          </a:p>
          <a:p>
            <a:pPr indent="-419100" lvl="0" marL="457200" rtl="0">
              <a:spcBef>
                <a:spcPts val="0"/>
              </a:spcBef>
              <a:spcAft>
                <a:spcPts val="0"/>
              </a:spcAft>
              <a:buSzPts val="3000"/>
              <a:buChar char="●"/>
            </a:pPr>
            <a:r>
              <a:rPr lang="en"/>
              <a:t>Aim for correctness, robustness, and safety.</a:t>
            </a:r>
            <a:endParaRPr/>
          </a:p>
          <a:p>
            <a:pPr indent="-419100" lvl="0" marL="457200" rtl="0">
              <a:spcBef>
                <a:spcPts val="0"/>
              </a:spcBef>
              <a:spcAft>
                <a:spcPts val="0"/>
              </a:spcAft>
              <a:buSzPts val="3000"/>
              <a:buChar char="●"/>
            </a:pPr>
            <a:r>
              <a:rPr lang="en"/>
              <a:t>You are done when you can present evidence that you have built a dependable system.</a:t>
            </a:r>
            <a:endParaRPr/>
          </a:p>
          <a:p>
            <a:pPr indent="-381000" lvl="1" marL="914400" rtl="0">
              <a:spcBef>
                <a:spcPts val="0"/>
              </a:spcBef>
              <a:spcAft>
                <a:spcPts val="0"/>
              </a:spcAft>
              <a:buSzPts val="2400"/>
              <a:buChar char="○"/>
            </a:pPr>
            <a:r>
              <a:rPr lang="en"/>
              <a:t>That is, a system that achieves a set dependability threshold.</a:t>
            </a:r>
            <a:endParaRPr/>
          </a:p>
        </p:txBody>
      </p:sp>
      <p:sp>
        <p:nvSpPr>
          <p:cNvPr id="376" name="Shape 37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382" name="Shape 38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Code Inspections</a:t>
            </a:r>
            <a:endParaRPr/>
          </a:p>
          <a:p>
            <a:pPr indent="-381000" lvl="1" marL="914400" rtl="0">
              <a:spcBef>
                <a:spcPts val="0"/>
              </a:spcBef>
              <a:spcAft>
                <a:spcPts val="0"/>
              </a:spcAft>
              <a:buSzPts val="2400"/>
              <a:buChar char="○"/>
            </a:pPr>
            <a:r>
              <a:rPr lang="en"/>
              <a:t>Chapter 18</a:t>
            </a:r>
            <a:endParaRPr/>
          </a:p>
          <a:p>
            <a:pPr indent="0" lvl="0" marL="0" rtl="0">
              <a:spcBef>
                <a:spcPts val="600"/>
              </a:spcBef>
              <a:spcAft>
                <a:spcPts val="0"/>
              </a:spcAft>
              <a:buNone/>
            </a:pPr>
            <a:r>
              <a:t/>
            </a:r>
            <a:endParaRPr/>
          </a:p>
          <a:p>
            <a:pPr indent="-419100" lvl="0" marL="457200" rtl="0">
              <a:spcBef>
                <a:spcPts val="600"/>
              </a:spcBef>
              <a:spcAft>
                <a:spcPts val="0"/>
              </a:spcAft>
              <a:buSzPts val="3000"/>
              <a:buChar char="●"/>
            </a:pPr>
            <a:r>
              <a:rPr lang="en"/>
              <a:t>Homework</a:t>
            </a:r>
            <a:endParaRPr/>
          </a:p>
          <a:p>
            <a:pPr indent="-381000" lvl="1" marL="914400" marR="0" rtl="0" algn="l">
              <a:lnSpc>
                <a:spcPct val="100000"/>
              </a:lnSpc>
              <a:spcBef>
                <a:spcPts val="0"/>
              </a:spcBef>
              <a:spcAft>
                <a:spcPts val="0"/>
              </a:spcAft>
              <a:buClr>
                <a:schemeClr val="dk1"/>
              </a:buClr>
              <a:buSzPts val="2400"/>
              <a:buFont typeface="Arial"/>
              <a:buChar char="○"/>
            </a:pPr>
            <a:r>
              <a:rPr lang="en"/>
              <a:t>Assignment 4</a:t>
            </a:r>
            <a:endParaRPr/>
          </a:p>
          <a:p>
            <a:pPr indent="-381000" lvl="2" marL="1371600" marR="0" rtl="0" algn="l">
              <a:lnSpc>
                <a:spcPct val="100000"/>
              </a:lnSpc>
              <a:spcBef>
                <a:spcPts val="0"/>
              </a:spcBef>
              <a:spcAft>
                <a:spcPts val="0"/>
              </a:spcAft>
              <a:buSzPts val="2400"/>
              <a:buChar char="■"/>
            </a:pPr>
            <a:r>
              <a:rPr lang="en"/>
              <a:t>Tonight!</a:t>
            </a:r>
            <a:endParaRPr/>
          </a:p>
          <a:p>
            <a:pPr indent="-381000" lvl="1" marL="914400" marR="0" rtl="0" algn="l">
              <a:lnSpc>
                <a:spcPct val="100000"/>
              </a:lnSpc>
              <a:spcBef>
                <a:spcPts val="0"/>
              </a:spcBef>
              <a:spcAft>
                <a:spcPts val="0"/>
              </a:spcAft>
              <a:buClr>
                <a:schemeClr val="dk1"/>
              </a:buClr>
              <a:buSzPts val="2400"/>
              <a:buFont typeface="Arial"/>
              <a:buChar char="○"/>
            </a:pPr>
            <a:r>
              <a:rPr lang="en"/>
              <a:t>Reading Assignment 4</a:t>
            </a:r>
            <a:endParaRPr/>
          </a:p>
          <a:p>
            <a:pPr indent="-381000" lvl="2" marL="1371600" marR="0" rtl="0" algn="l">
              <a:lnSpc>
                <a:spcPct val="100000"/>
              </a:lnSpc>
              <a:spcBef>
                <a:spcPts val="0"/>
              </a:spcBef>
              <a:spcAft>
                <a:spcPts val="0"/>
              </a:spcAft>
              <a:buSzPts val="2400"/>
              <a:buChar char="■"/>
            </a:pPr>
            <a:r>
              <a:rPr lang="en"/>
              <a:t>April 24</a:t>
            </a:r>
            <a:endParaRPr/>
          </a:p>
          <a:p>
            <a:pPr indent="-381000" lvl="1" marL="914400" marR="0" rtl="0" algn="l">
              <a:lnSpc>
                <a:spcPct val="100000"/>
              </a:lnSpc>
              <a:spcBef>
                <a:spcPts val="0"/>
              </a:spcBef>
              <a:spcAft>
                <a:spcPts val="0"/>
              </a:spcAft>
              <a:buSzPts val="2400"/>
              <a:buChar char="○"/>
            </a:pPr>
            <a:r>
              <a:rPr lang="en"/>
              <a:t>Practice Final</a:t>
            </a:r>
            <a:endParaRPr/>
          </a:p>
          <a:p>
            <a:pPr indent="-381000" lvl="2" marL="1371600" marR="0" rtl="0" algn="l">
              <a:lnSpc>
                <a:spcPct val="100000"/>
              </a:lnSpc>
              <a:spcBef>
                <a:spcPts val="0"/>
              </a:spcBef>
              <a:spcAft>
                <a:spcPts val="0"/>
              </a:spcAft>
              <a:buSzPts val="2400"/>
              <a:buChar char="■"/>
            </a:pPr>
            <a:r>
              <a:rPr lang="en"/>
              <a:t>Out soon, without answers. Next Thursday, we will go over.</a:t>
            </a:r>
            <a:endParaRPr/>
          </a:p>
        </p:txBody>
      </p:sp>
      <p:sp>
        <p:nvSpPr>
          <p:cNvPr id="383" name="Shape 38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When We Have Achieved Coverage?</a:t>
            </a:r>
            <a:endParaRPr/>
          </a:p>
        </p:txBody>
      </p:sp>
      <p:sp>
        <p:nvSpPr>
          <p:cNvPr id="77" name="Shape 7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SzPts val="3000"/>
              <a:buChar char="●"/>
            </a:pPr>
            <a:r>
              <a:rPr lang="en"/>
              <a:t>Set your sights on some structural coverage metric and test until that is achieved.</a:t>
            </a:r>
            <a:endParaRPr/>
          </a:p>
          <a:p>
            <a:pPr indent="-381000" lvl="1" marL="914400" rtl="0">
              <a:lnSpc>
                <a:spcPct val="120000"/>
              </a:lnSpc>
              <a:spcBef>
                <a:spcPts val="0"/>
              </a:spcBef>
              <a:spcAft>
                <a:spcPts val="0"/>
              </a:spcAft>
              <a:buSzPts val="2400"/>
              <a:buChar char="○"/>
            </a:pPr>
            <a:r>
              <a:rPr lang="en"/>
              <a:t>branch coverage, condition coverage, etc.</a:t>
            </a:r>
            <a:endParaRPr/>
          </a:p>
          <a:p>
            <a:pPr indent="-419100" lvl="0" marL="457200" rtl="0">
              <a:lnSpc>
                <a:spcPct val="120000"/>
              </a:lnSpc>
              <a:spcBef>
                <a:spcPts val="0"/>
              </a:spcBef>
              <a:spcAft>
                <a:spcPts val="0"/>
              </a:spcAft>
              <a:buSzPts val="3000"/>
              <a:buChar char="●"/>
            </a:pPr>
            <a:r>
              <a:rPr lang="en"/>
              <a:t>Problems?</a:t>
            </a:r>
            <a:endParaRPr/>
          </a:p>
        </p:txBody>
      </p:sp>
      <p:sp>
        <p:nvSpPr>
          <p:cNvPr id="78" name="Shape 7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When We Run Out of Time?</a:t>
            </a:r>
            <a:endParaRPr/>
          </a:p>
        </p:txBody>
      </p:sp>
      <p:sp>
        <p:nvSpPr>
          <p:cNvPr id="84" name="Shape 8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SzPts val="3000"/>
              <a:buChar char="●"/>
            </a:pPr>
            <a:r>
              <a:rPr lang="en"/>
              <a:t>The “Budget Coverage Criterion”</a:t>
            </a:r>
            <a:endParaRPr/>
          </a:p>
          <a:p>
            <a:pPr indent="-381000" lvl="1" marL="914400" rtl="0">
              <a:lnSpc>
                <a:spcPct val="120000"/>
              </a:lnSpc>
              <a:spcBef>
                <a:spcPts val="0"/>
              </a:spcBef>
              <a:spcAft>
                <a:spcPts val="0"/>
              </a:spcAft>
              <a:buSzPts val="2400"/>
              <a:buChar char="○"/>
            </a:pPr>
            <a:r>
              <a:rPr lang="en"/>
              <a:t>The usual answer to when testing is done.</a:t>
            </a:r>
            <a:endParaRPr/>
          </a:p>
          <a:p>
            <a:pPr indent="-381000" lvl="1" marL="914400" rtl="0">
              <a:lnSpc>
                <a:spcPct val="120000"/>
              </a:lnSpc>
              <a:spcBef>
                <a:spcPts val="0"/>
              </a:spcBef>
              <a:spcAft>
                <a:spcPts val="0"/>
              </a:spcAft>
              <a:buSzPts val="2400"/>
              <a:buChar char="○"/>
            </a:pPr>
            <a:r>
              <a:rPr lang="en"/>
              <a:t>When we run out of time. </a:t>
            </a:r>
            <a:endParaRPr/>
          </a:p>
          <a:p>
            <a:pPr indent="-381000" lvl="1" marL="914400" rtl="0">
              <a:lnSpc>
                <a:spcPct val="120000"/>
              </a:lnSpc>
              <a:spcBef>
                <a:spcPts val="0"/>
              </a:spcBef>
              <a:spcAft>
                <a:spcPts val="0"/>
              </a:spcAft>
              <a:buSzPts val="2400"/>
              <a:buChar char="○"/>
            </a:pPr>
            <a:r>
              <a:rPr lang="en"/>
              <a:t>When the money dries up.</a:t>
            </a:r>
            <a:endParaRPr/>
          </a:p>
          <a:p>
            <a:pPr indent="-419100" lvl="0" marL="457200" rtl="0">
              <a:lnSpc>
                <a:spcPct val="120000"/>
              </a:lnSpc>
              <a:spcBef>
                <a:spcPts val="0"/>
              </a:spcBef>
              <a:spcAft>
                <a:spcPts val="0"/>
              </a:spcAft>
              <a:buSzPts val="3000"/>
              <a:buChar char="●"/>
            </a:pPr>
            <a:r>
              <a:rPr lang="en"/>
              <a:t>Problems?</a:t>
            </a:r>
            <a:endParaRPr/>
          </a:p>
        </p:txBody>
      </p:sp>
      <p:sp>
        <p:nvSpPr>
          <p:cNvPr id="85" name="Shape 8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if We Make a Plan?</a:t>
            </a:r>
            <a:endParaRPr/>
          </a:p>
        </p:txBody>
      </p:sp>
      <p:sp>
        <p:nvSpPr>
          <p:cNvPr id="91" name="Shape 9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Plan a series of tests carefully, then test according to that plan.</a:t>
            </a:r>
            <a:endParaRPr/>
          </a:p>
          <a:p>
            <a:pPr indent="-381000" lvl="1" marL="914400" marR="0" rtl="0" algn="l">
              <a:lnSpc>
                <a:spcPct val="120000"/>
              </a:lnSpc>
              <a:spcBef>
                <a:spcPts val="0"/>
              </a:spcBef>
              <a:spcAft>
                <a:spcPts val="0"/>
              </a:spcAft>
              <a:buSzPts val="2400"/>
              <a:buChar char="○"/>
            </a:pPr>
            <a:r>
              <a:rPr lang="en"/>
              <a:t>Consider forms of functional and structural testing.</a:t>
            </a:r>
            <a:endParaRPr/>
          </a:p>
          <a:p>
            <a:pPr indent="-381000" lvl="1" marL="914400" marR="0" rtl="0" algn="l">
              <a:lnSpc>
                <a:spcPct val="120000"/>
              </a:lnSpc>
              <a:spcBef>
                <a:spcPts val="0"/>
              </a:spcBef>
              <a:spcAft>
                <a:spcPts val="0"/>
              </a:spcAft>
              <a:buSzPts val="2400"/>
              <a:buChar char="○"/>
            </a:pPr>
            <a:r>
              <a:rPr lang="en"/>
              <a:t>Factor in the budget and the cost of test case creation in choosing how we test.</a:t>
            </a:r>
            <a:endParaRPr/>
          </a:p>
          <a:p>
            <a:pPr indent="-419100" lvl="0" marL="457200" marR="0" rtl="0" algn="l">
              <a:lnSpc>
                <a:spcPct val="120000"/>
              </a:lnSpc>
              <a:spcBef>
                <a:spcPts val="0"/>
              </a:spcBef>
              <a:spcAft>
                <a:spcPts val="0"/>
              </a:spcAft>
              <a:buSzPts val="3000"/>
              <a:buChar char="●"/>
            </a:pPr>
            <a:r>
              <a:rPr lang="en"/>
              <a:t>When those tests are done, you are done.</a:t>
            </a:r>
            <a:endParaRPr/>
          </a:p>
          <a:p>
            <a:pPr indent="-419100" lvl="0" marL="457200" rtl="0">
              <a:lnSpc>
                <a:spcPct val="120000"/>
              </a:lnSpc>
              <a:spcBef>
                <a:spcPts val="0"/>
              </a:spcBef>
              <a:spcAft>
                <a:spcPts val="0"/>
              </a:spcAft>
              <a:buSzPts val="3000"/>
              <a:buChar char="●"/>
            </a:pPr>
            <a:r>
              <a:rPr lang="en"/>
              <a:t>Problems?</a:t>
            </a:r>
            <a:endParaRPr/>
          </a:p>
        </p:txBody>
      </p:sp>
      <p:sp>
        <p:nvSpPr>
          <p:cNvPr id="92" name="Shape 9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 I give up. When are we done?</a:t>
            </a:r>
            <a:endParaRPr/>
          </a:p>
        </p:txBody>
      </p:sp>
      <p:sp>
        <p:nvSpPr>
          <p:cNvPr id="98" name="Shape 9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SzPts val="3000"/>
              <a:buChar char="●"/>
            </a:pPr>
            <a:r>
              <a:rPr lang="en"/>
              <a:t>Can we can argue that we’ve done enough?</a:t>
            </a:r>
            <a:endParaRPr/>
          </a:p>
          <a:p>
            <a:pPr indent="-419100" lvl="0" marL="457200" rtl="0">
              <a:lnSpc>
                <a:spcPct val="120000"/>
              </a:lnSpc>
              <a:spcBef>
                <a:spcPts val="0"/>
              </a:spcBef>
              <a:spcAft>
                <a:spcPts val="0"/>
              </a:spcAft>
              <a:buSzPts val="3000"/>
              <a:buChar char="●"/>
            </a:pPr>
            <a:r>
              <a:rPr lang="en"/>
              <a:t>Provide evidence that the system is </a:t>
            </a:r>
            <a:r>
              <a:rPr i="1" lang="en"/>
              <a:t>dependable</a:t>
            </a:r>
            <a:r>
              <a:rPr lang="en"/>
              <a:t>.</a:t>
            </a:r>
            <a:endParaRPr/>
          </a:p>
          <a:p>
            <a:pPr indent="-419100" lvl="0" marL="457200" rtl="0">
              <a:spcBef>
                <a:spcPts val="0"/>
              </a:spcBef>
              <a:spcAft>
                <a:spcPts val="0"/>
              </a:spcAft>
              <a:buSzPts val="3000"/>
              <a:buChar char="●"/>
            </a:pPr>
            <a:r>
              <a:rPr lang="en"/>
              <a:t>The goal is to establish four things about the system:</a:t>
            </a:r>
            <a:endParaRPr/>
          </a:p>
          <a:p>
            <a:pPr indent="-381000" lvl="1" marL="914400" rtl="0">
              <a:spcBef>
                <a:spcPts val="0"/>
              </a:spcBef>
              <a:spcAft>
                <a:spcPts val="0"/>
              </a:spcAft>
              <a:buSzPts val="2400"/>
              <a:buChar char="○"/>
            </a:pPr>
            <a:r>
              <a:rPr lang="en"/>
              <a:t>That it is </a:t>
            </a:r>
            <a:r>
              <a:rPr b="1" lang="en"/>
              <a:t>correct</a:t>
            </a:r>
            <a:r>
              <a:rPr lang="en"/>
              <a:t>.</a:t>
            </a:r>
            <a:endParaRPr/>
          </a:p>
          <a:p>
            <a:pPr indent="-381000" lvl="1" marL="914400" rtl="0">
              <a:spcBef>
                <a:spcPts val="0"/>
              </a:spcBef>
              <a:spcAft>
                <a:spcPts val="0"/>
              </a:spcAft>
              <a:buSzPts val="2400"/>
              <a:buChar char="○"/>
            </a:pPr>
            <a:r>
              <a:rPr lang="en"/>
              <a:t>That it is </a:t>
            </a:r>
            <a:r>
              <a:rPr b="1" lang="en"/>
              <a:t>reliable</a:t>
            </a:r>
            <a:r>
              <a:rPr lang="en"/>
              <a:t>.</a:t>
            </a:r>
            <a:endParaRPr/>
          </a:p>
          <a:p>
            <a:pPr indent="-381000" lvl="1" marL="914400" rtl="0">
              <a:spcBef>
                <a:spcPts val="0"/>
              </a:spcBef>
              <a:spcAft>
                <a:spcPts val="0"/>
              </a:spcAft>
              <a:buSzPts val="2400"/>
              <a:buChar char="○"/>
            </a:pPr>
            <a:r>
              <a:rPr lang="en"/>
              <a:t>That it is </a:t>
            </a:r>
            <a:r>
              <a:rPr b="1" lang="en"/>
              <a:t>safe</a:t>
            </a:r>
            <a:r>
              <a:rPr lang="en"/>
              <a:t>.</a:t>
            </a:r>
            <a:endParaRPr/>
          </a:p>
          <a:p>
            <a:pPr indent="-381000" lvl="1" marL="914400" rtl="0">
              <a:spcBef>
                <a:spcPts val="0"/>
              </a:spcBef>
              <a:spcAft>
                <a:spcPts val="0"/>
              </a:spcAft>
              <a:buSzPts val="2400"/>
              <a:buChar char="○"/>
            </a:pPr>
            <a:r>
              <a:rPr lang="en"/>
              <a:t>That is is </a:t>
            </a:r>
            <a:r>
              <a:rPr b="1" lang="en"/>
              <a:t>robust</a:t>
            </a:r>
            <a:r>
              <a:rPr lang="en"/>
              <a:t>.</a:t>
            </a:r>
            <a:endParaRPr/>
          </a:p>
        </p:txBody>
      </p:sp>
      <p:sp>
        <p:nvSpPr>
          <p:cNvPr id="99" name="Shape 9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Correctness</a:t>
            </a:r>
            <a:endParaRPr/>
          </a:p>
        </p:txBody>
      </p:sp>
      <p:sp>
        <p:nvSpPr>
          <p:cNvPr id="105" name="Shape 10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program is </a:t>
            </a:r>
            <a:r>
              <a:rPr b="1" lang="en"/>
              <a:t>correct</a:t>
            </a:r>
            <a:r>
              <a:rPr lang="en"/>
              <a:t> if it is consistent with its specifications.</a:t>
            </a:r>
            <a:endParaRPr/>
          </a:p>
          <a:p>
            <a:pPr indent="-381000" lvl="1" marL="914400" marR="0" rtl="0" algn="l">
              <a:lnSpc>
                <a:spcPct val="100000"/>
              </a:lnSpc>
              <a:spcBef>
                <a:spcPts val="0"/>
              </a:spcBef>
              <a:spcAft>
                <a:spcPts val="0"/>
              </a:spcAft>
              <a:buSzPts val="2400"/>
              <a:buChar char="○"/>
            </a:pPr>
            <a:r>
              <a:rPr lang="en"/>
              <a:t>A program cannot be 30% correct. It is either correct or not correct.</a:t>
            </a:r>
            <a:endParaRPr/>
          </a:p>
          <a:p>
            <a:pPr indent="-381000" lvl="1" marL="914400" marR="0" rtl="0" algn="l">
              <a:lnSpc>
                <a:spcPct val="100000"/>
              </a:lnSpc>
              <a:spcBef>
                <a:spcPts val="0"/>
              </a:spcBef>
              <a:spcAft>
                <a:spcPts val="0"/>
              </a:spcAft>
              <a:buSzPts val="2400"/>
              <a:buChar char="○"/>
            </a:pPr>
            <a:r>
              <a:rPr lang="en"/>
              <a:t>A program can easily be shown to be correct with respect to a bad specification. However, it is often impossible to prove correctness with a good, detailed specification.</a:t>
            </a:r>
            <a:endParaRPr/>
          </a:p>
          <a:p>
            <a:pPr indent="-381000" lvl="1" marL="914400" marR="0" rtl="0" algn="l">
              <a:lnSpc>
                <a:spcPct val="100000"/>
              </a:lnSpc>
              <a:spcBef>
                <a:spcPts val="0"/>
              </a:spcBef>
              <a:spcAft>
                <a:spcPts val="0"/>
              </a:spcAft>
              <a:buSzPts val="2400"/>
              <a:buChar char="○"/>
            </a:pPr>
            <a:r>
              <a:rPr lang="en"/>
              <a:t>Correctness is a goal to aim for, but is rarely provably achieved.</a:t>
            </a:r>
            <a:endParaRPr/>
          </a:p>
        </p:txBody>
      </p:sp>
      <p:sp>
        <p:nvSpPr>
          <p:cNvPr id="106" name="Shape 10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