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solidFill>
                  <a:schemeClr val="dk1"/>
                </a:solidFill>
              </a:rPr>
              <a:t>Local search techniques formulate a solution, and attempt to improve that solution by making small changes (looking for a better solution in the “local neighborhood” - the possible solutions formed by making one small change). Global searches typically form more than one solution at a time, and freely change those solutions (moving to any spot in the search space).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solidFill>
                  <a:schemeClr val="dk1"/>
                </a:solidFill>
              </a:rPr>
              <a:t>Local searches are often very fast, easy to implement, and easy to understand conceptually. However, they depend strongly on the choice of initial guess. They can easily get stuck in local optima - where they find the best solution possible given the neighborhood, but not the best for the whole search space. This weakness can be partially overcome by allowing restarts.</a:t>
            </a:r>
            <a:endParaRPr b="1">
              <a:solidFill>
                <a:schemeClr val="dk1"/>
              </a:solidFill>
            </a:endParaRPr>
          </a:p>
          <a:p>
            <a:pPr indent="0" lvl="0" marL="0" rtl="0">
              <a:lnSpc>
                <a:spcPct val="115000"/>
              </a:lnSpc>
              <a:spcBef>
                <a:spcPts val="0"/>
              </a:spcBef>
              <a:spcAft>
                <a:spcPts val="0"/>
              </a:spcAft>
              <a:buNone/>
            </a:pPr>
            <a:r>
              <a:t/>
            </a:r>
            <a:endParaRPr b="1">
              <a:solidFill>
                <a:schemeClr val="dk1"/>
              </a:solidFill>
            </a:endParaRPr>
          </a:p>
          <a:p>
            <a:pPr indent="0" lvl="0" marL="0" rtl="0">
              <a:lnSpc>
                <a:spcPct val="115000"/>
              </a:lnSpc>
              <a:spcBef>
                <a:spcPts val="0"/>
              </a:spcBef>
              <a:spcAft>
                <a:spcPts val="0"/>
              </a:spcAft>
              <a:buNone/>
            </a:pPr>
            <a:r>
              <a:rPr b="1" lang="en">
                <a:solidFill>
                  <a:schemeClr val="dk1"/>
                </a:solidFill>
              </a:rPr>
              <a:t>Global searches are harder to implement and are often slower, but have no problems with becoming stuck, as they try more than one solution at once. However, because they are slower, they may not find as good of a solution given the same time budget.</a:t>
            </a:r>
            <a:endParaRPr b="1">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solidFill>
                  <a:schemeClr val="dk1"/>
                </a:solidFill>
              </a:rPr>
              <a:t>This tells us that a property we expect to hold is not held by the model. This implies one of the following:</a:t>
            </a:r>
            <a:endParaRPr b="1">
              <a:solidFill>
                <a:schemeClr val="dk1"/>
              </a:solidFill>
            </a:endParaRPr>
          </a:p>
          <a:p>
            <a:pPr indent="-298450" lvl="0" marL="457200" rtl="0">
              <a:lnSpc>
                <a:spcPct val="115000"/>
              </a:lnSpc>
              <a:spcBef>
                <a:spcPts val="0"/>
              </a:spcBef>
              <a:spcAft>
                <a:spcPts val="0"/>
              </a:spcAft>
              <a:buClr>
                <a:schemeClr val="dk1"/>
              </a:buClr>
              <a:buSzPts val="1100"/>
              <a:buChar char="●"/>
            </a:pPr>
            <a:r>
              <a:rPr b="1" lang="en">
                <a:solidFill>
                  <a:schemeClr val="dk1"/>
                </a:solidFill>
              </a:rPr>
              <a:t>There is an issue with the model. The model is made by interpreting the requirements, and there could be a mistake in the model (fault in the code, bad assumptions, incorrect interpretation).</a:t>
            </a:r>
            <a:endParaRPr b="1">
              <a:solidFill>
                <a:schemeClr val="dk1"/>
              </a:solidFill>
            </a:endParaRPr>
          </a:p>
          <a:p>
            <a:pPr indent="-298450" lvl="0" marL="457200" rtl="0">
              <a:lnSpc>
                <a:spcPct val="115000"/>
              </a:lnSpc>
              <a:spcBef>
                <a:spcPts val="0"/>
              </a:spcBef>
              <a:spcAft>
                <a:spcPts val="0"/>
              </a:spcAft>
              <a:buClr>
                <a:schemeClr val="dk1"/>
              </a:buClr>
              <a:buSzPts val="1100"/>
              <a:buChar char="●"/>
            </a:pPr>
            <a:r>
              <a:rPr b="1" lang="en">
                <a:solidFill>
                  <a:schemeClr val="dk1"/>
                </a:solidFill>
              </a:rPr>
              <a:t>There is an issue with the property. The property may not say what you intended it to say.</a:t>
            </a:r>
            <a:endParaRPr b="1">
              <a:solidFill>
                <a:schemeClr val="dk1"/>
              </a:solidFill>
            </a:endParaRPr>
          </a:p>
          <a:p>
            <a:pPr indent="-298450" lvl="0" marL="457200" rtl="0">
              <a:lnSpc>
                <a:spcPct val="115000"/>
              </a:lnSpc>
              <a:spcBef>
                <a:spcPts val="0"/>
              </a:spcBef>
              <a:spcAft>
                <a:spcPts val="0"/>
              </a:spcAft>
              <a:buClr>
                <a:schemeClr val="dk1"/>
              </a:buClr>
              <a:buSzPts val="1100"/>
              <a:buChar char="●"/>
            </a:pPr>
            <a:r>
              <a:rPr b="1" lang="en">
                <a:solidFill>
                  <a:schemeClr val="dk1"/>
                </a:solidFill>
              </a:rPr>
              <a:t>There is an issue with your requirements. Two requirements may contradict, or a requirement may be written incorrectly.</a:t>
            </a:r>
            <a:endParaRPr b="1">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a:solidFill>
                  <a:schemeClr val="dk1"/>
                </a:solidFill>
              </a:rPr>
              <a:t>The action you take depends on which is true. You should look at each angle, and find the source of the problem</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solidFill>
                  <a:schemeClr val="dk1"/>
                </a:solidFill>
              </a:rPr>
              <a:t>AG (pedestrian_light = walk -&gt; traffic_light != green)</a:t>
            </a:r>
            <a:br>
              <a:rPr b="1" lang="en">
                <a:solidFill>
                  <a:schemeClr val="dk1"/>
                </a:solidFill>
              </a:rPr>
            </a:br>
            <a:r>
              <a:rPr b="1" lang="en">
                <a:solidFill>
                  <a:schemeClr val="dk1"/>
                </a:solidFill>
              </a:rPr>
              <a:t>The pedestrian light cannot indicate that I should walk when the traffic light is green. This is a safety property. We are saying that something should NEVER happen.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solidFill>
                  <a:schemeClr val="dk1"/>
                </a:solidFill>
              </a:rPr>
              <a:t>G (traffic_light = RED &amp; button = RESET -&gt; F (traffic_light = green))</a:t>
            </a:r>
            <a:br>
              <a:rPr b="1" lang="en">
                <a:solidFill>
                  <a:schemeClr val="dk1"/>
                </a:solidFill>
              </a:rPr>
            </a:br>
            <a:r>
              <a:rPr b="1" lang="en">
                <a:solidFill>
                  <a:schemeClr val="dk1"/>
                </a:solidFill>
              </a:rPr>
              <a:t>If the light is red, and the button is reset, then eventually, the light will turn green. This is a liveness property, as we assert that something will eventually happen.</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solidFill>
                  <a:schemeClr val="dk1"/>
                </a:solidFill>
              </a:rPr>
              <a:t>First, we should formulate the property in a temporal logic, than translate into a trap property:</a:t>
            </a:r>
            <a:br>
              <a:rPr b="1" lang="en">
                <a:solidFill>
                  <a:schemeClr val="dk1"/>
                </a:solidFill>
              </a:rPr>
            </a:br>
            <a:r>
              <a:rPr b="1" lang="en">
                <a:solidFill>
                  <a:schemeClr val="dk1"/>
                </a:solidFill>
              </a:rPr>
              <a:t>G (button = SET -&gt; F (pedestrian_light = WALK))</a:t>
            </a:r>
            <a:br>
              <a:rPr b="1" lang="en">
                <a:solidFill>
                  <a:schemeClr val="dk1"/>
                </a:solidFill>
              </a:rPr>
            </a:br>
            <a:r>
              <a:rPr b="1" lang="en">
                <a:solidFill>
                  <a:schemeClr val="dk1"/>
                </a:solidFill>
              </a:rPr>
              <a:t>This states that, no matter what happens, if the button is pressed, then eventually the pedestrian light will signal that I can cross the street. This is a liveness property. </a:t>
            </a:r>
            <a:br>
              <a:rPr b="1" lang="en">
                <a:solidFill>
                  <a:schemeClr val="dk1"/>
                </a:solidFill>
              </a:rPr>
            </a:b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solidFill>
                  <a:schemeClr val="dk1"/>
                </a:solidFill>
              </a:rPr>
              <a:t>A trap property takes a property we know to be true (like this), then negates it. By negating it, we assert that this property is NOT true. The negated form is:</a:t>
            </a:r>
            <a:br>
              <a:rPr b="1" lang="en">
                <a:solidFill>
                  <a:schemeClr val="dk1"/>
                </a:solidFill>
              </a:rPr>
            </a:br>
            <a:r>
              <a:rPr b="1" lang="en">
                <a:solidFill>
                  <a:schemeClr val="dk1"/>
                </a:solidFill>
              </a:rPr>
              <a:t>G !(button = SET -&gt; F (pedestrian_light = walk))</a:t>
            </a:r>
            <a:br>
              <a:rPr b="1" lang="en">
                <a:solidFill>
                  <a:schemeClr val="dk1"/>
                </a:solidFill>
              </a:rPr>
            </a:br>
            <a:br>
              <a:rPr b="1" lang="en">
                <a:solidFill>
                  <a:schemeClr val="dk1"/>
                </a:solidFill>
              </a:rPr>
            </a:br>
            <a:r>
              <a:rPr b="1" lang="en">
                <a:solidFill>
                  <a:schemeClr val="dk1"/>
                </a:solidFill>
              </a:rPr>
              <a:t>Because it is actually true, the model checker gives us a counter-example showing one concrete scenario where the property is true. This is a test case we can use to test our real program.</a:t>
            </a:r>
            <a:endParaRPr b="1">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This function takes in an array, and returns the sum of the elements in that array. Therefore, the pre-conditions are:</a:t>
            </a:r>
            <a:br>
              <a:rPr lang="en">
                <a:solidFill>
                  <a:schemeClr val="dk1"/>
                </a:solidFill>
              </a:rPr>
            </a:br>
            <a:r>
              <a:rPr lang="en">
                <a:solidFill>
                  <a:schemeClr val="dk1"/>
                </a:solidFill>
              </a:rPr>
              <a:t>(n = N, N = |arr|, N &gt;= 0)</a:t>
            </a:r>
            <a:br>
              <a:rPr lang="en">
                <a:solidFill>
                  <a:schemeClr val="dk1"/>
                </a:solidFill>
              </a:rPr>
            </a:br>
            <a:r>
              <a:rPr lang="en">
                <a:solidFill>
                  <a:schemeClr val="dk1"/>
                </a:solidFill>
              </a:rPr>
              <a:t>That is, the integer n passed in has a concrete value N. That concrete value must be equal to the length of the array to get the correct answer. Finally, the array must exist (we want to protect from trying to access an index below 0). </a:t>
            </a:r>
            <a:br>
              <a:rPr lang="en">
                <a:solidFill>
                  <a:schemeClr val="dk1"/>
                </a:solidFill>
              </a:rPr>
            </a:br>
            <a:r>
              <a:rPr lang="en">
                <a:solidFill>
                  <a:schemeClr val="dk1"/>
                </a:solidFill>
              </a:rPr>
              <a:t>Then, the post-conditions are:</a:t>
            </a:r>
            <a:br>
              <a:rPr lang="en">
                <a:solidFill>
                  <a:schemeClr val="dk1"/>
                </a:solidFill>
              </a:rPr>
            </a:br>
            <a:r>
              <a:rPr lang="en">
                <a:solidFill>
                  <a:schemeClr val="dk1"/>
                </a:solidFill>
              </a:rPr>
              <a:t>(s = S, S = ∑</a:t>
            </a:r>
            <a:r>
              <a:rPr baseline="-25000" lang="en">
                <a:solidFill>
                  <a:schemeClr val="dk1"/>
                </a:solidFill>
              </a:rPr>
              <a:t>i=0</a:t>
            </a:r>
            <a:r>
              <a:rPr baseline="30000" lang="en">
                <a:solidFill>
                  <a:schemeClr val="dk1"/>
                </a:solidFill>
              </a:rPr>
              <a:t>N-1 </a:t>
            </a:r>
            <a:r>
              <a:rPr lang="en">
                <a:solidFill>
                  <a:schemeClr val="dk1"/>
                </a:solidFill>
              </a:rPr>
              <a:t>arr[i])</a:t>
            </a:r>
            <a:br>
              <a:rPr lang="en">
                <a:solidFill>
                  <a:schemeClr val="dk1"/>
                </a:solidFill>
              </a:rPr>
            </a:br>
            <a:r>
              <a:rPr lang="en">
                <a:solidFill>
                  <a:schemeClr val="dk1"/>
                </a:solidFill>
              </a:rPr>
              <a:t>In plain terms, s will have a concrete value S, and that value is the sum of all elements of arr. </a:t>
            </a:r>
            <a:endParaRPr>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 bring in</a:t>
            </a:r>
            <a:endParaRPr>
              <a:solidFill>
                <a:schemeClr val="dk1"/>
              </a:solidFill>
            </a:endParaRPr>
          </a:p>
          <a:p>
            <a:pPr indent="0" lvl="0" marL="0" rtl="0">
              <a:lnSpc>
                <a:spcPct val="120000"/>
              </a:lnSpc>
              <a:spcBef>
                <a:spcPts val="0"/>
              </a:spcBef>
              <a:spcAft>
                <a:spcPts val="0"/>
              </a:spcAft>
              <a:buNone/>
            </a:pPr>
            <a:r>
              <a:rPr lang="en">
                <a:solidFill>
                  <a:schemeClr val="dk1"/>
                </a:solidFill>
              </a:rPr>
              <a:t>- what if loop never executes (bring in, go over, relate to post-condition) Is post-condition met?</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 bring in, go over</a:t>
            </a:r>
            <a:endParaRPr>
              <a:solidFill>
                <a:schemeClr val="dk1"/>
              </a:solidFill>
            </a:endParaRPr>
          </a:p>
          <a:p>
            <a:pPr indent="0" lvl="0" marL="0" rtl="0">
              <a:lnSpc>
                <a:spcPct val="120000"/>
              </a:lnSpc>
              <a:spcBef>
                <a:spcPts val="0"/>
              </a:spcBef>
              <a:spcAft>
                <a:spcPts val="0"/>
              </a:spcAft>
              <a:buNone/>
            </a:pPr>
            <a:r>
              <a:rPr lang="en">
                <a:solidFill>
                  <a:schemeClr val="dk1"/>
                </a:solidFill>
              </a:rPr>
              <a:t>- in</a:t>
            </a:r>
            <a:endParaRPr>
              <a:solidFill>
                <a:schemeClr val="dk1"/>
              </a:solidFill>
            </a:endParaRPr>
          </a:p>
          <a:p>
            <a:pPr indent="0" lvl="0" marL="0" rtl="0">
              <a:lnSpc>
                <a:spcPct val="120000"/>
              </a:lnSpc>
              <a:spcBef>
                <a:spcPts val="0"/>
              </a:spcBef>
              <a:spcAft>
                <a:spcPts val="0"/>
              </a:spcAft>
              <a:buNone/>
            </a:pPr>
            <a:r>
              <a:rPr lang="en">
                <a:solidFill>
                  <a:schemeClr val="dk1"/>
                </a:solidFill>
              </a:rPr>
              <a:t>- in</a:t>
            </a:r>
            <a:endParaRPr>
              <a:solidFill>
                <a:schemeClr val="dk1"/>
              </a:solidFill>
            </a:endParaRPr>
          </a:p>
          <a:p>
            <a:pPr indent="0" lvl="0" marL="0" rtl="0">
              <a:lnSpc>
                <a:spcPct val="120000"/>
              </a:lnSpc>
              <a:spcBef>
                <a:spcPts val="0"/>
              </a:spcBef>
              <a:spcAft>
                <a:spcPts val="0"/>
              </a:spcAft>
              <a:buNone/>
            </a:pPr>
            <a:r>
              <a:rPr lang="en">
                <a:solidFill>
                  <a:schemeClr val="dk1"/>
                </a:solidFill>
              </a:rPr>
              <a:t>And, if we exit the loop now, is the post-condition met?</a:t>
            </a:r>
            <a:endParaRPr>
              <a:solidFill>
                <a:schemeClr val="dk1"/>
              </a:solidFill>
            </a:endParaRPr>
          </a:p>
          <a:p>
            <a:pPr indent="0" lvl="0" marL="0" rtl="0">
              <a:lnSpc>
                <a:spcPct val="120000"/>
              </a:lnSpc>
              <a:spcBef>
                <a:spcPts val="0"/>
              </a:spcBef>
              <a:spcAft>
                <a:spcPts val="0"/>
              </a:spcAft>
              <a:buNone/>
            </a:pPr>
            <a:r>
              <a:rPr lang="en">
                <a:solidFill>
                  <a:schemeClr val="dk1"/>
                </a:solidFill>
              </a:rPr>
              <a:t>Now, these are not our final predicates, as the loop can cycle multiple times. If we don’t take that into account, we can’t truly prove the post-condition is met, so we need to generalize these to what happens if the loop executes an arbitrary number of times</a:t>
            </a:r>
            <a:endParaRPr>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 bring in, go over, note i=N to |arr| as N was |arr| and decreases each time</a:t>
            </a:r>
            <a:endParaRPr>
              <a:solidFill>
                <a:schemeClr val="dk1"/>
              </a:solidFill>
            </a:endParaRPr>
          </a:p>
          <a:p>
            <a:pPr indent="0" lvl="0" marL="0" rtl="0">
              <a:lnSpc>
                <a:spcPct val="120000"/>
              </a:lnSpc>
              <a:spcBef>
                <a:spcPts val="0"/>
              </a:spcBef>
              <a:spcAft>
                <a:spcPts val="0"/>
              </a:spcAft>
              <a:buNone/>
            </a:pPr>
            <a:r>
              <a:rPr lang="en">
                <a:solidFill>
                  <a:schemeClr val="dk1"/>
                </a:solidFill>
              </a:rPr>
              <a:t>- in, s is  no longer 0 on subsequent runs, N still now N -1</a:t>
            </a:r>
            <a:endParaRPr>
              <a:solidFill>
                <a:schemeClr val="dk1"/>
              </a:solidFill>
            </a:endParaRPr>
          </a:p>
          <a:p>
            <a:pPr indent="0" lvl="0" marL="0" rtl="0">
              <a:lnSpc>
                <a:spcPct val="120000"/>
              </a:lnSpc>
              <a:spcBef>
                <a:spcPts val="0"/>
              </a:spcBef>
              <a:spcAft>
                <a:spcPts val="0"/>
              </a:spcAft>
              <a:buNone/>
            </a:pPr>
            <a:r>
              <a:rPr lang="en">
                <a:solidFill>
                  <a:schemeClr val="dk1"/>
                </a:solidFill>
              </a:rPr>
              <a:t>- in. </a:t>
            </a:r>
            <a:endParaRPr>
              <a:solidFill>
                <a:schemeClr val="dk1"/>
              </a:solidFill>
            </a:endParaRPr>
          </a:p>
          <a:p>
            <a:pPr indent="0" lvl="0" marL="0" rtl="0">
              <a:lnSpc>
                <a:spcPct val="120000"/>
              </a:lnSpc>
              <a:spcBef>
                <a:spcPts val="0"/>
              </a:spcBef>
              <a:spcAft>
                <a:spcPts val="0"/>
              </a:spcAft>
              <a:buNone/>
            </a:pPr>
            <a:r>
              <a:rPr lang="en">
                <a:solidFill>
                  <a:schemeClr val="dk1"/>
                </a:solidFill>
              </a:rPr>
              <a:t>- Now, when we exit the loop, what is true?</a:t>
            </a:r>
            <a:endParaRPr>
              <a:solidFill>
                <a:schemeClr val="dk1"/>
              </a:solidFill>
            </a:endParaRPr>
          </a:p>
          <a:p>
            <a:pPr indent="0" lvl="0" marL="0" rtl="0">
              <a:lnSpc>
                <a:spcPct val="120000"/>
              </a:lnSpc>
              <a:spcBef>
                <a:spcPts val="0"/>
              </a:spcBef>
              <a:spcAft>
                <a:spcPts val="0"/>
              </a:spcAft>
              <a:buNone/>
            </a:pPr>
            <a:r>
              <a:rPr lang="en">
                <a:solidFill>
                  <a:schemeClr val="dk1"/>
                </a:solidFill>
              </a:rPr>
              <a:t>Show we met the post-condition</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a:solidFill>
                  <a:schemeClr val="dk1"/>
                </a:solidFill>
              </a:rPr>
              <a:t>In forming the symbolic constraints, you need to examine each line of code to </a:t>
            </a:r>
            <a:br>
              <a:rPr b="1" lang="en">
                <a:solidFill>
                  <a:schemeClr val="dk1"/>
                </a:solidFill>
              </a:rPr>
            </a:br>
            <a:r>
              <a:rPr b="1" lang="en">
                <a:solidFill>
                  <a:schemeClr val="dk1"/>
                </a:solidFill>
              </a:rPr>
              <a:t>	determine how it transforms the existing variables and how it defines new </a:t>
            </a:r>
            <a:br>
              <a:rPr b="1" lang="en">
                <a:solidFill>
                  <a:schemeClr val="dk1"/>
                </a:solidFill>
              </a:rPr>
            </a:br>
            <a:r>
              <a:rPr b="1" lang="en">
                <a:solidFill>
                  <a:schemeClr val="dk1"/>
                </a:solidFill>
              </a:rPr>
              <a:t>	variables. The important part here is the loop. You can’t just look at what is true </a:t>
            </a:r>
            <a:br>
              <a:rPr b="1" lang="en">
                <a:solidFill>
                  <a:schemeClr val="dk1"/>
                </a:solidFill>
              </a:rPr>
            </a:br>
            <a:r>
              <a:rPr b="1" lang="en">
                <a:solidFill>
                  <a:schemeClr val="dk1"/>
                </a:solidFill>
              </a:rPr>
              <a:t>	the first time through the loop - you need to look at what is true on every </a:t>
            </a:r>
            <a:br>
              <a:rPr b="1" lang="en">
                <a:solidFill>
                  <a:schemeClr val="dk1"/>
                </a:solidFill>
              </a:rPr>
            </a:br>
            <a:r>
              <a:rPr b="1" lang="en">
                <a:solidFill>
                  <a:schemeClr val="dk1"/>
                </a:solidFill>
              </a:rPr>
              <a:t>	execution. In doing so, you can see how the value of s changes - it is a sum over </a:t>
            </a:r>
            <a:br>
              <a:rPr b="1" lang="en">
                <a:solidFill>
                  <a:schemeClr val="dk1"/>
                </a:solidFill>
              </a:rPr>
            </a:br>
            <a:r>
              <a:rPr b="1" lang="en">
                <a:solidFill>
                  <a:schemeClr val="dk1"/>
                </a:solidFill>
              </a:rPr>
              <a:t>	all elements from the current value of N to |arr| of the entries in those positions of </a:t>
            </a:r>
            <a:br>
              <a:rPr b="1" lang="en">
                <a:solidFill>
                  <a:schemeClr val="dk1"/>
                </a:solidFill>
              </a:rPr>
            </a:br>
            <a:r>
              <a:rPr b="1" lang="en">
                <a:solidFill>
                  <a:schemeClr val="dk1"/>
                </a:solidFill>
              </a:rPr>
              <a:t>	the array. This shows that the post-condition is being met.</a:t>
            </a:r>
            <a:endParaRPr>
              <a:solidFill>
                <a:schemeClr val="dk1"/>
              </a:solidFill>
            </a:endParaRPr>
          </a:p>
          <a:p>
            <a:pPr indent="0" lvl="0" marL="0" rtl="0">
              <a:lnSpc>
                <a:spcPct val="120000"/>
              </a:lnSpc>
              <a:spcBef>
                <a:spcPts val="0"/>
              </a:spcBef>
              <a:spcAft>
                <a:spcPts val="0"/>
              </a:spcAft>
              <a:buClr>
                <a:schemeClr val="dk1"/>
              </a:buClr>
              <a:buSzPts val="1100"/>
              <a:buFont typeface="Arial"/>
              <a:buNone/>
            </a:pPr>
            <a:r>
              <a:t/>
            </a:r>
            <a:endParaRPr>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endParaRPr>
              <a:solidFill>
                <a:schemeClr val="dk1"/>
              </a:solidFill>
            </a:endParaRPr>
          </a:p>
          <a:p>
            <a:pPr indent="0" lvl="0" marL="0" rtl="0">
              <a:spcBef>
                <a:spcPts val="0"/>
              </a:spcBef>
              <a:spcAft>
                <a:spcPts val="0"/>
              </a:spcAft>
              <a:buNone/>
            </a:pPr>
            <a:r>
              <a:rPr lang="en">
                <a:solidFill>
                  <a:schemeClr val="dk1"/>
                </a:solidFill>
              </a:rPr>
              <a:t>As usual, the trade-off game comes in…</a:t>
            </a:r>
            <a:endParaRPr>
              <a:solidFill>
                <a:schemeClr val="dk1"/>
              </a:solidFill>
            </a:endParaRPr>
          </a:p>
          <a:p>
            <a:pPr indent="0" lvl="0" marL="0" rtl="0">
              <a:spcBef>
                <a:spcPts val="0"/>
              </a:spcBef>
              <a:spcAft>
                <a:spcPts val="0"/>
              </a:spcAft>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solidFill>
                  <a:schemeClr val="dk1"/>
                </a:solidFill>
              </a:rPr>
              <a:t>Normally, branch coverage is  measured as the proportion of obligations covered to the total number of obligations. This does serves as a score. However, this is not an ideal fitness function, as it offers no feedback to the search process. Instead, fitness functions for branch coverage measure the distance of the current solution from the ideal solution. </a:t>
            </a:r>
            <a:endParaRPr b="1">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solidFill>
                  <a:schemeClr val="dk1"/>
                </a:solidFill>
              </a:rPr>
              <a:t>Instead of raw coverage, the fitness function uses the branch distance and approach level:</a:t>
            </a:r>
            <a:br>
              <a:rPr b="1" lang="en">
                <a:solidFill>
                  <a:schemeClr val="dk1"/>
                </a:solidFill>
              </a:rPr>
            </a:br>
            <a:r>
              <a:rPr b="1" lang="en">
                <a:solidFill>
                  <a:schemeClr val="dk1"/>
                </a:solidFill>
              </a:rPr>
              <a:t>fitness(s,b) = AL(s,b) + normalize(BD(s,b))</a:t>
            </a:r>
            <a:br>
              <a:rPr b="1" lang="en">
                <a:solidFill>
                  <a:schemeClr val="dk1"/>
                </a:solidFill>
              </a:rPr>
            </a:br>
            <a:endParaRPr b="1">
              <a:solidFill>
                <a:schemeClr val="dk1"/>
              </a:solidFill>
            </a:endParaRPr>
          </a:p>
          <a:p>
            <a:pPr indent="0" lvl="0" marL="0" rtl="0">
              <a:lnSpc>
                <a:spcPct val="115000"/>
              </a:lnSpc>
              <a:spcBef>
                <a:spcPts val="0"/>
              </a:spcBef>
              <a:spcAft>
                <a:spcPts val="0"/>
              </a:spcAft>
              <a:buNone/>
            </a:pPr>
            <a:r>
              <a:rPr b="1" lang="en">
                <a:solidFill>
                  <a:schemeClr val="dk1"/>
                </a:solidFill>
              </a:rPr>
              <a:t>Approach level - count of the branch’s control-dependent nodes not yet executed.</a:t>
            </a:r>
            <a:br>
              <a:rPr b="1" lang="en">
                <a:solidFill>
                  <a:schemeClr val="dk1"/>
                </a:solidFill>
              </a:rPr>
            </a:br>
            <a:r>
              <a:rPr b="1" lang="en">
                <a:solidFill>
                  <a:schemeClr val="dk1"/>
                </a:solidFill>
              </a:rPr>
              <a:t>Branch distance - if the other branch is taken, measure how close the target branch was from being taken. </a:t>
            </a:r>
            <a:endParaRPr b="1">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the normal measurement of branch coverage, the proportion of branches covered, isn’t all that useful as a fitness function. It tells us how good one solution is, but does nothing to guide the search. We don’t know how to do better. So, we don’t directly use branch coverage. Instead, a common fitness function for branch coverage is to target a single branch, execute a test, and calculate two things - called the branch distance and approach level.</a:t>
            </a:r>
            <a:endParaRPr/>
          </a:p>
          <a:p>
            <a:pPr indent="0" lvl="0" marL="0" rtl="0">
              <a:spcBef>
                <a:spcPts val="0"/>
              </a:spcBef>
              <a:spcAft>
                <a:spcPts val="0"/>
              </a:spcAft>
              <a:buNone/>
            </a:pPr>
            <a:r>
              <a:rPr lang="en"/>
              <a:t>The approach level is defined as the count of the branch's control-dependent nodes (from the control flow graph) that have not been executed---essentially a directional indicator. </a:t>
            </a:r>
            <a:endParaRPr/>
          </a:p>
          <a:p>
            <a:pPr indent="0" lvl="0" marL="0" rtl="0">
              <a:spcBef>
                <a:spcPts val="0"/>
              </a:spcBef>
              <a:spcAft>
                <a:spcPts val="0"/>
              </a:spcAft>
              <a:buNone/>
            </a:pPr>
            <a:r>
              <a:rPr lang="en"/>
              <a:t>$D$ is computed from the point where the execution path diverged from the targeted branch. If an undesired branch is taken, $D$ describes how ``close'' the targeted predicate is to being true, using a cost function based on the formula of the predicate</a:t>
            </a:r>
            <a:endParaRPr/>
          </a:p>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Suppose that the current test obligation is to execute the \texttt{true} branch of Node 2. If the predicate \texttt{x &lt; 10} is reached and evaluates to</a:t>
            </a:r>
            <a:endParaRPr/>
          </a:p>
          <a:p>
            <a:pPr indent="0" lvl="0" marL="0" rtl="0">
              <a:spcBef>
                <a:spcPts val="0"/>
              </a:spcBef>
              <a:spcAft>
                <a:spcPts val="0"/>
              </a:spcAft>
              <a:buNone/>
            </a:pPr>
            <a:r>
              <a:rPr lang="en"/>
              <a:t>\texttt{true}, then the approach level is 1. If, instead, \texttt{x == 10} is reached, then \texttt{L} is 0, as the target node has been reached.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endParaRPr/>
          </a:p>
          <a:p>
            <a:pPr indent="0" lvl="0" marL="0" rtl="0">
              <a:spcBef>
                <a:spcPts val="0"/>
              </a:spcBef>
              <a:spcAft>
                <a:spcPts val="0"/>
              </a:spcAft>
              <a:buClr>
                <a:schemeClr val="dk1"/>
              </a:buClr>
              <a:buSzPts val="1100"/>
              <a:buFont typeface="Arial"/>
              <a:buNone/>
            </a:pPr>
            <a:r>
              <a:rPr lang="en"/>
              <a:t>- If \texttt{x == 10} evaluates to \texttt{false}, then the branch distance is checked using the formula \texttt{abs(x-10) + k}, where k is a small constant. The closer \texttt{x} is to 10, the closer the targeted predicate was to being satisfied.</a:t>
            </a:r>
            <a:endParaRPr/>
          </a:p>
          <a:p>
            <a:pPr indent="0" lvl="0" marL="0" rtl="0">
              <a:spcBef>
                <a:spcPts val="0"/>
              </a:spcBef>
              <a:spcAft>
                <a:spcPts val="0"/>
              </a:spcAft>
              <a:buClr>
                <a:schemeClr val="dk1"/>
              </a:buClr>
              <a:buSzPts val="1100"/>
              <a:buFont typeface="Arial"/>
              <a:buNone/>
            </a:pPr>
            <a:r>
              <a:rPr lang="en"/>
              <a:t>So, this gives us some information to work with. We know how close a test is to being what we want, and this arms the search with the ability to get a little bit closer each time.</a:t>
            </a:r>
            <a:endParaRPr/>
          </a:p>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Final Review</a:t>
            </a:r>
            <a:endParaRPr sz="5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26 - 04/26/2018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2 - Answer</a:t>
            </a:r>
            <a:endParaRPr/>
          </a:p>
        </p:txBody>
      </p:sp>
      <p:sp>
        <p:nvSpPr>
          <p:cNvPr id="113" name="Shape 1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Local Search:</a:t>
            </a:r>
            <a:endParaRPr/>
          </a:p>
          <a:p>
            <a:pPr indent="-381000" lvl="0" marL="457200" rtl="0">
              <a:lnSpc>
                <a:spcPct val="115000"/>
              </a:lnSpc>
              <a:spcBef>
                <a:spcPts val="0"/>
              </a:spcBef>
              <a:spcAft>
                <a:spcPts val="0"/>
              </a:spcAft>
              <a:buSzPts val="2400"/>
              <a:buChar char="●"/>
            </a:pPr>
            <a:r>
              <a:rPr lang="en" sz="2400"/>
              <a:t>Formulates one solution.</a:t>
            </a:r>
            <a:endParaRPr sz="2400"/>
          </a:p>
          <a:p>
            <a:pPr indent="-381000" lvl="0" marL="457200" rtl="0">
              <a:lnSpc>
                <a:spcPct val="115000"/>
              </a:lnSpc>
              <a:spcBef>
                <a:spcPts val="0"/>
              </a:spcBef>
              <a:spcAft>
                <a:spcPts val="0"/>
              </a:spcAft>
              <a:buSzPts val="2400"/>
              <a:buChar char="●"/>
            </a:pPr>
            <a:r>
              <a:rPr lang="en" sz="2400"/>
              <a:t>Attempts to improve it by making a small change (looking around the local neighborhood).</a:t>
            </a:r>
            <a:endParaRPr sz="2400"/>
          </a:p>
          <a:p>
            <a:pPr indent="0" lvl="0" marL="0" rtl="0">
              <a:lnSpc>
                <a:spcPct val="115000"/>
              </a:lnSpc>
              <a:spcBef>
                <a:spcPts val="0"/>
              </a:spcBef>
              <a:spcAft>
                <a:spcPts val="0"/>
              </a:spcAft>
              <a:buNone/>
            </a:pPr>
            <a:r>
              <a:t/>
            </a:r>
            <a:endParaRPr sz="2400"/>
          </a:p>
          <a:p>
            <a:pPr indent="0" lvl="0" marL="0" rtl="0">
              <a:lnSpc>
                <a:spcPct val="115000"/>
              </a:lnSpc>
              <a:spcBef>
                <a:spcPts val="0"/>
              </a:spcBef>
              <a:spcAft>
                <a:spcPts val="0"/>
              </a:spcAft>
              <a:buNone/>
            </a:pPr>
            <a:r>
              <a:rPr lang="en"/>
              <a:t>Global Search:</a:t>
            </a:r>
            <a:endParaRPr/>
          </a:p>
          <a:p>
            <a:pPr indent="-381000" lvl="0" marL="457200" rtl="0">
              <a:lnSpc>
                <a:spcPct val="115000"/>
              </a:lnSpc>
              <a:spcBef>
                <a:spcPts val="0"/>
              </a:spcBef>
              <a:spcAft>
                <a:spcPts val="0"/>
              </a:spcAft>
              <a:buSzPts val="2400"/>
              <a:buChar char="●"/>
            </a:pPr>
            <a:r>
              <a:rPr lang="en" sz="2400"/>
              <a:t>Tries multiple solutions at once.</a:t>
            </a:r>
            <a:endParaRPr sz="2400"/>
          </a:p>
          <a:p>
            <a:pPr indent="-381000" lvl="0" marL="457200" rtl="0">
              <a:lnSpc>
                <a:spcPct val="115000"/>
              </a:lnSpc>
              <a:spcBef>
                <a:spcPts val="0"/>
              </a:spcBef>
              <a:spcAft>
                <a:spcPts val="0"/>
              </a:spcAft>
              <a:buSzPts val="2400"/>
              <a:buChar char="●"/>
            </a:pPr>
            <a:r>
              <a:rPr lang="en" sz="2400"/>
              <a:t>More freely samples from the whole space (making random guesses, large changes, discarding existing solutions)</a:t>
            </a:r>
            <a:endParaRPr sz="2400"/>
          </a:p>
        </p:txBody>
      </p:sp>
      <p:sp>
        <p:nvSpPr>
          <p:cNvPr id="114" name="Shape 1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2 - Answer</a:t>
            </a:r>
            <a:endParaRPr/>
          </a:p>
        </p:txBody>
      </p:sp>
      <p:sp>
        <p:nvSpPr>
          <p:cNvPr id="120" name="Shape 1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Local Search:</a:t>
            </a:r>
            <a:endParaRPr/>
          </a:p>
          <a:p>
            <a:pPr indent="-381000" lvl="0" marL="457200" rtl="0">
              <a:lnSpc>
                <a:spcPct val="115000"/>
              </a:lnSpc>
              <a:spcBef>
                <a:spcPts val="0"/>
              </a:spcBef>
              <a:spcAft>
                <a:spcPts val="0"/>
              </a:spcAft>
              <a:buSzPts val="2400"/>
              <a:buChar char="●"/>
            </a:pPr>
            <a:r>
              <a:rPr lang="en" sz="2400"/>
              <a:t>Very fast, easy to implement, easy to understand</a:t>
            </a:r>
            <a:endParaRPr sz="2400"/>
          </a:p>
          <a:p>
            <a:pPr indent="-381000" lvl="0" marL="457200" rtl="0">
              <a:lnSpc>
                <a:spcPct val="115000"/>
              </a:lnSpc>
              <a:spcBef>
                <a:spcPts val="0"/>
              </a:spcBef>
              <a:spcAft>
                <a:spcPts val="0"/>
              </a:spcAft>
              <a:buSzPts val="2400"/>
              <a:buChar char="●"/>
            </a:pPr>
            <a:r>
              <a:rPr lang="en" sz="2400"/>
              <a:t>Depend strongly on initial guess</a:t>
            </a:r>
            <a:endParaRPr sz="2400"/>
          </a:p>
          <a:p>
            <a:pPr indent="0" lvl="0" marL="0" rtl="0">
              <a:lnSpc>
                <a:spcPct val="115000"/>
              </a:lnSpc>
              <a:spcBef>
                <a:spcPts val="0"/>
              </a:spcBef>
              <a:spcAft>
                <a:spcPts val="0"/>
              </a:spcAft>
              <a:buNone/>
            </a:pPr>
            <a:r>
              <a:t/>
            </a:r>
            <a:endParaRPr sz="2400"/>
          </a:p>
          <a:p>
            <a:pPr indent="0" lvl="0" marL="0" rtl="0">
              <a:lnSpc>
                <a:spcPct val="115000"/>
              </a:lnSpc>
              <a:spcBef>
                <a:spcPts val="0"/>
              </a:spcBef>
              <a:spcAft>
                <a:spcPts val="0"/>
              </a:spcAft>
              <a:buNone/>
            </a:pPr>
            <a:r>
              <a:rPr lang="en"/>
              <a:t>Global Search:</a:t>
            </a:r>
            <a:endParaRPr/>
          </a:p>
          <a:p>
            <a:pPr indent="-381000" lvl="0" marL="457200" rtl="0">
              <a:lnSpc>
                <a:spcPct val="115000"/>
              </a:lnSpc>
              <a:spcBef>
                <a:spcPts val="0"/>
              </a:spcBef>
              <a:spcAft>
                <a:spcPts val="0"/>
              </a:spcAft>
              <a:buSzPts val="2400"/>
              <a:buChar char="●"/>
            </a:pPr>
            <a:r>
              <a:rPr lang="en" sz="2400"/>
              <a:t>Harder to implement and slower (more complex)</a:t>
            </a:r>
            <a:endParaRPr sz="2400"/>
          </a:p>
          <a:p>
            <a:pPr indent="-381000" lvl="0" marL="457200" rtl="0">
              <a:lnSpc>
                <a:spcPct val="115000"/>
              </a:lnSpc>
              <a:spcBef>
                <a:spcPts val="0"/>
              </a:spcBef>
              <a:spcAft>
                <a:spcPts val="0"/>
              </a:spcAft>
              <a:buSzPts val="2400"/>
              <a:buChar char="●"/>
            </a:pPr>
            <a:r>
              <a:rPr lang="en" sz="2400"/>
              <a:t>Do not become stuck in local optima</a:t>
            </a:r>
            <a:endParaRPr sz="2400"/>
          </a:p>
        </p:txBody>
      </p:sp>
      <p:sp>
        <p:nvSpPr>
          <p:cNvPr id="121" name="Shape 1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3</a:t>
            </a:r>
            <a:endParaRPr/>
          </a:p>
        </p:txBody>
      </p:sp>
      <p:sp>
        <p:nvSpPr>
          <p:cNvPr id="127" name="Shape 12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Consider the following function:</a:t>
            </a:r>
            <a:endParaRPr sz="1800"/>
          </a:p>
          <a:p>
            <a:pPr indent="0" lvl="0" marL="0" rtl="0">
              <a:lnSpc>
                <a:spcPct val="115000"/>
              </a:lnSpc>
              <a:spcBef>
                <a:spcPts val="0"/>
              </a:spcBef>
              <a:spcAft>
                <a:spcPts val="0"/>
              </a:spcAft>
              <a:buNone/>
            </a:pPr>
            <a:r>
              <a:rPr b="1" lang="en" sz="1800"/>
              <a:t>bSearch(A, value, start, end) {</a:t>
            </a:r>
            <a:endParaRPr b="1" sz="1800"/>
          </a:p>
          <a:p>
            <a:pPr indent="457200" lvl="0" marL="0" rtl="0">
              <a:lnSpc>
                <a:spcPct val="115000"/>
              </a:lnSpc>
              <a:spcBef>
                <a:spcPts val="0"/>
              </a:spcBef>
              <a:spcAft>
                <a:spcPts val="0"/>
              </a:spcAft>
              <a:buNone/>
            </a:pPr>
            <a:r>
              <a:rPr b="1" lang="en" sz="1800"/>
              <a:t>if (end &lt;= start) </a:t>
            </a:r>
            <a:endParaRPr b="1" sz="1800"/>
          </a:p>
          <a:p>
            <a:pPr indent="457200" lvl="0" marL="457200" rtl="0">
              <a:lnSpc>
                <a:spcPct val="115000"/>
              </a:lnSpc>
              <a:spcBef>
                <a:spcPts val="0"/>
              </a:spcBef>
              <a:spcAft>
                <a:spcPts val="0"/>
              </a:spcAft>
              <a:buNone/>
            </a:pPr>
            <a:r>
              <a:rPr b="1" lang="en" sz="1800"/>
              <a:t>return -1;</a:t>
            </a:r>
            <a:endParaRPr b="1" sz="1800"/>
          </a:p>
          <a:p>
            <a:pPr indent="0" lvl="0" marL="457200" rtl="0">
              <a:lnSpc>
                <a:spcPct val="115000"/>
              </a:lnSpc>
              <a:spcBef>
                <a:spcPts val="0"/>
              </a:spcBef>
              <a:spcAft>
                <a:spcPts val="0"/>
              </a:spcAft>
              <a:buNone/>
            </a:pPr>
            <a:r>
              <a:rPr b="1" lang="en" sz="1800"/>
              <a:t>mid = (start + end) / 2;</a:t>
            </a:r>
            <a:endParaRPr b="1" sz="1800"/>
          </a:p>
          <a:p>
            <a:pPr indent="0" lvl="0" marL="457200" rtl="0">
              <a:lnSpc>
                <a:spcPct val="115000"/>
              </a:lnSpc>
              <a:spcBef>
                <a:spcPts val="0"/>
              </a:spcBef>
              <a:spcAft>
                <a:spcPts val="0"/>
              </a:spcAft>
              <a:buNone/>
            </a:pPr>
            <a:r>
              <a:rPr b="1" lang="en" sz="1800"/>
              <a:t>if (A[mid] &gt; value) {</a:t>
            </a:r>
            <a:endParaRPr b="1" sz="1800"/>
          </a:p>
          <a:p>
            <a:pPr indent="457200" lvl="0" marL="457200" rtl="0">
              <a:lnSpc>
                <a:spcPct val="115000"/>
              </a:lnSpc>
              <a:spcBef>
                <a:spcPts val="0"/>
              </a:spcBef>
              <a:spcAft>
                <a:spcPts val="0"/>
              </a:spcAft>
              <a:buNone/>
            </a:pPr>
            <a:r>
              <a:rPr b="1" lang="en" sz="1800"/>
              <a:t>return bSearch(A, value, start, mid);</a:t>
            </a:r>
            <a:endParaRPr b="1"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mid+1, end);</a:t>
            </a:r>
            <a:endParaRPr b="1" sz="1800"/>
          </a:p>
          <a:p>
            <a:pPr indent="0" lvl="0" marL="457200" rtl="0">
              <a:lnSpc>
                <a:spcPct val="115000"/>
              </a:lnSpc>
              <a:spcBef>
                <a:spcPts val="0"/>
              </a:spcBef>
              <a:spcAft>
                <a:spcPts val="0"/>
              </a:spcAft>
              <a:buNone/>
            </a:pPr>
            <a:r>
              <a:rPr b="1" lang="en" sz="1800"/>
              <a:t>} else {</a:t>
            </a:r>
            <a:endParaRPr b="1" sz="1800"/>
          </a:p>
          <a:p>
            <a:pPr indent="457200" lvl="0" marL="457200" rtl="0">
              <a:lnSpc>
                <a:spcPct val="115000"/>
              </a:lnSpc>
              <a:spcBef>
                <a:spcPts val="0"/>
              </a:spcBef>
              <a:spcAft>
                <a:spcPts val="0"/>
              </a:spcAft>
              <a:buNone/>
            </a:pPr>
            <a:r>
              <a:rPr b="1" lang="en" sz="1800"/>
              <a:t>return mid;</a:t>
            </a:r>
            <a:endParaRPr b="1" sz="1800"/>
          </a:p>
          <a:p>
            <a:pPr indent="0" lvl="0" marL="45720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t/>
            </a:r>
            <a:endParaRPr sz="1800"/>
          </a:p>
        </p:txBody>
      </p:sp>
      <p:sp>
        <p:nvSpPr>
          <p:cNvPr id="128" name="Shape 1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9" name="Shape 129"/>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a:spcBef>
                <a:spcPts val="600"/>
              </a:spcBef>
              <a:spcAft>
                <a:spcPts val="0"/>
              </a:spcAft>
              <a:buSzPts val="3000"/>
              <a:buAutoNum type="arabicPeriod"/>
            </a:pPr>
            <a:r>
              <a:rPr lang="en"/>
              <a:t>Create an equivalent mutant.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3</a:t>
            </a:r>
            <a:endParaRPr/>
          </a:p>
        </p:txBody>
      </p:sp>
      <p:sp>
        <p:nvSpPr>
          <p:cNvPr id="135" name="Shape 13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Consider the following function:</a:t>
            </a:r>
            <a:endParaRPr sz="1800"/>
          </a:p>
          <a:p>
            <a:pPr indent="0" lvl="0" marL="0" rtl="0">
              <a:lnSpc>
                <a:spcPct val="115000"/>
              </a:lnSpc>
              <a:spcBef>
                <a:spcPts val="0"/>
              </a:spcBef>
              <a:spcAft>
                <a:spcPts val="0"/>
              </a:spcAft>
              <a:buNone/>
            </a:pPr>
            <a:r>
              <a:rPr b="1" lang="en" sz="1800"/>
              <a:t>bSearch(A, value, start, end) {</a:t>
            </a:r>
            <a:endParaRPr b="1" sz="1800"/>
          </a:p>
          <a:p>
            <a:pPr indent="457200" lvl="0" marL="0" rtl="0">
              <a:lnSpc>
                <a:spcPct val="115000"/>
              </a:lnSpc>
              <a:spcBef>
                <a:spcPts val="0"/>
              </a:spcBef>
              <a:spcAft>
                <a:spcPts val="0"/>
              </a:spcAft>
              <a:buNone/>
            </a:pPr>
            <a:r>
              <a:rPr b="1" lang="en" sz="1800"/>
              <a:t>if (end &lt;= start) </a:t>
            </a:r>
            <a:endParaRPr b="1" sz="1800"/>
          </a:p>
          <a:p>
            <a:pPr indent="457200" lvl="0" marL="457200" rtl="0">
              <a:lnSpc>
                <a:spcPct val="115000"/>
              </a:lnSpc>
              <a:spcBef>
                <a:spcPts val="0"/>
              </a:spcBef>
              <a:spcAft>
                <a:spcPts val="0"/>
              </a:spcAft>
              <a:buNone/>
            </a:pPr>
            <a:r>
              <a:rPr b="1" lang="en" sz="1800"/>
              <a:t>return -1;</a:t>
            </a:r>
            <a:endParaRPr b="1" sz="1800"/>
          </a:p>
          <a:p>
            <a:pPr indent="0" lvl="0" marL="457200" rtl="0">
              <a:lnSpc>
                <a:spcPct val="115000"/>
              </a:lnSpc>
              <a:spcBef>
                <a:spcPts val="0"/>
              </a:spcBef>
              <a:spcAft>
                <a:spcPts val="0"/>
              </a:spcAft>
              <a:buNone/>
            </a:pPr>
            <a:r>
              <a:rPr b="1" lang="en" sz="1800"/>
              <a:t>mid = (start + end) / 2;</a:t>
            </a:r>
            <a:endParaRPr b="1" sz="1800"/>
          </a:p>
          <a:p>
            <a:pPr indent="0" lvl="0" marL="457200" rtl="0">
              <a:lnSpc>
                <a:spcPct val="115000"/>
              </a:lnSpc>
              <a:spcBef>
                <a:spcPts val="0"/>
              </a:spcBef>
              <a:spcAft>
                <a:spcPts val="0"/>
              </a:spcAft>
              <a:buNone/>
            </a:pPr>
            <a:r>
              <a:rPr b="1" lang="en" sz="1800"/>
              <a:t>if (A[mid] &gt; value) {</a:t>
            </a:r>
            <a:endParaRPr b="1" sz="1800"/>
          </a:p>
          <a:p>
            <a:pPr indent="457200" lvl="0" marL="457200" rtl="0">
              <a:lnSpc>
                <a:spcPct val="115000"/>
              </a:lnSpc>
              <a:spcBef>
                <a:spcPts val="0"/>
              </a:spcBef>
              <a:spcAft>
                <a:spcPts val="0"/>
              </a:spcAft>
              <a:buNone/>
            </a:pPr>
            <a:r>
              <a:rPr b="1" lang="en" sz="1800"/>
              <a:t>return bSearch(A, value, start, mid);</a:t>
            </a:r>
            <a:endParaRPr b="1"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mid+1, end);</a:t>
            </a:r>
            <a:endParaRPr b="1" sz="1800"/>
          </a:p>
          <a:p>
            <a:pPr indent="0" lvl="0" marL="457200" rtl="0">
              <a:lnSpc>
                <a:spcPct val="115000"/>
              </a:lnSpc>
              <a:spcBef>
                <a:spcPts val="0"/>
              </a:spcBef>
              <a:spcAft>
                <a:spcPts val="0"/>
              </a:spcAft>
              <a:buNone/>
            </a:pPr>
            <a:r>
              <a:rPr b="1" lang="en" sz="1800"/>
              <a:t>} else {</a:t>
            </a:r>
            <a:endParaRPr b="1" sz="1800"/>
          </a:p>
          <a:p>
            <a:pPr indent="457200" lvl="0" marL="457200" rtl="0">
              <a:lnSpc>
                <a:spcPct val="115000"/>
              </a:lnSpc>
              <a:spcBef>
                <a:spcPts val="0"/>
              </a:spcBef>
              <a:spcAft>
                <a:spcPts val="0"/>
              </a:spcAft>
              <a:buNone/>
            </a:pPr>
            <a:r>
              <a:rPr b="1" lang="en" sz="1800"/>
              <a:t>return mid;</a:t>
            </a:r>
            <a:endParaRPr b="1" sz="1800"/>
          </a:p>
          <a:p>
            <a:pPr indent="0" lvl="0" marL="45720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t/>
            </a:r>
            <a:endParaRPr sz="1800"/>
          </a:p>
        </p:txBody>
      </p:sp>
      <p:sp>
        <p:nvSpPr>
          <p:cNvPr id="136" name="Shape 1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7" name="Shape 137"/>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AutoNum type="arabicPeriod"/>
            </a:pPr>
            <a:r>
              <a:rPr lang="en" sz="1800"/>
              <a:t>Create an equivalent mutant.</a:t>
            </a:r>
            <a:endParaRPr sz="1800"/>
          </a:p>
          <a:p>
            <a:pPr indent="457200" lvl="0" marL="457200" rtl="0">
              <a:lnSpc>
                <a:spcPct val="115000"/>
              </a:lnSpc>
              <a:spcBef>
                <a:spcPts val="0"/>
              </a:spcBef>
              <a:spcAft>
                <a:spcPts val="0"/>
              </a:spcAft>
              <a:buNone/>
            </a:pPr>
            <a:r>
              <a:t/>
            </a:r>
            <a:endParaRPr b="1"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mid+1, end);</a:t>
            </a:r>
            <a:endParaRPr b="1" sz="1800"/>
          </a:p>
          <a:p>
            <a:pPr indent="0" lvl="0" marL="457200" rtl="0">
              <a:lnSpc>
                <a:spcPct val="115000"/>
              </a:lnSpc>
              <a:spcBef>
                <a:spcPts val="0"/>
              </a:spcBef>
              <a:spcAft>
                <a:spcPts val="0"/>
              </a:spcAft>
              <a:buNone/>
            </a:pPr>
            <a:r>
              <a:rPr b="1" lang="en" sz="1800"/>
              <a:t>} else {</a:t>
            </a:r>
            <a:endParaRPr b="1" sz="1800"/>
          </a:p>
          <a:p>
            <a:pPr indent="0" lvl="0" marL="457200" rtl="0">
              <a:lnSpc>
                <a:spcPct val="115000"/>
              </a:lnSpc>
              <a:spcBef>
                <a:spcPts val="0"/>
              </a:spcBef>
              <a:spcAft>
                <a:spcPts val="0"/>
              </a:spcAft>
              <a:buNone/>
            </a:pPr>
            <a:r>
              <a:rPr b="1" lang="en" sz="1800">
                <a:solidFill>
                  <a:srgbClr val="FF0000"/>
                </a:solidFill>
              </a:rPr>
              <a:t>}</a:t>
            </a:r>
            <a:endParaRPr b="1" sz="1800">
              <a:solidFill>
                <a:srgbClr val="FF0000"/>
              </a:solidFill>
            </a:endParaRPr>
          </a:p>
          <a:p>
            <a:pPr indent="0" lvl="0" marL="457200" rtl="0">
              <a:lnSpc>
                <a:spcPct val="115000"/>
              </a:lnSpc>
              <a:spcBef>
                <a:spcPts val="0"/>
              </a:spcBef>
              <a:spcAft>
                <a:spcPts val="0"/>
              </a:spcAft>
              <a:buNone/>
            </a:pPr>
            <a:r>
              <a:rPr b="1" lang="en" sz="1800">
                <a:solidFill>
                  <a:srgbClr val="FF0000"/>
                </a:solidFill>
              </a:rPr>
              <a:t>return mid;</a:t>
            </a:r>
            <a:endParaRPr b="1" sz="1800">
              <a:solidFill>
                <a:srgbClr val="FF0000"/>
              </a:solidFill>
            </a:endParaRPr>
          </a:p>
          <a:p>
            <a:pPr indent="0" lvl="0" marL="0" rtl="0">
              <a:lnSpc>
                <a:spcPct val="115000"/>
              </a:lnSpc>
              <a:spcBef>
                <a:spcPts val="0"/>
              </a:spcBef>
              <a:spcAft>
                <a:spcPts val="0"/>
              </a:spcAft>
              <a:buNone/>
            </a:pPr>
            <a:r>
              <a:rPr b="1" lang="en" sz="1800"/>
              <a:t>}</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b="1" lang="en" sz="1800"/>
              <a:t>SES - End Block Shift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3</a:t>
            </a:r>
            <a:endParaRPr/>
          </a:p>
        </p:txBody>
      </p:sp>
      <p:sp>
        <p:nvSpPr>
          <p:cNvPr id="143" name="Shape 14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Consider the following function:</a:t>
            </a:r>
            <a:endParaRPr sz="1800"/>
          </a:p>
          <a:p>
            <a:pPr indent="0" lvl="0" marL="0" rtl="0">
              <a:lnSpc>
                <a:spcPct val="115000"/>
              </a:lnSpc>
              <a:spcBef>
                <a:spcPts val="0"/>
              </a:spcBef>
              <a:spcAft>
                <a:spcPts val="0"/>
              </a:spcAft>
              <a:buNone/>
            </a:pPr>
            <a:r>
              <a:rPr b="1" lang="en" sz="1800"/>
              <a:t>bSearch(A, value, start, end) {</a:t>
            </a:r>
            <a:endParaRPr b="1" sz="1800"/>
          </a:p>
          <a:p>
            <a:pPr indent="457200" lvl="0" marL="0" rtl="0">
              <a:lnSpc>
                <a:spcPct val="115000"/>
              </a:lnSpc>
              <a:spcBef>
                <a:spcPts val="0"/>
              </a:spcBef>
              <a:spcAft>
                <a:spcPts val="0"/>
              </a:spcAft>
              <a:buNone/>
            </a:pPr>
            <a:r>
              <a:rPr b="1" lang="en" sz="1800"/>
              <a:t>if (end &lt;= start) </a:t>
            </a:r>
            <a:endParaRPr b="1" sz="1800"/>
          </a:p>
          <a:p>
            <a:pPr indent="457200" lvl="0" marL="457200" rtl="0">
              <a:lnSpc>
                <a:spcPct val="115000"/>
              </a:lnSpc>
              <a:spcBef>
                <a:spcPts val="0"/>
              </a:spcBef>
              <a:spcAft>
                <a:spcPts val="0"/>
              </a:spcAft>
              <a:buNone/>
            </a:pPr>
            <a:r>
              <a:rPr b="1" lang="en" sz="1800"/>
              <a:t>return -1;</a:t>
            </a:r>
            <a:endParaRPr b="1" sz="1800"/>
          </a:p>
          <a:p>
            <a:pPr indent="0" lvl="0" marL="457200" rtl="0">
              <a:lnSpc>
                <a:spcPct val="115000"/>
              </a:lnSpc>
              <a:spcBef>
                <a:spcPts val="0"/>
              </a:spcBef>
              <a:spcAft>
                <a:spcPts val="0"/>
              </a:spcAft>
              <a:buNone/>
            </a:pPr>
            <a:r>
              <a:rPr b="1" lang="en" sz="1800"/>
              <a:t>mid = (start + end) / 2;</a:t>
            </a:r>
            <a:endParaRPr b="1" sz="1800"/>
          </a:p>
          <a:p>
            <a:pPr indent="0" lvl="0" marL="457200" rtl="0">
              <a:lnSpc>
                <a:spcPct val="115000"/>
              </a:lnSpc>
              <a:spcBef>
                <a:spcPts val="0"/>
              </a:spcBef>
              <a:spcAft>
                <a:spcPts val="0"/>
              </a:spcAft>
              <a:buNone/>
            </a:pPr>
            <a:r>
              <a:rPr b="1" lang="en" sz="1800"/>
              <a:t>if (A[mid] &gt; value) {</a:t>
            </a:r>
            <a:endParaRPr b="1" sz="1800"/>
          </a:p>
          <a:p>
            <a:pPr indent="457200" lvl="0" marL="457200" rtl="0">
              <a:lnSpc>
                <a:spcPct val="115000"/>
              </a:lnSpc>
              <a:spcBef>
                <a:spcPts val="0"/>
              </a:spcBef>
              <a:spcAft>
                <a:spcPts val="0"/>
              </a:spcAft>
              <a:buNone/>
            </a:pPr>
            <a:r>
              <a:rPr b="1" lang="en" sz="1800"/>
              <a:t>return bSearch(A, value, start, mid);</a:t>
            </a:r>
            <a:endParaRPr b="1"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mid+1, end);</a:t>
            </a:r>
            <a:endParaRPr b="1" sz="1800"/>
          </a:p>
          <a:p>
            <a:pPr indent="0" lvl="0" marL="457200" rtl="0">
              <a:lnSpc>
                <a:spcPct val="115000"/>
              </a:lnSpc>
              <a:spcBef>
                <a:spcPts val="0"/>
              </a:spcBef>
              <a:spcAft>
                <a:spcPts val="0"/>
              </a:spcAft>
              <a:buNone/>
            </a:pPr>
            <a:r>
              <a:rPr b="1" lang="en" sz="1800"/>
              <a:t>} else {</a:t>
            </a:r>
            <a:endParaRPr b="1" sz="1800"/>
          </a:p>
          <a:p>
            <a:pPr indent="457200" lvl="0" marL="457200" rtl="0">
              <a:lnSpc>
                <a:spcPct val="115000"/>
              </a:lnSpc>
              <a:spcBef>
                <a:spcPts val="0"/>
              </a:spcBef>
              <a:spcAft>
                <a:spcPts val="0"/>
              </a:spcAft>
              <a:buNone/>
            </a:pPr>
            <a:r>
              <a:rPr b="1" lang="en" sz="1800"/>
              <a:t>return mid;</a:t>
            </a:r>
            <a:endParaRPr b="1" sz="1800"/>
          </a:p>
          <a:p>
            <a:pPr indent="0" lvl="0" marL="45720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t/>
            </a:r>
            <a:endParaRPr sz="1800"/>
          </a:p>
        </p:txBody>
      </p:sp>
      <p:sp>
        <p:nvSpPr>
          <p:cNvPr id="144" name="Shape 1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5" name="Shape 14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AutoNum type="arabicPeriod"/>
            </a:pPr>
            <a:r>
              <a:rPr lang="en"/>
              <a:t>Create an invalid mutant.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3</a:t>
            </a:r>
            <a:endParaRPr/>
          </a:p>
        </p:txBody>
      </p:sp>
      <p:sp>
        <p:nvSpPr>
          <p:cNvPr id="151" name="Shape 15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Consider the following function:</a:t>
            </a:r>
            <a:endParaRPr sz="1800"/>
          </a:p>
          <a:p>
            <a:pPr indent="0" lvl="0" marL="0" rtl="0">
              <a:lnSpc>
                <a:spcPct val="115000"/>
              </a:lnSpc>
              <a:spcBef>
                <a:spcPts val="0"/>
              </a:spcBef>
              <a:spcAft>
                <a:spcPts val="0"/>
              </a:spcAft>
              <a:buNone/>
            </a:pPr>
            <a:r>
              <a:rPr b="1" lang="en" sz="1800"/>
              <a:t>bSearch(A, value, start, end) {</a:t>
            </a:r>
            <a:endParaRPr b="1" sz="1800"/>
          </a:p>
          <a:p>
            <a:pPr indent="457200" lvl="0" marL="0" rtl="0">
              <a:lnSpc>
                <a:spcPct val="115000"/>
              </a:lnSpc>
              <a:spcBef>
                <a:spcPts val="0"/>
              </a:spcBef>
              <a:spcAft>
                <a:spcPts val="0"/>
              </a:spcAft>
              <a:buNone/>
            </a:pPr>
            <a:r>
              <a:rPr b="1" lang="en" sz="1800"/>
              <a:t>if (end &lt;= start) </a:t>
            </a:r>
            <a:endParaRPr b="1" sz="1800"/>
          </a:p>
          <a:p>
            <a:pPr indent="457200" lvl="0" marL="457200" rtl="0">
              <a:lnSpc>
                <a:spcPct val="115000"/>
              </a:lnSpc>
              <a:spcBef>
                <a:spcPts val="0"/>
              </a:spcBef>
              <a:spcAft>
                <a:spcPts val="0"/>
              </a:spcAft>
              <a:buNone/>
            </a:pPr>
            <a:r>
              <a:rPr b="1" lang="en" sz="1800"/>
              <a:t>return -1;</a:t>
            </a:r>
            <a:endParaRPr b="1" sz="1800"/>
          </a:p>
          <a:p>
            <a:pPr indent="0" lvl="0" marL="457200" rtl="0">
              <a:lnSpc>
                <a:spcPct val="115000"/>
              </a:lnSpc>
              <a:spcBef>
                <a:spcPts val="0"/>
              </a:spcBef>
              <a:spcAft>
                <a:spcPts val="0"/>
              </a:spcAft>
              <a:buNone/>
            </a:pPr>
            <a:r>
              <a:rPr b="1" lang="en" sz="1800"/>
              <a:t>mid = (start + end) / 2;</a:t>
            </a:r>
            <a:endParaRPr b="1" sz="1800"/>
          </a:p>
          <a:p>
            <a:pPr indent="0" lvl="0" marL="457200" rtl="0">
              <a:lnSpc>
                <a:spcPct val="115000"/>
              </a:lnSpc>
              <a:spcBef>
                <a:spcPts val="0"/>
              </a:spcBef>
              <a:spcAft>
                <a:spcPts val="0"/>
              </a:spcAft>
              <a:buNone/>
            </a:pPr>
            <a:r>
              <a:rPr b="1" lang="en" sz="1800"/>
              <a:t>if (A[mid] &gt; value) {</a:t>
            </a:r>
            <a:endParaRPr b="1" sz="1800"/>
          </a:p>
          <a:p>
            <a:pPr indent="457200" lvl="0" marL="457200" rtl="0">
              <a:lnSpc>
                <a:spcPct val="115000"/>
              </a:lnSpc>
              <a:spcBef>
                <a:spcPts val="0"/>
              </a:spcBef>
              <a:spcAft>
                <a:spcPts val="0"/>
              </a:spcAft>
              <a:buNone/>
            </a:pPr>
            <a:r>
              <a:rPr b="1" lang="en" sz="1800"/>
              <a:t>return bSearch(A, value, start, mid);</a:t>
            </a:r>
            <a:endParaRPr b="1"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mid+1, end);</a:t>
            </a:r>
            <a:endParaRPr b="1" sz="1800"/>
          </a:p>
          <a:p>
            <a:pPr indent="0" lvl="0" marL="457200" rtl="0">
              <a:lnSpc>
                <a:spcPct val="115000"/>
              </a:lnSpc>
              <a:spcBef>
                <a:spcPts val="0"/>
              </a:spcBef>
              <a:spcAft>
                <a:spcPts val="0"/>
              </a:spcAft>
              <a:buNone/>
            </a:pPr>
            <a:r>
              <a:rPr b="1" lang="en" sz="1800"/>
              <a:t>} else {</a:t>
            </a:r>
            <a:endParaRPr b="1" sz="1800"/>
          </a:p>
          <a:p>
            <a:pPr indent="457200" lvl="0" marL="457200" rtl="0">
              <a:lnSpc>
                <a:spcPct val="115000"/>
              </a:lnSpc>
              <a:spcBef>
                <a:spcPts val="0"/>
              </a:spcBef>
              <a:spcAft>
                <a:spcPts val="0"/>
              </a:spcAft>
              <a:buNone/>
            </a:pPr>
            <a:r>
              <a:rPr b="1" lang="en" sz="1800"/>
              <a:t>return mid;</a:t>
            </a:r>
            <a:endParaRPr b="1" sz="1800"/>
          </a:p>
          <a:p>
            <a:pPr indent="0" lvl="0" marL="45720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t/>
            </a:r>
            <a:endParaRPr sz="1800"/>
          </a:p>
        </p:txBody>
      </p:sp>
      <p:sp>
        <p:nvSpPr>
          <p:cNvPr id="152" name="Shape 1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3" name="Shape 153"/>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AutoNum type="arabicPeriod"/>
            </a:pPr>
            <a:r>
              <a:rPr lang="en" sz="1800"/>
              <a:t>Create an invalid mutant.</a:t>
            </a:r>
            <a:endParaRPr sz="1800"/>
          </a:p>
          <a:p>
            <a:pPr indent="0" lvl="0" marL="457200" rtl="0">
              <a:lnSpc>
                <a:spcPct val="115000"/>
              </a:lnSpc>
              <a:spcBef>
                <a:spcPts val="0"/>
              </a:spcBef>
              <a:spcAft>
                <a:spcPts val="0"/>
              </a:spcAft>
              <a:buNone/>
            </a:pPr>
            <a:r>
              <a:rPr b="1" lang="en" sz="1800"/>
              <a:t>mid = (start + end) / 2;</a:t>
            </a:r>
            <a:endParaRPr b="1" sz="1800"/>
          </a:p>
          <a:p>
            <a:pPr indent="0" lvl="0" marL="457200" rtl="0">
              <a:lnSpc>
                <a:spcPct val="115000"/>
              </a:lnSpc>
              <a:spcBef>
                <a:spcPts val="0"/>
              </a:spcBef>
              <a:spcAft>
                <a:spcPts val="0"/>
              </a:spcAft>
              <a:buNone/>
            </a:pPr>
            <a:r>
              <a:rPr b="1" lang="en" sz="1800" strike="sngStrike">
                <a:solidFill>
                  <a:srgbClr val="FF0000"/>
                </a:solidFill>
              </a:rPr>
              <a:t>if (A[mid] &gt; value) {</a:t>
            </a:r>
            <a:endParaRPr b="1" sz="1800" strike="sngStrike">
              <a:solidFill>
                <a:srgbClr val="FF0000"/>
              </a:solidFill>
            </a:endParaRPr>
          </a:p>
          <a:p>
            <a:pPr indent="457200" lvl="0" marL="457200" rtl="0">
              <a:lnSpc>
                <a:spcPct val="115000"/>
              </a:lnSpc>
              <a:spcBef>
                <a:spcPts val="0"/>
              </a:spcBef>
              <a:spcAft>
                <a:spcPts val="0"/>
              </a:spcAft>
              <a:buNone/>
            </a:pPr>
            <a:r>
              <a:rPr b="1" lang="en" sz="1800"/>
              <a:t>return bSearch(A, value, start, mid);</a:t>
            </a:r>
            <a:endParaRPr b="1"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mid+1, end);</a:t>
            </a:r>
            <a:endParaRPr b="1" sz="1800"/>
          </a:p>
          <a:p>
            <a:pPr indent="0" lvl="0" marL="457200" rtl="0">
              <a:lnSpc>
                <a:spcPct val="115000"/>
              </a:lnSpc>
              <a:spcBef>
                <a:spcPts val="0"/>
              </a:spcBef>
              <a:spcAft>
                <a:spcPts val="0"/>
              </a:spcAft>
              <a:buNone/>
            </a:pPr>
            <a:r>
              <a:rPr b="1" lang="en" sz="1800"/>
              <a:t>} else {</a:t>
            </a:r>
            <a:endParaRPr b="1" sz="1800"/>
          </a:p>
          <a:p>
            <a:pPr indent="457200" lvl="0" marL="457200" rtl="0">
              <a:lnSpc>
                <a:spcPct val="115000"/>
              </a:lnSpc>
              <a:spcBef>
                <a:spcPts val="0"/>
              </a:spcBef>
              <a:spcAft>
                <a:spcPts val="0"/>
              </a:spcAft>
              <a:buNone/>
            </a:pPr>
            <a:r>
              <a:rPr b="1" lang="en" sz="1800"/>
              <a:t>return mid;</a:t>
            </a:r>
            <a:endParaRPr b="1" sz="1800"/>
          </a:p>
          <a:p>
            <a:pPr indent="0" lvl="0" marL="45720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rPr b="1" lang="en" sz="1800"/>
              <a:t>}</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b="1" lang="en" sz="1800"/>
              <a:t>SDL - Statement Deletion</a:t>
            </a:r>
            <a:endParaRPr b="1" sz="1800"/>
          </a:p>
          <a:p>
            <a:pPr indent="0" lvl="0" marL="0" rtl="0">
              <a:lnSpc>
                <a:spcPct val="115000"/>
              </a:lnSpc>
              <a:spcBef>
                <a:spcPts val="0"/>
              </a:spcBef>
              <a:spcAft>
                <a:spcPts val="0"/>
              </a:spcAft>
              <a:buNone/>
            </a:pPr>
            <a:r>
              <a:t/>
            </a:r>
            <a:endParaRPr b="1" sz="1800" strike="sngStrike">
              <a:solidFill>
                <a:srgbClr val="FF0000"/>
              </a:solidFill>
            </a:endParaRPr>
          </a:p>
          <a:p>
            <a:pPr indent="0" lvl="0" marL="0" rtl="0">
              <a:spcBef>
                <a:spcPts val="60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3</a:t>
            </a:r>
            <a:endParaRPr/>
          </a:p>
        </p:txBody>
      </p:sp>
      <p:sp>
        <p:nvSpPr>
          <p:cNvPr id="159" name="Shape 15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Consider the following function:</a:t>
            </a:r>
            <a:endParaRPr sz="1800"/>
          </a:p>
          <a:p>
            <a:pPr indent="0" lvl="0" marL="0" rtl="0">
              <a:lnSpc>
                <a:spcPct val="115000"/>
              </a:lnSpc>
              <a:spcBef>
                <a:spcPts val="0"/>
              </a:spcBef>
              <a:spcAft>
                <a:spcPts val="0"/>
              </a:spcAft>
              <a:buNone/>
            </a:pPr>
            <a:r>
              <a:rPr b="1" lang="en" sz="1800"/>
              <a:t>bSearch(A, value, start, end) {</a:t>
            </a:r>
            <a:endParaRPr b="1" sz="1800"/>
          </a:p>
          <a:p>
            <a:pPr indent="457200" lvl="0" marL="0" rtl="0">
              <a:lnSpc>
                <a:spcPct val="115000"/>
              </a:lnSpc>
              <a:spcBef>
                <a:spcPts val="0"/>
              </a:spcBef>
              <a:spcAft>
                <a:spcPts val="0"/>
              </a:spcAft>
              <a:buNone/>
            </a:pPr>
            <a:r>
              <a:rPr b="1" lang="en" sz="1800"/>
              <a:t>if (end &lt;= start) </a:t>
            </a:r>
            <a:endParaRPr b="1" sz="1800"/>
          </a:p>
          <a:p>
            <a:pPr indent="457200" lvl="0" marL="457200" rtl="0">
              <a:lnSpc>
                <a:spcPct val="115000"/>
              </a:lnSpc>
              <a:spcBef>
                <a:spcPts val="0"/>
              </a:spcBef>
              <a:spcAft>
                <a:spcPts val="0"/>
              </a:spcAft>
              <a:buNone/>
            </a:pPr>
            <a:r>
              <a:rPr b="1" lang="en" sz="1800"/>
              <a:t>return -1;</a:t>
            </a:r>
            <a:endParaRPr b="1" sz="1800"/>
          </a:p>
          <a:p>
            <a:pPr indent="0" lvl="0" marL="457200" rtl="0">
              <a:lnSpc>
                <a:spcPct val="115000"/>
              </a:lnSpc>
              <a:spcBef>
                <a:spcPts val="0"/>
              </a:spcBef>
              <a:spcAft>
                <a:spcPts val="0"/>
              </a:spcAft>
              <a:buNone/>
            </a:pPr>
            <a:r>
              <a:rPr b="1" lang="en" sz="1800"/>
              <a:t>mid = (start + end) / 2;</a:t>
            </a:r>
            <a:endParaRPr b="1" sz="1800"/>
          </a:p>
          <a:p>
            <a:pPr indent="0" lvl="0" marL="457200" rtl="0">
              <a:lnSpc>
                <a:spcPct val="115000"/>
              </a:lnSpc>
              <a:spcBef>
                <a:spcPts val="0"/>
              </a:spcBef>
              <a:spcAft>
                <a:spcPts val="0"/>
              </a:spcAft>
              <a:buNone/>
            </a:pPr>
            <a:r>
              <a:rPr b="1" lang="en" sz="1800"/>
              <a:t>if (A[mid] &gt; value) {</a:t>
            </a:r>
            <a:endParaRPr b="1" sz="1800"/>
          </a:p>
          <a:p>
            <a:pPr indent="457200" lvl="0" marL="457200" rtl="0">
              <a:lnSpc>
                <a:spcPct val="115000"/>
              </a:lnSpc>
              <a:spcBef>
                <a:spcPts val="0"/>
              </a:spcBef>
              <a:spcAft>
                <a:spcPts val="0"/>
              </a:spcAft>
              <a:buNone/>
            </a:pPr>
            <a:r>
              <a:rPr b="1" lang="en" sz="1800"/>
              <a:t>return bSearch(A, value, start, mid);</a:t>
            </a:r>
            <a:endParaRPr b="1"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mid+1, end);</a:t>
            </a:r>
            <a:endParaRPr b="1" sz="1800"/>
          </a:p>
          <a:p>
            <a:pPr indent="0" lvl="0" marL="457200" rtl="0">
              <a:lnSpc>
                <a:spcPct val="115000"/>
              </a:lnSpc>
              <a:spcBef>
                <a:spcPts val="0"/>
              </a:spcBef>
              <a:spcAft>
                <a:spcPts val="0"/>
              </a:spcAft>
              <a:buNone/>
            </a:pPr>
            <a:r>
              <a:rPr b="1" lang="en" sz="1800"/>
              <a:t>} else {</a:t>
            </a:r>
            <a:endParaRPr b="1" sz="1800"/>
          </a:p>
          <a:p>
            <a:pPr indent="457200" lvl="0" marL="457200" rtl="0">
              <a:lnSpc>
                <a:spcPct val="115000"/>
              </a:lnSpc>
              <a:spcBef>
                <a:spcPts val="0"/>
              </a:spcBef>
              <a:spcAft>
                <a:spcPts val="0"/>
              </a:spcAft>
              <a:buNone/>
            </a:pPr>
            <a:r>
              <a:rPr b="1" lang="en" sz="1800"/>
              <a:t>return mid;</a:t>
            </a:r>
            <a:endParaRPr b="1" sz="1800"/>
          </a:p>
          <a:p>
            <a:pPr indent="0" lvl="0" marL="45720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t/>
            </a:r>
            <a:endParaRPr sz="1800"/>
          </a:p>
        </p:txBody>
      </p:sp>
      <p:sp>
        <p:nvSpPr>
          <p:cNvPr id="160" name="Shape 1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1" name="Shape 161"/>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AutoNum type="arabicPeriod"/>
            </a:pPr>
            <a:r>
              <a:rPr lang="en"/>
              <a:t>Create a valid-but-not-useful mutant.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3</a:t>
            </a:r>
            <a:endParaRPr/>
          </a:p>
        </p:txBody>
      </p:sp>
      <p:sp>
        <p:nvSpPr>
          <p:cNvPr id="167" name="Shape 16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Consider the following function:</a:t>
            </a:r>
            <a:endParaRPr sz="1800"/>
          </a:p>
          <a:p>
            <a:pPr indent="0" lvl="0" marL="0" rtl="0">
              <a:lnSpc>
                <a:spcPct val="115000"/>
              </a:lnSpc>
              <a:spcBef>
                <a:spcPts val="0"/>
              </a:spcBef>
              <a:spcAft>
                <a:spcPts val="0"/>
              </a:spcAft>
              <a:buNone/>
            </a:pPr>
            <a:r>
              <a:rPr b="1" lang="en" sz="1800"/>
              <a:t>bSearch(A, value, start, end) {</a:t>
            </a:r>
            <a:endParaRPr b="1" sz="1800"/>
          </a:p>
          <a:p>
            <a:pPr indent="457200" lvl="0" marL="0" rtl="0">
              <a:lnSpc>
                <a:spcPct val="115000"/>
              </a:lnSpc>
              <a:spcBef>
                <a:spcPts val="0"/>
              </a:spcBef>
              <a:spcAft>
                <a:spcPts val="0"/>
              </a:spcAft>
              <a:buNone/>
            </a:pPr>
            <a:r>
              <a:rPr b="1" lang="en" sz="1800"/>
              <a:t>if (end &lt;= start) </a:t>
            </a:r>
            <a:endParaRPr b="1" sz="1800"/>
          </a:p>
          <a:p>
            <a:pPr indent="457200" lvl="0" marL="457200" rtl="0">
              <a:lnSpc>
                <a:spcPct val="115000"/>
              </a:lnSpc>
              <a:spcBef>
                <a:spcPts val="0"/>
              </a:spcBef>
              <a:spcAft>
                <a:spcPts val="0"/>
              </a:spcAft>
              <a:buNone/>
            </a:pPr>
            <a:r>
              <a:rPr b="1" lang="en" sz="1800"/>
              <a:t>return -1;</a:t>
            </a:r>
            <a:endParaRPr b="1" sz="1800"/>
          </a:p>
          <a:p>
            <a:pPr indent="0" lvl="0" marL="457200" rtl="0">
              <a:lnSpc>
                <a:spcPct val="115000"/>
              </a:lnSpc>
              <a:spcBef>
                <a:spcPts val="0"/>
              </a:spcBef>
              <a:spcAft>
                <a:spcPts val="0"/>
              </a:spcAft>
              <a:buNone/>
            </a:pPr>
            <a:r>
              <a:rPr b="1" lang="en" sz="1800"/>
              <a:t>mid = (start + end) / 2;</a:t>
            </a:r>
            <a:endParaRPr b="1" sz="1800"/>
          </a:p>
          <a:p>
            <a:pPr indent="0" lvl="0" marL="457200" rtl="0">
              <a:lnSpc>
                <a:spcPct val="115000"/>
              </a:lnSpc>
              <a:spcBef>
                <a:spcPts val="0"/>
              </a:spcBef>
              <a:spcAft>
                <a:spcPts val="0"/>
              </a:spcAft>
              <a:buNone/>
            </a:pPr>
            <a:r>
              <a:rPr b="1" lang="en" sz="1800"/>
              <a:t>if (A[mid] &gt; value) {</a:t>
            </a:r>
            <a:endParaRPr b="1" sz="1800"/>
          </a:p>
          <a:p>
            <a:pPr indent="457200" lvl="0" marL="457200" rtl="0">
              <a:lnSpc>
                <a:spcPct val="115000"/>
              </a:lnSpc>
              <a:spcBef>
                <a:spcPts val="0"/>
              </a:spcBef>
              <a:spcAft>
                <a:spcPts val="0"/>
              </a:spcAft>
              <a:buNone/>
            </a:pPr>
            <a:r>
              <a:rPr b="1" lang="en" sz="1800"/>
              <a:t>return bSearch(A, value, start, mid);</a:t>
            </a:r>
            <a:endParaRPr b="1"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mid+1, end);</a:t>
            </a:r>
            <a:endParaRPr b="1" sz="1800"/>
          </a:p>
          <a:p>
            <a:pPr indent="0" lvl="0" marL="457200" rtl="0">
              <a:lnSpc>
                <a:spcPct val="115000"/>
              </a:lnSpc>
              <a:spcBef>
                <a:spcPts val="0"/>
              </a:spcBef>
              <a:spcAft>
                <a:spcPts val="0"/>
              </a:spcAft>
              <a:buNone/>
            </a:pPr>
            <a:r>
              <a:rPr b="1" lang="en" sz="1800"/>
              <a:t>} else {</a:t>
            </a:r>
            <a:endParaRPr b="1" sz="1800"/>
          </a:p>
          <a:p>
            <a:pPr indent="457200" lvl="0" marL="457200" rtl="0">
              <a:lnSpc>
                <a:spcPct val="115000"/>
              </a:lnSpc>
              <a:spcBef>
                <a:spcPts val="0"/>
              </a:spcBef>
              <a:spcAft>
                <a:spcPts val="0"/>
              </a:spcAft>
              <a:buNone/>
            </a:pPr>
            <a:r>
              <a:rPr b="1" lang="en" sz="1800"/>
              <a:t>return mid;</a:t>
            </a:r>
            <a:endParaRPr b="1" sz="1800"/>
          </a:p>
          <a:p>
            <a:pPr indent="0" lvl="0" marL="45720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t/>
            </a:r>
            <a:endParaRPr sz="1800"/>
          </a:p>
        </p:txBody>
      </p:sp>
      <p:sp>
        <p:nvSpPr>
          <p:cNvPr id="168" name="Shape 1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9" name="Shape 169"/>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AutoNum type="arabicPeriod"/>
            </a:pPr>
            <a:r>
              <a:rPr lang="en" sz="1800"/>
              <a:t>Create a valid-but-not-useful mutant.</a:t>
            </a:r>
            <a:endParaRPr sz="1800"/>
          </a:p>
          <a:p>
            <a:pPr indent="0" lvl="0" marL="0" rtl="0">
              <a:spcBef>
                <a:spcPts val="600"/>
              </a:spcBef>
              <a:spcAft>
                <a:spcPts val="0"/>
              </a:spcAft>
              <a:buNone/>
            </a:pPr>
            <a:r>
              <a:t/>
            </a:r>
            <a:endParaRPr sz="1800"/>
          </a:p>
          <a:p>
            <a:pPr indent="0" lvl="0" marL="0" rtl="0">
              <a:lnSpc>
                <a:spcPct val="115000"/>
              </a:lnSpc>
              <a:spcBef>
                <a:spcPts val="0"/>
              </a:spcBef>
              <a:spcAft>
                <a:spcPts val="0"/>
              </a:spcAft>
              <a:buClr>
                <a:schemeClr val="dk1"/>
              </a:buClr>
              <a:buSzPts val="1100"/>
              <a:buFont typeface="Arial"/>
              <a:buNone/>
            </a:pPr>
            <a:r>
              <a:rPr b="1" lang="en" sz="1800"/>
              <a:t>bSearch(A, value, start, end) {</a:t>
            </a:r>
            <a:endParaRPr b="1" sz="1800"/>
          </a:p>
          <a:p>
            <a:pPr indent="457200" lvl="0" marL="0" rtl="0">
              <a:lnSpc>
                <a:spcPct val="115000"/>
              </a:lnSpc>
              <a:spcBef>
                <a:spcPts val="0"/>
              </a:spcBef>
              <a:spcAft>
                <a:spcPts val="0"/>
              </a:spcAft>
              <a:buClr>
                <a:schemeClr val="dk1"/>
              </a:buClr>
              <a:buSzPts val="1100"/>
              <a:buFont typeface="Arial"/>
              <a:buNone/>
            </a:pPr>
            <a:r>
              <a:rPr b="1" lang="en" sz="1800"/>
              <a:t>if (end </a:t>
            </a:r>
            <a:r>
              <a:rPr b="1" lang="en" sz="1800">
                <a:solidFill>
                  <a:srgbClr val="FF0000"/>
                </a:solidFill>
              </a:rPr>
              <a:t>&gt;</a:t>
            </a:r>
            <a:r>
              <a:rPr b="1" lang="en" sz="1800"/>
              <a:t> start) </a:t>
            </a:r>
            <a:endParaRPr b="1" sz="1800"/>
          </a:p>
          <a:p>
            <a:pPr indent="457200" lvl="0" marL="457200" rtl="0">
              <a:lnSpc>
                <a:spcPct val="115000"/>
              </a:lnSpc>
              <a:spcBef>
                <a:spcPts val="0"/>
              </a:spcBef>
              <a:spcAft>
                <a:spcPts val="0"/>
              </a:spcAft>
              <a:buClr>
                <a:schemeClr val="dk1"/>
              </a:buClr>
              <a:buSzPts val="1100"/>
              <a:buFont typeface="Arial"/>
              <a:buNone/>
            </a:pPr>
            <a:r>
              <a:rPr b="1" lang="en" sz="1800"/>
              <a:t>return -1;</a:t>
            </a:r>
            <a:endParaRPr b="1" sz="1800"/>
          </a:p>
          <a:p>
            <a:pPr indent="0" lvl="0" marL="457200" rtl="0">
              <a:lnSpc>
                <a:spcPct val="115000"/>
              </a:lnSpc>
              <a:spcBef>
                <a:spcPts val="0"/>
              </a:spcBef>
              <a:spcAft>
                <a:spcPts val="0"/>
              </a:spcAft>
              <a:buNone/>
            </a:pPr>
            <a:r>
              <a:rPr b="1" lang="en" sz="1800"/>
              <a:t>mid = (start + end) / 2;</a:t>
            </a:r>
            <a:endParaRPr b="1" sz="1800"/>
          </a:p>
          <a:p>
            <a:pPr indent="0" lvl="0" marL="457200" rtl="0">
              <a:lnSpc>
                <a:spcPct val="115000"/>
              </a:lnSpc>
              <a:spcBef>
                <a:spcPts val="0"/>
              </a:spcBef>
              <a:spcAft>
                <a:spcPts val="0"/>
              </a:spcAft>
              <a:buClr>
                <a:schemeClr val="dk1"/>
              </a:buClr>
              <a:buSzPts val="1100"/>
              <a:buFont typeface="Arial"/>
              <a:buNone/>
            </a:pPr>
            <a:r>
              <a:t/>
            </a:r>
            <a:endParaRPr b="1" sz="1800"/>
          </a:p>
          <a:p>
            <a:pPr indent="0" lvl="0" marL="0" rtl="0">
              <a:lnSpc>
                <a:spcPct val="115000"/>
              </a:lnSpc>
              <a:spcBef>
                <a:spcPts val="0"/>
              </a:spcBef>
              <a:spcAft>
                <a:spcPts val="0"/>
              </a:spcAft>
              <a:buClr>
                <a:schemeClr val="dk1"/>
              </a:buClr>
              <a:buSzPts val="1100"/>
              <a:buFont typeface="Arial"/>
              <a:buNone/>
            </a:pPr>
            <a:r>
              <a:rPr b="1" lang="en" sz="1800"/>
              <a:t>ROR - Relational Operator Replacement</a:t>
            </a:r>
            <a:endParaRPr b="1" sz="1800"/>
          </a:p>
          <a:p>
            <a:pPr indent="0" lvl="0" marL="0" rtl="0">
              <a:spcBef>
                <a:spcPts val="60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3</a:t>
            </a:r>
            <a:endParaRPr/>
          </a:p>
        </p:txBody>
      </p:sp>
      <p:sp>
        <p:nvSpPr>
          <p:cNvPr id="175" name="Shape 17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Consider the following function:</a:t>
            </a:r>
            <a:endParaRPr sz="1800"/>
          </a:p>
          <a:p>
            <a:pPr indent="0" lvl="0" marL="0" rtl="0">
              <a:lnSpc>
                <a:spcPct val="115000"/>
              </a:lnSpc>
              <a:spcBef>
                <a:spcPts val="0"/>
              </a:spcBef>
              <a:spcAft>
                <a:spcPts val="0"/>
              </a:spcAft>
              <a:buNone/>
            </a:pPr>
            <a:r>
              <a:rPr b="1" lang="en" sz="1800"/>
              <a:t>bSearch(A, value, start, end) {</a:t>
            </a:r>
            <a:endParaRPr b="1" sz="1800"/>
          </a:p>
          <a:p>
            <a:pPr indent="457200" lvl="0" marL="0" rtl="0">
              <a:lnSpc>
                <a:spcPct val="115000"/>
              </a:lnSpc>
              <a:spcBef>
                <a:spcPts val="0"/>
              </a:spcBef>
              <a:spcAft>
                <a:spcPts val="0"/>
              </a:spcAft>
              <a:buNone/>
            </a:pPr>
            <a:r>
              <a:rPr b="1" lang="en" sz="1800"/>
              <a:t>if (end &lt;= start) </a:t>
            </a:r>
            <a:endParaRPr b="1" sz="1800"/>
          </a:p>
          <a:p>
            <a:pPr indent="457200" lvl="0" marL="457200" rtl="0">
              <a:lnSpc>
                <a:spcPct val="115000"/>
              </a:lnSpc>
              <a:spcBef>
                <a:spcPts val="0"/>
              </a:spcBef>
              <a:spcAft>
                <a:spcPts val="0"/>
              </a:spcAft>
              <a:buNone/>
            </a:pPr>
            <a:r>
              <a:rPr b="1" lang="en" sz="1800"/>
              <a:t>return -1;</a:t>
            </a:r>
            <a:endParaRPr b="1" sz="1800"/>
          </a:p>
          <a:p>
            <a:pPr indent="0" lvl="0" marL="457200" rtl="0">
              <a:lnSpc>
                <a:spcPct val="115000"/>
              </a:lnSpc>
              <a:spcBef>
                <a:spcPts val="0"/>
              </a:spcBef>
              <a:spcAft>
                <a:spcPts val="0"/>
              </a:spcAft>
              <a:buNone/>
            </a:pPr>
            <a:r>
              <a:rPr b="1" lang="en" sz="1800"/>
              <a:t>mid = (start + end) / 2;</a:t>
            </a:r>
            <a:endParaRPr b="1" sz="1800"/>
          </a:p>
          <a:p>
            <a:pPr indent="0" lvl="0" marL="457200" rtl="0">
              <a:lnSpc>
                <a:spcPct val="115000"/>
              </a:lnSpc>
              <a:spcBef>
                <a:spcPts val="0"/>
              </a:spcBef>
              <a:spcAft>
                <a:spcPts val="0"/>
              </a:spcAft>
              <a:buNone/>
            </a:pPr>
            <a:r>
              <a:rPr b="1" lang="en" sz="1800"/>
              <a:t>if (A[mid] &gt; value) {</a:t>
            </a:r>
            <a:endParaRPr b="1" sz="1800"/>
          </a:p>
          <a:p>
            <a:pPr indent="457200" lvl="0" marL="457200" rtl="0">
              <a:lnSpc>
                <a:spcPct val="115000"/>
              </a:lnSpc>
              <a:spcBef>
                <a:spcPts val="0"/>
              </a:spcBef>
              <a:spcAft>
                <a:spcPts val="0"/>
              </a:spcAft>
              <a:buNone/>
            </a:pPr>
            <a:r>
              <a:rPr b="1" lang="en" sz="1800"/>
              <a:t>return bSearch(A, value, start, mid);</a:t>
            </a:r>
            <a:endParaRPr b="1"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mid+1, end);</a:t>
            </a:r>
            <a:endParaRPr b="1" sz="1800"/>
          </a:p>
          <a:p>
            <a:pPr indent="0" lvl="0" marL="457200" rtl="0">
              <a:lnSpc>
                <a:spcPct val="115000"/>
              </a:lnSpc>
              <a:spcBef>
                <a:spcPts val="0"/>
              </a:spcBef>
              <a:spcAft>
                <a:spcPts val="0"/>
              </a:spcAft>
              <a:buNone/>
            </a:pPr>
            <a:r>
              <a:rPr b="1" lang="en" sz="1800"/>
              <a:t>} else {</a:t>
            </a:r>
            <a:endParaRPr b="1" sz="1800"/>
          </a:p>
          <a:p>
            <a:pPr indent="457200" lvl="0" marL="457200" rtl="0">
              <a:lnSpc>
                <a:spcPct val="115000"/>
              </a:lnSpc>
              <a:spcBef>
                <a:spcPts val="0"/>
              </a:spcBef>
              <a:spcAft>
                <a:spcPts val="0"/>
              </a:spcAft>
              <a:buNone/>
            </a:pPr>
            <a:r>
              <a:rPr b="1" lang="en" sz="1800"/>
              <a:t>return mid;</a:t>
            </a:r>
            <a:endParaRPr b="1" sz="1800"/>
          </a:p>
          <a:p>
            <a:pPr indent="0" lvl="0" marL="45720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t/>
            </a:r>
            <a:endParaRPr sz="1800"/>
          </a:p>
        </p:txBody>
      </p:sp>
      <p:sp>
        <p:nvSpPr>
          <p:cNvPr id="176" name="Shape 1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7" name="Shape 177"/>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AutoNum type="arabicPeriod"/>
            </a:pPr>
            <a:r>
              <a:rPr lang="en"/>
              <a:t>Create a useful mutant.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3</a:t>
            </a:r>
            <a:endParaRPr/>
          </a:p>
        </p:txBody>
      </p:sp>
      <p:sp>
        <p:nvSpPr>
          <p:cNvPr id="183" name="Shape 18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Consider the following function:</a:t>
            </a:r>
            <a:endParaRPr sz="1800"/>
          </a:p>
          <a:p>
            <a:pPr indent="0" lvl="0" marL="0" rtl="0">
              <a:lnSpc>
                <a:spcPct val="115000"/>
              </a:lnSpc>
              <a:spcBef>
                <a:spcPts val="0"/>
              </a:spcBef>
              <a:spcAft>
                <a:spcPts val="0"/>
              </a:spcAft>
              <a:buNone/>
            </a:pPr>
            <a:r>
              <a:rPr b="1" lang="en" sz="1800"/>
              <a:t>bSearch(A, value, start, end) {</a:t>
            </a:r>
            <a:endParaRPr b="1" sz="1800"/>
          </a:p>
          <a:p>
            <a:pPr indent="457200" lvl="0" marL="0" rtl="0">
              <a:lnSpc>
                <a:spcPct val="115000"/>
              </a:lnSpc>
              <a:spcBef>
                <a:spcPts val="0"/>
              </a:spcBef>
              <a:spcAft>
                <a:spcPts val="0"/>
              </a:spcAft>
              <a:buNone/>
            </a:pPr>
            <a:r>
              <a:rPr b="1" lang="en" sz="1800"/>
              <a:t>if (end &lt;= start) </a:t>
            </a:r>
            <a:endParaRPr b="1" sz="1800"/>
          </a:p>
          <a:p>
            <a:pPr indent="457200" lvl="0" marL="457200" rtl="0">
              <a:lnSpc>
                <a:spcPct val="115000"/>
              </a:lnSpc>
              <a:spcBef>
                <a:spcPts val="0"/>
              </a:spcBef>
              <a:spcAft>
                <a:spcPts val="0"/>
              </a:spcAft>
              <a:buNone/>
            </a:pPr>
            <a:r>
              <a:rPr b="1" lang="en" sz="1800"/>
              <a:t>return -1;</a:t>
            </a:r>
            <a:endParaRPr b="1" sz="1800"/>
          </a:p>
          <a:p>
            <a:pPr indent="0" lvl="0" marL="457200" rtl="0">
              <a:lnSpc>
                <a:spcPct val="115000"/>
              </a:lnSpc>
              <a:spcBef>
                <a:spcPts val="0"/>
              </a:spcBef>
              <a:spcAft>
                <a:spcPts val="0"/>
              </a:spcAft>
              <a:buNone/>
            </a:pPr>
            <a:r>
              <a:rPr b="1" lang="en" sz="1800"/>
              <a:t>mid = (start + end) / 2;</a:t>
            </a:r>
            <a:endParaRPr b="1" sz="1800"/>
          </a:p>
          <a:p>
            <a:pPr indent="0" lvl="0" marL="457200" rtl="0">
              <a:lnSpc>
                <a:spcPct val="115000"/>
              </a:lnSpc>
              <a:spcBef>
                <a:spcPts val="0"/>
              </a:spcBef>
              <a:spcAft>
                <a:spcPts val="0"/>
              </a:spcAft>
              <a:buNone/>
            </a:pPr>
            <a:r>
              <a:rPr b="1" lang="en" sz="1800"/>
              <a:t>if (A[mid] &gt; value) {</a:t>
            </a:r>
            <a:endParaRPr b="1" sz="1800"/>
          </a:p>
          <a:p>
            <a:pPr indent="457200" lvl="0" marL="457200" rtl="0">
              <a:lnSpc>
                <a:spcPct val="115000"/>
              </a:lnSpc>
              <a:spcBef>
                <a:spcPts val="0"/>
              </a:spcBef>
              <a:spcAft>
                <a:spcPts val="0"/>
              </a:spcAft>
              <a:buNone/>
            </a:pPr>
            <a:r>
              <a:rPr b="1" lang="en" sz="1800"/>
              <a:t>return bSearch(A, value, start, mid);</a:t>
            </a:r>
            <a:endParaRPr b="1"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mid+1, end);</a:t>
            </a:r>
            <a:endParaRPr b="1" sz="1800"/>
          </a:p>
          <a:p>
            <a:pPr indent="0" lvl="0" marL="457200" rtl="0">
              <a:lnSpc>
                <a:spcPct val="115000"/>
              </a:lnSpc>
              <a:spcBef>
                <a:spcPts val="0"/>
              </a:spcBef>
              <a:spcAft>
                <a:spcPts val="0"/>
              </a:spcAft>
              <a:buNone/>
            </a:pPr>
            <a:r>
              <a:rPr b="1" lang="en" sz="1800"/>
              <a:t>} else {</a:t>
            </a:r>
            <a:endParaRPr b="1" sz="1800"/>
          </a:p>
          <a:p>
            <a:pPr indent="457200" lvl="0" marL="457200" rtl="0">
              <a:lnSpc>
                <a:spcPct val="115000"/>
              </a:lnSpc>
              <a:spcBef>
                <a:spcPts val="0"/>
              </a:spcBef>
              <a:spcAft>
                <a:spcPts val="0"/>
              </a:spcAft>
              <a:buNone/>
            </a:pPr>
            <a:r>
              <a:rPr b="1" lang="en" sz="1800"/>
              <a:t>return mid;</a:t>
            </a:r>
            <a:endParaRPr b="1" sz="1800"/>
          </a:p>
          <a:p>
            <a:pPr indent="0" lvl="0" marL="45720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t/>
            </a:r>
            <a:endParaRPr sz="1800"/>
          </a:p>
        </p:txBody>
      </p:sp>
      <p:sp>
        <p:nvSpPr>
          <p:cNvPr id="184" name="Shape 1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5" name="Shape 18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AutoNum type="arabicPeriod"/>
            </a:pPr>
            <a:r>
              <a:rPr lang="en" sz="1800"/>
              <a:t>Create a useful mutant.</a:t>
            </a:r>
            <a:endParaRPr sz="1800"/>
          </a:p>
          <a:p>
            <a:pPr indent="0" lvl="0" marL="457200" rtl="0">
              <a:lnSpc>
                <a:spcPct val="115000"/>
              </a:lnSpc>
              <a:spcBef>
                <a:spcPts val="0"/>
              </a:spcBef>
              <a:spcAft>
                <a:spcPts val="0"/>
              </a:spcAft>
              <a:buNone/>
            </a:pPr>
            <a:r>
              <a:rPr b="1" lang="en" sz="1800"/>
              <a:t>} else if (value &gt; A[mid]) {</a:t>
            </a:r>
            <a:endParaRPr b="1" sz="1800"/>
          </a:p>
          <a:p>
            <a:pPr indent="457200" lvl="0" marL="457200" rtl="0">
              <a:lnSpc>
                <a:spcPct val="115000"/>
              </a:lnSpc>
              <a:spcBef>
                <a:spcPts val="0"/>
              </a:spcBef>
              <a:spcAft>
                <a:spcPts val="0"/>
              </a:spcAft>
              <a:buNone/>
            </a:pPr>
            <a:r>
              <a:rPr b="1" lang="en" sz="1800"/>
              <a:t>return bSearch(A, value, mid</a:t>
            </a:r>
            <a:r>
              <a:rPr b="1" lang="en" sz="1800">
                <a:solidFill>
                  <a:srgbClr val="FF0000"/>
                </a:solidFill>
              </a:rPr>
              <a:t>+2</a:t>
            </a:r>
            <a:r>
              <a:rPr b="1" lang="en" sz="1800"/>
              <a:t>, end);</a:t>
            </a:r>
            <a:endParaRPr b="1" sz="1800"/>
          </a:p>
          <a:p>
            <a:pPr indent="0" lvl="0" marL="457200" rtl="0">
              <a:lnSpc>
                <a:spcPct val="115000"/>
              </a:lnSpc>
              <a:spcBef>
                <a:spcPts val="0"/>
              </a:spcBef>
              <a:spcAft>
                <a:spcPts val="0"/>
              </a:spcAft>
              <a:buNone/>
            </a:pPr>
            <a:r>
              <a:rPr b="1" lang="en" sz="1800"/>
              <a:t>} else {</a:t>
            </a:r>
            <a:endParaRPr b="1" sz="1800"/>
          </a:p>
          <a:p>
            <a:pPr indent="457200" lvl="0" marL="457200" rtl="0">
              <a:lnSpc>
                <a:spcPct val="115000"/>
              </a:lnSpc>
              <a:spcBef>
                <a:spcPts val="0"/>
              </a:spcBef>
              <a:spcAft>
                <a:spcPts val="0"/>
              </a:spcAft>
              <a:buNone/>
            </a:pPr>
            <a:r>
              <a:rPr b="1" lang="en" sz="1800"/>
              <a:t>return mid;</a:t>
            </a:r>
            <a:endParaRPr b="1" sz="1800"/>
          </a:p>
          <a:p>
            <a:pPr indent="0" lvl="0" marL="45720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t/>
            </a:r>
            <a:endParaRPr b="1" sz="1800"/>
          </a:p>
          <a:p>
            <a:pPr indent="0" lvl="0" marL="0" rtl="0">
              <a:lnSpc>
                <a:spcPct val="115000"/>
              </a:lnSpc>
              <a:spcBef>
                <a:spcPts val="0"/>
              </a:spcBef>
              <a:spcAft>
                <a:spcPts val="0"/>
              </a:spcAft>
              <a:buNone/>
            </a:pPr>
            <a:r>
              <a:rPr b="1" lang="en" sz="1800"/>
              <a:t>}</a:t>
            </a:r>
            <a:endParaRPr b="1" sz="1800"/>
          </a:p>
          <a:p>
            <a:pPr indent="0" lvl="0" marL="0" rtl="0">
              <a:lnSpc>
                <a:spcPct val="115000"/>
              </a:lnSpc>
              <a:spcBef>
                <a:spcPts val="0"/>
              </a:spcBef>
              <a:spcAft>
                <a:spcPts val="0"/>
              </a:spcAft>
              <a:buNone/>
            </a:pPr>
            <a:r>
              <a:t/>
            </a:r>
            <a:endParaRPr b="1" sz="1800"/>
          </a:p>
          <a:p>
            <a:pPr indent="0" lvl="0" marL="0" rtl="0">
              <a:lnSpc>
                <a:spcPct val="115000"/>
              </a:lnSpc>
              <a:spcBef>
                <a:spcPts val="0"/>
              </a:spcBef>
              <a:spcAft>
                <a:spcPts val="0"/>
              </a:spcAft>
              <a:buNone/>
            </a:pPr>
            <a:r>
              <a:rPr b="1" lang="en" sz="1800"/>
              <a:t>CRP - Constant for Constant Replacement</a:t>
            </a:r>
            <a:endParaRPr b="1" sz="1800"/>
          </a:p>
          <a:p>
            <a:pPr indent="0" lvl="0" marL="0" rtl="0">
              <a:spcBef>
                <a:spcPts val="60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Final Exam</a:t>
            </a:r>
            <a:endParaRPr/>
          </a:p>
        </p:txBody>
      </p:sp>
      <p:sp>
        <p:nvSpPr>
          <p:cNvPr id="57" name="Shape 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Thursday, May 3rd, 9 - 11:30 AM</a:t>
            </a:r>
            <a:endParaRPr/>
          </a:p>
          <a:p>
            <a:pPr indent="-381000" lvl="1" marL="914400" marR="0" rtl="0" algn="l">
              <a:lnSpc>
                <a:spcPct val="120000"/>
              </a:lnSpc>
              <a:spcBef>
                <a:spcPts val="0"/>
              </a:spcBef>
              <a:spcAft>
                <a:spcPts val="0"/>
              </a:spcAft>
              <a:buSzPts val="2400"/>
              <a:buChar char="○"/>
            </a:pPr>
            <a:r>
              <a:rPr lang="en"/>
              <a:t>The usual room</a:t>
            </a:r>
            <a:endParaRPr/>
          </a:p>
          <a:p>
            <a:pPr indent="-419100" lvl="0" marL="457200" marR="0" rtl="0" algn="l">
              <a:lnSpc>
                <a:spcPct val="120000"/>
              </a:lnSpc>
              <a:spcBef>
                <a:spcPts val="0"/>
              </a:spcBef>
              <a:spcAft>
                <a:spcPts val="0"/>
              </a:spcAft>
              <a:buSzPts val="3000"/>
              <a:buChar char="●"/>
            </a:pPr>
            <a:r>
              <a:rPr lang="en"/>
              <a:t>Final is focused on post-midterm material.</a:t>
            </a:r>
            <a:endParaRPr/>
          </a:p>
          <a:p>
            <a:pPr indent="-419100" lvl="0" marL="457200" marR="0" rtl="0" algn="l">
              <a:lnSpc>
                <a:spcPct val="120000"/>
              </a:lnSpc>
              <a:spcBef>
                <a:spcPts val="0"/>
              </a:spcBef>
              <a:spcAft>
                <a:spcPts val="0"/>
              </a:spcAft>
              <a:buSzPts val="3000"/>
              <a:buChar char="●"/>
            </a:pPr>
            <a:r>
              <a:rPr lang="en"/>
              <a:t>Practice exam online.</a:t>
            </a:r>
            <a:endParaRPr/>
          </a:p>
          <a:p>
            <a:pPr indent="-381000" lvl="1" marL="914400" marR="0" rtl="0" algn="l">
              <a:lnSpc>
                <a:spcPct val="120000"/>
              </a:lnSpc>
              <a:spcBef>
                <a:spcPts val="0"/>
              </a:spcBef>
              <a:spcAft>
                <a:spcPts val="0"/>
              </a:spcAft>
              <a:buSzPts val="2400"/>
              <a:buChar char="○"/>
            </a:pPr>
            <a:r>
              <a:rPr lang="en"/>
              <a:t>Let’s go over it.</a:t>
            </a:r>
            <a:endParaRPr/>
          </a:p>
          <a:p>
            <a:pPr indent="-381000" lvl="1" marL="914400" marR="0" rtl="0" algn="l">
              <a:lnSpc>
                <a:spcPct val="120000"/>
              </a:lnSpc>
              <a:spcBef>
                <a:spcPts val="0"/>
              </a:spcBef>
              <a:spcAft>
                <a:spcPts val="0"/>
              </a:spcAft>
              <a:buSzPts val="2400"/>
              <a:buChar char="○"/>
            </a:pPr>
            <a:r>
              <a:rPr lang="en"/>
              <a:t>Recommended Practice: </a:t>
            </a:r>
            <a:endParaRPr/>
          </a:p>
          <a:p>
            <a:pPr indent="-381000" lvl="2" marL="1371600" marR="0" rtl="0" algn="l">
              <a:lnSpc>
                <a:spcPct val="120000"/>
              </a:lnSpc>
              <a:spcBef>
                <a:spcPts val="0"/>
              </a:spcBef>
              <a:spcAft>
                <a:spcPts val="0"/>
              </a:spcAft>
              <a:buSzPts val="2400"/>
              <a:buChar char="■"/>
            </a:pPr>
            <a:r>
              <a:rPr lang="en"/>
              <a:t>I’ll ask question. You pause and answer. Resume, and listen to my answer.</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4</a:t>
            </a:r>
            <a:endParaRPr/>
          </a:p>
        </p:txBody>
      </p:sp>
      <p:sp>
        <p:nvSpPr>
          <p:cNvPr id="191" name="Shape 1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Suppose that finite state verification of an abstract model of some software exposes a counter-example to a property that is expected to hold for true for the system. </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Clr>
                <a:schemeClr val="dk1"/>
              </a:buClr>
              <a:buSzPts val="1100"/>
              <a:buFont typeface="Arial"/>
              <a:buNone/>
            </a:pPr>
            <a:r>
              <a:rPr lang="en"/>
              <a:t>Briefly describe what follow-up actions would you take and why?</a:t>
            </a:r>
            <a:endParaRPr/>
          </a:p>
        </p:txBody>
      </p:sp>
      <p:sp>
        <p:nvSpPr>
          <p:cNvPr id="192" name="Shape 1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4 - Answer</a:t>
            </a:r>
            <a:endParaRPr/>
          </a:p>
        </p:txBody>
      </p:sp>
      <p:sp>
        <p:nvSpPr>
          <p:cNvPr id="198" name="Shape 19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Tells us one of the following is an issue:</a:t>
            </a:r>
            <a:endParaRPr/>
          </a:p>
          <a:p>
            <a:pPr indent="-419100" lvl="0" marL="457200" rtl="0">
              <a:lnSpc>
                <a:spcPct val="115000"/>
              </a:lnSpc>
              <a:spcBef>
                <a:spcPts val="0"/>
              </a:spcBef>
              <a:spcAft>
                <a:spcPts val="0"/>
              </a:spcAft>
              <a:buSzPts val="3000"/>
              <a:buChar char="●"/>
            </a:pPr>
            <a:r>
              <a:rPr lang="en"/>
              <a:t>The model</a:t>
            </a:r>
            <a:endParaRPr/>
          </a:p>
          <a:p>
            <a:pPr indent="-381000" lvl="1" marL="914400" rtl="0">
              <a:lnSpc>
                <a:spcPct val="115000"/>
              </a:lnSpc>
              <a:spcBef>
                <a:spcPts val="0"/>
              </a:spcBef>
              <a:spcAft>
                <a:spcPts val="0"/>
              </a:spcAft>
              <a:buSzPts val="2400"/>
              <a:buChar char="○"/>
            </a:pPr>
            <a:r>
              <a:rPr lang="en"/>
              <a:t>Fault in the model, bad assumptions, incorrect interpretation of requirements</a:t>
            </a:r>
            <a:endParaRPr/>
          </a:p>
          <a:p>
            <a:pPr indent="-419100" lvl="0" marL="457200" rtl="0">
              <a:lnSpc>
                <a:spcPct val="115000"/>
              </a:lnSpc>
              <a:spcBef>
                <a:spcPts val="0"/>
              </a:spcBef>
              <a:spcAft>
                <a:spcPts val="0"/>
              </a:spcAft>
              <a:buSzPts val="3000"/>
              <a:buChar char="●"/>
            </a:pPr>
            <a:r>
              <a:rPr lang="en"/>
              <a:t>The property</a:t>
            </a:r>
            <a:endParaRPr/>
          </a:p>
          <a:p>
            <a:pPr indent="-381000" lvl="1" marL="914400" rtl="0">
              <a:lnSpc>
                <a:spcPct val="115000"/>
              </a:lnSpc>
              <a:spcBef>
                <a:spcPts val="0"/>
              </a:spcBef>
              <a:spcAft>
                <a:spcPts val="0"/>
              </a:spcAft>
              <a:buSzPts val="2400"/>
              <a:buChar char="○"/>
            </a:pPr>
            <a:r>
              <a:rPr lang="en"/>
              <a:t>Property not formulated correctly.</a:t>
            </a:r>
            <a:endParaRPr/>
          </a:p>
          <a:p>
            <a:pPr indent="-419100" lvl="0" marL="457200" rtl="0">
              <a:lnSpc>
                <a:spcPct val="115000"/>
              </a:lnSpc>
              <a:spcBef>
                <a:spcPts val="0"/>
              </a:spcBef>
              <a:spcAft>
                <a:spcPts val="0"/>
              </a:spcAft>
              <a:buSzPts val="3000"/>
              <a:buChar char="●"/>
            </a:pPr>
            <a:r>
              <a:rPr lang="en"/>
              <a:t>The requirements</a:t>
            </a:r>
            <a:endParaRPr/>
          </a:p>
          <a:p>
            <a:pPr indent="-381000" lvl="1" marL="914400" rtl="0">
              <a:lnSpc>
                <a:spcPct val="115000"/>
              </a:lnSpc>
              <a:spcBef>
                <a:spcPts val="0"/>
              </a:spcBef>
              <a:spcAft>
                <a:spcPts val="0"/>
              </a:spcAft>
              <a:buSzPts val="2400"/>
              <a:buChar char="○"/>
            </a:pPr>
            <a:r>
              <a:rPr lang="en"/>
              <a:t>Contradictory or incorrect requirements.</a:t>
            </a:r>
            <a:endParaRPr/>
          </a:p>
        </p:txBody>
      </p:sp>
      <p:sp>
        <p:nvSpPr>
          <p:cNvPr id="199" name="Shape 19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05" name="Shape 20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You are building a web store that you feel will unseat Amazon as the king of online shops. Your marketing department has come back with figures stating that - to accomplish your goal - your shop will need an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You have recently finished a testing period of one week (seven full 24-hour days). During this time, 972 requests were served to the page. The product failed a total of 64 times. 37 of those resulted in a system crash, while the remaining 27 resulted in incorrect shopping cart totals. When the system crashes, it takes 2 minutes to restart it. </a:t>
            </a:r>
            <a:endParaRPr sz="1800"/>
          </a:p>
        </p:txBody>
      </p:sp>
      <p:sp>
        <p:nvSpPr>
          <p:cNvPr id="206" name="Shape 2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12" name="Shape 21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Want:</a:t>
            </a:r>
            <a:r>
              <a:rPr lang="en" sz="1800"/>
              <a:t>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Currently: 972 requests.. The product failed a total of 64 times (37 crashes, 27 incorrect computations). It takes 2 minutes to restart. </a:t>
            </a:r>
            <a:endParaRPr sz="1800"/>
          </a:p>
        </p:txBody>
      </p:sp>
      <p:sp>
        <p:nvSpPr>
          <p:cNvPr id="213" name="Shape 2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4" name="Shape 21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SzPts val="3000"/>
              <a:buChar char="●"/>
            </a:pPr>
            <a:r>
              <a:rPr lang="en"/>
              <a:t>What is the rate of fault occurrence?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20" name="Shape 22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Want: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Currently: 972 requests.. The product failed a total of 64 times (37 crashes, 27 incorrect computations). It takes 2 minutes to restart. </a:t>
            </a:r>
            <a:endParaRPr sz="1800"/>
          </a:p>
        </p:txBody>
      </p:sp>
      <p:sp>
        <p:nvSpPr>
          <p:cNvPr id="221" name="Shape 2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2" name="Shape 22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SzPts val="3000"/>
              <a:buChar char="●"/>
            </a:pPr>
            <a:r>
              <a:rPr lang="en"/>
              <a:t>What is the rate of fault occurrence?</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t>64/168 hours = 0.38/hour = 3.04/8 hour work day</a:t>
            </a:r>
            <a:endParaRPr b="1"/>
          </a:p>
          <a:p>
            <a:pPr indent="0" lvl="0" marL="0" rtl="0">
              <a:lnSpc>
                <a:spcPct val="115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28" name="Shape 22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Want: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Currently: 972 requests.. The product failed a total of 64 times (37 crashes, 27 incorrect computations). It takes 2 minutes to restart. </a:t>
            </a:r>
            <a:endParaRPr sz="1800"/>
          </a:p>
        </p:txBody>
      </p:sp>
      <p:sp>
        <p:nvSpPr>
          <p:cNvPr id="229" name="Shape 2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0" name="Shape 23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SzPts val="3000"/>
              <a:buChar char="●"/>
            </a:pPr>
            <a:r>
              <a:rPr lang="en"/>
              <a:t>What is the probability of failure on demand?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36" name="Shape 23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Want: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Currently: 972 requests.. The product failed a total of 64 times (37 crashes, 27 incorrect computations). It takes 2 minutes to restart. </a:t>
            </a:r>
            <a:endParaRPr sz="1800"/>
          </a:p>
        </p:txBody>
      </p:sp>
      <p:sp>
        <p:nvSpPr>
          <p:cNvPr id="237" name="Shape 2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8" name="Shape 23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SzPts val="3000"/>
              <a:buChar char="●"/>
            </a:pPr>
            <a:r>
              <a:rPr lang="en"/>
              <a:t>What is the probability of failure on demand?</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t>64/972 = 0.066</a:t>
            </a:r>
            <a:endParaRPr b="1"/>
          </a:p>
          <a:p>
            <a:pPr indent="0" lvl="0" marL="0" rtl="0">
              <a:lnSpc>
                <a:spcPct val="115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44" name="Shape 24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Want: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Currently: 972 requests.. The product failed a total of 64 times (37 crashes, 27 incorrect computations). It takes 2 minutes to restart. </a:t>
            </a:r>
            <a:endParaRPr sz="1800"/>
          </a:p>
        </p:txBody>
      </p:sp>
      <p:sp>
        <p:nvSpPr>
          <p:cNvPr id="245" name="Shape 2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6" name="Shape 24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SzPts val="3000"/>
              <a:buChar char="●"/>
            </a:pPr>
            <a:r>
              <a:rPr lang="en"/>
              <a:t>What is the availability?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52" name="Shape 25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Want: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Currently: 972 requests.. The product failed a total of 64 times (37 crashes, 27 incorrect computations). It takes 2 minutes to restart. </a:t>
            </a:r>
            <a:endParaRPr sz="1800"/>
          </a:p>
        </p:txBody>
      </p:sp>
      <p:sp>
        <p:nvSpPr>
          <p:cNvPr id="253" name="Shape 2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4" name="Shape 25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SzPts val="3000"/>
              <a:buChar char="●"/>
            </a:pPr>
            <a:r>
              <a:rPr lang="en"/>
              <a:t>What is the availability?</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t>It was down for (37*2) = 74 minutes out of 168 hours = 74/10089 minutes = 0.7% of the time. Availability = 99.3%</a:t>
            </a:r>
            <a:endParaRPr b="1"/>
          </a:p>
          <a:p>
            <a:pPr indent="0" lvl="0" marL="0" rtl="0">
              <a:lnSpc>
                <a:spcPct val="115000"/>
              </a:lnSpc>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60" name="Shape 26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Want: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Currently: 972 requests.. The product failed a total of 64 times (37 crashes, 27 incorrect computations). It takes 2 minutes to restart. </a:t>
            </a:r>
            <a:endParaRPr sz="1800"/>
          </a:p>
        </p:txBody>
      </p:sp>
      <p:sp>
        <p:nvSpPr>
          <p:cNvPr id="261" name="Shape 2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2" name="Shape 26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SzPts val="3000"/>
              <a:buChar char="●"/>
            </a:pPr>
            <a:r>
              <a:rPr lang="en"/>
              <a:t>What additional information would you need to calculate the mean time between failures?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64" name="Shape 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nSpc>
                <a:spcPct val="115000"/>
              </a:lnSpc>
              <a:spcBef>
                <a:spcPts val="0"/>
              </a:spcBef>
              <a:spcAft>
                <a:spcPts val="0"/>
              </a:spcAft>
              <a:buSzPts val="2200"/>
              <a:buAutoNum type="arabicPeriod"/>
            </a:pPr>
            <a:r>
              <a:rPr lang="en" sz="2200"/>
              <a:t>A program may be correct, yet not reliable.</a:t>
            </a:r>
            <a:endParaRPr sz="2200"/>
          </a:p>
          <a:p>
            <a:pPr indent="-368300" lvl="1" marL="914400" rtl="0">
              <a:lnSpc>
                <a:spcPct val="115000"/>
              </a:lnSpc>
              <a:spcBef>
                <a:spcPts val="0"/>
              </a:spcBef>
              <a:spcAft>
                <a:spcPts val="0"/>
              </a:spcAft>
              <a:buSzPts val="2200"/>
              <a:buAutoNum type="alphaLcPeriod"/>
            </a:pPr>
            <a:r>
              <a:rPr lang="en" sz="2200"/>
              <a:t>True</a:t>
            </a:r>
            <a:endParaRPr sz="2200"/>
          </a:p>
          <a:p>
            <a:pPr indent="-368300" lvl="1" marL="914400" rtl="0">
              <a:lnSpc>
                <a:spcPct val="115000"/>
              </a:lnSpc>
              <a:spcBef>
                <a:spcPts val="0"/>
              </a:spcBef>
              <a:spcAft>
                <a:spcPts val="0"/>
              </a:spcAft>
              <a:buSzPts val="2200"/>
              <a:buAutoNum type="alphaLcPeriod"/>
            </a:pPr>
            <a:r>
              <a:rPr lang="en" sz="2200"/>
              <a:t>False</a:t>
            </a:r>
            <a:endParaRPr sz="2200"/>
          </a:p>
          <a:p>
            <a:pPr indent="0" lvl="0" marL="457200" rtl="0">
              <a:lnSpc>
                <a:spcPct val="115000"/>
              </a:lnSpc>
              <a:spcBef>
                <a:spcPts val="0"/>
              </a:spcBef>
              <a:spcAft>
                <a:spcPts val="0"/>
              </a:spcAft>
              <a:buClr>
                <a:srgbClr val="000000"/>
              </a:buClr>
              <a:buSzPts val="1100"/>
              <a:buNone/>
            </a:pPr>
            <a:r>
              <a:t/>
            </a:r>
            <a:endParaRPr sz="2200"/>
          </a:p>
          <a:p>
            <a:pPr indent="-368300" lvl="0" marL="457200" rtl="0">
              <a:lnSpc>
                <a:spcPct val="115000"/>
              </a:lnSpc>
              <a:spcBef>
                <a:spcPts val="0"/>
              </a:spcBef>
              <a:spcAft>
                <a:spcPts val="0"/>
              </a:spcAft>
              <a:buSzPts val="2200"/>
              <a:buAutoNum type="arabicPeriod"/>
            </a:pPr>
            <a:r>
              <a:rPr lang="en" sz="2200"/>
              <a:t>If a system is on an average down for a total 30 minutes during any 24-hour period:</a:t>
            </a:r>
            <a:endParaRPr sz="2200"/>
          </a:p>
          <a:p>
            <a:pPr indent="-368300" lvl="1" marL="914400" rtl="0">
              <a:lnSpc>
                <a:spcPct val="115000"/>
              </a:lnSpc>
              <a:spcBef>
                <a:spcPts val="0"/>
              </a:spcBef>
              <a:spcAft>
                <a:spcPts val="0"/>
              </a:spcAft>
              <a:buSzPts val="2200"/>
              <a:buAutoNum type="alphaLcPeriod"/>
            </a:pPr>
            <a:r>
              <a:rPr lang="en" sz="2200"/>
              <a:t>Its availability is about 98% (approximated to the nearest integer) </a:t>
            </a:r>
            <a:endParaRPr sz="2200"/>
          </a:p>
          <a:p>
            <a:pPr indent="-368300" lvl="1" marL="914400" rtl="0">
              <a:lnSpc>
                <a:spcPct val="115000"/>
              </a:lnSpc>
              <a:spcBef>
                <a:spcPts val="0"/>
              </a:spcBef>
              <a:spcAft>
                <a:spcPts val="0"/>
              </a:spcAft>
              <a:buSzPts val="2200"/>
              <a:buAutoNum type="alphaLcPeriod"/>
            </a:pPr>
            <a:r>
              <a:rPr lang="en" sz="2200"/>
              <a:t>Its reliability is about 98% (approximated to the nearest integer)</a:t>
            </a:r>
            <a:endParaRPr sz="2200"/>
          </a:p>
          <a:p>
            <a:pPr indent="-368300" lvl="1" marL="914400" rtl="0">
              <a:lnSpc>
                <a:spcPct val="115000"/>
              </a:lnSpc>
              <a:spcBef>
                <a:spcPts val="0"/>
              </a:spcBef>
              <a:spcAft>
                <a:spcPts val="0"/>
              </a:spcAft>
              <a:buSzPts val="2200"/>
              <a:buAutoNum type="alphaLcPeriod"/>
            </a:pPr>
            <a:r>
              <a:rPr lang="en" sz="2200"/>
              <a:t>Its mean time between failures is 23.5 hours</a:t>
            </a:r>
            <a:endParaRPr sz="2200"/>
          </a:p>
          <a:p>
            <a:pPr indent="-368300" lvl="1" marL="914400" rtl="0">
              <a:lnSpc>
                <a:spcPct val="115000"/>
              </a:lnSpc>
              <a:spcBef>
                <a:spcPts val="0"/>
              </a:spcBef>
              <a:spcAft>
                <a:spcPts val="0"/>
              </a:spcAft>
              <a:buSzPts val="2200"/>
              <a:buAutoNum type="alphaLcPeriod"/>
            </a:pPr>
            <a:r>
              <a:rPr lang="en" sz="2200"/>
              <a:t>Its maintenance window is 30 minutes</a:t>
            </a:r>
            <a:endParaRPr sz="2200"/>
          </a:p>
        </p:txBody>
      </p:sp>
      <p:sp>
        <p:nvSpPr>
          <p:cNvPr id="65" name="Shape 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68" name="Shape 26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Want: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Currently: 972 requests.. The product failed a total of 64 times (37 crashes, 27 incorrect computations). It takes 2 minutes to restart. </a:t>
            </a:r>
            <a:endParaRPr sz="1800"/>
          </a:p>
        </p:txBody>
      </p:sp>
      <p:sp>
        <p:nvSpPr>
          <p:cNvPr id="269" name="Shape 2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70" name="Shape 27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06400" lvl="0" marL="457200" rtl="0">
              <a:lnSpc>
                <a:spcPct val="115000"/>
              </a:lnSpc>
              <a:spcBef>
                <a:spcPts val="0"/>
              </a:spcBef>
              <a:spcAft>
                <a:spcPts val="0"/>
              </a:spcAft>
              <a:buSzPts val="2800"/>
              <a:buChar char="●"/>
            </a:pPr>
            <a:r>
              <a:rPr lang="en" sz="2800"/>
              <a:t>What additional information would you need to calculate the mean time between failures?</a:t>
            </a:r>
            <a:endParaRPr sz="2800"/>
          </a:p>
          <a:p>
            <a:pPr indent="0" lvl="0" marL="0" rtl="0">
              <a:lnSpc>
                <a:spcPct val="115000"/>
              </a:lnSpc>
              <a:spcBef>
                <a:spcPts val="0"/>
              </a:spcBef>
              <a:spcAft>
                <a:spcPts val="0"/>
              </a:spcAft>
              <a:buNone/>
            </a:pPr>
            <a:r>
              <a:t/>
            </a:r>
            <a:endParaRPr sz="2800"/>
          </a:p>
          <a:p>
            <a:pPr indent="0" lvl="0" marL="0" rtl="0">
              <a:lnSpc>
                <a:spcPct val="115000"/>
              </a:lnSpc>
              <a:spcBef>
                <a:spcPts val="0"/>
              </a:spcBef>
              <a:spcAft>
                <a:spcPts val="0"/>
              </a:spcAft>
              <a:buNone/>
            </a:pPr>
            <a:r>
              <a:rPr b="1" lang="en" sz="2800"/>
              <a:t>Timestamps of when the system went down.</a:t>
            </a:r>
            <a:endParaRPr b="1"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76" name="Shape 27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Want: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Currently: 972 requests.. The product failed a total of 64 times (37 crashes, 27 incorrect computations). It takes 2 minutes to restart. </a:t>
            </a:r>
            <a:endParaRPr sz="1800"/>
          </a:p>
        </p:txBody>
      </p:sp>
      <p:sp>
        <p:nvSpPr>
          <p:cNvPr id="277" name="Shape 27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78" name="Shape 27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SzPts val="3000"/>
              <a:buChar char="●"/>
            </a:pPr>
            <a:r>
              <a:rPr lang="en"/>
              <a:t>Is the product ready to ship? If not, why not?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5</a:t>
            </a:r>
            <a:endParaRPr/>
          </a:p>
        </p:txBody>
      </p:sp>
      <p:sp>
        <p:nvSpPr>
          <p:cNvPr id="284" name="Shape 28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Want: </a:t>
            </a:r>
            <a:r>
              <a:rPr b="1" lang="en" sz="1800"/>
              <a:t>availability</a:t>
            </a:r>
            <a:r>
              <a:rPr lang="en" sz="1800"/>
              <a:t> of at least 99%, a </a:t>
            </a:r>
            <a:r>
              <a:rPr b="1" lang="en" sz="1800"/>
              <a:t>probability of failure on demand </a:t>
            </a:r>
            <a:r>
              <a:rPr lang="en" sz="1800"/>
              <a:t>of less than 0.1, and a</a:t>
            </a:r>
            <a:r>
              <a:rPr b="1" lang="en" sz="1800"/>
              <a:t> rate of fault occurrence</a:t>
            </a:r>
            <a:r>
              <a:rPr lang="en" sz="1800"/>
              <a:t> of less than 2 failures per 8-hour work period.  </a:t>
            </a:r>
            <a:endParaRPr sz="1800"/>
          </a:p>
          <a:p>
            <a:pPr indent="0" lvl="0" marL="0" rtl="0">
              <a:lnSpc>
                <a:spcPct val="115000"/>
              </a:lnSpc>
              <a:spcBef>
                <a:spcPts val="0"/>
              </a:spcBef>
              <a:spcAft>
                <a:spcPts val="0"/>
              </a:spcAft>
              <a:buNone/>
            </a:pPr>
            <a:r>
              <a:t/>
            </a:r>
            <a:endParaRPr sz="1800"/>
          </a:p>
          <a:p>
            <a:pPr indent="0" lvl="0" marL="0" rtl="0">
              <a:lnSpc>
                <a:spcPct val="115000"/>
              </a:lnSpc>
              <a:spcBef>
                <a:spcPts val="0"/>
              </a:spcBef>
              <a:spcAft>
                <a:spcPts val="0"/>
              </a:spcAft>
              <a:buNone/>
            </a:pPr>
            <a:r>
              <a:rPr lang="en" sz="1800"/>
              <a:t>Currently: 972 requests.. The product failed a total of 64 times (37 crashes, 27 incorrect computations). It takes 2 minutes to restart. </a:t>
            </a:r>
            <a:endParaRPr sz="1800"/>
          </a:p>
        </p:txBody>
      </p:sp>
      <p:sp>
        <p:nvSpPr>
          <p:cNvPr id="285" name="Shape 2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86" name="Shape 28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SzPts val="3000"/>
              <a:buChar char="●"/>
            </a:pPr>
            <a:r>
              <a:rPr lang="en"/>
              <a:t>Is the product ready to ship? If not, why not?</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t>No.</a:t>
            </a:r>
            <a:r>
              <a:rPr lang="en"/>
              <a:t> </a:t>
            </a:r>
            <a:r>
              <a:rPr b="1" lang="en"/>
              <a:t>Availability, POFOD are good. ROCOF is too low. How would you improve it?</a:t>
            </a:r>
            <a:endParaRPr b="1"/>
          </a:p>
          <a:p>
            <a:pPr indent="0" lvl="0" marL="0" rtl="0">
              <a:lnSpc>
                <a:spcPct val="115000"/>
              </a:lnSpc>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292" name="Shape 29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Temporal Operators: A quick reference list.</a:t>
            </a:r>
            <a:endParaRPr sz="2400"/>
          </a:p>
          <a:p>
            <a:pPr indent="-381000" lvl="0" marL="457200" rtl="0">
              <a:lnSpc>
                <a:spcPct val="115000"/>
              </a:lnSpc>
              <a:spcBef>
                <a:spcPts val="0"/>
              </a:spcBef>
              <a:spcAft>
                <a:spcPts val="0"/>
              </a:spcAft>
              <a:buSzPts val="2400"/>
              <a:buChar char="●"/>
            </a:pPr>
            <a:r>
              <a:rPr lang="en" sz="2400"/>
              <a:t>G p: p holds globally at every state on the path</a:t>
            </a:r>
            <a:endParaRPr sz="2400"/>
          </a:p>
          <a:p>
            <a:pPr indent="-381000" lvl="0" marL="457200" rtl="0">
              <a:lnSpc>
                <a:spcPct val="115000"/>
              </a:lnSpc>
              <a:spcBef>
                <a:spcPts val="0"/>
              </a:spcBef>
              <a:spcAft>
                <a:spcPts val="0"/>
              </a:spcAft>
              <a:buSzPts val="2400"/>
              <a:buChar char="●"/>
            </a:pPr>
            <a:r>
              <a:rPr lang="en" sz="2400"/>
              <a:t>F p: p holds at some state on the path</a:t>
            </a:r>
            <a:endParaRPr sz="2400"/>
          </a:p>
          <a:p>
            <a:pPr indent="-381000" lvl="0" marL="457200" rtl="0">
              <a:lnSpc>
                <a:spcPct val="115000"/>
              </a:lnSpc>
              <a:spcBef>
                <a:spcPts val="0"/>
              </a:spcBef>
              <a:spcAft>
                <a:spcPts val="0"/>
              </a:spcAft>
              <a:buSzPts val="2400"/>
              <a:buChar char="●"/>
            </a:pPr>
            <a:r>
              <a:rPr lang="en" sz="2400"/>
              <a:t>X p: p holds at the next (second) state on the path</a:t>
            </a:r>
            <a:endParaRPr sz="2400"/>
          </a:p>
          <a:p>
            <a:pPr indent="-381000" lvl="0" marL="457200" rtl="0">
              <a:lnSpc>
                <a:spcPct val="115000"/>
              </a:lnSpc>
              <a:spcBef>
                <a:spcPts val="0"/>
              </a:spcBef>
              <a:spcAft>
                <a:spcPts val="0"/>
              </a:spcAft>
              <a:buSzPts val="2400"/>
              <a:buChar char="●"/>
            </a:pPr>
            <a:r>
              <a:rPr lang="en" sz="2400"/>
              <a:t>p U q: q holds at some state on the path and p holds at every state before the first state at which q holds.</a:t>
            </a:r>
            <a:endParaRPr sz="2400"/>
          </a:p>
          <a:p>
            <a:pPr indent="-381000" lvl="0" marL="457200" rtl="0">
              <a:lnSpc>
                <a:spcPct val="115000"/>
              </a:lnSpc>
              <a:spcBef>
                <a:spcPts val="0"/>
              </a:spcBef>
              <a:spcAft>
                <a:spcPts val="0"/>
              </a:spcAft>
              <a:buSzPts val="2400"/>
              <a:buChar char="●"/>
            </a:pPr>
            <a:r>
              <a:rPr lang="en" sz="2400"/>
              <a:t>A: for all paths from a state</a:t>
            </a:r>
            <a:endParaRPr sz="2400"/>
          </a:p>
          <a:p>
            <a:pPr indent="-381000" lvl="0" marL="457200" rtl="0">
              <a:lnSpc>
                <a:spcPct val="115000"/>
              </a:lnSpc>
              <a:spcBef>
                <a:spcPts val="0"/>
              </a:spcBef>
              <a:spcAft>
                <a:spcPts val="0"/>
              </a:spcAft>
              <a:buSzPts val="2400"/>
              <a:buChar char="●"/>
            </a:pPr>
            <a:r>
              <a:rPr lang="en" sz="2400"/>
              <a:t>E: for some path from a state</a:t>
            </a:r>
            <a:endParaRPr sz="2400"/>
          </a:p>
        </p:txBody>
      </p:sp>
      <p:sp>
        <p:nvSpPr>
          <p:cNvPr id="293" name="Shape 2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299" name="Shape 29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t>Traffic-light controller, with a pedestrian crossing and a button to request right-of-way to cross the road. </a:t>
            </a:r>
            <a:endParaRPr sz="1800"/>
          </a:p>
          <a:p>
            <a:pPr indent="0" lvl="0" marL="0" rtl="0">
              <a:lnSpc>
                <a:spcPct val="115000"/>
              </a:lnSpc>
              <a:spcBef>
                <a:spcPts val="0"/>
              </a:spcBef>
              <a:spcAft>
                <a:spcPts val="0"/>
              </a:spcAft>
              <a:buClr>
                <a:schemeClr val="dk1"/>
              </a:buClr>
              <a:buSzPts val="1100"/>
              <a:buFont typeface="Arial"/>
              <a:buNone/>
            </a:pPr>
            <a:r>
              <a:t/>
            </a:r>
            <a:endParaRPr sz="1800"/>
          </a:p>
          <a:p>
            <a:pPr indent="0" lvl="0" marL="0" rtl="0">
              <a:lnSpc>
                <a:spcPct val="115000"/>
              </a:lnSpc>
              <a:spcBef>
                <a:spcPts val="0"/>
              </a:spcBef>
              <a:spcAft>
                <a:spcPts val="0"/>
              </a:spcAft>
              <a:buClr>
                <a:schemeClr val="dk1"/>
              </a:buClr>
              <a:buSzPts val="1100"/>
              <a:buFont typeface="Arial"/>
              <a:buNone/>
            </a:pPr>
            <a:r>
              <a:rPr lang="en" sz="1800"/>
              <a:t>State variables:</a:t>
            </a:r>
            <a:endParaRPr sz="1800"/>
          </a:p>
          <a:p>
            <a:pPr indent="-342900" lvl="0" marL="457200" rtl="0">
              <a:lnSpc>
                <a:spcPct val="115000"/>
              </a:lnSpc>
              <a:spcBef>
                <a:spcPts val="0"/>
              </a:spcBef>
              <a:spcAft>
                <a:spcPts val="0"/>
              </a:spcAft>
              <a:buSzPts val="1800"/>
              <a:buChar char="●"/>
            </a:pPr>
            <a:r>
              <a:rPr b="1" lang="en" sz="1800"/>
              <a:t>traffic_light: {RED, YELLOW, GREEN}</a:t>
            </a:r>
            <a:endParaRPr b="1" sz="1800"/>
          </a:p>
          <a:p>
            <a:pPr indent="-342900" lvl="0" marL="457200" rtl="0">
              <a:lnSpc>
                <a:spcPct val="115000"/>
              </a:lnSpc>
              <a:spcBef>
                <a:spcPts val="0"/>
              </a:spcBef>
              <a:spcAft>
                <a:spcPts val="0"/>
              </a:spcAft>
              <a:buSzPts val="1800"/>
              <a:buChar char="●"/>
            </a:pPr>
            <a:r>
              <a:rPr b="1" lang="en" sz="1800"/>
              <a:t>pedestrian_light: {WAIT, WALK, FLASH}</a:t>
            </a:r>
            <a:endParaRPr b="1" sz="1800"/>
          </a:p>
          <a:p>
            <a:pPr indent="-342900" lvl="0" marL="457200" rtl="0">
              <a:lnSpc>
                <a:spcPct val="115000"/>
              </a:lnSpc>
              <a:spcBef>
                <a:spcPts val="0"/>
              </a:spcBef>
              <a:spcAft>
                <a:spcPts val="0"/>
              </a:spcAft>
              <a:buSzPts val="1800"/>
              <a:buChar char="●"/>
            </a:pPr>
            <a:r>
              <a:rPr b="1" lang="en" sz="1800"/>
              <a:t>button: {RESET, SET}</a:t>
            </a:r>
            <a:endParaRPr b="1" sz="1800"/>
          </a:p>
          <a:p>
            <a:pPr indent="0" lvl="0" marL="0" rtl="0">
              <a:lnSpc>
                <a:spcPct val="115000"/>
              </a:lnSpc>
              <a:spcBef>
                <a:spcPts val="0"/>
              </a:spcBef>
              <a:spcAft>
                <a:spcPts val="0"/>
              </a:spcAft>
              <a:buClr>
                <a:schemeClr val="dk1"/>
              </a:buClr>
              <a:buSzPts val="1100"/>
              <a:buFont typeface="Arial"/>
              <a:buNone/>
            </a:pPr>
            <a:r>
              <a:t/>
            </a:r>
            <a:endParaRPr sz="1800"/>
          </a:p>
          <a:p>
            <a:pPr indent="0" lvl="0" marL="0" rtl="0">
              <a:lnSpc>
                <a:spcPct val="115000"/>
              </a:lnSpc>
              <a:spcBef>
                <a:spcPts val="0"/>
              </a:spcBef>
              <a:spcAft>
                <a:spcPts val="0"/>
              </a:spcAft>
              <a:buNone/>
            </a:pPr>
            <a:r>
              <a:rPr lang="en" sz="1800"/>
              <a:t>Initially: </a:t>
            </a:r>
            <a:r>
              <a:rPr b="1" lang="en" sz="1800"/>
              <a:t>traffic_light = RED, pedestrian_light = WAIT, button = RESET</a:t>
            </a:r>
            <a:endParaRPr sz="1800"/>
          </a:p>
        </p:txBody>
      </p:sp>
      <p:sp>
        <p:nvSpPr>
          <p:cNvPr id="300" name="Shape 3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1" name="Shape 301"/>
          <p:cNvSpPr txBox="1"/>
          <p:nvPr>
            <p:ph idx="2" type="body"/>
          </p:nvPr>
        </p:nvSpPr>
        <p:spPr>
          <a:xfrm>
            <a:off x="4298450" y="1600200"/>
            <a:ext cx="43884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400"/>
              <a:t>Transitions:</a:t>
            </a:r>
            <a:endParaRPr sz="1400"/>
          </a:p>
          <a:p>
            <a:pPr indent="0" lvl="0" marL="0" rtl="0">
              <a:lnSpc>
                <a:spcPct val="115000"/>
              </a:lnSpc>
              <a:spcBef>
                <a:spcPts val="0"/>
              </a:spcBef>
              <a:spcAft>
                <a:spcPts val="0"/>
              </a:spcAft>
              <a:buClr>
                <a:schemeClr val="dk1"/>
              </a:buClr>
              <a:buSzPts val="1100"/>
              <a:buFont typeface="Arial"/>
              <a:buNone/>
            </a:pPr>
            <a:r>
              <a:rPr lang="en" sz="1400"/>
              <a:t>pedestrian_light:</a:t>
            </a:r>
            <a:endParaRPr sz="1400"/>
          </a:p>
          <a:p>
            <a:pPr indent="-317500" lvl="0" marL="457200" rtl="0">
              <a:lnSpc>
                <a:spcPct val="115000"/>
              </a:lnSpc>
              <a:spcBef>
                <a:spcPts val="0"/>
              </a:spcBef>
              <a:spcAft>
                <a:spcPts val="0"/>
              </a:spcAft>
              <a:buSzPts val="1400"/>
              <a:buChar char="●"/>
            </a:pPr>
            <a:r>
              <a:rPr b="1" lang="en" sz="1400"/>
              <a:t>WAIT → WALK if traffic_light = RED</a:t>
            </a:r>
            <a:endParaRPr b="1" sz="1400"/>
          </a:p>
          <a:p>
            <a:pPr indent="-317500" lvl="0" marL="457200" rtl="0">
              <a:lnSpc>
                <a:spcPct val="115000"/>
              </a:lnSpc>
              <a:spcBef>
                <a:spcPts val="0"/>
              </a:spcBef>
              <a:spcAft>
                <a:spcPts val="0"/>
              </a:spcAft>
              <a:buSzPts val="1400"/>
              <a:buChar char="●"/>
            </a:pPr>
            <a:r>
              <a:rPr b="1" lang="en" sz="1400"/>
              <a:t>WAIT → WAIT otherwise</a:t>
            </a:r>
            <a:endParaRPr b="1" sz="1400"/>
          </a:p>
          <a:p>
            <a:pPr indent="-317500" lvl="0" marL="457200" rtl="0">
              <a:lnSpc>
                <a:spcPct val="115000"/>
              </a:lnSpc>
              <a:spcBef>
                <a:spcPts val="0"/>
              </a:spcBef>
              <a:spcAft>
                <a:spcPts val="0"/>
              </a:spcAft>
              <a:buSzPts val="1400"/>
              <a:buChar char="●"/>
            </a:pPr>
            <a:r>
              <a:rPr b="1" lang="en" sz="1400"/>
              <a:t>WALK → {WALK, FLASH}</a:t>
            </a:r>
            <a:endParaRPr b="1" sz="1400"/>
          </a:p>
          <a:p>
            <a:pPr indent="-317500" lvl="0" marL="457200" rtl="0">
              <a:lnSpc>
                <a:spcPct val="115000"/>
              </a:lnSpc>
              <a:spcBef>
                <a:spcPts val="0"/>
              </a:spcBef>
              <a:spcAft>
                <a:spcPts val="0"/>
              </a:spcAft>
              <a:buSzPts val="1400"/>
              <a:buChar char="●"/>
            </a:pPr>
            <a:r>
              <a:rPr b="1" lang="en" sz="1400"/>
              <a:t>FLASH → {FLASH, WAIT}</a:t>
            </a:r>
            <a:endParaRPr sz="1400"/>
          </a:p>
          <a:p>
            <a:pPr indent="0" lvl="0" marL="0" rtl="0">
              <a:lnSpc>
                <a:spcPct val="115000"/>
              </a:lnSpc>
              <a:spcBef>
                <a:spcPts val="0"/>
              </a:spcBef>
              <a:spcAft>
                <a:spcPts val="0"/>
              </a:spcAft>
              <a:buClr>
                <a:schemeClr val="dk1"/>
              </a:buClr>
              <a:buSzPts val="1100"/>
              <a:buFont typeface="Arial"/>
              <a:buNone/>
            </a:pPr>
            <a:r>
              <a:rPr lang="en" sz="1400"/>
              <a:t>traffic_light:</a:t>
            </a:r>
            <a:endParaRPr sz="1400"/>
          </a:p>
          <a:p>
            <a:pPr indent="-317500" lvl="0" marL="457200" rtl="0">
              <a:lnSpc>
                <a:spcPct val="115000"/>
              </a:lnSpc>
              <a:spcBef>
                <a:spcPts val="0"/>
              </a:spcBef>
              <a:spcAft>
                <a:spcPts val="0"/>
              </a:spcAft>
              <a:buSzPts val="1400"/>
              <a:buChar char="●"/>
            </a:pPr>
            <a:r>
              <a:rPr b="1" lang="en" sz="1400"/>
              <a:t>RED → GREEN if button = RESET</a:t>
            </a:r>
            <a:endParaRPr b="1" sz="1400"/>
          </a:p>
          <a:p>
            <a:pPr indent="-317500" lvl="0" marL="457200" rtl="0">
              <a:lnSpc>
                <a:spcPct val="115000"/>
              </a:lnSpc>
              <a:spcBef>
                <a:spcPts val="0"/>
              </a:spcBef>
              <a:spcAft>
                <a:spcPts val="0"/>
              </a:spcAft>
              <a:buSzPts val="1400"/>
              <a:buChar char="●"/>
            </a:pPr>
            <a:r>
              <a:rPr b="1" lang="en" sz="1400"/>
              <a:t>RED → RED otherwise</a:t>
            </a:r>
            <a:endParaRPr b="1" sz="1400"/>
          </a:p>
          <a:p>
            <a:pPr indent="-317500" lvl="0" marL="457200" rtl="0">
              <a:lnSpc>
                <a:spcPct val="115000"/>
              </a:lnSpc>
              <a:spcBef>
                <a:spcPts val="0"/>
              </a:spcBef>
              <a:spcAft>
                <a:spcPts val="0"/>
              </a:spcAft>
              <a:buSzPts val="1400"/>
              <a:buChar char="●"/>
            </a:pPr>
            <a:r>
              <a:rPr b="1" lang="en" sz="1400"/>
              <a:t>GREEN → {GREEN, YELLOW} if button = SET</a:t>
            </a:r>
            <a:endParaRPr b="1" sz="1400"/>
          </a:p>
          <a:p>
            <a:pPr indent="-317500" lvl="0" marL="457200" rtl="0">
              <a:lnSpc>
                <a:spcPct val="115000"/>
              </a:lnSpc>
              <a:spcBef>
                <a:spcPts val="0"/>
              </a:spcBef>
              <a:spcAft>
                <a:spcPts val="0"/>
              </a:spcAft>
              <a:buSzPts val="1400"/>
              <a:buChar char="●"/>
            </a:pPr>
            <a:r>
              <a:rPr b="1" lang="en" sz="1400"/>
              <a:t>GREEN → GREEN otherwise</a:t>
            </a:r>
            <a:endParaRPr b="1" sz="1400"/>
          </a:p>
          <a:p>
            <a:pPr indent="-317500" lvl="0" marL="457200" rtl="0">
              <a:lnSpc>
                <a:spcPct val="115000"/>
              </a:lnSpc>
              <a:spcBef>
                <a:spcPts val="0"/>
              </a:spcBef>
              <a:spcAft>
                <a:spcPts val="0"/>
              </a:spcAft>
              <a:buSzPts val="1400"/>
              <a:buChar char="●"/>
            </a:pPr>
            <a:r>
              <a:rPr b="1" lang="en" sz="1400"/>
              <a:t>YELLOW→ {YELLOW, RED}</a:t>
            </a:r>
            <a:endParaRPr sz="1400"/>
          </a:p>
          <a:p>
            <a:pPr indent="0" lvl="0" marL="0" rtl="0">
              <a:lnSpc>
                <a:spcPct val="115000"/>
              </a:lnSpc>
              <a:spcBef>
                <a:spcPts val="0"/>
              </a:spcBef>
              <a:spcAft>
                <a:spcPts val="0"/>
              </a:spcAft>
              <a:buClr>
                <a:schemeClr val="dk1"/>
              </a:buClr>
              <a:buSzPts val="1100"/>
              <a:buFont typeface="Arial"/>
              <a:buNone/>
            </a:pPr>
            <a:r>
              <a:rPr lang="en" sz="1400"/>
              <a:t>button:</a:t>
            </a:r>
            <a:endParaRPr sz="1400"/>
          </a:p>
          <a:p>
            <a:pPr indent="-317500" lvl="0" marL="457200" rtl="0">
              <a:lnSpc>
                <a:spcPct val="115000"/>
              </a:lnSpc>
              <a:spcBef>
                <a:spcPts val="0"/>
              </a:spcBef>
              <a:spcAft>
                <a:spcPts val="0"/>
              </a:spcAft>
              <a:buSzPts val="1400"/>
              <a:buChar char="●"/>
            </a:pPr>
            <a:r>
              <a:rPr b="1" lang="en" sz="1400"/>
              <a:t>SET → RESET if pedestrian_light = WALK</a:t>
            </a:r>
            <a:endParaRPr b="1" sz="1400"/>
          </a:p>
          <a:p>
            <a:pPr indent="-317500" lvl="0" marL="457200" rtl="0">
              <a:lnSpc>
                <a:spcPct val="115000"/>
              </a:lnSpc>
              <a:spcBef>
                <a:spcPts val="0"/>
              </a:spcBef>
              <a:spcAft>
                <a:spcPts val="0"/>
              </a:spcAft>
              <a:buSzPts val="1400"/>
              <a:buChar char="●"/>
            </a:pPr>
            <a:r>
              <a:rPr b="1" lang="en" sz="1400"/>
              <a:t>SET → SET otherwise</a:t>
            </a:r>
            <a:endParaRPr b="1" sz="1400"/>
          </a:p>
          <a:p>
            <a:pPr indent="-317500" lvl="0" marL="457200" rtl="0">
              <a:lnSpc>
                <a:spcPct val="115000"/>
              </a:lnSpc>
              <a:spcBef>
                <a:spcPts val="0"/>
              </a:spcBef>
              <a:spcAft>
                <a:spcPts val="0"/>
              </a:spcAft>
              <a:buSzPts val="1400"/>
              <a:buChar char="●"/>
            </a:pPr>
            <a:r>
              <a:rPr b="1" lang="en" sz="1400"/>
              <a:t>RESET → {RESET, SET} if traffic_light = GREEN</a:t>
            </a:r>
            <a:endParaRPr b="1" sz="1400"/>
          </a:p>
          <a:p>
            <a:pPr indent="-317500" lvl="0" marL="457200" rtl="0">
              <a:lnSpc>
                <a:spcPct val="115000"/>
              </a:lnSpc>
              <a:spcBef>
                <a:spcPts val="0"/>
              </a:spcBef>
              <a:spcAft>
                <a:spcPts val="0"/>
              </a:spcAft>
              <a:buSzPts val="1400"/>
              <a:buChar char="●"/>
            </a:pPr>
            <a:r>
              <a:rPr b="1" lang="en" sz="1400"/>
              <a:t>RESET → RESET otherwise</a:t>
            </a:r>
            <a:endParaRPr sz="1400"/>
          </a:p>
          <a:p>
            <a:pPr indent="0" lvl="0" marL="0">
              <a:spcBef>
                <a:spcPts val="600"/>
              </a:spcBef>
              <a:spcAft>
                <a:spcPts val="0"/>
              </a:spcAft>
              <a:buNone/>
            </a:pPr>
            <a:r>
              <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307" name="Shape 30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State variables:</a:t>
            </a:r>
            <a:endParaRPr sz="1400"/>
          </a:p>
          <a:p>
            <a:pPr indent="-317500" lvl="0" marL="457200" rtl="0">
              <a:lnSpc>
                <a:spcPct val="115000"/>
              </a:lnSpc>
              <a:spcBef>
                <a:spcPts val="0"/>
              </a:spcBef>
              <a:spcAft>
                <a:spcPts val="0"/>
              </a:spcAft>
              <a:buSzPts val="1400"/>
              <a:buChar char="●"/>
            </a:pPr>
            <a:r>
              <a:rPr b="1" lang="en" sz="1400"/>
              <a:t>traffic_light: {RED, YELLOW, GREEN}</a:t>
            </a:r>
            <a:endParaRPr b="1" sz="1400"/>
          </a:p>
          <a:p>
            <a:pPr indent="-317500" lvl="0" marL="457200" rtl="0">
              <a:lnSpc>
                <a:spcPct val="115000"/>
              </a:lnSpc>
              <a:spcBef>
                <a:spcPts val="0"/>
              </a:spcBef>
              <a:spcAft>
                <a:spcPts val="0"/>
              </a:spcAft>
              <a:buSzPts val="1400"/>
              <a:buChar char="●"/>
            </a:pPr>
            <a:r>
              <a:rPr b="1" lang="en" sz="1400"/>
              <a:t>pedestrian_light: {WAIT, WALK, FLASH}</a:t>
            </a:r>
            <a:endParaRPr b="1" sz="1400"/>
          </a:p>
          <a:p>
            <a:pPr indent="-317500" lvl="0" marL="457200" rtl="0">
              <a:lnSpc>
                <a:spcPct val="115000"/>
              </a:lnSpc>
              <a:spcBef>
                <a:spcPts val="0"/>
              </a:spcBef>
              <a:spcAft>
                <a:spcPts val="0"/>
              </a:spcAft>
              <a:buSzPts val="1400"/>
              <a:buChar char="●"/>
            </a:pPr>
            <a:r>
              <a:rPr b="1" lang="en" sz="1400"/>
              <a:t>button: {RESET, SET}</a:t>
            </a:r>
            <a:endParaRPr b="1" sz="1400"/>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Initially: </a:t>
            </a:r>
            <a:r>
              <a:rPr b="1" lang="en" sz="1400"/>
              <a:t>traffic_light = RED, pedestrian_light = WAIT, button = RESET</a:t>
            </a:r>
            <a:endParaRPr sz="1400"/>
          </a:p>
        </p:txBody>
      </p:sp>
      <p:sp>
        <p:nvSpPr>
          <p:cNvPr id="308" name="Shape 3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9" name="Shape 309"/>
          <p:cNvSpPr txBox="1"/>
          <p:nvPr>
            <p:ph idx="2" type="body"/>
          </p:nvPr>
        </p:nvSpPr>
        <p:spPr>
          <a:xfrm>
            <a:off x="4298450" y="1600200"/>
            <a:ext cx="43884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Transitions:</a:t>
            </a:r>
            <a:endParaRPr sz="1400"/>
          </a:p>
          <a:p>
            <a:pPr indent="0" lvl="0" marL="0" rtl="0">
              <a:lnSpc>
                <a:spcPct val="115000"/>
              </a:lnSpc>
              <a:spcBef>
                <a:spcPts val="0"/>
              </a:spcBef>
              <a:spcAft>
                <a:spcPts val="0"/>
              </a:spcAft>
              <a:buNone/>
            </a:pPr>
            <a:r>
              <a:rPr lang="en" sz="1400"/>
              <a:t>pedestrian_light:</a:t>
            </a:r>
            <a:endParaRPr sz="1400"/>
          </a:p>
          <a:p>
            <a:pPr indent="-317500" lvl="0" marL="457200" rtl="0">
              <a:lnSpc>
                <a:spcPct val="115000"/>
              </a:lnSpc>
              <a:spcBef>
                <a:spcPts val="0"/>
              </a:spcBef>
              <a:spcAft>
                <a:spcPts val="0"/>
              </a:spcAft>
              <a:buSzPts val="1400"/>
              <a:buChar char="●"/>
            </a:pPr>
            <a:r>
              <a:rPr b="1" lang="en" sz="1400"/>
              <a:t>WAIT → WALK if traffic_light = RED</a:t>
            </a:r>
            <a:endParaRPr b="1" sz="1400"/>
          </a:p>
          <a:p>
            <a:pPr indent="-317500" lvl="0" marL="457200" rtl="0">
              <a:lnSpc>
                <a:spcPct val="115000"/>
              </a:lnSpc>
              <a:spcBef>
                <a:spcPts val="0"/>
              </a:spcBef>
              <a:spcAft>
                <a:spcPts val="0"/>
              </a:spcAft>
              <a:buSzPts val="1400"/>
              <a:buChar char="●"/>
            </a:pPr>
            <a:r>
              <a:rPr b="1" lang="en" sz="1400"/>
              <a:t>WAIT → WAIT otherwise</a:t>
            </a:r>
            <a:endParaRPr b="1" sz="1400"/>
          </a:p>
          <a:p>
            <a:pPr indent="-317500" lvl="0" marL="457200" rtl="0">
              <a:lnSpc>
                <a:spcPct val="115000"/>
              </a:lnSpc>
              <a:spcBef>
                <a:spcPts val="0"/>
              </a:spcBef>
              <a:spcAft>
                <a:spcPts val="0"/>
              </a:spcAft>
              <a:buSzPts val="1400"/>
              <a:buChar char="●"/>
            </a:pPr>
            <a:r>
              <a:rPr b="1" lang="en" sz="1400"/>
              <a:t>WALK → {WALK, FLASH}</a:t>
            </a:r>
            <a:endParaRPr b="1" sz="1400"/>
          </a:p>
          <a:p>
            <a:pPr indent="-317500" lvl="0" marL="457200" rtl="0">
              <a:lnSpc>
                <a:spcPct val="115000"/>
              </a:lnSpc>
              <a:spcBef>
                <a:spcPts val="0"/>
              </a:spcBef>
              <a:spcAft>
                <a:spcPts val="0"/>
              </a:spcAft>
              <a:buSzPts val="1400"/>
              <a:buChar char="●"/>
            </a:pPr>
            <a:r>
              <a:rPr b="1" lang="en" sz="1400"/>
              <a:t>FLASH → {FLASH, WAIT}</a:t>
            </a:r>
            <a:endParaRPr sz="1400"/>
          </a:p>
          <a:p>
            <a:pPr indent="0" lvl="0" marL="0" rtl="0">
              <a:lnSpc>
                <a:spcPct val="115000"/>
              </a:lnSpc>
              <a:spcBef>
                <a:spcPts val="0"/>
              </a:spcBef>
              <a:spcAft>
                <a:spcPts val="0"/>
              </a:spcAft>
              <a:buNone/>
            </a:pPr>
            <a:r>
              <a:rPr lang="en" sz="1400"/>
              <a:t>traffic_light:</a:t>
            </a:r>
            <a:endParaRPr sz="1400"/>
          </a:p>
          <a:p>
            <a:pPr indent="-317500" lvl="0" marL="457200" rtl="0">
              <a:lnSpc>
                <a:spcPct val="115000"/>
              </a:lnSpc>
              <a:spcBef>
                <a:spcPts val="0"/>
              </a:spcBef>
              <a:spcAft>
                <a:spcPts val="0"/>
              </a:spcAft>
              <a:buSzPts val="1400"/>
              <a:buChar char="●"/>
            </a:pPr>
            <a:r>
              <a:rPr b="1" lang="en" sz="1400"/>
              <a:t>RED → GREEN if button = RESET</a:t>
            </a:r>
            <a:endParaRPr b="1" sz="1400"/>
          </a:p>
          <a:p>
            <a:pPr indent="-317500" lvl="0" marL="457200" rtl="0">
              <a:lnSpc>
                <a:spcPct val="115000"/>
              </a:lnSpc>
              <a:spcBef>
                <a:spcPts val="0"/>
              </a:spcBef>
              <a:spcAft>
                <a:spcPts val="0"/>
              </a:spcAft>
              <a:buSzPts val="1400"/>
              <a:buChar char="●"/>
            </a:pPr>
            <a:r>
              <a:rPr b="1" lang="en" sz="1400"/>
              <a:t>RED → RED otherwise</a:t>
            </a:r>
            <a:endParaRPr b="1" sz="1400"/>
          </a:p>
          <a:p>
            <a:pPr indent="-317500" lvl="0" marL="457200" rtl="0">
              <a:lnSpc>
                <a:spcPct val="115000"/>
              </a:lnSpc>
              <a:spcBef>
                <a:spcPts val="0"/>
              </a:spcBef>
              <a:spcAft>
                <a:spcPts val="0"/>
              </a:spcAft>
              <a:buSzPts val="1400"/>
              <a:buChar char="●"/>
            </a:pPr>
            <a:r>
              <a:rPr b="1" lang="en" sz="1400"/>
              <a:t>GREEN → {GREEN, YELLOW} if button = SET</a:t>
            </a:r>
            <a:endParaRPr b="1" sz="1400"/>
          </a:p>
          <a:p>
            <a:pPr indent="-317500" lvl="0" marL="457200" rtl="0">
              <a:lnSpc>
                <a:spcPct val="115000"/>
              </a:lnSpc>
              <a:spcBef>
                <a:spcPts val="0"/>
              </a:spcBef>
              <a:spcAft>
                <a:spcPts val="0"/>
              </a:spcAft>
              <a:buSzPts val="1400"/>
              <a:buChar char="●"/>
            </a:pPr>
            <a:r>
              <a:rPr b="1" lang="en" sz="1400"/>
              <a:t>GREEN → GREEN otherwise</a:t>
            </a:r>
            <a:endParaRPr b="1" sz="1400"/>
          </a:p>
          <a:p>
            <a:pPr indent="-317500" lvl="0" marL="457200" rtl="0">
              <a:lnSpc>
                <a:spcPct val="115000"/>
              </a:lnSpc>
              <a:spcBef>
                <a:spcPts val="0"/>
              </a:spcBef>
              <a:spcAft>
                <a:spcPts val="0"/>
              </a:spcAft>
              <a:buSzPts val="1400"/>
              <a:buChar char="●"/>
            </a:pPr>
            <a:r>
              <a:rPr b="1" lang="en" sz="1400"/>
              <a:t>YELLOW→ {YELLOW, RED}</a:t>
            </a:r>
            <a:endParaRPr sz="1400"/>
          </a:p>
          <a:p>
            <a:pPr indent="0" lvl="0" marL="0" rtl="0">
              <a:lnSpc>
                <a:spcPct val="115000"/>
              </a:lnSpc>
              <a:spcBef>
                <a:spcPts val="0"/>
              </a:spcBef>
              <a:spcAft>
                <a:spcPts val="0"/>
              </a:spcAft>
              <a:buNone/>
            </a:pPr>
            <a:r>
              <a:rPr lang="en" sz="1400"/>
              <a:t>button:</a:t>
            </a:r>
            <a:endParaRPr sz="1400"/>
          </a:p>
          <a:p>
            <a:pPr indent="-317500" lvl="0" marL="457200" rtl="0">
              <a:lnSpc>
                <a:spcPct val="115000"/>
              </a:lnSpc>
              <a:spcBef>
                <a:spcPts val="0"/>
              </a:spcBef>
              <a:spcAft>
                <a:spcPts val="0"/>
              </a:spcAft>
              <a:buSzPts val="1400"/>
              <a:buChar char="●"/>
            </a:pPr>
            <a:r>
              <a:rPr b="1" lang="en" sz="1400"/>
              <a:t>SET → RESET if pedestrian_light = WALK</a:t>
            </a:r>
            <a:endParaRPr b="1" sz="1400"/>
          </a:p>
          <a:p>
            <a:pPr indent="-317500" lvl="0" marL="457200" rtl="0">
              <a:lnSpc>
                <a:spcPct val="115000"/>
              </a:lnSpc>
              <a:spcBef>
                <a:spcPts val="0"/>
              </a:spcBef>
              <a:spcAft>
                <a:spcPts val="0"/>
              </a:spcAft>
              <a:buSzPts val="1400"/>
              <a:buChar char="●"/>
            </a:pPr>
            <a:r>
              <a:rPr b="1" lang="en" sz="1400"/>
              <a:t>SET → SET otherwise</a:t>
            </a:r>
            <a:endParaRPr b="1" sz="1400"/>
          </a:p>
          <a:p>
            <a:pPr indent="-317500" lvl="0" marL="457200" rtl="0">
              <a:lnSpc>
                <a:spcPct val="115000"/>
              </a:lnSpc>
              <a:spcBef>
                <a:spcPts val="0"/>
              </a:spcBef>
              <a:spcAft>
                <a:spcPts val="0"/>
              </a:spcAft>
              <a:buSzPts val="1400"/>
              <a:buChar char="●"/>
            </a:pPr>
            <a:r>
              <a:rPr b="1" lang="en" sz="1400"/>
              <a:t>RESET → {RESET, SET} if traffic_light = GREEN</a:t>
            </a:r>
            <a:endParaRPr b="1" sz="1400"/>
          </a:p>
          <a:p>
            <a:pPr indent="-317500" lvl="0" marL="457200" rtl="0">
              <a:lnSpc>
                <a:spcPct val="115000"/>
              </a:lnSpc>
              <a:spcBef>
                <a:spcPts val="0"/>
              </a:spcBef>
              <a:spcAft>
                <a:spcPts val="0"/>
              </a:spcAft>
              <a:buSzPts val="1400"/>
              <a:buChar char="●"/>
            </a:pPr>
            <a:r>
              <a:rPr b="1" lang="en" sz="1400"/>
              <a:t>RESET → RESET otherwise</a:t>
            </a:r>
            <a:endParaRPr sz="1400"/>
          </a:p>
          <a:p>
            <a:pPr indent="0" lvl="0" marL="0" rtl="0">
              <a:spcBef>
                <a:spcPts val="600"/>
              </a:spcBef>
              <a:spcAft>
                <a:spcPts val="0"/>
              </a:spcAft>
              <a:buNone/>
            </a:pPr>
            <a:r>
              <a:t/>
            </a:r>
            <a:endParaRPr sz="1400"/>
          </a:p>
        </p:txBody>
      </p:sp>
      <p:sp>
        <p:nvSpPr>
          <p:cNvPr id="310" name="Shape 310"/>
          <p:cNvSpPr/>
          <p:nvPr/>
        </p:nvSpPr>
        <p:spPr>
          <a:xfrm>
            <a:off x="527550" y="3907700"/>
            <a:ext cx="3673200" cy="242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sz="3000"/>
              <a:t>Formulate a safety property in CTL.</a:t>
            </a:r>
            <a:endParaRPr b="1" sz="3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316" name="Shape 31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State variables:</a:t>
            </a:r>
            <a:endParaRPr sz="1400"/>
          </a:p>
          <a:p>
            <a:pPr indent="-317500" lvl="0" marL="457200" rtl="0">
              <a:lnSpc>
                <a:spcPct val="115000"/>
              </a:lnSpc>
              <a:spcBef>
                <a:spcPts val="0"/>
              </a:spcBef>
              <a:spcAft>
                <a:spcPts val="0"/>
              </a:spcAft>
              <a:buSzPts val="1400"/>
              <a:buChar char="●"/>
            </a:pPr>
            <a:r>
              <a:rPr b="1" lang="en" sz="1400"/>
              <a:t>traffic_light: {RED, YELLOW, GREEN}</a:t>
            </a:r>
            <a:endParaRPr b="1" sz="1400"/>
          </a:p>
          <a:p>
            <a:pPr indent="-317500" lvl="0" marL="457200" rtl="0">
              <a:lnSpc>
                <a:spcPct val="115000"/>
              </a:lnSpc>
              <a:spcBef>
                <a:spcPts val="0"/>
              </a:spcBef>
              <a:spcAft>
                <a:spcPts val="0"/>
              </a:spcAft>
              <a:buSzPts val="1400"/>
              <a:buChar char="●"/>
            </a:pPr>
            <a:r>
              <a:rPr b="1" lang="en" sz="1400"/>
              <a:t>pedestrian_light: {WAIT, WALK, FLASH}</a:t>
            </a:r>
            <a:endParaRPr b="1" sz="1400"/>
          </a:p>
          <a:p>
            <a:pPr indent="-317500" lvl="0" marL="457200" rtl="0">
              <a:lnSpc>
                <a:spcPct val="115000"/>
              </a:lnSpc>
              <a:spcBef>
                <a:spcPts val="0"/>
              </a:spcBef>
              <a:spcAft>
                <a:spcPts val="0"/>
              </a:spcAft>
              <a:buSzPts val="1400"/>
              <a:buChar char="●"/>
            </a:pPr>
            <a:r>
              <a:rPr b="1" lang="en" sz="1400"/>
              <a:t>button: {RESET, SET}</a:t>
            </a:r>
            <a:endParaRPr b="1" sz="1400"/>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Initially: </a:t>
            </a:r>
            <a:r>
              <a:rPr b="1" lang="en" sz="1400"/>
              <a:t>traffic_light = RED, pedestrian_light = WAIT, button = RESET</a:t>
            </a:r>
            <a:endParaRPr sz="1400"/>
          </a:p>
        </p:txBody>
      </p:sp>
      <p:sp>
        <p:nvSpPr>
          <p:cNvPr id="317" name="Shape 3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8" name="Shape 318"/>
          <p:cNvSpPr txBox="1"/>
          <p:nvPr>
            <p:ph idx="2" type="body"/>
          </p:nvPr>
        </p:nvSpPr>
        <p:spPr>
          <a:xfrm>
            <a:off x="4298450" y="1600200"/>
            <a:ext cx="43884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Transitions:</a:t>
            </a:r>
            <a:endParaRPr sz="1400"/>
          </a:p>
          <a:p>
            <a:pPr indent="0" lvl="0" marL="0" rtl="0">
              <a:lnSpc>
                <a:spcPct val="115000"/>
              </a:lnSpc>
              <a:spcBef>
                <a:spcPts val="0"/>
              </a:spcBef>
              <a:spcAft>
                <a:spcPts val="0"/>
              </a:spcAft>
              <a:buNone/>
            </a:pPr>
            <a:r>
              <a:rPr lang="en" sz="1400"/>
              <a:t>pedestrian_light:</a:t>
            </a:r>
            <a:endParaRPr sz="1400"/>
          </a:p>
          <a:p>
            <a:pPr indent="-317500" lvl="0" marL="457200" rtl="0">
              <a:lnSpc>
                <a:spcPct val="115000"/>
              </a:lnSpc>
              <a:spcBef>
                <a:spcPts val="0"/>
              </a:spcBef>
              <a:spcAft>
                <a:spcPts val="0"/>
              </a:spcAft>
              <a:buSzPts val="1400"/>
              <a:buChar char="●"/>
            </a:pPr>
            <a:r>
              <a:rPr b="1" lang="en" sz="1400"/>
              <a:t>WAIT → WALK if traffic_light = RED</a:t>
            </a:r>
            <a:endParaRPr b="1" sz="1400"/>
          </a:p>
          <a:p>
            <a:pPr indent="-317500" lvl="0" marL="457200" rtl="0">
              <a:lnSpc>
                <a:spcPct val="115000"/>
              </a:lnSpc>
              <a:spcBef>
                <a:spcPts val="0"/>
              </a:spcBef>
              <a:spcAft>
                <a:spcPts val="0"/>
              </a:spcAft>
              <a:buSzPts val="1400"/>
              <a:buChar char="●"/>
            </a:pPr>
            <a:r>
              <a:rPr b="1" lang="en" sz="1400"/>
              <a:t>WAIT → WAIT otherwise</a:t>
            </a:r>
            <a:endParaRPr b="1" sz="1400"/>
          </a:p>
          <a:p>
            <a:pPr indent="-317500" lvl="0" marL="457200" rtl="0">
              <a:lnSpc>
                <a:spcPct val="115000"/>
              </a:lnSpc>
              <a:spcBef>
                <a:spcPts val="0"/>
              </a:spcBef>
              <a:spcAft>
                <a:spcPts val="0"/>
              </a:spcAft>
              <a:buSzPts val="1400"/>
              <a:buChar char="●"/>
            </a:pPr>
            <a:r>
              <a:rPr b="1" lang="en" sz="1400"/>
              <a:t>WALK → {WALK, FLASH}</a:t>
            </a:r>
            <a:endParaRPr b="1" sz="1400"/>
          </a:p>
          <a:p>
            <a:pPr indent="-317500" lvl="0" marL="457200" rtl="0">
              <a:lnSpc>
                <a:spcPct val="115000"/>
              </a:lnSpc>
              <a:spcBef>
                <a:spcPts val="0"/>
              </a:spcBef>
              <a:spcAft>
                <a:spcPts val="0"/>
              </a:spcAft>
              <a:buSzPts val="1400"/>
              <a:buChar char="●"/>
            </a:pPr>
            <a:r>
              <a:rPr b="1" lang="en" sz="1400"/>
              <a:t>FLASH → {FLASH, WAIT}</a:t>
            </a:r>
            <a:endParaRPr sz="1400"/>
          </a:p>
          <a:p>
            <a:pPr indent="0" lvl="0" marL="0" rtl="0">
              <a:lnSpc>
                <a:spcPct val="115000"/>
              </a:lnSpc>
              <a:spcBef>
                <a:spcPts val="0"/>
              </a:spcBef>
              <a:spcAft>
                <a:spcPts val="0"/>
              </a:spcAft>
              <a:buNone/>
            </a:pPr>
            <a:r>
              <a:rPr lang="en" sz="1400"/>
              <a:t>traffic_light:</a:t>
            </a:r>
            <a:endParaRPr sz="1400"/>
          </a:p>
          <a:p>
            <a:pPr indent="-317500" lvl="0" marL="457200" rtl="0">
              <a:lnSpc>
                <a:spcPct val="115000"/>
              </a:lnSpc>
              <a:spcBef>
                <a:spcPts val="0"/>
              </a:spcBef>
              <a:spcAft>
                <a:spcPts val="0"/>
              </a:spcAft>
              <a:buSzPts val="1400"/>
              <a:buChar char="●"/>
            </a:pPr>
            <a:r>
              <a:rPr b="1" lang="en" sz="1400"/>
              <a:t>RED → GREEN if button = RESET</a:t>
            </a:r>
            <a:endParaRPr b="1" sz="1400"/>
          </a:p>
          <a:p>
            <a:pPr indent="-317500" lvl="0" marL="457200" rtl="0">
              <a:lnSpc>
                <a:spcPct val="115000"/>
              </a:lnSpc>
              <a:spcBef>
                <a:spcPts val="0"/>
              </a:spcBef>
              <a:spcAft>
                <a:spcPts val="0"/>
              </a:spcAft>
              <a:buSzPts val="1400"/>
              <a:buChar char="●"/>
            </a:pPr>
            <a:r>
              <a:rPr b="1" lang="en" sz="1400"/>
              <a:t>RED → RED otherwise</a:t>
            </a:r>
            <a:endParaRPr b="1" sz="1400"/>
          </a:p>
          <a:p>
            <a:pPr indent="-317500" lvl="0" marL="457200" rtl="0">
              <a:lnSpc>
                <a:spcPct val="115000"/>
              </a:lnSpc>
              <a:spcBef>
                <a:spcPts val="0"/>
              </a:spcBef>
              <a:spcAft>
                <a:spcPts val="0"/>
              </a:spcAft>
              <a:buSzPts val="1400"/>
              <a:buChar char="●"/>
            </a:pPr>
            <a:r>
              <a:rPr b="1" lang="en" sz="1400"/>
              <a:t>GREEN → {GREEN, YELLOW} if button = SET</a:t>
            </a:r>
            <a:endParaRPr b="1" sz="1400"/>
          </a:p>
          <a:p>
            <a:pPr indent="-317500" lvl="0" marL="457200" rtl="0">
              <a:lnSpc>
                <a:spcPct val="115000"/>
              </a:lnSpc>
              <a:spcBef>
                <a:spcPts val="0"/>
              </a:spcBef>
              <a:spcAft>
                <a:spcPts val="0"/>
              </a:spcAft>
              <a:buSzPts val="1400"/>
              <a:buChar char="●"/>
            </a:pPr>
            <a:r>
              <a:rPr b="1" lang="en" sz="1400"/>
              <a:t>GREEN → GREEN otherwise</a:t>
            </a:r>
            <a:endParaRPr b="1" sz="1400"/>
          </a:p>
          <a:p>
            <a:pPr indent="-317500" lvl="0" marL="457200" rtl="0">
              <a:lnSpc>
                <a:spcPct val="115000"/>
              </a:lnSpc>
              <a:spcBef>
                <a:spcPts val="0"/>
              </a:spcBef>
              <a:spcAft>
                <a:spcPts val="0"/>
              </a:spcAft>
              <a:buSzPts val="1400"/>
              <a:buChar char="●"/>
            </a:pPr>
            <a:r>
              <a:rPr b="1" lang="en" sz="1400"/>
              <a:t>YELLOW→ {YELLOW, RED}</a:t>
            </a:r>
            <a:endParaRPr sz="1400"/>
          </a:p>
          <a:p>
            <a:pPr indent="0" lvl="0" marL="0" rtl="0">
              <a:lnSpc>
                <a:spcPct val="115000"/>
              </a:lnSpc>
              <a:spcBef>
                <a:spcPts val="0"/>
              </a:spcBef>
              <a:spcAft>
                <a:spcPts val="0"/>
              </a:spcAft>
              <a:buNone/>
            </a:pPr>
            <a:r>
              <a:rPr lang="en" sz="1400"/>
              <a:t>button:</a:t>
            </a:r>
            <a:endParaRPr sz="1400"/>
          </a:p>
          <a:p>
            <a:pPr indent="-317500" lvl="0" marL="457200" rtl="0">
              <a:lnSpc>
                <a:spcPct val="115000"/>
              </a:lnSpc>
              <a:spcBef>
                <a:spcPts val="0"/>
              </a:spcBef>
              <a:spcAft>
                <a:spcPts val="0"/>
              </a:spcAft>
              <a:buSzPts val="1400"/>
              <a:buChar char="●"/>
            </a:pPr>
            <a:r>
              <a:rPr b="1" lang="en" sz="1400"/>
              <a:t>SET → RESET if pedestrian_light = WALK</a:t>
            </a:r>
            <a:endParaRPr b="1" sz="1400"/>
          </a:p>
          <a:p>
            <a:pPr indent="-317500" lvl="0" marL="457200" rtl="0">
              <a:lnSpc>
                <a:spcPct val="115000"/>
              </a:lnSpc>
              <a:spcBef>
                <a:spcPts val="0"/>
              </a:spcBef>
              <a:spcAft>
                <a:spcPts val="0"/>
              </a:spcAft>
              <a:buSzPts val="1400"/>
              <a:buChar char="●"/>
            </a:pPr>
            <a:r>
              <a:rPr b="1" lang="en" sz="1400"/>
              <a:t>SET → SET otherwise</a:t>
            </a:r>
            <a:endParaRPr b="1" sz="1400"/>
          </a:p>
          <a:p>
            <a:pPr indent="-317500" lvl="0" marL="457200" rtl="0">
              <a:lnSpc>
                <a:spcPct val="115000"/>
              </a:lnSpc>
              <a:spcBef>
                <a:spcPts val="0"/>
              </a:spcBef>
              <a:spcAft>
                <a:spcPts val="0"/>
              </a:spcAft>
              <a:buSzPts val="1400"/>
              <a:buChar char="●"/>
            </a:pPr>
            <a:r>
              <a:rPr b="1" lang="en" sz="1400"/>
              <a:t>RESET → {RESET, SET} if traffic_light = GREEN</a:t>
            </a:r>
            <a:endParaRPr b="1" sz="1400"/>
          </a:p>
          <a:p>
            <a:pPr indent="-317500" lvl="0" marL="457200" rtl="0">
              <a:lnSpc>
                <a:spcPct val="115000"/>
              </a:lnSpc>
              <a:spcBef>
                <a:spcPts val="0"/>
              </a:spcBef>
              <a:spcAft>
                <a:spcPts val="0"/>
              </a:spcAft>
              <a:buSzPts val="1400"/>
              <a:buChar char="●"/>
            </a:pPr>
            <a:r>
              <a:rPr b="1" lang="en" sz="1400"/>
              <a:t>RESET → RESET otherwise</a:t>
            </a:r>
            <a:endParaRPr sz="1400"/>
          </a:p>
          <a:p>
            <a:pPr indent="0" lvl="0" marL="0" rtl="0">
              <a:spcBef>
                <a:spcPts val="600"/>
              </a:spcBef>
              <a:spcAft>
                <a:spcPts val="0"/>
              </a:spcAft>
              <a:buNone/>
            </a:pPr>
            <a:r>
              <a:t/>
            </a:r>
            <a:endParaRPr sz="1400"/>
          </a:p>
        </p:txBody>
      </p:sp>
      <p:sp>
        <p:nvSpPr>
          <p:cNvPr id="319" name="Shape 319"/>
          <p:cNvSpPr/>
          <p:nvPr/>
        </p:nvSpPr>
        <p:spPr>
          <a:xfrm>
            <a:off x="527550" y="3907700"/>
            <a:ext cx="3673200" cy="242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3000">
                <a:solidFill>
                  <a:schemeClr val="dk1"/>
                </a:solidFill>
              </a:rPr>
              <a:t>AG (pedestrian_light = walk -&gt; traffic_light != green)</a:t>
            </a:r>
            <a:endParaRPr b="1" sz="3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325" name="Shape 32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State variables:</a:t>
            </a:r>
            <a:endParaRPr sz="1400"/>
          </a:p>
          <a:p>
            <a:pPr indent="-317500" lvl="0" marL="457200" rtl="0">
              <a:lnSpc>
                <a:spcPct val="115000"/>
              </a:lnSpc>
              <a:spcBef>
                <a:spcPts val="0"/>
              </a:spcBef>
              <a:spcAft>
                <a:spcPts val="0"/>
              </a:spcAft>
              <a:buSzPts val="1400"/>
              <a:buChar char="●"/>
            </a:pPr>
            <a:r>
              <a:rPr b="1" lang="en" sz="1400"/>
              <a:t>traffic_light: {RED, YELLOW, GREEN}</a:t>
            </a:r>
            <a:endParaRPr b="1" sz="1400"/>
          </a:p>
          <a:p>
            <a:pPr indent="-317500" lvl="0" marL="457200" rtl="0">
              <a:lnSpc>
                <a:spcPct val="115000"/>
              </a:lnSpc>
              <a:spcBef>
                <a:spcPts val="0"/>
              </a:spcBef>
              <a:spcAft>
                <a:spcPts val="0"/>
              </a:spcAft>
              <a:buSzPts val="1400"/>
              <a:buChar char="●"/>
            </a:pPr>
            <a:r>
              <a:rPr b="1" lang="en" sz="1400"/>
              <a:t>pedestrian_light: {WAIT, WALK, FLASH}</a:t>
            </a:r>
            <a:endParaRPr b="1" sz="1400"/>
          </a:p>
          <a:p>
            <a:pPr indent="-317500" lvl="0" marL="457200" rtl="0">
              <a:lnSpc>
                <a:spcPct val="115000"/>
              </a:lnSpc>
              <a:spcBef>
                <a:spcPts val="0"/>
              </a:spcBef>
              <a:spcAft>
                <a:spcPts val="0"/>
              </a:spcAft>
              <a:buSzPts val="1400"/>
              <a:buChar char="●"/>
            </a:pPr>
            <a:r>
              <a:rPr b="1" lang="en" sz="1400"/>
              <a:t>button: {RESET, SET}</a:t>
            </a:r>
            <a:endParaRPr b="1" sz="1400"/>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Initially: </a:t>
            </a:r>
            <a:r>
              <a:rPr b="1" lang="en" sz="1400"/>
              <a:t>traffic_light = RED, pedestrian_light = WAIT, button = RESET</a:t>
            </a:r>
            <a:endParaRPr sz="1400"/>
          </a:p>
        </p:txBody>
      </p:sp>
      <p:sp>
        <p:nvSpPr>
          <p:cNvPr id="326" name="Shape 3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7" name="Shape 327"/>
          <p:cNvSpPr txBox="1"/>
          <p:nvPr>
            <p:ph idx="2" type="body"/>
          </p:nvPr>
        </p:nvSpPr>
        <p:spPr>
          <a:xfrm>
            <a:off x="4298450" y="1600200"/>
            <a:ext cx="43884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Transitions:</a:t>
            </a:r>
            <a:endParaRPr sz="1400"/>
          </a:p>
          <a:p>
            <a:pPr indent="0" lvl="0" marL="0" rtl="0">
              <a:lnSpc>
                <a:spcPct val="115000"/>
              </a:lnSpc>
              <a:spcBef>
                <a:spcPts val="0"/>
              </a:spcBef>
              <a:spcAft>
                <a:spcPts val="0"/>
              </a:spcAft>
              <a:buNone/>
            </a:pPr>
            <a:r>
              <a:rPr lang="en" sz="1400"/>
              <a:t>pedestrian_light:</a:t>
            </a:r>
            <a:endParaRPr sz="1400"/>
          </a:p>
          <a:p>
            <a:pPr indent="-317500" lvl="0" marL="457200" rtl="0">
              <a:lnSpc>
                <a:spcPct val="115000"/>
              </a:lnSpc>
              <a:spcBef>
                <a:spcPts val="0"/>
              </a:spcBef>
              <a:spcAft>
                <a:spcPts val="0"/>
              </a:spcAft>
              <a:buSzPts val="1400"/>
              <a:buChar char="●"/>
            </a:pPr>
            <a:r>
              <a:rPr b="1" lang="en" sz="1400"/>
              <a:t>WAIT → WALK if traffic_light = RED</a:t>
            </a:r>
            <a:endParaRPr b="1" sz="1400"/>
          </a:p>
          <a:p>
            <a:pPr indent="-317500" lvl="0" marL="457200" rtl="0">
              <a:lnSpc>
                <a:spcPct val="115000"/>
              </a:lnSpc>
              <a:spcBef>
                <a:spcPts val="0"/>
              </a:spcBef>
              <a:spcAft>
                <a:spcPts val="0"/>
              </a:spcAft>
              <a:buSzPts val="1400"/>
              <a:buChar char="●"/>
            </a:pPr>
            <a:r>
              <a:rPr b="1" lang="en" sz="1400"/>
              <a:t>WAIT → WAIT otherwise</a:t>
            </a:r>
            <a:endParaRPr b="1" sz="1400"/>
          </a:p>
          <a:p>
            <a:pPr indent="-317500" lvl="0" marL="457200" rtl="0">
              <a:lnSpc>
                <a:spcPct val="115000"/>
              </a:lnSpc>
              <a:spcBef>
                <a:spcPts val="0"/>
              </a:spcBef>
              <a:spcAft>
                <a:spcPts val="0"/>
              </a:spcAft>
              <a:buSzPts val="1400"/>
              <a:buChar char="●"/>
            </a:pPr>
            <a:r>
              <a:rPr b="1" lang="en" sz="1400"/>
              <a:t>WALK → {WALK, FLASH}</a:t>
            </a:r>
            <a:endParaRPr b="1" sz="1400"/>
          </a:p>
          <a:p>
            <a:pPr indent="-317500" lvl="0" marL="457200" rtl="0">
              <a:lnSpc>
                <a:spcPct val="115000"/>
              </a:lnSpc>
              <a:spcBef>
                <a:spcPts val="0"/>
              </a:spcBef>
              <a:spcAft>
                <a:spcPts val="0"/>
              </a:spcAft>
              <a:buSzPts val="1400"/>
              <a:buChar char="●"/>
            </a:pPr>
            <a:r>
              <a:rPr b="1" lang="en" sz="1400"/>
              <a:t>FLASH → {FLASH, WAIT}</a:t>
            </a:r>
            <a:endParaRPr sz="1400"/>
          </a:p>
          <a:p>
            <a:pPr indent="0" lvl="0" marL="0" rtl="0">
              <a:lnSpc>
                <a:spcPct val="115000"/>
              </a:lnSpc>
              <a:spcBef>
                <a:spcPts val="0"/>
              </a:spcBef>
              <a:spcAft>
                <a:spcPts val="0"/>
              </a:spcAft>
              <a:buNone/>
            </a:pPr>
            <a:r>
              <a:rPr lang="en" sz="1400"/>
              <a:t>traffic_light:</a:t>
            </a:r>
            <a:endParaRPr sz="1400"/>
          </a:p>
          <a:p>
            <a:pPr indent="-317500" lvl="0" marL="457200" rtl="0">
              <a:lnSpc>
                <a:spcPct val="115000"/>
              </a:lnSpc>
              <a:spcBef>
                <a:spcPts val="0"/>
              </a:spcBef>
              <a:spcAft>
                <a:spcPts val="0"/>
              </a:spcAft>
              <a:buSzPts val="1400"/>
              <a:buChar char="●"/>
            </a:pPr>
            <a:r>
              <a:rPr b="1" lang="en" sz="1400"/>
              <a:t>RED → GREEN if button = RESET</a:t>
            </a:r>
            <a:endParaRPr b="1" sz="1400"/>
          </a:p>
          <a:p>
            <a:pPr indent="-317500" lvl="0" marL="457200" rtl="0">
              <a:lnSpc>
                <a:spcPct val="115000"/>
              </a:lnSpc>
              <a:spcBef>
                <a:spcPts val="0"/>
              </a:spcBef>
              <a:spcAft>
                <a:spcPts val="0"/>
              </a:spcAft>
              <a:buSzPts val="1400"/>
              <a:buChar char="●"/>
            </a:pPr>
            <a:r>
              <a:rPr b="1" lang="en" sz="1400"/>
              <a:t>RED → RED otherwise</a:t>
            </a:r>
            <a:endParaRPr b="1" sz="1400"/>
          </a:p>
          <a:p>
            <a:pPr indent="-317500" lvl="0" marL="457200" rtl="0">
              <a:lnSpc>
                <a:spcPct val="115000"/>
              </a:lnSpc>
              <a:spcBef>
                <a:spcPts val="0"/>
              </a:spcBef>
              <a:spcAft>
                <a:spcPts val="0"/>
              </a:spcAft>
              <a:buSzPts val="1400"/>
              <a:buChar char="●"/>
            </a:pPr>
            <a:r>
              <a:rPr b="1" lang="en" sz="1400"/>
              <a:t>GREEN → {GREEN, YELLOW} if button = SET</a:t>
            </a:r>
            <a:endParaRPr b="1" sz="1400"/>
          </a:p>
          <a:p>
            <a:pPr indent="-317500" lvl="0" marL="457200" rtl="0">
              <a:lnSpc>
                <a:spcPct val="115000"/>
              </a:lnSpc>
              <a:spcBef>
                <a:spcPts val="0"/>
              </a:spcBef>
              <a:spcAft>
                <a:spcPts val="0"/>
              </a:spcAft>
              <a:buSzPts val="1400"/>
              <a:buChar char="●"/>
            </a:pPr>
            <a:r>
              <a:rPr b="1" lang="en" sz="1400"/>
              <a:t>GREEN → GREEN otherwise</a:t>
            </a:r>
            <a:endParaRPr b="1" sz="1400"/>
          </a:p>
          <a:p>
            <a:pPr indent="-317500" lvl="0" marL="457200" rtl="0">
              <a:lnSpc>
                <a:spcPct val="115000"/>
              </a:lnSpc>
              <a:spcBef>
                <a:spcPts val="0"/>
              </a:spcBef>
              <a:spcAft>
                <a:spcPts val="0"/>
              </a:spcAft>
              <a:buSzPts val="1400"/>
              <a:buChar char="●"/>
            </a:pPr>
            <a:r>
              <a:rPr b="1" lang="en" sz="1400"/>
              <a:t>YELLOW→ {YELLOW, RED}</a:t>
            </a:r>
            <a:endParaRPr sz="1400"/>
          </a:p>
          <a:p>
            <a:pPr indent="0" lvl="0" marL="0" rtl="0">
              <a:lnSpc>
                <a:spcPct val="115000"/>
              </a:lnSpc>
              <a:spcBef>
                <a:spcPts val="0"/>
              </a:spcBef>
              <a:spcAft>
                <a:spcPts val="0"/>
              </a:spcAft>
              <a:buNone/>
            </a:pPr>
            <a:r>
              <a:rPr lang="en" sz="1400"/>
              <a:t>button:</a:t>
            </a:r>
            <a:endParaRPr sz="1400"/>
          </a:p>
          <a:p>
            <a:pPr indent="-317500" lvl="0" marL="457200" rtl="0">
              <a:lnSpc>
                <a:spcPct val="115000"/>
              </a:lnSpc>
              <a:spcBef>
                <a:spcPts val="0"/>
              </a:spcBef>
              <a:spcAft>
                <a:spcPts val="0"/>
              </a:spcAft>
              <a:buSzPts val="1400"/>
              <a:buChar char="●"/>
            </a:pPr>
            <a:r>
              <a:rPr b="1" lang="en" sz="1400"/>
              <a:t>SET → RESET if pedestrian_light = WALK</a:t>
            </a:r>
            <a:endParaRPr b="1" sz="1400"/>
          </a:p>
          <a:p>
            <a:pPr indent="-317500" lvl="0" marL="457200" rtl="0">
              <a:lnSpc>
                <a:spcPct val="115000"/>
              </a:lnSpc>
              <a:spcBef>
                <a:spcPts val="0"/>
              </a:spcBef>
              <a:spcAft>
                <a:spcPts val="0"/>
              </a:spcAft>
              <a:buSzPts val="1400"/>
              <a:buChar char="●"/>
            </a:pPr>
            <a:r>
              <a:rPr b="1" lang="en" sz="1400"/>
              <a:t>SET → SET otherwise</a:t>
            </a:r>
            <a:endParaRPr b="1" sz="1400"/>
          </a:p>
          <a:p>
            <a:pPr indent="-317500" lvl="0" marL="457200" rtl="0">
              <a:lnSpc>
                <a:spcPct val="115000"/>
              </a:lnSpc>
              <a:spcBef>
                <a:spcPts val="0"/>
              </a:spcBef>
              <a:spcAft>
                <a:spcPts val="0"/>
              </a:spcAft>
              <a:buSzPts val="1400"/>
              <a:buChar char="●"/>
            </a:pPr>
            <a:r>
              <a:rPr b="1" lang="en" sz="1400"/>
              <a:t>RESET → {RESET, SET} if traffic_light = GREEN</a:t>
            </a:r>
            <a:endParaRPr b="1" sz="1400"/>
          </a:p>
          <a:p>
            <a:pPr indent="-317500" lvl="0" marL="457200" rtl="0">
              <a:lnSpc>
                <a:spcPct val="115000"/>
              </a:lnSpc>
              <a:spcBef>
                <a:spcPts val="0"/>
              </a:spcBef>
              <a:spcAft>
                <a:spcPts val="0"/>
              </a:spcAft>
              <a:buSzPts val="1400"/>
              <a:buChar char="●"/>
            </a:pPr>
            <a:r>
              <a:rPr b="1" lang="en" sz="1400"/>
              <a:t>RESET → RESET otherwise</a:t>
            </a:r>
            <a:endParaRPr sz="1400"/>
          </a:p>
          <a:p>
            <a:pPr indent="0" lvl="0" marL="0" rtl="0">
              <a:spcBef>
                <a:spcPts val="600"/>
              </a:spcBef>
              <a:spcAft>
                <a:spcPts val="0"/>
              </a:spcAft>
              <a:buNone/>
            </a:pPr>
            <a:r>
              <a:t/>
            </a:r>
            <a:endParaRPr sz="1400"/>
          </a:p>
        </p:txBody>
      </p:sp>
      <p:sp>
        <p:nvSpPr>
          <p:cNvPr id="328" name="Shape 328"/>
          <p:cNvSpPr/>
          <p:nvPr/>
        </p:nvSpPr>
        <p:spPr>
          <a:xfrm>
            <a:off x="527550" y="3907700"/>
            <a:ext cx="3673200" cy="242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t>Formulate a liveness property in LTL.</a:t>
            </a:r>
            <a:endParaRPr b="1" sz="3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334" name="Shape 33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State variables:</a:t>
            </a:r>
            <a:endParaRPr sz="1400"/>
          </a:p>
          <a:p>
            <a:pPr indent="-317500" lvl="0" marL="457200" rtl="0">
              <a:lnSpc>
                <a:spcPct val="115000"/>
              </a:lnSpc>
              <a:spcBef>
                <a:spcPts val="0"/>
              </a:spcBef>
              <a:spcAft>
                <a:spcPts val="0"/>
              </a:spcAft>
              <a:buSzPts val="1400"/>
              <a:buChar char="●"/>
            </a:pPr>
            <a:r>
              <a:rPr b="1" lang="en" sz="1400"/>
              <a:t>traffic_light: {RED, YELLOW, GREEN}</a:t>
            </a:r>
            <a:endParaRPr b="1" sz="1400"/>
          </a:p>
          <a:p>
            <a:pPr indent="-317500" lvl="0" marL="457200" rtl="0">
              <a:lnSpc>
                <a:spcPct val="115000"/>
              </a:lnSpc>
              <a:spcBef>
                <a:spcPts val="0"/>
              </a:spcBef>
              <a:spcAft>
                <a:spcPts val="0"/>
              </a:spcAft>
              <a:buSzPts val="1400"/>
              <a:buChar char="●"/>
            </a:pPr>
            <a:r>
              <a:rPr b="1" lang="en" sz="1400"/>
              <a:t>pedestrian_light: {WAIT, WALK, FLASH}</a:t>
            </a:r>
            <a:endParaRPr b="1" sz="1400"/>
          </a:p>
          <a:p>
            <a:pPr indent="-317500" lvl="0" marL="457200" rtl="0">
              <a:lnSpc>
                <a:spcPct val="115000"/>
              </a:lnSpc>
              <a:spcBef>
                <a:spcPts val="0"/>
              </a:spcBef>
              <a:spcAft>
                <a:spcPts val="0"/>
              </a:spcAft>
              <a:buSzPts val="1400"/>
              <a:buChar char="●"/>
            </a:pPr>
            <a:r>
              <a:rPr b="1" lang="en" sz="1400"/>
              <a:t>button: {RESET, SET}</a:t>
            </a:r>
            <a:endParaRPr b="1" sz="1400"/>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Initially: </a:t>
            </a:r>
            <a:r>
              <a:rPr b="1" lang="en" sz="1400"/>
              <a:t>traffic_light = RED, pedestrian_light = WAIT, button = RESET</a:t>
            </a:r>
            <a:endParaRPr sz="1400"/>
          </a:p>
        </p:txBody>
      </p:sp>
      <p:sp>
        <p:nvSpPr>
          <p:cNvPr id="335" name="Shape 3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36" name="Shape 336"/>
          <p:cNvSpPr txBox="1"/>
          <p:nvPr>
            <p:ph idx="2" type="body"/>
          </p:nvPr>
        </p:nvSpPr>
        <p:spPr>
          <a:xfrm>
            <a:off x="4298450" y="1600200"/>
            <a:ext cx="43884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Transitions:</a:t>
            </a:r>
            <a:endParaRPr sz="1400"/>
          </a:p>
          <a:p>
            <a:pPr indent="0" lvl="0" marL="0" rtl="0">
              <a:lnSpc>
                <a:spcPct val="115000"/>
              </a:lnSpc>
              <a:spcBef>
                <a:spcPts val="0"/>
              </a:spcBef>
              <a:spcAft>
                <a:spcPts val="0"/>
              </a:spcAft>
              <a:buNone/>
            </a:pPr>
            <a:r>
              <a:rPr lang="en" sz="1400"/>
              <a:t>pedestrian_light:</a:t>
            </a:r>
            <a:endParaRPr sz="1400"/>
          </a:p>
          <a:p>
            <a:pPr indent="-317500" lvl="0" marL="457200" rtl="0">
              <a:lnSpc>
                <a:spcPct val="115000"/>
              </a:lnSpc>
              <a:spcBef>
                <a:spcPts val="0"/>
              </a:spcBef>
              <a:spcAft>
                <a:spcPts val="0"/>
              </a:spcAft>
              <a:buSzPts val="1400"/>
              <a:buChar char="●"/>
            </a:pPr>
            <a:r>
              <a:rPr b="1" lang="en" sz="1400"/>
              <a:t>WAIT → WALK if traffic_light = RED</a:t>
            </a:r>
            <a:endParaRPr b="1" sz="1400"/>
          </a:p>
          <a:p>
            <a:pPr indent="-317500" lvl="0" marL="457200" rtl="0">
              <a:lnSpc>
                <a:spcPct val="115000"/>
              </a:lnSpc>
              <a:spcBef>
                <a:spcPts val="0"/>
              </a:spcBef>
              <a:spcAft>
                <a:spcPts val="0"/>
              </a:spcAft>
              <a:buSzPts val="1400"/>
              <a:buChar char="●"/>
            </a:pPr>
            <a:r>
              <a:rPr b="1" lang="en" sz="1400"/>
              <a:t>WAIT → WAIT otherwise</a:t>
            </a:r>
            <a:endParaRPr b="1" sz="1400"/>
          </a:p>
          <a:p>
            <a:pPr indent="-317500" lvl="0" marL="457200" rtl="0">
              <a:lnSpc>
                <a:spcPct val="115000"/>
              </a:lnSpc>
              <a:spcBef>
                <a:spcPts val="0"/>
              </a:spcBef>
              <a:spcAft>
                <a:spcPts val="0"/>
              </a:spcAft>
              <a:buSzPts val="1400"/>
              <a:buChar char="●"/>
            </a:pPr>
            <a:r>
              <a:rPr b="1" lang="en" sz="1400"/>
              <a:t>WALK → {WALK, FLASH}</a:t>
            </a:r>
            <a:endParaRPr b="1" sz="1400"/>
          </a:p>
          <a:p>
            <a:pPr indent="-317500" lvl="0" marL="457200" rtl="0">
              <a:lnSpc>
                <a:spcPct val="115000"/>
              </a:lnSpc>
              <a:spcBef>
                <a:spcPts val="0"/>
              </a:spcBef>
              <a:spcAft>
                <a:spcPts val="0"/>
              </a:spcAft>
              <a:buSzPts val="1400"/>
              <a:buChar char="●"/>
            </a:pPr>
            <a:r>
              <a:rPr b="1" lang="en" sz="1400"/>
              <a:t>FLASH → {FLASH, WAIT}</a:t>
            </a:r>
            <a:endParaRPr sz="1400"/>
          </a:p>
          <a:p>
            <a:pPr indent="0" lvl="0" marL="0" rtl="0">
              <a:lnSpc>
                <a:spcPct val="115000"/>
              </a:lnSpc>
              <a:spcBef>
                <a:spcPts val="0"/>
              </a:spcBef>
              <a:spcAft>
                <a:spcPts val="0"/>
              </a:spcAft>
              <a:buNone/>
            </a:pPr>
            <a:r>
              <a:rPr lang="en" sz="1400"/>
              <a:t>traffic_light:</a:t>
            </a:r>
            <a:endParaRPr sz="1400"/>
          </a:p>
          <a:p>
            <a:pPr indent="-317500" lvl="0" marL="457200" rtl="0">
              <a:lnSpc>
                <a:spcPct val="115000"/>
              </a:lnSpc>
              <a:spcBef>
                <a:spcPts val="0"/>
              </a:spcBef>
              <a:spcAft>
                <a:spcPts val="0"/>
              </a:spcAft>
              <a:buSzPts val="1400"/>
              <a:buChar char="●"/>
            </a:pPr>
            <a:r>
              <a:rPr b="1" lang="en" sz="1400"/>
              <a:t>RED → GREEN if button = RESET</a:t>
            </a:r>
            <a:endParaRPr b="1" sz="1400"/>
          </a:p>
          <a:p>
            <a:pPr indent="-317500" lvl="0" marL="457200" rtl="0">
              <a:lnSpc>
                <a:spcPct val="115000"/>
              </a:lnSpc>
              <a:spcBef>
                <a:spcPts val="0"/>
              </a:spcBef>
              <a:spcAft>
                <a:spcPts val="0"/>
              </a:spcAft>
              <a:buSzPts val="1400"/>
              <a:buChar char="●"/>
            </a:pPr>
            <a:r>
              <a:rPr b="1" lang="en" sz="1400"/>
              <a:t>RED → RED otherwise</a:t>
            </a:r>
            <a:endParaRPr b="1" sz="1400"/>
          </a:p>
          <a:p>
            <a:pPr indent="-317500" lvl="0" marL="457200" rtl="0">
              <a:lnSpc>
                <a:spcPct val="115000"/>
              </a:lnSpc>
              <a:spcBef>
                <a:spcPts val="0"/>
              </a:spcBef>
              <a:spcAft>
                <a:spcPts val="0"/>
              </a:spcAft>
              <a:buSzPts val="1400"/>
              <a:buChar char="●"/>
            </a:pPr>
            <a:r>
              <a:rPr b="1" lang="en" sz="1400"/>
              <a:t>GREEN → {GREEN, YELLOW} if button = SET</a:t>
            </a:r>
            <a:endParaRPr b="1" sz="1400"/>
          </a:p>
          <a:p>
            <a:pPr indent="-317500" lvl="0" marL="457200" rtl="0">
              <a:lnSpc>
                <a:spcPct val="115000"/>
              </a:lnSpc>
              <a:spcBef>
                <a:spcPts val="0"/>
              </a:spcBef>
              <a:spcAft>
                <a:spcPts val="0"/>
              </a:spcAft>
              <a:buSzPts val="1400"/>
              <a:buChar char="●"/>
            </a:pPr>
            <a:r>
              <a:rPr b="1" lang="en" sz="1400"/>
              <a:t>GREEN → GREEN otherwise</a:t>
            </a:r>
            <a:endParaRPr b="1" sz="1400"/>
          </a:p>
          <a:p>
            <a:pPr indent="-317500" lvl="0" marL="457200" rtl="0">
              <a:lnSpc>
                <a:spcPct val="115000"/>
              </a:lnSpc>
              <a:spcBef>
                <a:spcPts val="0"/>
              </a:spcBef>
              <a:spcAft>
                <a:spcPts val="0"/>
              </a:spcAft>
              <a:buSzPts val="1400"/>
              <a:buChar char="●"/>
            </a:pPr>
            <a:r>
              <a:rPr b="1" lang="en" sz="1400"/>
              <a:t>YELLOW→ {YELLOW, RED}</a:t>
            </a:r>
            <a:endParaRPr sz="1400"/>
          </a:p>
          <a:p>
            <a:pPr indent="0" lvl="0" marL="0" rtl="0">
              <a:lnSpc>
                <a:spcPct val="115000"/>
              </a:lnSpc>
              <a:spcBef>
                <a:spcPts val="0"/>
              </a:spcBef>
              <a:spcAft>
                <a:spcPts val="0"/>
              </a:spcAft>
              <a:buNone/>
            </a:pPr>
            <a:r>
              <a:rPr lang="en" sz="1400"/>
              <a:t>button:</a:t>
            </a:r>
            <a:endParaRPr sz="1400"/>
          </a:p>
          <a:p>
            <a:pPr indent="-317500" lvl="0" marL="457200" rtl="0">
              <a:lnSpc>
                <a:spcPct val="115000"/>
              </a:lnSpc>
              <a:spcBef>
                <a:spcPts val="0"/>
              </a:spcBef>
              <a:spcAft>
                <a:spcPts val="0"/>
              </a:spcAft>
              <a:buSzPts val="1400"/>
              <a:buChar char="●"/>
            </a:pPr>
            <a:r>
              <a:rPr b="1" lang="en" sz="1400"/>
              <a:t>SET → RESET if pedestrian_light = WALK</a:t>
            </a:r>
            <a:endParaRPr b="1" sz="1400"/>
          </a:p>
          <a:p>
            <a:pPr indent="-317500" lvl="0" marL="457200" rtl="0">
              <a:lnSpc>
                <a:spcPct val="115000"/>
              </a:lnSpc>
              <a:spcBef>
                <a:spcPts val="0"/>
              </a:spcBef>
              <a:spcAft>
                <a:spcPts val="0"/>
              </a:spcAft>
              <a:buSzPts val="1400"/>
              <a:buChar char="●"/>
            </a:pPr>
            <a:r>
              <a:rPr b="1" lang="en" sz="1400"/>
              <a:t>SET → SET otherwise</a:t>
            </a:r>
            <a:endParaRPr b="1" sz="1400"/>
          </a:p>
          <a:p>
            <a:pPr indent="-317500" lvl="0" marL="457200" rtl="0">
              <a:lnSpc>
                <a:spcPct val="115000"/>
              </a:lnSpc>
              <a:spcBef>
                <a:spcPts val="0"/>
              </a:spcBef>
              <a:spcAft>
                <a:spcPts val="0"/>
              </a:spcAft>
              <a:buSzPts val="1400"/>
              <a:buChar char="●"/>
            </a:pPr>
            <a:r>
              <a:rPr b="1" lang="en" sz="1400"/>
              <a:t>RESET → {RESET, SET} if traffic_light = GREEN</a:t>
            </a:r>
            <a:endParaRPr b="1" sz="1400"/>
          </a:p>
          <a:p>
            <a:pPr indent="-317500" lvl="0" marL="457200" rtl="0">
              <a:lnSpc>
                <a:spcPct val="115000"/>
              </a:lnSpc>
              <a:spcBef>
                <a:spcPts val="0"/>
              </a:spcBef>
              <a:spcAft>
                <a:spcPts val="0"/>
              </a:spcAft>
              <a:buSzPts val="1400"/>
              <a:buChar char="●"/>
            </a:pPr>
            <a:r>
              <a:rPr b="1" lang="en" sz="1400"/>
              <a:t>RESET → RESET otherwise</a:t>
            </a:r>
            <a:endParaRPr sz="1400"/>
          </a:p>
          <a:p>
            <a:pPr indent="0" lvl="0" marL="0" rtl="0">
              <a:spcBef>
                <a:spcPts val="600"/>
              </a:spcBef>
              <a:spcAft>
                <a:spcPts val="0"/>
              </a:spcAft>
              <a:buNone/>
            </a:pPr>
            <a:r>
              <a:t/>
            </a:r>
            <a:endParaRPr sz="1400"/>
          </a:p>
        </p:txBody>
      </p:sp>
      <p:sp>
        <p:nvSpPr>
          <p:cNvPr id="337" name="Shape 337"/>
          <p:cNvSpPr/>
          <p:nvPr/>
        </p:nvSpPr>
        <p:spPr>
          <a:xfrm>
            <a:off x="527550" y="3907700"/>
            <a:ext cx="3673200" cy="242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2400">
                <a:solidFill>
                  <a:schemeClr val="dk1"/>
                </a:solidFill>
              </a:rPr>
              <a:t>G (traffic_light = RED &amp; button = RESET -&gt; F (traffic_light = green))</a:t>
            </a:r>
            <a:endParaRPr b="1"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343" name="Shape 34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State variables:</a:t>
            </a:r>
            <a:endParaRPr sz="1400"/>
          </a:p>
          <a:p>
            <a:pPr indent="-317500" lvl="0" marL="457200" rtl="0">
              <a:lnSpc>
                <a:spcPct val="115000"/>
              </a:lnSpc>
              <a:spcBef>
                <a:spcPts val="0"/>
              </a:spcBef>
              <a:spcAft>
                <a:spcPts val="0"/>
              </a:spcAft>
              <a:buSzPts val="1400"/>
              <a:buChar char="●"/>
            </a:pPr>
            <a:r>
              <a:rPr b="1" lang="en" sz="1400"/>
              <a:t>traffic_light: {RED, YELLOW, GREEN}</a:t>
            </a:r>
            <a:endParaRPr b="1" sz="1400"/>
          </a:p>
          <a:p>
            <a:pPr indent="-317500" lvl="0" marL="457200" rtl="0">
              <a:lnSpc>
                <a:spcPct val="115000"/>
              </a:lnSpc>
              <a:spcBef>
                <a:spcPts val="0"/>
              </a:spcBef>
              <a:spcAft>
                <a:spcPts val="0"/>
              </a:spcAft>
              <a:buSzPts val="1400"/>
              <a:buChar char="●"/>
            </a:pPr>
            <a:r>
              <a:rPr b="1" lang="en" sz="1400"/>
              <a:t>pedestrian_light: {WAIT, WALK, FLASH}</a:t>
            </a:r>
            <a:endParaRPr b="1" sz="1400"/>
          </a:p>
          <a:p>
            <a:pPr indent="-317500" lvl="0" marL="457200" rtl="0">
              <a:lnSpc>
                <a:spcPct val="115000"/>
              </a:lnSpc>
              <a:spcBef>
                <a:spcPts val="0"/>
              </a:spcBef>
              <a:spcAft>
                <a:spcPts val="0"/>
              </a:spcAft>
              <a:buSzPts val="1400"/>
              <a:buChar char="●"/>
            </a:pPr>
            <a:r>
              <a:rPr b="1" lang="en" sz="1400"/>
              <a:t>button: {RESET, SET}</a:t>
            </a:r>
            <a:endParaRPr b="1" sz="1400"/>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Initially: </a:t>
            </a:r>
            <a:r>
              <a:rPr b="1" lang="en" sz="1400"/>
              <a:t>traffic_light = RED, pedestrian_light = WAIT, button = RESET</a:t>
            </a:r>
            <a:endParaRPr sz="1400"/>
          </a:p>
        </p:txBody>
      </p:sp>
      <p:sp>
        <p:nvSpPr>
          <p:cNvPr id="344" name="Shape 3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45" name="Shape 345"/>
          <p:cNvSpPr txBox="1"/>
          <p:nvPr>
            <p:ph idx="2" type="body"/>
          </p:nvPr>
        </p:nvSpPr>
        <p:spPr>
          <a:xfrm>
            <a:off x="4298450" y="1600200"/>
            <a:ext cx="43884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Transitions:</a:t>
            </a:r>
            <a:endParaRPr sz="1400"/>
          </a:p>
          <a:p>
            <a:pPr indent="0" lvl="0" marL="0" rtl="0">
              <a:lnSpc>
                <a:spcPct val="115000"/>
              </a:lnSpc>
              <a:spcBef>
                <a:spcPts val="0"/>
              </a:spcBef>
              <a:spcAft>
                <a:spcPts val="0"/>
              </a:spcAft>
              <a:buNone/>
            </a:pPr>
            <a:r>
              <a:rPr lang="en" sz="1400"/>
              <a:t>pedestrian_light:</a:t>
            </a:r>
            <a:endParaRPr sz="1400"/>
          </a:p>
          <a:p>
            <a:pPr indent="-317500" lvl="0" marL="457200" rtl="0">
              <a:lnSpc>
                <a:spcPct val="115000"/>
              </a:lnSpc>
              <a:spcBef>
                <a:spcPts val="0"/>
              </a:spcBef>
              <a:spcAft>
                <a:spcPts val="0"/>
              </a:spcAft>
              <a:buSzPts val="1400"/>
              <a:buChar char="●"/>
            </a:pPr>
            <a:r>
              <a:rPr b="1" lang="en" sz="1400"/>
              <a:t>WAIT → WALK if traffic_light = RED</a:t>
            </a:r>
            <a:endParaRPr b="1" sz="1400"/>
          </a:p>
          <a:p>
            <a:pPr indent="-317500" lvl="0" marL="457200" rtl="0">
              <a:lnSpc>
                <a:spcPct val="115000"/>
              </a:lnSpc>
              <a:spcBef>
                <a:spcPts val="0"/>
              </a:spcBef>
              <a:spcAft>
                <a:spcPts val="0"/>
              </a:spcAft>
              <a:buSzPts val="1400"/>
              <a:buChar char="●"/>
            </a:pPr>
            <a:r>
              <a:rPr b="1" lang="en" sz="1400"/>
              <a:t>WAIT → WAIT otherwise</a:t>
            </a:r>
            <a:endParaRPr b="1" sz="1400"/>
          </a:p>
          <a:p>
            <a:pPr indent="-317500" lvl="0" marL="457200" rtl="0">
              <a:lnSpc>
                <a:spcPct val="115000"/>
              </a:lnSpc>
              <a:spcBef>
                <a:spcPts val="0"/>
              </a:spcBef>
              <a:spcAft>
                <a:spcPts val="0"/>
              </a:spcAft>
              <a:buSzPts val="1400"/>
              <a:buChar char="●"/>
            </a:pPr>
            <a:r>
              <a:rPr b="1" lang="en" sz="1400"/>
              <a:t>WALK → {WALK, FLASH}</a:t>
            </a:r>
            <a:endParaRPr b="1" sz="1400"/>
          </a:p>
          <a:p>
            <a:pPr indent="-317500" lvl="0" marL="457200" rtl="0">
              <a:lnSpc>
                <a:spcPct val="115000"/>
              </a:lnSpc>
              <a:spcBef>
                <a:spcPts val="0"/>
              </a:spcBef>
              <a:spcAft>
                <a:spcPts val="0"/>
              </a:spcAft>
              <a:buSzPts val="1400"/>
              <a:buChar char="●"/>
            </a:pPr>
            <a:r>
              <a:rPr b="1" lang="en" sz="1400"/>
              <a:t>FLASH → {FLASH, WAIT}</a:t>
            </a:r>
            <a:endParaRPr sz="1400"/>
          </a:p>
          <a:p>
            <a:pPr indent="0" lvl="0" marL="0" rtl="0">
              <a:lnSpc>
                <a:spcPct val="115000"/>
              </a:lnSpc>
              <a:spcBef>
                <a:spcPts val="0"/>
              </a:spcBef>
              <a:spcAft>
                <a:spcPts val="0"/>
              </a:spcAft>
              <a:buNone/>
            </a:pPr>
            <a:r>
              <a:rPr lang="en" sz="1400"/>
              <a:t>traffic_light:</a:t>
            </a:r>
            <a:endParaRPr sz="1400"/>
          </a:p>
          <a:p>
            <a:pPr indent="-317500" lvl="0" marL="457200" rtl="0">
              <a:lnSpc>
                <a:spcPct val="115000"/>
              </a:lnSpc>
              <a:spcBef>
                <a:spcPts val="0"/>
              </a:spcBef>
              <a:spcAft>
                <a:spcPts val="0"/>
              </a:spcAft>
              <a:buSzPts val="1400"/>
              <a:buChar char="●"/>
            </a:pPr>
            <a:r>
              <a:rPr b="1" lang="en" sz="1400"/>
              <a:t>RED → GREEN if button = RESET</a:t>
            </a:r>
            <a:endParaRPr b="1" sz="1400"/>
          </a:p>
          <a:p>
            <a:pPr indent="-317500" lvl="0" marL="457200" rtl="0">
              <a:lnSpc>
                <a:spcPct val="115000"/>
              </a:lnSpc>
              <a:spcBef>
                <a:spcPts val="0"/>
              </a:spcBef>
              <a:spcAft>
                <a:spcPts val="0"/>
              </a:spcAft>
              <a:buSzPts val="1400"/>
              <a:buChar char="●"/>
            </a:pPr>
            <a:r>
              <a:rPr b="1" lang="en" sz="1400"/>
              <a:t>RED → RED otherwise</a:t>
            </a:r>
            <a:endParaRPr b="1" sz="1400"/>
          </a:p>
          <a:p>
            <a:pPr indent="-317500" lvl="0" marL="457200" rtl="0">
              <a:lnSpc>
                <a:spcPct val="115000"/>
              </a:lnSpc>
              <a:spcBef>
                <a:spcPts val="0"/>
              </a:spcBef>
              <a:spcAft>
                <a:spcPts val="0"/>
              </a:spcAft>
              <a:buSzPts val="1400"/>
              <a:buChar char="●"/>
            </a:pPr>
            <a:r>
              <a:rPr b="1" lang="en" sz="1400"/>
              <a:t>GREEN → {GREEN, YELLOW} if button = SET</a:t>
            </a:r>
            <a:endParaRPr b="1" sz="1400"/>
          </a:p>
          <a:p>
            <a:pPr indent="-317500" lvl="0" marL="457200" rtl="0">
              <a:lnSpc>
                <a:spcPct val="115000"/>
              </a:lnSpc>
              <a:spcBef>
                <a:spcPts val="0"/>
              </a:spcBef>
              <a:spcAft>
                <a:spcPts val="0"/>
              </a:spcAft>
              <a:buSzPts val="1400"/>
              <a:buChar char="●"/>
            </a:pPr>
            <a:r>
              <a:rPr b="1" lang="en" sz="1400"/>
              <a:t>GREEN → GREEN otherwise</a:t>
            </a:r>
            <a:endParaRPr b="1" sz="1400"/>
          </a:p>
          <a:p>
            <a:pPr indent="-317500" lvl="0" marL="457200" rtl="0">
              <a:lnSpc>
                <a:spcPct val="115000"/>
              </a:lnSpc>
              <a:spcBef>
                <a:spcPts val="0"/>
              </a:spcBef>
              <a:spcAft>
                <a:spcPts val="0"/>
              </a:spcAft>
              <a:buSzPts val="1400"/>
              <a:buChar char="●"/>
            </a:pPr>
            <a:r>
              <a:rPr b="1" lang="en" sz="1400"/>
              <a:t>YELLOW→ {YELLOW, RED}</a:t>
            </a:r>
            <a:endParaRPr sz="1400"/>
          </a:p>
          <a:p>
            <a:pPr indent="0" lvl="0" marL="0" rtl="0">
              <a:lnSpc>
                <a:spcPct val="115000"/>
              </a:lnSpc>
              <a:spcBef>
                <a:spcPts val="0"/>
              </a:spcBef>
              <a:spcAft>
                <a:spcPts val="0"/>
              </a:spcAft>
              <a:buNone/>
            </a:pPr>
            <a:r>
              <a:rPr lang="en" sz="1400"/>
              <a:t>button:</a:t>
            </a:r>
            <a:endParaRPr sz="1400"/>
          </a:p>
          <a:p>
            <a:pPr indent="-317500" lvl="0" marL="457200" rtl="0">
              <a:lnSpc>
                <a:spcPct val="115000"/>
              </a:lnSpc>
              <a:spcBef>
                <a:spcPts val="0"/>
              </a:spcBef>
              <a:spcAft>
                <a:spcPts val="0"/>
              </a:spcAft>
              <a:buSzPts val="1400"/>
              <a:buChar char="●"/>
            </a:pPr>
            <a:r>
              <a:rPr b="1" lang="en" sz="1400"/>
              <a:t>SET → RESET if pedestrian_light = WALK</a:t>
            </a:r>
            <a:endParaRPr b="1" sz="1400"/>
          </a:p>
          <a:p>
            <a:pPr indent="-317500" lvl="0" marL="457200" rtl="0">
              <a:lnSpc>
                <a:spcPct val="115000"/>
              </a:lnSpc>
              <a:spcBef>
                <a:spcPts val="0"/>
              </a:spcBef>
              <a:spcAft>
                <a:spcPts val="0"/>
              </a:spcAft>
              <a:buSzPts val="1400"/>
              <a:buChar char="●"/>
            </a:pPr>
            <a:r>
              <a:rPr b="1" lang="en" sz="1400"/>
              <a:t>SET → SET otherwise</a:t>
            </a:r>
            <a:endParaRPr b="1" sz="1400"/>
          </a:p>
          <a:p>
            <a:pPr indent="-317500" lvl="0" marL="457200" rtl="0">
              <a:lnSpc>
                <a:spcPct val="115000"/>
              </a:lnSpc>
              <a:spcBef>
                <a:spcPts val="0"/>
              </a:spcBef>
              <a:spcAft>
                <a:spcPts val="0"/>
              </a:spcAft>
              <a:buSzPts val="1400"/>
              <a:buChar char="●"/>
            </a:pPr>
            <a:r>
              <a:rPr b="1" lang="en" sz="1400"/>
              <a:t>RESET → {RESET, SET} if traffic_light = GREEN</a:t>
            </a:r>
            <a:endParaRPr b="1" sz="1400"/>
          </a:p>
          <a:p>
            <a:pPr indent="-317500" lvl="0" marL="457200" rtl="0">
              <a:lnSpc>
                <a:spcPct val="115000"/>
              </a:lnSpc>
              <a:spcBef>
                <a:spcPts val="0"/>
              </a:spcBef>
              <a:spcAft>
                <a:spcPts val="0"/>
              </a:spcAft>
              <a:buSzPts val="1400"/>
              <a:buChar char="●"/>
            </a:pPr>
            <a:r>
              <a:rPr b="1" lang="en" sz="1400"/>
              <a:t>RESET → RESET otherwise</a:t>
            </a:r>
            <a:endParaRPr sz="1400"/>
          </a:p>
          <a:p>
            <a:pPr indent="0" lvl="0" marL="0" rtl="0">
              <a:spcBef>
                <a:spcPts val="600"/>
              </a:spcBef>
              <a:spcAft>
                <a:spcPts val="0"/>
              </a:spcAft>
              <a:buNone/>
            </a:pPr>
            <a:r>
              <a:t/>
            </a:r>
            <a:endParaRPr sz="1400"/>
          </a:p>
        </p:txBody>
      </p:sp>
      <p:sp>
        <p:nvSpPr>
          <p:cNvPr id="346" name="Shape 346"/>
          <p:cNvSpPr/>
          <p:nvPr/>
        </p:nvSpPr>
        <p:spPr>
          <a:xfrm>
            <a:off x="527550" y="3790450"/>
            <a:ext cx="3673200" cy="254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2000">
                <a:solidFill>
                  <a:schemeClr val="dk1"/>
                </a:solidFill>
              </a:rPr>
              <a:t>Write a trap-property that can be used to derive a test case to exercise the scenario “pedestrian obtains right-of-way to cross the road after pressing the button”.</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71" name="Shape 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nSpc>
                <a:spcPct val="115000"/>
              </a:lnSpc>
              <a:spcBef>
                <a:spcPts val="0"/>
              </a:spcBef>
              <a:spcAft>
                <a:spcPts val="0"/>
              </a:spcAft>
              <a:buSzPts val="2200"/>
              <a:buAutoNum type="arabicPeriod"/>
            </a:pPr>
            <a:r>
              <a:rPr lang="en" sz="2200"/>
              <a:t>A program may be correct, yet not reliable.</a:t>
            </a:r>
            <a:endParaRPr sz="2200"/>
          </a:p>
          <a:p>
            <a:pPr indent="-368300" lvl="1" marL="914400" rtl="0">
              <a:lnSpc>
                <a:spcPct val="115000"/>
              </a:lnSpc>
              <a:spcBef>
                <a:spcPts val="0"/>
              </a:spcBef>
              <a:spcAft>
                <a:spcPts val="0"/>
              </a:spcAft>
              <a:buSzPts val="2200"/>
              <a:buAutoNum type="alphaLcPeriod"/>
            </a:pPr>
            <a:r>
              <a:rPr b="1" lang="en" sz="2200"/>
              <a:t>True</a:t>
            </a:r>
            <a:endParaRPr b="1" sz="2200"/>
          </a:p>
          <a:p>
            <a:pPr indent="-368300" lvl="1" marL="914400" rtl="0">
              <a:lnSpc>
                <a:spcPct val="115000"/>
              </a:lnSpc>
              <a:spcBef>
                <a:spcPts val="0"/>
              </a:spcBef>
              <a:spcAft>
                <a:spcPts val="0"/>
              </a:spcAft>
              <a:buSzPts val="2200"/>
              <a:buAutoNum type="alphaLcPeriod"/>
            </a:pPr>
            <a:r>
              <a:rPr lang="en" sz="2200"/>
              <a:t>False</a:t>
            </a:r>
            <a:endParaRPr sz="2200"/>
          </a:p>
          <a:p>
            <a:pPr indent="0" lvl="0" marL="457200" rtl="0">
              <a:lnSpc>
                <a:spcPct val="115000"/>
              </a:lnSpc>
              <a:spcBef>
                <a:spcPts val="0"/>
              </a:spcBef>
              <a:spcAft>
                <a:spcPts val="0"/>
              </a:spcAft>
              <a:buClr>
                <a:srgbClr val="000000"/>
              </a:buClr>
              <a:buSzPts val="1100"/>
              <a:buNone/>
            </a:pPr>
            <a:r>
              <a:t/>
            </a:r>
            <a:endParaRPr sz="2200"/>
          </a:p>
          <a:p>
            <a:pPr indent="-368300" lvl="0" marL="457200" rtl="0">
              <a:lnSpc>
                <a:spcPct val="115000"/>
              </a:lnSpc>
              <a:spcBef>
                <a:spcPts val="0"/>
              </a:spcBef>
              <a:spcAft>
                <a:spcPts val="0"/>
              </a:spcAft>
              <a:buSzPts val="2200"/>
              <a:buAutoNum type="arabicPeriod"/>
            </a:pPr>
            <a:r>
              <a:rPr lang="en" sz="2200"/>
              <a:t>If a system is on an average down for a total 30 minutes during any 24-hour period:</a:t>
            </a:r>
            <a:endParaRPr sz="2200"/>
          </a:p>
          <a:p>
            <a:pPr indent="-368300" lvl="1" marL="914400" rtl="0">
              <a:lnSpc>
                <a:spcPct val="115000"/>
              </a:lnSpc>
              <a:spcBef>
                <a:spcPts val="0"/>
              </a:spcBef>
              <a:spcAft>
                <a:spcPts val="0"/>
              </a:spcAft>
              <a:buSzPts val="2200"/>
              <a:buAutoNum type="alphaLcPeriod"/>
            </a:pPr>
            <a:r>
              <a:rPr b="1" lang="en" sz="2200"/>
              <a:t>Its availability is about 98% (approximated to the nearest integer) </a:t>
            </a:r>
            <a:endParaRPr b="1" sz="2200"/>
          </a:p>
          <a:p>
            <a:pPr indent="-368300" lvl="1" marL="914400" rtl="0">
              <a:lnSpc>
                <a:spcPct val="115000"/>
              </a:lnSpc>
              <a:spcBef>
                <a:spcPts val="0"/>
              </a:spcBef>
              <a:spcAft>
                <a:spcPts val="0"/>
              </a:spcAft>
              <a:buSzPts val="2200"/>
              <a:buAutoNum type="alphaLcPeriod"/>
            </a:pPr>
            <a:r>
              <a:rPr lang="en" sz="2200"/>
              <a:t>Its reliability is about 98% (approximated to the nearest integer)</a:t>
            </a:r>
            <a:endParaRPr sz="2200"/>
          </a:p>
          <a:p>
            <a:pPr indent="-368300" lvl="1" marL="914400" rtl="0">
              <a:lnSpc>
                <a:spcPct val="115000"/>
              </a:lnSpc>
              <a:spcBef>
                <a:spcPts val="0"/>
              </a:spcBef>
              <a:spcAft>
                <a:spcPts val="0"/>
              </a:spcAft>
              <a:buSzPts val="2200"/>
              <a:buAutoNum type="alphaLcPeriod"/>
            </a:pPr>
            <a:r>
              <a:rPr lang="en" sz="2200"/>
              <a:t>Its mean time between failures is 23.5 hours</a:t>
            </a:r>
            <a:endParaRPr sz="2200"/>
          </a:p>
          <a:p>
            <a:pPr indent="-368300" lvl="1" marL="914400" rtl="0">
              <a:lnSpc>
                <a:spcPct val="115000"/>
              </a:lnSpc>
              <a:spcBef>
                <a:spcPts val="0"/>
              </a:spcBef>
              <a:spcAft>
                <a:spcPts val="0"/>
              </a:spcAft>
              <a:buSzPts val="2200"/>
              <a:buAutoNum type="alphaLcPeriod"/>
            </a:pPr>
            <a:r>
              <a:rPr lang="en" sz="2200"/>
              <a:t>Its maintenance window is 30 minutes</a:t>
            </a:r>
            <a:endParaRPr sz="2200"/>
          </a:p>
        </p:txBody>
      </p:sp>
      <p:sp>
        <p:nvSpPr>
          <p:cNvPr id="72" name="Shape 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352" name="Shape 35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State variables:</a:t>
            </a:r>
            <a:endParaRPr sz="1400"/>
          </a:p>
          <a:p>
            <a:pPr indent="-317500" lvl="0" marL="457200" rtl="0">
              <a:lnSpc>
                <a:spcPct val="115000"/>
              </a:lnSpc>
              <a:spcBef>
                <a:spcPts val="0"/>
              </a:spcBef>
              <a:spcAft>
                <a:spcPts val="0"/>
              </a:spcAft>
              <a:buSzPts val="1400"/>
              <a:buChar char="●"/>
            </a:pPr>
            <a:r>
              <a:rPr b="1" lang="en" sz="1400"/>
              <a:t>traffic_light: {RED, YELLOW, GREEN}</a:t>
            </a:r>
            <a:endParaRPr b="1" sz="1400"/>
          </a:p>
          <a:p>
            <a:pPr indent="-317500" lvl="0" marL="457200" rtl="0">
              <a:lnSpc>
                <a:spcPct val="115000"/>
              </a:lnSpc>
              <a:spcBef>
                <a:spcPts val="0"/>
              </a:spcBef>
              <a:spcAft>
                <a:spcPts val="0"/>
              </a:spcAft>
              <a:buSzPts val="1400"/>
              <a:buChar char="●"/>
            </a:pPr>
            <a:r>
              <a:rPr b="1" lang="en" sz="1400"/>
              <a:t>pedestrian_light: {WAIT, WALK, FLASH}</a:t>
            </a:r>
            <a:endParaRPr b="1" sz="1400"/>
          </a:p>
          <a:p>
            <a:pPr indent="-317500" lvl="0" marL="457200" rtl="0">
              <a:lnSpc>
                <a:spcPct val="115000"/>
              </a:lnSpc>
              <a:spcBef>
                <a:spcPts val="0"/>
              </a:spcBef>
              <a:spcAft>
                <a:spcPts val="0"/>
              </a:spcAft>
              <a:buSzPts val="1400"/>
              <a:buChar char="●"/>
            </a:pPr>
            <a:r>
              <a:rPr b="1" lang="en" sz="1400"/>
              <a:t>button: {RESET, SET}</a:t>
            </a:r>
            <a:endParaRPr b="1" sz="1400"/>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Initially: </a:t>
            </a:r>
            <a:r>
              <a:rPr b="1" lang="en" sz="1400"/>
              <a:t>traffic_light = RED, pedestrian_light = WAIT, button = RESET</a:t>
            </a:r>
            <a:endParaRPr sz="1400"/>
          </a:p>
        </p:txBody>
      </p:sp>
      <p:sp>
        <p:nvSpPr>
          <p:cNvPr id="353" name="Shape 3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54" name="Shape 354"/>
          <p:cNvSpPr txBox="1"/>
          <p:nvPr>
            <p:ph idx="2" type="body"/>
          </p:nvPr>
        </p:nvSpPr>
        <p:spPr>
          <a:xfrm>
            <a:off x="4298450" y="1600200"/>
            <a:ext cx="43884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Transitions:</a:t>
            </a:r>
            <a:endParaRPr sz="1400"/>
          </a:p>
          <a:p>
            <a:pPr indent="0" lvl="0" marL="0" rtl="0">
              <a:lnSpc>
                <a:spcPct val="115000"/>
              </a:lnSpc>
              <a:spcBef>
                <a:spcPts val="0"/>
              </a:spcBef>
              <a:spcAft>
                <a:spcPts val="0"/>
              </a:spcAft>
              <a:buNone/>
            </a:pPr>
            <a:r>
              <a:rPr lang="en" sz="1400"/>
              <a:t>pedestrian_light:</a:t>
            </a:r>
            <a:endParaRPr sz="1400"/>
          </a:p>
          <a:p>
            <a:pPr indent="-317500" lvl="0" marL="457200" rtl="0">
              <a:lnSpc>
                <a:spcPct val="115000"/>
              </a:lnSpc>
              <a:spcBef>
                <a:spcPts val="0"/>
              </a:spcBef>
              <a:spcAft>
                <a:spcPts val="0"/>
              </a:spcAft>
              <a:buSzPts val="1400"/>
              <a:buChar char="●"/>
            </a:pPr>
            <a:r>
              <a:rPr b="1" lang="en" sz="1400"/>
              <a:t>WAIT → WALK if traffic_light = RED</a:t>
            </a:r>
            <a:endParaRPr b="1" sz="1400"/>
          </a:p>
          <a:p>
            <a:pPr indent="-317500" lvl="0" marL="457200" rtl="0">
              <a:lnSpc>
                <a:spcPct val="115000"/>
              </a:lnSpc>
              <a:spcBef>
                <a:spcPts val="0"/>
              </a:spcBef>
              <a:spcAft>
                <a:spcPts val="0"/>
              </a:spcAft>
              <a:buSzPts val="1400"/>
              <a:buChar char="●"/>
            </a:pPr>
            <a:r>
              <a:rPr b="1" lang="en" sz="1400"/>
              <a:t>WAIT → WAIT otherwise</a:t>
            </a:r>
            <a:endParaRPr b="1" sz="1400"/>
          </a:p>
          <a:p>
            <a:pPr indent="-317500" lvl="0" marL="457200" rtl="0">
              <a:lnSpc>
                <a:spcPct val="115000"/>
              </a:lnSpc>
              <a:spcBef>
                <a:spcPts val="0"/>
              </a:spcBef>
              <a:spcAft>
                <a:spcPts val="0"/>
              </a:spcAft>
              <a:buSzPts val="1400"/>
              <a:buChar char="●"/>
            </a:pPr>
            <a:r>
              <a:rPr b="1" lang="en" sz="1400"/>
              <a:t>WALK → {WALK, FLASH}</a:t>
            </a:r>
            <a:endParaRPr b="1" sz="1400"/>
          </a:p>
          <a:p>
            <a:pPr indent="-317500" lvl="0" marL="457200" rtl="0">
              <a:lnSpc>
                <a:spcPct val="115000"/>
              </a:lnSpc>
              <a:spcBef>
                <a:spcPts val="0"/>
              </a:spcBef>
              <a:spcAft>
                <a:spcPts val="0"/>
              </a:spcAft>
              <a:buSzPts val="1400"/>
              <a:buChar char="●"/>
            </a:pPr>
            <a:r>
              <a:rPr b="1" lang="en" sz="1400"/>
              <a:t>FLASH → {FLASH, WAIT}</a:t>
            </a:r>
            <a:endParaRPr sz="1400"/>
          </a:p>
          <a:p>
            <a:pPr indent="0" lvl="0" marL="0" rtl="0">
              <a:lnSpc>
                <a:spcPct val="115000"/>
              </a:lnSpc>
              <a:spcBef>
                <a:spcPts val="0"/>
              </a:spcBef>
              <a:spcAft>
                <a:spcPts val="0"/>
              </a:spcAft>
              <a:buNone/>
            </a:pPr>
            <a:r>
              <a:rPr lang="en" sz="1400"/>
              <a:t>traffic_light:</a:t>
            </a:r>
            <a:endParaRPr sz="1400"/>
          </a:p>
          <a:p>
            <a:pPr indent="-317500" lvl="0" marL="457200" rtl="0">
              <a:lnSpc>
                <a:spcPct val="115000"/>
              </a:lnSpc>
              <a:spcBef>
                <a:spcPts val="0"/>
              </a:spcBef>
              <a:spcAft>
                <a:spcPts val="0"/>
              </a:spcAft>
              <a:buSzPts val="1400"/>
              <a:buChar char="●"/>
            </a:pPr>
            <a:r>
              <a:rPr b="1" lang="en" sz="1400"/>
              <a:t>RED → GREEN if button = RESET</a:t>
            </a:r>
            <a:endParaRPr b="1" sz="1400"/>
          </a:p>
          <a:p>
            <a:pPr indent="-317500" lvl="0" marL="457200" rtl="0">
              <a:lnSpc>
                <a:spcPct val="115000"/>
              </a:lnSpc>
              <a:spcBef>
                <a:spcPts val="0"/>
              </a:spcBef>
              <a:spcAft>
                <a:spcPts val="0"/>
              </a:spcAft>
              <a:buSzPts val="1400"/>
              <a:buChar char="●"/>
            </a:pPr>
            <a:r>
              <a:rPr b="1" lang="en" sz="1400"/>
              <a:t>RED → RED otherwise</a:t>
            </a:r>
            <a:endParaRPr b="1" sz="1400"/>
          </a:p>
          <a:p>
            <a:pPr indent="-317500" lvl="0" marL="457200" rtl="0">
              <a:lnSpc>
                <a:spcPct val="115000"/>
              </a:lnSpc>
              <a:spcBef>
                <a:spcPts val="0"/>
              </a:spcBef>
              <a:spcAft>
                <a:spcPts val="0"/>
              </a:spcAft>
              <a:buSzPts val="1400"/>
              <a:buChar char="●"/>
            </a:pPr>
            <a:r>
              <a:rPr b="1" lang="en" sz="1400"/>
              <a:t>GREEN → {GREEN, YELLOW} if button = SET</a:t>
            </a:r>
            <a:endParaRPr b="1" sz="1400"/>
          </a:p>
          <a:p>
            <a:pPr indent="-317500" lvl="0" marL="457200" rtl="0">
              <a:lnSpc>
                <a:spcPct val="115000"/>
              </a:lnSpc>
              <a:spcBef>
                <a:spcPts val="0"/>
              </a:spcBef>
              <a:spcAft>
                <a:spcPts val="0"/>
              </a:spcAft>
              <a:buSzPts val="1400"/>
              <a:buChar char="●"/>
            </a:pPr>
            <a:r>
              <a:rPr b="1" lang="en" sz="1400"/>
              <a:t>GREEN → GREEN otherwise</a:t>
            </a:r>
            <a:endParaRPr b="1" sz="1400"/>
          </a:p>
          <a:p>
            <a:pPr indent="-317500" lvl="0" marL="457200" rtl="0">
              <a:lnSpc>
                <a:spcPct val="115000"/>
              </a:lnSpc>
              <a:spcBef>
                <a:spcPts val="0"/>
              </a:spcBef>
              <a:spcAft>
                <a:spcPts val="0"/>
              </a:spcAft>
              <a:buSzPts val="1400"/>
              <a:buChar char="●"/>
            </a:pPr>
            <a:r>
              <a:rPr b="1" lang="en" sz="1400"/>
              <a:t>YELLOW→ {YELLOW, RED}</a:t>
            </a:r>
            <a:endParaRPr sz="1400"/>
          </a:p>
          <a:p>
            <a:pPr indent="0" lvl="0" marL="0" rtl="0">
              <a:lnSpc>
                <a:spcPct val="115000"/>
              </a:lnSpc>
              <a:spcBef>
                <a:spcPts val="0"/>
              </a:spcBef>
              <a:spcAft>
                <a:spcPts val="0"/>
              </a:spcAft>
              <a:buNone/>
            </a:pPr>
            <a:r>
              <a:rPr lang="en" sz="1400"/>
              <a:t>button:</a:t>
            </a:r>
            <a:endParaRPr sz="1400"/>
          </a:p>
          <a:p>
            <a:pPr indent="-317500" lvl="0" marL="457200" rtl="0">
              <a:lnSpc>
                <a:spcPct val="115000"/>
              </a:lnSpc>
              <a:spcBef>
                <a:spcPts val="0"/>
              </a:spcBef>
              <a:spcAft>
                <a:spcPts val="0"/>
              </a:spcAft>
              <a:buSzPts val="1400"/>
              <a:buChar char="●"/>
            </a:pPr>
            <a:r>
              <a:rPr b="1" lang="en" sz="1400"/>
              <a:t>SET → RESET if pedestrian_light = WALK</a:t>
            </a:r>
            <a:endParaRPr b="1" sz="1400"/>
          </a:p>
          <a:p>
            <a:pPr indent="-317500" lvl="0" marL="457200" rtl="0">
              <a:lnSpc>
                <a:spcPct val="115000"/>
              </a:lnSpc>
              <a:spcBef>
                <a:spcPts val="0"/>
              </a:spcBef>
              <a:spcAft>
                <a:spcPts val="0"/>
              </a:spcAft>
              <a:buSzPts val="1400"/>
              <a:buChar char="●"/>
            </a:pPr>
            <a:r>
              <a:rPr b="1" lang="en" sz="1400"/>
              <a:t>SET → SET otherwise</a:t>
            </a:r>
            <a:endParaRPr b="1" sz="1400"/>
          </a:p>
          <a:p>
            <a:pPr indent="-317500" lvl="0" marL="457200" rtl="0">
              <a:lnSpc>
                <a:spcPct val="115000"/>
              </a:lnSpc>
              <a:spcBef>
                <a:spcPts val="0"/>
              </a:spcBef>
              <a:spcAft>
                <a:spcPts val="0"/>
              </a:spcAft>
              <a:buSzPts val="1400"/>
              <a:buChar char="●"/>
            </a:pPr>
            <a:r>
              <a:rPr b="1" lang="en" sz="1400"/>
              <a:t>RESET → {RESET, SET} if traffic_light = GREEN</a:t>
            </a:r>
            <a:endParaRPr b="1" sz="1400"/>
          </a:p>
          <a:p>
            <a:pPr indent="-317500" lvl="0" marL="457200" rtl="0">
              <a:lnSpc>
                <a:spcPct val="115000"/>
              </a:lnSpc>
              <a:spcBef>
                <a:spcPts val="0"/>
              </a:spcBef>
              <a:spcAft>
                <a:spcPts val="0"/>
              </a:spcAft>
              <a:buSzPts val="1400"/>
              <a:buChar char="●"/>
            </a:pPr>
            <a:r>
              <a:rPr b="1" lang="en" sz="1400"/>
              <a:t>RESET → RESET otherwise</a:t>
            </a:r>
            <a:endParaRPr sz="1400"/>
          </a:p>
          <a:p>
            <a:pPr indent="0" lvl="0" marL="0" rtl="0">
              <a:spcBef>
                <a:spcPts val="600"/>
              </a:spcBef>
              <a:spcAft>
                <a:spcPts val="0"/>
              </a:spcAft>
              <a:buNone/>
            </a:pPr>
            <a:r>
              <a:t/>
            </a:r>
            <a:endParaRPr sz="1400"/>
          </a:p>
        </p:txBody>
      </p:sp>
      <p:sp>
        <p:nvSpPr>
          <p:cNvPr id="355" name="Shape 355"/>
          <p:cNvSpPr/>
          <p:nvPr/>
        </p:nvSpPr>
        <p:spPr>
          <a:xfrm>
            <a:off x="527550" y="3790450"/>
            <a:ext cx="3673200" cy="254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2400">
                <a:solidFill>
                  <a:schemeClr val="dk1"/>
                </a:solidFill>
              </a:rPr>
              <a:t>Property in temporal logic: </a:t>
            </a:r>
            <a:endParaRPr b="1" sz="2400">
              <a:solidFill>
                <a:schemeClr val="dk1"/>
              </a:solidFill>
            </a:endParaRPr>
          </a:p>
          <a:p>
            <a:pPr indent="0" lvl="0" marL="0" rtl="0">
              <a:lnSpc>
                <a:spcPct val="115000"/>
              </a:lnSpc>
              <a:spcBef>
                <a:spcPts val="0"/>
              </a:spcBef>
              <a:spcAft>
                <a:spcPts val="0"/>
              </a:spcAft>
              <a:buNone/>
            </a:pPr>
            <a:r>
              <a:rPr b="1" lang="en" sz="2400">
                <a:solidFill>
                  <a:schemeClr val="dk1"/>
                </a:solidFill>
              </a:rPr>
              <a:t>G (button = SET -&gt; F (pedestrian_light = WALK))</a:t>
            </a:r>
            <a:br>
              <a:rPr b="1" lang="en" sz="2400">
                <a:solidFill>
                  <a:schemeClr val="dk1"/>
                </a:solidFill>
              </a:rPr>
            </a:br>
            <a:endParaRPr b="1"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a:t>
            </a:r>
            <a:endParaRPr/>
          </a:p>
        </p:txBody>
      </p:sp>
      <p:sp>
        <p:nvSpPr>
          <p:cNvPr id="361" name="Shape 36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State variables:</a:t>
            </a:r>
            <a:endParaRPr sz="1400"/>
          </a:p>
          <a:p>
            <a:pPr indent="-317500" lvl="0" marL="457200" rtl="0">
              <a:lnSpc>
                <a:spcPct val="115000"/>
              </a:lnSpc>
              <a:spcBef>
                <a:spcPts val="0"/>
              </a:spcBef>
              <a:spcAft>
                <a:spcPts val="0"/>
              </a:spcAft>
              <a:buSzPts val="1400"/>
              <a:buChar char="●"/>
            </a:pPr>
            <a:r>
              <a:rPr b="1" lang="en" sz="1400"/>
              <a:t>traffic_light: {RED, YELLOW, GREEN}</a:t>
            </a:r>
            <a:endParaRPr b="1" sz="1400"/>
          </a:p>
          <a:p>
            <a:pPr indent="-317500" lvl="0" marL="457200" rtl="0">
              <a:lnSpc>
                <a:spcPct val="115000"/>
              </a:lnSpc>
              <a:spcBef>
                <a:spcPts val="0"/>
              </a:spcBef>
              <a:spcAft>
                <a:spcPts val="0"/>
              </a:spcAft>
              <a:buSzPts val="1400"/>
              <a:buChar char="●"/>
            </a:pPr>
            <a:r>
              <a:rPr b="1" lang="en" sz="1400"/>
              <a:t>pedestrian_light: {WAIT, WALK, FLASH}</a:t>
            </a:r>
            <a:endParaRPr b="1" sz="1400"/>
          </a:p>
          <a:p>
            <a:pPr indent="-317500" lvl="0" marL="457200" rtl="0">
              <a:lnSpc>
                <a:spcPct val="115000"/>
              </a:lnSpc>
              <a:spcBef>
                <a:spcPts val="0"/>
              </a:spcBef>
              <a:spcAft>
                <a:spcPts val="0"/>
              </a:spcAft>
              <a:buSzPts val="1400"/>
              <a:buChar char="●"/>
            </a:pPr>
            <a:r>
              <a:rPr b="1" lang="en" sz="1400"/>
              <a:t>button: {RESET, SET}</a:t>
            </a:r>
            <a:endParaRPr b="1" sz="1400"/>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Initially: </a:t>
            </a:r>
            <a:r>
              <a:rPr b="1" lang="en" sz="1400"/>
              <a:t>traffic_light = RED, pedestrian_light = WAIT, button = RESET</a:t>
            </a:r>
            <a:endParaRPr sz="1400"/>
          </a:p>
        </p:txBody>
      </p:sp>
      <p:sp>
        <p:nvSpPr>
          <p:cNvPr id="362" name="Shape 3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63" name="Shape 363"/>
          <p:cNvSpPr txBox="1"/>
          <p:nvPr>
            <p:ph idx="2" type="body"/>
          </p:nvPr>
        </p:nvSpPr>
        <p:spPr>
          <a:xfrm>
            <a:off x="4298450" y="1600200"/>
            <a:ext cx="43884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t>Transitions:</a:t>
            </a:r>
            <a:endParaRPr sz="1400"/>
          </a:p>
          <a:p>
            <a:pPr indent="0" lvl="0" marL="0" rtl="0">
              <a:lnSpc>
                <a:spcPct val="115000"/>
              </a:lnSpc>
              <a:spcBef>
                <a:spcPts val="0"/>
              </a:spcBef>
              <a:spcAft>
                <a:spcPts val="0"/>
              </a:spcAft>
              <a:buNone/>
            </a:pPr>
            <a:r>
              <a:rPr lang="en" sz="1400"/>
              <a:t>pedestrian_light:</a:t>
            </a:r>
            <a:endParaRPr sz="1400"/>
          </a:p>
          <a:p>
            <a:pPr indent="-317500" lvl="0" marL="457200" rtl="0">
              <a:lnSpc>
                <a:spcPct val="115000"/>
              </a:lnSpc>
              <a:spcBef>
                <a:spcPts val="0"/>
              </a:spcBef>
              <a:spcAft>
                <a:spcPts val="0"/>
              </a:spcAft>
              <a:buSzPts val="1400"/>
              <a:buChar char="●"/>
            </a:pPr>
            <a:r>
              <a:rPr b="1" lang="en" sz="1400"/>
              <a:t>WAIT → WALK if traffic_light = RED</a:t>
            </a:r>
            <a:endParaRPr b="1" sz="1400"/>
          </a:p>
          <a:p>
            <a:pPr indent="-317500" lvl="0" marL="457200" rtl="0">
              <a:lnSpc>
                <a:spcPct val="115000"/>
              </a:lnSpc>
              <a:spcBef>
                <a:spcPts val="0"/>
              </a:spcBef>
              <a:spcAft>
                <a:spcPts val="0"/>
              </a:spcAft>
              <a:buSzPts val="1400"/>
              <a:buChar char="●"/>
            </a:pPr>
            <a:r>
              <a:rPr b="1" lang="en" sz="1400"/>
              <a:t>WAIT → WAIT otherwise</a:t>
            </a:r>
            <a:endParaRPr b="1" sz="1400"/>
          </a:p>
          <a:p>
            <a:pPr indent="-317500" lvl="0" marL="457200" rtl="0">
              <a:lnSpc>
                <a:spcPct val="115000"/>
              </a:lnSpc>
              <a:spcBef>
                <a:spcPts val="0"/>
              </a:spcBef>
              <a:spcAft>
                <a:spcPts val="0"/>
              </a:spcAft>
              <a:buSzPts val="1400"/>
              <a:buChar char="●"/>
            </a:pPr>
            <a:r>
              <a:rPr b="1" lang="en" sz="1400"/>
              <a:t>WALK → {WALK, FLASH}</a:t>
            </a:r>
            <a:endParaRPr b="1" sz="1400"/>
          </a:p>
          <a:p>
            <a:pPr indent="-317500" lvl="0" marL="457200" rtl="0">
              <a:lnSpc>
                <a:spcPct val="115000"/>
              </a:lnSpc>
              <a:spcBef>
                <a:spcPts val="0"/>
              </a:spcBef>
              <a:spcAft>
                <a:spcPts val="0"/>
              </a:spcAft>
              <a:buSzPts val="1400"/>
              <a:buChar char="●"/>
            </a:pPr>
            <a:r>
              <a:rPr b="1" lang="en" sz="1400"/>
              <a:t>FLASH → {FLASH, WAIT}</a:t>
            </a:r>
            <a:endParaRPr sz="1400"/>
          </a:p>
          <a:p>
            <a:pPr indent="0" lvl="0" marL="0" rtl="0">
              <a:lnSpc>
                <a:spcPct val="115000"/>
              </a:lnSpc>
              <a:spcBef>
                <a:spcPts val="0"/>
              </a:spcBef>
              <a:spcAft>
                <a:spcPts val="0"/>
              </a:spcAft>
              <a:buNone/>
            </a:pPr>
            <a:r>
              <a:rPr lang="en" sz="1400"/>
              <a:t>traffic_light:</a:t>
            </a:r>
            <a:endParaRPr sz="1400"/>
          </a:p>
          <a:p>
            <a:pPr indent="-317500" lvl="0" marL="457200" rtl="0">
              <a:lnSpc>
                <a:spcPct val="115000"/>
              </a:lnSpc>
              <a:spcBef>
                <a:spcPts val="0"/>
              </a:spcBef>
              <a:spcAft>
                <a:spcPts val="0"/>
              </a:spcAft>
              <a:buSzPts val="1400"/>
              <a:buChar char="●"/>
            </a:pPr>
            <a:r>
              <a:rPr b="1" lang="en" sz="1400"/>
              <a:t>RED → GREEN if button = RESET</a:t>
            </a:r>
            <a:endParaRPr b="1" sz="1400"/>
          </a:p>
          <a:p>
            <a:pPr indent="-317500" lvl="0" marL="457200" rtl="0">
              <a:lnSpc>
                <a:spcPct val="115000"/>
              </a:lnSpc>
              <a:spcBef>
                <a:spcPts val="0"/>
              </a:spcBef>
              <a:spcAft>
                <a:spcPts val="0"/>
              </a:spcAft>
              <a:buSzPts val="1400"/>
              <a:buChar char="●"/>
            </a:pPr>
            <a:r>
              <a:rPr b="1" lang="en" sz="1400"/>
              <a:t>RED → RED otherwise</a:t>
            </a:r>
            <a:endParaRPr b="1" sz="1400"/>
          </a:p>
          <a:p>
            <a:pPr indent="-317500" lvl="0" marL="457200" rtl="0">
              <a:lnSpc>
                <a:spcPct val="115000"/>
              </a:lnSpc>
              <a:spcBef>
                <a:spcPts val="0"/>
              </a:spcBef>
              <a:spcAft>
                <a:spcPts val="0"/>
              </a:spcAft>
              <a:buSzPts val="1400"/>
              <a:buChar char="●"/>
            </a:pPr>
            <a:r>
              <a:rPr b="1" lang="en" sz="1400"/>
              <a:t>GREEN → {GREEN, YELLOW} if button = SET</a:t>
            </a:r>
            <a:endParaRPr b="1" sz="1400"/>
          </a:p>
          <a:p>
            <a:pPr indent="-317500" lvl="0" marL="457200" rtl="0">
              <a:lnSpc>
                <a:spcPct val="115000"/>
              </a:lnSpc>
              <a:spcBef>
                <a:spcPts val="0"/>
              </a:spcBef>
              <a:spcAft>
                <a:spcPts val="0"/>
              </a:spcAft>
              <a:buSzPts val="1400"/>
              <a:buChar char="●"/>
            </a:pPr>
            <a:r>
              <a:rPr b="1" lang="en" sz="1400"/>
              <a:t>GREEN → GREEN otherwise</a:t>
            </a:r>
            <a:endParaRPr b="1" sz="1400"/>
          </a:p>
          <a:p>
            <a:pPr indent="-317500" lvl="0" marL="457200" rtl="0">
              <a:lnSpc>
                <a:spcPct val="115000"/>
              </a:lnSpc>
              <a:spcBef>
                <a:spcPts val="0"/>
              </a:spcBef>
              <a:spcAft>
                <a:spcPts val="0"/>
              </a:spcAft>
              <a:buSzPts val="1400"/>
              <a:buChar char="●"/>
            </a:pPr>
            <a:r>
              <a:rPr b="1" lang="en" sz="1400"/>
              <a:t>YELLOW→ {YELLOW, RED}</a:t>
            </a:r>
            <a:endParaRPr sz="1400"/>
          </a:p>
          <a:p>
            <a:pPr indent="0" lvl="0" marL="0" rtl="0">
              <a:lnSpc>
                <a:spcPct val="115000"/>
              </a:lnSpc>
              <a:spcBef>
                <a:spcPts val="0"/>
              </a:spcBef>
              <a:spcAft>
                <a:spcPts val="0"/>
              </a:spcAft>
              <a:buNone/>
            </a:pPr>
            <a:r>
              <a:rPr lang="en" sz="1400"/>
              <a:t>button:</a:t>
            </a:r>
            <a:endParaRPr sz="1400"/>
          </a:p>
          <a:p>
            <a:pPr indent="-317500" lvl="0" marL="457200" rtl="0">
              <a:lnSpc>
                <a:spcPct val="115000"/>
              </a:lnSpc>
              <a:spcBef>
                <a:spcPts val="0"/>
              </a:spcBef>
              <a:spcAft>
                <a:spcPts val="0"/>
              </a:spcAft>
              <a:buSzPts val="1400"/>
              <a:buChar char="●"/>
            </a:pPr>
            <a:r>
              <a:rPr b="1" lang="en" sz="1400"/>
              <a:t>SET → RESET if pedestrian_light = WALK</a:t>
            </a:r>
            <a:endParaRPr b="1" sz="1400"/>
          </a:p>
          <a:p>
            <a:pPr indent="-317500" lvl="0" marL="457200" rtl="0">
              <a:lnSpc>
                <a:spcPct val="115000"/>
              </a:lnSpc>
              <a:spcBef>
                <a:spcPts val="0"/>
              </a:spcBef>
              <a:spcAft>
                <a:spcPts val="0"/>
              </a:spcAft>
              <a:buSzPts val="1400"/>
              <a:buChar char="●"/>
            </a:pPr>
            <a:r>
              <a:rPr b="1" lang="en" sz="1400"/>
              <a:t>SET → SET otherwise</a:t>
            </a:r>
            <a:endParaRPr b="1" sz="1400"/>
          </a:p>
          <a:p>
            <a:pPr indent="-317500" lvl="0" marL="457200" rtl="0">
              <a:lnSpc>
                <a:spcPct val="115000"/>
              </a:lnSpc>
              <a:spcBef>
                <a:spcPts val="0"/>
              </a:spcBef>
              <a:spcAft>
                <a:spcPts val="0"/>
              </a:spcAft>
              <a:buSzPts val="1400"/>
              <a:buChar char="●"/>
            </a:pPr>
            <a:r>
              <a:rPr b="1" lang="en" sz="1400"/>
              <a:t>RESET → {RESET, SET} if traffic_light = GREEN</a:t>
            </a:r>
            <a:endParaRPr b="1" sz="1400"/>
          </a:p>
          <a:p>
            <a:pPr indent="-317500" lvl="0" marL="457200" rtl="0">
              <a:lnSpc>
                <a:spcPct val="115000"/>
              </a:lnSpc>
              <a:spcBef>
                <a:spcPts val="0"/>
              </a:spcBef>
              <a:spcAft>
                <a:spcPts val="0"/>
              </a:spcAft>
              <a:buSzPts val="1400"/>
              <a:buChar char="●"/>
            </a:pPr>
            <a:r>
              <a:rPr b="1" lang="en" sz="1400"/>
              <a:t>RESET → RESET otherwise</a:t>
            </a:r>
            <a:endParaRPr sz="1400"/>
          </a:p>
          <a:p>
            <a:pPr indent="0" lvl="0" marL="0" rtl="0">
              <a:spcBef>
                <a:spcPts val="600"/>
              </a:spcBef>
              <a:spcAft>
                <a:spcPts val="0"/>
              </a:spcAft>
              <a:buNone/>
            </a:pPr>
            <a:r>
              <a:t/>
            </a:r>
            <a:endParaRPr sz="1400"/>
          </a:p>
        </p:txBody>
      </p:sp>
      <p:sp>
        <p:nvSpPr>
          <p:cNvPr id="364" name="Shape 364"/>
          <p:cNvSpPr/>
          <p:nvPr/>
        </p:nvSpPr>
        <p:spPr>
          <a:xfrm>
            <a:off x="527550" y="3790450"/>
            <a:ext cx="3673200" cy="254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2400">
                <a:solidFill>
                  <a:schemeClr val="dk1"/>
                </a:solidFill>
              </a:rPr>
              <a:t>Negate to get trap property</a:t>
            </a:r>
            <a:r>
              <a:rPr b="1" lang="en" sz="2400">
                <a:solidFill>
                  <a:schemeClr val="dk1"/>
                </a:solidFill>
              </a:rPr>
              <a:t>: </a:t>
            </a:r>
            <a:endParaRPr b="1" sz="2400">
              <a:solidFill>
                <a:schemeClr val="dk1"/>
              </a:solidFill>
            </a:endParaRPr>
          </a:p>
          <a:p>
            <a:pPr indent="0" lvl="0" marL="0" rtl="0">
              <a:lnSpc>
                <a:spcPct val="115000"/>
              </a:lnSpc>
              <a:spcBef>
                <a:spcPts val="0"/>
              </a:spcBef>
              <a:spcAft>
                <a:spcPts val="0"/>
              </a:spcAft>
              <a:buNone/>
            </a:pPr>
            <a:r>
              <a:rPr b="1" lang="en" sz="2400">
                <a:solidFill>
                  <a:schemeClr val="dk1"/>
                </a:solidFill>
              </a:rPr>
              <a:t>G !(button = SET -&gt; F (pedestrian_light = WALK))</a:t>
            </a:r>
            <a:br>
              <a:rPr b="1" lang="en" sz="2400">
                <a:solidFill>
                  <a:schemeClr val="dk1"/>
                </a:solidFill>
              </a:rPr>
            </a:br>
            <a:endParaRPr b="1"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7</a:t>
            </a:r>
            <a:endParaRPr/>
          </a:p>
        </p:txBody>
      </p:sp>
      <p:sp>
        <p:nvSpPr>
          <p:cNvPr id="370" name="Shape 37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2200">
                <a:latin typeface="Consolas"/>
                <a:ea typeface="Consolas"/>
                <a:cs typeface="Consolas"/>
                <a:sym typeface="Consolas"/>
              </a:rPr>
              <a:t>int sum(int arr[], int n){</a:t>
            </a:r>
            <a:endParaRPr b="1" sz="2200">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b="1" lang="en" sz="2200">
                <a:latin typeface="Consolas"/>
                <a:ea typeface="Consolas"/>
                <a:cs typeface="Consolas"/>
                <a:sym typeface="Consolas"/>
              </a:rPr>
              <a:t>	int s = 0;</a:t>
            </a:r>
            <a:endParaRPr b="1" sz="2200">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b="1" lang="en" sz="2200">
                <a:latin typeface="Consolas"/>
                <a:ea typeface="Consolas"/>
                <a:cs typeface="Consolas"/>
                <a:sym typeface="Consolas"/>
              </a:rPr>
              <a:t>	while (n &gt; 0){</a:t>
            </a:r>
            <a:endParaRPr b="1" sz="2200">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b="1" lang="en" sz="2200">
                <a:latin typeface="Consolas"/>
                <a:ea typeface="Consolas"/>
                <a:cs typeface="Consolas"/>
                <a:sym typeface="Consolas"/>
              </a:rPr>
              <a:t>		n = n - 1;</a:t>
            </a:r>
            <a:endParaRPr b="1" sz="2200">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b="1" lang="en" sz="2200">
                <a:latin typeface="Consolas"/>
                <a:ea typeface="Consolas"/>
                <a:cs typeface="Consolas"/>
                <a:sym typeface="Consolas"/>
              </a:rPr>
              <a:t>		s = s + arr[n];</a:t>
            </a:r>
            <a:endParaRPr b="1" sz="2200">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b="1" lang="en" sz="2200">
                <a:latin typeface="Consolas"/>
                <a:ea typeface="Consolas"/>
                <a:cs typeface="Consolas"/>
                <a:sym typeface="Consolas"/>
              </a:rPr>
              <a:t>	}</a:t>
            </a:r>
            <a:endParaRPr b="1" sz="2200">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b="1" lang="en" sz="2200">
                <a:latin typeface="Consolas"/>
                <a:ea typeface="Consolas"/>
                <a:cs typeface="Consolas"/>
                <a:sym typeface="Consolas"/>
              </a:rPr>
              <a:t>	return s;</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rPr lang="en"/>
              <a:t>What are the pre and post-conditions of this method?</a:t>
            </a:r>
            <a:endParaRPr/>
          </a:p>
          <a:p>
            <a:pPr indent="0" lvl="0" marL="0" rtl="0">
              <a:lnSpc>
                <a:spcPct val="115000"/>
              </a:lnSpc>
              <a:spcBef>
                <a:spcPts val="0"/>
              </a:spcBef>
              <a:spcAft>
                <a:spcPts val="0"/>
              </a:spcAft>
              <a:buClr>
                <a:schemeClr val="dk1"/>
              </a:buClr>
              <a:buSzPts val="1100"/>
              <a:buFont typeface="Arial"/>
              <a:buNone/>
            </a:pPr>
            <a:r>
              <a:t/>
            </a:r>
            <a:endParaRPr b="1" sz="2200"/>
          </a:p>
        </p:txBody>
      </p:sp>
      <p:sp>
        <p:nvSpPr>
          <p:cNvPr id="371" name="Shape 3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7</a:t>
            </a:r>
            <a:endParaRPr/>
          </a:p>
        </p:txBody>
      </p:sp>
      <p:sp>
        <p:nvSpPr>
          <p:cNvPr id="377" name="Shape 377"/>
          <p:cNvSpPr txBox="1"/>
          <p:nvPr>
            <p:ph idx="1" type="body"/>
          </p:nvPr>
        </p:nvSpPr>
        <p:spPr>
          <a:xfrm>
            <a:off x="457200" y="1600200"/>
            <a:ext cx="45642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200">
                <a:latin typeface="Consolas"/>
                <a:ea typeface="Consolas"/>
                <a:cs typeface="Consolas"/>
                <a:sym typeface="Consolas"/>
              </a:rPr>
              <a:t>int sum(int arr[], int n){</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int s = 0;</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while (n &gt; 0){</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n = n - 1;</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s = s + arr[n];</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return s;</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rPr lang="en"/>
              <a:t>What are the pre and post-conditions of this method?</a:t>
            </a:r>
            <a:endParaRPr/>
          </a:p>
          <a:p>
            <a:pPr indent="0" lvl="0" marL="0" rtl="0">
              <a:lnSpc>
                <a:spcPct val="115000"/>
              </a:lnSpc>
              <a:spcBef>
                <a:spcPts val="0"/>
              </a:spcBef>
              <a:spcAft>
                <a:spcPts val="0"/>
              </a:spcAft>
              <a:buNone/>
            </a:pPr>
            <a:r>
              <a:t/>
            </a:r>
            <a:endParaRPr b="1" sz="2200"/>
          </a:p>
        </p:txBody>
      </p:sp>
      <p:sp>
        <p:nvSpPr>
          <p:cNvPr id="378" name="Shape 3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9" name="Shape 379"/>
          <p:cNvSpPr/>
          <p:nvPr/>
        </p:nvSpPr>
        <p:spPr>
          <a:xfrm>
            <a:off x="4767400" y="1600200"/>
            <a:ext cx="30480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800">
                <a:solidFill>
                  <a:srgbClr val="FF0000"/>
                </a:solidFill>
              </a:rPr>
              <a:t>(n = N, N = |arr|, N &gt;= 0)</a:t>
            </a:r>
            <a:endParaRPr b="1" sz="1800">
              <a:solidFill>
                <a:srgbClr val="FF0000"/>
              </a:solidFill>
            </a:endParaRPr>
          </a:p>
        </p:txBody>
      </p:sp>
      <p:sp>
        <p:nvSpPr>
          <p:cNvPr id="380" name="Shape 380"/>
          <p:cNvSpPr/>
          <p:nvPr/>
        </p:nvSpPr>
        <p:spPr>
          <a:xfrm>
            <a:off x="4767400" y="4194925"/>
            <a:ext cx="30480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(s = S, S = ∑</a:t>
            </a:r>
            <a:r>
              <a:rPr b="1" baseline="-25000" lang="en" sz="1800">
                <a:solidFill>
                  <a:srgbClr val="FF0000"/>
                </a:solidFill>
              </a:rPr>
              <a:t>i=0</a:t>
            </a:r>
            <a:r>
              <a:rPr b="1" baseline="30000" lang="en" sz="1800">
                <a:solidFill>
                  <a:srgbClr val="FF0000"/>
                </a:solidFill>
              </a:rPr>
              <a:t>N-1 </a:t>
            </a:r>
            <a:r>
              <a:rPr b="1" lang="en" sz="1800">
                <a:solidFill>
                  <a:srgbClr val="FF0000"/>
                </a:solidFill>
              </a:rPr>
              <a:t>arr[i])</a:t>
            </a:r>
            <a:endParaRPr b="1" sz="180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7</a:t>
            </a:r>
            <a:endParaRPr/>
          </a:p>
        </p:txBody>
      </p:sp>
      <p:sp>
        <p:nvSpPr>
          <p:cNvPr id="386" name="Shape 386"/>
          <p:cNvSpPr txBox="1"/>
          <p:nvPr>
            <p:ph idx="1" type="body"/>
          </p:nvPr>
        </p:nvSpPr>
        <p:spPr>
          <a:xfrm>
            <a:off x="457200" y="1600200"/>
            <a:ext cx="45642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200">
                <a:latin typeface="Consolas"/>
                <a:ea typeface="Consolas"/>
                <a:cs typeface="Consolas"/>
                <a:sym typeface="Consolas"/>
              </a:rPr>
              <a:t>int sum(int arr[], int n){</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int s = 0;</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while (n &gt; 0){</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return s;</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rPr lang="en" sz="2400"/>
              <a:t>For each line of code, derive the state predicates that would be collected by symbolic execution.</a:t>
            </a:r>
            <a:endParaRPr sz="2400"/>
          </a:p>
          <a:p>
            <a:pPr indent="0" lvl="0" marL="0" rtl="0">
              <a:lnSpc>
                <a:spcPct val="115000"/>
              </a:lnSpc>
              <a:spcBef>
                <a:spcPts val="0"/>
              </a:spcBef>
              <a:spcAft>
                <a:spcPts val="0"/>
              </a:spcAft>
              <a:buNone/>
            </a:pPr>
            <a:r>
              <a:t/>
            </a:r>
            <a:endParaRPr b="1" sz="2200"/>
          </a:p>
        </p:txBody>
      </p:sp>
      <p:sp>
        <p:nvSpPr>
          <p:cNvPr id="387" name="Shape 3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88" name="Shape 388"/>
          <p:cNvSpPr/>
          <p:nvPr/>
        </p:nvSpPr>
        <p:spPr>
          <a:xfrm>
            <a:off x="4767400" y="1600200"/>
            <a:ext cx="30480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(n = N, N = |arr|, N &gt;= 0)</a:t>
            </a:r>
            <a:endParaRPr b="1" sz="1800">
              <a:solidFill>
                <a:srgbClr val="FF0000"/>
              </a:solidFill>
            </a:endParaRPr>
          </a:p>
        </p:txBody>
      </p:sp>
      <p:sp>
        <p:nvSpPr>
          <p:cNvPr id="389" name="Shape 389"/>
          <p:cNvSpPr/>
          <p:nvPr/>
        </p:nvSpPr>
        <p:spPr>
          <a:xfrm>
            <a:off x="4767400" y="4229175"/>
            <a:ext cx="30480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(s = S, S = ∑</a:t>
            </a:r>
            <a:r>
              <a:rPr b="1" baseline="-25000" lang="en" sz="1800">
                <a:solidFill>
                  <a:srgbClr val="FF0000"/>
                </a:solidFill>
              </a:rPr>
              <a:t>i=0</a:t>
            </a:r>
            <a:r>
              <a:rPr b="1" baseline="30000" lang="en" sz="1800">
                <a:solidFill>
                  <a:srgbClr val="FF0000"/>
                </a:solidFill>
              </a:rPr>
              <a:t>N-1 </a:t>
            </a:r>
            <a:r>
              <a:rPr b="1" lang="en" sz="1800">
                <a:solidFill>
                  <a:srgbClr val="FF0000"/>
                </a:solidFill>
              </a:rPr>
              <a:t>arr[i])</a:t>
            </a:r>
            <a:endParaRPr b="1" sz="1800">
              <a:solidFill>
                <a:srgbClr val="FF0000"/>
              </a:solidFill>
            </a:endParaRPr>
          </a:p>
        </p:txBody>
      </p:sp>
      <p:sp>
        <p:nvSpPr>
          <p:cNvPr id="390" name="Shape 390"/>
          <p:cNvSpPr/>
          <p:nvPr/>
        </p:nvSpPr>
        <p:spPr>
          <a:xfrm>
            <a:off x="4767400" y="2124900"/>
            <a:ext cx="33411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(n = N, N = |arr|, N &gt;= 0, s = 0)</a:t>
            </a:r>
            <a:endParaRPr b="1" sz="1800">
              <a:solidFill>
                <a:srgbClr val="FF0000"/>
              </a:solidFill>
            </a:endParaRPr>
          </a:p>
        </p:txBody>
      </p:sp>
      <p:sp>
        <p:nvSpPr>
          <p:cNvPr id="391" name="Shape 391"/>
          <p:cNvSpPr/>
          <p:nvPr/>
        </p:nvSpPr>
        <p:spPr>
          <a:xfrm>
            <a:off x="2501000" y="3704475"/>
            <a:ext cx="60558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1"/>
                </a:solidFill>
              </a:rPr>
              <a:t>If loop does not execute: (n = N, N = 0, |arr| = 0, s = 0)</a:t>
            </a:r>
            <a:endParaRPr b="1" sz="18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7</a:t>
            </a:r>
            <a:endParaRPr/>
          </a:p>
        </p:txBody>
      </p:sp>
      <p:sp>
        <p:nvSpPr>
          <p:cNvPr id="397" name="Shape 397"/>
          <p:cNvSpPr txBox="1"/>
          <p:nvPr>
            <p:ph idx="1" type="body"/>
          </p:nvPr>
        </p:nvSpPr>
        <p:spPr>
          <a:xfrm>
            <a:off x="457200" y="1600200"/>
            <a:ext cx="45642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200">
                <a:latin typeface="Consolas"/>
                <a:ea typeface="Consolas"/>
                <a:cs typeface="Consolas"/>
                <a:sym typeface="Consolas"/>
              </a:rPr>
              <a:t>int sum(int arr[], int n){</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int s = 0;</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while (n &gt; 0){</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n = n - 1;</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s = s + arr[n];</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return s;</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p>
        </p:txBody>
      </p:sp>
      <p:sp>
        <p:nvSpPr>
          <p:cNvPr id="398" name="Shape 39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9" name="Shape 399"/>
          <p:cNvSpPr/>
          <p:nvPr/>
        </p:nvSpPr>
        <p:spPr>
          <a:xfrm>
            <a:off x="4767400" y="1600200"/>
            <a:ext cx="30480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(n = N, N = |arr|, N &gt;= 0)</a:t>
            </a:r>
            <a:endParaRPr b="1" sz="1800">
              <a:solidFill>
                <a:srgbClr val="FF0000"/>
              </a:solidFill>
            </a:endParaRPr>
          </a:p>
        </p:txBody>
      </p:sp>
      <p:sp>
        <p:nvSpPr>
          <p:cNvPr id="400" name="Shape 400"/>
          <p:cNvSpPr/>
          <p:nvPr/>
        </p:nvSpPr>
        <p:spPr>
          <a:xfrm>
            <a:off x="2676800" y="5538250"/>
            <a:ext cx="30480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(s = S, S = ∑</a:t>
            </a:r>
            <a:r>
              <a:rPr b="1" baseline="-25000" lang="en" sz="1800">
                <a:solidFill>
                  <a:srgbClr val="FF0000"/>
                </a:solidFill>
              </a:rPr>
              <a:t>i=0</a:t>
            </a:r>
            <a:r>
              <a:rPr b="1" baseline="30000" lang="en" sz="1800">
                <a:solidFill>
                  <a:srgbClr val="FF0000"/>
                </a:solidFill>
              </a:rPr>
              <a:t>N-1 </a:t>
            </a:r>
            <a:r>
              <a:rPr b="1" lang="en" sz="1800">
                <a:solidFill>
                  <a:srgbClr val="FF0000"/>
                </a:solidFill>
              </a:rPr>
              <a:t>arr[i])</a:t>
            </a:r>
            <a:endParaRPr b="1" sz="1800">
              <a:solidFill>
                <a:srgbClr val="FF0000"/>
              </a:solidFill>
            </a:endParaRPr>
          </a:p>
        </p:txBody>
      </p:sp>
      <p:sp>
        <p:nvSpPr>
          <p:cNvPr id="401" name="Shape 401"/>
          <p:cNvSpPr/>
          <p:nvPr/>
        </p:nvSpPr>
        <p:spPr>
          <a:xfrm>
            <a:off x="4767400" y="2124900"/>
            <a:ext cx="33411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(n = N, N = |arr|, N &gt;= 0, s = 0)</a:t>
            </a:r>
            <a:endParaRPr b="1" sz="1800">
              <a:solidFill>
                <a:srgbClr val="FF0000"/>
              </a:solidFill>
            </a:endParaRPr>
          </a:p>
        </p:txBody>
      </p:sp>
      <p:sp>
        <p:nvSpPr>
          <p:cNvPr id="402" name="Shape 402"/>
          <p:cNvSpPr/>
          <p:nvPr/>
        </p:nvSpPr>
        <p:spPr>
          <a:xfrm>
            <a:off x="2676800" y="5013550"/>
            <a:ext cx="60558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1"/>
                </a:solidFill>
              </a:rPr>
              <a:t>If loop does not execute: (n = N, N = 0, |arr| = 0, s = 0)</a:t>
            </a:r>
            <a:endParaRPr b="1" sz="1800">
              <a:solidFill>
                <a:srgbClr val="FF0000"/>
              </a:solidFill>
            </a:endParaRPr>
          </a:p>
        </p:txBody>
      </p:sp>
      <p:sp>
        <p:nvSpPr>
          <p:cNvPr id="403" name="Shape 403"/>
          <p:cNvSpPr/>
          <p:nvPr/>
        </p:nvSpPr>
        <p:spPr>
          <a:xfrm>
            <a:off x="3810000" y="2649600"/>
            <a:ext cx="49227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1"/>
                </a:solidFill>
              </a:rPr>
              <a:t>On first entry: (n = N, N = |arr|, N &gt; 0, s = 0)</a:t>
            </a:r>
            <a:endParaRPr b="1" sz="1800">
              <a:solidFill>
                <a:srgbClr val="FF0000"/>
              </a:solidFill>
            </a:endParaRPr>
          </a:p>
        </p:txBody>
      </p:sp>
      <p:sp>
        <p:nvSpPr>
          <p:cNvPr id="404" name="Shape 404"/>
          <p:cNvSpPr/>
          <p:nvPr/>
        </p:nvSpPr>
        <p:spPr>
          <a:xfrm>
            <a:off x="3536450" y="3306875"/>
            <a:ext cx="51963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1"/>
                </a:solidFill>
              </a:rPr>
              <a:t>On first entry: (n = N, N = N - 1, N &gt;= 0, s = 0)</a:t>
            </a:r>
            <a:endParaRPr b="1" sz="1800">
              <a:solidFill>
                <a:srgbClr val="FF0000"/>
              </a:solidFill>
            </a:endParaRPr>
          </a:p>
        </p:txBody>
      </p:sp>
      <p:sp>
        <p:nvSpPr>
          <p:cNvPr id="405" name="Shape 405"/>
          <p:cNvSpPr/>
          <p:nvPr/>
        </p:nvSpPr>
        <p:spPr>
          <a:xfrm>
            <a:off x="3839800" y="4093925"/>
            <a:ext cx="49227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1"/>
                </a:solidFill>
              </a:rPr>
              <a:t>First: (n = N, N &gt;= 0, s = S, S = S + arr[N])</a:t>
            </a:r>
            <a:endParaRPr b="1" sz="18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7</a:t>
            </a:r>
            <a:endParaRPr/>
          </a:p>
        </p:txBody>
      </p:sp>
      <p:sp>
        <p:nvSpPr>
          <p:cNvPr id="411" name="Shape 411"/>
          <p:cNvSpPr txBox="1"/>
          <p:nvPr>
            <p:ph idx="1" type="body"/>
          </p:nvPr>
        </p:nvSpPr>
        <p:spPr>
          <a:xfrm>
            <a:off x="457200" y="1600200"/>
            <a:ext cx="45642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200">
                <a:latin typeface="Consolas"/>
                <a:ea typeface="Consolas"/>
                <a:cs typeface="Consolas"/>
                <a:sym typeface="Consolas"/>
              </a:rPr>
              <a:t>	while (n &gt; 0){</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n = n - 1;</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s = s + arr[n];</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	return s;</a:t>
            </a:r>
            <a:endParaRPr b="1" sz="2200">
              <a:latin typeface="Consolas"/>
              <a:ea typeface="Consolas"/>
              <a:cs typeface="Consolas"/>
              <a:sym typeface="Consolas"/>
            </a:endParaRPr>
          </a:p>
          <a:p>
            <a:pPr indent="0" lvl="0" marL="0" rtl="0">
              <a:lnSpc>
                <a:spcPct val="115000"/>
              </a:lnSpc>
              <a:spcBef>
                <a:spcPts val="0"/>
              </a:spcBef>
              <a:spcAft>
                <a:spcPts val="0"/>
              </a:spcAft>
              <a:buNone/>
            </a:pPr>
            <a:r>
              <a:rPr b="1" lang="en" sz="2200">
                <a:latin typeface="Consolas"/>
                <a:ea typeface="Consolas"/>
                <a:cs typeface="Consolas"/>
                <a:sym typeface="Consolas"/>
              </a:rPr>
              <a:t>}</a:t>
            </a:r>
            <a:endParaRPr b="1" sz="2200">
              <a:latin typeface="Consolas"/>
              <a:ea typeface="Consolas"/>
              <a:cs typeface="Consolas"/>
              <a:sym typeface="Consolas"/>
            </a:endParaRPr>
          </a:p>
          <a:p>
            <a:pPr indent="0" lvl="0" marL="0" rtl="0">
              <a:lnSpc>
                <a:spcPct val="115000"/>
              </a:lnSpc>
              <a:spcBef>
                <a:spcPts val="0"/>
              </a:spcBef>
              <a:spcAft>
                <a:spcPts val="0"/>
              </a:spcAft>
              <a:buNone/>
            </a:pPr>
            <a:r>
              <a:t/>
            </a:r>
            <a:endParaRPr b="1" sz="2200"/>
          </a:p>
        </p:txBody>
      </p:sp>
      <p:sp>
        <p:nvSpPr>
          <p:cNvPr id="412" name="Shape 4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3" name="Shape 413"/>
          <p:cNvSpPr/>
          <p:nvPr/>
        </p:nvSpPr>
        <p:spPr>
          <a:xfrm>
            <a:off x="2383725" y="6043200"/>
            <a:ext cx="30480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(s = S, S = ∑</a:t>
            </a:r>
            <a:r>
              <a:rPr b="1" baseline="-25000" lang="en" sz="1800">
                <a:solidFill>
                  <a:srgbClr val="FF0000"/>
                </a:solidFill>
              </a:rPr>
              <a:t>i=0</a:t>
            </a:r>
            <a:r>
              <a:rPr b="1" baseline="30000" lang="en" sz="1800">
                <a:solidFill>
                  <a:srgbClr val="FF0000"/>
                </a:solidFill>
              </a:rPr>
              <a:t>N-1 </a:t>
            </a:r>
            <a:r>
              <a:rPr b="1" lang="en" sz="1800">
                <a:solidFill>
                  <a:srgbClr val="FF0000"/>
                </a:solidFill>
              </a:rPr>
              <a:t>arr[i])</a:t>
            </a:r>
            <a:endParaRPr b="1" sz="1800">
              <a:solidFill>
                <a:srgbClr val="FF0000"/>
              </a:solidFill>
            </a:endParaRPr>
          </a:p>
        </p:txBody>
      </p:sp>
      <p:sp>
        <p:nvSpPr>
          <p:cNvPr id="414" name="Shape 414"/>
          <p:cNvSpPr/>
          <p:nvPr/>
        </p:nvSpPr>
        <p:spPr>
          <a:xfrm>
            <a:off x="2383725" y="5013550"/>
            <a:ext cx="60558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1"/>
                </a:solidFill>
              </a:rPr>
              <a:t>If loop does not execute: (n = N, N = 0, |arr| = 0, s = 0)</a:t>
            </a:r>
            <a:endParaRPr b="1" sz="1800">
              <a:solidFill>
                <a:srgbClr val="FF0000"/>
              </a:solidFill>
            </a:endParaRPr>
          </a:p>
        </p:txBody>
      </p:sp>
      <p:sp>
        <p:nvSpPr>
          <p:cNvPr id="415" name="Shape 415"/>
          <p:cNvSpPr/>
          <p:nvPr/>
        </p:nvSpPr>
        <p:spPr>
          <a:xfrm>
            <a:off x="3673250" y="1600200"/>
            <a:ext cx="49227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1"/>
                </a:solidFill>
              </a:rPr>
              <a:t>On first entry: (n = N, N = |arr|, N &gt; 0, s = 0)</a:t>
            </a:r>
            <a:endParaRPr b="1" sz="1800">
              <a:solidFill>
                <a:srgbClr val="FF0000"/>
              </a:solidFill>
            </a:endParaRPr>
          </a:p>
        </p:txBody>
      </p:sp>
      <p:sp>
        <p:nvSpPr>
          <p:cNvPr id="416" name="Shape 416"/>
          <p:cNvSpPr/>
          <p:nvPr/>
        </p:nvSpPr>
        <p:spPr>
          <a:xfrm>
            <a:off x="3536450" y="2649600"/>
            <a:ext cx="51963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1"/>
                </a:solidFill>
              </a:rPr>
              <a:t>On first entry: (n = N, N = N - 1, N &gt;= 0, s = 0)</a:t>
            </a:r>
            <a:endParaRPr b="1" sz="1800">
              <a:solidFill>
                <a:srgbClr val="FF0000"/>
              </a:solidFill>
            </a:endParaRPr>
          </a:p>
        </p:txBody>
      </p:sp>
      <p:sp>
        <p:nvSpPr>
          <p:cNvPr id="417" name="Shape 417"/>
          <p:cNvSpPr/>
          <p:nvPr/>
        </p:nvSpPr>
        <p:spPr>
          <a:xfrm>
            <a:off x="3810050" y="3831575"/>
            <a:ext cx="49227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chemeClr val="dk1"/>
                </a:solidFill>
              </a:rPr>
              <a:t>Fi</a:t>
            </a:r>
            <a:r>
              <a:rPr b="1" lang="en" sz="1800">
                <a:solidFill>
                  <a:schemeClr val="dk1"/>
                </a:solidFill>
              </a:rPr>
              <a:t>rst: (n = N, N &gt;= 0, s = S, S = S + arr[N])</a:t>
            </a:r>
            <a:endParaRPr b="1" sz="1800">
              <a:solidFill>
                <a:srgbClr val="FF0000"/>
              </a:solidFill>
            </a:endParaRPr>
          </a:p>
        </p:txBody>
      </p:sp>
      <p:sp>
        <p:nvSpPr>
          <p:cNvPr id="418" name="Shape 418"/>
          <p:cNvSpPr/>
          <p:nvPr/>
        </p:nvSpPr>
        <p:spPr>
          <a:xfrm>
            <a:off x="3673250" y="2144650"/>
            <a:ext cx="40248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(n = N, N &gt; 0, s = S, S= ∑</a:t>
            </a:r>
            <a:r>
              <a:rPr b="1" baseline="-25000" lang="en" sz="1800">
                <a:solidFill>
                  <a:srgbClr val="FF0000"/>
                </a:solidFill>
              </a:rPr>
              <a:t>i=N</a:t>
            </a:r>
            <a:r>
              <a:rPr b="1" baseline="30000" lang="en" sz="1800">
                <a:solidFill>
                  <a:srgbClr val="FF0000"/>
                </a:solidFill>
              </a:rPr>
              <a:t>|arr| </a:t>
            </a:r>
            <a:r>
              <a:rPr b="1" lang="en" sz="1800">
                <a:solidFill>
                  <a:srgbClr val="FF0000"/>
                </a:solidFill>
              </a:rPr>
              <a:t>arr[i])</a:t>
            </a:r>
            <a:endParaRPr b="1" sz="1800">
              <a:solidFill>
                <a:schemeClr val="dk1"/>
              </a:solidFill>
            </a:endParaRPr>
          </a:p>
        </p:txBody>
      </p:sp>
      <p:sp>
        <p:nvSpPr>
          <p:cNvPr id="419" name="Shape 419"/>
          <p:cNvSpPr/>
          <p:nvPr/>
        </p:nvSpPr>
        <p:spPr>
          <a:xfrm>
            <a:off x="3536450" y="3166650"/>
            <a:ext cx="51963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(n = N, N = N - 1, N &gt;= 0, s = S, S= ∑</a:t>
            </a:r>
            <a:r>
              <a:rPr b="1" baseline="-25000" lang="en" sz="1800">
                <a:solidFill>
                  <a:srgbClr val="FF0000"/>
                </a:solidFill>
              </a:rPr>
              <a:t>i=N</a:t>
            </a:r>
            <a:r>
              <a:rPr b="1" baseline="30000" lang="en" sz="1800">
                <a:solidFill>
                  <a:srgbClr val="FF0000"/>
                </a:solidFill>
              </a:rPr>
              <a:t>|arr| </a:t>
            </a:r>
            <a:r>
              <a:rPr b="1" lang="en" sz="1800">
                <a:solidFill>
                  <a:srgbClr val="FF0000"/>
                </a:solidFill>
              </a:rPr>
              <a:t>arr[i])</a:t>
            </a:r>
            <a:endParaRPr b="1" sz="1800">
              <a:solidFill>
                <a:schemeClr val="dk1"/>
              </a:solidFill>
            </a:endParaRPr>
          </a:p>
        </p:txBody>
      </p:sp>
      <p:sp>
        <p:nvSpPr>
          <p:cNvPr id="420" name="Shape 420"/>
          <p:cNvSpPr/>
          <p:nvPr/>
        </p:nvSpPr>
        <p:spPr>
          <a:xfrm>
            <a:off x="3810050" y="4342575"/>
            <a:ext cx="49227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(n = N, N &gt;= 0, s = S, S= ∑</a:t>
            </a:r>
            <a:r>
              <a:rPr b="1" baseline="-25000" lang="en" sz="1800">
                <a:solidFill>
                  <a:srgbClr val="FF0000"/>
                </a:solidFill>
              </a:rPr>
              <a:t>i=N</a:t>
            </a:r>
            <a:r>
              <a:rPr b="1" baseline="30000" lang="en" sz="1800">
                <a:solidFill>
                  <a:srgbClr val="FF0000"/>
                </a:solidFill>
              </a:rPr>
              <a:t>|arr| </a:t>
            </a:r>
            <a:r>
              <a:rPr b="1" lang="en" sz="1800">
                <a:solidFill>
                  <a:srgbClr val="FF0000"/>
                </a:solidFill>
              </a:rPr>
              <a:t>arr[i])</a:t>
            </a:r>
            <a:endParaRPr b="1" sz="1800">
              <a:solidFill>
                <a:srgbClr val="FF0000"/>
              </a:solidFill>
            </a:endParaRPr>
          </a:p>
        </p:txBody>
      </p:sp>
      <p:sp>
        <p:nvSpPr>
          <p:cNvPr id="421" name="Shape 421"/>
          <p:cNvSpPr/>
          <p:nvPr/>
        </p:nvSpPr>
        <p:spPr>
          <a:xfrm>
            <a:off x="2501000" y="5518500"/>
            <a:ext cx="43374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F0000"/>
                </a:solidFill>
              </a:rPr>
              <a:t>(n = N, N = 0, s = S, S= ∑</a:t>
            </a:r>
            <a:r>
              <a:rPr b="1" baseline="-25000" lang="en" sz="1800">
                <a:solidFill>
                  <a:srgbClr val="FF0000"/>
                </a:solidFill>
              </a:rPr>
              <a:t>i=N=0</a:t>
            </a:r>
            <a:r>
              <a:rPr b="1" baseline="30000" lang="en" sz="1800">
                <a:solidFill>
                  <a:srgbClr val="FF0000"/>
                </a:solidFill>
              </a:rPr>
              <a:t>|arr| </a:t>
            </a:r>
            <a:r>
              <a:rPr b="1" lang="en" sz="1800">
                <a:solidFill>
                  <a:srgbClr val="FF0000"/>
                </a:solidFill>
              </a:rPr>
              <a:t>arr[i])</a:t>
            </a:r>
            <a:endParaRPr b="1"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8</a:t>
            </a:r>
            <a:endParaRPr/>
          </a:p>
        </p:txBody>
      </p:sp>
      <p:sp>
        <p:nvSpPr>
          <p:cNvPr id="427" name="Shape 4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2400"/>
              <a:t>Search-based test generation generally does not use coverage criteria directly in generation, but instead makes use of a scoring function to determine how clost tests are to achieving the current generation goal (such as coverage of the criterion). This is called the fitness function, or objective function. </a:t>
            </a:r>
            <a:endParaRPr sz="2400"/>
          </a:p>
          <a:p>
            <a:pPr indent="0" lvl="0" marL="0" rtl="0">
              <a:lnSpc>
                <a:spcPct val="115000"/>
              </a:lnSpc>
              <a:spcBef>
                <a:spcPts val="0"/>
              </a:spcBef>
              <a:spcAft>
                <a:spcPts val="0"/>
              </a:spcAft>
              <a:buClr>
                <a:schemeClr val="dk1"/>
              </a:buClr>
              <a:buSzPts val="1100"/>
              <a:buFont typeface="Arial"/>
              <a:buNone/>
            </a:pPr>
            <a:r>
              <a:t/>
            </a:r>
            <a:endParaRPr sz="2400"/>
          </a:p>
          <a:p>
            <a:pPr indent="0" lvl="0" marL="0" rtl="0">
              <a:lnSpc>
                <a:spcPct val="115000"/>
              </a:lnSpc>
              <a:spcBef>
                <a:spcPts val="0"/>
              </a:spcBef>
              <a:spcAft>
                <a:spcPts val="0"/>
              </a:spcAft>
              <a:buNone/>
            </a:pPr>
            <a:r>
              <a:rPr lang="en" sz="2400"/>
              <a:t>Explain the fitness function formulation used by search-based generation to achieve branch coverage of a program. It may be helpful to come up with a code example.</a:t>
            </a:r>
            <a:endParaRPr sz="2400">
              <a:solidFill>
                <a:srgbClr val="000000"/>
              </a:solidFill>
            </a:endParaRPr>
          </a:p>
        </p:txBody>
      </p:sp>
      <p:sp>
        <p:nvSpPr>
          <p:cNvPr id="428" name="Shape 4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8 - Answer</a:t>
            </a:r>
            <a:endParaRPr/>
          </a:p>
        </p:txBody>
      </p:sp>
      <p:sp>
        <p:nvSpPr>
          <p:cNvPr id="434" name="Shape 4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Clr>
                <a:srgbClr val="000000"/>
              </a:buClr>
              <a:buSzPts val="3000"/>
              <a:buChar char="●"/>
            </a:pPr>
            <a:r>
              <a:rPr lang="en"/>
              <a:t>Normal measurement: Branches Covered / Total Branches</a:t>
            </a:r>
            <a:endParaRPr/>
          </a:p>
          <a:p>
            <a:pPr indent="-419100" lvl="1" marL="914400" rtl="0">
              <a:lnSpc>
                <a:spcPct val="115000"/>
              </a:lnSpc>
              <a:spcBef>
                <a:spcPts val="0"/>
              </a:spcBef>
              <a:spcAft>
                <a:spcPts val="0"/>
              </a:spcAft>
              <a:buSzPts val="3000"/>
              <a:buChar char="○"/>
            </a:pPr>
            <a:r>
              <a:rPr lang="en" sz="3000"/>
              <a:t>Not a good fitness function, as it does help the search find better tests.</a:t>
            </a:r>
            <a:endParaRPr sz="3000"/>
          </a:p>
          <a:p>
            <a:pPr indent="-419100" lvl="1" marL="914400" rtl="0">
              <a:lnSpc>
                <a:spcPct val="115000"/>
              </a:lnSpc>
              <a:spcBef>
                <a:spcPts val="0"/>
              </a:spcBef>
              <a:spcAft>
                <a:spcPts val="0"/>
              </a:spcAft>
              <a:buSzPts val="3000"/>
              <a:buChar char="○"/>
            </a:pPr>
            <a:r>
              <a:rPr lang="en" sz="3000"/>
              <a:t>Better fitness functions offer a </a:t>
            </a:r>
            <a:r>
              <a:rPr i="1" lang="en" sz="3000"/>
              <a:t>distance</a:t>
            </a:r>
            <a:r>
              <a:rPr lang="en" sz="3000"/>
              <a:t> from the target. </a:t>
            </a:r>
            <a:endParaRPr sz="3000"/>
          </a:p>
          <a:p>
            <a:pPr indent="0" lvl="0" marL="0" rtl="0">
              <a:lnSpc>
                <a:spcPct val="115000"/>
              </a:lnSpc>
              <a:spcBef>
                <a:spcPts val="0"/>
              </a:spcBef>
              <a:spcAft>
                <a:spcPts val="0"/>
              </a:spcAft>
              <a:buNone/>
            </a:pPr>
            <a:r>
              <a:t/>
            </a:r>
            <a:endParaRPr sz="2400"/>
          </a:p>
        </p:txBody>
      </p:sp>
      <p:sp>
        <p:nvSpPr>
          <p:cNvPr id="435" name="Shape 4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8 - Answer</a:t>
            </a:r>
            <a:endParaRPr/>
          </a:p>
        </p:txBody>
      </p:sp>
      <p:sp>
        <p:nvSpPr>
          <p:cNvPr id="441" name="Shape 4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15000"/>
              </a:lnSpc>
              <a:spcBef>
                <a:spcPts val="0"/>
              </a:spcBef>
              <a:spcAft>
                <a:spcPts val="0"/>
              </a:spcAft>
              <a:buClr>
                <a:srgbClr val="000000"/>
              </a:buClr>
              <a:buSzPts val="3000"/>
              <a:buChar char="●"/>
            </a:pPr>
            <a:r>
              <a:rPr lang="en"/>
              <a:t>Approach Level +  Branch Distance</a:t>
            </a:r>
            <a:endParaRPr/>
          </a:p>
          <a:p>
            <a:pPr indent="-381000" lvl="1" marL="914400" rtl="0">
              <a:lnSpc>
                <a:spcPct val="115000"/>
              </a:lnSpc>
              <a:spcBef>
                <a:spcPts val="0"/>
              </a:spcBef>
              <a:spcAft>
                <a:spcPts val="0"/>
              </a:spcAft>
              <a:buSzPts val="2400"/>
              <a:buChar char="○"/>
            </a:pPr>
            <a:r>
              <a:rPr lang="en"/>
              <a:t>Approach Level: Count of the target branch’s control-dependent nodes not yet executed.</a:t>
            </a:r>
            <a:endParaRPr/>
          </a:p>
          <a:p>
            <a:pPr indent="-381000" lvl="1" marL="914400" rtl="0">
              <a:lnSpc>
                <a:spcPct val="115000"/>
              </a:lnSpc>
              <a:spcBef>
                <a:spcPts val="0"/>
              </a:spcBef>
              <a:spcAft>
                <a:spcPts val="0"/>
              </a:spcAft>
              <a:buSzPts val="2400"/>
              <a:buChar char="○"/>
            </a:pPr>
            <a:r>
              <a:rPr lang="en"/>
              <a:t>Branch Distance: How close the targeted branch was to being taken.</a:t>
            </a:r>
            <a:endParaRPr sz="2400"/>
          </a:p>
        </p:txBody>
      </p:sp>
      <p:sp>
        <p:nvSpPr>
          <p:cNvPr id="442" name="Shape 4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78" name="Shape 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nSpc>
                <a:spcPct val="115000"/>
              </a:lnSpc>
              <a:spcBef>
                <a:spcPts val="0"/>
              </a:spcBef>
              <a:spcAft>
                <a:spcPts val="0"/>
              </a:spcAft>
              <a:buSzPts val="2200"/>
              <a:buAutoNum type="arabicPeriod"/>
            </a:pPr>
            <a:r>
              <a:rPr lang="en" sz="2200"/>
              <a:t>In general, we need either stubs or drivers but not both, when testing a module.</a:t>
            </a:r>
            <a:endParaRPr sz="2200"/>
          </a:p>
          <a:p>
            <a:pPr indent="-368300" lvl="1" marL="914400" rtl="0">
              <a:lnSpc>
                <a:spcPct val="115000"/>
              </a:lnSpc>
              <a:spcBef>
                <a:spcPts val="0"/>
              </a:spcBef>
              <a:spcAft>
                <a:spcPts val="0"/>
              </a:spcAft>
              <a:buSzPts val="2200"/>
              <a:buAutoNum type="alphaLcPeriod"/>
            </a:pPr>
            <a:r>
              <a:rPr lang="en" sz="2200"/>
              <a:t>True</a:t>
            </a:r>
            <a:endParaRPr sz="2200"/>
          </a:p>
          <a:p>
            <a:pPr indent="-368300" lvl="1" marL="914400" rtl="0">
              <a:lnSpc>
                <a:spcPct val="115000"/>
              </a:lnSpc>
              <a:spcBef>
                <a:spcPts val="0"/>
              </a:spcBef>
              <a:spcAft>
                <a:spcPts val="0"/>
              </a:spcAft>
              <a:buSzPts val="2200"/>
              <a:buAutoNum type="alphaLcPeriod"/>
            </a:pPr>
            <a:r>
              <a:rPr lang="en" sz="2200"/>
              <a:t>False</a:t>
            </a:r>
            <a:endParaRPr sz="2200"/>
          </a:p>
          <a:p>
            <a:pPr indent="0" lvl="0" marL="457200" rtl="0">
              <a:lnSpc>
                <a:spcPct val="115000"/>
              </a:lnSpc>
              <a:spcBef>
                <a:spcPts val="0"/>
              </a:spcBef>
              <a:spcAft>
                <a:spcPts val="0"/>
              </a:spcAft>
              <a:buClr>
                <a:schemeClr val="dk1"/>
              </a:buClr>
              <a:buSzPts val="1100"/>
              <a:buFont typeface="Arial"/>
              <a:buNone/>
            </a:pPr>
            <a:r>
              <a:t/>
            </a:r>
            <a:endParaRPr b="1" sz="2200"/>
          </a:p>
          <a:p>
            <a:pPr indent="-368300" lvl="0" marL="457200" rtl="0">
              <a:lnSpc>
                <a:spcPct val="115000"/>
              </a:lnSpc>
              <a:spcBef>
                <a:spcPts val="0"/>
              </a:spcBef>
              <a:spcAft>
                <a:spcPts val="0"/>
              </a:spcAft>
              <a:buSzPts val="2200"/>
              <a:buAutoNum type="arabicPeriod"/>
            </a:pPr>
            <a:r>
              <a:rPr lang="en" sz="2200"/>
              <a:t>Which of the following may be logically inferred from the post-condition of a sorting routine, sort(array, size) that sorts elements in ascending order?</a:t>
            </a:r>
            <a:endParaRPr sz="2200"/>
          </a:p>
          <a:p>
            <a:pPr indent="-368300" lvl="1" marL="914400" rtl="0">
              <a:lnSpc>
                <a:spcPct val="115000"/>
              </a:lnSpc>
              <a:spcBef>
                <a:spcPts val="0"/>
              </a:spcBef>
              <a:spcAft>
                <a:spcPts val="0"/>
              </a:spcAft>
              <a:buSzPts val="2200"/>
              <a:buAutoNum type="alphaLcPeriod"/>
            </a:pPr>
            <a:r>
              <a:rPr lang="en" sz="2200"/>
              <a:t>size &gt; 0</a:t>
            </a:r>
            <a:endParaRPr sz="2200"/>
          </a:p>
          <a:p>
            <a:pPr indent="-368300" lvl="1" marL="914400" rtl="0">
              <a:lnSpc>
                <a:spcPct val="115000"/>
              </a:lnSpc>
              <a:spcBef>
                <a:spcPts val="0"/>
              </a:spcBef>
              <a:spcAft>
                <a:spcPts val="0"/>
              </a:spcAft>
              <a:buSzPts val="2200"/>
              <a:buAutoNum type="alphaLcPeriod"/>
            </a:pPr>
            <a:r>
              <a:rPr lang="en" sz="2200"/>
              <a:t>∃ i, j, 0 &lt;= i &lt; j &lt; size : array[i] = array[j]</a:t>
            </a:r>
            <a:endParaRPr sz="2200"/>
          </a:p>
          <a:p>
            <a:pPr indent="-368300" lvl="1" marL="914400" rtl="0">
              <a:lnSpc>
                <a:spcPct val="115000"/>
              </a:lnSpc>
              <a:spcBef>
                <a:spcPts val="0"/>
              </a:spcBef>
              <a:spcAft>
                <a:spcPts val="0"/>
              </a:spcAft>
              <a:buSzPts val="2200"/>
              <a:buAutoNum type="alphaLcPeriod"/>
            </a:pPr>
            <a:r>
              <a:rPr lang="en" sz="2200"/>
              <a:t>∀ i, j, 0 &lt;= i &lt; j &lt; size : array[i] &lt; array[j]</a:t>
            </a:r>
            <a:endParaRPr sz="2200"/>
          </a:p>
          <a:p>
            <a:pPr indent="-368300" lvl="1" marL="914400" rtl="0">
              <a:lnSpc>
                <a:spcPct val="115000"/>
              </a:lnSpc>
              <a:spcBef>
                <a:spcPts val="0"/>
              </a:spcBef>
              <a:spcAft>
                <a:spcPts val="0"/>
              </a:spcAft>
              <a:buSzPts val="2200"/>
              <a:buAutoNum type="alphaLcPeriod"/>
            </a:pPr>
            <a:r>
              <a:rPr lang="en" sz="2200"/>
              <a:t>∀ i, j, 0 &lt;= i &lt; j &lt; size : array[i] &lt;= array[j]</a:t>
            </a:r>
            <a:endParaRPr sz="2200"/>
          </a:p>
        </p:txBody>
      </p:sp>
      <p:sp>
        <p:nvSpPr>
          <p:cNvPr id="79" name="Shape 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8 - Answer</a:t>
            </a:r>
            <a:endParaRPr/>
          </a:p>
        </p:txBody>
      </p:sp>
      <p:sp>
        <p:nvSpPr>
          <p:cNvPr id="448" name="Shape 4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Instead of raw coverage, use the branch distance and approach level:</a:t>
            </a:r>
            <a:br>
              <a:rPr lang="en"/>
            </a:br>
            <a:endParaRPr sz="1100"/>
          </a:p>
          <a:p>
            <a:pPr indent="0" lvl="0" marL="0" marR="0" rtl="0" algn="ctr">
              <a:lnSpc>
                <a:spcPct val="100000"/>
              </a:lnSpc>
              <a:spcBef>
                <a:spcPts val="600"/>
              </a:spcBef>
              <a:spcAft>
                <a:spcPts val="0"/>
              </a:spcAft>
              <a:buNone/>
            </a:pPr>
            <a:r>
              <a:rPr lang="en"/>
              <a:t>fitness(s,b) = AL(s,b) + normalize(BD(s,b))</a:t>
            </a:r>
            <a:br>
              <a:rPr lang="en"/>
            </a:br>
            <a:endParaRPr sz="1100"/>
          </a:p>
          <a:p>
            <a:pPr indent="-419100" lvl="0" marL="457200" marR="0" rtl="0" algn="l">
              <a:lnSpc>
                <a:spcPct val="100000"/>
              </a:lnSpc>
              <a:spcBef>
                <a:spcPts val="600"/>
              </a:spcBef>
              <a:spcAft>
                <a:spcPts val="0"/>
              </a:spcAft>
              <a:buSzPts val="3000"/>
              <a:buChar char="●"/>
            </a:pPr>
            <a:r>
              <a:rPr lang="en"/>
              <a:t>Approach level - count of the branch’s control-dependent nodes not yet executed.</a:t>
            </a:r>
            <a:endParaRPr/>
          </a:p>
          <a:p>
            <a:pPr indent="-419100" lvl="0" marL="457200" marR="0" rtl="0" algn="l">
              <a:lnSpc>
                <a:spcPct val="100000"/>
              </a:lnSpc>
              <a:spcBef>
                <a:spcPts val="0"/>
              </a:spcBef>
              <a:spcAft>
                <a:spcPts val="0"/>
              </a:spcAft>
              <a:buSzPts val="3000"/>
              <a:buChar char="●"/>
            </a:pPr>
            <a:r>
              <a:rPr lang="en"/>
              <a:t>Branch distance - if the other branch is taken, measure how close the target branch was from being taken. </a:t>
            </a:r>
            <a:endParaRPr/>
          </a:p>
        </p:txBody>
      </p:sp>
      <p:sp>
        <p:nvSpPr>
          <p:cNvPr id="449" name="Shape 4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Shape 45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8 - Answer</a:t>
            </a:r>
            <a:endParaRPr/>
          </a:p>
        </p:txBody>
      </p:sp>
      <p:sp>
        <p:nvSpPr>
          <p:cNvPr id="455" name="Shape 455"/>
          <p:cNvSpPr txBox="1"/>
          <p:nvPr>
            <p:ph idx="1" type="body"/>
          </p:nvPr>
        </p:nvSpPr>
        <p:spPr>
          <a:xfrm>
            <a:off x="457200" y="1651300"/>
            <a:ext cx="48258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if(x &lt; 10){ // Node 1</a:t>
            </a:r>
            <a:endParaRPr/>
          </a:p>
          <a:p>
            <a:pPr indent="457200" lvl="0" marL="0" marR="0" rtl="0" algn="l">
              <a:lnSpc>
                <a:spcPct val="100000"/>
              </a:lnSpc>
              <a:spcBef>
                <a:spcPts val="600"/>
              </a:spcBef>
              <a:spcAft>
                <a:spcPts val="0"/>
              </a:spcAft>
              <a:buNone/>
            </a:pPr>
            <a:r>
              <a:rPr lang="en"/>
              <a:t>// Do something.</a:t>
            </a:r>
            <a:endParaRPr/>
          </a:p>
          <a:p>
            <a:pPr indent="0" lvl="0" marL="0" marR="0" rtl="0" algn="l">
              <a:lnSpc>
                <a:spcPct val="100000"/>
              </a:lnSpc>
              <a:spcBef>
                <a:spcPts val="600"/>
              </a:spcBef>
              <a:spcAft>
                <a:spcPts val="0"/>
              </a:spcAft>
              <a:buNone/>
            </a:pPr>
            <a:r>
              <a:rPr lang="en"/>
              <a:t>}else if (x == 10){ // Node 2</a:t>
            </a:r>
            <a:endParaRPr/>
          </a:p>
          <a:p>
            <a:pPr indent="457200" lvl="0" marL="0" marR="0" rtl="0" algn="l">
              <a:lnSpc>
                <a:spcPct val="100000"/>
              </a:lnSpc>
              <a:spcBef>
                <a:spcPts val="600"/>
              </a:spcBef>
              <a:spcAft>
                <a:spcPts val="0"/>
              </a:spcAft>
              <a:buNone/>
            </a:pPr>
            <a:r>
              <a:rPr lang="en"/>
              <a:t>// Do something else.</a:t>
            </a:r>
            <a:endParaRPr/>
          </a:p>
          <a:p>
            <a:pPr indent="0" lvl="0" marL="0" marR="0" rtl="0" algn="l">
              <a:lnSpc>
                <a:spcPct val="100000"/>
              </a:lnSpc>
              <a:spcBef>
                <a:spcPts val="600"/>
              </a:spcBef>
              <a:spcAft>
                <a:spcPts val="0"/>
              </a:spcAft>
              <a:buNone/>
            </a:pPr>
            <a:r>
              <a:rPr lang="en"/>
              <a:t>}</a:t>
            </a:r>
            <a:endParaRPr/>
          </a:p>
        </p:txBody>
      </p:sp>
      <p:sp>
        <p:nvSpPr>
          <p:cNvPr id="456" name="Shape 456"/>
          <p:cNvSpPr txBox="1"/>
          <p:nvPr>
            <p:ph idx="2" type="body"/>
          </p:nvPr>
        </p:nvSpPr>
        <p:spPr>
          <a:xfrm>
            <a:off x="5533800" y="1600200"/>
            <a:ext cx="3153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Goal, true branch of Node 2.</a:t>
            </a:r>
            <a:endParaRPr/>
          </a:p>
          <a:p>
            <a:pPr indent="-419100" lvl="0" marL="457200" rtl="0">
              <a:spcBef>
                <a:spcPts val="0"/>
              </a:spcBef>
              <a:spcAft>
                <a:spcPts val="0"/>
              </a:spcAft>
              <a:buSzPts val="3000"/>
              <a:buChar char="●"/>
            </a:pPr>
            <a:r>
              <a:rPr lang="en"/>
              <a:t>If x&lt;10 is true, approach level = 1</a:t>
            </a:r>
            <a:endParaRPr/>
          </a:p>
          <a:p>
            <a:pPr indent="-419100" lvl="0" marL="457200" rtl="0">
              <a:spcBef>
                <a:spcPts val="0"/>
              </a:spcBef>
              <a:spcAft>
                <a:spcPts val="0"/>
              </a:spcAft>
              <a:buSzPts val="3000"/>
              <a:buChar char="●"/>
            </a:pPr>
            <a:r>
              <a:rPr lang="en"/>
              <a:t>If x==10 is reached, approach level = 0</a:t>
            </a:r>
            <a:endParaRPr/>
          </a:p>
        </p:txBody>
      </p:sp>
      <p:sp>
        <p:nvSpPr>
          <p:cNvPr id="457" name="Shape 4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8 - Answer</a:t>
            </a:r>
            <a:endParaRPr/>
          </a:p>
        </p:txBody>
      </p:sp>
      <p:sp>
        <p:nvSpPr>
          <p:cNvPr id="463" name="Shape 463"/>
          <p:cNvSpPr txBox="1"/>
          <p:nvPr>
            <p:ph idx="1" type="body"/>
          </p:nvPr>
        </p:nvSpPr>
        <p:spPr>
          <a:xfrm>
            <a:off x="457200" y="1651300"/>
            <a:ext cx="48258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if(x &lt; 10){ // Node 1</a:t>
            </a:r>
            <a:endParaRPr/>
          </a:p>
          <a:p>
            <a:pPr indent="457200" lvl="0" marL="0" marR="0" rtl="0" algn="l">
              <a:lnSpc>
                <a:spcPct val="100000"/>
              </a:lnSpc>
              <a:spcBef>
                <a:spcPts val="600"/>
              </a:spcBef>
              <a:spcAft>
                <a:spcPts val="0"/>
              </a:spcAft>
              <a:buNone/>
            </a:pPr>
            <a:r>
              <a:rPr lang="en"/>
              <a:t>// Do something.</a:t>
            </a:r>
            <a:endParaRPr/>
          </a:p>
          <a:p>
            <a:pPr indent="0" lvl="0" marL="0" marR="0" rtl="0" algn="l">
              <a:lnSpc>
                <a:spcPct val="100000"/>
              </a:lnSpc>
              <a:spcBef>
                <a:spcPts val="600"/>
              </a:spcBef>
              <a:spcAft>
                <a:spcPts val="0"/>
              </a:spcAft>
              <a:buNone/>
            </a:pPr>
            <a:r>
              <a:rPr lang="en"/>
              <a:t>}else if (x == 10){ // Node 2</a:t>
            </a:r>
            <a:endParaRPr/>
          </a:p>
          <a:p>
            <a:pPr indent="457200" lvl="0" marL="0" marR="0" rtl="0" algn="l">
              <a:lnSpc>
                <a:spcPct val="100000"/>
              </a:lnSpc>
              <a:spcBef>
                <a:spcPts val="600"/>
              </a:spcBef>
              <a:spcAft>
                <a:spcPts val="0"/>
              </a:spcAft>
              <a:buNone/>
            </a:pPr>
            <a:r>
              <a:rPr lang="en"/>
              <a:t>// Do something else.</a:t>
            </a:r>
            <a:endParaRPr/>
          </a:p>
          <a:p>
            <a:pPr indent="0" lvl="0" marL="0" marR="0" rtl="0" algn="l">
              <a:lnSpc>
                <a:spcPct val="100000"/>
              </a:lnSpc>
              <a:spcBef>
                <a:spcPts val="600"/>
              </a:spcBef>
              <a:spcAft>
                <a:spcPts val="0"/>
              </a:spcAft>
              <a:buNone/>
            </a:pPr>
            <a:r>
              <a:rPr lang="en"/>
              <a:t>}</a:t>
            </a:r>
            <a:endParaRPr/>
          </a:p>
        </p:txBody>
      </p:sp>
      <p:sp>
        <p:nvSpPr>
          <p:cNvPr id="464" name="Shape 464"/>
          <p:cNvSpPr txBox="1"/>
          <p:nvPr>
            <p:ph idx="2" type="body"/>
          </p:nvPr>
        </p:nvSpPr>
        <p:spPr>
          <a:xfrm>
            <a:off x="5533800" y="1600200"/>
            <a:ext cx="3153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Goal, true branch of Node 2.</a:t>
            </a:r>
            <a:endParaRPr/>
          </a:p>
          <a:p>
            <a:pPr indent="-419100" lvl="0" marL="457200" rtl="0">
              <a:spcBef>
                <a:spcPts val="0"/>
              </a:spcBef>
              <a:spcAft>
                <a:spcPts val="0"/>
              </a:spcAft>
              <a:buSzPts val="3000"/>
              <a:buChar char="●"/>
            </a:pPr>
            <a:r>
              <a:rPr lang="en"/>
              <a:t>If x&lt;10 is true, approach level = 1</a:t>
            </a:r>
            <a:endParaRPr/>
          </a:p>
          <a:p>
            <a:pPr indent="-419100" lvl="0" marL="457200" rtl="0">
              <a:spcBef>
                <a:spcPts val="0"/>
              </a:spcBef>
              <a:spcAft>
                <a:spcPts val="0"/>
              </a:spcAft>
              <a:buSzPts val="3000"/>
              <a:buChar char="●"/>
            </a:pPr>
            <a:r>
              <a:rPr lang="en"/>
              <a:t>If x==10 is reached, approach level = 0</a:t>
            </a:r>
            <a:endParaRPr/>
          </a:p>
        </p:txBody>
      </p:sp>
      <p:sp>
        <p:nvSpPr>
          <p:cNvPr id="465" name="Shape 465"/>
          <p:cNvSpPr txBox="1"/>
          <p:nvPr>
            <p:ph idx="2" type="body"/>
          </p:nvPr>
        </p:nvSpPr>
        <p:spPr>
          <a:xfrm>
            <a:off x="5400950" y="1600200"/>
            <a:ext cx="3153000" cy="4967700"/>
          </a:xfrm>
          <a:prstGeom prst="rect">
            <a:avLst/>
          </a:prstGeom>
          <a:solidFill>
            <a:srgbClr val="FFFFFF"/>
          </a:solidFill>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Goal, true branch of Node 2.</a:t>
            </a:r>
            <a:endParaRPr sz="2400"/>
          </a:p>
          <a:p>
            <a:pPr indent="-381000" lvl="0" marL="457200" rtl="0">
              <a:spcBef>
                <a:spcPts val="0"/>
              </a:spcBef>
              <a:spcAft>
                <a:spcPts val="0"/>
              </a:spcAft>
              <a:buSzPts val="2400"/>
              <a:buChar char="●"/>
            </a:pPr>
            <a:r>
              <a:rPr lang="en" sz="2400"/>
              <a:t>If x==10 evaluates to false, branch distance = (abs(x-10)+k).</a:t>
            </a:r>
            <a:endParaRPr sz="2400"/>
          </a:p>
          <a:p>
            <a:pPr indent="-381000" lvl="0" marL="457200" rtl="0">
              <a:spcBef>
                <a:spcPts val="0"/>
              </a:spcBef>
              <a:spcAft>
                <a:spcPts val="0"/>
              </a:spcAft>
              <a:buSzPts val="2400"/>
              <a:buChar char="●"/>
            </a:pPr>
            <a:r>
              <a:rPr lang="en" sz="2400"/>
              <a:t>Closer x is to 10, closer the branch  distance.</a:t>
            </a:r>
            <a:endParaRPr sz="2400"/>
          </a:p>
        </p:txBody>
      </p:sp>
      <p:sp>
        <p:nvSpPr>
          <p:cNvPr id="466" name="Shape 4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472" name="Shape 47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473" name="Shape 47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74" name="Shape 47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In CTL: </a:t>
            </a:r>
            <a:endParaRPr/>
          </a:p>
          <a:p>
            <a:pPr indent="0" lvl="0" marL="0">
              <a:spcBef>
                <a:spcPts val="600"/>
              </a:spcBef>
              <a:spcAft>
                <a:spcPts val="0"/>
              </a:spcAft>
              <a:buNone/>
            </a:pPr>
            <a:r>
              <a:rPr lang="en"/>
              <a:t>The microwave shall never cook when the door is open.</a:t>
            </a:r>
            <a:endParaRPr/>
          </a:p>
          <a:p>
            <a:pPr indent="0" lvl="0" marL="0">
              <a:spcBef>
                <a:spcPts val="6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480" name="Shape 48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481" name="Shape 48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82" name="Shape 48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CTL: </a:t>
            </a:r>
            <a:endParaRPr/>
          </a:p>
          <a:p>
            <a:pPr indent="0" lvl="0" marL="0" rtl="0">
              <a:spcBef>
                <a:spcPts val="600"/>
              </a:spcBef>
              <a:spcAft>
                <a:spcPts val="0"/>
              </a:spcAft>
              <a:buNone/>
            </a:pPr>
            <a:r>
              <a:rPr lang="en"/>
              <a:t>The microwave shall never cook when the door is open.</a:t>
            </a:r>
            <a:endParaRPr/>
          </a:p>
          <a:p>
            <a:pPr indent="0" lvl="0" marL="0">
              <a:spcBef>
                <a:spcPts val="600"/>
              </a:spcBef>
              <a:spcAft>
                <a:spcPts val="0"/>
              </a:spcAft>
              <a:buNone/>
            </a:pPr>
            <a:r>
              <a:t/>
            </a:r>
            <a:endParaRPr sz="2400"/>
          </a:p>
          <a:p>
            <a:pPr indent="0" lvl="0" marL="0" rtl="0">
              <a:lnSpc>
                <a:spcPct val="115000"/>
              </a:lnSpc>
              <a:spcBef>
                <a:spcPts val="0"/>
              </a:spcBef>
              <a:spcAft>
                <a:spcPts val="0"/>
              </a:spcAft>
              <a:buNone/>
            </a:pPr>
            <a:r>
              <a:rPr b="1" lang="en"/>
              <a:t>AG (Door = Open -&gt; !Cooking)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488" name="Shape 48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489" name="Shape 4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0" name="Shape 49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CTL: </a:t>
            </a:r>
            <a:endParaRPr/>
          </a:p>
          <a:p>
            <a:pPr indent="0" lvl="0" marL="0" rtl="0">
              <a:lnSpc>
                <a:spcPct val="115000"/>
              </a:lnSpc>
              <a:spcBef>
                <a:spcPts val="0"/>
              </a:spcBef>
              <a:spcAft>
                <a:spcPts val="0"/>
              </a:spcAft>
              <a:buNone/>
            </a:pPr>
            <a:r>
              <a:rPr lang="en"/>
              <a:t>The microwave shall cook only as long as there is remaining cook time.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496" name="Shape 49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497" name="Shape 49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8" name="Shape 49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CTL: </a:t>
            </a:r>
            <a:endParaRPr/>
          </a:p>
          <a:p>
            <a:pPr indent="0" lvl="0" marL="0" rtl="0">
              <a:lnSpc>
                <a:spcPct val="115000"/>
              </a:lnSpc>
              <a:spcBef>
                <a:spcPts val="0"/>
              </a:spcBef>
              <a:spcAft>
                <a:spcPts val="0"/>
              </a:spcAft>
              <a:buNone/>
            </a:pPr>
            <a:r>
              <a:rPr lang="en"/>
              <a:t>The microwave shall cook only as long as there is remaining cook time.</a:t>
            </a:r>
            <a:endParaRPr/>
          </a:p>
          <a:p>
            <a:pPr indent="0" lvl="0" marL="0" rtl="0">
              <a:lnSpc>
                <a:spcPct val="115000"/>
              </a:lnSpc>
              <a:spcBef>
                <a:spcPts val="0"/>
              </a:spcBef>
              <a:spcAft>
                <a:spcPts val="0"/>
              </a:spcAft>
              <a:buNone/>
            </a:pPr>
            <a:r>
              <a:t/>
            </a:r>
            <a:endParaRPr b="1"/>
          </a:p>
          <a:p>
            <a:pPr indent="0" lvl="0" marL="0" rtl="0">
              <a:lnSpc>
                <a:spcPct val="115000"/>
              </a:lnSpc>
              <a:spcBef>
                <a:spcPts val="0"/>
              </a:spcBef>
              <a:spcAft>
                <a:spcPts val="0"/>
              </a:spcAft>
              <a:buNone/>
            </a:pPr>
            <a:r>
              <a:rPr b="1" lang="en"/>
              <a:t>AG (Cooking -&gt; Timer &gt; 0)</a:t>
            </a:r>
            <a:endParaRPr b="1"/>
          </a:p>
          <a:p>
            <a:pPr indent="0" lvl="0" marL="0" rtl="0">
              <a:lnSpc>
                <a:spcPct val="115000"/>
              </a:lnSpc>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Shape 50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504" name="Shape 50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505" name="Shape 50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06" name="Shape 50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CTL: </a:t>
            </a:r>
            <a:endParaRPr/>
          </a:p>
          <a:p>
            <a:pPr indent="0" lvl="0" marL="0" rtl="0">
              <a:lnSpc>
                <a:spcPct val="115000"/>
              </a:lnSpc>
              <a:spcBef>
                <a:spcPts val="0"/>
              </a:spcBef>
              <a:spcAft>
                <a:spcPts val="0"/>
              </a:spcAft>
              <a:buNone/>
            </a:pPr>
            <a:r>
              <a:rPr lang="en"/>
              <a:t>If the stop button is pressed when the microwave is not cooking, the remaining cook time shall be cleared.</a:t>
            </a:r>
            <a:endParaRPr b="1"/>
          </a:p>
          <a:p>
            <a:pPr indent="0" lvl="0" marL="0" rtl="0">
              <a:lnSpc>
                <a:spcPct val="115000"/>
              </a:lnSpc>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512" name="Shape 51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513" name="Shape 5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14" name="Shape 51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CTL: </a:t>
            </a:r>
            <a:endParaRPr/>
          </a:p>
          <a:p>
            <a:pPr indent="0" lvl="0" marL="0" rtl="0">
              <a:lnSpc>
                <a:spcPct val="115000"/>
              </a:lnSpc>
              <a:spcBef>
                <a:spcPts val="0"/>
              </a:spcBef>
              <a:spcAft>
                <a:spcPts val="0"/>
              </a:spcAft>
              <a:buNone/>
            </a:pPr>
            <a:r>
              <a:rPr lang="en" sz="2400"/>
              <a:t>If the stop button is pressed when the microwave is not cooking, the remaining cook time shall be cleared.</a:t>
            </a:r>
            <a:endParaRPr sz="2400"/>
          </a:p>
          <a:p>
            <a:pPr indent="0" lvl="0" marL="0" rtl="0">
              <a:lnSpc>
                <a:spcPct val="115000"/>
              </a:lnSpc>
              <a:spcBef>
                <a:spcPts val="0"/>
              </a:spcBef>
              <a:spcAft>
                <a:spcPts val="0"/>
              </a:spcAft>
              <a:buNone/>
            </a:pPr>
            <a:r>
              <a:t/>
            </a:r>
            <a:endParaRPr sz="2400"/>
          </a:p>
          <a:p>
            <a:pPr indent="0" lvl="0" marL="0" rtl="0">
              <a:lnSpc>
                <a:spcPct val="115000"/>
              </a:lnSpc>
              <a:spcBef>
                <a:spcPts val="0"/>
              </a:spcBef>
              <a:spcAft>
                <a:spcPts val="0"/>
              </a:spcAft>
              <a:buNone/>
            </a:pPr>
            <a:r>
              <a:rPr b="1" lang="en" sz="2400"/>
              <a:t>AG (Button = Stop &amp; !Cooking -&gt; AX (Timer = 0))</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520" name="Shape 52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521" name="Shape 5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22" name="Shape 52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a:t>
            </a:r>
            <a:r>
              <a:rPr b="1" lang="en"/>
              <a:t>LTL</a:t>
            </a:r>
            <a:r>
              <a:rPr lang="en"/>
              <a:t>: </a:t>
            </a:r>
            <a:endParaRPr/>
          </a:p>
          <a:p>
            <a:pPr indent="0" lvl="0" marL="0" rtl="0">
              <a:lnSpc>
                <a:spcPct val="115000"/>
              </a:lnSpc>
              <a:spcBef>
                <a:spcPts val="0"/>
              </a:spcBef>
              <a:spcAft>
                <a:spcPts val="0"/>
              </a:spcAft>
              <a:buNone/>
            </a:pPr>
            <a:r>
              <a:rPr lang="en"/>
              <a:t>It shall never be the case that the microwave can continue cooking indefinitely.</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85" name="Shape 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nSpc>
                <a:spcPct val="115000"/>
              </a:lnSpc>
              <a:spcBef>
                <a:spcPts val="0"/>
              </a:spcBef>
              <a:spcAft>
                <a:spcPts val="0"/>
              </a:spcAft>
              <a:buSzPts val="2200"/>
              <a:buAutoNum type="arabicPeriod"/>
            </a:pPr>
            <a:r>
              <a:rPr lang="en" sz="2200"/>
              <a:t>In general, we need either stubs or drivers but not both, when testing a module.</a:t>
            </a:r>
            <a:endParaRPr sz="2200"/>
          </a:p>
          <a:p>
            <a:pPr indent="-368300" lvl="1" marL="914400" rtl="0">
              <a:lnSpc>
                <a:spcPct val="115000"/>
              </a:lnSpc>
              <a:spcBef>
                <a:spcPts val="0"/>
              </a:spcBef>
              <a:spcAft>
                <a:spcPts val="0"/>
              </a:spcAft>
              <a:buSzPts val="2200"/>
              <a:buAutoNum type="alphaLcPeriod"/>
            </a:pPr>
            <a:r>
              <a:rPr lang="en" sz="2200"/>
              <a:t>True</a:t>
            </a:r>
            <a:endParaRPr sz="2200"/>
          </a:p>
          <a:p>
            <a:pPr indent="-368300" lvl="1" marL="914400" rtl="0">
              <a:lnSpc>
                <a:spcPct val="115000"/>
              </a:lnSpc>
              <a:spcBef>
                <a:spcPts val="0"/>
              </a:spcBef>
              <a:spcAft>
                <a:spcPts val="0"/>
              </a:spcAft>
              <a:buSzPts val="2200"/>
              <a:buAutoNum type="alphaLcPeriod"/>
            </a:pPr>
            <a:r>
              <a:rPr b="1" lang="en" sz="2200"/>
              <a:t>False</a:t>
            </a:r>
            <a:endParaRPr b="1" sz="2200"/>
          </a:p>
          <a:p>
            <a:pPr indent="0" lvl="0" marL="457200" rtl="0">
              <a:lnSpc>
                <a:spcPct val="115000"/>
              </a:lnSpc>
              <a:spcBef>
                <a:spcPts val="0"/>
              </a:spcBef>
              <a:spcAft>
                <a:spcPts val="0"/>
              </a:spcAft>
              <a:buNone/>
            </a:pPr>
            <a:r>
              <a:t/>
            </a:r>
            <a:endParaRPr b="1" sz="2200"/>
          </a:p>
          <a:p>
            <a:pPr indent="-368300" lvl="0" marL="457200" rtl="0">
              <a:lnSpc>
                <a:spcPct val="115000"/>
              </a:lnSpc>
              <a:spcBef>
                <a:spcPts val="0"/>
              </a:spcBef>
              <a:spcAft>
                <a:spcPts val="0"/>
              </a:spcAft>
              <a:buSzPts val="2200"/>
              <a:buAutoNum type="arabicPeriod"/>
            </a:pPr>
            <a:r>
              <a:rPr lang="en" sz="2200"/>
              <a:t>Which of the following may be logically inferred from the post-condition of a sorting routine, sort(array, size) that sorts elements in ascending order?</a:t>
            </a:r>
            <a:endParaRPr sz="2200"/>
          </a:p>
          <a:p>
            <a:pPr indent="-368300" lvl="1" marL="914400" rtl="0">
              <a:lnSpc>
                <a:spcPct val="115000"/>
              </a:lnSpc>
              <a:spcBef>
                <a:spcPts val="0"/>
              </a:spcBef>
              <a:spcAft>
                <a:spcPts val="0"/>
              </a:spcAft>
              <a:buSzPts val="2200"/>
              <a:buAutoNum type="alphaLcPeriod"/>
            </a:pPr>
            <a:r>
              <a:rPr lang="en" sz="2200"/>
              <a:t>size &gt; 0</a:t>
            </a:r>
            <a:endParaRPr sz="2200"/>
          </a:p>
          <a:p>
            <a:pPr indent="-368300" lvl="1" marL="914400" rtl="0">
              <a:lnSpc>
                <a:spcPct val="115000"/>
              </a:lnSpc>
              <a:spcBef>
                <a:spcPts val="0"/>
              </a:spcBef>
              <a:spcAft>
                <a:spcPts val="0"/>
              </a:spcAft>
              <a:buSzPts val="2200"/>
              <a:buAutoNum type="alphaLcPeriod"/>
            </a:pPr>
            <a:r>
              <a:rPr lang="en" sz="2200"/>
              <a:t>∃ i, j, 0 &lt;= i &lt; j &lt; size : array[i] = array[j]</a:t>
            </a:r>
            <a:endParaRPr sz="2200"/>
          </a:p>
          <a:p>
            <a:pPr indent="-368300" lvl="1" marL="914400" rtl="0">
              <a:lnSpc>
                <a:spcPct val="115000"/>
              </a:lnSpc>
              <a:spcBef>
                <a:spcPts val="0"/>
              </a:spcBef>
              <a:spcAft>
                <a:spcPts val="0"/>
              </a:spcAft>
              <a:buSzPts val="2200"/>
              <a:buAutoNum type="alphaLcPeriod"/>
            </a:pPr>
            <a:r>
              <a:rPr lang="en" sz="2200"/>
              <a:t>∀ i, j, 0 &lt;= i &lt; j &lt; size : array[i] &lt; array[j]</a:t>
            </a:r>
            <a:endParaRPr sz="2200"/>
          </a:p>
          <a:p>
            <a:pPr indent="-368300" lvl="1" marL="914400" rtl="0">
              <a:lnSpc>
                <a:spcPct val="115000"/>
              </a:lnSpc>
              <a:spcBef>
                <a:spcPts val="0"/>
              </a:spcBef>
              <a:spcAft>
                <a:spcPts val="0"/>
              </a:spcAft>
              <a:buSzPts val="2200"/>
              <a:buAutoNum type="alphaLcPeriod"/>
            </a:pPr>
            <a:r>
              <a:rPr b="1" lang="en" sz="2200"/>
              <a:t>∀</a:t>
            </a:r>
            <a:r>
              <a:rPr b="1" lang="en" sz="2200"/>
              <a:t> i, j, 0 &lt;= i &lt; j &lt; size : array[i] &lt;= array[j]</a:t>
            </a:r>
            <a:endParaRPr sz="2200"/>
          </a:p>
        </p:txBody>
      </p:sp>
      <p:sp>
        <p:nvSpPr>
          <p:cNvPr id="86" name="Shape 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528" name="Shape 52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529" name="Shape 5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0" name="Shape 53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LTL: </a:t>
            </a:r>
            <a:endParaRPr/>
          </a:p>
          <a:p>
            <a:pPr indent="0" lvl="0" marL="0" rtl="0">
              <a:lnSpc>
                <a:spcPct val="115000"/>
              </a:lnSpc>
              <a:spcBef>
                <a:spcPts val="0"/>
              </a:spcBef>
              <a:spcAft>
                <a:spcPts val="0"/>
              </a:spcAft>
              <a:buNone/>
            </a:pPr>
            <a:r>
              <a:rPr lang="en"/>
              <a:t>It shall never be the case that the microwave can continue cooking indefinitely.</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t>G (Cooking -&gt; F (!Cooking))</a:t>
            </a:r>
            <a:endParaRPr b="1"/>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536" name="Shape 53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537" name="Shape 5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8" name="Shape 53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LTL: </a:t>
            </a:r>
            <a:endParaRPr/>
          </a:p>
          <a:p>
            <a:pPr indent="0" lvl="0" marL="0" rtl="0">
              <a:lnSpc>
                <a:spcPct val="115000"/>
              </a:lnSpc>
              <a:spcBef>
                <a:spcPts val="0"/>
              </a:spcBef>
              <a:spcAft>
                <a:spcPts val="0"/>
              </a:spcAft>
              <a:buNone/>
            </a:pPr>
            <a:r>
              <a:rPr lang="en"/>
              <a:t>The only way to initiate cooking shall be pressing the start button when the door is closed and the remaining cook time is not zero.</a:t>
            </a:r>
            <a:endParaRPr/>
          </a:p>
          <a:p>
            <a:pPr indent="0" lvl="0" marL="0" rtl="0">
              <a:lnSpc>
                <a:spcPct val="115000"/>
              </a:lnSpc>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544" name="Shape 54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545" name="Shape 5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6" name="Shape 54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LTL: </a:t>
            </a:r>
            <a:endParaRPr/>
          </a:p>
          <a:p>
            <a:pPr indent="0" lvl="0" marL="0" rtl="0">
              <a:lnSpc>
                <a:spcPct val="115000"/>
              </a:lnSpc>
              <a:spcBef>
                <a:spcPts val="0"/>
              </a:spcBef>
              <a:spcAft>
                <a:spcPts val="0"/>
              </a:spcAft>
              <a:buNone/>
            </a:pPr>
            <a:r>
              <a:rPr lang="en" sz="2400"/>
              <a:t>The only way to initiate cooking shall be pressing the start button when the door is closed and the remaining cook time is not zero.</a:t>
            </a:r>
            <a:endParaRPr sz="2400"/>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sz="2400"/>
              <a:t>G (!Cooking U ((Button = Start &amp; Door = Closed) &amp; (Timer &gt; 0)))</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552" name="Shape 55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553" name="Shape 5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54" name="Shape 55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LTL: </a:t>
            </a:r>
            <a:endParaRPr/>
          </a:p>
          <a:p>
            <a:pPr indent="0" lvl="0" marL="0" rtl="0">
              <a:lnSpc>
                <a:spcPct val="115000"/>
              </a:lnSpc>
              <a:spcBef>
                <a:spcPts val="0"/>
              </a:spcBef>
              <a:spcAft>
                <a:spcPts val="0"/>
              </a:spcAft>
              <a:buNone/>
            </a:pPr>
            <a:r>
              <a:rPr lang="en"/>
              <a:t>The microwave shall continue cooking when there is remaining cook time unless the stop button is pressed or the door is opened.</a:t>
            </a:r>
            <a:endParaRPr/>
          </a:p>
          <a:p>
            <a:pPr indent="0" lvl="0" marL="0" rtl="0">
              <a:lnSpc>
                <a:spcPct val="115000"/>
              </a:lnSpc>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Shape 5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9</a:t>
            </a:r>
            <a:endParaRPr/>
          </a:p>
        </p:txBody>
      </p:sp>
      <p:sp>
        <p:nvSpPr>
          <p:cNvPr id="560" name="Shape 56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t>Microwave controller </a:t>
            </a:r>
            <a:endParaRPr sz="2400"/>
          </a:p>
          <a:p>
            <a:pPr indent="-381000" lvl="0" marL="457200" rtl="0">
              <a:lnSpc>
                <a:spcPct val="115000"/>
              </a:lnSpc>
              <a:spcBef>
                <a:spcPts val="0"/>
              </a:spcBef>
              <a:spcAft>
                <a:spcPts val="0"/>
              </a:spcAft>
              <a:buSzPts val="2400"/>
              <a:buChar char="●"/>
            </a:pPr>
            <a:r>
              <a:rPr lang="en" sz="2400"/>
              <a:t>Door: {Open, Closed} -- sensor input indicating state of the door</a:t>
            </a:r>
            <a:endParaRPr sz="2400"/>
          </a:p>
          <a:p>
            <a:pPr indent="-381000" lvl="0" marL="457200" rtl="0">
              <a:lnSpc>
                <a:spcPct val="115000"/>
              </a:lnSpc>
              <a:spcBef>
                <a:spcPts val="0"/>
              </a:spcBef>
              <a:spcAft>
                <a:spcPts val="0"/>
              </a:spcAft>
              <a:buSzPts val="2400"/>
              <a:buChar char="●"/>
            </a:pPr>
            <a:r>
              <a:rPr lang="en" sz="2400"/>
              <a:t>Button: {None, Start, Stop} -- button press</a:t>
            </a:r>
            <a:endParaRPr sz="2400"/>
          </a:p>
          <a:p>
            <a:pPr indent="-381000" lvl="0" marL="457200" rtl="0">
              <a:lnSpc>
                <a:spcPct val="115000"/>
              </a:lnSpc>
              <a:spcBef>
                <a:spcPts val="0"/>
              </a:spcBef>
              <a:spcAft>
                <a:spcPts val="0"/>
              </a:spcAft>
              <a:buSzPts val="2400"/>
              <a:buChar char="●"/>
            </a:pPr>
            <a:r>
              <a:rPr lang="en" sz="2400"/>
              <a:t>Timer: 0...999 -- (remaining) seconds to cook</a:t>
            </a:r>
            <a:endParaRPr sz="2400"/>
          </a:p>
          <a:p>
            <a:pPr indent="-381000" lvl="0" marL="457200" rtl="0">
              <a:lnSpc>
                <a:spcPct val="115000"/>
              </a:lnSpc>
              <a:spcBef>
                <a:spcPts val="0"/>
              </a:spcBef>
              <a:spcAft>
                <a:spcPts val="0"/>
              </a:spcAft>
              <a:buSzPts val="2400"/>
              <a:buChar char="●"/>
            </a:pPr>
            <a:r>
              <a:rPr lang="en" sz="2400"/>
              <a:t>Cooking: Boolean -- state of the heating element</a:t>
            </a:r>
            <a:endParaRPr sz="2400">
              <a:solidFill>
                <a:srgbClr val="000000"/>
              </a:solidFill>
            </a:endParaRPr>
          </a:p>
        </p:txBody>
      </p:sp>
      <p:sp>
        <p:nvSpPr>
          <p:cNvPr id="561" name="Shape 5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62" name="Shape 56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 LTL: </a:t>
            </a:r>
            <a:endParaRPr/>
          </a:p>
          <a:p>
            <a:pPr indent="0" lvl="0" marL="0" rtl="0">
              <a:lnSpc>
                <a:spcPct val="115000"/>
              </a:lnSpc>
              <a:spcBef>
                <a:spcPts val="0"/>
              </a:spcBef>
              <a:spcAft>
                <a:spcPts val="0"/>
              </a:spcAft>
              <a:buNone/>
            </a:pPr>
            <a:r>
              <a:rPr lang="en" sz="2200"/>
              <a:t>The microwave shall continue cooking when there is remaining cook time unless the stop button is pressed or the door is opened.</a:t>
            </a:r>
            <a:endParaRPr sz="2200"/>
          </a:p>
          <a:p>
            <a:pPr indent="0" lvl="0" marL="0" rtl="0">
              <a:lnSpc>
                <a:spcPct val="115000"/>
              </a:lnSpc>
              <a:spcBef>
                <a:spcPts val="0"/>
              </a:spcBef>
              <a:spcAft>
                <a:spcPts val="0"/>
              </a:spcAft>
              <a:buNone/>
            </a:pPr>
            <a:r>
              <a:t/>
            </a:r>
            <a:endParaRPr sz="2200"/>
          </a:p>
          <a:p>
            <a:pPr indent="0" lvl="0" marL="0" rtl="0">
              <a:lnSpc>
                <a:spcPct val="115000"/>
              </a:lnSpc>
              <a:spcBef>
                <a:spcPts val="0"/>
              </a:spcBef>
              <a:spcAft>
                <a:spcPts val="0"/>
              </a:spcAft>
              <a:buNone/>
            </a:pPr>
            <a:r>
              <a:rPr b="1" lang="en" sz="2200"/>
              <a:t>G ((Cooking &amp; Timer &gt; 0) -&gt; X (((Cooking | (!Cooking &amp; Button = Stop)) | (!Cooking &amp; Door = Open)))</a:t>
            </a:r>
            <a:endParaRPr sz="22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10</a:t>
            </a:r>
            <a:endParaRPr/>
          </a:p>
        </p:txBody>
      </p:sp>
      <p:sp>
        <p:nvSpPr>
          <p:cNvPr id="568" name="Shape 56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00"/>
                </a:solidFill>
              </a:rPr>
              <a:t>You are testing the following method:</a:t>
            </a:r>
            <a:br>
              <a:rPr lang="en">
                <a:solidFill>
                  <a:srgbClr val="000000"/>
                </a:solidFill>
              </a:rPr>
            </a:br>
            <a:br>
              <a:rPr b="1" lang="en">
                <a:solidFill>
                  <a:srgbClr val="000000"/>
                </a:solidFill>
                <a:latin typeface="Consolas"/>
                <a:ea typeface="Consolas"/>
                <a:cs typeface="Consolas"/>
                <a:sym typeface="Consolas"/>
              </a:rPr>
            </a:br>
            <a:r>
              <a:rPr b="1" lang="en">
                <a:solidFill>
                  <a:srgbClr val="000000"/>
                </a:solidFill>
                <a:latin typeface="Consolas"/>
                <a:ea typeface="Consolas"/>
                <a:cs typeface="Consolas"/>
                <a:sym typeface="Consolas"/>
              </a:rPr>
              <a:t>public double max(double a, double b);</a:t>
            </a:r>
            <a:br>
              <a:rPr lang="en">
                <a:solidFill>
                  <a:srgbClr val="000000"/>
                </a:solidFill>
              </a:rPr>
            </a:br>
            <a:br>
              <a:rPr lang="en">
                <a:solidFill>
                  <a:srgbClr val="000000"/>
                </a:solidFill>
              </a:rPr>
            </a:br>
            <a:r>
              <a:rPr lang="en">
                <a:solidFill>
                  <a:srgbClr val="000000"/>
                </a:solidFill>
              </a:rPr>
              <a:t>Devise three executable test cases for this method in the JUnit notation. See the attached handout for a refresher on the notation.</a:t>
            </a:r>
            <a:endParaRPr>
              <a:solidFill>
                <a:srgbClr val="000000"/>
              </a:solidFill>
            </a:endParaRPr>
          </a:p>
        </p:txBody>
      </p:sp>
      <p:sp>
        <p:nvSpPr>
          <p:cNvPr id="569" name="Shape 5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Shape 57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10</a:t>
            </a:r>
            <a:endParaRPr/>
          </a:p>
        </p:txBody>
      </p:sp>
      <p:sp>
        <p:nvSpPr>
          <p:cNvPr id="575" name="Shape 57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aLarger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assertTrue(“should be larger”, actual&gt;b);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000000"/>
                </a:solidFill>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10.0;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assertThat(“b should be larger”, b&gt;a);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A71D5D"/>
              </a:solidFill>
              <a:latin typeface="Consolas"/>
              <a:ea typeface="Consolas"/>
              <a:cs typeface="Consolas"/>
              <a:sym typeface="Consolas"/>
            </a:endParaRPr>
          </a:p>
        </p:txBody>
      </p:sp>
      <p:sp>
        <p:nvSpPr>
          <p:cNvPr id="576" name="Shape 576"/>
          <p:cNvSpPr txBox="1"/>
          <p:nvPr>
            <p:ph idx="2" type="body"/>
          </p:nvPr>
        </p:nvSpPr>
        <p:spPr>
          <a:xfrm>
            <a:off x="4562550" y="1600200"/>
            <a:ext cx="4124100" cy="4967700"/>
          </a:xfrm>
          <a:prstGeom prst="rect">
            <a:avLst/>
          </a:prstGeom>
        </p:spPr>
        <p:txBody>
          <a:bodyPr anchorCtr="0" anchor="t" bIns="91425" lIns="91425" spcFirstLastPara="1" rIns="91425" wrap="square" tIns="91425">
            <a:noAutofit/>
          </a:bodyPr>
          <a:lstStyle/>
          <a:p>
            <a:pPr indent="0" lvl="0" marL="0" rtl="0">
              <a:lnSpc>
                <a:spcPct val="145000"/>
              </a:lnSpc>
              <a:spcBef>
                <a:spcPts val="0"/>
              </a:spcBef>
              <a:spcAft>
                <a:spcPts val="0"/>
              </a:spcAft>
              <a:buClr>
                <a:schemeClr val="dk1"/>
              </a:buClr>
              <a:buSzPts val="1100"/>
              <a:buFont typeface="Arial"/>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bothEqual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assertEquals(a,b);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bothNegative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-2.0;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assertTrue(“should be negative”,actual&lt;0);</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p:txBody>
      </p:sp>
      <p:sp>
        <p:nvSpPr>
          <p:cNvPr id="577" name="Shape 57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nvSpPr>
        <p:spPr>
          <a:xfrm>
            <a:off x="533800" y="760000"/>
            <a:ext cx="7961700" cy="443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000">
                <a:solidFill>
                  <a:srgbClr val="FFFFFF"/>
                </a:solidFill>
              </a:rPr>
              <a:t>Any other questions?</a:t>
            </a:r>
            <a:endParaRPr b="1" sz="3000">
              <a:solidFill>
                <a:srgbClr val="FFFFFF"/>
              </a:solidFill>
            </a:endParaRPr>
          </a:p>
          <a:p>
            <a:pPr indent="0" lvl="0" marL="0" rtl="0">
              <a:spcBef>
                <a:spcPts val="0"/>
              </a:spcBef>
              <a:spcAft>
                <a:spcPts val="0"/>
              </a:spcAft>
              <a:buNone/>
            </a:pPr>
            <a:r>
              <a:t/>
            </a:r>
            <a:endParaRPr b="1" sz="3000">
              <a:solidFill>
                <a:srgbClr val="FFFFFF"/>
              </a:solidFill>
            </a:endParaRPr>
          </a:p>
          <a:p>
            <a:pPr indent="0" lvl="0" marL="0" rtl="0">
              <a:spcBef>
                <a:spcPts val="0"/>
              </a:spcBef>
              <a:spcAft>
                <a:spcPts val="0"/>
              </a:spcAft>
              <a:buNone/>
            </a:pPr>
            <a:r>
              <a:rPr b="1" lang="en" sz="4800">
                <a:solidFill>
                  <a:srgbClr val="FFFFFF"/>
                </a:solidFill>
              </a:rPr>
              <a:t>Thank you for a great semester!</a:t>
            </a:r>
            <a:endParaRPr b="1" sz="4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92" name="Shape 9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AutoNum type="arabicPeriod"/>
            </a:pPr>
            <a:r>
              <a:rPr lang="en" sz="1800"/>
              <a:t>If a temporal property holds for a finite-state model of a system, it holds for any implementation that conforms to the model.</a:t>
            </a:r>
            <a:endParaRPr sz="1800"/>
          </a:p>
          <a:p>
            <a:pPr indent="-342900" lvl="1" marL="914400" rtl="0">
              <a:lnSpc>
                <a:spcPct val="115000"/>
              </a:lnSpc>
              <a:spcBef>
                <a:spcPts val="0"/>
              </a:spcBef>
              <a:spcAft>
                <a:spcPts val="0"/>
              </a:spcAft>
              <a:buSzPts val="1800"/>
              <a:buAutoNum type="alphaLcPeriod"/>
            </a:pPr>
            <a:r>
              <a:rPr lang="en" sz="1800"/>
              <a:t>True</a:t>
            </a:r>
            <a:endParaRPr sz="1800"/>
          </a:p>
          <a:p>
            <a:pPr indent="-342900" lvl="1" marL="914400" rtl="0">
              <a:lnSpc>
                <a:spcPct val="115000"/>
              </a:lnSpc>
              <a:spcBef>
                <a:spcPts val="0"/>
              </a:spcBef>
              <a:spcAft>
                <a:spcPts val="0"/>
              </a:spcAft>
              <a:buSzPts val="1800"/>
              <a:buAutoNum type="alphaLcPeriod"/>
            </a:pPr>
            <a:r>
              <a:rPr lang="en" sz="1800"/>
              <a:t>False</a:t>
            </a:r>
            <a:endParaRPr sz="1800"/>
          </a:p>
          <a:p>
            <a:pPr indent="-342900" lvl="0" marL="457200" rtl="0">
              <a:lnSpc>
                <a:spcPct val="115000"/>
              </a:lnSpc>
              <a:spcBef>
                <a:spcPts val="0"/>
              </a:spcBef>
              <a:spcAft>
                <a:spcPts val="0"/>
              </a:spcAft>
              <a:buSzPts val="1800"/>
              <a:buAutoNum type="arabicPeriod"/>
            </a:pPr>
            <a:r>
              <a:rPr lang="en" sz="1800"/>
              <a:t>Self-check oracles do not require the expected output for judging whether a program passed or failed a test.</a:t>
            </a:r>
            <a:endParaRPr sz="1800"/>
          </a:p>
          <a:p>
            <a:pPr indent="-342900" lvl="1" marL="914400" rtl="0">
              <a:lnSpc>
                <a:spcPct val="115000"/>
              </a:lnSpc>
              <a:spcBef>
                <a:spcPts val="0"/>
              </a:spcBef>
              <a:spcAft>
                <a:spcPts val="0"/>
              </a:spcAft>
              <a:buSzPts val="1800"/>
              <a:buAutoNum type="alphaLcPeriod"/>
            </a:pPr>
            <a:r>
              <a:rPr lang="en" sz="1800"/>
              <a:t>True</a:t>
            </a:r>
            <a:endParaRPr sz="1800"/>
          </a:p>
          <a:p>
            <a:pPr indent="-342900" lvl="1" marL="914400" rtl="0">
              <a:lnSpc>
                <a:spcPct val="115000"/>
              </a:lnSpc>
              <a:spcBef>
                <a:spcPts val="0"/>
              </a:spcBef>
              <a:spcAft>
                <a:spcPts val="0"/>
              </a:spcAft>
              <a:buSzPts val="1800"/>
              <a:buAutoNum type="alphaLcPeriod"/>
            </a:pPr>
            <a:r>
              <a:rPr lang="en" sz="1800"/>
              <a:t>False</a:t>
            </a:r>
            <a:endParaRPr sz="1800"/>
          </a:p>
          <a:p>
            <a:pPr indent="-342900" lvl="0" marL="457200" rtl="0">
              <a:lnSpc>
                <a:spcPct val="115000"/>
              </a:lnSpc>
              <a:spcBef>
                <a:spcPts val="0"/>
              </a:spcBef>
              <a:spcAft>
                <a:spcPts val="0"/>
              </a:spcAft>
              <a:buSzPts val="1800"/>
              <a:buAutoNum type="arabicPeriod"/>
            </a:pPr>
            <a:r>
              <a:rPr lang="en" sz="1800"/>
              <a:t>Object-oriented design and implementation typically have an impact on verification such that OO specific approaches are required for:</a:t>
            </a:r>
            <a:endParaRPr sz="1800"/>
          </a:p>
          <a:p>
            <a:pPr indent="-342900" lvl="1" marL="914400" rtl="0">
              <a:lnSpc>
                <a:spcPct val="115000"/>
              </a:lnSpc>
              <a:spcBef>
                <a:spcPts val="0"/>
              </a:spcBef>
              <a:spcAft>
                <a:spcPts val="0"/>
              </a:spcAft>
              <a:buSzPts val="1800"/>
              <a:buAutoNum type="alphaLcPeriod"/>
            </a:pPr>
            <a:r>
              <a:rPr lang="en" sz="1800"/>
              <a:t>Unit Testing</a:t>
            </a:r>
            <a:endParaRPr sz="1800"/>
          </a:p>
          <a:p>
            <a:pPr indent="-342900" lvl="1" marL="914400" rtl="0">
              <a:lnSpc>
                <a:spcPct val="115000"/>
              </a:lnSpc>
              <a:spcBef>
                <a:spcPts val="0"/>
              </a:spcBef>
              <a:spcAft>
                <a:spcPts val="0"/>
              </a:spcAft>
              <a:buSzPts val="1800"/>
              <a:buAutoNum type="alphaLcPeriod"/>
            </a:pPr>
            <a:r>
              <a:rPr lang="en" sz="1800"/>
              <a:t>Integration Testing</a:t>
            </a:r>
            <a:endParaRPr sz="1800"/>
          </a:p>
          <a:p>
            <a:pPr indent="-342900" lvl="1" marL="914400" rtl="0">
              <a:lnSpc>
                <a:spcPct val="115000"/>
              </a:lnSpc>
              <a:spcBef>
                <a:spcPts val="0"/>
              </a:spcBef>
              <a:spcAft>
                <a:spcPts val="0"/>
              </a:spcAft>
              <a:buSzPts val="1800"/>
              <a:buAutoNum type="alphaLcPeriod"/>
            </a:pPr>
            <a:r>
              <a:rPr lang="en" sz="1800"/>
              <a:t>System Testing</a:t>
            </a:r>
            <a:endParaRPr sz="1800"/>
          </a:p>
          <a:p>
            <a:pPr indent="-342900" lvl="1" marL="914400" rtl="0">
              <a:lnSpc>
                <a:spcPct val="115000"/>
              </a:lnSpc>
              <a:spcBef>
                <a:spcPts val="0"/>
              </a:spcBef>
              <a:spcAft>
                <a:spcPts val="0"/>
              </a:spcAft>
              <a:buSzPts val="1800"/>
              <a:buAutoNum type="alphaLcPeriod"/>
            </a:pPr>
            <a:r>
              <a:rPr lang="en" sz="1800"/>
              <a:t>Acceptance Testing</a:t>
            </a:r>
            <a:endParaRPr sz="1800"/>
          </a:p>
        </p:txBody>
      </p:sp>
      <p:sp>
        <p:nvSpPr>
          <p:cNvPr id="93" name="Shape 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1</a:t>
            </a:r>
            <a:endParaRPr/>
          </a:p>
        </p:txBody>
      </p:sp>
      <p:sp>
        <p:nvSpPr>
          <p:cNvPr id="99" name="Shape 9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AutoNum type="arabicPeriod"/>
            </a:pPr>
            <a:r>
              <a:rPr lang="en" sz="1800"/>
              <a:t>If a temporal property holds for a finite-state model of a system, it holds for any implementation that conforms to the model.</a:t>
            </a:r>
            <a:endParaRPr sz="1800"/>
          </a:p>
          <a:p>
            <a:pPr indent="-342900" lvl="1" marL="914400" rtl="0">
              <a:lnSpc>
                <a:spcPct val="115000"/>
              </a:lnSpc>
              <a:spcBef>
                <a:spcPts val="0"/>
              </a:spcBef>
              <a:spcAft>
                <a:spcPts val="0"/>
              </a:spcAft>
              <a:buSzPts val="1800"/>
              <a:buAutoNum type="alphaLcPeriod"/>
            </a:pPr>
            <a:r>
              <a:rPr b="1" lang="en" sz="1800"/>
              <a:t>True</a:t>
            </a:r>
            <a:endParaRPr b="1" sz="1800"/>
          </a:p>
          <a:p>
            <a:pPr indent="-342900" lvl="1" marL="914400" rtl="0">
              <a:lnSpc>
                <a:spcPct val="115000"/>
              </a:lnSpc>
              <a:spcBef>
                <a:spcPts val="0"/>
              </a:spcBef>
              <a:spcAft>
                <a:spcPts val="0"/>
              </a:spcAft>
              <a:buSzPts val="1800"/>
              <a:buAutoNum type="alphaLcPeriod"/>
            </a:pPr>
            <a:r>
              <a:rPr lang="en" sz="1800"/>
              <a:t>False</a:t>
            </a:r>
            <a:endParaRPr sz="1800"/>
          </a:p>
          <a:p>
            <a:pPr indent="-342900" lvl="0" marL="457200" rtl="0">
              <a:lnSpc>
                <a:spcPct val="115000"/>
              </a:lnSpc>
              <a:spcBef>
                <a:spcPts val="0"/>
              </a:spcBef>
              <a:spcAft>
                <a:spcPts val="0"/>
              </a:spcAft>
              <a:buSzPts val="1800"/>
              <a:buAutoNum type="arabicPeriod"/>
            </a:pPr>
            <a:r>
              <a:rPr lang="en" sz="1800"/>
              <a:t>Self-check oracles do not require the expected output for judging whether a program passed or failed a test.</a:t>
            </a:r>
            <a:endParaRPr sz="1800"/>
          </a:p>
          <a:p>
            <a:pPr indent="-342900" lvl="1" marL="914400" rtl="0">
              <a:lnSpc>
                <a:spcPct val="115000"/>
              </a:lnSpc>
              <a:spcBef>
                <a:spcPts val="0"/>
              </a:spcBef>
              <a:spcAft>
                <a:spcPts val="0"/>
              </a:spcAft>
              <a:buSzPts val="1800"/>
              <a:buAutoNum type="alphaLcPeriod"/>
            </a:pPr>
            <a:r>
              <a:rPr b="1" lang="en" sz="1800"/>
              <a:t>True</a:t>
            </a:r>
            <a:endParaRPr b="1" sz="1800"/>
          </a:p>
          <a:p>
            <a:pPr indent="-342900" lvl="1" marL="914400" rtl="0">
              <a:lnSpc>
                <a:spcPct val="115000"/>
              </a:lnSpc>
              <a:spcBef>
                <a:spcPts val="0"/>
              </a:spcBef>
              <a:spcAft>
                <a:spcPts val="0"/>
              </a:spcAft>
              <a:buSzPts val="1800"/>
              <a:buAutoNum type="alphaLcPeriod"/>
            </a:pPr>
            <a:r>
              <a:rPr lang="en" sz="1800"/>
              <a:t>False</a:t>
            </a:r>
            <a:endParaRPr sz="1800"/>
          </a:p>
          <a:p>
            <a:pPr indent="-342900" lvl="0" marL="457200" rtl="0">
              <a:lnSpc>
                <a:spcPct val="115000"/>
              </a:lnSpc>
              <a:spcBef>
                <a:spcPts val="0"/>
              </a:spcBef>
              <a:spcAft>
                <a:spcPts val="0"/>
              </a:spcAft>
              <a:buSzPts val="1800"/>
              <a:buAutoNum type="arabicPeriod"/>
            </a:pPr>
            <a:r>
              <a:rPr lang="en" sz="1800"/>
              <a:t>Object-oriented design and implementation typically have an impact on verification such that OO specific approaches are required for:</a:t>
            </a:r>
            <a:endParaRPr sz="1800"/>
          </a:p>
          <a:p>
            <a:pPr indent="-342900" lvl="1" marL="914400" rtl="0">
              <a:lnSpc>
                <a:spcPct val="115000"/>
              </a:lnSpc>
              <a:spcBef>
                <a:spcPts val="0"/>
              </a:spcBef>
              <a:spcAft>
                <a:spcPts val="0"/>
              </a:spcAft>
              <a:buSzPts val="1800"/>
              <a:buAutoNum type="alphaLcPeriod"/>
            </a:pPr>
            <a:r>
              <a:rPr b="1" lang="en" sz="1800"/>
              <a:t>Unit Testing</a:t>
            </a:r>
            <a:endParaRPr b="1" sz="1800"/>
          </a:p>
          <a:p>
            <a:pPr indent="-342900" lvl="1" marL="914400" rtl="0">
              <a:lnSpc>
                <a:spcPct val="115000"/>
              </a:lnSpc>
              <a:spcBef>
                <a:spcPts val="0"/>
              </a:spcBef>
              <a:spcAft>
                <a:spcPts val="0"/>
              </a:spcAft>
              <a:buSzPts val="1800"/>
              <a:buAutoNum type="alphaLcPeriod"/>
            </a:pPr>
            <a:r>
              <a:rPr b="1" lang="en" sz="1800"/>
              <a:t>Integration Testing</a:t>
            </a:r>
            <a:endParaRPr b="1" sz="1800"/>
          </a:p>
          <a:p>
            <a:pPr indent="-342900" lvl="1" marL="914400" rtl="0">
              <a:lnSpc>
                <a:spcPct val="115000"/>
              </a:lnSpc>
              <a:spcBef>
                <a:spcPts val="0"/>
              </a:spcBef>
              <a:spcAft>
                <a:spcPts val="0"/>
              </a:spcAft>
              <a:buSzPts val="1800"/>
              <a:buAutoNum type="alphaLcPeriod"/>
            </a:pPr>
            <a:r>
              <a:rPr lang="en" sz="1800"/>
              <a:t>System Testing</a:t>
            </a:r>
            <a:endParaRPr sz="1800"/>
          </a:p>
          <a:p>
            <a:pPr indent="-342900" lvl="1" marL="914400" rtl="0">
              <a:lnSpc>
                <a:spcPct val="115000"/>
              </a:lnSpc>
              <a:spcBef>
                <a:spcPts val="0"/>
              </a:spcBef>
              <a:spcAft>
                <a:spcPts val="0"/>
              </a:spcAft>
              <a:buSzPts val="1800"/>
              <a:buAutoNum type="alphaLcPeriod"/>
            </a:pPr>
            <a:r>
              <a:rPr lang="en" sz="1800"/>
              <a:t>Acceptance Testing</a:t>
            </a:r>
            <a:endParaRPr sz="1800"/>
          </a:p>
        </p:txBody>
      </p:sp>
      <p:sp>
        <p:nvSpPr>
          <p:cNvPr id="100" name="Shape 1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2</a:t>
            </a:r>
            <a:endParaRPr/>
          </a:p>
        </p:txBody>
      </p:sp>
      <p:sp>
        <p:nvSpPr>
          <p:cNvPr id="106" name="Shape 10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Metaheuristic search techniques can be divided into local and global search techniques. </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lang="en"/>
              <a:t>Define what a “local” search and a “global” search is. Contrast the two approaches. What are the strengths and weaknesses of each? </a:t>
            </a:r>
            <a:endParaRPr/>
          </a:p>
        </p:txBody>
      </p:sp>
      <p:sp>
        <p:nvSpPr>
          <p:cNvPr id="107" name="Shape 1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