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slide" Target="slides/slide44.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When you want to analyze how control or information flow through a program, rather than using the code directly, it often makes sense to construct models whose states are related to locations in the source code, either a single statement, or often - a region of program commands.  So, instead of analyzing the code directly, we can extract a directed graph representing the different ways the program can be executed. For a single method, we can create what we call a control flow graph to model the execution of a program.</a:t>
            </a:r>
            <a:endParaRPr>
              <a:solidFill>
                <a:schemeClr val="dk1"/>
              </a:solidFill>
            </a:endParaRPr>
          </a:p>
          <a:p>
            <a:pPr indent="0" lvl="0" marL="0" rtl="0">
              <a:lnSpc>
                <a:spcPct val="120000"/>
              </a:lnSpc>
              <a:spcBef>
                <a:spcPts val="0"/>
              </a:spcBef>
              <a:spcAft>
                <a:spcPts val="0"/>
              </a:spcAft>
              <a:buNone/>
            </a:pP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highlight>
                <a:srgbClr val="FFFFFF"/>
              </a:highlight>
            </a:endParaRPr>
          </a:p>
          <a:p>
            <a:pPr indent="0" lvl="0" marL="0" rtl="0">
              <a:lnSpc>
                <a:spcPct val="120000"/>
              </a:lnSpc>
              <a:spcBef>
                <a:spcPts val="0"/>
              </a:spcBef>
              <a:spcAft>
                <a:spcPts val="0"/>
              </a:spcAft>
              <a:buNone/>
            </a:pPr>
            <a:r>
              <a:rPr lang="en">
                <a:solidFill>
                  <a:schemeClr val="dk1"/>
                </a:solidFill>
                <a:highlight>
                  <a:srgbClr val="FFFFFF"/>
                </a:highlight>
              </a:rPr>
              <a:t>The CFG retains information about the program counter - the address of the next instruction to be executed, but leaves out information about concrete execution such as the current values of variables, So, one thing to watch out for in CFGs is that they depict all paths abstractly defined in the source code. In practice, some of those paths can never be taken - impossible combination of conditions. So, your CFG might show paths that can’t actually be realized in the read system, which can make some forms of analysis harder or imprecise.</a:t>
            </a: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129" name="Shape 129"/>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130" name="Shape 130"/>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131" name="Shape 131"/>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132" name="Shape 132"/>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33" name="Shape 133"/>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151" name="Shape 151"/>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152" name="Shape 152"/>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153" name="Shape 153"/>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154" name="Shape 154"/>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171" name="Shape 171"/>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172" name="Shape 172"/>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173" name="Shape 173"/>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174" name="Shape 174"/>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75" name="Shape 175"/>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(read 2)</a:t>
            </a:r>
            <a:endParaRPr>
              <a:solidFill>
                <a:schemeClr val="dk1"/>
              </a:solidFill>
              <a:highlight>
                <a:srgbClr val="FFFFFF"/>
              </a:highlight>
            </a:endParaRPr>
          </a:p>
          <a:p>
            <a:pPr indent="0" lvl="0" marL="0" rtl="0">
              <a:lnSpc>
                <a:spcPct val="120000"/>
              </a:lnSpc>
              <a:spcBef>
                <a:spcPts val="0"/>
              </a:spcBef>
              <a:spcAft>
                <a:spcPts val="0"/>
              </a:spcAft>
              <a:buNone/>
            </a:pPr>
            <a:r>
              <a:rPr lang="en">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highlight>
                  <a:srgbClr val="FFFFFF"/>
                </a:highlight>
              </a:rPr>
              <a:t>go through example</a:t>
            </a:r>
            <a:endParaRPr>
              <a:solidFill>
                <a:schemeClr val="dk1"/>
              </a:solidFill>
              <a:highlight>
                <a:srgbClr val="FFFFFF"/>
              </a:highlight>
            </a:endParaRPr>
          </a:p>
          <a:p>
            <a:pPr indent="0" lvl="0" marL="0" rtl="0">
              <a:lnSpc>
                <a:spcPct val="120000"/>
              </a:lnSpc>
              <a:spcBef>
                <a:spcPts val="0"/>
              </a:spcBef>
              <a:spcAft>
                <a:spcPts val="0"/>
              </a:spcAft>
              <a:buNone/>
            </a:pPr>
            <a:r>
              <a:rPr lang="en">
                <a:solidFill>
                  <a:schemeClr val="dk1"/>
                </a:solidFill>
                <a:highlight>
                  <a:srgbClr val="FFFFFF"/>
                </a:highlight>
              </a:rPr>
              <a:t>point out that you can break up the or statement in the if condition into multiple checks</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  In the program on this slide, we have a method which takes in an array and an integer N - the number of elements in an array. Then, we iterate through the array and flip each negative element to be positive. Finally, we return 1 to indicate that we’re done.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246" name="Shape 246"/>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247" name="Shape 247"/>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248" name="Shape 248"/>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249" name="Shape 249"/>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50" name="Shape 250"/>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000">
                <a:solidFill>
                  <a:schemeClr val="dk1"/>
                </a:solidFill>
              </a:rPr>
              <a:t>(walkthrough)</a:t>
            </a:r>
            <a:endParaRPr sz="1000">
              <a:solidFill>
                <a:schemeClr val="dk1"/>
              </a:solidFill>
            </a:endParaRPr>
          </a:p>
          <a:p>
            <a:pPr indent="0" lvl="0" marL="0" rtl="0">
              <a:spcBef>
                <a:spcPts val="0"/>
              </a:spcBef>
              <a:spcAft>
                <a:spcPts val="0"/>
              </a:spcAft>
              <a:buNone/>
            </a:pPr>
            <a:r>
              <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Control-flow graphs are what we call intraprocedural graphs, or within the procedure - that is, they depict the flow of control within one method of the program. However, when running a program, we usually don’t just look at execution paths within a method. Methods will call other methods, which call other methods. Control passes throughout a large, multi-method, multi-class system, and we should be able to look at execution paths through that whole execution of the program. To do that, we use an interprocedural graph, such as a call graph. The call graph is the simplest way to look at control flow beterrn procedures</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(talk through example)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Whether you’re designing a skyscraper, or a bridge, or a rocket, from wind-tunnels and little prototype models, to navier-stokes equations, to circuit diagrams, engineers construct and analyze models to analyze what they are doing - to determine whether their solution will work. </a:t>
            </a:r>
            <a:endParaRPr/>
          </a:p>
          <a:p>
            <a:pPr indent="0" lvl="0" marL="0" rtl="0">
              <a:lnSpc>
                <a:spcPct val="115000"/>
              </a:lnSpc>
              <a:spcBef>
                <a:spcPts val="0"/>
              </a:spcBef>
              <a:spcAft>
                <a:spcPts val="0"/>
              </a:spcAft>
              <a:buNone/>
            </a:pPr>
            <a:r>
              <a:rPr lang="en"/>
              <a:t>Software is no different in this regard, and it too can be modeled.</a:t>
            </a:r>
            <a:endParaRPr/>
          </a:p>
          <a:p>
            <a:pPr indent="0" lvl="0" marL="0" rtl="0">
              <a:lnSpc>
                <a:spcPct val="115000"/>
              </a:lnSpc>
              <a:spcBef>
                <a:spcPts val="0"/>
              </a:spcBef>
              <a:spcAft>
                <a:spcPts val="0"/>
              </a:spcAft>
              <a:buNone/>
            </a:pPr>
            <a:r>
              <a:rPr lang="en"/>
              <a:t>(3)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So, to give an example of overestimating the execution paths due to polymorphism, consider the following. (explain code/call graph)</a:t>
            </a:r>
            <a:endParaRPr>
              <a:solidFill>
                <a:schemeClr val="dk1"/>
              </a:solidFill>
            </a:endParaRPr>
          </a:p>
          <a:p>
            <a:pPr indent="0" lvl="0" marL="0" rtl="0">
              <a:lnSpc>
                <a:spcPct val="120000"/>
              </a:lnSpc>
              <a:spcBef>
                <a:spcPts val="0"/>
              </a:spcBef>
              <a:spcAft>
                <a:spcPts val="0"/>
              </a:spcAft>
              <a:buNone/>
            </a:pPr>
            <a:r>
              <a:rPr lang="en">
                <a:solidFill>
                  <a:schemeClr val="dk1"/>
                </a:solidFill>
              </a:rPr>
              <a:t>This call graph is an oveestimation because it includes calls that can never actually occur in execution. A.foo calls b.bar, and b’s declared class is C, and S inherits from C and overrides bar.The call graph includes a call from A.foo to S.bar, but the variable b can never actually be bound to an instance of class S. It’s hard to figure this out from anything other than manual inspection, which is quite expensive, so often, call graphs - like control flow graphs - can include execution paths that are impossible in practice.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Now, you need to be a little careful working with call graphs in object-oriented languages. Method calls are typically made through object references. Often, you define a class, and then create specialized subclasses that inherit methods and data members from those parents. Both a parent and its child share a data type and methods. However, the children can override those methods with their own behaviors. When you instantiate a variable of a certain type, you could bind an instance of any relevant subclass to that variable at runtime. When you call that method, you cannot guarantee which version of the method you call. So, in the callgraph, you’re left with a judgement to make - do you represent every possible method that could be dynamically bound to that invocation, or risk under-specifying the possible execution paths by simply referring to the explicitly declared class.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(read) performed by the program. A computation is performed, leaving the program in a new state, then another computation is performed - based on the input - and the program enters another state. </a:t>
            </a:r>
            <a:endParaRPr/>
          </a:p>
          <a:p>
            <a:pPr indent="0" lvl="0" marL="0" rtl="0">
              <a:lnSpc>
                <a:spcPct val="115000"/>
              </a:lnSpc>
              <a:spcBef>
                <a:spcPts val="0"/>
              </a:spcBef>
              <a:spcAft>
                <a:spcPts val="0"/>
              </a:spcAft>
              <a:buNone/>
            </a:pPr>
            <a:r>
              <a:rPr lang="en"/>
              <a:t>So, (read 2). </a:t>
            </a:r>
            <a:endParaRPr/>
          </a:p>
          <a:p>
            <a:pPr indent="0" lvl="0" marL="0" rtl="0">
              <a:lnSpc>
                <a:spcPct val="115000"/>
              </a:lnSpc>
              <a:spcBef>
                <a:spcPts val="0"/>
              </a:spcBef>
              <a:spcAft>
                <a:spcPts val="0"/>
              </a:spcAft>
              <a:buNone/>
            </a:pPr>
            <a:r>
              <a:rPr lang="en"/>
              <a:t>If we abstract away the physical limits of a piece of computing hardware, (read 3). We call the whole set of states and transitions the “state space” of the program.</a:t>
            </a:r>
            <a:endParaRPr/>
          </a:p>
          <a:p>
            <a:pPr indent="0" lvl="0" marL="0" rtl="0">
              <a:lnSpc>
                <a:spcPct val="115000"/>
              </a:lnSpc>
              <a:spcBef>
                <a:spcPts val="0"/>
              </a:spcBef>
              <a:spcAft>
                <a:spcPts val="0"/>
              </a:spcAft>
              <a:buNone/>
            </a:pPr>
            <a:r>
              <a:rPr lang="en"/>
              <a:t>(read 5)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previous models are ones extracted from programs, and closely related to how the code is written. However, models are often constructed prior to the code, or independent from it, and may setve as a specification of the allowed behavior. In that case, the most common way to model system behavior is to represent the behavior as a finite state machine. </a:t>
            </a:r>
            <a:endParaRPr/>
          </a:p>
          <a:p>
            <a:pPr indent="0" lvl="0" marL="0" rtl="0">
              <a:lnSpc>
                <a:spcPct val="115000"/>
              </a:lnSpc>
              <a:spcBef>
                <a:spcPts val="0"/>
              </a:spcBef>
              <a:spcAft>
                <a:spcPts val="0"/>
              </a:spcAft>
              <a:buNone/>
            </a:pPr>
            <a:r>
              <a:rPr lang="en"/>
              <a:t>These are directed graphs where </a:t>
            </a:r>
            <a:r>
              <a:rPr lang="en">
                <a:solidFill>
                  <a:schemeClr val="dk1"/>
                </a:solidFill>
              </a:rPr>
              <a:t>nodes represent snapshots of the system and edges represent events and conditions that change what the system is doing.\</a:t>
            </a:r>
            <a:endParaRPr>
              <a:solidFill>
                <a:schemeClr val="dk1"/>
              </a:solidFill>
            </a:endParaRPr>
          </a:p>
          <a:p>
            <a:pPr indent="0" lvl="0" marL="0" rtl="0">
              <a:lnSpc>
                <a:spcPct val="115000"/>
              </a:lnSpc>
              <a:spcBef>
                <a:spcPts val="0"/>
              </a:spcBef>
              <a:spcAft>
                <a:spcPts val="0"/>
              </a:spcAft>
              <a:buNone/>
            </a:pPr>
            <a:r>
              <a:rPr lang="en">
                <a:solidFill>
                  <a:schemeClr val="dk1"/>
                </a:solidFill>
              </a:rPr>
              <a:t>(read) - extremely simple, not enough information to execute for real - but (read). (read)</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The state of an object or of the software is some description of what it is currently doing. What mode is it in? What is guiding its behavior?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in both physical products and software, models are useful in addressing two problems</a:t>
            </a:r>
            <a:endParaRPr/>
          </a:p>
          <a:p>
            <a:pPr indent="0" lvl="0" marL="0" rtl="0">
              <a:lnSpc>
                <a:spcPct val="115000"/>
              </a:lnSpc>
              <a:spcBef>
                <a:spcPts val="0"/>
              </a:spcBef>
              <a:spcAft>
                <a:spcPts val="0"/>
              </a:spcAft>
              <a:buNone/>
            </a:pPr>
            <a:r>
              <a:rPr lang="en"/>
              <a:t>(read 2). Whether a bridge or a word processor, you need to start testing and performing verification before the thing is being shipped out to the customers.</a:t>
            </a:r>
            <a:endParaRPr/>
          </a:p>
          <a:p>
            <a:pPr indent="0" lvl="0" marL="0" rtl="0">
              <a:lnSpc>
                <a:spcPct val="115000"/>
              </a:lnSpc>
              <a:spcBef>
                <a:spcPts val="0"/>
              </a:spcBef>
              <a:spcAft>
                <a:spcPts val="0"/>
              </a:spcAft>
              <a:buNone/>
            </a:pPr>
            <a:r>
              <a:rPr lang="en"/>
              <a:t>(read 3) Whether it is examining all paths of execution in the software or subjecting a prototype to all disaster conditions. Models let us start analysis earlier and repeat it as design evolves, and let us perform thorough analyses that cover a larger class of scenarios than we can explicitly test for, analyses that wouldn’t be possible on the full product.</a:t>
            </a:r>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So, today’s class is about the concept of modeling, a few different types of models, and the properties that all good models must demonstrate. </a:t>
            </a:r>
            <a:endParaRPr>
              <a:solidFill>
                <a:schemeClr val="dk1"/>
              </a:solidFill>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initial state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point out transitions and guards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endParaRPr>
              <a:solidFill>
                <a:schemeClr val="dk1"/>
              </a:solidFill>
            </a:endParaRPr>
          </a:p>
          <a:p>
            <a:pPr indent="0" lvl="0" marL="0" rtl="0">
              <a:spcBef>
                <a:spcPts val="0"/>
              </a:spcBef>
              <a:spcAft>
                <a:spcPts val="0"/>
              </a:spcAft>
              <a:buNone/>
            </a:pPr>
            <a:r>
              <a:rPr lang="en">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(walk through state example_</a:t>
            </a:r>
            <a:endParaRPr>
              <a:solidFill>
                <a:schemeClr val="dk1"/>
              </a:solidFill>
            </a:endParaRPr>
          </a:p>
          <a:p>
            <a:pPr indent="0" lvl="0" marL="0" rtl="0">
              <a:spcBef>
                <a:spcPts val="0"/>
              </a:spcBef>
              <a:spcAft>
                <a:spcPts val="0"/>
              </a:spcAft>
              <a:buNone/>
            </a:pPr>
            <a:r>
              <a:rPr lang="en">
                <a:solidFill>
                  <a:schemeClr val="dk1"/>
                </a:solidFill>
              </a:rPr>
              <a:t>(read entry and exit and explain)</a:t>
            </a:r>
            <a:endParaRPr>
              <a:solidFill>
                <a:schemeClr val="dk1"/>
              </a:solidFill>
            </a:endParaRPr>
          </a:p>
          <a:p>
            <a:pPr indent="0" lvl="0" marL="0" rtl="0">
              <a:spcBef>
                <a:spcPts val="0"/>
              </a:spcBef>
              <a:spcAft>
                <a:spcPts val="0"/>
              </a:spcAft>
              <a:buNone/>
            </a:pPr>
            <a:r>
              <a:rPr lang="en">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walk through</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(read) concrete in real space of execution - this is a translation function that strips away details from the real program to produce the simplified model. (read 3) So, if two states in the real program only differ in a way that the model doesn’t care about, we combine them in the model. This means the model has fewer states than the real program. This has two effects.</a:t>
            </a:r>
            <a:endParaRPr/>
          </a:p>
          <a:p>
            <a:pPr indent="0" lvl="0" marL="0" rtl="0">
              <a:lnSpc>
                <a:spcPct val="115000"/>
              </a:lnSpc>
              <a:spcBef>
                <a:spcPts val="0"/>
              </a:spcBef>
              <a:spcAft>
                <a:spcPts val="0"/>
              </a:spcAft>
              <a:buNone/>
            </a:pPr>
            <a:r>
              <a:rPr lang="en"/>
              <a:t>Because states are removed, (read 4). As a result (read 5). Normally, you know exactly what transition to take - the details are there. Now, because we’ve removed details, we might get into  situations where multiple transitions are possible, and the details differentiating their transitions have been removed for the model. This is a bad thing - we aren’t sure if the right transition will be taken, because we can’t tell them apart - we need to just choose at random.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(explain examples) only care about x and y</a:t>
            </a:r>
            <a:endParaRPr/>
          </a:p>
          <a:p>
            <a:pPr indent="0" lvl="0" marL="0" rtl="0">
              <a:lnSpc>
                <a:spcPct val="115000"/>
              </a:lnSpc>
              <a:spcBef>
                <a:spcPts val="0"/>
              </a:spcBef>
              <a:spcAft>
                <a:spcPts val="0"/>
              </a:spcAft>
              <a:buNone/>
            </a:pPr>
            <a:r>
              <a:rPr lang="en"/>
              <a:t>Models are inevitably imperfect - collapsing the potentially infinite state space into something that can be analyzed requires leaving out some information. While we hope those omissions are irrelevant to the properties we want to analyze, that isn’t always the case. By introducing non-determinism, we make the models imprecise, we have some guesswork involved in analyzing them, and we risk producing a model that does not correlate to the real program.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Ultimately, we need to make the argument that the the system we built fulfills the specification - make the argument for verification. Behavioral models represent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endParaRPr>
              <a:solidFill>
                <a:schemeClr val="dk1"/>
              </a:solidFill>
            </a:endParaRPr>
          </a:p>
          <a:p>
            <a:pPr indent="0" lvl="0" marL="0" rtl="0">
              <a:spcBef>
                <a:spcPts val="0"/>
              </a:spcBef>
              <a:spcAft>
                <a:spcPts val="0"/>
              </a:spcAft>
              <a:buNone/>
            </a:pPr>
            <a:r>
              <a:rPr lang="en">
                <a:solidFill>
                  <a:schemeClr val="dk1"/>
                </a:solidFill>
              </a:rPr>
              <a:t>Where do you think you can get in the most trouble here?</a:t>
            </a:r>
            <a:endParaRPr>
              <a:solidFill>
                <a:schemeClr val="dk1"/>
              </a:solidFill>
            </a:endParaRPr>
          </a:p>
          <a:p>
            <a:pPr indent="0" lvl="0" marL="0" rtl="0">
              <a:spcBef>
                <a:spcPts val="0"/>
              </a:spcBef>
              <a:spcAft>
                <a:spcPts val="0"/>
              </a:spcAft>
              <a:buNone/>
            </a:pPr>
            <a:r>
              <a:rPr lang="en">
                <a:solidFill>
                  <a:schemeClr val="dk1"/>
                </a:solidFill>
              </a:rPr>
              <a:t>(discuss - last one)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 by capturing the right information about the program, and leaving out everything else.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One of the key principles of all computer science disciplines is that of abstraction - (read).</a:t>
            </a:r>
            <a:endParaRPr/>
          </a:p>
          <a:p>
            <a:pPr indent="0" lvl="0" marL="0" rtl="0">
              <a:lnSpc>
                <a:spcPct val="115000"/>
              </a:lnSpc>
              <a:spcBef>
                <a:spcPts val="0"/>
              </a:spcBef>
              <a:spcAft>
                <a:spcPts val="0"/>
              </a:spcAft>
              <a:buNone/>
            </a:pPr>
            <a:r>
              <a:rPr lang="en"/>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endParaRPr/>
          </a:p>
          <a:p>
            <a:pPr indent="0" lvl="0" marL="0" rtl="0">
              <a:lnSpc>
                <a:spcPct val="115000"/>
              </a:lnSpc>
              <a:spcBef>
                <a:spcPts val="0"/>
              </a:spcBef>
              <a:spcAft>
                <a:spcPts val="0"/>
              </a:spcAft>
              <a:buNone/>
            </a:pPr>
            <a:r>
              <a:rPr lang="en"/>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endParaRPr/>
          </a:p>
          <a:p>
            <a:pPr indent="0" lvl="0" marL="0" rtl="0">
              <a:lnSpc>
                <a:spcPct val="115000"/>
              </a:lnSpc>
              <a:spcBef>
                <a:spcPts val="0"/>
              </a:spcBef>
              <a:spcAft>
                <a:spcPts val="0"/>
              </a:spcAft>
              <a:buNone/>
            </a:pPr>
            <a:r>
              <a:rPr lang="en"/>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 big challenge in using models to perform verification is that models must be representative of the actual program. To make a model, we make simplifications. </a:t>
            </a:r>
            <a:r>
              <a:rPr lang="en"/>
              <a:t>These models - while prescribing behavior - operate at an abstracted level. They need to be useful for automated verification, and if you model every detail down to the hardware level, you’re just building the final system. It’ll be just as complex, the state space will be too large, and it’ll take you months to build. Unfortunately, abstraction can get you in trouble - especially when working with embedded or real-time systems, where the execution of the system is highly dependent on a couple of details that might need to be abstracted for analysis. Say we’re building a pacemaker, sits in the heart and shocks it.</a:t>
            </a:r>
            <a:endParaRPr/>
          </a:p>
          <a:p>
            <a:pPr indent="0" lvl="0" marL="0" rtl="0">
              <a:spcBef>
                <a:spcPts val="0"/>
              </a:spcBef>
              <a:spcAft>
                <a:spcPts val="0"/>
              </a:spcAft>
              <a:buNone/>
            </a:pPr>
            <a:r>
              <a:rPr lang="en"/>
              <a:t>- the first thing to watch out for is that this is a system that operates in a complex physical environment. It would be common when modeling to abstract that environment down to the simplest representation. We want to analyze the software, and a complex environmental model gets in the way of that. So, we might just simplify the input to the essential - do we sense a heartbeat. In the real world, that’s a complex analog reading from a pair of wires - which you then translate into software input. This is a reading that is influenced by noise - sometimes we might sense input when you don’t intend for there to be input. But, with the model, this is just a simple binary yes or no, which means that your real system might react differently in a testing scenario than the model. </a:t>
            </a:r>
            <a:endParaRPr/>
          </a:p>
          <a:p>
            <a:pPr indent="0" lvl="0" marL="0" rtl="0">
              <a:spcBef>
                <a:spcPts val="0"/>
              </a:spcBef>
              <a:spcAft>
                <a:spcPts val="0"/>
              </a:spcAft>
              <a:buNone/>
            </a:pPr>
            <a:r>
              <a:rPr lang="en"/>
              <a:t>- the second area to watch out for is time - timing of input - when it arrives, when output is released, how much time computation takes - many details that are often abstracted from the models. </a:t>
            </a:r>
            <a:endParaRPr/>
          </a:p>
          <a:p>
            <a:pPr indent="0" lvl="0" marL="0" rtl="0">
              <a:spcBef>
                <a:spcPts val="0"/>
              </a:spcBef>
              <a:spcAft>
                <a:spcPts val="0"/>
              </a:spcAft>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endParaRPr/>
          </a:p>
          <a:p>
            <a:pPr indent="0" lvl="0" marL="0" rtl="0">
              <a:spcBef>
                <a:spcPts val="0"/>
              </a:spcBef>
              <a:spcAft>
                <a:spcPts val="0"/>
              </a:spcAft>
              <a:buNone/>
            </a:pPr>
            <a:r>
              <a:rPr lang="en"/>
              <a:t>These kind of behaviors are hard to predict until you implement, and you often end up with a model that is a little too optimistic, that is simple enough that properties that hold over it are not guaranteed over the real program.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all).</a:t>
            </a:r>
            <a:endParaRPr>
              <a:solidFill>
                <a:schemeClr val="dk1"/>
              </a:solidFill>
            </a:endParaRPr>
          </a:p>
          <a:p>
            <a:pPr indent="0" lvl="0" marL="0" rtl="0">
              <a:spcBef>
                <a:spcPts val="0"/>
              </a:spcBef>
              <a:spcAft>
                <a:spcPts val="0"/>
              </a:spcAft>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A model is not a substitute for your software. You can’t just build a model that is your program. I mean, in some languages, you can - but it would take just as long to build that model as it would be to code the software, and would be useless for analysis, but the idea of building a model is that you want to capture the details of the software relevant to the analysis you want to perform, and ignore absolutely everything else. By abstracting away the unnecessary details, you can perform extremely detailed proofs of correctness, identify security threats, detect potential deadlocks, even perform automated verification between the model and the requirement specification. </a:t>
            </a:r>
            <a:endParaRPr/>
          </a:p>
          <a:p>
            <a:pPr indent="0" lvl="0" marL="0" rtl="0">
              <a:lnSpc>
                <a:spcPct val="115000"/>
              </a:lnSpc>
              <a:spcBef>
                <a:spcPts val="0"/>
              </a:spcBef>
              <a:spcAft>
                <a:spcPts val="0"/>
              </a:spcAft>
              <a:buNone/>
            </a:pPr>
            <a:r>
              <a:rPr lang="en"/>
              <a:t>So, models are an incredibly powerful tool. However, you need to be careful - (read 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To be useful for analysis, there are four properties that we want to see out of a model. </a:t>
            </a:r>
            <a:endParaRPr>
              <a:solidFill>
                <a:schemeClr val="dk1"/>
              </a:solidFill>
            </a:endParaRPr>
          </a:p>
          <a:p>
            <a:pPr indent="0" lvl="0" marL="0" rtl="0">
              <a:spcBef>
                <a:spcPts val="0"/>
              </a:spcBef>
              <a:spcAft>
                <a:spcPts val="0"/>
              </a:spcAft>
              <a:buNone/>
            </a:pPr>
            <a:r>
              <a:rPr lang="en">
                <a:solidFill>
                  <a:schemeClr val="dk1"/>
                </a:solidFill>
              </a:rPr>
              <a:t>(read) - this depends on how it will be used. For human inspection, a model must be relatively simple. Otherwise, you’ll get lost. For automated verification, it can be more complex, but must not fall prey to state space explosion. it needs to still be small enough to be analyzed computationally. </a:t>
            </a:r>
            <a:endParaRPr>
              <a:solidFill>
                <a:schemeClr val="dk1"/>
              </a:solidFill>
            </a:endParaRPr>
          </a:p>
          <a:p>
            <a:pPr indent="0" lvl="0" marL="0" rtl="0">
              <a:spcBef>
                <a:spcPts val="0"/>
              </a:spcBef>
              <a:spcAft>
                <a:spcPts val="0"/>
              </a:spcAft>
              <a:buNone/>
            </a:pPr>
            <a:r>
              <a:rPr lang="en">
                <a:solidFill>
                  <a:schemeClr val="dk1"/>
                </a:solidFill>
              </a:rPr>
              <a:t>(read6)</a:t>
            </a:r>
            <a:endParaRPr>
              <a:solidFill>
                <a:schemeClr val="dk1"/>
              </a:solidFill>
            </a:endParaRPr>
          </a:p>
          <a:p>
            <a:pPr indent="0" lvl="0" marL="0" rtl="0">
              <a:spcBef>
                <a:spcPts val="0"/>
              </a:spcBef>
              <a:spcAft>
                <a:spcPts val="0"/>
              </a:spcAft>
              <a:buNone/>
            </a:pPr>
            <a:r>
              <a:rPr lang="en">
                <a:solidFill>
                  <a:schemeClr val="dk1"/>
                </a:solidFill>
              </a:rPr>
              <a:t>You need to be able to run this analysis and link it back to the real system. (read7)</a:t>
            </a:r>
            <a:endParaRPr>
              <a:solidFill>
                <a:schemeClr val="dk1"/>
              </a:solidFill>
            </a:endParaRPr>
          </a:p>
          <a:p>
            <a:pPr indent="0" lvl="0" marL="0" rtl="0">
              <a:spcBef>
                <a:spcPts val="0"/>
              </a:spcBef>
              <a:spcAft>
                <a:spcPts val="0"/>
              </a:spcAft>
              <a:buNone/>
            </a:pPr>
            <a:r>
              <a:rPr lang="en">
                <a:solidFill>
                  <a:schemeClr val="dk1"/>
                </a:solidFill>
              </a:rPr>
              <a:t>For instance, you’d build seperate models to analyze airflow over an aircraft fusulage and to analyze the internal layout for efficient passenger loading.</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read) If a property is violated, we must be able to tell why it was violated. If we model a building design, and it tells us that it collapses when there is an earthquake, we need to be able to go through the analysis and figure out what we can change to prevent a collapse in the next simulation. </a:t>
            </a:r>
            <a:endParaRPr>
              <a:solidFill>
                <a:schemeClr val="dk1"/>
              </a:solidFill>
            </a:endParaRPr>
          </a:p>
          <a:p>
            <a:pPr indent="0" lvl="0" marL="0" rtl="0">
              <a:spcBef>
                <a:spcPts val="0"/>
              </a:spcBef>
              <a:spcAft>
                <a:spcPts val="0"/>
              </a:spcAft>
              <a:buNone/>
            </a:pPr>
            <a:r>
              <a:rPr lang="en">
                <a:solidFill>
                  <a:schemeClr val="dk1"/>
                </a:solidFill>
              </a:rPr>
              <a:t>(read) - don’t adapt them to be so specific to a simplified version of your problem that they fail to be useful for use on the un-abstracted problem.  There are limitations to what a lot of these verification techniques can analyze, but still, there is a difference between working within limitations and still getting some meaning out of the analysis and performing a pointless analysis just for the sake of looking smart. (read).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Models of programs are often represented as directed graphs. It’s important to remeber that these aren’t just pretty pictures, but have well-defined mathematical meaning. I’m sure you’ve spent some time talking about graph theory in other classes, but we’ll do some quick review here.</a:t>
            </a:r>
            <a:endParaRPr>
              <a:solidFill>
                <a:schemeClr val="dk1"/>
              </a:solidFill>
            </a:endParaRPr>
          </a:p>
          <a:p>
            <a:pPr indent="0" lvl="0" marL="0" rtl="0">
              <a:spcBef>
                <a:spcPts val="0"/>
              </a:spcBef>
              <a:spcAft>
                <a:spcPts val="0"/>
              </a:spcAft>
              <a:buNone/>
            </a:pPr>
            <a:r>
              <a:rPr lang="en">
                <a:solidFill>
                  <a:schemeClr val="dk1"/>
                </a:solidFill>
              </a:rPr>
              <a:t>(read 1)</a:t>
            </a:r>
            <a:endParaRPr>
              <a:solidFill>
                <a:schemeClr val="dk1"/>
              </a:solidFill>
            </a:endParaRPr>
          </a:p>
          <a:p>
            <a:pPr indent="0" lvl="0" marL="0" rtl="0">
              <a:spcBef>
                <a:spcPts val="0"/>
              </a:spcBef>
              <a:spcAft>
                <a:spcPts val="0"/>
              </a:spcAft>
              <a:buNone/>
            </a:pPr>
            <a:r>
              <a:rPr lang="en">
                <a:solidFill>
                  <a:schemeClr val="dk1"/>
                </a:solidFill>
              </a:rPr>
              <a:t>Typically, nodes represent program entities, such as regions of source code or methods or classes. Then, the edges represent relations between those entities. If we’re looking at something like how control passes through the code, an edge might represent sequential execution - after we execute block A of code, we will execute block B.</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Models are used for many, many types of analysis in software engineering, but in this class ,we’re mainly interested in models that tell us something about how the progran behaves when it executes. To that end, we are mainly going to look at two “views” of the program behavior. The first are models based directly on the source code - where we extract information about how execution is routed through the source code. These are often used to guide test generation - to reach this statement, here is what needs to be executed beforehand. </a:t>
            </a:r>
            <a:endParaRPr/>
          </a:p>
          <a:p>
            <a:pPr indent="0" lvl="0" marL="0" rtl="0">
              <a:lnSpc>
                <a:spcPct val="115000"/>
              </a:lnSpc>
              <a:spcBef>
                <a:spcPts val="0"/>
              </a:spcBef>
              <a:spcAft>
                <a:spcPts val="0"/>
              </a:spcAft>
              <a:buNone/>
            </a:pPr>
            <a:r>
              <a:rPr lang="en"/>
              <a:t>The second are ones that don’t care about the code - that are often created before the code- that are based around the functionality defined in the requirements specification. Here we map functionality to a series of states, and look for violations of the requirements as we step through those states.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endParaRPr b="0" i="0" u="none" cap="none" strike="noStrike">
              <a:solidFill>
                <a:srgbClr val="41414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300">
                <a:solidFill>
                  <a:schemeClr val="dk2"/>
                </a:solidFill>
              </a:rPr>
              <a:t>‹#›</a:t>
            </a:fld>
            <a:endParaRPr sz="13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9818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Modeling Software Behavior</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3 - 01/25/2018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sz="4800"/>
            </a:br>
            <a:r>
              <a:rPr lang="en" sz="4800"/>
              <a:t>Code-Based Models</a:t>
            </a:r>
            <a:endParaRPr sz="4800"/>
          </a:p>
        </p:txBody>
      </p:sp>
      <p:sp>
        <p:nvSpPr>
          <p:cNvPr id="119" name="Shape 1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Control-Flow Graphs</a:t>
            </a:r>
            <a:endParaRPr/>
          </a:p>
        </p:txBody>
      </p:sp>
      <p:sp>
        <p:nvSpPr>
          <p:cNvPr id="125" name="Shape 1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chemeClr val="dk1"/>
              </a:buClr>
              <a:buSzPts val="3000"/>
              <a:buFont typeface="Arial"/>
              <a:buChar char="●"/>
            </a:pPr>
            <a:r>
              <a:rPr lang="en"/>
              <a:t>A directed graph representing the flow of control through the program.</a:t>
            </a:r>
            <a:endParaRPr/>
          </a:p>
          <a:p>
            <a:pPr indent="-419100" lvl="1" marL="914400" marR="0" rtl="0" algn="l">
              <a:lnSpc>
                <a:spcPct val="100000"/>
              </a:lnSpc>
              <a:spcBef>
                <a:spcPts val="0"/>
              </a:spcBef>
              <a:spcAft>
                <a:spcPts val="0"/>
              </a:spcAft>
              <a:buClr>
                <a:schemeClr val="dk1"/>
              </a:buClr>
              <a:buSzPts val="3000"/>
              <a:buFont typeface="Arial"/>
              <a:buChar char="○"/>
            </a:pPr>
            <a:r>
              <a:rPr lang="en"/>
              <a:t>Nodes represent sequential blocks of program commands. </a:t>
            </a:r>
            <a:endParaRPr/>
          </a:p>
          <a:p>
            <a:pPr indent="-419100" lvl="1" marL="914400" marR="0" rtl="0" algn="l">
              <a:lnSpc>
                <a:spcPct val="100000"/>
              </a:lnSpc>
              <a:spcBef>
                <a:spcPts val="0"/>
              </a:spcBef>
              <a:spcAft>
                <a:spcPts val="0"/>
              </a:spcAft>
              <a:buClr>
                <a:schemeClr val="dk1"/>
              </a:buClr>
              <a:buSzPts val="3000"/>
              <a:buFont typeface="Arial"/>
              <a:buChar char="○"/>
            </a:pPr>
            <a:r>
              <a:rPr lang="en"/>
              <a:t>Edges connect nodes in the sequence they are executed. Multiple edges indicate conditional statements (loops, if statements, switches).</a:t>
            </a:r>
            <a:endParaRPr/>
          </a:p>
          <a:p>
            <a:pPr indent="-381000" lvl="2" marL="1371600" marR="0" rtl="0" algn="l">
              <a:lnSpc>
                <a:spcPct val="100000"/>
              </a:lnSpc>
              <a:spcBef>
                <a:spcPts val="0"/>
              </a:spcBef>
              <a:spcAft>
                <a:spcPts val="0"/>
              </a:spcAft>
              <a:buSzPts val="2400"/>
              <a:buChar char="■"/>
            </a:pPr>
            <a:r>
              <a:rPr lang="en"/>
              <a:t>Warning: depicts all defined paths, even if impossible to actually execute.</a:t>
            </a:r>
            <a:endParaRPr/>
          </a:p>
        </p:txBody>
      </p:sp>
      <p:sp>
        <p:nvSpPr>
          <p:cNvPr id="126" name="Shape 1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419126" y="2057400"/>
            <a:ext cx="4516500" cy="35037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1 if (1==x)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2	    y=45;</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3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4 else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5	    y=23456;</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6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7 /* continue */</a:t>
            </a:r>
            <a:endParaRPr b="0" i="0" sz="1800" u="none" cap="none" strike="noStrike">
              <a:solidFill>
                <a:schemeClr val="dk1"/>
              </a:solidFill>
              <a:latin typeface="Arial"/>
              <a:ea typeface="Arial"/>
              <a:cs typeface="Arial"/>
              <a:sym typeface="Arial"/>
            </a:endParaRPr>
          </a:p>
        </p:txBody>
      </p:sp>
      <p:sp>
        <p:nvSpPr>
          <p:cNvPr id="136" name="Shape 136"/>
          <p:cNvSpPr txBox="1"/>
          <p:nvPr>
            <p:ph type="title"/>
          </p:nvPr>
        </p:nvSpPr>
        <p:spPr>
          <a:xfrm>
            <a:off x="457200" y="274650"/>
            <a:ext cx="80163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If-then-else</a:t>
            </a:r>
            <a:endParaRPr b="1" i="0" u="none" cap="none" strike="noStrike">
              <a:solidFill>
                <a:srgbClr val="FFFFFF"/>
              </a:solidFill>
              <a:latin typeface="Arial"/>
              <a:ea typeface="Arial"/>
              <a:cs typeface="Arial"/>
              <a:sym typeface="Arial"/>
            </a:endParaRPr>
          </a:p>
        </p:txBody>
      </p:sp>
      <p:sp>
        <p:nvSpPr>
          <p:cNvPr id="137" name="Shape 137"/>
          <p:cNvSpPr/>
          <p:nvPr/>
        </p:nvSpPr>
        <p:spPr>
          <a:xfrm>
            <a:off x="5353400"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y=45;</a:t>
            </a:r>
            <a:endParaRPr/>
          </a:p>
        </p:txBody>
      </p:sp>
      <p:sp>
        <p:nvSpPr>
          <p:cNvPr id="138" name="Shape 138"/>
          <p:cNvSpPr/>
          <p:nvPr/>
        </p:nvSpPr>
        <p:spPr>
          <a:xfrm>
            <a:off x="7222800"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y=23456;</a:t>
            </a:r>
            <a:endParaRPr/>
          </a:p>
        </p:txBody>
      </p:sp>
      <p:sp>
        <p:nvSpPr>
          <p:cNvPr id="139" name="Shape 139"/>
          <p:cNvSpPr/>
          <p:nvPr/>
        </p:nvSpPr>
        <p:spPr>
          <a:xfrm>
            <a:off x="6271675" y="47337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140" name="Shape 140"/>
          <p:cNvCxnSpPr>
            <a:stCxn id="137" idx="2"/>
            <a:endCxn id="139" idx="0"/>
          </p:cNvCxnSpPr>
          <p:nvPr/>
        </p:nvCxnSpPr>
        <p:spPr>
          <a:xfrm>
            <a:off x="5978750" y="4128475"/>
            <a:ext cx="918300" cy="605400"/>
          </a:xfrm>
          <a:prstGeom prst="straightConnector1">
            <a:avLst/>
          </a:prstGeom>
          <a:noFill/>
          <a:ln cap="flat" cmpd="sng" w="9525">
            <a:solidFill>
              <a:schemeClr val="dk2"/>
            </a:solidFill>
            <a:prstDash val="solid"/>
            <a:round/>
            <a:headEnd len="lg" w="lg" type="none"/>
            <a:tailEnd len="lg" w="lg" type="triangle"/>
          </a:ln>
        </p:spPr>
      </p:cxnSp>
      <p:cxnSp>
        <p:nvCxnSpPr>
          <p:cNvPr id="141" name="Shape 141"/>
          <p:cNvCxnSpPr>
            <a:stCxn id="138" idx="2"/>
            <a:endCxn id="139" idx="0"/>
          </p:cNvCxnSpPr>
          <p:nvPr/>
        </p:nvCxnSpPr>
        <p:spPr>
          <a:xfrm flipH="1">
            <a:off x="6897150" y="4128475"/>
            <a:ext cx="951000" cy="605400"/>
          </a:xfrm>
          <a:prstGeom prst="straightConnector1">
            <a:avLst/>
          </a:prstGeom>
          <a:noFill/>
          <a:ln cap="flat" cmpd="sng" w="9525">
            <a:solidFill>
              <a:schemeClr val="dk2"/>
            </a:solidFill>
            <a:prstDash val="solid"/>
            <a:round/>
            <a:headEnd len="lg" w="lg" type="none"/>
            <a:tailEnd len="lg" w="lg" type="triangle"/>
          </a:ln>
        </p:spPr>
      </p:cxnSp>
      <p:sp>
        <p:nvSpPr>
          <p:cNvPr id="142" name="Shape 142"/>
          <p:cNvSpPr/>
          <p:nvPr/>
        </p:nvSpPr>
        <p:spPr>
          <a:xfrm>
            <a:off x="6245125" y="2013575"/>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1==x</a:t>
            </a:r>
            <a:endParaRPr/>
          </a:p>
        </p:txBody>
      </p:sp>
      <p:cxnSp>
        <p:nvCxnSpPr>
          <p:cNvPr id="143" name="Shape 143"/>
          <p:cNvCxnSpPr>
            <a:endCxn id="137" idx="0"/>
          </p:cNvCxnSpPr>
          <p:nvPr/>
        </p:nvCxnSpPr>
        <p:spPr>
          <a:xfrm flipH="1">
            <a:off x="5978750" y="2749675"/>
            <a:ext cx="579600" cy="649500"/>
          </a:xfrm>
          <a:prstGeom prst="straightConnector1">
            <a:avLst/>
          </a:prstGeom>
          <a:noFill/>
          <a:ln cap="flat" cmpd="sng" w="9525">
            <a:solidFill>
              <a:schemeClr val="dk2"/>
            </a:solidFill>
            <a:prstDash val="solid"/>
            <a:round/>
            <a:headEnd len="lg" w="lg" type="none"/>
            <a:tailEnd len="lg" w="lg" type="triangle"/>
          </a:ln>
        </p:spPr>
      </p:cxnSp>
      <p:cxnSp>
        <p:nvCxnSpPr>
          <p:cNvPr id="144" name="Shape 144"/>
          <p:cNvCxnSpPr>
            <a:endCxn id="138" idx="0"/>
          </p:cNvCxnSpPr>
          <p:nvPr/>
        </p:nvCxnSpPr>
        <p:spPr>
          <a:xfrm>
            <a:off x="7292550" y="2760775"/>
            <a:ext cx="555600" cy="638400"/>
          </a:xfrm>
          <a:prstGeom prst="straightConnector1">
            <a:avLst/>
          </a:prstGeom>
          <a:noFill/>
          <a:ln cap="flat" cmpd="sng" w="9525">
            <a:solidFill>
              <a:schemeClr val="dk2"/>
            </a:solidFill>
            <a:prstDash val="solid"/>
            <a:round/>
            <a:headEnd len="lg" w="lg" type="none"/>
            <a:tailEnd len="lg" w="lg" type="triangle"/>
          </a:ln>
        </p:spPr>
      </p:cxnSp>
      <p:sp>
        <p:nvSpPr>
          <p:cNvPr id="145" name="Shape 145"/>
          <p:cNvSpPr txBox="1"/>
          <p:nvPr/>
        </p:nvSpPr>
        <p:spPr>
          <a:xfrm>
            <a:off x="5846375" y="2782650"/>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146" name="Shape 146"/>
          <p:cNvSpPr txBox="1"/>
          <p:nvPr/>
        </p:nvSpPr>
        <p:spPr>
          <a:xfrm>
            <a:off x="7648800" y="2782650"/>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147" name="Shape 147"/>
          <p:cNvCxnSpPr>
            <a:endCxn id="142" idx="0"/>
          </p:cNvCxnSpPr>
          <p:nvPr/>
        </p:nvCxnSpPr>
        <p:spPr>
          <a:xfrm flipH="1">
            <a:off x="6897025" y="1730975"/>
            <a:ext cx="23100" cy="282600"/>
          </a:xfrm>
          <a:prstGeom prst="straightConnector1">
            <a:avLst/>
          </a:prstGeom>
          <a:noFill/>
          <a:ln cap="flat" cmpd="sng" w="9525">
            <a:solidFill>
              <a:schemeClr val="dk2"/>
            </a:solidFill>
            <a:prstDash val="solid"/>
            <a:round/>
            <a:headEnd len="lg" w="lg" type="none"/>
            <a:tailEnd len="lg" w="lg" type="triangle"/>
          </a:ln>
        </p:spPr>
      </p:cxnSp>
      <p:sp>
        <p:nvSpPr>
          <p:cNvPr id="148" name="Shape 1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457203" y="2165088"/>
            <a:ext cx="5087700" cy="2041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1 while (1&lt;x)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2	    x--;</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3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4 /* continue */</a:t>
            </a:r>
            <a:endParaRPr b="0" i="0" sz="3000" u="none" cap="none" strike="noStrike">
              <a:solidFill>
                <a:schemeClr val="dk1"/>
              </a:solidFill>
              <a:latin typeface="Arial"/>
              <a:ea typeface="Arial"/>
              <a:cs typeface="Arial"/>
              <a:sym typeface="Arial"/>
            </a:endParaRPr>
          </a:p>
        </p:txBody>
      </p:sp>
      <p:sp>
        <p:nvSpPr>
          <p:cNvPr id="158" name="Shape 158"/>
          <p:cNvSpPr txBox="1"/>
          <p:nvPr>
            <p:ph type="title"/>
          </p:nvPr>
        </p:nvSpPr>
        <p:spPr>
          <a:xfrm>
            <a:off x="457200" y="274650"/>
            <a:ext cx="70560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Loop</a:t>
            </a:r>
            <a:endParaRPr b="1" i="0" u="none" cap="none" strike="noStrike">
              <a:solidFill>
                <a:srgbClr val="FFFFFF"/>
              </a:solidFill>
              <a:latin typeface="Arial"/>
              <a:ea typeface="Arial"/>
              <a:cs typeface="Arial"/>
              <a:sym typeface="Arial"/>
            </a:endParaRPr>
          </a:p>
        </p:txBody>
      </p:sp>
      <p:sp>
        <p:nvSpPr>
          <p:cNvPr id="159" name="Shape 159"/>
          <p:cNvSpPr/>
          <p:nvPr/>
        </p:nvSpPr>
        <p:spPr>
          <a:xfrm>
            <a:off x="5109625" y="43303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60" name="Shape 160"/>
          <p:cNvSpPr/>
          <p:nvPr/>
        </p:nvSpPr>
        <p:spPr>
          <a:xfrm>
            <a:off x="7389175" y="406745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161" name="Shape 161"/>
          <p:cNvCxnSpPr>
            <a:endCxn id="160" idx="0"/>
          </p:cNvCxnSpPr>
          <p:nvPr/>
        </p:nvCxnSpPr>
        <p:spPr>
          <a:xfrm>
            <a:off x="7045225" y="3472850"/>
            <a:ext cx="969300" cy="594600"/>
          </a:xfrm>
          <a:prstGeom prst="straightConnector1">
            <a:avLst/>
          </a:prstGeom>
          <a:noFill/>
          <a:ln cap="flat" cmpd="sng" w="9525">
            <a:solidFill>
              <a:schemeClr val="dk2"/>
            </a:solidFill>
            <a:prstDash val="solid"/>
            <a:round/>
            <a:headEnd len="lg" w="lg" type="none"/>
            <a:tailEnd len="lg" w="lg" type="triangle"/>
          </a:ln>
        </p:spPr>
      </p:cxnSp>
      <p:sp>
        <p:nvSpPr>
          <p:cNvPr id="162" name="Shape 162"/>
          <p:cNvSpPr/>
          <p:nvPr/>
        </p:nvSpPr>
        <p:spPr>
          <a:xfrm>
            <a:off x="6085375" y="2681850"/>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1&lt;x</a:t>
            </a:r>
            <a:endParaRPr/>
          </a:p>
        </p:txBody>
      </p:sp>
      <p:cxnSp>
        <p:nvCxnSpPr>
          <p:cNvPr id="163" name="Shape 163"/>
          <p:cNvCxnSpPr>
            <a:endCxn id="159" idx="0"/>
          </p:cNvCxnSpPr>
          <p:nvPr/>
        </p:nvCxnSpPr>
        <p:spPr>
          <a:xfrm flipH="1">
            <a:off x="5734975" y="3439975"/>
            <a:ext cx="696600" cy="890400"/>
          </a:xfrm>
          <a:prstGeom prst="straightConnector1">
            <a:avLst/>
          </a:prstGeom>
          <a:noFill/>
          <a:ln cap="flat" cmpd="sng" w="9525">
            <a:solidFill>
              <a:schemeClr val="dk2"/>
            </a:solidFill>
            <a:prstDash val="solid"/>
            <a:round/>
            <a:headEnd len="lg" w="lg" type="none"/>
            <a:tailEnd len="lg" w="lg" type="triangle"/>
          </a:ln>
        </p:spPr>
      </p:cxnSp>
      <p:sp>
        <p:nvSpPr>
          <p:cNvPr id="164" name="Shape 164"/>
          <p:cNvSpPr txBox="1"/>
          <p:nvPr/>
        </p:nvSpPr>
        <p:spPr>
          <a:xfrm>
            <a:off x="5686625" y="3450925"/>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165" name="Shape 165"/>
          <p:cNvSpPr txBox="1"/>
          <p:nvPr/>
        </p:nvSpPr>
        <p:spPr>
          <a:xfrm>
            <a:off x="7537100" y="3450925"/>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166" name="Shape 166"/>
          <p:cNvCxnSpPr>
            <a:endCxn id="162" idx="0"/>
          </p:cNvCxnSpPr>
          <p:nvPr/>
        </p:nvCxnSpPr>
        <p:spPr>
          <a:xfrm flipH="1">
            <a:off x="6737275" y="2256750"/>
            <a:ext cx="12000" cy="425100"/>
          </a:xfrm>
          <a:prstGeom prst="straightConnector1">
            <a:avLst/>
          </a:prstGeom>
          <a:noFill/>
          <a:ln cap="flat" cmpd="sng" w="9525">
            <a:solidFill>
              <a:schemeClr val="dk2"/>
            </a:solidFill>
            <a:prstDash val="solid"/>
            <a:round/>
            <a:headEnd len="lg" w="lg" type="none"/>
            <a:tailEnd len="lg" w="lg" type="triangle"/>
          </a:ln>
        </p:spPr>
      </p:cxnSp>
      <p:sp>
        <p:nvSpPr>
          <p:cNvPr id="167" name="Shape 167"/>
          <p:cNvSpPr/>
          <p:nvPr/>
        </p:nvSpPr>
        <p:spPr>
          <a:xfrm>
            <a:off x="4484150" y="316985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lg" w="lg" type="none"/>
            <a:tailEnd len="lg" w="lg" type="triangle"/>
          </a:ln>
        </p:spPr>
      </p:sp>
      <p:sp>
        <p:nvSpPr>
          <p:cNvPr id="168" name="Shape 1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50"/>
            <a:ext cx="73725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Case </a:t>
            </a:r>
            <a:endParaRPr b="0" i="0" u="none" cap="none" strike="noStrike">
              <a:solidFill>
                <a:srgbClr val="FFFFFF"/>
              </a:solidFill>
              <a:latin typeface="Arial"/>
              <a:ea typeface="Arial"/>
              <a:cs typeface="Arial"/>
              <a:sym typeface="Arial"/>
            </a:endParaRPr>
          </a:p>
        </p:txBody>
      </p:sp>
      <p:sp>
        <p:nvSpPr>
          <p:cNvPr id="178" name="Shape 178"/>
          <p:cNvSpPr txBox="1"/>
          <p:nvPr/>
        </p:nvSpPr>
        <p:spPr>
          <a:xfrm>
            <a:off x="457200" y="2447925"/>
            <a:ext cx="4554600" cy="3016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1 switch (test)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2	    case 1 :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3	    case 2 :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4 	  case 3 :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5 }</a:t>
            </a:r>
            <a:endParaRPr b="0" i="0" sz="3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000" u="none" cap="none" strike="noStrike">
                <a:solidFill>
                  <a:schemeClr val="dk1"/>
                </a:solidFill>
                <a:latin typeface="Courier New"/>
                <a:ea typeface="Courier New"/>
                <a:cs typeface="Courier New"/>
                <a:sym typeface="Courier New"/>
              </a:rPr>
              <a:t>6 /* continue */</a:t>
            </a:r>
            <a:endParaRPr b="0" i="0" sz="3000" u="none" cap="none" strike="noStrike">
              <a:solidFill>
                <a:schemeClr val="dk1"/>
              </a:solidFill>
              <a:latin typeface="Arial"/>
              <a:ea typeface="Arial"/>
              <a:cs typeface="Arial"/>
              <a:sym typeface="Arial"/>
            </a:endParaRPr>
          </a:p>
        </p:txBody>
      </p:sp>
      <p:sp>
        <p:nvSpPr>
          <p:cNvPr id="179" name="Shape 179"/>
          <p:cNvSpPr/>
          <p:nvPr/>
        </p:nvSpPr>
        <p:spPr>
          <a:xfrm>
            <a:off x="4841775" y="35419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case 1...</a:t>
            </a:r>
            <a:endParaRPr/>
          </a:p>
        </p:txBody>
      </p:sp>
      <p:sp>
        <p:nvSpPr>
          <p:cNvPr id="180" name="Shape 180"/>
          <p:cNvSpPr/>
          <p:nvPr/>
        </p:nvSpPr>
        <p:spPr>
          <a:xfrm>
            <a:off x="7469600" y="35419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case 3...</a:t>
            </a:r>
            <a:endParaRPr/>
          </a:p>
        </p:txBody>
      </p:sp>
      <p:sp>
        <p:nvSpPr>
          <p:cNvPr id="181" name="Shape 181"/>
          <p:cNvSpPr/>
          <p:nvPr/>
        </p:nvSpPr>
        <p:spPr>
          <a:xfrm>
            <a:off x="6092475" y="48765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182" name="Shape 182"/>
          <p:cNvCxnSpPr>
            <a:stCxn id="179" idx="2"/>
            <a:endCxn id="181" idx="0"/>
          </p:cNvCxnSpPr>
          <p:nvPr/>
        </p:nvCxnSpPr>
        <p:spPr>
          <a:xfrm>
            <a:off x="5467125" y="4271225"/>
            <a:ext cx="1250700" cy="605400"/>
          </a:xfrm>
          <a:prstGeom prst="straightConnector1">
            <a:avLst/>
          </a:prstGeom>
          <a:noFill/>
          <a:ln cap="flat" cmpd="sng" w="9525">
            <a:solidFill>
              <a:schemeClr val="dk2"/>
            </a:solidFill>
            <a:prstDash val="solid"/>
            <a:round/>
            <a:headEnd len="lg" w="lg" type="none"/>
            <a:tailEnd len="lg" w="lg" type="triangle"/>
          </a:ln>
        </p:spPr>
      </p:cxnSp>
      <p:cxnSp>
        <p:nvCxnSpPr>
          <p:cNvPr id="183" name="Shape 183"/>
          <p:cNvCxnSpPr>
            <a:stCxn id="180" idx="2"/>
            <a:endCxn id="181" idx="0"/>
          </p:cNvCxnSpPr>
          <p:nvPr/>
        </p:nvCxnSpPr>
        <p:spPr>
          <a:xfrm flipH="1">
            <a:off x="6717950" y="4271225"/>
            <a:ext cx="1377000" cy="605400"/>
          </a:xfrm>
          <a:prstGeom prst="straightConnector1">
            <a:avLst/>
          </a:prstGeom>
          <a:noFill/>
          <a:ln cap="flat" cmpd="sng" w="9525">
            <a:solidFill>
              <a:schemeClr val="dk2"/>
            </a:solidFill>
            <a:prstDash val="solid"/>
            <a:round/>
            <a:headEnd len="lg" w="lg" type="none"/>
            <a:tailEnd len="lg" w="lg" type="triangle"/>
          </a:ln>
        </p:spPr>
      </p:cxnSp>
      <p:sp>
        <p:nvSpPr>
          <p:cNvPr id="184" name="Shape 184"/>
          <p:cNvSpPr/>
          <p:nvPr/>
        </p:nvSpPr>
        <p:spPr>
          <a:xfrm>
            <a:off x="6065925" y="2156325"/>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test</a:t>
            </a:r>
            <a:endParaRPr/>
          </a:p>
        </p:txBody>
      </p:sp>
      <p:cxnSp>
        <p:nvCxnSpPr>
          <p:cNvPr id="185" name="Shape 185"/>
          <p:cNvCxnSpPr>
            <a:endCxn id="179" idx="0"/>
          </p:cNvCxnSpPr>
          <p:nvPr/>
        </p:nvCxnSpPr>
        <p:spPr>
          <a:xfrm flipH="1">
            <a:off x="5467125" y="2881625"/>
            <a:ext cx="868200" cy="660300"/>
          </a:xfrm>
          <a:prstGeom prst="straightConnector1">
            <a:avLst/>
          </a:prstGeom>
          <a:noFill/>
          <a:ln cap="flat" cmpd="sng" w="9525">
            <a:solidFill>
              <a:schemeClr val="dk2"/>
            </a:solidFill>
            <a:prstDash val="solid"/>
            <a:round/>
            <a:headEnd len="lg" w="lg" type="none"/>
            <a:tailEnd len="lg" w="lg" type="triangle"/>
          </a:ln>
        </p:spPr>
      </p:cxnSp>
      <p:cxnSp>
        <p:nvCxnSpPr>
          <p:cNvPr id="186" name="Shape 186"/>
          <p:cNvCxnSpPr>
            <a:endCxn id="180" idx="0"/>
          </p:cNvCxnSpPr>
          <p:nvPr/>
        </p:nvCxnSpPr>
        <p:spPr>
          <a:xfrm>
            <a:off x="7135250" y="2848625"/>
            <a:ext cx="959700" cy="693300"/>
          </a:xfrm>
          <a:prstGeom prst="straightConnector1">
            <a:avLst/>
          </a:prstGeom>
          <a:noFill/>
          <a:ln cap="flat" cmpd="sng" w="9525">
            <a:solidFill>
              <a:schemeClr val="dk2"/>
            </a:solidFill>
            <a:prstDash val="solid"/>
            <a:round/>
            <a:headEnd len="lg" w="lg" type="none"/>
            <a:tailEnd len="lg" w="lg" type="triangle"/>
          </a:ln>
        </p:spPr>
      </p:cxnSp>
      <p:cxnSp>
        <p:nvCxnSpPr>
          <p:cNvPr id="187" name="Shape 187"/>
          <p:cNvCxnSpPr>
            <a:endCxn id="184" idx="0"/>
          </p:cNvCxnSpPr>
          <p:nvPr/>
        </p:nvCxnSpPr>
        <p:spPr>
          <a:xfrm flipH="1">
            <a:off x="6717825" y="1873725"/>
            <a:ext cx="23100" cy="282600"/>
          </a:xfrm>
          <a:prstGeom prst="straightConnector1">
            <a:avLst/>
          </a:prstGeom>
          <a:noFill/>
          <a:ln cap="flat" cmpd="sng" w="9525">
            <a:solidFill>
              <a:schemeClr val="dk2"/>
            </a:solidFill>
            <a:prstDash val="solid"/>
            <a:round/>
            <a:headEnd len="lg" w="lg" type="none"/>
            <a:tailEnd len="lg" w="lg" type="triangle"/>
          </a:ln>
        </p:spPr>
      </p:cxnSp>
      <p:sp>
        <p:nvSpPr>
          <p:cNvPr id="188" name="Shape 188"/>
          <p:cNvSpPr/>
          <p:nvPr/>
        </p:nvSpPr>
        <p:spPr>
          <a:xfrm>
            <a:off x="6155688" y="35419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case 2...</a:t>
            </a:r>
            <a:endParaRPr/>
          </a:p>
        </p:txBody>
      </p:sp>
      <p:cxnSp>
        <p:nvCxnSpPr>
          <p:cNvPr id="189" name="Shape 189"/>
          <p:cNvCxnSpPr>
            <a:stCxn id="184" idx="2"/>
            <a:endCxn id="188" idx="0"/>
          </p:cNvCxnSpPr>
          <p:nvPr/>
        </p:nvCxnSpPr>
        <p:spPr>
          <a:xfrm>
            <a:off x="6717825" y="3164325"/>
            <a:ext cx="63300" cy="377700"/>
          </a:xfrm>
          <a:prstGeom prst="straightConnector1">
            <a:avLst/>
          </a:prstGeom>
          <a:noFill/>
          <a:ln cap="flat" cmpd="sng" w="9525">
            <a:solidFill>
              <a:schemeClr val="dk2"/>
            </a:solidFill>
            <a:prstDash val="solid"/>
            <a:round/>
            <a:headEnd len="lg" w="lg" type="none"/>
            <a:tailEnd len="lg" w="lg" type="triangle"/>
          </a:ln>
        </p:spPr>
      </p:cxnSp>
      <p:cxnSp>
        <p:nvCxnSpPr>
          <p:cNvPr id="190" name="Shape 190"/>
          <p:cNvCxnSpPr>
            <a:stCxn id="188" idx="2"/>
            <a:endCxn id="181" idx="0"/>
          </p:cNvCxnSpPr>
          <p:nvPr/>
        </p:nvCxnSpPr>
        <p:spPr>
          <a:xfrm flipH="1">
            <a:off x="6717738" y="4271225"/>
            <a:ext cx="63300" cy="605400"/>
          </a:xfrm>
          <a:prstGeom prst="straightConnector1">
            <a:avLst/>
          </a:prstGeom>
          <a:noFill/>
          <a:ln cap="flat" cmpd="sng" w="9525">
            <a:solidFill>
              <a:schemeClr val="dk2"/>
            </a:solidFill>
            <a:prstDash val="solid"/>
            <a:round/>
            <a:headEnd len="lg" w="lg" type="none"/>
            <a:tailEnd len="lg" w="lg" type="triangle"/>
          </a:ln>
        </p:spPr>
      </p:cxnSp>
      <p:sp>
        <p:nvSpPr>
          <p:cNvPr id="191" name="Shape 1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Basic Blocks</a:t>
            </a:r>
            <a:endParaRPr/>
          </a:p>
        </p:txBody>
      </p:sp>
      <p:sp>
        <p:nvSpPr>
          <p:cNvPr id="197" name="Shape 19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lang="en" sz="2400"/>
              <a:t>Nodes represent basic blocks - a set of sequentially executed instructions with a single entry and exit point.</a:t>
            </a:r>
            <a:endParaRPr sz="2400"/>
          </a:p>
          <a:p>
            <a:pPr indent="-381000" lvl="0" marL="457200" marR="0" rtl="0" algn="l">
              <a:lnSpc>
                <a:spcPct val="100000"/>
              </a:lnSpc>
              <a:spcBef>
                <a:spcPts val="0"/>
              </a:spcBef>
              <a:spcAft>
                <a:spcPts val="0"/>
              </a:spcAft>
              <a:buSzPts val="2400"/>
              <a:buChar char="●"/>
            </a:pPr>
            <a:r>
              <a:rPr lang="en" sz="2400"/>
              <a:t>Typically a set of adjacent statements, but a statement might be broken up into multiple blocks to model control flow in the statement.</a:t>
            </a:r>
            <a:endParaRPr sz="2400"/>
          </a:p>
        </p:txBody>
      </p:sp>
      <p:sp>
        <p:nvSpPr>
          <p:cNvPr id="198" name="Shape 198"/>
          <p:cNvSpPr txBox="1"/>
          <p:nvPr>
            <p:ph idx="2" type="body"/>
          </p:nvPr>
        </p:nvSpPr>
        <p:spPr>
          <a:xfrm>
            <a:off x="4692300" y="1774038"/>
            <a:ext cx="3994500" cy="1378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latin typeface="Courier New"/>
                <a:ea typeface="Courier New"/>
                <a:cs typeface="Courier New"/>
                <a:sym typeface="Courier New"/>
              </a:rPr>
              <a:t>for(int i=0; i &lt; 10; i++){</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sum += i;</a:t>
            </a:r>
            <a:endParaRPr sz="1800">
              <a:latin typeface="Courier New"/>
              <a:ea typeface="Courier New"/>
              <a:cs typeface="Courier New"/>
              <a:sym typeface="Courier New"/>
            </a:endParaRPr>
          </a:p>
          <a:p>
            <a:pPr indent="0" lvl="0" marL="0">
              <a:spcBef>
                <a:spcPts val="60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199" name="Shape 199"/>
          <p:cNvSpPr/>
          <p:nvPr/>
        </p:nvSpPr>
        <p:spPr>
          <a:xfrm>
            <a:off x="6208200" y="3069125"/>
            <a:ext cx="849900" cy="43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int i = 0;</a:t>
            </a:r>
            <a:endParaRPr/>
          </a:p>
        </p:txBody>
      </p:sp>
      <p:sp>
        <p:nvSpPr>
          <p:cNvPr id="200" name="Shape 200"/>
          <p:cNvSpPr/>
          <p:nvPr/>
        </p:nvSpPr>
        <p:spPr>
          <a:xfrm>
            <a:off x="5938350" y="3738900"/>
            <a:ext cx="1389600" cy="589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i &lt; 10</a:t>
            </a:r>
            <a:endParaRPr/>
          </a:p>
        </p:txBody>
      </p:sp>
      <p:cxnSp>
        <p:nvCxnSpPr>
          <p:cNvPr id="201" name="Shape 201"/>
          <p:cNvCxnSpPr>
            <a:stCxn id="199" idx="2"/>
            <a:endCxn id="200" idx="0"/>
          </p:cNvCxnSpPr>
          <p:nvPr/>
        </p:nvCxnSpPr>
        <p:spPr>
          <a:xfrm>
            <a:off x="6633150" y="3508925"/>
            <a:ext cx="0" cy="230100"/>
          </a:xfrm>
          <a:prstGeom prst="straightConnector1">
            <a:avLst/>
          </a:prstGeom>
          <a:noFill/>
          <a:ln cap="flat" cmpd="sng" w="9525">
            <a:solidFill>
              <a:schemeClr val="dk2"/>
            </a:solidFill>
            <a:prstDash val="solid"/>
            <a:round/>
            <a:headEnd len="lg" w="lg" type="none"/>
            <a:tailEnd len="lg" w="lg" type="triangle"/>
          </a:ln>
        </p:spPr>
      </p:cxnSp>
      <p:cxnSp>
        <p:nvCxnSpPr>
          <p:cNvPr id="202" name="Shape 202"/>
          <p:cNvCxnSpPr/>
          <p:nvPr/>
        </p:nvCxnSpPr>
        <p:spPr>
          <a:xfrm>
            <a:off x="6977975" y="4178775"/>
            <a:ext cx="559800" cy="360000"/>
          </a:xfrm>
          <a:prstGeom prst="straightConnector1">
            <a:avLst/>
          </a:prstGeom>
          <a:noFill/>
          <a:ln cap="flat" cmpd="sng" w="9525">
            <a:solidFill>
              <a:schemeClr val="dk2"/>
            </a:solidFill>
            <a:prstDash val="solid"/>
            <a:round/>
            <a:headEnd len="lg" w="lg" type="none"/>
            <a:tailEnd len="lg" w="lg" type="triangle"/>
          </a:ln>
        </p:spPr>
      </p:cxnSp>
      <p:sp>
        <p:nvSpPr>
          <p:cNvPr id="203" name="Shape 203"/>
          <p:cNvSpPr txBox="1"/>
          <p:nvPr/>
        </p:nvSpPr>
        <p:spPr>
          <a:xfrm>
            <a:off x="7417825" y="4108800"/>
            <a:ext cx="450000" cy="23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sp>
        <p:nvSpPr>
          <p:cNvPr id="204" name="Shape 204"/>
          <p:cNvSpPr/>
          <p:nvPr/>
        </p:nvSpPr>
        <p:spPr>
          <a:xfrm>
            <a:off x="6148200" y="4601100"/>
            <a:ext cx="969900" cy="58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sum += i;</a:t>
            </a:r>
            <a:endParaRPr/>
          </a:p>
          <a:p>
            <a:pPr indent="0" lvl="0" marL="0" rtl="0">
              <a:spcBef>
                <a:spcPts val="0"/>
              </a:spcBef>
              <a:spcAft>
                <a:spcPts val="0"/>
              </a:spcAft>
              <a:buNone/>
            </a:pPr>
            <a:r>
              <a:rPr lang="en"/>
              <a:t>i++;</a:t>
            </a:r>
            <a:endParaRPr/>
          </a:p>
        </p:txBody>
      </p:sp>
      <p:cxnSp>
        <p:nvCxnSpPr>
          <p:cNvPr id="205" name="Shape 205"/>
          <p:cNvCxnSpPr>
            <a:stCxn id="200" idx="2"/>
            <a:endCxn id="204" idx="0"/>
          </p:cNvCxnSpPr>
          <p:nvPr/>
        </p:nvCxnSpPr>
        <p:spPr>
          <a:xfrm>
            <a:off x="6633150" y="4328700"/>
            <a:ext cx="0" cy="272400"/>
          </a:xfrm>
          <a:prstGeom prst="straightConnector1">
            <a:avLst/>
          </a:prstGeom>
          <a:noFill/>
          <a:ln cap="flat" cmpd="sng" w="9525">
            <a:solidFill>
              <a:schemeClr val="dk2"/>
            </a:solidFill>
            <a:prstDash val="solid"/>
            <a:round/>
            <a:headEnd len="lg" w="lg" type="none"/>
            <a:tailEnd len="lg" w="lg" type="triangle"/>
          </a:ln>
        </p:spPr>
      </p:cxnSp>
      <p:sp>
        <p:nvSpPr>
          <p:cNvPr id="206" name="Shape 206"/>
          <p:cNvSpPr txBox="1"/>
          <p:nvPr/>
        </p:nvSpPr>
        <p:spPr>
          <a:xfrm>
            <a:off x="6248175" y="4278750"/>
            <a:ext cx="270000" cy="27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207" name="Shape 207"/>
          <p:cNvSpPr/>
          <p:nvPr/>
        </p:nvSpPr>
        <p:spPr>
          <a:xfrm>
            <a:off x="5558375" y="4018825"/>
            <a:ext cx="1109675" cy="1499575"/>
          </a:xfrm>
          <a:custGeom>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lg" w="lg" type="none"/>
            <a:tailEnd len="lg" w="lg" type="triangle"/>
          </a:ln>
        </p:spPr>
      </p:sp>
      <p:sp>
        <p:nvSpPr>
          <p:cNvPr id="208" name="Shape 2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 Flow Graph Example</a:t>
            </a:r>
            <a:endParaRPr/>
          </a:p>
        </p:txBody>
      </p:sp>
      <p:sp>
        <p:nvSpPr>
          <p:cNvPr id="214" name="Shape 214"/>
          <p:cNvSpPr txBox="1"/>
          <p:nvPr>
            <p:ph idx="1" type="body"/>
          </p:nvPr>
        </p:nvSpPr>
        <p:spPr>
          <a:xfrm>
            <a:off x="457200" y="1600200"/>
            <a:ext cx="43914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200">
                <a:latin typeface="Courier New"/>
                <a:ea typeface="Courier New"/>
                <a:cs typeface="Courier New"/>
                <a:sym typeface="Courier New"/>
              </a:rPr>
              <a:t>public static String collapseNewlines(String argSt){</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char last = argStr.charAt(0);</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StringBuffer argBuf = new StringBuffer();</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for(int cldx = 0; cldx &lt; argStr.length(); </a:t>
            </a:r>
            <a:endParaRPr sz="1200">
              <a:latin typeface="Courier New"/>
              <a:ea typeface="Courier New"/>
              <a:cs typeface="Courier New"/>
              <a:sym typeface="Courier New"/>
            </a:endParaRPr>
          </a:p>
          <a:p>
            <a:pPr indent="0" lvl="0" marL="457200" marR="0" rtl="0" algn="l">
              <a:lnSpc>
                <a:spcPct val="120000"/>
              </a:lnSpc>
              <a:spcBef>
                <a:spcPts val="0"/>
              </a:spcBef>
              <a:spcAft>
                <a:spcPts val="0"/>
              </a:spcAft>
              <a:buNone/>
            </a:pPr>
            <a:r>
              <a:rPr lang="en" sz="1200">
                <a:latin typeface="Courier New"/>
                <a:ea typeface="Courier New"/>
                <a:cs typeface="Courier New"/>
                <a:sym typeface="Courier New"/>
              </a:rPr>
              <a:t>cldx++){</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char ch = argStr.charAt(cldx);</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if (ch != ‘\n’ || last != ‘\n’){</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argBuf.append(ch);</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last = ch;</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return argBuf.toString();</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15" name="Shape 215"/>
          <p:cNvSpPr/>
          <p:nvPr/>
        </p:nvSpPr>
        <p:spPr>
          <a:xfrm>
            <a:off x="5388425" y="1759438"/>
            <a:ext cx="2079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collapseNewlines(String argSt)</a:t>
            </a:r>
            <a:endParaRPr sz="800"/>
          </a:p>
        </p:txBody>
      </p:sp>
      <p:sp>
        <p:nvSpPr>
          <p:cNvPr id="216" name="Shape 216"/>
          <p:cNvSpPr/>
          <p:nvPr/>
        </p:nvSpPr>
        <p:spPr>
          <a:xfrm>
            <a:off x="5453375" y="2361488"/>
            <a:ext cx="1949400" cy="675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char last = argStr.charAt(0);</a:t>
            </a:r>
            <a:endParaRPr sz="8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StringBuffer argBuf = new StringBuffer();</a:t>
            </a:r>
            <a:endParaRPr sz="8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int cldx = 0;</a:t>
            </a:r>
            <a:endParaRPr sz="800">
              <a:solidFill>
                <a:schemeClr val="dk1"/>
              </a:solidFill>
              <a:latin typeface="Courier New"/>
              <a:ea typeface="Courier New"/>
              <a:cs typeface="Courier New"/>
              <a:sym typeface="Courier New"/>
            </a:endParaRPr>
          </a:p>
        </p:txBody>
      </p:sp>
      <p:cxnSp>
        <p:nvCxnSpPr>
          <p:cNvPr id="217" name="Shape 217"/>
          <p:cNvCxnSpPr>
            <a:stCxn id="215" idx="2"/>
            <a:endCxn id="216" idx="0"/>
          </p:cNvCxnSpPr>
          <p:nvPr/>
        </p:nvCxnSpPr>
        <p:spPr>
          <a:xfrm>
            <a:off x="6428075" y="2139237"/>
            <a:ext cx="0" cy="222300"/>
          </a:xfrm>
          <a:prstGeom prst="straightConnector1">
            <a:avLst/>
          </a:prstGeom>
          <a:noFill/>
          <a:ln cap="flat" cmpd="sng" w="9525">
            <a:solidFill>
              <a:schemeClr val="dk2"/>
            </a:solidFill>
            <a:prstDash val="solid"/>
            <a:round/>
            <a:headEnd len="lg" w="lg" type="none"/>
            <a:tailEnd len="lg" w="lg" type="triangle"/>
          </a:ln>
        </p:spPr>
      </p:cxnSp>
      <p:sp>
        <p:nvSpPr>
          <p:cNvPr id="218" name="Shape 218"/>
          <p:cNvSpPr/>
          <p:nvPr/>
        </p:nvSpPr>
        <p:spPr>
          <a:xfrm>
            <a:off x="5675225" y="3308288"/>
            <a:ext cx="1505700" cy="6759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cldx &lt; argStr.length();</a:t>
            </a:r>
            <a:endParaRPr sz="800"/>
          </a:p>
        </p:txBody>
      </p:sp>
      <p:cxnSp>
        <p:nvCxnSpPr>
          <p:cNvPr id="219" name="Shape 219"/>
          <p:cNvCxnSpPr>
            <a:stCxn id="216" idx="2"/>
            <a:endCxn id="218" idx="0"/>
          </p:cNvCxnSpPr>
          <p:nvPr/>
        </p:nvCxnSpPr>
        <p:spPr>
          <a:xfrm>
            <a:off x="6428075" y="3037387"/>
            <a:ext cx="0" cy="270900"/>
          </a:xfrm>
          <a:prstGeom prst="straightConnector1">
            <a:avLst/>
          </a:prstGeom>
          <a:noFill/>
          <a:ln cap="flat" cmpd="sng" w="9525">
            <a:solidFill>
              <a:schemeClr val="dk2"/>
            </a:solidFill>
            <a:prstDash val="solid"/>
            <a:round/>
            <a:headEnd len="lg" w="lg" type="none"/>
            <a:tailEnd len="lg" w="lg" type="triangle"/>
          </a:ln>
        </p:spPr>
      </p:cxnSp>
      <p:sp>
        <p:nvSpPr>
          <p:cNvPr id="220" name="Shape 220"/>
          <p:cNvSpPr/>
          <p:nvPr/>
        </p:nvSpPr>
        <p:spPr>
          <a:xfrm>
            <a:off x="5388425" y="4255088"/>
            <a:ext cx="2079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char ch = argStr.charAt(cldx);</a:t>
            </a:r>
            <a:endParaRPr sz="800"/>
          </a:p>
        </p:txBody>
      </p:sp>
      <p:cxnSp>
        <p:nvCxnSpPr>
          <p:cNvPr id="221" name="Shape 221"/>
          <p:cNvCxnSpPr>
            <a:stCxn id="218" idx="2"/>
            <a:endCxn id="220" idx="0"/>
          </p:cNvCxnSpPr>
          <p:nvPr/>
        </p:nvCxnSpPr>
        <p:spPr>
          <a:xfrm>
            <a:off x="6428075" y="3984187"/>
            <a:ext cx="0" cy="270900"/>
          </a:xfrm>
          <a:prstGeom prst="straightConnector1">
            <a:avLst/>
          </a:prstGeom>
          <a:noFill/>
          <a:ln cap="flat" cmpd="sng" w="9525">
            <a:solidFill>
              <a:schemeClr val="dk2"/>
            </a:solidFill>
            <a:prstDash val="solid"/>
            <a:round/>
            <a:headEnd len="lg" w="lg" type="none"/>
            <a:tailEnd len="lg" w="lg" type="triangle"/>
          </a:ln>
        </p:spPr>
      </p:cxnSp>
      <p:sp>
        <p:nvSpPr>
          <p:cNvPr id="222" name="Shape 222"/>
          <p:cNvSpPr txBox="1"/>
          <p:nvPr/>
        </p:nvSpPr>
        <p:spPr>
          <a:xfrm>
            <a:off x="6558100" y="3944188"/>
            <a:ext cx="360000" cy="20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223" name="Shape 223"/>
          <p:cNvSpPr/>
          <p:nvPr/>
        </p:nvSpPr>
        <p:spPr>
          <a:xfrm>
            <a:off x="3011575" y="4309238"/>
            <a:ext cx="20793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return argBuf.toString();</a:t>
            </a:r>
            <a:endParaRPr sz="800">
              <a:solidFill>
                <a:schemeClr val="dk1"/>
              </a:solidFill>
              <a:latin typeface="Courier New"/>
              <a:ea typeface="Courier New"/>
              <a:cs typeface="Courier New"/>
              <a:sym typeface="Courier New"/>
            </a:endParaRPr>
          </a:p>
        </p:txBody>
      </p:sp>
      <p:cxnSp>
        <p:nvCxnSpPr>
          <p:cNvPr id="224" name="Shape 224"/>
          <p:cNvCxnSpPr>
            <a:endCxn id="223" idx="0"/>
          </p:cNvCxnSpPr>
          <p:nvPr/>
        </p:nvCxnSpPr>
        <p:spPr>
          <a:xfrm flipH="1">
            <a:off x="4051225" y="3838238"/>
            <a:ext cx="2027100" cy="471000"/>
          </a:xfrm>
          <a:prstGeom prst="straightConnector1">
            <a:avLst/>
          </a:prstGeom>
          <a:noFill/>
          <a:ln cap="flat" cmpd="sng" w="9525">
            <a:solidFill>
              <a:schemeClr val="dk2"/>
            </a:solidFill>
            <a:prstDash val="solid"/>
            <a:round/>
            <a:headEnd len="lg" w="lg" type="none"/>
            <a:tailEnd len="lg" w="lg" type="triangle"/>
          </a:ln>
        </p:spPr>
      </p:cxnSp>
      <p:sp>
        <p:nvSpPr>
          <p:cNvPr id="225" name="Shape 225"/>
          <p:cNvSpPr txBox="1"/>
          <p:nvPr/>
        </p:nvSpPr>
        <p:spPr>
          <a:xfrm>
            <a:off x="4548675" y="3788188"/>
            <a:ext cx="360000" cy="22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sp>
        <p:nvSpPr>
          <p:cNvPr id="226" name="Shape 226"/>
          <p:cNvSpPr/>
          <p:nvPr/>
        </p:nvSpPr>
        <p:spPr>
          <a:xfrm>
            <a:off x="5388425" y="4905788"/>
            <a:ext cx="2079300" cy="6759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(ch != ‘\n’ || last != ‘\n’)</a:t>
            </a:r>
            <a:endParaRPr sz="800"/>
          </a:p>
        </p:txBody>
      </p:sp>
      <p:cxnSp>
        <p:nvCxnSpPr>
          <p:cNvPr id="227" name="Shape 227"/>
          <p:cNvCxnSpPr>
            <a:stCxn id="220" idx="2"/>
            <a:endCxn id="226" idx="0"/>
          </p:cNvCxnSpPr>
          <p:nvPr/>
        </p:nvCxnSpPr>
        <p:spPr>
          <a:xfrm>
            <a:off x="6428075" y="4634887"/>
            <a:ext cx="0" cy="270900"/>
          </a:xfrm>
          <a:prstGeom prst="straightConnector1">
            <a:avLst/>
          </a:prstGeom>
          <a:noFill/>
          <a:ln cap="flat" cmpd="sng" w="9525">
            <a:solidFill>
              <a:schemeClr val="dk2"/>
            </a:solidFill>
            <a:prstDash val="solid"/>
            <a:round/>
            <a:headEnd len="lg" w="lg" type="none"/>
            <a:tailEnd len="lg" w="lg" type="triangle"/>
          </a:ln>
        </p:spPr>
      </p:cxnSp>
      <p:sp>
        <p:nvSpPr>
          <p:cNvPr id="228" name="Shape 228"/>
          <p:cNvSpPr/>
          <p:nvPr/>
        </p:nvSpPr>
        <p:spPr>
          <a:xfrm>
            <a:off x="5746925" y="5792913"/>
            <a:ext cx="1362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argBuf.append(ch);</a:t>
            </a:r>
            <a:endParaRPr sz="8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last = ch;</a:t>
            </a:r>
            <a:endParaRPr sz="800">
              <a:solidFill>
                <a:schemeClr val="dk1"/>
              </a:solidFill>
              <a:latin typeface="Courier New"/>
              <a:ea typeface="Courier New"/>
              <a:cs typeface="Courier New"/>
              <a:sym typeface="Courier New"/>
            </a:endParaRPr>
          </a:p>
        </p:txBody>
      </p:sp>
      <p:cxnSp>
        <p:nvCxnSpPr>
          <p:cNvPr id="229" name="Shape 229"/>
          <p:cNvCxnSpPr>
            <a:stCxn id="226" idx="2"/>
            <a:endCxn id="228" idx="0"/>
          </p:cNvCxnSpPr>
          <p:nvPr/>
        </p:nvCxnSpPr>
        <p:spPr>
          <a:xfrm>
            <a:off x="6428075" y="5581687"/>
            <a:ext cx="0" cy="211200"/>
          </a:xfrm>
          <a:prstGeom prst="straightConnector1">
            <a:avLst/>
          </a:prstGeom>
          <a:noFill/>
          <a:ln cap="flat" cmpd="sng" w="9525">
            <a:solidFill>
              <a:schemeClr val="dk2"/>
            </a:solidFill>
            <a:prstDash val="solid"/>
            <a:round/>
            <a:headEnd len="lg" w="lg" type="none"/>
            <a:tailEnd len="lg" w="lg" type="triangle"/>
          </a:ln>
        </p:spPr>
      </p:cxnSp>
      <p:sp>
        <p:nvSpPr>
          <p:cNvPr id="230" name="Shape 230"/>
          <p:cNvSpPr txBox="1"/>
          <p:nvPr/>
        </p:nvSpPr>
        <p:spPr>
          <a:xfrm>
            <a:off x="6620550" y="5500963"/>
            <a:ext cx="360000" cy="2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231" name="Shape 231"/>
          <p:cNvSpPr/>
          <p:nvPr/>
        </p:nvSpPr>
        <p:spPr>
          <a:xfrm>
            <a:off x="7717650" y="5792925"/>
            <a:ext cx="6300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cldx++;</a:t>
            </a:r>
            <a:endParaRPr sz="800">
              <a:solidFill>
                <a:schemeClr val="dk1"/>
              </a:solidFill>
              <a:latin typeface="Courier New"/>
              <a:ea typeface="Courier New"/>
              <a:cs typeface="Courier New"/>
              <a:sym typeface="Courier New"/>
            </a:endParaRPr>
          </a:p>
        </p:txBody>
      </p:sp>
      <p:cxnSp>
        <p:nvCxnSpPr>
          <p:cNvPr id="232" name="Shape 232"/>
          <p:cNvCxnSpPr>
            <a:stCxn id="228" idx="3"/>
            <a:endCxn id="231" idx="1"/>
          </p:cNvCxnSpPr>
          <p:nvPr/>
        </p:nvCxnSpPr>
        <p:spPr>
          <a:xfrm>
            <a:off x="7109225" y="5982812"/>
            <a:ext cx="608400" cy="0"/>
          </a:xfrm>
          <a:prstGeom prst="straightConnector1">
            <a:avLst/>
          </a:prstGeom>
          <a:noFill/>
          <a:ln cap="flat" cmpd="sng" w="9525">
            <a:solidFill>
              <a:schemeClr val="dk2"/>
            </a:solidFill>
            <a:prstDash val="solid"/>
            <a:round/>
            <a:headEnd len="lg" w="lg" type="none"/>
            <a:tailEnd len="lg" w="lg" type="triangle"/>
          </a:ln>
        </p:spPr>
      </p:cxnSp>
      <p:sp>
        <p:nvSpPr>
          <p:cNvPr id="233" name="Shape 233"/>
          <p:cNvSpPr/>
          <p:nvPr/>
        </p:nvSpPr>
        <p:spPr>
          <a:xfrm>
            <a:off x="7207900" y="3568950"/>
            <a:ext cx="1505633"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234" name="Shape 234"/>
          <p:cNvCxnSpPr>
            <a:endCxn id="231" idx="0"/>
          </p:cNvCxnSpPr>
          <p:nvPr/>
        </p:nvCxnSpPr>
        <p:spPr>
          <a:xfrm>
            <a:off x="7078050" y="5388525"/>
            <a:ext cx="954600" cy="404400"/>
          </a:xfrm>
          <a:prstGeom prst="straightConnector1">
            <a:avLst/>
          </a:prstGeom>
          <a:noFill/>
          <a:ln cap="flat" cmpd="sng" w="9525">
            <a:solidFill>
              <a:schemeClr val="dk2"/>
            </a:solidFill>
            <a:prstDash val="solid"/>
            <a:round/>
            <a:headEnd len="lg" w="lg" type="none"/>
            <a:tailEnd len="lg" w="lg" type="triangle"/>
          </a:ln>
        </p:spPr>
      </p:cxnSp>
      <p:sp>
        <p:nvSpPr>
          <p:cNvPr id="235" name="Shape 235"/>
          <p:cNvSpPr txBox="1"/>
          <p:nvPr/>
        </p:nvSpPr>
        <p:spPr>
          <a:xfrm>
            <a:off x="7557800" y="5258475"/>
            <a:ext cx="409800" cy="47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sp>
        <p:nvSpPr>
          <p:cNvPr id="236" name="Shape 2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1 - Control-Flow Graph</a:t>
            </a:r>
            <a:endParaRPr/>
          </a:p>
        </p:txBody>
      </p:sp>
      <p:sp>
        <p:nvSpPr>
          <p:cNvPr id="242" name="Shape 242"/>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b="1" lang="en" sz="2400"/>
              <a:t>Draw a control-flow graph for the following code:</a:t>
            </a:r>
            <a:endParaRPr b="1" sz="2400"/>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1. int abs(int A[], int N)</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2. {</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3.     int i=0;</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4.	   while (i&lt; N)</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5.	   {</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6.		    if (A[i]&lt;0)</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7. 			    A[i] = - A[i];</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8.		    i++;</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9.	   }</a:t>
            </a:r>
            <a:endParaRPr b="1" sz="2000">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b="1" lang="en" sz="2000">
                <a:latin typeface="Courier New"/>
                <a:ea typeface="Courier New"/>
                <a:cs typeface="Courier New"/>
                <a:sym typeface="Courier New"/>
              </a:rPr>
              <a:t>10.	   return(1);</a:t>
            </a:r>
            <a:endParaRPr b="1" sz="2000">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 sz="2000">
                <a:latin typeface="Courier New"/>
                <a:ea typeface="Courier New"/>
                <a:cs typeface="Courier New"/>
                <a:sym typeface="Courier New"/>
              </a:rPr>
              <a:t>11.}</a:t>
            </a:r>
            <a:endParaRPr/>
          </a:p>
        </p:txBody>
      </p:sp>
      <p:sp>
        <p:nvSpPr>
          <p:cNvPr id="243" name="Shape 2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456650"/>
            <a:ext cx="69030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t>Activity 1 - Solution</a:t>
            </a:r>
            <a:endParaRPr b="0" i="0" sz="1800" u="none" cap="none" strike="noStrike">
              <a:solidFill>
                <a:srgbClr val="F34E26"/>
              </a:solidFill>
              <a:latin typeface="Arial"/>
              <a:ea typeface="Arial"/>
              <a:cs typeface="Arial"/>
              <a:sym typeface="Arial"/>
            </a:endParaRPr>
          </a:p>
        </p:txBody>
      </p:sp>
      <p:sp>
        <p:nvSpPr>
          <p:cNvPr id="253" name="Shape 253"/>
          <p:cNvSpPr txBox="1"/>
          <p:nvPr/>
        </p:nvSpPr>
        <p:spPr>
          <a:xfrm>
            <a:off x="457200" y="2432100"/>
            <a:ext cx="4117800" cy="3443400"/>
          </a:xfrm>
          <a:prstGeom prst="rect">
            <a:avLst/>
          </a:prstGeom>
          <a:noFill/>
          <a:ln>
            <a:noFill/>
          </a:ln>
        </p:spPr>
        <p:txBody>
          <a:bodyPr anchorCtr="0" anchor="t" bIns="45875" lIns="91775" spcFirstLastPara="1" rIns="91775" wrap="square" tIns="45875">
            <a:noAutofit/>
          </a:bodyPr>
          <a:lstStyle/>
          <a:p>
            <a:pPr indent="0" lvl="0" marL="0" rtl="0">
              <a:spcBef>
                <a:spcPts val="0"/>
              </a:spcBef>
              <a:spcAft>
                <a:spcPts val="0"/>
              </a:spcAft>
              <a:buNone/>
            </a:pPr>
            <a:r>
              <a:rPr b="1" lang="en" sz="1800">
                <a:solidFill>
                  <a:schemeClr val="dk1"/>
                </a:solidFill>
                <a:latin typeface="Courier New"/>
                <a:ea typeface="Courier New"/>
                <a:cs typeface="Courier New"/>
                <a:sym typeface="Courier New"/>
              </a:rPr>
              <a:t>1. int abs(int A[], int N) </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2. {</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3.     int i=0;</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4.	   while (i&lt; N) </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5.	   {</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6.		    if (A[i]&lt;0) </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7. 			    A[i] = - A[i];</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8.		    i++;</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9.	   }</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10.	   return(1);</a:t>
            </a:r>
            <a:endParaRPr sz="1800">
              <a:solidFill>
                <a:schemeClr val="dk1"/>
              </a:solidFill>
            </a:endParaRPr>
          </a:p>
          <a:p>
            <a:pPr indent="0" lvl="0" marL="0" rtl="0">
              <a:spcBef>
                <a:spcPts val="0"/>
              </a:spcBef>
              <a:spcAft>
                <a:spcPts val="0"/>
              </a:spcAft>
              <a:buNone/>
            </a:pPr>
            <a:r>
              <a:rPr b="1" lang="en" sz="1800">
                <a:solidFill>
                  <a:schemeClr val="dk1"/>
                </a:solidFill>
                <a:latin typeface="Courier New"/>
                <a:ea typeface="Courier New"/>
                <a:cs typeface="Courier New"/>
                <a:sym typeface="Courier New"/>
              </a:rPr>
              <a:t>11.}</a:t>
            </a:r>
            <a:endParaRPr b="1" sz="1800">
              <a:solidFill>
                <a:schemeClr val="dk1"/>
              </a:solidFill>
              <a:latin typeface="Courier New"/>
              <a:ea typeface="Courier New"/>
              <a:cs typeface="Courier New"/>
              <a:sym typeface="Courier New"/>
            </a:endParaRPr>
          </a:p>
        </p:txBody>
      </p:sp>
      <p:sp>
        <p:nvSpPr>
          <p:cNvPr id="254" name="Shape 254"/>
          <p:cNvSpPr txBox="1"/>
          <p:nvPr/>
        </p:nvSpPr>
        <p:spPr>
          <a:xfrm>
            <a:off x="337075" y="1737175"/>
            <a:ext cx="8349600" cy="55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Draw a control-flow graph for the following code:</a:t>
            </a:r>
            <a:endParaRPr b="1" sz="2400"/>
          </a:p>
        </p:txBody>
      </p:sp>
      <p:cxnSp>
        <p:nvCxnSpPr>
          <p:cNvPr id="255" name="Shape 255"/>
          <p:cNvCxnSpPr/>
          <p:nvPr/>
        </p:nvCxnSpPr>
        <p:spPr>
          <a:xfrm>
            <a:off x="6665975" y="3671925"/>
            <a:ext cx="0" cy="365100"/>
          </a:xfrm>
          <a:prstGeom prst="straightConnector1">
            <a:avLst/>
          </a:prstGeom>
          <a:noFill/>
          <a:ln cap="flat" cmpd="sng" w="28575">
            <a:solidFill>
              <a:srgbClr val="000000"/>
            </a:solidFill>
            <a:prstDash val="solid"/>
            <a:round/>
            <a:headEnd len="med" w="med" type="none"/>
            <a:tailEnd len="med" w="med" type="triangle"/>
          </a:ln>
        </p:spPr>
      </p:cxnSp>
      <p:cxnSp>
        <p:nvCxnSpPr>
          <p:cNvPr id="256" name="Shape 256"/>
          <p:cNvCxnSpPr/>
          <p:nvPr/>
        </p:nvCxnSpPr>
        <p:spPr>
          <a:xfrm>
            <a:off x="4608575" y="3671925"/>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257" name="Shape 257"/>
          <p:cNvSpPr/>
          <p:nvPr/>
        </p:nvSpPr>
        <p:spPr>
          <a:xfrm>
            <a:off x="7510525" y="5480088"/>
            <a:ext cx="6732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8" name="Shape 258"/>
          <p:cNvSpPr/>
          <p:nvPr/>
        </p:nvSpPr>
        <p:spPr>
          <a:xfrm>
            <a:off x="4258950" y="3351250"/>
            <a:ext cx="25344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9" name="Shape 259"/>
          <p:cNvSpPr/>
          <p:nvPr/>
        </p:nvSpPr>
        <p:spPr>
          <a:xfrm>
            <a:off x="5543613" y="4037050"/>
            <a:ext cx="22590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60" name="Shape 260"/>
          <p:cNvSpPr/>
          <p:nvPr/>
        </p:nvSpPr>
        <p:spPr>
          <a:xfrm>
            <a:off x="7129525" y="4718088"/>
            <a:ext cx="13590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61" name="Shape 261"/>
          <p:cNvSpPr/>
          <p:nvPr/>
        </p:nvSpPr>
        <p:spPr>
          <a:xfrm>
            <a:off x="3927538" y="5099088"/>
            <a:ext cx="13605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2" name="Shape 262"/>
          <p:cNvCxnSpPr/>
          <p:nvPr/>
        </p:nvCxnSpPr>
        <p:spPr>
          <a:xfrm>
            <a:off x="5599175" y="2909925"/>
            <a:ext cx="0" cy="415800"/>
          </a:xfrm>
          <a:prstGeom prst="straightConnector1">
            <a:avLst/>
          </a:prstGeom>
          <a:noFill/>
          <a:ln cap="flat" cmpd="sng" w="28575">
            <a:solidFill>
              <a:srgbClr val="000000"/>
            </a:solidFill>
            <a:prstDash val="solid"/>
            <a:round/>
            <a:headEnd len="med" w="med" type="none"/>
            <a:tailEnd len="med" w="med" type="triangle"/>
          </a:ln>
        </p:spPr>
      </p:cxnSp>
      <p:cxnSp>
        <p:nvCxnSpPr>
          <p:cNvPr id="263" name="Shape 263"/>
          <p:cNvCxnSpPr/>
          <p:nvPr/>
        </p:nvCxnSpPr>
        <p:spPr>
          <a:xfrm>
            <a:off x="7808975" y="4357725"/>
            <a:ext cx="0" cy="352500"/>
          </a:xfrm>
          <a:prstGeom prst="straightConnector1">
            <a:avLst/>
          </a:prstGeom>
          <a:noFill/>
          <a:ln cap="flat" cmpd="sng" w="28575">
            <a:solidFill>
              <a:srgbClr val="000000"/>
            </a:solidFill>
            <a:prstDash val="solid"/>
            <a:round/>
            <a:headEnd len="med" w="med" type="none"/>
            <a:tailEnd len="med" w="med" type="triangle"/>
          </a:ln>
        </p:spPr>
      </p:cxnSp>
      <p:cxnSp>
        <p:nvCxnSpPr>
          <p:cNvPr id="264" name="Shape 264"/>
          <p:cNvCxnSpPr/>
          <p:nvPr/>
        </p:nvCxnSpPr>
        <p:spPr>
          <a:xfrm>
            <a:off x="8196325" y="5707100"/>
            <a:ext cx="444600" cy="0"/>
          </a:xfrm>
          <a:prstGeom prst="straightConnector1">
            <a:avLst/>
          </a:prstGeom>
          <a:noFill/>
          <a:ln cap="flat" cmpd="sng" w="28575">
            <a:solidFill>
              <a:srgbClr val="000000"/>
            </a:solidFill>
            <a:prstDash val="solid"/>
            <a:round/>
            <a:headEnd len="med" w="med" type="none"/>
            <a:tailEnd len="med" w="med" type="none"/>
          </a:ln>
        </p:spPr>
      </p:cxnSp>
      <p:cxnSp>
        <p:nvCxnSpPr>
          <p:cNvPr id="265" name="Shape 265"/>
          <p:cNvCxnSpPr/>
          <p:nvPr/>
        </p:nvCxnSpPr>
        <p:spPr>
          <a:xfrm>
            <a:off x="8628000" y="3754400"/>
            <a:ext cx="0" cy="1952700"/>
          </a:xfrm>
          <a:prstGeom prst="straightConnector1">
            <a:avLst/>
          </a:prstGeom>
          <a:noFill/>
          <a:ln cap="flat" cmpd="sng" w="28575">
            <a:solidFill>
              <a:srgbClr val="000000"/>
            </a:solidFill>
            <a:prstDash val="solid"/>
            <a:round/>
            <a:headEnd len="med" w="med" type="none"/>
            <a:tailEnd len="med" w="med" type="none"/>
          </a:ln>
        </p:spPr>
      </p:cxnSp>
      <p:cxnSp>
        <p:nvCxnSpPr>
          <p:cNvPr id="266" name="Shape 266"/>
          <p:cNvCxnSpPr/>
          <p:nvPr/>
        </p:nvCxnSpPr>
        <p:spPr>
          <a:xfrm>
            <a:off x="5621400" y="3062325"/>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267" name="Shape 267"/>
          <p:cNvSpPr/>
          <p:nvPr/>
        </p:nvSpPr>
        <p:spPr>
          <a:xfrm>
            <a:off x="6727905" y="3703675"/>
            <a:ext cx="882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Shape 268"/>
          <p:cNvSpPr/>
          <p:nvPr/>
        </p:nvSpPr>
        <p:spPr>
          <a:xfrm>
            <a:off x="4594288" y="4008475"/>
            <a:ext cx="7068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9" name="Shape 269"/>
          <p:cNvSpPr/>
          <p:nvPr/>
        </p:nvSpPr>
        <p:spPr>
          <a:xfrm>
            <a:off x="7907680" y="4263388"/>
            <a:ext cx="882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70" name="Shape 270"/>
          <p:cNvSpPr/>
          <p:nvPr/>
        </p:nvSpPr>
        <p:spPr>
          <a:xfrm>
            <a:off x="5661088" y="4618075"/>
            <a:ext cx="7068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71" name="Shape 271"/>
          <p:cNvCxnSpPr/>
          <p:nvPr/>
        </p:nvCxnSpPr>
        <p:spPr>
          <a:xfrm>
            <a:off x="5599175" y="4357725"/>
            <a:ext cx="0" cy="1343100"/>
          </a:xfrm>
          <a:prstGeom prst="straightConnector1">
            <a:avLst/>
          </a:prstGeom>
          <a:noFill/>
          <a:ln cap="flat" cmpd="sng" w="28575">
            <a:solidFill>
              <a:schemeClr val="dk1"/>
            </a:solidFill>
            <a:prstDash val="solid"/>
            <a:round/>
            <a:headEnd len="med" w="med" type="none"/>
            <a:tailEnd len="med" w="med" type="none"/>
          </a:ln>
        </p:spPr>
      </p:cxnSp>
      <p:cxnSp>
        <p:nvCxnSpPr>
          <p:cNvPr id="272" name="Shape 272"/>
          <p:cNvCxnSpPr/>
          <p:nvPr/>
        </p:nvCxnSpPr>
        <p:spPr>
          <a:xfrm>
            <a:off x="5621400" y="5707100"/>
            <a:ext cx="1876500" cy="0"/>
          </a:xfrm>
          <a:prstGeom prst="straightConnector1">
            <a:avLst/>
          </a:prstGeom>
          <a:noFill/>
          <a:ln cap="flat" cmpd="sng" w="28575">
            <a:solidFill>
              <a:schemeClr val="dk1"/>
            </a:solidFill>
            <a:prstDash val="solid"/>
            <a:round/>
            <a:headEnd len="med" w="med" type="none"/>
            <a:tailEnd len="med" w="med" type="triangle"/>
          </a:ln>
        </p:spPr>
      </p:cxnSp>
      <p:sp>
        <p:nvSpPr>
          <p:cNvPr id="273" name="Shape 273"/>
          <p:cNvSpPr/>
          <p:nvPr/>
        </p:nvSpPr>
        <p:spPr>
          <a:xfrm>
            <a:off x="5148325" y="2432088"/>
            <a:ext cx="8826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4" name="Shape 274"/>
          <p:cNvCxnSpPr/>
          <p:nvPr/>
        </p:nvCxnSpPr>
        <p:spPr>
          <a:xfrm>
            <a:off x="7808975" y="5195925"/>
            <a:ext cx="0" cy="276300"/>
          </a:xfrm>
          <a:prstGeom prst="straightConnector1">
            <a:avLst/>
          </a:prstGeom>
          <a:noFill/>
          <a:ln cap="flat" cmpd="sng" w="28575">
            <a:solidFill>
              <a:srgbClr val="000000"/>
            </a:solidFill>
            <a:prstDash val="solid"/>
            <a:round/>
            <a:headEnd len="med" w="med" type="none"/>
            <a:tailEnd len="med" w="med" type="triangle"/>
          </a:ln>
        </p:spPr>
      </p:cxnSp>
      <p:sp>
        <p:nvSpPr>
          <p:cNvPr id="275" name="Shape 2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Call Graphs</a:t>
            </a:r>
            <a:endParaRPr/>
          </a:p>
        </p:txBody>
      </p:sp>
      <p:sp>
        <p:nvSpPr>
          <p:cNvPr id="281" name="Shape 2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2400"/>
              <a:t>Directed graph representing </a:t>
            </a:r>
            <a:r>
              <a:rPr i="1" lang="en" sz="2400"/>
              <a:t>interprocedural</a:t>
            </a:r>
            <a:r>
              <a:rPr lang="en" sz="2400"/>
              <a:t> control-flow, where nodes represent procedures and edges represent “calls” relation. </a:t>
            </a:r>
            <a:endParaRPr sz="2400"/>
          </a:p>
        </p:txBody>
      </p:sp>
      <p:sp>
        <p:nvSpPr>
          <p:cNvPr id="282" name="Shape 282"/>
          <p:cNvSpPr/>
          <p:nvPr/>
        </p:nvSpPr>
        <p:spPr>
          <a:xfrm>
            <a:off x="3400150" y="3497550"/>
            <a:ext cx="31035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StringUtils.collapseNewlines(String)</a:t>
            </a:r>
            <a:endParaRPr/>
          </a:p>
        </p:txBody>
      </p:sp>
      <p:sp>
        <p:nvSpPr>
          <p:cNvPr id="283" name="Shape 283"/>
          <p:cNvSpPr/>
          <p:nvPr/>
        </p:nvSpPr>
        <p:spPr>
          <a:xfrm>
            <a:off x="523775" y="4966225"/>
            <a:ext cx="16158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String.charAt(int)</a:t>
            </a:r>
            <a:endParaRPr/>
          </a:p>
        </p:txBody>
      </p:sp>
      <p:cxnSp>
        <p:nvCxnSpPr>
          <p:cNvPr id="284" name="Shape 284"/>
          <p:cNvCxnSpPr>
            <a:endCxn id="282" idx="0"/>
          </p:cNvCxnSpPr>
          <p:nvPr/>
        </p:nvCxnSpPr>
        <p:spPr>
          <a:xfrm>
            <a:off x="4940500" y="3085950"/>
            <a:ext cx="11400" cy="411600"/>
          </a:xfrm>
          <a:prstGeom prst="straightConnector1">
            <a:avLst/>
          </a:prstGeom>
          <a:noFill/>
          <a:ln cap="flat" cmpd="sng" w="9525">
            <a:solidFill>
              <a:schemeClr val="dk2"/>
            </a:solidFill>
            <a:prstDash val="solid"/>
            <a:round/>
            <a:headEnd len="lg" w="lg" type="none"/>
            <a:tailEnd len="lg" w="lg" type="triangle"/>
          </a:ln>
        </p:spPr>
      </p:cxnSp>
      <p:cxnSp>
        <p:nvCxnSpPr>
          <p:cNvPr id="285" name="Shape 285"/>
          <p:cNvCxnSpPr>
            <a:stCxn id="282" idx="2"/>
            <a:endCxn id="283" idx="0"/>
          </p:cNvCxnSpPr>
          <p:nvPr/>
        </p:nvCxnSpPr>
        <p:spPr>
          <a:xfrm flipH="1">
            <a:off x="1331800" y="4194750"/>
            <a:ext cx="3620100" cy="771600"/>
          </a:xfrm>
          <a:prstGeom prst="straightConnector1">
            <a:avLst/>
          </a:prstGeom>
          <a:noFill/>
          <a:ln cap="flat" cmpd="sng" w="9525">
            <a:solidFill>
              <a:schemeClr val="dk2"/>
            </a:solidFill>
            <a:prstDash val="solid"/>
            <a:round/>
            <a:headEnd len="lg" w="lg" type="none"/>
            <a:tailEnd len="lg" w="lg" type="triangle"/>
          </a:ln>
        </p:spPr>
      </p:cxnSp>
      <p:sp>
        <p:nvSpPr>
          <p:cNvPr id="286" name="Shape 286"/>
          <p:cNvSpPr/>
          <p:nvPr/>
        </p:nvSpPr>
        <p:spPr>
          <a:xfrm>
            <a:off x="6747375" y="4966225"/>
            <a:ext cx="19203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StringBuffer.toString()</a:t>
            </a:r>
            <a:endParaRPr/>
          </a:p>
        </p:txBody>
      </p:sp>
      <p:sp>
        <p:nvSpPr>
          <p:cNvPr id="287" name="Shape 287"/>
          <p:cNvSpPr/>
          <p:nvPr/>
        </p:nvSpPr>
        <p:spPr>
          <a:xfrm>
            <a:off x="4051150" y="4966225"/>
            <a:ext cx="23817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StringBuffer.append(char)</a:t>
            </a:r>
            <a:endParaRPr/>
          </a:p>
        </p:txBody>
      </p:sp>
      <p:sp>
        <p:nvSpPr>
          <p:cNvPr id="288" name="Shape 288"/>
          <p:cNvSpPr/>
          <p:nvPr/>
        </p:nvSpPr>
        <p:spPr>
          <a:xfrm>
            <a:off x="2238725" y="4966225"/>
            <a:ext cx="13374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String.length()</a:t>
            </a:r>
            <a:endParaRPr/>
          </a:p>
        </p:txBody>
      </p:sp>
      <p:cxnSp>
        <p:nvCxnSpPr>
          <p:cNvPr id="289" name="Shape 289"/>
          <p:cNvCxnSpPr>
            <a:stCxn id="282" idx="2"/>
            <a:endCxn id="288" idx="0"/>
          </p:cNvCxnSpPr>
          <p:nvPr/>
        </p:nvCxnSpPr>
        <p:spPr>
          <a:xfrm flipH="1">
            <a:off x="2907400" y="4194750"/>
            <a:ext cx="2044500" cy="771600"/>
          </a:xfrm>
          <a:prstGeom prst="straightConnector1">
            <a:avLst/>
          </a:prstGeom>
          <a:noFill/>
          <a:ln cap="flat" cmpd="sng" w="9525">
            <a:solidFill>
              <a:schemeClr val="dk2"/>
            </a:solidFill>
            <a:prstDash val="solid"/>
            <a:round/>
            <a:headEnd len="lg" w="lg" type="none"/>
            <a:tailEnd len="lg" w="lg" type="triangle"/>
          </a:ln>
        </p:spPr>
      </p:cxnSp>
      <p:cxnSp>
        <p:nvCxnSpPr>
          <p:cNvPr id="290" name="Shape 290"/>
          <p:cNvCxnSpPr>
            <a:stCxn id="282" idx="2"/>
            <a:endCxn id="287" idx="0"/>
          </p:cNvCxnSpPr>
          <p:nvPr/>
        </p:nvCxnSpPr>
        <p:spPr>
          <a:xfrm>
            <a:off x="4951900" y="4194750"/>
            <a:ext cx="290100" cy="771600"/>
          </a:xfrm>
          <a:prstGeom prst="straightConnector1">
            <a:avLst/>
          </a:prstGeom>
          <a:noFill/>
          <a:ln cap="flat" cmpd="sng" w="9525">
            <a:solidFill>
              <a:schemeClr val="dk2"/>
            </a:solidFill>
            <a:prstDash val="solid"/>
            <a:round/>
            <a:headEnd len="lg" w="lg" type="none"/>
            <a:tailEnd len="lg" w="lg" type="triangle"/>
          </a:ln>
        </p:spPr>
      </p:cxnSp>
      <p:cxnSp>
        <p:nvCxnSpPr>
          <p:cNvPr id="291" name="Shape 291"/>
          <p:cNvCxnSpPr>
            <a:stCxn id="282" idx="2"/>
            <a:endCxn id="286" idx="0"/>
          </p:cNvCxnSpPr>
          <p:nvPr/>
        </p:nvCxnSpPr>
        <p:spPr>
          <a:xfrm>
            <a:off x="4951900" y="4194750"/>
            <a:ext cx="2755500" cy="77160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Models and Software Analysis</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Before and while building products, engineers analyze models to address design questions.</a:t>
            </a:r>
            <a:endParaRPr/>
          </a:p>
          <a:p>
            <a:pPr indent="-419100" lvl="0" marL="457200" marR="0" rtl="0" algn="l">
              <a:lnSpc>
                <a:spcPct val="100000"/>
              </a:lnSpc>
              <a:spcBef>
                <a:spcPts val="0"/>
              </a:spcBef>
              <a:spcAft>
                <a:spcPts val="0"/>
              </a:spcAft>
              <a:buSzPts val="3000"/>
              <a:buChar char="●"/>
            </a:pPr>
            <a:r>
              <a:rPr lang="en"/>
              <a:t>Software is no different.</a:t>
            </a:r>
            <a:endParaRPr/>
          </a:p>
          <a:p>
            <a:pPr indent="-419100" lvl="0" marL="457200" marR="0" rtl="0" algn="l">
              <a:lnSpc>
                <a:spcPct val="100000"/>
              </a:lnSpc>
              <a:spcBef>
                <a:spcPts val="0"/>
              </a:spcBef>
              <a:spcAft>
                <a:spcPts val="0"/>
              </a:spcAft>
              <a:buClr>
                <a:schemeClr val="dk1"/>
              </a:buClr>
              <a:buSzPts val="3000"/>
              <a:buFont typeface="Arial"/>
              <a:buChar char="●"/>
            </a:pPr>
            <a:r>
              <a:rPr lang="en"/>
              <a:t>Software models capture different ways that the software </a:t>
            </a:r>
            <a:r>
              <a:rPr i="1" lang="en"/>
              <a:t>behaves</a:t>
            </a:r>
            <a:r>
              <a:rPr lang="en"/>
              <a:t> during execution.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Call Graphs</a:t>
            </a:r>
            <a:endParaRPr/>
          </a:p>
        </p:txBody>
      </p:sp>
      <p:sp>
        <p:nvSpPr>
          <p:cNvPr id="298" name="Shape 29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100">
                <a:latin typeface="Courier New"/>
                <a:ea typeface="Courier New"/>
                <a:cs typeface="Courier New"/>
                <a:sym typeface="Courier New"/>
              </a:rPr>
              <a:t>public class C{</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public static C cFactory(String kind){</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if (kind==”C”) return new C();</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if (kind==”S”) return new S();</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return null;</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void foo(){</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System.out.println(“Hello.”);</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public static void main(String args[]){</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(new A()).check();</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class S extends C{</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void foo(){</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System.out.println(“World.”);</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9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900">
              <a:latin typeface="Courier New"/>
              <a:ea typeface="Courier New"/>
              <a:cs typeface="Courier New"/>
              <a:sym typeface="Courier New"/>
            </a:endParaRPr>
          </a:p>
        </p:txBody>
      </p:sp>
      <p:sp>
        <p:nvSpPr>
          <p:cNvPr id="299" name="Shape 299"/>
          <p:cNvSpPr/>
          <p:nvPr/>
        </p:nvSpPr>
        <p:spPr>
          <a:xfrm>
            <a:off x="6120150" y="2016550"/>
            <a:ext cx="11436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A.check()</a:t>
            </a:r>
            <a:endParaRPr/>
          </a:p>
        </p:txBody>
      </p:sp>
      <p:sp>
        <p:nvSpPr>
          <p:cNvPr id="300" name="Shape 300"/>
          <p:cNvSpPr/>
          <p:nvPr/>
        </p:nvSpPr>
        <p:spPr>
          <a:xfrm>
            <a:off x="6691950" y="3702475"/>
            <a:ext cx="8853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C.foo()</a:t>
            </a:r>
            <a:endParaRPr/>
          </a:p>
        </p:txBody>
      </p:sp>
      <p:cxnSp>
        <p:nvCxnSpPr>
          <p:cNvPr id="301" name="Shape 301"/>
          <p:cNvCxnSpPr>
            <a:stCxn id="299" idx="2"/>
            <a:endCxn id="300" idx="0"/>
          </p:cNvCxnSpPr>
          <p:nvPr/>
        </p:nvCxnSpPr>
        <p:spPr>
          <a:xfrm>
            <a:off x="6691950" y="2713750"/>
            <a:ext cx="442800" cy="988800"/>
          </a:xfrm>
          <a:prstGeom prst="straightConnector1">
            <a:avLst/>
          </a:prstGeom>
          <a:noFill/>
          <a:ln cap="flat" cmpd="sng" w="9525">
            <a:solidFill>
              <a:schemeClr val="dk2"/>
            </a:solidFill>
            <a:prstDash val="solid"/>
            <a:round/>
            <a:headEnd len="lg" w="lg" type="none"/>
            <a:tailEnd len="lg" w="lg" type="triangle"/>
          </a:ln>
        </p:spPr>
      </p:cxnSp>
      <p:sp>
        <p:nvSpPr>
          <p:cNvPr id="302" name="Shape 302"/>
          <p:cNvSpPr/>
          <p:nvPr/>
        </p:nvSpPr>
        <p:spPr>
          <a:xfrm>
            <a:off x="7921200" y="3702475"/>
            <a:ext cx="7656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S.foo()</a:t>
            </a:r>
            <a:endParaRPr/>
          </a:p>
        </p:txBody>
      </p:sp>
      <p:cxnSp>
        <p:nvCxnSpPr>
          <p:cNvPr id="303" name="Shape 303"/>
          <p:cNvCxnSpPr>
            <a:stCxn id="299" idx="2"/>
            <a:endCxn id="302" idx="0"/>
          </p:cNvCxnSpPr>
          <p:nvPr/>
        </p:nvCxnSpPr>
        <p:spPr>
          <a:xfrm>
            <a:off x="6691950" y="2713750"/>
            <a:ext cx="1612200" cy="988800"/>
          </a:xfrm>
          <a:prstGeom prst="straightConnector1">
            <a:avLst/>
          </a:prstGeom>
          <a:noFill/>
          <a:ln cap="flat" cmpd="sng" w="9525">
            <a:solidFill>
              <a:schemeClr val="dk2"/>
            </a:solidFill>
            <a:prstDash val="solid"/>
            <a:round/>
            <a:headEnd len="lg" w="lg" type="none"/>
            <a:tailEnd len="lg" w="lg" type="triangle"/>
          </a:ln>
        </p:spPr>
      </p:cxnSp>
      <p:sp>
        <p:nvSpPr>
          <p:cNvPr id="304" name="Shape 304"/>
          <p:cNvSpPr/>
          <p:nvPr/>
        </p:nvSpPr>
        <p:spPr>
          <a:xfrm>
            <a:off x="4638300" y="3702550"/>
            <a:ext cx="17097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C.cFactory(String)</a:t>
            </a:r>
            <a:endParaRPr/>
          </a:p>
        </p:txBody>
      </p:sp>
      <p:cxnSp>
        <p:nvCxnSpPr>
          <p:cNvPr id="305" name="Shape 305"/>
          <p:cNvCxnSpPr>
            <a:stCxn id="299" idx="2"/>
            <a:endCxn id="304" idx="0"/>
          </p:cNvCxnSpPr>
          <p:nvPr/>
        </p:nvCxnSpPr>
        <p:spPr>
          <a:xfrm flipH="1">
            <a:off x="5493150" y="2713750"/>
            <a:ext cx="1198800" cy="988800"/>
          </a:xfrm>
          <a:prstGeom prst="straightConnector1">
            <a:avLst/>
          </a:prstGeom>
          <a:noFill/>
          <a:ln cap="flat" cmpd="sng" w="9525">
            <a:solidFill>
              <a:schemeClr val="dk2"/>
            </a:solidFill>
            <a:prstDash val="solid"/>
            <a:round/>
            <a:headEnd len="lg" w="lg" type="none"/>
            <a:tailEnd len="lg" w="lg" type="triangle"/>
          </a:ln>
        </p:spPr>
      </p:cxnSp>
      <p:sp>
        <p:nvSpPr>
          <p:cNvPr id="306" name="Shape 306"/>
          <p:cNvSpPr txBox="1"/>
          <p:nvPr/>
        </p:nvSpPr>
        <p:spPr>
          <a:xfrm>
            <a:off x="4343400" y="4743450"/>
            <a:ext cx="4343400" cy="15567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class A{</a:t>
            </a:r>
            <a:endParaRPr sz="11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void check(){</a:t>
            </a:r>
            <a:endParaRPr sz="11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 myC = C.cFactory(“S”);</a:t>
            </a:r>
            <a:endParaRPr sz="11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myC.foo();</a:t>
            </a:r>
            <a:endParaRPr sz="11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p>
        </p:txBody>
      </p:sp>
      <p:sp>
        <p:nvSpPr>
          <p:cNvPr id="307" name="Shape 3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and Call Graphs</a:t>
            </a:r>
            <a:endParaRPr/>
          </a:p>
        </p:txBody>
      </p:sp>
      <p:sp>
        <p:nvSpPr>
          <p:cNvPr id="313" name="Shape 3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SzPts val="2800"/>
              <a:buChar char="●"/>
            </a:pPr>
            <a:r>
              <a:rPr lang="en" sz="2800"/>
              <a:t>In OO languages, subclasses inherit a data type, methods, and variables from a parent</a:t>
            </a:r>
            <a:endParaRPr sz="2800"/>
          </a:p>
          <a:p>
            <a:pPr indent="-406400" lvl="0" marL="457200" marR="0" rtl="0" algn="l">
              <a:lnSpc>
                <a:spcPct val="120000"/>
              </a:lnSpc>
              <a:spcBef>
                <a:spcPts val="0"/>
              </a:spcBef>
              <a:spcAft>
                <a:spcPts val="0"/>
              </a:spcAft>
              <a:buSzPts val="2800"/>
              <a:buChar char="●"/>
            </a:pPr>
            <a:r>
              <a:rPr lang="en" sz="2800"/>
              <a:t>Subclasses can override behavior of inherited methods. You cannot be sure which class is assigned to a variable at runtime.</a:t>
            </a:r>
            <a:endParaRPr sz="2800"/>
          </a:p>
          <a:p>
            <a:pPr indent="-406400" lvl="0" marL="457200" marR="0" rtl="0" algn="l">
              <a:lnSpc>
                <a:spcPct val="120000"/>
              </a:lnSpc>
              <a:spcBef>
                <a:spcPts val="0"/>
              </a:spcBef>
              <a:spcAft>
                <a:spcPts val="0"/>
              </a:spcAft>
              <a:buSzPts val="2800"/>
              <a:buChar char="●"/>
            </a:pPr>
            <a:r>
              <a:rPr lang="en" sz="2800"/>
              <a:t>In the call graph, you can either model all subclasses that could be invoked, or just the declared class. </a:t>
            </a:r>
            <a:endParaRPr sz="2800"/>
          </a:p>
          <a:p>
            <a:pPr indent="-381000" lvl="1" marL="914400" marR="0" rtl="0" algn="l">
              <a:lnSpc>
                <a:spcPct val="120000"/>
              </a:lnSpc>
              <a:spcBef>
                <a:spcPts val="0"/>
              </a:spcBef>
              <a:spcAft>
                <a:spcPts val="0"/>
              </a:spcAft>
              <a:buSzPts val="2400"/>
              <a:buChar char="○"/>
            </a:pPr>
            <a:r>
              <a:rPr lang="en"/>
              <a:t>Latter is easier, but risks omitting execution paths.</a:t>
            </a:r>
            <a:endParaRPr sz="2400"/>
          </a:p>
        </p:txBody>
      </p:sp>
      <p:sp>
        <p:nvSpPr>
          <p:cNvPr id="314" name="Shape 3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sz="4800"/>
            </a:br>
            <a:r>
              <a:rPr lang="en" sz="4800"/>
              <a:t>Behavioral Models</a:t>
            </a:r>
            <a:endParaRPr sz="4800"/>
          </a:p>
        </p:txBody>
      </p:sp>
      <p:sp>
        <p:nvSpPr>
          <p:cNvPr id="320" name="Shape 3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Finite Abstraction</a:t>
            </a:r>
            <a:endParaRPr/>
          </a:p>
        </p:txBody>
      </p:sp>
      <p:sp>
        <p:nvSpPr>
          <p:cNvPr id="326" name="Shape 3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 program execution can be viewed as a sequence of states alternating with actions.</a:t>
            </a:r>
            <a:endParaRPr/>
          </a:p>
          <a:p>
            <a:pPr indent="-419100" lvl="0" marL="457200" rtl="0">
              <a:spcBef>
                <a:spcPts val="0"/>
              </a:spcBef>
              <a:spcAft>
                <a:spcPts val="0"/>
              </a:spcAft>
              <a:buSzPts val="3000"/>
              <a:buChar char="●"/>
            </a:pPr>
            <a:r>
              <a:rPr lang="en"/>
              <a:t>Software “behavior” is a sequence of state-action-state transitions. </a:t>
            </a:r>
            <a:endParaRPr/>
          </a:p>
          <a:p>
            <a:pPr indent="-419100" lvl="0" marL="457200" rtl="0">
              <a:spcBef>
                <a:spcPts val="0"/>
              </a:spcBef>
              <a:spcAft>
                <a:spcPts val="0"/>
              </a:spcAft>
              <a:buSzPts val="3000"/>
              <a:buChar char="●"/>
            </a:pPr>
            <a:r>
              <a:rPr lang="en"/>
              <a:t>The set of all possible behavior sequences is often infinite.</a:t>
            </a:r>
            <a:endParaRPr/>
          </a:p>
          <a:p>
            <a:pPr indent="-381000" lvl="1" marL="914400" rtl="0">
              <a:spcBef>
                <a:spcPts val="0"/>
              </a:spcBef>
              <a:spcAft>
                <a:spcPts val="0"/>
              </a:spcAft>
              <a:buSzPts val="2400"/>
              <a:buChar char="○"/>
            </a:pPr>
            <a:r>
              <a:rPr lang="en"/>
              <a:t>Called the “state space” of the program.</a:t>
            </a:r>
            <a:endParaRPr/>
          </a:p>
          <a:p>
            <a:pPr indent="-381000" lvl="1" marL="914400" rtl="0">
              <a:spcBef>
                <a:spcPts val="0"/>
              </a:spcBef>
              <a:spcAft>
                <a:spcPts val="0"/>
              </a:spcAft>
              <a:buSzPts val="2400"/>
              <a:buChar char="○"/>
            </a:pPr>
            <a:r>
              <a:rPr lang="en"/>
              <a:t>Models of execution are abstractions of the program’s state space.</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327" name="Shape 3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Finite State Machines</a:t>
            </a:r>
            <a:endParaRPr/>
          </a:p>
        </p:txBody>
      </p:sp>
      <p:sp>
        <p:nvSpPr>
          <p:cNvPr id="333" name="Shape 333"/>
          <p:cNvSpPr txBox="1"/>
          <p:nvPr>
            <p:ph idx="1" type="body"/>
          </p:nvPr>
        </p:nvSpPr>
        <p:spPr>
          <a:xfrm>
            <a:off x="457200" y="1600200"/>
            <a:ext cx="44739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A common method of modeling behavior of a system. </a:t>
            </a:r>
            <a:endParaRPr sz="2400"/>
          </a:p>
          <a:p>
            <a:pPr indent="-381000" lvl="0" marL="457200" marR="0" rtl="0" algn="l">
              <a:lnSpc>
                <a:spcPct val="100000"/>
              </a:lnSpc>
              <a:spcBef>
                <a:spcPts val="0"/>
              </a:spcBef>
              <a:spcAft>
                <a:spcPts val="0"/>
              </a:spcAft>
              <a:buSzPts val="2400"/>
              <a:buChar char="●"/>
            </a:pPr>
            <a:r>
              <a:rPr lang="en" sz="2400"/>
              <a:t>A directed graph: nodes represent states, edges represent transitions.</a:t>
            </a:r>
            <a:endParaRPr sz="2400"/>
          </a:p>
          <a:p>
            <a:pPr indent="-381000" lvl="0" marL="457200" marR="0" rtl="0" algn="l">
              <a:lnSpc>
                <a:spcPct val="100000"/>
              </a:lnSpc>
              <a:spcBef>
                <a:spcPts val="0"/>
              </a:spcBef>
              <a:spcAft>
                <a:spcPts val="0"/>
              </a:spcAft>
              <a:buSzPts val="2400"/>
              <a:buChar char="●"/>
            </a:pPr>
            <a:r>
              <a:rPr lang="en" sz="2400"/>
              <a:t>Not a substitute for a program, but a way to explore and understand a program.</a:t>
            </a:r>
            <a:endParaRPr sz="2400"/>
          </a:p>
          <a:p>
            <a:pPr indent="-381000" lvl="1" marL="914400" marR="0" rtl="0" algn="l">
              <a:lnSpc>
                <a:spcPct val="100000"/>
              </a:lnSpc>
              <a:spcBef>
                <a:spcPts val="0"/>
              </a:spcBef>
              <a:spcAft>
                <a:spcPts val="0"/>
              </a:spcAft>
              <a:buSzPts val="2400"/>
              <a:buChar char="○"/>
            </a:pPr>
            <a:r>
              <a:rPr lang="en"/>
              <a:t>Can even build a model for each major piece of functionality.</a:t>
            </a:r>
            <a:endParaRPr/>
          </a:p>
        </p:txBody>
      </p:sp>
      <p:pic>
        <p:nvPicPr>
          <p:cNvPr descr="2.gif" id="334" name="Shape 334"/>
          <p:cNvPicPr preferRelativeResize="0"/>
          <p:nvPr/>
        </p:nvPicPr>
        <p:blipFill>
          <a:blip r:embed="rId3">
            <a:alphaModFix/>
          </a:blip>
          <a:stretch>
            <a:fillRect/>
          </a:stretch>
        </p:blipFill>
        <p:spPr>
          <a:xfrm>
            <a:off x="4555350" y="2069513"/>
            <a:ext cx="4362450" cy="2428875"/>
          </a:xfrm>
          <a:prstGeom prst="rect">
            <a:avLst/>
          </a:prstGeom>
          <a:noFill/>
          <a:ln>
            <a:noFill/>
          </a:ln>
        </p:spPr>
      </p:pic>
      <p:sp>
        <p:nvSpPr>
          <p:cNvPr id="335" name="Shape 3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Some Terminology</a:t>
            </a:r>
            <a:endParaRPr/>
          </a:p>
        </p:txBody>
      </p:sp>
      <p:sp>
        <p:nvSpPr>
          <p:cNvPr id="341" name="Shape 3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Event - </a:t>
            </a:r>
            <a:r>
              <a:rPr lang="en"/>
              <a:t>Something that happens at a point in time.</a:t>
            </a:r>
            <a:endParaRPr/>
          </a:p>
          <a:p>
            <a:pPr indent="-381000" lvl="1" marL="914400" marR="0" rtl="0" algn="l">
              <a:lnSpc>
                <a:spcPct val="100000"/>
              </a:lnSpc>
              <a:spcBef>
                <a:spcPts val="0"/>
              </a:spcBef>
              <a:spcAft>
                <a:spcPts val="0"/>
              </a:spcAft>
              <a:buClr>
                <a:schemeClr val="dk1"/>
              </a:buClr>
              <a:buSzPts val="2400"/>
              <a:buFont typeface="Arial"/>
              <a:buChar char="○"/>
            </a:pPr>
            <a:r>
              <a:rPr lang="en"/>
              <a:t>Operator presses a self-test button on the device.</a:t>
            </a:r>
            <a:endParaRPr/>
          </a:p>
          <a:p>
            <a:pPr indent="-381000" lvl="1" marL="914400" marR="0" rtl="0" algn="l">
              <a:lnSpc>
                <a:spcPct val="100000"/>
              </a:lnSpc>
              <a:spcBef>
                <a:spcPts val="0"/>
              </a:spcBef>
              <a:spcAft>
                <a:spcPts val="0"/>
              </a:spcAft>
              <a:buClr>
                <a:schemeClr val="dk1"/>
              </a:buClr>
              <a:buSzPts val="2400"/>
              <a:buFont typeface="Arial"/>
              <a:buChar char="○"/>
            </a:pPr>
            <a:r>
              <a:rPr lang="en"/>
              <a:t>The alarm goes off.</a:t>
            </a:r>
            <a:endParaRPr/>
          </a:p>
          <a:p>
            <a:pPr indent="-419100" lvl="0" marL="457200" marR="0" rtl="0" algn="l">
              <a:lnSpc>
                <a:spcPct val="100000"/>
              </a:lnSpc>
              <a:spcBef>
                <a:spcPts val="0"/>
              </a:spcBef>
              <a:spcAft>
                <a:spcPts val="0"/>
              </a:spcAft>
              <a:buSzPts val="3000"/>
              <a:buChar char="●"/>
            </a:pPr>
            <a:r>
              <a:rPr b="1" lang="en"/>
              <a:t>Condition</a:t>
            </a:r>
            <a:r>
              <a:rPr lang="en"/>
              <a:t> - Describes a property that can be true or false and has duration.</a:t>
            </a:r>
            <a:endParaRPr/>
          </a:p>
          <a:p>
            <a:pPr indent="-381000" lvl="1" marL="914400" marR="0" rtl="0" algn="l">
              <a:lnSpc>
                <a:spcPct val="100000"/>
              </a:lnSpc>
              <a:spcBef>
                <a:spcPts val="0"/>
              </a:spcBef>
              <a:spcAft>
                <a:spcPts val="0"/>
              </a:spcAft>
              <a:buSzPts val="2400"/>
              <a:buChar char="○"/>
            </a:pPr>
            <a:r>
              <a:rPr lang="en"/>
              <a:t>The fuel level is high.</a:t>
            </a:r>
            <a:endParaRPr/>
          </a:p>
          <a:p>
            <a:pPr indent="-381000" lvl="1" marL="914400" marR="0" rtl="0" algn="l">
              <a:lnSpc>
                <a:spcPct val="100000"/>
              </a:lnSpc>
              <a:spcBef>
                <a:spcPts val="0"/>
              </a:spcBef>
              <a:spcAft>
                <a:spcPts val="0"/>
              </a:spcAft>
              <a:buSzPts val="2400"/>
              <a:buChar char="○"/>
            </a:pPr>
            <a:r>
              <a:rPr lang="en"/>
              <a:t>The alarm is on.</a:t>
            </a:r>
            <a:endParaRPr/>
          </a:p>
        </p:txBody>
      </p:sp>
      <p:sp>
        <p:nvSpPr>
          <p:cNvPr id="342" name="Shape 3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Some Terminology</a:t>
            </a:r>
            <a:endParaRPr/>
          </a:p>
        </p:txBody>
      </p:sp>
      <p:sp>
        <p:nvSpPr>
          <p:cNvPr id="348" name="Shape 3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State</a:t>
            </a:r>
            <a:r>
              <a:rPr lang="en"/>
              <a:t> - An abstract description of the current value of an entity’s attributes.</a:t>
            </a:r>
            <a:endParaRPr/>
          </a:p>
          <a:p>
            <a:pPr indent="-381000" lvl="1" marL="914400" marR="0" rtl="0" algn="l">
              <a:lnSpc>
                <a:spcPct val="100000"/>
              </a:lnSpc>
              <a:spcBef>
                <a:spcPts val="0"/>
              </a:spcBef>
              <a:spcAft>
                <a:spcPts val="0"/>
              </a:spcAft>
              <a:buSzPts val="2400"/>
              <a:buChar char="○"/>
            </a:pPr>
            <a:r>
              <a:rPr lang="en"/>
              <a:t>The controller is in the “self-test” state after the self-test button has been pressed, and leaves it when the rest button has been pressed.</a:t>
            </a:r>
            <a:endParaRPr/>
          </a:p>
          <a:p>
            <a:pPr indent="-355600" lvl="1" marL="914400" marR="0" rtl="0" algn="l">
              <a:lnSpc>
                <a:spcPct val="100000"/>
              </a:lnSpc>
              <a:spcBef>
                <a:spcPts val="0"/>
              </a:spcBef>
              <a:spcAft>
                <a:spcPts val="0"/>
              </a:spcAft>
              <a:buSzPts val="2000"/>
              <a:buChar char="○"/>
            </a:pPr>
            <a:r>
              <a:rPr lang="en"/>
              <a:t>The tank is in the “too-low” state when the fuel level is below the set threshold for N seconds.</a:t>
            </a:r>
            <a:r>
              <a:rPr lang="en" sz="2000"/>
              <a:t> </a:t>
            </a:r>
            <a:endParaRPr sz="2000"/>
          </a:p>
        </p:txBody>
      </p:sp>
      <p:sp>
        <p:nvSpPr>
          <p:cNvPr id="349" name="Shape 3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States, Transitions, and Guards</a:t>
            </a:r>
            <a:endParaRPr/>
          </a:p>
        </p:txBody>
      </p:sp>
      <p:sp>
        <p:nvSpPr>
          <p:cNvPr id="355" name="Shape 3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States change in response to events.</a:t>
            </a:r>
            <a:endParaRPr/>
          </a:p>
          <a:p>
            <a:pPr indent="-381000" lvl="1" marL="914400" marR="0" rtl="0" algn="l">
              <a:lnSpc>
                <a:spcPct val="100000"/>
              </a:lnSpc>
              <a:spcBef>
                <a:spcPts val="0"/>
              </a:spcBef>
              <a:spcAft>
                <a:spcPts val="0"/>
              </a:spcAft>
              <a:buSzPts val="2400"/>
              <a:buChar char="○"/>
            </a:pPr>
            <a:r>
              <a:rPr lang="en"/>
              <a:t>A state change is called a </a:t>
            </a:r>
            <a:r>
              <a:rPr b="1" lang="en"/>
              <a:t>transition</a:t>
            </a:r>
            <a:r>
              <a:rPr lang="en"/>
              <a:t>.</a:t>
            </a:r>
            <a:endParaRPr/>
          </a:p>
          <a:p>
            <a:pPr indent="-419100" lvl="0" marL="457200" marR="0" rtl="0" algn="l">
              <a:lnSpc>
                <a:spcPct val="100000"/>
              </a:lnSpc>
              <a:spcBef>
                <a:spcPts val="0"/>
              </a:spcBef>
              <a:spcAft>
                <a:spcPts val="0"/>
              </a:spcAft>
              <a:buSzPts val="3000"/>
              <a:buChar char="●"/>
            </a:pPr>
            <a:r>
              <a:rPr lang="en"/>
              <a:t>When multiple responses to an event (transitions triggered by that event) are possible, the choice is guided by the current conditions.</a:t>
            </a:r>
            <a:endParaRPr/>
          </a:p>
          <a:p>
            <a:pPr indent="-381000" lvl="1" marL="914400" marR="0" rtl="0" algn="l">
              <a:lnSpc>
                <a:spcPct val="100000"/>
              </a:lnSpc>
              <a:spcBef>
                <a:spcPts val="0"/>
              </a:spcBef>
              <a:spcAft>
                <a:spcPts val="0"/>
              </a:spcAft>
              <a:buSzPts val="2400"/>
              <a:buChar char="○"/>
            </a:pPr>
            <a:r>
              <a:rPr lang="en"/>
              <a:t>These conditions are also called the </a:t>
            </a:r>
            <a:r>
              <a:rPr b="1" lang="en"/>
              <a:t>guards</a:t>
            </a:r>
            <a:r>
              <a:rPr lang="en"/>
              <a:t> on a transition.</a:t>
            </a:r>
            <a:endParaRPr/>
          </a:p>
        </p:txBody>
      </p:sp>
      <p:sp>
        <p:nvSpPr>
          <p:cNvPr id="356" name="Shape 3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 Transitions</a:t>
            </a:r>
            <a:endParaRPr/>
          </a:p>
        </p:txBody>
      </p:sp>
      <p:sp>
        <p:nvSpPr>
          <p:cNvPr id="362" name="Shape 3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Transitions are labeled in the form:</a:t>
            </a:r>
            <a:endParaRP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endParaRPr>
              <a:latin typeface="Courier New"/>
              <a:ea typeface="Courier New"/>
              <a:cs typeface="Courier New"/>
              <a:sym typeface="Courier New"/>
            </a:endParaRPr>
          </a:p>
          <a:p>
            <a:pPr indent="-419100" lvl="0" marL="457200" marR="0" rtl="0" algn="l">
              <a:lnSpc>
                <a:spcPct val="100000"/>
              </a:lnSpc>
              <a:spcBef>
                <a:spcPts val="600"/>
              </a:spcBef>
              <a:spcAft>
                <a:spcPts val="0"/>
              </a:spcAft>
              <a:buSzPts val="3000"/>
              <a:buChar char="●"/>
            </a:pPr>
            <a:r>
              <a:rPr lang="en">
                <a:latin typeface="Courier New"/>
                <a:ea typeface="Courier New"/>
                <a:cs typeface="Courier New"/>
                <a:sym typeface="Courier New"/>
              </a:rPr>
              <a:t>event</a:t>
            </a:r>
            <a:r>
              <a:rPr lang="en"/>
              <a:t>: The event that triggered the transition.</a:t>
            </a:r>
            <a:endParaRPr/>
          </a:p>
          <a:p>
            <a:pPr indent="-419100" lvl="0" marL="457200" marR="0" rtl="0" algn="l">
              <a:lnSpc>
                <a:spcPct val="100000"/>
              </a:lnSpc>
              <a:spcBef>
                <a:spcPts val="0"/>
              </a:spcBef>
              <a:spcAft>
                <a:spcPts val="0"/>
              </a:spcAft>
              <a:buSzPts val="3000"/>
              <a:buChar char="●"/>
            </a:pPr>
            <a:r>
              <a:rPr lang="en">
                <a:latin typeface="Courier New"/>
                <a:ea typeface="Courier New"/>
                <a:cs typeface="Courier New"/>
                <a:sym typeface="Courier New"/>
              </a:rPr>
              <a:t>guard</a:t>
            </a:r>
            <a:r>
              <a:rPr lang="en"/>
              <a:t>: Conditions that must be true to choose this transition.</a:t>
            </a:r>
            <a:endParaRPr/>
          </a:p>
          <a:p>
            <a:pPr indent="-419100" lvl="0" marL="457200" marR="0" rtl="0" algn="l">
              <a:lnSpc>
                <a:spcPct val="100000"/>
              </a:lnSpc>
              <a:spcBef>
                <a:spcPts val="0"/>
              </a:spcBef>
              <a:spcAft>
                <a:spcPts val="0"/>
              </a:spcAft>
              <a:buSzPts val="3000"/>
              <a:buChar char="●"/>
            </a:pPr>
            <a:r>
              <a:rPr lang="en">
                <a:latin typeface="Courier New"/>
                <a:ea typeface="Courier New"/>
                <a:cs typeface="Courier New"/>
                <a:sym typeface="Courier New"/>
              </a:rPr>
              <a:t>activity</a:t>
            </a:r>
            <a:r>
              <a:rPr lang="en"/>
              <a:t>: Behavior exhibited by the object when this transition is taken. </a:t>
            </a:r>
            <a:endParaRPr/>
          </a:p>
        </p:txBody>
      </p:sp>
      <p:sp>
        <p:nvSpPr>
          <p:cNvPr id="363" name="Shape 3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 Transitions</a:t>
            </a:r>
            <a:endParaRPr/>
          </a:p>
        </p:txBody>
      </p:sp>
      <p:sp>
        <p:nvSpPr>
          <p:cNvPr id="369" name="Shape 3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Transitions are labeled in the form:</a:t>
            </a:r>
            <a:endParaRP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endParaRPr>
              <a:latin typeface="Courier New"/>
              <a:ea typeface="Courier New"/>
              <a:cs typeface="Courier New"/>
              <a:sym typeface="Courier New"/>
            </a:endParaRPr>
          </a:p>
          <a:p>
            <a:pPr indent="-419100" lvl="0" marL="457200" marR="0" rtl="0" algn="l">
              <a:lnSpc>
                <a:spcPct val="100000"/>
              </a:lnSpc>
              <a:spcBef>
                <a:spcPts val="600"/>
              </a:spcBef>
              <a:spcAft>
                <a:spcPts val="0"/>
              </a:spcAft>
              <a:buSzPts val="3000"/>
              <a:buChar char="●"/>
            </a:pPr>
            <a:r>
              <a:rPr lang="en"/>
              <a:t>All three are optional.</a:t>
            </a:r>
            <a:endParaRPr/>
          </a:p>
          <a:p>
            <a:pPr indent="-381000" lvl="1" marL="914400" marR="0" rtl="0" algn="l">
              <a:lnSpc>
                <a:spcPct val="100000"/>
              </a:lnSpc>
              <a:spcBef>
                <a:spcPts val="0"/>
              </a:spcBef>
              <a:spcAft>
                <a:spcPts val="0"/>
              </a:spcAft>
              <a:buSzPts val="2400"/>
              <a:buChar char="○"/>
            </a:pPr>
            <a:r>
              <a:rPr lang="en"/>
              <a:t>Missing Activity: No output from this transition. </a:t>
            </a:r>
            <a:endParaRPr/>
          </a:p>
          <a:p>
            <a:pPr indent="-381000" lvl="1" marL="914400" marR="0" rtl="0" algn="l">
              <a:lnSpc>
                <a:spcPct val="100000"/>
              </a:lnSpc>
              <a:spcBef>
                <a:spcPts val="0"/>
              </a:spcBef>
              <a:spcAft>
                <a:spcPts val="0"/>
              </a:spcAft>
              <a:buSzPts val="2400"/>
              <a:buChar char="○"/>
            </a:pPr>
            <a:r>
              <a:rPr lang="en"/>
              <a:t>Missing Guard: Always take this transition if the event occurs.</a:t>
            </a:r>
            <a:endParaRPr/>
          </a:p>
          <a:p>
            <a:pPr indent="-381000" lvl="1" marL="914400" marR="0" rtl="0" algn="l">
              <a:lnSpc>
                <a:spcPct val="100000"/>
              </a:lnSpc>
              <a:spcBef>
                <a:spcPts val="0"/>
              </a:spcBef>
              <a:spcAft>
                <a:spcPts val="0"/>
              </a:spcAft>
              <a:buSzPts val="2400"/>
              <a:buChar char="○"/>
            </a:pPr>
            <a:r>
              <a:rPr lang="en"/>
              <a:t>Missing Event: Take this transition immediately.</a:t>
            </a:r>
            <a:endParaRPr/>
          </a:p>
        </p:txBody>
      </p:sp>
      <p:sp>
        <p:nvSpPr>
          <p:cNvPr id="370" name="Shape 3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Models and Software Analysis</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Models address two problems:</a:t>
            </a:r>
            <a:endParaRPr/>
          </a:p>
          <a:p>
            <a:pPr indent="-381000" lvl="1" marL="914400" marR="0" rtl="0" algn="l">
              <a:lnSpc>
                <a:spcPct val="100000"/>
              </a:lnSpc>
              <a:spcBef>
                <a:spcPts val="0"/>
              </a:spcBef>
              <a:spcAft>
                <a:spcPts val="0"/>
              </a:spcAft>
              <a:buSzPts val="2400"/>
              <a:buChar char="○"/>
            </a:pPr>
            <a:r>
              <a:rPr lang="en"/>
              <a:t>Analysis and testing cannot wait until a product is finished.</a:t>
            </a:r>
            <a:endParaRPr/>
          </a:p>
          <a:p>
            <a:pPr indent="-381000" lvl="1" marL="914400" marR="0" rtl="0" algn="l">
              <a:lnSpc>
                <a:spcPct val="100000"/>
              </a:lnSpc>
              <a:spcBef>
                <a:spcPts val="0"/>
              </a:spcBef>
              <a:spcAft>
                <a:spcPts val="0"/>
              </a:spcAft>
              <a:buSzPts val="2400"/>
              <a:buChar char="○"/>
            </a:pPr>
            <a:r>
              <a:rPr lang="en"/>
              <a:t>The finished product is often too complex to analyze “as-is”. </a:t>
            </a:r>
            <a:endParaRPr/>
          </a:p>
          <a:p>
            <a:pPr indent="-419100" lvl="0" marL="457200" rtl="0">
              <a:spcBef>
                <a:spcPts val="0"/>
              </a:spcBef>
              <a:spcAft>
                <a:spcPts val="0"/>
              </a:spcAft>
              <a:buSzPts val="3000"/>
              <a:buChar char="●"/>
            </a:pPr>
            <a:r>
              <a:rPr lang="en"/>
              <a:t>Today: building behavioral models.</a:t>
            </a:r>
            <a:endParaRPr/>
          </a:p>
          <a:p>
            <a:pPr indent="-381000" lvl="1" marL="914400" rtl="0">
              <a:spcBef>
                <a:spcPts val="0"/>
              </a:spcBef>
              <a:spcAft>
                <a:spcPts val="0"/>
              </a:spcAft>
              <a:buSzPts val="2400"/>
              <a:buChar char="○"/>
            </a:pPr>
            <a:r>
              <a:rPr lang="en"/>
              <a:t>Directed graphs.</a:t>
            </a:r>
            <a:endParaRPr/>
          </a:p>
          <a:p>
            <a:pPr indent="-381000" lvl="1" marL="914400" rtl="0">
              <a:spcBef>
                <a:spcPts val="0"/>
              </a:spcBef>
              <a:spcAft>
                <a:spcPts val="0"/>
              </a:spcAft>
              <a:buSzPts val="2400"/>
              <a:buChar char="○"/>
            </a:pPr>
            <a:r>
              <a:rPr lang="en"/>
              <a:t>Control-Flow graphs.</a:t>
            </a:r>
            <a:endParaRPr/>
          </a:p>
          <a:p>
            <a:pPr indent="-381000" lvl="1" marL="914400" rtl="0">
              <a:spcBef>
                <a:spcPts val="0"/>
              </a:spcBef>
              <a:spcAft>
                <a:spcPts val="0"/>
              </a:spcAft>
              <a:buSzPts val="2400"/>
              <a:buChar char="○"/>
            </a:pPr>
            <a:r>
              <a:rPr lang="en"/>
              <a:t>Call graphs.</a:t>
            </a:r>
            <a:endParaRPr/>
          </a:p>
          <a:p>
            <a:pPr indent="-381000" lvl="1" marL="914400" rtl="0">
              <a:spcBef>
                <a:spcPts val="0"/>
              </a:spcBef>
              <a:spcAft>
                <a:spcPts val="0"/>
              </a:spcAft>
              <a:buSzPts val="2400"/>
              <a:buChar char="○"/>
            </a:pPr>
            <a:r>
              <a:rPr lang="en"/>
              <a:t>Finite state machines.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 Transition Examples</a:t>
            </a:r>
            <a:endParaRPr/>
          </a:p>
        </p:txBody>
      </p:sp>
      <p:sp>
        <p:nvSpPr>
          <p:cNvPr id="376" name="Shape 3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Transitions are labeled in the form:</a:t>
            </a:r>
            <a:endParaRP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endParaRPr>
              <a:latin typeface="Courier New"/>
              <a:ea typeface="Courier New"/>
              <a:cs typeface="Courier New"/>
              <a:sym typeface="Courier New"/>
            </a:endParaRPr>
          </a:p>
          <a:p>
            <a:pPr indent="-419100" lvl="0" marL="457200" rtl="0">
              <a:spcBef>
                <a:spcPts val="600"/>
              </a:spcBef>
              <a:spcAft>
                <a:spcPts val="0"/>
              </a:spcAft>
              <a:buSzPts val="3000"/>
              <a:buChar char="●"/>
            </a:pPr>
            <a:r>
              <a:rPr lang="en"/>
              <a:t>The controller is in the “self-test” mode after the test button is pressed, and leaves it when the rest button is pressed.</a:t>
            </a:r>
            <a:endParaRPr/>
          </a:p>
          <a:p>
            <a:pPr indent="-381000" lvl="1" marL="914400" rtl="0">
              <a:spcBef>
                <a:spcPts val="0"/>
              </a:spcBef>
              <a:spcAft>
                <a:spcPts val="0"/>
              </a:spcAft>
              <a:buSzPts val="2400"/>
              <a:buChar char="○"/>
            </a:pPr>
            <a:r>
              <a:rPr lang="en"/>
              <a:t>Pressing self-test button is an </a:t>
            </a:r>
            <a:r>
              <a:rPr b="1" lang="en">
                <a:latin typeface="Courier New"/>
                <a:ea typeface="Courier New"/>
                <a:cs typeface="Courier New"/>
                <a:sym typeface="Courier New"/>
              </a:rPr>
              <a:t>event</a:t>
            </a:r>
            <a:r>
              <a:rPr b="1" lang="en"/>
              <a:t>.</a:t>
            </a:r>
            <a:endParaRPr b="1"/>
          </a:p>
          <a:p>
            <a:pPr indent="-381000" lvl="1" marL="914400" rtl="0">
              <a:spcBef>
                <a:spcPts val="0"/>
              </a:spcBef>
              <a:spcAft>
                <a:spcPts val="0"/>
              </a:spcAft>
              <a:buSzPts val="2400"/>
              <a:buChar char="○"/>
            </a:pPr>
            <a:r>
              <a:rPr lang="en"/>
              <a:t>Pressing the rest button is an </a:t>
            </a:r>
            <a:r>
              <a:rPr b="1" lang="en">
                <a:latin typeface="Courier New"/>
                <a:ea typeface="Courier New"/>
                <a:cs typeface="Courier New"/>
                <a:sym typeface="Courier New"/>
              </a:rPr>
              <a:t>event</a:t>
            </a:r>
            <a:r>
              <a:rPr lang="en"/>
              <a:t>.</a:t>
            </a:r>
            <a:endParaRPr/>
          </a:p>
          <a:p>
            <a:pPr indent="-419100" lvl="0" marL="457200" rtl="0">
              <a:spcBef>
                <a:spcPts val="0"/>
              </a:spcBef>
              <a:spcAft>
                <a:spcPts val="0"/>
              </a:spcAft>
              <a:buSzPts val="3000"/>
              <a:buChar char="●"/>
            </a:pPr>
            <a:r>
              <a:rPr lang="en"/>
              <a:t>The tank is in the “too-low” state when fuel level is below the threshold for N seconds.</a:t>
            </a:r>
            <a:endParaRPr/>
          </a:p>
          <a:p>
            <a:pPr indent="-381000" lvl="1" marL="914400" rtl="0">
              <a:spcBef>
                <a:spcPts val="0"/>
              </a:spcBef>
              <a:spcAft>
                <a:spcPts val="0"/>
              </a:spcAft>
              <a:buSzPts val="2400"/>
              <a:buChar char="○"/>
            </a:pPr>
            <a:r>
              <a:rPr lang="en"/>
              <a:t>Fuel level below threshold for N seconds is a </a:t>
            </a:r>
            <a:r>
              <a:rPr b="1" lang="en">
                <a:latin typeface="Courier New"/>
                <a:ea typeface="Courier New"/>
                <a:cs typeface="Courier New"/>
                <a:sym typeface="Courier New"/>
              </a:rPr>
              <a:t>guard</a:t>
            </a:r>
            <a:r>
              <a:rPr lang="en"/>
              <a:t>. </a:t>
            </a:r>
            <a:endParaRPr/>
          </a:p>
          <a:p>
            <a:pPr indent="0" lvl="0" marL="0" marR="0" rtl="0" algn="l">
              <a:lnSpc>
                <a:spcPct val="100000"/>
              </a:lnSpc>
              <a:spcBef>
                <a:spcPts val="600"/>
              </a:spcBef>
              <a:spcAft>
                <a:spcPts val="0"/>
              </a:spcAft>
              <a:buNone/>
            </a:pPr>
            <a:r>
              <a:t/>
            </a:r>
            <a:endParaRPr sz="2400"/>
          </a:p>
        </p:txBody>
      </p:sp>
      <p:sp>
        <p:nvSpPr>
          <p:cNvPr id="377" name="Shape 3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Gumball Machine</a:t>
            </a:r>
            <a:endParaRPr/>
          </a:p>
        </p:txBody>
      </p:sp>
      <p:sp>
        <p:nvSpPr>
          <p:cNvPr id="383" name="Shape 383"/>
          <p:cNvSpPr/>
          <p:nvPr/>
        </p:nvSpPr>
        <p:spPr>
          <a:xfrm>
            <a:off x="3759113" y="2901466"/>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Waiting for Quarter</a:t>
            </a:r>
            <a:endParaRPr/>
          </a:p>
        </p:txBody>
      </p:sp>
      <p:sp>
        <p:nvSpPr>
          <p:cNvPr id="384" name="Shape 384"/>
          <p:cNvSpPr/>
          <p:nvPr/>
        </p:nvSpPr>
        <p:spPr>
          <a:xfrm>
            <a:off x="4210089" y="2054576"/>
            <a:ext cx="304200" cy="291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5" name="Shape 385"/>
          <p:cNvCxnSpPr>
            <a:stCxn id="384" idx="4"/>
            <a:endCxn id="383" idx="0"/>
          </p:cNvCxnSpPr>
          <p:nvPr/>
        </p:nvCxnSpPr>
        <p:spPr>
          <a:xfrm>
            <a:off x="4362189" y="2346476"/>
            <a:ext cx="0" cy="555000"/>
          </a:xfrm>
          <a:prstGeom prst="straightConnector1">
            <a:avLst/>
          </a:prstGeom>
          <a:noFill/>
          <a:ln cap="flat" cmpd="sng" w="19050">
            <a:solidFill>
              <a:schemeClr val="dk2"/>
            </a:solidFill>
            <a:prstDash val="solid"/>
            <a:round/>
            <a:headEnd len="lg" w="lg" type="none"/>
            <a:tailEnd len="lg" w="lg" type="triangle"/>
          </a:ln>
        </p:spPr>
      </p:cxnSp>
      <p:sp>
        <p:nvSpPr>
          <p:cNvPr id="386" name="Shape 386"/>
          <p:cNvSpPr/>
          <p:nvPr/>
        </p:nvSpPr>
        <p:spPr>
          <a:xfrm>
            <a:off x="3759113" y="4078713"/>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Quarter Inserted</a:t>
            </a:r>
            <a:endParaRPr/>
          </a:p>
        </p:txBody>
      </p:sp>
      <p:cxnSp>
        <p:nvCxnSpPr>
          <p:cNvPr id="387" name="Shape 387"/>
          <p:cNvCxnSpPr>
            <a:stCxn id="383" idx="2"/>
            <a:endCxn id="386" idx="0"/>
          </p:cNvCxnSpPr>
          <p:nvPr/>
        </p:nvCxnSpPr>
        <p:spPr>
          <a:xfrm>
            <a:off x="4362113" y="3534166"/>
            <a:ext cx="0" cy="544500"/>
          </a:xfrm>
          <a:prstGeom prst="straightConnector1">
            <a:avLst/>
          </a:prstGeom>
          <a:noFill/>
          <a:ln cap="flat" cmpd="sng" w="19050">
            <a:solidFill>
              <a:schemeClr val="dk2"/>
            </a:solidFill>
            <a:prstDash val="solid"/>
            <a:round/>
            <a:headEnd len="lg" w="lg" type="none"/>
            <a:tailEnd len="lg" w="lg" type="triangle"/>
          </a:ln>
        </p:spPr>
      </p:cxnSp>
      <p:sp>
        <p:nvSpPr>
          <p:cNvPr id="388" name="Shape 388"/>
          <p:cNvSpPr txBox="1"/>
          <p:nvPr/>
        </p:nvSpPr>
        <p:spPr>
          <a:xfrm>
            <a:off x="4428118" y="3660420"/>
            <a:ext cx="2812200" cy="29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user inserts quarter</a:t>
            </a:r>
            <a:endParaRPr/>
          </a:p>
        </p:txBody>
      </p:sp>
      <p:cxnSp>
        <p:nvCxnSpPr>
          <p:cNvPr id="389" name="Shape 389"/>
          <p:cNvCxnSpPr/>
          <p:nvPr/>
        </p:nvCxnSpPr>
        <p:spPr>
          <a:xfrm rot="10800000">
            <a:off x="3948642" y="3534213"/>
            <a:ext cx="0" cy="544500"/>
          </a:xfrm>
          <a:prstGeom prst="straightConnector1">
            <a:avLst/>
          </a:prstGeom>
          <a:noFill/>
          <a:ln cap="flat" cmpd="sng" w="19050">
            <a:solidFill>
              <a:schemeClr val="dk2"/>
            </a:solidFill>
            <a:prstDash val="solid"/>
            <a:round/>
            <a:headEnd len="lg" w="lg" type="none"/>
            <a:tailEnd len="lg" w="lg" type="triangle"/>
          </a:ln>
        </p:spPr>
      </p:cxnSp>
      <p:sp>
        <p:nvSpPr>
          <p:cNvPr id="390" name="Shape 390"/>
          <p:cNvSpPr txBox="1"/>
          <p:nvPr/>
        </p:nvSpPr>
        <p:spPr>
          <a:xfrm>
            <a:off x="2068023" y="3660420"/>
            <a:ext cx="1691100" cy="29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user ejects quarter</a:t>
            </a:r>
            <a:endParaRPr/>
          </a:p>
        </p:txBody>
      </p:sp>
      <p:sp>
        <p:nvSpPr>
          <p:cNvPr id="391" name="Shape 391"/>
          <p:cNvSpPr/>
          <p:nvPr/>
        </p:nvSpPr>
        <p:spPr>
          <a:xfrm>
            <a:off x="5791702" y="5097180"/>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Gumball Sold</a:t>
            </a:r>
            <a:endParaRPr/>
          </a:p>
        </p:txBody>
      </p:sp>
      <p:cxnSp>
        <p:nvCxnSpPr>
          <p:cNvPr id="392" name="Shape 392"/>
          <p:cNvCxnSpPr>
            <a:endCxn id="391" idx="0"/>
          </p:cNvCxnSpPr>
          <p:nvPr/>
        </p:nvCxnSpPr>
        <p:spPr>
          <a:xfrm>
            <a:off x="4965202" y="4395180"/>
            <a:ext cx="1429500" cy="702000"/>
          </a:xfrm>
          <a:prstGeom prst="straightConnector1">
            <a:avLst/>
          </a:prstGeom>
          <a:noFill/>
          <a:ln cap="flat" cmpd="sng" w="19050">
            <a:solidFill>
              <a:schemeClr val="dk2"/>
            </a:solidFill>
            <a:prstDash val="solid"/>
            <a:round/>
            <a:headEnd len="lg" w="lg" type="none"/>
            <a:tailEnd len="lg" w="lg" type="triangle"/>
          </a:ln>
        </p:spPr>
      </p:cxnSp>
      <p:sp>
        <p:nvSpPr>
          <p:cNvPr id="393" name="Shape 393"/>
          <p:cNvSpPr txBox="1"/>
          <p:nvPr/>
        </p:nvSpPr>
        <p:spPr>
          <a:xfrm>
            <a:off x="5549164" y="4378805"/>
            <a:ext cx="1691100" cy="29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user turns crank</a:t>
            </a:r>
            <a:endParaRPr/>
          </a:p>
        </p:txBody>
      </p:sp>
      <p:sp>
        <p:nvSpPr>
          <p:cNvPr id="394" name="Shape 394"/>
          <p:cNvSpPr/>
          <p:nvPr/>
        </p:nvSpPr>
        <p:spPr>
          <a:xfrm>
            <a:off x="1370459" y="5097180"/>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 of Gumballs</a:t>
            </a:r>
            <a:endParaRPr/>
          </a:p>
        </p:txBody>
      </p:sp>
      <p:cxnSp>
        <p:nvCxnSpPr>
          <p:cNvPr id="395" name="Shape 395"/>
          <p:cNvCxnSpPr>
            <a:endCxn id="394" idx="3"/>
          </p:cNvCxnSpPr>
          <p:nvPr/>
        </p:nvCxnSpPr>
        <p:spPr>
          <a:xfrm rot="10800000">
            <a:off x="2576459" y="5413530"/>
            <a:ext cx="3215400" cy="0"/>
          </a:xfrm>
          <a:prstGeom prst="straightConnector1">
            <a:avLst/>
          </a:prstGeom>
          <a:noFill/>
          <a:ln cap="flat" cmpd="sng" w="19050">
            <a:solidFill>
              <a:schemeClr val="dk2"/>
            </a:solidFill>
            <a:prstDash val="solid"/>
            <a:round/>
            <a:headEnd len="lg" w="lg" type="none"/>
            <a:tailEnd len="lg" w="lg" type="triangle"/>
          </a:ln>
        </p:spPr>
      </p:cxnSp>
      <p:sp>
        <p:nvSpPr>
          <p:cNvPr id="396" name="Shape 396"/>
          <p:cNvSpPr txBox="1"/>
          <p:nvPr/>
        </p:nvSpPr>
        <p:spPr>
          <a:xfrm>
            <a:off x="895660" y="2722840"/>
            <a:ext cx="2054700" cy="29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[gumballs &gt; 0]</a:t>
            </a:r>
            <a:endParaRPr/>
          </a:p>
        </p:txBody>
      </p:sp>
      <p:sp>
        <p:nvSpPr>
          <p:cNvPr id="397" name="Shape 397"/>
          <p:cNvSpPr/>
          <p:nvPr/>
        </p:nvSpPr>
        <p:spPr>
          <a:xfrm>
            <a:off x="4991767" y="3210066"/>
            <a:ext cx="2649082" cy="2192836"/>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398" name="Shape 398"/>
          <p:cNvSpPr txBox="1"/>
          <p:nvPr/>
        </p:nvSpPr>
        <p:spPr>
          <a:xfrm>
            <a:off x="7070430" y="5087317"/>
            <a:ext cx="1612800" cy="29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[gumballs -1 &gt; 0] / dispense gumball</a:t>
            </a:r>
            <a:endParaRPr/>
          </a:p>
        </p:txBody>
      </p:sp>
      <p:sp>
        <p:nvSpPr>
          <p:cNvPr id="399" name="Shape 399"/>
          <p:cNvSpPr/>
          <p:nvPr/>
        </p:nvSpPr>
        <p:spPr>
          <a:xfrm>
            <a:off x="623450" y="3115304"/>
            <a:ext cx="3099996" cy="2301137"/>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400" name="Shape 400"/>
          <p:cNvSpPr txBox="1"/>
          <p:nvPr/>
        </p:nvSpPr>
        <p:spPr>
          <a:xfrm>
            <a:off x="2708985" y="5466870"/>
            <a:ext cx="2950200" cy="29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[gumballs -1 = 0] / dispense gumball</a:t>
            </a:r>
            <a:endParaRPr/>
          </a:p>
        </p:txBody>
      </p:sp>
      <p:sp>
        <p:nvSpPr>
          <p:cNvPr id="401" name="Shape 4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More on Transitions</a:t>
            </a:r>
            <a:endParaRPr/>
          </a:p>
        </p:txBody>
      </p:sp>
      <p:sp>
        <p:nvSpPr>
          <p:cNvPr id="407" name="Shape 407"/>
          <p:cNvSpPr txBox="1"/>
          <p:nvPr>
            <p:ph idx="1" type="body"/>
          </p:nvPr>
        </p:nvSpPr>
        <p:spPr>
          <a:xfrm>
            <a:off x="457200" y="1600200"/>
            <a:ext cx="3994500" cy="122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Guards must be mutually exclusive</a:t>
            </a:r>
            <a:endParaRPr/>
          </a:p>
        </p:txBody>
      </p:sp>
      <p:sp>
        <p:nvSpPr>
          <p:cNvPr id="408" name="Shape 40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an event occurs and no transition is valid, then the event is ignored.</a:t>
            </a:r>
            <a:endParaRPr/>
          </a:p>
          <a:p>
            <a:pPr indent="0" lvl="0" marL="0" rtl="0">
              <a:spcBef>
                <a:spcPts val="600"/>
              </a:spcBef>
              <a:spcAft>
                <a:spcPts val="0"/>
              </a:spcAft>
              <a:buNone/>
            </a:pPr>
            <a:r>
              <a:t/>
            </a:r>
            <a:endParaRPr/>
          </a:p>
          <a:p>
            <a:pPr indent="0" lvl="0" marL="0" rtl="0">
              <a:spcBef>
                <a:spcPts val="600"/>
              </a:spcBef>
              <a:spcAft>
                <a:spcPts val="0"/>
              </a:spcAft>
              <a:buNone/>
            </a:pPr>
            <a:r>
              <a:rPr b="1" lang="en"/>
              <a:t>last bill ejected [balance &gt; 0 &amp;&amp; balance &gt;= needed]</a:t>
            </a:r>
            <a:endParaRPr b="1"/>
          </a:p>
        </p:txBody>
      </p:sp>
      <p:sp>
        <p:nvSpPr>
          <p:cNvPr id="409" name="Shape 409"/>
          <p:cNvSpPr/>
          <p:nvPr/>
        </p:nvSpPr>
        <p:spPr>
          <a:xfrm>
            <a:off x="1955325" y="3250025"/>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Able to Purchase</a:t>
            </a:r>
            <a:endParaRPr/>
          </a:p>
        </p:txBody>
      </p:sp>
      <p:sp>
        <p:nvSpPr>
          <p:cNvPr id="410" name="Shape 410"/>
          <p:cNvSpPr txBox="1"/>
          <p:nvPr/>
        </p:nvSpPr>
        <p:spPr>
          <a:xfrm>
            <a:off x="396225" y="3945425"/>
            <a:ext cx="1785300" cy="32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last bill ejected</a:t>
            </a:r>
            <a:endParaRPr/>
          </a:p>
          <a:p>
            <a:pPr indent="0" lvl="0" marL="0" rtl="0">
              <a:spcBef>
                <a:spcPts val="0"/>
              </a:spcBef>
              <a:spcAft>
                <a:spcPts val="0"/>
              </a:spcAft>
              <a:buNone/>
            </a:pPr>
            <a:r>
              <a:rPr lang="en"/>
              <a:t>[balance = 0]</a:t>
            </a:r>
            <a:endParaRPr/>
          </a:p>
        </p:txBody>
      </p:sp>
      <p:sp>
        <p:nvSpPr>
          <p:cNvPr id="411" name="Shape 411"/>
          <p:cNvSpPr/>
          <p:nvPr/>
        </p:nvSpPr>
        <p:spPr>
          <a:xfrm>
            <a:off x="527175" y="4767063"/>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Waiting for Money</a:t>
            </a:r>
            <a:endParaRPr/>
          </a:p>
        </p:txBody>
      </p:sp>
      <p:cxnSp>
        <p:nvCxnSpPr>
          <p:cNvPr id="412" name="Shape 412"/>
          <p:cNvCxnSpPr>
            <a:stCxn id="409" idx="2"/>
            <a:endCxn id="411" idx="0"/>
          </p:cNvCxnSpPr>
          <p:nvPr/>
        </p:nvCxnSpPr>
        <p:spPr>
          <a:xfrm flipH="1">
            <a:off x="1163925" y="3945425"/>
            <a:ext cx="1428000" cy="821700"/>
          </a:xfrm>
          <a:prstGeom prst="straightConnector1">
            <a:avLst/>
          </a:prstGeom>
          <a:noFill/>
          <a:ln cap="flat" cmpd="sng" w="19050">
            <a:solidFill>
              <a:schemeClr val="dk2"/>
            </a:solidFill>
            <a:prstDash val="solid"/>
            <a:round/>
            <a:headEnd len="lg" w="lg" type="none"/>
            <a:tailEnd len="lg" w="lg" type="triangle"/>
          </a:ln>
        </p:spPr>
      </p:cxnSp>
      <p:sp>
        <p:nvSpPr>
          <p:cNvPr id="413" name="Shape 413"/>
          <p:cNvSpPr/>
          <p:nvPr/>
        </p:nvSpPr>
        <p:spPr>
          <a:xfrm>
            <a:off x="2591925" y="4767063"/>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More Money Needed</a:t>
            </a:r>
            <a:endParaRPr/>
          </a:p>
        </p:txBody>
      </p:sp>
      <p:cxnSp>
        <p:nvCxnSpPr>
          <p:cNvPr id="414" name="Shape 414"/>
          <p:cNvCxnSpPr>
            <a:stCxn id="409" idx="2"/>
            <a:endCxn id="413" idx="0"/>
          </p:cNvCxnSpPr>
          <p:nvPr/>
        </p:nvCxnSpPr>
        <p:spPr>
          <a:xfrm>
            <a:off x="2591925" y="3945425"/>
            <a:ext cx="636600" cy="821700"/>
          </a:xfrm>
          <a:prstGeom prst="straightConnector1">
            <a:avLst/>
          </a:prstGeom>
          <a:noFill/>
          <a:ln cap="flat" cmpd="sng" w="19050">
            <a:solidFill>
              <a:schemeClr val="dk2"/>
            </a:solidFill>
            <a:prstDash val="solid"/>
            <a:round/>
            <a:headEnd len="lg" w="lg" type="none"/>
            <a:tailEnd len="lg" w="lg" type="triangle"/>
          </a:ln>
        </p:spPr>
      </p:cxnSp>
      <p:sp>
        <p:nvSpPr>
          <p:cNvPr id="415" name="Shape 415"/>
          <p:cNvSpPr txBox="1"/>
          <p:nvPr/>
        </p:nvSpPr>
        <p:spPr>
          <a:xfrm>
            <a:off x="3077000" y="3945425"/>
            <a:ext cx="1785300" cy="32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last bill ejected</a:t>
            </a:r>
            <a:endParaRPr/>
          </a:p>
          <a:p>
            <a:pPr indent="0" lvl="0" marL="0" rtl="0">
              <a:spcBef>
                <a:spcPts val="0"/>
              </a:spcBef>
              <a:spcAft>
                <a:spcPts val="0"/>
              </a:spcAft>
              <a:buNone/>
            </a:pPr>
            <a:r>
              <a:rPr lang="en"/>
              <a:t>[balance &gt; 0 &amp;&amp; balance &lt; needed]  </a:t>
            </a:r>
            <a:endParaRPr/>
          </a:p>
        </p:txBody>
      </p:sp>
      <p:sp>
        <p:nvSpPr>
          <p:cNvPr id="416" name="Shape 4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Internal Activities</a:t>
            </a:r>
            <a:endParaRPr/>
          </a:p>
        </p:txBody>
      </p:sp>
      <p:sp>
        <p:nvSpPr>
          <p:cNvPr id="422" name="Shape 422"/>
          <p:cNvSpPr txBox="1"/>
          <p:nvPr>
            <p:ph idx="1" type="body"/>
          </p:nvPr>
        </p:nvSpPr>
        <p:spPr>
          <a:xfrm>
            <a:off x="457200" y="1600200"/>
            <a:ext cx="3994500" cy="122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States can react to events and conditions without transitioning using internal activities.</a:t>
            </a:r>
            <a:endParaRPr sz="2800"/>
          </a:p>
        </p:txBody>
      </p:sp>
      <p:sp>
        <p:nvSpPr>
          <p:cNvPr id="423" name="Shape 42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Special events: </a:t>
            </a:r>
            <a:r>
              <a:rPr b="1" lang="en" sz="2800"/>
              <a:t>entry</a:t>
            </a:r>
            <a:r>
              <a:rPr lang="en" sz="2800"/>
              <a:t> and </a:t>
            </a:r>
            <a:r>
              <a:rPr b="1" lang="en" sz="2800"/>
              <a:t>exit</a:t>
            </a:r>
            <a:r>
              <a:rPr lang="en" sz="2800"/>
              <a:t>. </a:t>
            </a:r>
            <a:endParaRPr sz="2800"/>
          </a:p>
          <a:p>
            <a:pPr indent="-406400" lvl="0" marL="457200" rtl="0">
              <a:spcBef>
                <a:spcPts val="0"/>
              </a:spcBef>
              <a:spcAft>
                <a:spcPts val="0"/>
              </a:spcAft>
              <a:buSzPts val="2800"/>
              <a:buChar char="●"/>
            </a:pPr>
            <a:r>
              <a:rPr lang="en" sz="2800"/>
              <a:t>Other activities occur until a transition occurs.</a:t>
            </a:r>
            <a:endParaRPr sz="2800"/>
          </a:p>
          <a:p>
            <a:pPr indent="-381000" lvl="1" marL="914400" rtl="0">
              <a:spcBef>
                <a:spcPts val="0"/>
              </a:spcBef>
              <a:spcAft>
                <a:spcPts val="0"/>
              </a:spcAft>
              <a:buSzPts val="2400"/>
              <a:buChar char="○"/>
            </a:pPr>
            <a:r>
              <a:rPr lang="en"/>
              <a:t>On each “time step”.</a:t>
            </a:r>
            <a:endParaRPr/>
          </a:p>
          <a:p>
            <a:pPr indent="-381000" lvl="1" marL="914400" rtl="0">
              <a:spcBef>
                <a:spcPts val="0"/>
              </a:spcBef>
              <a:spcAft>
                <a:spcPts val="0"/>
              </a:spcAft>
              <a:buSzPts val="2400"/>
              <a:buChar char="○"/>
            </a:pPr>
            <a:r>
              <a:rPr lang="en"/>
              <a:t>Entry and exit not re-triggered without a self-transition.</a:t>
            </a:r>
            <a:endParaRPr/>
          </a:p>
        </p:txBody>
      </p:sp>
      <p:sp>
        <p:nvSpPr>
          <p:cNvPr id="424" name="Shape 424"/>
          <p:cNvSpPr/>
          <p:nvPr/>
        </p:nvSpPr>
        <p:spPr>
          <a:xfrm>
            <a:off x="611375" y="3986150"/>
            <a:ext cx="3912600" cy="1948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Typing</a:t>
            </a:r>
            <a:endParaRPr b="1" sz="2400"/>
          </a:p>
          <a:p>
            <a:pPr indent="0" lvl="0" marL="0" rtl="0">
              <a:spcBef>
                <a:spcPts val="0"/>
              </a:spcBef>
              <a:spcAft>
                <a:spcPts val="0"/>
              </a:spcAft>
              <a:buNone/>
            </a:pPr>
            <a:r>
              <a:rPr lang="en"/>
              <a:t>entry / highlight all</a:t>
            </a:r>
            <a:endParaRPr/>
          </a:p>
          <a:p>
            <a:pPr indent="0" lvl="0" marL="0" rtl="0">
              <a:spcBef>
                <a:spcPts val="0"/>
              </a:spcBef>
              <a:spcAft>
                <a:spcPts val="0"/>
              </a:spcAft>
              <a:buNone/>
            </a:pPr>
            <a:r>
              <a:rPr lang="en"/>
              <a:t>exit / update field</a:t>
            </a:r>
            <a:endParaRPr/>
          </a:p>
          <a:p>
            <a:pPr indent="0" lvl="0" marL="0" rtl="0">
              <a:spcBef>
                <a:spcPts val="0"/>
              </a:spcBef>
              <a:spcAft>
                <a:spcPts val="0"/>
              </a:spcAft>
              <a:buNone/>
            </a:pPr>
            <a:r>
              <a:rPr lang="en"/>
              <a:t>character entered / add to field</a:t>
            </a:r>
            <a:endParaRPr/>
          </a:p>
          <a:p>
            <a:pPr indent="0" lvl="0" marL="0" rtl="0">
              <a:spcBef>
                <a:spcPts val="0"/>
              </a:spcBef>
              <a:spcAft>
                <a:spcPts val="0"/>
              </a:spcAft>
              <a:buNone/>
            </a:pPr>
            <a:r>
              <a:rPr lang="en"/>
              <a:t>help requested [verbose] / open help page</a:t>
            </a:r>
            <a:endParaRPr/>
          </a:p>
          <a:p>
            <a:pPr indent="0" lvl="0" marL="0" rtl="0">
              <a:spcBef>
                <a:spcPts val="0"/>
              </a:spcBef>
              <a:spcAft>
                <a:spcPts val="0"/>
              </a:spcAft>
              <a:buNone/>
            </a:pPr>
            <a:r>
              <a:rPr lang="en"/>
              <a:t>help requested [minimal] / update status bar</a:t>
            </a:r>
            <a:endParaRPr/>
          </a:p>
        </p:txBody>
      </p:sp>
      <p:sp>
        <p:nvSpPr>
          <p:cNvPr id="425" name="Shape 4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Secret Panel Controller</a:t>
            </a:r>
            <a:endParaRPr/>
          </a:p>
        </p:txBody>
      </p:sp>
      <p:sp>
        <p:nvSpPr>
          <p:cNvPr id="431" name="Shape 4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t>You must design a state machine for the controller of a secret panel in Dracula’s castle. </a:t>
            </a:r>
            <a:endParaRPr b="1"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en" sz="24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400"/>
          </a:p>
        </p:txBody>
      </p:sp>
      <p:sp>
        <p:nvSpPr>
          <p:cNvPr id="432" name="Shape 4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Solution</a:t>
            </a:r>
            <a:endParaRPr/>
          </a:p>
        </p:txBody>
      </p:sp>
      <p:sp>
        <p:nvSpPr>
          <p:cNvPr id="438" name="Shape 438"/>
          <p:cNvSpPr/>
          <p:nvPr/>
        </p:nvSpPr>
        <p:spPr>
          <a:xfrm>
            <a:off x="1793800" y="3641975"/>
            <a:ext cx="1228800" cy="49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a:t>
            </a:r>
            <a:endParaRPr/>
          </a:p>
        </p:txBody>
      </p:sp>
      <p:sp>
        <p:nvSpPr>
          <p:cNvPr id="439" name="Shape 439"/>
          <p:cNvSpPr/>
          <p:nvPr/>
        </p:nvSpPr>
        <p:spPr>
          <a:xfrm>
            <a:off x="528900" y="3785675"/>
            <a:ext cx="218100" cy="2082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0" name="Shape 440"/>
          <p:cNvCxnSpPr>
            <a:stCxn id="439" idx="6"/>
            <a:endCxn id="438" idx="1"/>
          </p:cNvCxnSpPr>
          <p:nvPr/>
        </p:nvCxnSpPr>
        <p:spPr>
          <a:xfrm>
            <a:off x="747000" y="3889775"/>
            <a:ext cx="1046700" cy="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p:nvPr/>
        </p:nvSpPr>
        <p:spPr>
          <a:xfrm>
            <a:off x="6029275" y="2168975"/>
            <a:ext cx="1228800" cy="49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a:t>
            </a:r>
            <a:endParaRPr/>
          </a:p>
        </p:txBody>
      </p:sp>
      <p:sp>
        <p:nvSpPr>
          <p:cNvPr id="442" name="Shape 442"/>
          <p:cNvSpPr/>
          <p:nvPr/>
        </p:nvSpPr>
        <p:spPr>
          <a:xfrm>
            <a:off x="6029275" y="3641975"/>
            <a:ext cx="1228800" cy="49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Lock Revealed</a:t>
            </a:r>
            <a:endParaRPr/>
          </a:p>
        </p:txBody>
      </p:sp>
      <p:sp>
        <p:nvSpPr>
          <p:cNvPr id="443" name="Shape 443"/>
          <p:cNvSpPr/>
          <p:nvPr/>
        </p:nvSpPr>
        <p:spPr>
          <a:xfrm>
            <a:off x="6029275" y="5078075"/>
            <a:ext cx="1228800" cy="49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Monster Unleashed</a:t>
            </a:r>
            <a:endParaRPr/>
          </a:p>
        </p:txBody>
      </p:sp>
      <p:cxnSp>
        <p:nvCxnSpPr>
          <p:cNvPr id="444" name="Shape 444"/>
          <p:cNvCxnSpPr>
            <a:stCxn id="438" idx="3"/>
            <a:endCxn id="442" idx="1"/>
          </p:cNvCxnSpPr>
          <p:nvPr/>
        </p:nvCxnSpPr>
        <p:spPr>
          <a:xfrm>
            <a:off x="3022600" y="3889775"/>
            <a:ext cx="3006600" cy="0"/>
          </a:xfrm>
          <a:prstGeom prst="straightConnector1">
            <a:avLst/>
          </a:prstGeom>
          <a:noFill/>
          <a:ln cap="flat" cmpd="sng" w="19050">
            <a:solidFill>
              <a:schemeClr val="dk2"/>
            </a:solidFill>
            <a:prstDash val="solid"/>
            <a:round/>
            <a:headEnd len="lg" w="lg" type="none"/>
            <a:tailEnd len="lg" w="lg" type="triangle"/>
          </a:ln>
        </p:spPr>
      </p:cxnSp>
      <p:sp>
        <p:nvSpPr>
          <p:cNvPr id="445" name="Shape 445"/>
          <p:cNvSpPr txBox="1"/>
          <p:nvPr/>
        </p:nvSpPr>
        <p:spPr>
          <a:xfrm>
            <a:off x="3072225" y="3320000"/>
            <a:ext cx="2796300" cy="36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candle removed [door closed] / reveal lock</a:t>
            </a:r>
            <a:endParaRPr/>
          </a:p>
        </p:txBody>
      </p:sp>
      <p:cxnSp>
        <p:nvCxnSpPr>
          <p:cNvPr id="446" name="Shape 446"/>
          <p:cNvCxnSpPr>
            <a:stCxn id="442" idx="0"/>
            <a:endCxn id="441" idx="2"/>
          </p:cNvCxnSpPr>
          <p:nvPr/>
        </p:nvCxnSpPr>
        <p:spPr>
          <a:xfrm rot="10800000">
            <a:off x="6643675" y="2664575"/>
            <a:ext cx="0" cy="977400"/>
          </a:xfrm>
          <a:prstGeom prst="straightConnector1">
            <a:avLst/>
          </a:prstGeom>
          <a:noFill/>
          <a:ln cap="flat" cmpd="sng" w="19050">
            <a:solidFill>
              <a:schemeClr val="dk2"/>
            </a:solidFill>
            <a:prstDash val="solid"/>
            <a:round/>
            <a:headEnd len="lg" w="lg" type="none"/>
            <a:tailEnd len="lg" w="lg" type="triangle"/>
          </a:ln>
        </p:spPr>
      </p:cxnSp>
      <p:sp>
        <p:nvSpPr>
          <p:cNvPr id="447" name="Shape 447"/>
          <p:cNvSpPr txBox="1"/>
          <p:nvPr/>
        </p:nvSpPr>
        <p:spPr>
          <a:xfrm>
            <a:off x="6798550" y="2784825"/>
            <a:ext cx="2190300" cy="76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key turned [candle in] / open safe</a:t>
            </a:r>
            <a:endParaRPr/>
          </a:p>
        </p:txBody>
      </p:sp>
      <p:cxnSp>
        <p:nvCxnSpPr>
          <p:cNvPr id="448" name="Shape 448"/>
          <p:cNvCxnSpPr>
            <a:stCxn id="441" idx="1"/>
            <a:endCxn id="438" idx="0"/>
          </p:cNvCxnSpPr>
          <p:nvPr/>
        </p:nvCxnSpPr>
        <p:spPr>
          <a:xfrm flipH="1">
            <a:off x="2408275" y="2416775"/>
            <a:ext cx="3621000" cy="1225200"/>
          </a:xfrm>
          <a:prstGeom prst="straightConnector1">
            <a:avLst/>
          </a:prstGeom>
          <a:noFill/>
          <a:ln cap="flat" cmpd="sng" w="19050">
            <a:solidFill>
              <a:schemeClr val="dk2"/>
            </a:solidFill>
            <a:prstDash val="solid"/>
            <a:round/>
            <a:headEnd len="lg" w="lg" type="none"/>
            <a:tailEnd len="lg" w="lg" type="triangle"/>
          </a:ln>
        </p:spPr>
      </p:cxnSp>
      <p:sp>
        <p:nvSpPr>
          <p:cNvPr id="449" name="Shape 449"/>
          <p:cNvSpPr txBox="1"/>
          <p:nvPr/>
        </p:nvSpPr>
        <p:spPr>
          <a:xfrm>
            <a:off x="3022600" y="2319025"/>
            <a:ext cx="1902900" cy="46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safe closed / close panel</a:t>
            </a:r>
            <a:endParaRPr/>
          </a:p>
        </p:txBody>
      </p:sp>
      <p:cxnSp>
        <p:nvCxnSpPr>
          <p:cNvPr id="450" name="Shape 450"/>
          <p:cNvCxnSpPr>
            <a:stCxn id="442" idx="2"/>
            <a:endCxn id="443" idx="0"/>
          </p:cNvCxnSpPr>
          <p:nvPr/>
        </p:nvCxnSpPr>
        <p:spPr>
          <a:xfrm>
            <a:off x="6643675" y="4137575"/>
            <a:ext cx="0" cy="940500"/>
          </a:xfrm>
          <a:prstGeom prst="straightConnector1">
            <a:avLst/>
          </a:prstGeom>
          <a:noFill/>
          <a:ln cap="flat" cmpd="sng" w="19050">
            <a:solidFill>
              <a:schemeClr val="dk2"/>
            </a:solidFill>
            <a:prstDash val="solid"/>
            <a:round/>
            <a:headEnd len="lg" w="lg" type="none"/>
            <a:tailEnd len="lg" w="lg" type="triangle"/>
          </a:ln>
        </p:spPr>
      </p:cxnSp>
      <p:sp>
        <p:nvSpPr>
          <p:cNvPr id="451" name="Shape 451"/>
          <p:cNvSpPr txBox="1"/>
          <p:nvPr/>
        </p:nvSpPr>
        <p:spPr>
          <a:xfrm>
            <a:off x="6798550" y="4225325"/>
            <a:ext cx="2190300" cy="76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key turned [candle out] / release monster</a:t>
            </a:r>
            <a:endParaRPr/>
          </a:p>
        </p:txBody>
      </p:sp>
      <p:sp>
        <p:nvSpPr>
          <p:cNvPr id="452" name="Shape 4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Abstraction Functions</a:t>
            </a:r>
            <a:endParaRPr/>
          </a:p>
        </p:txBody>
      </p:sp>
      <p:sp>
        <p:nvSpPr>
          <p:cNvPr id="458" name="Shape 4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We can link a concrete state to a model state through an </a:t>
            </a:r>
            <a:r>
              <a:rPr i="1" lang="en"/>
              <a:t>abstraction function</a:t>
            </a:r>
            <a:r>
              <a:rPr lang="en"/>
              <a:t>. </a:t>
            </a:r>
            <a:endParaRPr/>
          </a:p>
          <a:p>
            <a:pPr indent="-381000" lvl="1" marL="914400" marR="0" rtl="0" algn="l">
              <a:lnSpc>
                <a:spcPct val="100000"/>
              </a:lnSpc>
              <a:spcBef>
                <a:spcPts val="0"/>
              </a:spcBef>
              <a:spcAft>
                <a:spcPts val="0"/>
              </a:spcAft>
              <a:buSzPts val="2400"/>
              <a:buChar char="○"/>
            </a:pPr>
            <a:r>
              <a:rPr lang="en"/>
              <a:t>Translates the real program to a model by stripping away details.</a:t>
            </a:r>
            <a:endParaRPr/>
          </a:p>
          <a:p>
            <a:pPr indent="-381000" lvl="1" marL="914400" marR="0" rtl="0" algn="l">
              <a:lnSpc>
                <a:spcPct val="100000"/>
              </a:lnSpc>
              <a:spcBef>
                <a:spcPts val="0"/>
              </a:spcBef>
              <a:spcAft>
                <a:spcPts val="0"/>
              </a:spcAft>
              <a:buSzPts val="2400"/>
              <a:buChar char="○"/>
            </a:pPr>
            <a:r>
              <a:rPr lang="en"/>
              <a:t>Groups states that only differ through details abstracted from the model. </a:t>
            </a:r>
            <a:endParaRPr/>
          </a:p>
          <a:p>
            <a:pPr indent="-381000" lvl="1" marL="914400" marR="0" rtl="0" algn="l">
              <a:lnSpc>
                <a:spcPct val="100000"/>
              </a:lnSpc>
              <a:spcBef>
                <a:spcPts val="0"/>
              </a:spcBef>
              <a:spcAft>
                <a:spcPts val="0"/>
              </a:spcAft>
              <a:buSzPts val="2400"/>
              <a:buChar char="○"/>
            </a:pPr>
            <a:r>
              <a:rPr lang="en"/>
              <a:t>This has two effects:</a:t>
            </a:r>
            <a:endParaRPr/>
          </a:p>
          <a:p>
            <a:pPr indent="-381000" lvl="2" marL="1371600" marR="0" rtl="0" algn="l">
              <a:lnSpc>
                <a:spcPct val="100000"/>
              </a:lnSpc>
              <a:spcBef>
                <a:spcPts val="0"/>
              </a:spcBef>
              <a:spcAft>
                <a:spcPts val="0"/>
              </a:spcAft>
              <a:buSzPts val="2400"/>
              <a:buChar char="■"/>
            </a:pPr>
            <a:r>
              <a:rPr lang="en"/>
              <a:t>Sequences of transitions are collapsed into fewer execution steps. </a:t>
            </a:r>
            <a:endParaRPr/>
          </a:p>
          <a:p>
            <a:pPr indent="-381000" lvl="2" marL="1371600" marR="0" rtl="0" algn="l">
              <a:lnSpc>
                <a:spcPct val="100000"/>
              </a:lnSpc>
              <a:spcBef>
                <a:spcPts val="0"/>
              </a:spcBef>
              <a:spcAft>
                <a:spcPts val="0"/>
              </a:spcAft>
              <a:buSzPts val="2400"/>
              <a:buChar char="■"/>
            </a:pPr>
            <a:r>
              <a:rPr lang="en"/>
              <a:t>Nondeterminism can be introduced. </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459" name="Shape 4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Abstraction Functions</a:t>
            </a:r>
            <a:endParaRPr/>
          </a:p>
        </p:txBody>
      </p:sp>
      <p:sp>
        <p:nvSpPr>
          <p:cNvPr id="465" name="Shape 465"/>
          <p:cNvSpPr txBox="1"/>
          <p:nvPr>
            <p:ph idx="1" type="body"/>
          </p:nvPr>
        </p:nvSpPr>
        <p:spPr>
          <a:xfrm>
            <a:off x="457200" y="1600200"/>
            <a:ext cx="3351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This has two effects:</a:t>
            </a:r>
            <a:endParaRPr sz="2400"/>
          </a:p>
          <a:p>
            <a:pPr indent="-381000" lvl="0" marL="457200" marR="0" rtl="0" algn="l">
              <a:lnSpc>
                <a:spcPct val="100000"/>
              </a:lnSpc>
              <a:spcBef>
                <a:spcPts val="600"/>
              </a:spcBef>
              <a:spcAft>
                <a:spcPts val="0"/>
              </a:spcAft>
              <a:buSzPts val="2400"/>
              <a:buChar char="●"/>
            </a:pPr>
            <a:r>
              <a:rPr lang="en" sz="2400"/>
              <a:t>Sequences of transitions are collapsed into fewer execution steps.</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Nondeterminism can be introduced. </a:t>
            </a:r>
            <a:endParaRPr sz="2400"/>
          </a:p>
          <a:p>
            <a:pPr indent="0" lvl="0" marL="457200" marR="0" rtl="0" algn="l">
              <a:lnSpc>
                <a:spcPct val="100000"/>
              </a:lnSpc>
              <a:spcBef>
                <a:spcPts val="600"/>
              </a:spcBef>
              <a:spcAft>
                <a:spcPts val="0"/>
              </a:spcAft>
              <a:buNone/>
            </a:pPr>
            <a:r>
              <a:t/>
            </a:r>
            <a:endParaRPr sz="2400"/>
          </a:p>
          <a:p>
            <a:pPr indent="0" lvl="0" marL="914400" marR="0" rtl="0" algn="l">
              <a:lnSpc>
                <a:spcPct val="100000"/>
              </a:lnSpc>
              <a:spcBef>
                <a:spcPts val="600"/>
              </a:spcBef>
              <a:spcAft>
                <a:spcPts val="0"/>
              </a:spcAft>
              <a:buNone/>
            </a:pPr>
            <a:r>
              <a:t/>
            </a:r>
            <a:endParaRPr sz="2400"/>
          </a:p>
        </p:txBody>
      </p:sp>
      <p:sp>
        <p:nvSpPr>
          <p:cNvPr id="466" name="Shape 466"/>
          <p:cNvSpPr/>
          <p:nvPr/>
        </p:nvSpPr>
        <p:spPr>
          <a:xfrm>
            <a:off x="4700613" y="1842913"/>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0;</a:t>
            </a:r>
            <a:endParaRPr/>
          </a:p>
          <a:p>
            <a:pPr indent="0" lvl="0" marL="0">
              <a:spcBef>
                <a:spcPts val="0"/>
              </a:spcBef>
              <a:spcAft>
                <a:spcPts val="0"/>
              </a:spcAft>
              <a:buNone/>
            </a:pPr>
            <a:r>
              <a:rPr lang="en"/>
              <a:t>z = 0;</a:t>
            </a:r>
            <a:endParaRPr/>
          </a:p>
        </p:txBody>
      </p:sp>
      <p:sp>
        <p:nvSpPr>
          <p:cNvPr id="467" name="Shape 467"/>
          <p:cNvSpPr/>
          <p:nvPr/>
        </p:nvSpPr>
        <p:spPr>
          <a:xfrm>
            <a:off x="5802738" y="1842913"/>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0;</a:t>
            </a:r>
            <a:endParaRPr/>
          </a:p>
          <a:p>
            <a:pPr indent="0" lvl="0" marL="0" rtl="0">
              <a:spcBef>
                <a:spcPts val="0"/>
              </a:spcBef>
              <a:spcAft>
                <a:spcPts val="0"/>
              </a:spcAft>
              <a:buNone/>
            </a:pPr>
            <a:r>
              <a:rPr lang="en"/>
              <a:t>z = 1;</a:t>
            </a:r>
            <a:endParaRPr/>
          </a:p>
        </p:txBody>
      </p:sp>
      <p:cxnSp>
        <p:nvCxnSpPr>
          <p:cNvPr id="468" name="Shape 468"/>
          <p:cNvCxnSpPr>
            <a:stCxn id="466" idx="3"/>
            <a:endCxn id="467" idx="1"/>
          </p:cNvCxnSpPr>
          <p:nvPr/>
        </p:nvCxnSpPr>
        <p:spPr>
          <a:xfrm>
            <a:off x="5380413" y="2267863"/>
            <a:ext cx="422400" cy="0"/>
          </a:xfrm>
          <a:prstGeom prst="straightConnector1">
            <a:avLst/>
          </a:prstGeom>
          <a:noFill/>
          <a:ln cap="flat" cmpd="sng" w="9525">
            <a:solidFill>
              <a:schemeClr val="dk2"/>
            </a:solidFill>
            <a:prstDash val="solid"/>
            <a:round/>
            <a:headEnd len="lg" w="lg" type="none"/>
            <a:tailEnd len="lg" w="lg" type="triangle"/>
          </a:ln>
        </p:spPr>
      </p:cxnSp>
      <p:sp>
        <p:nvSpPr>
          <p:cNvPr id="469" name="Shape 469"/>
          <p:cNvSpPr/>
          <p:nvPr/>
        </p:nvSpPr>
        <p:spPr>
          <a:xfrm>
            <a:off x="6904863" y="1842913"/>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1;</a:t>
            </a:r>
            <a:endParaRPr/>
          </a:p>
          <a:p>
            <a:pPr indent="0" lvl="0" marL="0" rtl="0">
              <a:spcBef>
                <a:spcPts val="0"/>
              </a:spcBef>
              <a:spcAft>
                <a:spcPts val="0"/>
              </a:spcAft>
              <a:buNone/>
            </a:pPr>
            <a:r>
              <a:rPr lang="en"/>
              <a:t>z = 0;</a:t>
            </a:r>
            <a:endParaRPr/>
          </a:p>
        </p:txBody>
      </p:sp>
      <p:cxnSp>
        <p:nvCxnSpPr>
          <p:cNvPr id="470" name="Shape 470"/>
          <p:cNvCxnSpPr>
            <a:stCxn id="467" idx="3"/>
            <a:endCxn id="469" idx="1"/>
          </p:cNvCxnSpPr>
          <p:nvPr/>
        </p:nvCxnSpPr>
        <p:spPr>
          <a:xfrm>
            <a:off x="6482538" y="2267863"/>
            <a:ext cx="422400" cy="0"/>
          </a:xfrm>
          <a:prstGeom prst="straightConnector1">
            <a:avLst/>
          </a:prstGeom>
          <a:noFill/>
          <a:ln cap="flat" cmpd="sng" w="9525">
            <a:solidFill>
              <a:schemeClr val="dk2"/>
            </a:solidFill>
            <a:prstDash val="solid"/>
            <a:round/>
            <a:headEnd len="lg" w="lg" type="none"/>
            <a:tailEnd len="lg" w="lg" type="triangle"/>
          </a:ln>
        </p:spPr>
      </p:cxnSp>
      <p:sp>
        <p:nvSpPr>
          <p:cNvPr id="471" name="Shape 471"/>
          <p:cNvSpPr/>
          <p:nvPr/>
        </p:nvSpPr>
        <p:spPr>
          <a:xfrm>
            <a:off x="8006988" y="1842913"/>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1;</a:t>
            </a:r>
            <a:endParaRPr/>
          </a:p>
          <a:p>
            <a:pPr indent="0" lvl="0" marL="0" rtl="0">
              <a:spcBef>
                <a:spcPts val="0"/>
              </a:spcBef>
              <a:spcAft>
                <a:spcPts val="0"/>
              </a:spcAft>
              <a:buNone/>
            </a:pPr>
            <a:r>
              <a:rPr lang="en"/>
              <a:t>z = 1;</a:t>
            </a:r>
            <a:endParaRPr/>
          </a:p>
        </p:txBody>
      </p:sp>
      <p:cxnSp>
        <p:nvCxnSpPr>
          <p:cNvPr id="472" name="Shape 472"/>
          <p:cNvCxnSpPr>
            <a:stCxn id="469" idx="3"/>
            <a:endCxn id="471" idx="1"/>
          </p:cNvCxnSpPr>
          <p:nvPr/>
        </p:nvCxnSpPr>
        <p:spPr>
          <a:xfrm>
            <a:off x="7584663" y="2267863"/>
            <a:ext cx="422400" cy="0"/>
          </a:xfrm>
          <a:prstGeom prst="straightConnector1">
            <a:avLst/>
          </a:prstGeom>
          <a:noFill/>
          <a:ln cap="flat" cmpd="sng" w="9525">
            <a:solidFill>
              <a:schemeClr val="dk2"/>
            </a:solidFill>
            <a:prstDash val="solid"/>
            <a:round/>
            <a:headEnd len="lg" w="lg" type="none"/>
            <a:tailEnd len="lg" w="lg" type="triangle"/>
          </a:ln>
        </p:spPr>
      </p:cxnSp>
      <p:sp>
        <p:nvSpPr>
          <p:cNvPr id="473" name="Shape 473"/>
          <p:cNvSpPr/>
          <p:nvPr/>
        </p:nvSpPr>
        <p:spPr>
          <a:xfrm>
            <a:off x="5656625" y="3124313"/>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0;</a:t>
            </a:r>
            <a:endParaRPr/>
          </a:p>
          <a:p>
            <a:pPr indent="0" lvl="0" marL="0" rtl="0">
              <a:spcBef>
                <a:spcPts val="0"/>
              </a:spcBef>
              <a:spcAft>
                <a:spcPts val="0"/>
              </a:spcAft>
              <a:buNone/>
            </a:pPr>
            <a:r>
              <a:t/>
            </a:r>
            <a:endParaRPr/>
          </a:p>
        </p:txBody>
      </p:sp>
      <p:sp>
        <p:nvSpPr>
          <p:cNvPr id="474" name="Shape 474"/>
          <p:cNvSpPr/>
          <p:nvPr/>
        </p:nvSpPr>
        <p:spPr>
          <a:xfrm>
            <a:off x="6758750" y="3124313"/>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1;</a:t>
            </a:r>
            <a:endParaRPr/>
          </a:p>
          <a:p>
            <a:pPr indent="0" lvl="0" marL="0" rtl="0">
              <a:spcBef>
                <a:spcPts val="0"/>
              </a:spcBef>
              <a:spcAft>
                <a:spcPts val="0"/>
              </a:spcAft>
              <a:buNone/>
            </a:pPr>
            <a:r>
              <a:t/>
            </a:r>
            <a:endParaRPr/>
          </a:p>
        </p:txBody>
      </p:sp>
      <p:cxnSp>
        <p:nvCxnSpPr>
          <p:cNvPr id="475" name="Shape 475"/>
          <p:cNvCxnSpPr>
            <a:stCxn id="473" idx="3"/>
            <a:endCxn id="474" idx="1"/>
          </p:cNvCxnSpPr>
          <p:nvPr/>
        </p:nvCxnSpPr>
        <p:spPr>
          <a:xfrm>
            <a:off x="6336425" y="3476813"/>
            <a:ext cx="422400" cy="0"/>
          </a:xfrm>
          <a:prstGeom prst="straightConnector1">
            <a:avLst/>
          </a:prstGeom>
          <a:noFill/>
          <a:ln cap="flat" cmpd="sng" w="9525">
            <a:solidFill>
              <a:schemeClr val="dk2"/>
            </a:solidFill>
            <a:prstDash val="solid"/>
            <a:round/>
            <a:headEnd len="lg" w="lg" type="none"/>
            <a:tailEnd len="lg" w="lg" type="triangle"/>
          </a:ln>
        </p:spPr>
      </p:cxnSp>
      <p:sp>
        <p:nvSpPr>
          <p:cNvPr id="476" name="Shape 476"/>
          <p:cNvSpPr txBox="1"/>
          <p:nvPr/>
        </p:nvSpPr>
        <p:spPr>
          <a:xfrm>
            <a:off x="3619625" y="2088038"/>
            <a:ext cx="989700" cy="25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Program:</a:t>
            </a:r>
            <a:endParaRPr/>
          </a:p>
        </p:txBody>
      </p:sp>
      <p:sp>
        <p:nvSpPr>
          <p:cNvPr id="477" name="Shape 477"/>
          <p:cNvSpPr txBox="1"/>
          <p:nvPr/>
        </p:nvSpPr>
        <p:spPr>
          <a:xfrm>
            <a:off x="4616838" y="3342538"/>
            <a:ext cx="989700" cy="25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Model:</a:t>
            </a:r>
            <a:endParaRPr/>
          </a:p>
        </p:txBody>
      </p:sp>
      <p:sp>
        <p:nvSpPr>
          <p:cNvPr id="478" name="Shape 478"/>
          <p:cNvSpPr/>
          <p:nvPr/>
        </p:nvSpPr>
        <p:spPr>
          <a:xfrm>
            <a:off x="4644888" y="4127163"/>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0;</a:t>
            </a:r>
            <a:endParaRPr/>
          </a:p>
          <a:p>
            <a:pPr indent="0" lvl="0" marL="0" rtl="0">
              <a:spcBef>
                <a:spcPts val="0"/>
              </a:spcBef>
              <a:spcAft>
                <a:spcPts val="0"/>
              </a:spcAft>
              <a:buNone/>
            </a:pPr>
            <a:r>
              <a:rPr lang="en"/>
              <a:t>z = 0;</a:t>
            </a:r>
            <a:endParaRPr/>
          </a:p>
        </p:txBody>
      </p:sp>
      <p:sp>
        <p:nvSpPr>
          <p:cNvPr id="479" name="Shape 479"/>
          <p:cNvSpPr/>
          <p:nvPr/>
        </p:nvSpPr>
        <p:spPr>
          <a:xfrm>
            <a:off x="5747013" y="4127163"/>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1;</a:t>
            </a:r>
            <a:endParaRPr/>
          </a:p>
          <a:p>
            <a:pPr indent="0" lvl="0" marL="0" rtl="0">
              <a:spcBef>
                <a:spcPts val="0"/>
              </a:spcBef>
              <a:spcAft>
                <a:spcPts val="0"/>
              </a:spcAft>
              <a:buNone/>
            </a:pPr>
            <a:r>
              <a:rPr lang="en"/>
              <a:t>z = 0;</a:t>
            </a:r>
            <a:endParaRPr/>
          </a:p>
        </p:txBody>
      </p:sp>
      <p:cxnSp>
        <p:nvCxnSpPr>
          <p:cNvPr id="480" name="Shape 480"/>
          <p:cNvCxnSpPr>
            <a:stCxn id="478" idx="3"/>
            <a:endCxn id="479" idx="1"/>
          </p:cNvCxnSpPr>
          <p:nvPr/>
        </p:nvCxnSpPr>
        <p:spPr>
          <a:xfrm>
            <a:off x="5324688" y="4552113"/>
            <a:ext cx="422400" cy="0"/>
          </a:xfrm>
          <a:prstGeom prst="straightConnector1">
            <a:avLst/>
          </a:prstGeom>
          <a:noFill/>
          <a:ln cap="flat" cmpd="sng" w="9525">
            <a:solidFill>
              <a:schemeClr val="dk2"/>
            </a:solidFill>
            <a:prstDash val="solid"/>
            <a:round/>
            <a:headEnd len="lg" w="lg" type="none"/>
            <a:tailEnd len="lg" w="lg" type="triangle"/>
          </a:ln>
        </p:spPr>
      </p:cxnSp>
      <p:sp>
        <p:nvSpPr>
          <p:cNvPr id="481" name="Shape 481"/>
          <p:cNvSpPr/>
          <p:nvPr/>
        </p:nvSpPr>
        <p:spPr>
          <a:xfrm>
            <a:off x="4603100" y="5139488"/>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0;</a:t>
            </a:r>
            <a:endParaRPr/>
          </a:p>
          <a:p>
            <a:pPr indent="0" lvl="0" marL="0" rtl="0">
              <a:spcBef>
                <a:spcPts val="0"/>
              </a:spcBef>
              <a:spcAft>
                <a:spcPts val="0"/>
              </a:spcAft>
              <a:buNone/>
            </a:pPr>
            <a:r>
              <a:rPr lang="en"/>
              <a:t>z = 1;</a:t>
            </a:r>
            <a:endParaRPr/>
          </a:p>
        </p:txBody>
      </p:sp>
      <p:sp>
        <p:nvSpPr>
          <p:cNvPr id="482" name="Shape 482"/>
          <p:cNvSpPr/>
          <p:nvPr/>
        </p:nvSpPr>
        <p:spPr>
          <a:xfrm>
            <a:off x="5705225" y="5139488"/>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1;</a:t>
            </a:r>
            <a:endParaRPr/>
          </a:p>
          <a:p>
            <a:pPr indent="0" lvl="0" marL="0" rtl="0">
              <a:spcBef>
                <a:spcPts val="0"/>
              </a:spcBef>
              <a:spcAft>
                <a:spcPts val="0"/>
              </a:spcAft>
              <a:buNone/>
            </a:pPr>
            <a:r>
              <a:rPr lang="en"/>
              <a:t>y = 1;</a:t>
            </a:r>
            <a:endParaRPr/>
          </a:p>
          <a:p>
            <a:pPr indent="0" lvl="0" marL="0" rtl="0">
              <a:spcBef>
                <a:spcPts val="0"/>
              </a:spcBef>
              <a:spcAft>
                <a:spcPts val="0"/>
              </a:spcAft>
              <a:buNone/>
            </a:pPr>
            <a:r>
              <a:rPr lang="en"/>
              <a:t>z = 1;</a:t>
            </a:r>
            <a:endParaRPr/>
          </a:p>
        </p:txBody>
      </p:sp>
      <p:cxnSp>
        <p:nvCxnSpPr>
          <p:cNvPr id="483" name="Shape 483"/>
          <p:cNvCxnSpPr>
            <a:stCxn id="481" idx="3"/>
            <a:endCxn id="482" idx="1"/>
          </p:cNvCxnSpPr>
          <p:nvPr/>
        </p:nvCxnSpPr>
        <p:spPr>
          <a:xfrm>
            <a:off x="5282900" y="5564438"/>
            <a:ext cx="422400" cy="0"/>
          </a:xfrm>
          <a:prstGeom prst="straightConnector1">
            <a:avLst/>
          </a:prstGeom>
          <a:noFill/>
          <a:ln cap="flat" cmpd="sng" w="9525">
            <a:solidFill>
              <a:schemeClr val="dk2"/>
            </a:solidFill>
            <a:prstDash val="solid"/>
            <a:round/>
            <a:headEnd len="lg" w="lg" type="none"/>
            <a:tailEnd len="lg" w="lg" type="triangle"/>
          </a:ln>
        </p:spPr>
      </p:cxnSp>
      <p:sp>
        <p:nvSpPr>
          <p:cNvPr id="484" name="Shape 484"/>
          <p:cNvSpPr/>
          <p:nvPr/>
        </p:nvSpPr>
        <p:spPr>
          <a:xfrm>
            <a:off x="7599275" y="4270188"/>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0;</a:t>
            </a:r>
            <a:endParaRPr/>
          </a:p>
          <a:p>
            <a:pPr indent="0" lvl="0" marL="0" rtl="0">
              <a:spcBef>
                <a:spcPts val="0"/>
              </a:spcBef>
              <a:spcAft>
                <a:spcPts val="0"/>
              </a:spcAft>
              <a:buNone/>
            </a:pPr>
            <a:r>
              <a:t/>
            </a:r>
            <a:endParaRPr/>
          </a:p>
        </p:txBody>
      </p:sp>
      <p:sp>
        <p:nvSpPr>
          <p:cNvPr id="485" name="Shape 485"/>
          <p:cNvSpPr/>
          <p:nvPr/>
        </p:nvSpPr>
        <p:spPr>
          <a:xfrm>
            <a:off x="7169400" y="5284388"/>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0;</a:t>
            </a:r>
            <a:endParaRPr/>
          </a:p>
          <a:p>
            <a:pPr indent="0" lvl="0" marL="0" rtl="0">
              <a:spcBef>
                <a:spcPts val="0"/>
              </a:spcBef>
              <a:spcAft>
                <a:spcPts val="0"/>
              </a:spcAft>
              <a:buNone/>
            </a:pPr>
            <a:r>
              <a:rPr lang="en"/>
              <a:t>y = 1;</a:t>
            </a:r>
            <a:endParaRPr/>
          </a:p>
          <a:p>
            <a:pPr indent="0" lvl="0" marL="0" rtl="0">
              <a:spcBef>
                <a:spcPts val="0"/>
              </a:spcBef>
              <a:spcAft>
                <a:spcPts val="0"/>
              </a:spcAft>
              <a:buNone/>
            </a:pPr>
            <a:r>
              <a:t/>
            </a:r>
            <a:endParaRPr/>
          </a:p>
        </p:txBody>
      </p:sp>
      <p:sp>
        <p:nvSpPr>
          <p:cNvPr id="486" name="Shape 486"/>
          <p:cNvSpPr txBox="1"/>
          <p:nvPr/>
        </p:nvSpPr>
        <p:spPr>
          <a:xfrm>
            <a:off x="3563900" y="4372288"/>
            <a:ext cx="989700" cy="25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Program:</a:t>
            </a:r>
            <a:endParaRPr/>
          </a:p>
        </p:txBody>
      </p:sp>
      <p:sp>
        <p:nvSpPr>
          <p:cNvPr id="487" name="Shape 487"/>
          <p:cNvSpPr txBox="1"/>
          <p:nvPr/>
        </p:nvSpPr>
        <p:spPr>
          <a:xfrm>
            <a:off x="6518188" y="4372288"/>
            <a:ext cx="989700" cy="25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Model:</a:t>
            </a:r>
            <a:endParaRPr/>
          </a:p>
        </p:txBody>
      </p:sp>
      <p:cxnSp>
        <p:nvCxnSpPr>
          <p:cNvPr id="488" name="Shape 488"/>
          <p:cNvCxnSpPr/>
          <p:nvPr/>
        </p:nvCxnSpPr>
        <p:spPr>
          <a:xfrm>
            <a:off x="-12" y="3948825"/>
            <a:ext cx="9144000" cy="0"/>
          </a:xfrm>
          <a:prstGeom prst="straightConnector1">
            <a:avLst/>
          </a:prstGeom>
          <a:noFill/>
          <a:ln cap="flat" cmpd="sng" w="9525">
            <a:solidFill>
              <a:schemeClr val="dk2"/>
            </a:solidFill>
            <a:prstDash val="solid"/>
            <a:round/>
            <a:headEnd len="lg" w="lg" type="none"/>
            <a:tailEnd len="lg" w="lg" type="none"/>
          </a:ln>
        </p:spPr>
      </p:cxnSp>
      <p:sp>
        <p:nvSpPr>
          <p:cNvPr id="489" name="Shape 489"/>
          <p:cNvSpPr/>
          <p:nvPr/>
        </p:nvSpPr>
        <p:spPr>
          <a:xfrm>
            <a:off x="8041600" y="5280638"/>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x = 1;</a:t>
            </a:r>
            <a:endParaRPr/>
          </a:p>
          <a:p>
            <a:pPr indent="0" lvl="0" marL="0" rtl="0">
              <a:spcBef>
                <a:spcPts val="0"/>
              </a:spcBef>
              <a:spcAft>
                <a:spcPts val="0"/>
              </a:spcAft>
              <a:buNone/>
            </a:pPr>
            <a:r>
              <a:rPr lang="en"/>
              <a:t>y = 1;</a:t>
            </a:r>
            <a:endParaRPr/>
          </a:p>
          <a:p>
            <a:pPr indent="0" lvl="0" marL="0" rtl="0">
              <a:spcBef>
                <a:spcPts val="0"/>
              </a:spcBef>
              <a:spcAft>
                <a:spcPts val="0"/>
              </a:spcAft>
              <a:buNone/>
            </a:pPr>
            <a:r>
              <a:t/>
            </a:r>
            <a:endParaRPr/>
          </a:p>
        </p:txBody>
      </p:sp>
      <p:cxnSp>
        <p:nvCxnSpPr>
          <p:cNvPr id="490" name="Shape 490"/>
          <p:cNvCxnSpPr>
            <a:stCxn id="484" idx="2"/>
            <a:endCxn id="485" idx="0"/>
          </p:cNvCxnSpPr>
          <p:nvPr/>
        </p:nvCxnSpPr>
        <p:spPr>
          <a:xfrm flipH="1">
            <a:off x="7509275" y="4975188"/>
            <a:ext cx="429900" cy="309300"/>
          </a:xfrm>
          <a:prstGeom prst="straightConnector1">
            <a:avLst/>
          </a:prstGeom>
          <a:noFill/>
          <a:ln cap="flat" cmpd="sng" w="9525">
            <a:solidFill>
              <a:schemeClr val="dk2"/>
            </a:solidFill>
            <a:prstDash val="solid"/>
            <a:round/>
            <a:headEnd len="lg" w="lg" type="none"/>
            <a:tailEnd len="lg" w="lg" type="triangle"/>
          </a:ln>
        </p:spPr>
      </p:cxnSp>
      <p:cxnSp>
        <p:nvCxnSpPr>
          <p:cNvPr id="491" name="Shape 491"/>
          <p:cNvCxnSpPr>
            <a:stCxn id="484" idx="2"/>
            <a:endCxn id="489" idx="0"/>
          </p:cNvCxnSpPr>
          <p:nvPr/>
        </p:nvCxnSpPr>
        <p:spPr>
          <a:xfrm>
            <a:off x="7939175" y="4975188"/>
            <a:ext cx="442200" cy="305400"/>
          </a:xfrm>
          <a:prstGeom prst="straightConnector1">
            <a:avLst/>
          </a:prstGeom>
          <a:noFill/>
          <a:ln cap="flat" cmpd="sng" w="9525">
            <a:solidFill>
              <a:schemeClr val="dk2"/>
            </a:solidFill>
            <a:prstDash val="solid"/>
            <a:round/>
            <a:headEnd len="lg" w="lg" type="none"/>
            <a:tailEnd len="lg" w="lg" type="triangle"/>
          </a:ln>
        </p:spPr>
      </p:cxnSp>
      <p:sp>
        <p:nvSpPr>
          <p:cNvPr id="492" name="Shape 4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Can We Do With This Model?</a:t>
            </a:r>
            <a:endParaRPr/>
          </a:p>
        </p:txBody>
      </p:sp>
      <p:sp>
        <p:nvSpPr>
          <p:cNvPr id="498" name="Shape 498"/>
          <p:cNvSpPr txBox="1"/>
          <p:nvPr>
            <p:ph idx="1" type="body"/>
          </p:nvPr>
        </p:nvSpPr>
        <p:spPr>
          <a:xfrm>
            <a:off x="457200" y="1600200"/>
            <a:ext cx="8229600" cy="1195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Now that we have a model, we can reason about program safety and correctness.</a:t>
            </a:r>
            <a:endParaRPr/>
          </a:p>
          <a:p>
            <a:pPr indent="0" lvl="0" marL="0" marR="0" rtl="0" algn="l">
              <a:lnSpc>
                <a:spcPct val="100000"/>
              </a:lnSpc>
              <a:spcBef>
                <a:spcPts val="600"/>
              </a:spcBef>
              <a:spcAft>
                <a:spcPts val="0"/>
              </a:spcAft>
              <a:buNone/>
            </a:pPr>
            <a:r>
              <a:t/>
            </a:r>
            <a:endParaRPr sz="2400"/>
          </a:p>
        </p:txBody>
      </p:sp>
      <p:pic>
        <p:nvPicPr>
          <p:cNvPr descr="model-top.png" id="499" name="Shape 499"/>
          <p:cNvPicPr preferRelativeResize="0"/>
          <p:nvPr/>
        </p:nvPicPr>
        <p:blipFill>
          <a:blip r:embed="rId3">
            <a:alphaModFix/>
          </a:blip>
          <a:stretch>
            <a:fillRect/>
          </a:stretch>
        </p:blipFill>
        <p:spPr>
          <a:xfrm>
            <a:off x="3117392" y="3282662"/>
            <a:ext cx="3067244" cy="1984829"/>
          </a:xfrm>
          <a:prstGeom prst="rect">
            <a:avLst/>
          </a:prstGeom>
          <a:noFill/>
          <a:ln>
            <a:noFill/>
          </a:ln>
        </p:spPr>
      </p:pic>
      <p:sp>
        <p:nvSpPr>
          <p:cNvPr id="500" name="Shape 500"/>
          <p:cNvSpPr/>
          <p:nvPr/>
        </p:nvSpPr>
        <p:spPr>
          <a:xfrm>
            <a:off x="457200" y="3786872"/>
            <a:ext cx="1883736" cy="1571184"/>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Specification </a:t>
            </a:r>
            <a:endParaRPr/>
          </a:p>
        </p:txBody>
      </p:sp>
      <p:cxnSp>
        <p:nvCxnSpPr>
          <p:cNvPr id="501" name="Shape 501"/>
          <p:cNvCxnSpPr>
            <a:stCxn id="500" idx="0"/>
            <a:endCxn id="499" idx="1"/>
          </p:cNvCxnSpPr>
          <p:nvPr/>
        </p:nvCxnSpPr>
        <p:spPr>
          <a:xfrm flipH="1" rot="10800000">
            <a:off x="2339366" y="4275164"/>
            <a:ext cx="777900" cy="297300"/>
          </a:xfrm>
          <a:prstGeom prst="straightConnector1">
            <a:avLst/>
          </a:prstGeom>
          <a:noFill/>
          <a:ln cap="flat" cmpd="sng" w="19050">
            <a:solidFill>
              <a:schemeClr val="dk2"/>
            </a:solidFill>
            <a:prstDash val="solid"/>
            <a:round/>
            <a:headEnd len="lg" w="lg" type="none"/>
            <a:tailEnd len="lg" w="lg" type="triangle"/>
          </a:ln>
        </p:spPr>
      </p:cxnSp>
      <p:sp>
        <p:nvSpPr>
          <p:cNvPr id="502" name="Shape 502"/>
          <p:cNvSpPr/>
          <p:nvPr/>
        </p:nvSpPr>
        <p:spPr>
          <a:xfrm>
            <a:off x="6795030" y="4017683"/>
            <a:ext cx="1834500" cy="11094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public static void Main(){</a:t>
            </a:r>
            <a:endParaRPr sz="1000"/>
          </a:p>
          <a:p>
            <a:pPr indent="0" lvl="0" marL="0" rtl="0">
              <a:spcBef>
                <a:spcPts val="0"/>
              </a:spcBef>
              <a:spcAft>
                <a:spcPts val="0"/>
              </a:spcAft>
              <a:buNone/>
            </a:pPr>
            <a:r>
              <a:rPr lang="en" sz="1000"/>
              <a:t>	System.out.println(“Hello world!”);</a:t>
            </a:r>
            <a:endParaRPr sz="1000"/>
          </a:p>
          <a:p>
            <a:pPr indent="0" lvl="0" marL="0" rtl="0">
              <a:spcBef>
                <a:spcPts val="0"/>
              </a:spcBef>
              <a:spcAft>
                <a:spcPts val="0"/>
              </a:spcAft>
              <a:buNone/>
            </a:pPr>
            <a:r>
              <a:rPr lang="en" sz="1000"/>
              <a:t>}</a:t>
            </a:r>
            <a:endParaRPr sz="1000"/>
          </a:p>
        </p:txBody>
      </p:sp>
      <p:cxnSp>
        <p:nvCxnSpPr>
          <p:cNvPr id="503" name="Shape 503"/>
          <p:cNvCxnSpPr>
            <a:stCxn id="499" idx="3"/>
            <a:endCxn id="502" idx="1"/>
          </p:cNvCxnSpPr>
          <p:nvPr/>
        </p:nvCxnSpPr>
        <p:spPr>
          <a:xfrm>
            <a:off x="6184637" y="4275077"/>
            <a:ext cx="610500" cy="297300"/>
          </a:xfrm>
          <a:prstGeom prst="straightConnector1">
            <a:avLst/>
          </a:prstGeom>
          <a:noFill/>
          <a:ln cap="flat" cmpd="sng" w="19050">
            <a:solidFill>
              <a:schemeClr val="dk2"/>
            </a:solidFill>
            <a:prstDash val="solid"/>
            <a:round/>
            <a:headEnd len="lg" w="lg" type="none"/>
            <a:tailEnd len="lg" w="lg" type="triangle"/>
          </a:ln>
        </p:spPr>
      </p:cxnSp>
      <p:sp>
        <p:nvSpPr>
          <p:cNvPr id="504" name="Shape 504"/>
          <p:cNvSpPr txBox="1"/>
          <p:nvPr/>
        </p:nvSpPr>
        <p:spPr>
          <a:xfrm>
            <a:off x="512694" y="5436543"/>
            <a:ext cx="1883700" cy="63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a:t>
            </a:r>
            <a:r>
              <a:rPr lang="en"/>
              <a:t> the model satisfies the specification...</a:t>
            </a:r>
            <a:endParaRPr/>
          </a:p>
        </p:txBody>
      </p:sp>
      <p:sp>
        <p:nvSpPr>
          <p:cNvPr id="505" name="Shape 505"/>
          <p:cNvSpPr txBox="1"/>
          <p:nvPr/>
        </p:nvSpPr>
        <p:spPr>
          <a:xfrm>
            <a:off x="3629260" y="5267491"/>
            <a:ext cx="2203200" cy="63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And If</a:t>
            </a:r>
            <a:r>
              <a:rPr lang="en"/>
              <a:t> the model is well-formed, consistent, and complete.</a:t>
            </a:r>
            <a:endParaRPr/>
          </a:p>
        </p:txBody>
      </p:sp>
      <p:sp>
        <p:nvSpPr>
          <p:cNvPr id="506" name="Shape 506"/>
          <p:cNvSpPr txBox="1"/>
          <p:nvPr/>
        </p:nvSpPr>
        <p:spPr>
          <a:xfrm>
            <a:off x="6483473" y="5267491"/>
            <a:ext cx="2203200" cy="63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And If</a:t>
            </a:r>
            <a:r>
              <a:rPr lang="en"/>
              <a:t> the model accurately represents the program.</a:t>
            </a:r>
            <a:endParaRPr/>
          </a:p>
        </p:txBody>
      </p:sp>
      <p:sp>
        <p:nvSpPr>
          <p:cNvPr id="507" name="Shape 5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Model-Based Analysis</a:t>
            </a:r>
            <a:endParaRPr/>
          </a:p>
        </p:txBody>
      </p:sp>
      <p:sp>
        <p:nvSpPr>
          <p:cNvPr id="513" name="Shape 5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Models can be used to analyze </a:t>
            </a:r>
            <a:endParaRPr/>
          </a:p>
          <a:p>
            <a:pPr indent="-419100" lvl="0" marL="457200" marR="0" rtl="0" algn="l">
              <a:lnSpc>
                <a:spcPct val="100000"/>
              </a:lnSpc>
              <a:spcBef>
                <a:spcPts val="600"/>
              </a:spcBef>
              <a:spcAft>
                <a:spcPts val="0"/>
              </a:spcAft>
              <a:buSzPts val="3000"/>
              <a:buChar char="●"/>
            </a:pPr>
            <a:r>
              <a:rPr lang="en"/>
              <a:t>Behavior correctness</a:t>
            </a:r>
            <a:endParaRPr/>
          </a:p>
          <a:p>
            <a:pPr indent="-419100" lvl="0" marL="457200" marR="0" rtl="0" algn="l">
              <a:lnSpc>
                <a:spcPct val="100000"/>
              </a:lnSpc>
              <a:spcBef>
                <a:spcPts val="0"/>
              </a:spcBef>
              <a:spcAft>
                <a:spcPts val="0"/>
              </a:spcAft>
              <a:buSzPts val="3000"/>
              <a:buChar char="●"/>
            </a:pPr>
            <a:r>
              <a:rPr lang="en"/>
              <a:t>Requirements completeness and correctness</a:t>
            </a:r>
            <a:endParaRPr/>
          </a:p>
          <a:p>
            <a:pPr indent="-419100" lvl="0" marL="457200" marR="0" rtl="0" algn="l">
              <a:lnSpc>
                <a:spcPct val="100000"/>
              </a:lnSpc>
              <a:spcBef>
                <a:spcPts val="0"/>
              </a:spcBef>
              <a:spcAft>
                <a:spcPts val="0"/>
              </a:spcAft>
              <a:buSzPts val="3000"/>
              <a:buChar char="●"/>
            </a:pPr>
            <a:r>
              <a:rPr lang="en"/>
              <a:t>Security threats</a:t>
            </a:r>
            <a:endParaRPr/>
          </a:p>
          <a:p>
            <a:pPr indent="-419100" lvl="0" marL="457200" marR="0" rtl="0" algn="l">
              <a:lnSpc>
                <a:spcPct val="100000"/>
              </a:lnSpc>
              <a:spcBef>
                <a:spcPts val="0"/>
              </a:spcBef>
              <a:spcAft>
                <a:spcPts val="0"/>
              </a:spcAft>
              <a:buSzPts val="3000"/>
              <a:buChar char="●"/>
            </a:pPr>
            <a:r>
              <a:rPr lang="en"/>
              <a:t>Memory leaks</a:t>
            </a:r>
            <a:endParaRPr/>
          </a:p>
          <a:p>
            <a:pPr indent="-419100" lvl="0" marL="457200" marR="0" rtl="0" algn="l">
              <a:lnSpc>
                <a:spcPct val="100000"/>
              </a:lnSpc>
              <a:spcBef>
                <a:spcPts val="0"/>
              </a:spcBef>
              <a:spcAft>
                <a:spcPts val="0"/>
              </a:spcAft>
              <a:buSzPts val="3000"/>
              <a:buChar char="●"/>
            </a:pPr>
            <a:r>
              <a:rPr lang="en"/>
              <a:t>Potential buffer overrun issues</a:t>
            </a:r>
            <a:endParaRPr/>
          </a:p>
          <a:p>
            <a:pPr indent="-419100" lvl="0" marL="457200" marR="0" rtl="0" algn="l">
              <a:lnSpc>
                <a:spcPct val="100000"/>
              </a:lnSpc>
              <a:spcBef>
                <a:spcPts val="0"/>
              </a:spcBef>
              <a:spcAft>
                <a:spcPts val="0"/>
              </a:spcAft>
              <a:buSzPts val="3000"/>
              <a:buChar char="●"/>
            </a:pPr>
            <a:r>
              <a:rPr lang="en"/>
              <a:t>(many more)</a:t>
            </a:r>
            <a:endParaRPr/>
          </a:p>
        </p:txBody>
      </p:sp>
      <p:sp>
        <p:nvSpPr>
          <p:cNvPr id="514" name="Shape 5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Behavior Modeling</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Abstraction</a:t>
            </a:r>
            <a:r>
              <a:rPr lang="en"/>
              <a:t> - simplify a problem by identifying and focusing on important aspects while ignoring all other details.</a:t>
            </a:r>
            <a:endParaRPr/>
          </a:p>
          <a:p>
            <a:pPr indent="-419100" lvl="0" marL="457200" marR="0" rtl="0" algn="l">
              <a:lnSpc>
                <a:spcPct val="100000"/>
              </a:lnSpc>
              <a:spcBef>
                <a:spcPts val="0"/>
              </a:spcBef>
              <a:spcAft>
                <a:spcPts val="0"/>
              </a:spcAft>
              <a:buSzPts val="3000"/>
              <a:buChar char="●"/>
            </a:pPr>
            <a:r>
              <a:rPr lang="en"/>
              <a:t>Key to solving </a:t>
            </a:r>
            <a:r>
              <a:rPr i="1" lang="en"/>
              <a:t>many</a:t>
            </a:r>
            <a:r>
              <a:rPr lang="en"/>
              <a:t> computing problems.</a:t>
            </a:r>
            <a:endParaRPr/>
          </a:p>
          <a:p>
            <a:pPr indent="-381000" lvl="1" marL="914400" marR="0" rtl="0" algn="l">
              <a:lnSpc>
                <a:spcPct val="100000"/>
              </a:lnSpc>
              <a:spcBef>
                <a:spcPts val="0"/>
              </a:spcBef>
              <a:spcAft>
                <a:spcPts val="0"/>
              </a:spcAft>
              <a:buSzPts val="2400"/>
              <a:buChar char="○"/>
            </a:pPr>
            <a:r>
              <a:rPr lang="en"/>
              <a:t>Solve a simpler version, then apply to the big problem.</a:t>
            </a:r>
            <a:endParaRPr/>
          </a:p>
          <a:p>
            <a:pPr indent="-419100" lvl="0" marL="457200" marR="0" rtl="0" algn="l">
              <a:lnSpc>
                <a:spcPct val="100000"/>
              </a:lnSpc>
              <a:spcBef>
                <a:spcPts val="0"/>
              </a:spcBef>
              <a:spcAft>
                <a:spcPts val="0"/>
              </a:spcAft>
              <a:buSzPts val="3000"/>
              <a:buChar char="●"/>
            </a:pPr>
            <a:r>
              <a:rPr lang="en"/>
              <a:t>A </a:t>
            </a:r>
            <a:r>
              <a:rPr b="1" lang="en"/>
              <a:t>model</a:t>
            </a:r>
            <a:r>
              <a:rPr lang="en"/>
              <a:t> is a simplified representation of an artifact, focusing on one facet of that artifact.</a:t>
            </a:r>
            <a:endParaRPr/>
          </a:p>
          <a:p>
            <a:pPr indent="-381000" lvl="1" marL="914400" marR="0" rtl="0" algn="l">
              <a:lnSpc>
                <a:spcPct val="100000"/>
              </a:lnSpc>
              <a:spcBef>
                <a:spcPts val="0"/>
              </a:spcBef>
              <a:spcAft>
                <a:spcPts val="0"/>
              </a:spcAft>
              <a:buSzPts val="2400"/>
              <a:buChar char="○"/>
            </a:pPr>
            <a:r>
              <a:rPr lang="en"/>
              <a:t>The model ignores </a:t>
            </a:r>
            <a:r>
              <a:rPr i="1" lang="en"/>
              <a:t>all </a:t>
            </a:r>
            <a:r>
              <a:rPr lang="en"/>
              <a:t>other elements of that artifact.</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idx="1" type="body"/>
          </p:nvPr>
        </p:nvSpPr>
        <p:spPr>
          <a:xfrm>
            <a:off x="457200" y="1600200"/>
            <a:ext cx="8229600" cy="171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Models require abstraction. Useful for requirements analysis, but may not reflect operating conditions.</a:t>
            </a:r>
            <a:endParaRPr/>
          </a:p>
        </p:txBody>
      </p:sp>
      <p:sp>
        <p:nvSpPr>
          <p:cNvPr id="520" name="Shape 520"/>
          <p:cNvSpPr txBox="1"/>
          <p:nvPr>
            <p:ph type="title"/>
          </p:nvPr>
        </p:nvSpPr>
        <p:spPr>
          <a:xfrm>
            <a:off x="457200" y="274650"/>
            <a:ext cx="81219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Challenge - Does the Model Match the Program?</a:t>
            </a:r>
            <a:endParaRPr/>
          </a:p>
        </p:txBody>
      </p:sp>
      <p:sp>
        <p:nvSpPr>
          <p:cNvPr id="521" name="Shape 521"/>
          <p:cNvSpPr/>
          <p:nvPr/>
        </p:nvSpPr>
        <p:spPr>
          <a:xfrm>
            <a:off x="3821306" y="3245700"/>
            <a:ext cx="4292100"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4486437" y="3581475"/>
            <a:ext cx="1448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SimplePacing</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cxnSp>
        <p:nvCxnSpPr>
          <p:cNvPr id="523" name="Shape 523"/>
          <p:cNvCxnSpPr>
            <a:endCxn id="524" idx="5"/>
          </p:cNvCxnSpPr>
          <p:nvPr/>
        </p:nvCxnSpPr>
        <p:spPr>
          <a:xfrm flipH="1">
            <a:off x="2929875" y="37843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524" name="Shape 524"/>
          <p:cNvSpPr/>
          <p:nvPr/>
        </p:nvSpPr>
        <p:spPr>
          <a:xfrm>
            <a:off x="2468496" y="3449031"/>
            <a:ext cx="601182"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txBox="1"/>
          <p:nvPr/>
        </p:nvSpPr>
        <p:spPr>
          <a:xfrm>
            <a:off x="3821320" y="3784382"/>
            <a:ext cx="712500" cy="1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sense</a:t>
            </a:r>
            <a:endParaRPr/>
          </a:p>
        </p:txBody>
      </p:sp>
      <p:sp>
        <p:nvSpPr>
          <p:cNvPr id="526" name="Shape 526"/>
          <p:cNvSpPr txBox="1"/>
          <p:nvPr/>
        </p:nvSpPr>
        <p:spPr>
          <a:xfrm>
            <a:off x="2365674" y="4044555"/>
            <a:ext cx="1104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Voltage Sensor</a:t>
            </a:r>
            <a:endParaRPr/>
          </a:p>
        </p:txBody>
      </p:sp>
      <p:sp>
        <p:nvSpPr>
          <p:cNvPr id="527" name="Shape 527"/>
          <p:cNvSpPr/>
          <p:nvPr/>
        </p:nvSpPr>
        <p:spPr>
          <a:xfrm>
            <a:off x="4784187" y="5244162"/>
            <a:ext cx="853200" cy="796200"/>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8" name="Shape 528"/>
          <p:cNvCxnSpPr>
            <a:endCxn id="527" idx="0"/>
          </p:cNvCxnSpPr>
          <p:nvPr/>
        </p:nvCxnSpPr>
        <p:spPr>
          <a:xfrm flipH="1" rot="10800000">
            <a:off x="5200887" y="5244162"/>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529" name="Shape 529"/>
          <p:cNvCxnSpPr>
            <a:endCxn id="527" idx="5"/>
          </p:cNvCxnSpPr>
          <p:nvPr/>
        </p:nvCxnSpPr>
        <p:spPr>
          <a:xfrm>
            <a:off x="5205239" y="5678361"/>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530" name="Shape 530"/>
          <p:cNvSpPr txBox="1"/>
          <p:nvPr/>
        </p:nvSpPr>
        <p:spPr>
          <a:xfrm>
            <a:off x="3901348" y="6091688"/>
            <a:ext cx="1637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Clock Module</a:t>
            </a:r>
            <a:endParaRPr/>
          </a:p>
        </p:txBody>
      </p:sp>
      <p:cxnSp>
        <p:nvCxnSpPr>
          <p:cNvPr id="531" name="Shape 531"/>
          <p:cNvCxnSpPr>
            <a:stCxn id="527" idx="0"/>
            <a:endCxn id="522" idx="2"/>
          </p:cNvCxnSpPr>
          <p:nvPr/>
        </p:nvCxnSpPr>
        <p:spPr>
          <a:xfrm rot="10800000">
            <a:off x="5210787" y="4908462"/>
            <a:ext cx="0" cy="335700"/>
          </a:xfrm>
          <a:prstGeom prst="straightConnector1">
            <a:avLst/>
          </a:prstGeom>
          <a:noFill/>
          <a:ln cap="flat" cmpd="sng" w="19050">
            <a:solidFill>
              <a:srgbClr val="000000"/>
            </a:solidFill>
            <a:prstDash val="solid"/>
            <a:round/>
            <a:headEnd len="lg" w="lg" type="triangle"/>
            <a:tailEnd len="lg" w="lg" type="triangle"/>
          </a:ln>
        </p:spPr>
      </p:cxnSp>
      <p:sp>
        <p:nvSpPr>
          <p:cNvPr id="532" name="Shape 532"/>
          <p:cNvSpPr txBox="1"/>
          <p:nvPr/>
        </p:nvSpPr>
        <p:spPr>
          <a:xfrm>
            <a:off x="5430279" y="4878738"/>
            <a:ext cx="1002600" cy="1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timeIn / timeOut</a:t>
            </a:r>
            <a:endParaRPr/>
          </a:p>
        </p:txBody>
      </p:sp>
      <p:sp>
        <p:nvSpPr>
          <p:cNvPr id="533" name="Shape 533"/>
          <p:cNvSpPr/>
          <p:nvPr/>
        </p:nvSpPr>
        <p:spPr>
          <a:xfrm>
            <a:off x="6585983" y="3581484"/>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534" name="Shape 534"/>
          <p:cNvSpPr/>
          <p:nvPr/>
        </p:nvSpPr>
        <p:spPr>
          <a:xfrm>
            <a:off x="6652383" y="3784588"/>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535" name="Shape 535"/>
          <p:cNvSpPr/>
          <p:nvPr/>
        </p:nvSpPr>
        <p:spPr>
          <a:xfrm>
            <a:off x="6715885" y="3947269"/>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Other Subsystems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cxnSp>
        <p:nvCxnSpPr>
          <p:cNvPr id="536" name="Shape 536"/>
          <p:cNvCxnSpPr/>
          <p:nvPr/>
        </p:nvCxnSpPr>
        <p:spPr>
          <a:xfrm flipH="1" rot="10800000">
            <a:off x="5940120" y="3782727"/>
            <a:ext cx="657600" cy="4200"/>
          </a:xfrm>
          <a:prstGeom prst="straightConnector1">
            <a:avLst/>
          </a:prstGeom>
          <a:noFill/>
          <a:ln cap="flat" cmpd="sng" w="19050">
            <a:solidFill>
              <a:srgbClr val="000000"/>
            </a:solidFill>
            <a:prstDash val="solid"/>
            <a:round/>
            <a:headEnd len="lg" w="lg" type="triangle"/>
            <a:tailEnd len="lg" w="lg" type="none"/>
          </a:ln>
        </p:spPr>
      </p:cxnSp>
      <p:cxnSp>
        <p:nvCxnSpPr>
          <p:cNvPr id="537" name="Shape 537"/>
          <p:cNvCxnSpPr/>
          <p:nvPr/>
        </p:nvCxnSpPr>
        <p:spPr>
          <a:xfrm flipH="1" rot="10800000">
            <a:off x="5933064" y="3895569"/>
            <a:ext cx="671700" cy="4200"/>
          </a:xfrm>
          <a:prstGeom prst="straightConnector1">
            <a:avLst/>
          </a:prstGeom>
          <a:noFill/>
          <a:ln cap="flat" cmpd="sng" w="19050">
            <a:solidFill>
              <a:srgbClr val="000000"/>
            </a:solidFill>
            <a:prstDash val="solid"/>
            <a:round/>
            <a:headEnd len="lg" w="lg" type="none"/>
            <a:tailEnd len="lg" w="lg" type="triangle"/>
          </a:ln>
        </p:spPr>
      </p:cxnSp>
      <p:sp>
        <p:nvSpPr>
          <p:cNvPr id="538" name="Shape 538"/>
          <p:cNvSpPr/>
          <p:nvPr/>
        </p:nvSpPr>
        <p:spPr>
          <a:xfrm>
            <a:off x="696188" y="32058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rPr b="1" lang="en" sz="1600"/>
              <a:t>In the model: </a:t>
            </a:r>
            <a:endParaRPr b="1" sz="1600"/>
          </a:p>
          <a:p>
            <a:pPr indent="-330200" lvl="0" marL="457200" rtl="0">
              <a:spcBef>
                <a:spcPts val="0"/>
              </a:spcBef>
              <a:spcAft>
                <a:spcPts val="0"/>
              </a:spcAft>
              <a:buSzPts val="1600"/>
              <a:buChar char="●"/>
            </a:pPr>
            <a:r>
              <a:rPr lang="en" sz="1600"/>
              <a:t>Binary input</a:t>
            </a:r>
            <a:endParaRPr sz="1600"/>
          </a:p>
          <a:p>
            <a:pPr indent="0" lvl="0" marL="0" rtl="0">
              <a:spcBef>
                <a:spcPts val="0"/>
              </a:spcBef>
              <a:spcAft>
                <a:spcPts val="0"/>
              </a:spcAft>
              <a:buNone/>
            </a:pPr>
            <a:r>
              <a:rPr b="1" lang="en" sz="1600"/>
              <a:t>In the implementation: </a:t>
            </a:r>
            <a:endParaRPr b="1" sz="1600"/>
          </a:p>
          <a:p>
            <a:pPr indent="-330200" lvl="0" marL="457200" rtl="0">
              <a:spcBef>
                <a:spcPts val="0"/>
              </a:spcBef>
              <a:spcAft>
                <a:spcPts val="0"/>
              </a:spcAft>
              <a:buSzPts val="1600"/>
              <a:buChar char="●"/>
            </a:pPr>
            <a:r>
              <a:rPr lang="en" sz="1600"/>
              <a:t>Voltage reading compared </a:t>
            </a:r>
            <a:br>
              <a:rPr lang="en" sz="1600"/>
            </a:br>
            <a:r>
              <a:rPr lang="en" sz="1600"/>
              <a:t>to calculated threshold</a:t>
            </a:r>
            <a:endParaRPr sz="1600"/>
          </a:p>
        </p:txBody>
      </p:sp>
      <p:sp>
        <p:nvSpPr>
          <p:cNvPr id="539" name="Shape 539"/>
          <p:cNvSpPr/>
          <p:nvPr/>
        </p:nvSpPr>
        <p:spPr>
          <a:xfrm>
            <a:off x="791788" y="4408500"/>
            <a:ext cx="5794200"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600"/>
              <a:t>In the model: </a:t>
            </a:r>
            <a:endParaRPr b="1" sz="1600"/>
          </a:p>
          <a:p>
            <a:pPr indent="-330200" lvl="0" marL="457200" rtl="0">
              <a:spcBef>
                <a:spcPts val="0"/>
              </a:spcBef>
              <a:spcAft>
                <a:spcPts val="0"/>
              </a:spcAft>
              <a:buSzPts val="1600"/>
              <a:buChar char="●"/>
            </a:pPr>
            <a:r>
              <a:rPr lang="en" sz="1600"/>
              <a:t>input time = output time</a:t>
            </a:r>
            <a:endParaRPr sz="1600"/>
          </a:p>
          <a:p>
            <a:pPr indent="-330200" lvl="0" marL="457200" rtl="0">
              <a:spcBef>
                <a:spcPts val="0"/>
              </a:spcBef>
              <a:spcAft>
                <a:spcPts val="0"/>
              </a:spcAft>
              <a:buSzPts val="1600"/>
              <a:buChar char="●"/>
            </a:pPr>
            <a:r>
              <a:rPr lang="en" sz="1600"/>
              <a:t>Operations take place </a:t>
            </a:r>
            <a:br>
              <a:rPr lang="en" sz="1600"/>
            </a:br>
            <a:r>
              <a:rPr lang="en" sz="1600"/>
              <a:t>instantly.</a:t>
            </a:r>
            <a:endParaRPr sz="1600"/>
          </a:p>
          <a:p>
            <a:pPr indent="0" lvl="0" marL="0" rtl="0">
              <a:spcBef>
                <a:spcPts val="0"/>
              </a:spcBef>
              <a:spcAft>
                <a:spcPts val="0"/>
              </a:spcAft>
              <a:buNone/>
            </a:pPr>
            <a:r>
              <a:rPr b="1" lang="en" sz="1600"/>
              <a:t>In the implementation:</a:t>
            </a:r>
            <a:endParaRPr b="1" sz="1600"/>
          </a:p>
          <a:p>
            <a:pPr indent="-330200" lvl="0" marL="457200" rtl="0">
              <a:spcBef>
                <a:spcPts val="0"/>
              </a:spcBef>
              <a:spcAft>
                <a:spcPts val="0"/>
              </a:spcAft>
              <a:buSzPts val="1600"/>
              <a:buChar char="●"/>
            </a:pPr>
            <a:r>
              <a:rPr lang="en" sz="1600"/>
              <a:t>Operations take time to </a:t>
            </a:r>
            <a:br>
              <a:rPr lang="en" sz="1600"/>
            </a:br>
            <a:r>
              <a:rPr lang="en" sz="1600"/>
              <a:t>compute. </a:t>
            </a:r>
            <a:endParaRPr sz="1600"/>
          </a:p>
          <a:p>
            <a:pPr indent="-330200" lvl="0" marL="457200" rtl="0">
              <a:spcBef>
                <a:spcPts val="0"/>
              </a:spcBef>
              <a:spcAft>
                <a:spcPts val="0"/>
              </a:spcAft>
              <a:buSzPts val="1600"/>
              <a:buChar char="●"/>
            </a:pPr>
            <a:r>
              <a:rPr lang="en" sz="1600"/>
              <a:t>Clock drift may impact time.</a:t>
            </a:r>
            <a:endParaRPr sz="1600"/>
          </a:p>
        </p:txBody>
      </p:sp>
      <p:sp>
        <p:nvSpPr>
          <p:cNvPr id="540" name="Shape 5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
                                        <p:tgtEl>
                                          <p:spTgt spid="536"/>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
                                        <p:tgtEl>
                                          <p:spTgt spid="539"/>
                                        </p:tgtEl>
                                      </p:cBhvr>
                                    </p:animEffect>
                                  </p:childTnLst>
                                </p:cTn>
                              </p:par>
                              <p:par>
                                <p:cTn fill="hold" nodeType="withEffect" presetClass="exit" presetID="10" presetSubtype="0">
                                  <p:stCondLst>
                                    <p:cond delay="0"/>
                                  </p:stCondLst>
                                  <p:childTnLst>
                                    <p:animEffect filter="fade" transition="out">
                                      <p:cBhvr>
                                        <p:cTn dur="1"/>
                                        <p:tgtEl>
                                          <p:spTgt spid="538"/>
                                        </p:tgtEl>
                                      </p:cBhvr>
                                    </p:animEffect>
                                    <p:set>
                                      <p:cBhvr>
                                        <p:cTn dur="1" fill="hold">
                                          <p:stCondLst>
                                            <p:cond delay="0"/>
                                          </p:stCondLst>
                                        </p:cTn>
                                        <p:tgtEl>
                                          <p:spTgt spid="5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Refinement</a:t>
            </a:r>
            <a:endParaRPr/>
          </a:p>
        </p:txBody>
      </p:sp>
      <p:sp>
        <p:nvSpPr>
          <p:cNvPr id="546" name="Shape 5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Models have to balance precision with efficiency.</a:t>
            </a:r>
            <a:endParaRPr sz="2400"/>
          </a:p>
          <a:p>
            <a:pPr indent="-381000" lvl="0" marL="457200" marR="0" rtl="0" algn="l">
              <a:lnSpc>
                <a:spcPct val="100000"/>
              </a:lnSpc>
              <a:spcBef>
                <a:spcPts val="0"/>
              </a:spcBef>
              <a:spcAft>
                <a:spcPts val="0"/>
              </a:spcAft>
              <a:buSzPts val="2400"/>
              <a:buChar char="●"/>
            </a:pPr>
            <a:r>
              <a:rPr lang="en" sz="2400"/>
              <a:t>Abstractions that are too simple may introduce spurious failure paths that may not be in the real system.</a:t>
            </a:r>
            <a:endParaRPr sz="2400"/>
          </a:p>
          <a:p>
            <a:pPr indent="-381000" lvl="0" marL="457200" marR="0" rtl="0" algn="l">
              <a:lnSpc>
                <a:spcPct val="100000"/>
              </a:lnSpc>
              <a:spcBef>
                <a:spcPts val="0"/>
              </a:spcBef>
              <a:spcAft>
                <a:spcPts val="0"/>
              </a:spcAft>
              <a:buSzPts val="2400"/>
              <a:buChar char="●"/>
            </a:pPr>
            <a:r>
              <a:rPr lang="en" sz="2400"/>
              <a:t>Models that are too complex may render analysis infeasible due to resource exhaustion.</a:t>
            </a:r>
            <a:endParaRPr sz="2400"/>
          </a:p>
        </p:txBody>
      </p:sp>
      <p:pic>
        <p:nvPicPr>
          <p:cNvPr descr="Screenshot from 2015-09-03 15:53:20.png" id="547" name="Shape 547"/>
          <p:cNvPicPr preferRelativeResize="0"/>
          <p:nvPr/>
        </p:nvPicPr>
        <p:blipFill>
          <a:blip r:embed="rId3">
            <a:alphaModFix/>
          </a:blip>
          <a:stretch>
            <a:fillRect/>
          </a:stretch>
        </p:blipFill>
        <p:spPr>
          <a:xfrm>
            <a:off x="2160100" y="3612075"/>
            <a:ext cx="4823800" cy="2902125"/>
          </a:xfrm>
          <a:prstGeom prst="rect">
            <a:avLst/>
          </a:prstGeom>
          <a:noFill/>
          <a:ln>
            <a:noFill/>
          </a:ln>
        </p:spPr>
      </p:pic>
      <p:sp>
        <p:nvSpPr>
          <p:cNvPr id="548" name="Shape 5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54" name="Shape 5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Often, the source code of the software is too complex to analyze in detail. </a:t>
            </a:r>
            <a:endParaRPr/>
          </a:p>
          <a:p>
            <a:pPr indent="-419100" lvl="0" marL="457200" marR="0" rtl="0" algn="l">
              <a:lnSpc>
                <a:spcPct val="100000"/>
              </a:lnSpc>
              <a:spcBef>
                <a:spcPts val="0"/>
              </a:spcBef>
              <a:spcAft>
                <a:spcPts val="0"/>
              </a:spcAft>
              <a:buSzPts val="3000"/>
              <a:buChar char="●"/>
            </a:pPr>
            <a:r>
              <a:rPr lang="en"/>
              <a:t>Instead, we must create abstract models of the facets of a program we want to examine.</a:t>
            </a:r>
            <a:endParaRPr/>
          </a:p>
          <a:p>
            <a:pPr indent="-381000" lvl="1" marL="914400" marR="0" rtl="0" algn="l">
              <a:lnSpc>
                <a:spcPct val="100000"/>
              </a:lnSpc>
              <a:spcBef>
                <a:spcPts val="0"/>
              </a:spcBef>
              <a:spcAft>
                <a:spcPts val="0"/>
              </a:spcAft>
              <a:buSzPts val="2400"/>
              <a:buChar char="○"/>
            </a:pPr>
            <a:r>
              <a:rPr lang="en"/>
              <a:t>Models can be based on source code and execution paths or on specifications of functional behavior.</a:t>
            </a:r>
            <a:endParaRPr/>
          </a:p>
          <a:p>
            <a:pPr indent="-381000" lvl="1" marL="914400" marR="0" rtl="0" algn="l">
              <a:lnSpc>
                <a:spcPct val="100000"/>
              </a:lnSpc>
              <a:spcBef>
                <a:spcPts val="0"/>
              </a:spcBef>
              <a:spcAft>
                <a:spcPts val="0"/>
              </a:spcAft>
              <a:buSzPts val="2400"/>
              <a:buChar char="○"/>
            </a:pPr>
            <a:r>
              <a:rPr lang="en"/>
              <a:t>Models can be used to prove that the program obeys its specifications. </a:t>
            </a:r>
            <a:endParaRPr/>
          </a:p>
        </p:txBody>
      </p:sp>
      <p:sp>
        <p:nvSpPr>
          <p:cNvPr id="555" name="Shape 5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561" name="Shape 5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Functional Testing</a:t>
            </a:r>
            <a:endParaRPr/>
          </a:p>
          <a:p>
            <a:pPr indent="-381000" lvl="1" marL="914400" rtl="0">
              <a:spcBef>
                <a:spcPts val="0"/>
              </a:spcBef>
              <a:spcAft>
                <a:spcPts val="0"/>
              </a:spcAft>
              <a:buSzPts val="2400"/>
              <a:buChar char="○"/>
            </a:pPr>
            <a:r>
              <a:rPr lang="en"/>
              <a:t>Building tests using the requirement specification.</a:t>
            </a:r>
            <a:endParaRPr/>
          </a:p>
          <a:p>
            <a:pPr indent="-381000" lvl="1" marL="914400" rtl="0">
              <a:spcBef>
                <a:spcPts val="0"/>
              </a:spcBef>
              <a:spcAft>
                <a:spcPts val="0"/>
              </a:spcAft>
              <a:buSzPts val="2400"/>
              <a:buChar char="○"/>
            </a:pPr>
            <a:r>
              <a:rPr lang="en"/>
              <a:t>Reading: Chapter 10</a:t>
            </a:r>
            <a:endParaRPr/>
          </a:p>
          <a:p>
            <a:pPr indent="0" lvl="0" marL="0" rtl="0">
              <a:spcBef>
                <a:spcPts val="600"/>
              </a:spcBef>
              <a:spcAft>
                <a:spcPts val="0"/>
              </a:spcAft>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Team Selections due Thursday (11:59 PM)</a:t>
            </a:r>
            <a:endParaRPr/>
          </a:p>
          <a:p>
            <a:pPr indent="-381000" lvl="2" marL="1371600" rtl="0">
              <a:spcBef>
                <a:spcPts val="0"/>
              </a:spcBef>
              <a:spcAft>
                <a:spcPts val="0"/>
              </a:spcAft>
              <a:buSzPts val="2400"/>
              <a:buChar char="■"/>
            </a:pPr>
            <a:r>
              <a:rPr lang="en"/>
              <a:t>e-mail me with your team roster (or to get placed)</a:t>
            </a:r>
            <a:endParaRPr/>
          </a:p>
          <a:p>
            <a:pPr indent="-381000" lvl="1" marL="914400" rtl="0">
              <a:spcBef>
                <a:spcPts val="0"/>
              </a:spcBef>
              <a:spcAft>
                <a:spcPts val="0"/>
              </a:spcAft>
              <a:buSzPts val="2400"/>
              <a:buChar char="○"/>
            </a:pPr>
            <a:r>
              <a:rPr lang="en"/>
              <a:t>Reading assignment:</a:t>
            </a:r>
            <a:endParaRPr/>
          </a:p>
          <a:p>
            <a:pPr indent="-381000" lvl="2" marL="1371600" rtl="0">
              <a:spcBef>
                <a:spcPts val="0"/>
              </a:spcBef>
              <a:spcAft>
                <a:spcPts val="0"/>
              </a:spcAft>
              <a:buSzPts val="2400"/>
              <a:buChar char="■"/>
            </a:pPr>
            <a:r>
              <a:rPr lang="en"/>
              <a:t>James Whittaker. </a:t>
            </a:r>
            <a:r>
              <a:rPr i="1" lang="en"/>
              <a:t>The 10-Minute Test Plan</a:t>
            </a:r>
            <a:r>
              <a:rPr lang="en"/>
              <a:t>.</a:t>
            </a:r>
            <a:endParaRPr/>
          </a:p>
          <a:p>
            <a:pPr indent="-381000" lvl="2" marL="1371600" rtl="0">
              <a:spcBef>
                <a:spcPts val="0"/>
              </a:spcBef>
              <a:spcAft>
                <a:spcPts val="0"/>
              </a:spcAft>
              <a:buSzPts val="2400"/>
              <a:buChar char="■"/>
            </a:pPr>
            <a:r>
              <a:rPr lang="en"/>
              <a:t>Due January 31st (11:59 PM)</a:t>
            </a:r>
            <a:endParaRPr/>
          </a:p>
        </p:txBody>
      </p:sp>
      <p:sp>
        <p:nvSpPr>
          <p:cNvPr id="562" name="Shape 5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Reading Assignment</a:t>
            </a:r>
            <a:endParaRPr/>
          </a:p>
        </p:txBody>
      </p:sp>
      <p:sp>
        <p:nvSpPr>
          <p:cNvPr id="568" name="Shape 5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480"/>
              </a:spcBef>
              <a:spcAft>
                <a:spcPts val="0"/>
              </a:spcAft>
              <a:buSzPts val="2400"/>
              <a:buChar char="●"/>
            </a:pPr>
            <a:r>
              <a:rPr lang="en" sz="2400"/>
              <a:t>James Whittaker. </a:t>
            </a:r>
            <a:r>
              <a:rPr i="1" lang="en" sz="2400"/>
              <a:t>The 10-Minute Test Plan</a:t>
            </a:r>
            <a:r>
              <a:rPr lang="en" sz="2400"/>
              <a:t>.</a:t>
            </a:r>
            <a:endParaRPr sz="2400"/>
          </a:p>
          <a:p>
            <a:pPr indent="-381000" lvl="0" marL="457200" rtl="0">
              <a:spcBef>
                <a:spcPts val="0"/>
              </a:spcBef>
              <a:spcAft>
                <a:spcPts val="0"/>
              </a:spcAft>
              <a:buSzPts val="2400"/>
              <a:buChar char="●"/>
            </a:pPr>
            <a:r>
              <a:rPr lang="en" sz="2400"/>
              <a:t>Individual assignment.</a:t>
            </a:r>
            <a:endParaRPr sz="2400"/>
          </a:p>
          <a:p>
            <a:pPr indent="-381000" lvl="0" marL="457200" rtl="0">
              <a:spcBef>
                <a:spcPts val="0"/>
              </a:spcBef>
              <a:spcAft>
                <a:spcPts val="0"/>
              </a:spcAft>
              <a:buSzPts val="2400"/>
              <a:buChar char="●"/>
            </a:pPr>
            <a:r>
              <a:rPr lang="en" sz="2400"/>
              <a:t>Read the paper and turn in a one-page write-up:</a:t>
            </a:r>
            <a:endParaRPr sz="2400"/>
          </a:p>
          <a:p>
            <a:pPr indent="-381000" lvl="1" marL="914400" rtl="0">
              <a:spcBef>
                <a:spcPts val="0"/>
              </a:spcBef>
              <a:spcAft>
                <a:spcPts val="0"/>
              </a:spcAft>
              <a:buSzPts val="2400"/>
              <a:buChar char="○"/>
            </a:pPr>
            <a:r>
              <a:rPr lang="en"/>
              <a:t>Summary of the paper.</a:t>
            </a:r>
            <a:endParaRPr/>
          </a:p>
          <a:p>
            <a:pPr indent="-381000" lvl="1" marL="914400" rtl="0">
              <a:spcBef>
                <a:spcPts val="0"/>
              </a:spcBef>
              <a:spcAft>
                <a:spcPts val="0"/>
              </a:spcAft>
              <a:buSzPts val="2400"/>
              <a:buChar char="○"/>
            </a:pPr>
            <a:r>
              <a:rPr lang="en"/>
              <a:t>Your opinion on the work.</a:t>
            </a:r>
            <a:endParaRPr/>
          </a:p>
          <a:p>
            <a:pPr indent="-381000" lvl="2" marL="1371600" rtl="0">
              <a:spcBef>
                <a:spcPts val="0"/>
              </a:spcBef>
              <a:spcAft>
                <a:spcPts val="0"/>
              </a:spcAft>
              <a:buSzPts val="2400"/>
              <a:buChar char="■"/>
            </a:pPr>
            <a:r>
              <a:rPr lang="en"/>
              <a:t>Is it applicable to real-world software?</a:t>
            </a:r>
            <a:endParaRPr/>
          </a:p>
          <a:p>
            <a:pPr indent="-381000" lvl="2" marL="1371600" rtl="0">
              <a:spcBef>
                <a:spcPts val="0"/>
              </a:spcBef>
              <a:spcAft>
                <a:spcPts val="0"/>
              </a:spcAft>
              <a:buSzPts val="2400"/>
              <a:buChar char="■"/>
            </a:pPr>
            <a:r>
              <a:rPr lang="en"/>
              <a:t>Is it a useful approach?</a:t>
            </a:r>
            <a:endParaRPr/>
          </a:p>
          <a:p>
            <a:pPr indent="-381000" lvl="2" marL="1371600" rtl="0">
              <a:spcBef>
                <a:spcPts val="0"/>
              </a:spcBef>
              <a:spcAft>
                <a:spcPts val="0"/>
              </a:spcAft>
              <a:buSzPts val="2400"/>
              <a:buChar char="■"/>
            </a:pPr>
            <a:r>
              <a:rPr lang="en"/>
              <a:t>Where does it fall short?</a:t>
            </a:r>
            <a:endParaRPr/>
          </a:p>
          <a:p>
            <a:pPr indent="-381000" lvl="1" marL="914400" rtl="0">
              <a:spcBef>
                <a:spcPts val="0"/>
              </a:spcBef>
              <a:spcAft>
                <a:spcPts val="0"/>
              </a:spcAft>
              <a:buSzPts val="2400"/>
              <a:buChar char="○"/>
            </a:pPr>
            <a:r>
              <a:rPr lang="en"/>
              <a:t>Your thoughts on how this could be improved and extended.</a:t>
            </a:r>
            <a:endParaRPr/>
          </a:p>
        </p:txBody>
      </p:sp>
      <p:sp>
        <p:nvSpPr>
          <p:cNvPr id="569" name="Shape 5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Models</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a:t>
            </a:r>
            <a:r>
              <a:rPr b="1" lang="en"/>
              <a:t>model</a:t>
            </a:r>
            <a:r>
              <a:rPr lang="en"/>
              <a:t> is a simplified representation of an artifact, focusing on one facet of that artifact.</a:t>
            </a:r>
            <a:endParaRPr/>
          </a:p>
          <a:p>
            <a:pPr indent="-381000" lvl="1" marL="914400" rtl="0">
              <a:spcBef>
                <a:spcPts val="0"/>
              </a:spcBef>
              <a:spcAft>
                <a:spcPts val="0"/>
              </a:spcAft>
              <a:buSzPts val="2400"/>
              <a:buChar char="○"/>
            </a:pPr>
            <a:r>
              <a:rPr lang="en" sz="2400"/>
              <a:t>The model ignores </a:t>
            </a:r>
            <a:r>
              <a:rPr i="1" lang="en" sz="2400"/>
              <a:t>all </a:t>
            </a:r>
            <a:r>
              <a:rPr lang="en" sz="2400"/>
              <a:t>other elements of that artifact.</a:t>
            </a:r>
            <a:endParaRPr/>
          </a:p>
          <a:p>
            <a:pPr indent="-419100" lvl="0" marL="457200" marR="0" rtl="0" algn="l">
              <a:lnSpc>
                <a:spcPct val="100000"/>
              </a:lnSpc>
              <a:spcBef>
                <a:spcPts val="0"/>
              </a:spcBef>
              <a:spcAft>
                <a:spcPts val="0"/>
              </a:spcAft>
              <a:buSzPts val="3000"/>
              <a:buChar char="●"/>
            </a:pPr>
            <a:r>
              <a:rPr lang="en"/>
              <a:t>By abstracting away unnecessary details, extremely powerful analyses can be performed.</a:t>
            </a:r>
            <a:endParaRPr/>
          </a:p>
          <a:p>
            <a:pPr indent="-419100" lvl="0" marL="457200" marR="0" rtl="0" algn="l">
              <a:lnSpc>
                <a:spcPct val="100000"/>
              </a:lnSpc>
              <a:spcBef>
                <a:spcPts val="0"/>
              </a:spcBef>
              <a:spcAft>
                <a:spcPts val="0"/>
              </a:spcAft>
              <a:buSzPts val="3000"/>
              <a:buChar char="●"/>
            </a:pPr>
            <a:r>
              <a:rPr lang="en"/>
              <a:t>Model must preserve enough of the artifact that results hold.</a:t>
            </a:r>
            <a:endParaRPr/>
          </a:p>
          <a:p>
            <a:pPr indent="0" lvl="0" marL="0" marR="0" rtl="0" algn="l">
              <a:lnSpc>
                <a:spcPct val="100000"/>
              </a:lnSpc>
              <a:spcBef>
                <a:spcPts val="600"/>
              </a:spcBef>
              <a:spcAft>
                <a:spcPts val="0"/>
              </a:spcAft>
              <a:buNone/>
            </a:pPr>
            <a:r>
              <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Properties</a:t>
            </a:r>
            <a:endParaRPr/>
          </a:p>
        </p:txBody>
      </p:sp>
      <p:sp>
        <p:nvSpPr>
          <p:cNvPr id="85" name="Shape 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To be useful, a model must be:</a:t>
            </a:r>
            <a:endParaRPr/>
          </a:p>
          <a:p>
            <a:pPr indent="-419100" lvl="0" marL="457200" marR="0" rtl="0" algn="l">
              <a:lnSpc>
                <a:spcPct val="100000"/>
              </a:lnSpc>
              <a:spcBef>
                <a:spcPts val="600"/>
              </a:spcBef>
              <a:spcAft>
                <a:spcPts val="0"/>
              </a:spcAft>
              <a:buSzPts val="3000"/>
              <a:buChar char="●"/>
            </a:pPr>
            <a:r>
              <a:rPr lang="en"/>
              <a:t>Compact</a:t>
            </a:r>
            <a:endParaRPr/>
          </a:p>
          <a:p>
            <a:pPr indent="-381000" lvl="1" marL="914400" marR="0" rtl="0" algn="l">
              <a:lnSpc>
                <a:spcPct val="100000"/>
              </a:lnSpc>
              <a:spcBef>
                <a:spcPts val="0"/>
              </a:spcBef>
              <a:spcAft>
                <a:spcPts val="0"/>
              </a:spcAft>
              <a:buSzPts val="2400"/>
              <a:buChar char="○"/>
            </a:pPr>
            <a:r>
              <a:rPr lang="en"/>
              <a:t>Models must be simplified enough to be analyzed.</a:t>
            </a:r>
            <a:endParaRPr/>
          </a:p>
          <a:p>
            <a:pPr indent="-381000" lvl="1" marL="914400" marR="0" rtl="0" algn="l">
              <a:lnSpc>
                <a:spcPct val="100000"/>
              </a:lnSpc>
              <a:spcBef>
                <a:spcPts val="0"/>
              </a:spcBef>
              <a:spcAft>
                <a:spcPts val="0"/>
              </a:spcAft>
              <a:buSzPts val="2400"/>
              <a:buChar char="○"/>
            </a:pPr>
            <a:r>
              <a:rPr lang="en"/>
              <a:t>“How simple” depends on how it will be used.</a:t>
            </a:r>
            <a:endParaRPr/>
          </a:p>
          <a:p>
            <a:pPr indent="-419100" lvl="0" marL="457200" marR="0" rtl="0" algn="l">
              <a:lnSpc>
                <a:spcPct val="100000"/>
              </a:lnSpc>
              <a:spcBef>
                <a:spcPts val="0"/>
              </a:spcBef>
              <a:spcAft>
                <a:spcPts val="0"/>
              </a:spcAft>
              <a:buSzPts val="3000"/>
              <a:buChar char="●"/>
            </a:pPr>
            <a:r>
              <a:rPr lang="en"/>
              <a:t>Predictive</a:t>
            </a:r>
            <a:endParaRPr/>
          </a:p>
          <a:p>
            <a:pPr indent="-381000" lvl="1" marL="914400" marR="0" rtl="0" algn="l">
              <a:lnSpc>
                <a:spcPct val="100000"/>
              </a:lnSpc>
              <a:spcBef>
                <a:spcPts val="0"/>
              </a:spcBef>
              <a:spcAft>
                <a:spcPts val="0"/>
              </a:spcAft>
              <a:buSzPts val="2400"/>
              <a:buChar char="○"/>
            </a:pPr>
            <a:r>
              <a:rPr lang="en"/>
              <a:t>Represent the real system well enough to distinguish between good and bad outcomes of analyses.</a:t>
            </a:r>
            <a:endParaRPr/>
          </a:p>
          <a:p>
            <a:pPr indent="-381000" lvl="1" marL="914400" marR="0" rtl="0" algn="l">
              <a:lnSpc>
                <a:spcPct val="100000"/>
              </a:lnSpc>
              <a:spcBef>
                <a:spcPts val="0"/>
              </a:spcBef>
              <a:spcAft>
                <a:spcPts val="0"/>
              </a:spcAft>
              <a:buSzPts val="2400"/>
              <a:buChar char="○"/>
            </a:pPr>
            <a:r>
              <a:rPr lang="en"/>
              <a:t>No single model usually represents all characteristics of the system well enough for all types of analysis.</a:t>
            </a:r>
            <a:endParaRPr/>
          </a:p>
        </p:txBody>
      </p:sp>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Properties</a:t>
            </a:r>
            <a:endParaRPr/>
          </a:p>
        </p:txBody>
      </p:sp>
      <p:sp>
        <p:nvSpPr>
          <p:cNvPr id="92" name="Shape 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To be useful, a model must be:</a:t>
            </a:r>
            <a:endParaRPr/>
          </a:p>
          <a:p>
            <a:pPr indent="-419100" lvl="0" marL="457200" marR="0" rtl="0" algn="l">
              <a:lnSpc>
                <a:spcPct val="100000"/>
              </a:lnSpc>
              <a:spcBef>
                <a:spcPts val="600"/>
              </a:spcBef>
              <a:spcAft>
                <a:spcPts val="0"/>
              </a:spcAft>
              <a:buClr>
                <a:schemeClr val="dk1"/>
              </a:buClr>
              <a:buSzPts val="3000"/>
              <a:buFont typeface="Arial"/>
              <a:buChar char="●"/>
            </a:pPr>
            <a:r>
              <a:rPr lang="en"/>
              <a:t>Meaningful</a:t>
            </a:r>
            <a:endParaRPr/>
          </a:p>
          <a:p>
            <a:pPr indent="-381000" lvl="1" marL="914400" marR="0" rtl="0" algn="l">
              <a:lnSpc>
                <a:spcPct val="100000"/>
              </a:lnSpc>
              <a:spcBef>
                <a:spcPts val="0"/>
              </a:spcBef>
              <a:spcAft>
                <a:spcPts val="0"/>
              </a:spcAft>
              <a:buSzPts val="2400"/>
              <a:buChar char="○"/>
            </a:pPr>
            <a:r>
              <a:rPr lang="en"/>
              <a:t>Must provide more information than success and failure. Must allow diagnoses of the causes of failure.</a:t>
            </a:r>
            <a:endParaRPr/>
          </a:p>
          <a:p>
            <a:pPr indent="-419100" lvl="0" marL="457200" marR="0" rtl="0" algn="l">
              <a:lnSpc>
                <a:spcPct val="100000"/>
              </a:lnSpc>
              <a:spcBef>
                <a:spcPts val="0"/>
              </a:spcBef>
              <a:spcAft>
                <a:spcPts val="0"/>
              </a:spcAft>
              <a:buSzPts val="3000"/>
              <a:buChar char="●"/>
            </a:pPr>
            <a:r>
              <a:rPr lang="en"/>
              <a:t>Sufficiently General</a:t>
            </a:r>
            <a:endParaRPr/>
          </a:p>
          <a:p>
            <a:pPr indent="-381000" lvl="1" marL="914400" marR="0" rtl="0" algn="l">
              <a:lnSpc>
                <a:spcPct val="100000"/>
              </a:lnSpc>
              <a:spcBef>
                <a:spcPts val="0"/>
              </a:spcBef>
              <a:spcAft>
                <a:spcPts val="0"/>
              </a:spcAft>
              <a:buSzPts val="2400"/>
              <a:buChar char="○"/>
            </a:pPr>
            <a:r>
              <a:rPr lang="en"/>
              <a:t>Models must be practical for use in the domain of interest.</a:t>
            </a:r>
            <a:endParaRPr/>
          </a:p>
          <a:p>
            <a:pPr indent="-381000" lvl="1" marL="914400" marR="0" rtl="0" algn="l">
              <a:lnSpc>
                <a:spcPct val="100000"/>
              </a:lnSpc>
              <a:spcBef>
                <a:spcPts val="0"/>
              </a:spcBef>
              <a:spcAft>
                <a:spcPts val="0"/>
              </a:spcAft>
              <a:buSzPts val="2400"/>
              <a:buChar char="○"/>
            </a:pPr>
            <a:r>
              <a:rPr lang="en"/>
              <a:t>An analysis of C programs is not useful if it only works for programs without pointers.</a:t>
            </a:r>
            <a:endParaRPr/>
          </a:p>
        </p:txBody>
      </p:sp>
      <p:sp>
        <p:nvSpPr>
          <p:cNvPr id="93" name="Shape 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Directed Graphs</a:t>
            </a:r>
            <a:endParaRPr/>
          </a:p>
        </p:txBody>
      </p:sp>
      <p:sp>
        <p:nvSpPr>
          <p:cNvPr id="99" name="Shape 99"/>
          <p:cNvSpPr txBox="1"/>
          <p:nvPr>
            <p:ph idx="1" type="body"/>
          </p:nvPr>
        </p:nvSpPr>
        <p:spPr>
          <a:xfrm>
            <a:off x="457200" y="1600200"/>
            <a:ext cx="44211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A directed graph is composed of a set of </a:t>
            </a:r>
            <a:r>
              <a:rPr i="1" lang="en" sz="2400"/>
              <a:t>nodes</a:t>
            </a:r>
            <a:r>
              <a:rPr lang="en" sz="2400"/>
              <a:t> N and a relation E on the set (a set of ordered pairs, called </a:t>
            </a:r>
            <a:r>
              <a:rPr i="1" lang="en" sz="2400"/>
              <a:t>edges</a:t>
            </a:r>
            <a:r>
              <a:rPr lang="en" sz="2400"/>
              <a:t>).</a:t>
            </a:r>
            <a:endParaRPr sz="2400"/>
          </a:p>
          <a:p>
            <a:pPr indent="-381000" lvl="0" marL="457200" marR="0" rtl="0" algn="l">
              <a:lnSpc>
                <a:spcPct val="100000"/>
              </a:lnSpc>
              <a:spcBef>
                <a:spcPts val="600"/>
              </a:spcBef>
              <a:spcAft>
                <a:spcPts val="0"/>
              </a:spcAft>
              <a:buSzPts val="2400"/>
              <a:buChar char="●"/>
            </a:pPr>
            <a:r>
              <a:rPr lang="en" sz="2400"/>
              <a:t>Nodes represent program entities.</a:t>
            </a:r>
            <a:endParaRPr sz="2400"/>
          </a:p>
          <a:p>
            <a:pPr indent="-381000" lvl="0" marL="457200" marR="0" rtl="0" algn="l">
              <a:lnSpc>
                <a:spcPct val="100000"/>
              </a:lnSpc>
              <a:spcBef>
                <a:spcPts val="0"/>
              </a:spcBef>
              <a:spcAft>
                <a:spcPts val="0"/>
              </a:spcAft>
              <a:buSzPts val="2400"/>
              <a:buChar char="●"/>
            </a:pPr>
            <a:r>
              <a:rPr lang="en" sz="2400"/>
              <a:t>Edges represent relations between entities.</a:t>
            </a:r>
            <a:endParaRPr sz="2400"/>
          </a:p>
          <a:p>
            <a:pPr indent="-381000" lvl="1" marL="914400" marR="0" rtl="0" algn="l">
              <a:lnSpc>
                <a:spcPct val="100000"/>
              </a:lnSpc>
              <a:spcBef>
                <a:spcPts val="0"/>
              </a:spcBef>
              <a:spcAft>
                <a:spcPts val="0"/>
              </a:spcAft>
              <a:buSzPts val="2400"/>
              <a:buChar char="○"/>
            </a:pPr>
            <a:r>
              <a:rPr lang="en"/>
              <a:t>i.e., flow of execution.</a:t>
            </a:r>
            <a:endParaRPr sz="2400"/>
          </a:p>
          <a:p>
            <a:pPr indent="0" lvl="0" marL="0" marR="0" rtl="0" algn="l">
              <a:lnSpc>
                <a:spcPct val="100000"/>
              </a:lnSpc>
              <a:spcBef>
                <a:spcPts val="600"/>
              </a:spcBef>
              <a:spcAft>
                <a:spcPts val="0"/>
              </a:spcAft>
              <a:buNone/>
            </a:pPr>
            <a:r>
              <a:t/>
            </a:r>
            <a:endParaRPr sz="2400"/>
          </a:p>
        </p:txBody>
      </p:sp>
      <p:sp>
        <p:nvSpPr>
          <p:cNvPr id="100" name="Shape 100"/>
          <p:cNvSpPr/>
          <p:nvPr/>
        </p:nvSpPr>
        <p:spPr>
          <a:xfrm>
            <a:off x="5877600" y="2779200"/>
            <a:ext cx="1369500" cy="66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A</a:t>
            </a:r>
            <a:endParaRPr b="1" sz="1800"/>
          </a:p>
        </p:txBody>
      </p:sp>
      <p:sp>
        <p:nvSpPr>
          <p:cNvPr id="101" name="Shape 101"/>
          <p:cNvSpPr/>
          <p:nvPr/>
        </p:nvSpPr>
        <p:spPr>
          <a:xfrm>
            <a:off x="5150250" y="3993800"/>
            <a:ext cx="1369500" cy="66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102" name="Shape 102"/>
          <p:cNvSpPr/>
          <p:nvPr/>
        </p:nvSpPr>
        <p:spPr>
          <a:xfrm>
            <a:off x="6862200" y="3993800"/>
            <a:ext cx="1369500" cy="66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cxnSp>
        <p:nvCxnSpPr>
          <p:cNvPr id="103" name="Shape 103"/>
          <p:cNvCxnSpPr>
            <a:stCxn id="100" idx="2"/>
            <a:endCxn id="101" idx="0"/>
          </p:cNvCxnSpPr>
          <p:nvPr/>
        </p:nvCxnSpPr>
        <p:spPr>
          <a:xfrm flipH="1">
            <a:off x="5835150" y="3449100"/>
            <a:ext cx="727200" cy="544800"/>
          </a:xfrm>
          <a:prstGeom prst="straightConnector1">
            <a:avLst/>
          </a:prstGeom>
          <a:noFill/>
          <a:ln cap="flat" cmpd="sng" w="9525">
            <a:solidFill>
              <a:schemeClr val="dk2"/>
            </a:solidFill>
            <a:prstDash val="solid"/>
            <a:round/>
            <a:headEnd len="lg" w="lg" type="none"/>
            <a:tailEnd len="lg" w="lg" type="triangle"/>
          </a:ln>
        </p:spPr>
      </p:cxnSp>
      <p:cxnSp>
        <p:nvCxnSpPr>
          <p:cNvPr id="104" name="Shape 104"/>
          <p:cNvCxnSpPr>
            <a:stCxn id="100" idx="2"/>
            <a:endCxn id="102" idx="0"/>
          </p:cNvCxnSpPr>
          <p:nvPr/>
        </p:nvCxnSpPr>
        <p:spPr>
          <a:xfrm>
            <a:off x="6562350" y="3449100"/>
            <a:ext cx="984600" cy="544800"/>
          </a:xfrm>
          <a:prstGeom prst="straightConnector1">
            <a:avLst/>
          </a:prstGeom>
          <a:noFill/>
          <a:ln cap="flat" cmpd="sng" w="9525">
            <a:solidFill>
              <a:schemeClr val="dk2"/>
            </a:solidFill>
            <a:prstDash val="solid"/>
            <a:round/>
            <a:headEnd len="lg" w="lg" type="none"/>
            <a:tailEnd len="lg" w="lg" type="triangle"/>
          </a:ln>
        </p:spPr>
      </p:cxnSp>
      <p:sp>
        <p:nvSpPr>
          <p:cNvPr id="105" name="Shape 105"/>
          <p:cNvSpPr/>
          <p:nvPr/>
        </p:nvSpPr>
        <p:spPr>
          <a:xfrm>
            <a:off x="7267200" y="3059125"/>
            <a:ext cx="1419600" cy="1309625"/>
          </a:xfrm>
          <a:custGeom>
            <a:pathLst>
              <a:path extrusionOk="0" h="52385" w="56784">
                <a:moveTo>
                  <a:pt x="39189" y="52385"/>
                </a:moveTo>
                <a:lnTo>
                  <a:pt x="56784" y="15195"/>
                </a:lnTo>
                <a:lnTo>
                  <a:pt x="0" y="0"/>
                </a:lnTo>
              </a:path>
            </a:pathLst>
          </a:custGeom>
          <a:noFill/>
          <a:ln cap="flat" cmpd="sng" w="9525">
            <a:solidFill>
              <a:schemeClr val="dk2"/>
            </a:solidFill>
            <a:prstDash val="solid"/>
            <a:round/>
            <a:headEnd len="lg" w="lg" type="none"/>
            <a:tailEnd len="lg" w="lg" type="triangle"/>
          </a:ln>
        </p:spPr>
      </p:sp>
      <p:sp>
        <p:nvSpPr>
          <p:cNvPr id="106" name="Shape 1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Types of Models</a:t>
            </a:r>
            <a:endParaRPr/>
          </a:p>
        </p:txBody>
      </p:sp>
      <p:sp>
        <p:nvSpPr>
          <p:cNvPr id="112" name="Shape 1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Two main “views” of program behavior:</a:t>
            </a:r>
            <a:endParaRPr/>
          </a:p>
          <a:p>
            <a:pPr indent="-381000" lvl="1" marL="914400" rtl="0">
              <a:spcBef>
                <a:spcPts val="0"/>
              </a:spcBef>
              <a:spcAft>
                <a:spcPts val="0"/>
              </a:spcAft>
              <a:buSzPts val="2400"/>
              <a:buChar char="○"/>
            </a:pPr>
            <a:r>
              <a:rPr b="1" lang="en" sz="2400"/>
              <a:t>Code-Based</a:t>
            </a:r>
            <a:endParaRPr b="1" sz="2400"/>
          </a:p>
          <a:p>
            <a:pPr indent="-381000" lvl="2" marL="1371600" rtl="0">
              <a:spcBef>
                <a:spcPts val="0"/>
              </a:spcBef>
              <a:spcAft>
                <a:spcPts val="0"/>
              </a:spcAft>
              <a:buSzPts val="2400"/>
              <a:buChar char="■"/>
            </a:pPr>
            <a:r>
              <a:rPr lang="en"/>
              <a:t>Visualization of paths of execution (where states are code locations)</a:t>
            </a:r>
            <a:endParaRPr/>
          </a:p>
          <a:p>
            <a:pPr indent="-381000" lvl="2" marL="1371600" rtl="0">
              <a:spcBef>
                <a:spcPts val="0"/>
              </a:spcBef>
              <a:spcAft>
                <a:spcPts val="0"/>
              </a:spcAft>
              <a:buSzPts val="2400"/>
              <a:buChar char="■"/>
            </a:pPr>
            <a:r>
              <a:rPr lang="en"/>
              <a:t>Often used to guide test generation.</a:t>
            </a:r>
            <a:endParaRPr/>
          </a:p>
          <a:p>
            <a:pPr indent="-381000" lvl="1" marL="914400" rtl="0">
              <a:spcBef>
                <a:spcPts val="0"/>
              </a:spcBef>
              <a:spcAft>
                <a:spcPts val="0"/>
              </a:spcAft>
              <a:buSzPts val="2400"/>
              <a:buChar char="○"/>
            </a:pPr>
            <a:r>
              <a:rPr b="1" lang="en" sz="2400"/>
              <a:t>Behavior-Based</a:t>
            </a:r>
            <a:endParaRPr b="1" sz="2400"/>
          </a:p>
          <a:p>
            <a:pPr indent="-381000" lvl="2" marL="1371600" rtl="0">
              <a:spcBef>
                <a:spcPts val="0"/>
              </a:spcBef>
              <a:spcAft>
                <a:spcPts val="0"/>
              </a:spcAft>
              <a:buSzPts val="2400"/>
              <a:buChar char="■"/>
            </a:pPr>
            <a:r>
              <a:rPr lang="en"/>
              <a:t>Mapping of functionality to a series of abstract program states. Not directly linked to code statements.</a:t>
            </a:r>
            <a:endParaRPr/>
          </a:p>
          <a:p>
            <a:pPr indent="-419100" lvl="0" marL="457200" rtl="0">
              <a:spcBef>
                <a:spcPts val="0"/>
              </a:spcBef>
              <a:spcAft>
                <a:spcPts val="0"/>
              </a:spcAft>
              <a:buSzPts val="3000"/>
              <a:buChar char="●"/>
            </a:pPr>
            <a:r>
              <a:rPr lang="en"/>
              <a:t>U</a:t>
            </a:r>
            <a:r>
              <a:rPr lang="en"/>
              <a:t>sed to analyze correctness, usability, security, architectural health, etc.</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13" name="Shape 1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