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So, this is what our roadmap looks like.</a:t>
            </a:r>
            <a:endParaRPr>
              <a:solidFill>
                <a:schemeClr val="dk1"/>
              </a:solidFill>
            </a:endParaRPr>
          </a:p>
          <a:p>
            <a:pPr indent="-317500" lvl="0" marL="457200" rtl="0">
              <a:lnSpc>
                <a:spcPct val="115000"/>
              </a:lnSpc>
              <a:spcBef>
                <a:spcPts val="0"/>
              </a:spcBef>
              <a:spcAft>
                <a:spcPts val="0"/>
              </a:spcAft>
              <a:buClr>
                <a:schemeClr val="dk1"/>
              </a:buClr>
              <a:buSzPts val="1400"/>
              <a:buChar char="-"/>
            </a:pPr>
            <a:r>
              <a:rPr lang="en">
                <a:solidFill>
                  <a:schemeClr val="dk1"/>
                </a:solidFill>
              </a:rPr>
              <a:t>You need to write and refine your requirements until they are testable. </a:t>
            </a:r>
            <a:endParaRPr>
              <a:solidFill>
                <a:schemeClr val="dk1"/>
              </a:solidFill>
            </a:endParaRPr>
          </a:p>
          <a:p>
            <a:pPr indent="-317500" lvl="0" marL="457200" rtl="0">
              <a:lnSpc>
                <a:spcPct val="115000"/>
              </a:lnSpc>
              <a:spcBef>
                <a:spcPts val="0"/>
              </a:spcBef>
              <a:spcAft>
                <a:spcPts val="0"/>
              </a:spcAft>
              <a:buClr>
                <a:schemeClr val="dk1"/>
              </a:buClr>
              <a:buSzPts val="1400"/>
              <a:buChar char="-"/>
            </a:pPr>
            <a:r>
              <a:rPr lang="en">
                <a:solidFill>
                  <a:schemeClr val="dk1"/>
                </a:solidFill>
              </a:rPr>
              <a:t>Then, you need to figure out what the independently testable features of your system are. What features or functions can be tested in isolation. What can we push and observe in the software?</a:t>
            </a:r>
            <a:endParaRPr>
              <a:solidFill>
                <a:schemeClr val="dk1"/>
              </a:solidFill>
            </a:endParaRPr>
          </a:p>
          <a:p>
            <a:pPr indent="-317500" lvl="0" marL="457200" rtl="0">
              <a:lnSpc>
                <a:spcPct val="115000"/>
              </a:lnSpc>
              <a:spcBef>
                <a:spcPts val="0"/>
              </a:spcBef>
              <a:spcAft>
                <a:spcPts val="0"/>
              </a:spcAft>
              <a:buClr>
                <a:schemeClr val="dk1"/>
              </a:buClr>
              <a:buSzPts val="1400"/>
              <a:buChar char="-"/>
            </a:pPr>
            <a:r>
              <a:rPr lang="en">
                <a:solidFill>
                  <a:schemeClr val="dk1"/>
                </a:solidFill>
              </a:rPr>
              <a:t>For each of those features, what are the possible outcomes - good, alternative, and exception paths - and what kind of input will trigger them.</a:t>
            </a:r>
            <a:endParaRPr>
              <a:solidFill>
                <a:schemeClr val="dk1"/>
              </a:solidFill>
            </a:endParaRPr>
          </a:p>
          <a:p>
            <a:pPr indent="-317500" lvl="0" marL="457200" rtl="0">
              <a:lnSpc>
                <a:spcPct val="115000"/>
              </a:lnSpc>
              <a:spcBef>
                <a:spcPts val="0"/>
              </a:spcBef>
              <a:spcAft>
                <a:spcPts val="0"/>
              </a:spcAft>
              <a:buClr>
                <a:schemeClr val="dk1"/>
              </a:buClr>
              <a:buSzPts val="1400"/>
              <a:buChar char="-"/>
            </a:pPr>
            <a:r>
              <a:rPr lang="en">
                <a:solidFill>
                  <a:schemeClr val="dk1"/>
                </a:solidFill>
              </a:rPr>
              <a:t>Usually, requirements-based testing techniques produce abstract test case specifications that identify classes of test cases.</a:t>
            </a:r>
            <a:endParaRPr>
              <a:solidFill>
                <a:schemeClr val="dk1"/>
              </a:solidFill>
            </a:endParaRPr>
          </a:p>
          <a:p>
            <a:pPr indent="-317500" lvl="0" marL="457200" rtl="0">
              <a:lnSpc>
                <a:spcPct val="115000"/>
              </a:lnSpc>
              <a:spcBef>
                <a:spcPts val="0"/>
              </a:spcBef>
              <a:spcAft>
                <a:spcPts val="0"/>
              </a:spcAft>
              <a:buClr>
                <a:schemeClr val="dk1"/>
              </a:buClr>
              <a:buSzPts val="1400"/>
              <a:buChar char="-"/>
            </a:pPr>
            <a:r>
              <a:rPr lang="en">
                <a:solidFill>
                  <a:schemeClr val="dk1"/>
                </a:solidFill>
              </a:rPr>
              <a:t>Then, instantiate the specifications to produce individual test cases with concrete input and expected output pairings.</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Is this an acceptable requirement?</a:t>
            </a:r>
            <a:endParaRPr>
              <a:solidFill>
                <a:schemeClr val="dk1"/>
              </a:solidFill>
            </a:endParaRPr>
          </a:p>
          <a:p>
            <a:pPr indent="0" lvl="0" marL="0" rtl="0">
              <a:lnSpc>
                <a:spcPct val="115000"/>
              </a:lnSpc>
              <a:spcBef>
                <a:spcPts val="0"/>
              </a:spcBef>
              <a:spcAft>
                <a:spcPts val="0"/>
              </a:spcAft>
              <a:buNone/>
            </a:pPr>
            <a:r>
              <a:rPr lang="en">
                <a:solidFill>
                  <a:schemeClr val="dk1"/>
                </a:solidFill>
              </a:rPr>
              <a:t>What’s wrong? How would you fix it?</a:t>
            </a:r>
            <a:endParaRPr>
              <a:solidFill>
                <a:schemeClr val="dk1"/>
              </a:solidFill>
            </a:endParaRPr>
          </a:p>
          <a:p>
            <a:pPr indent="0" lvl="0" marL="0" rtl="0">
              <a:lnSpc>
                <a:spcPct val="115000"/>
              </a:lnSpc>
              <a:spcBef>
                <a:spcPts val="0"/>
              </a:spcBef>
              <a:spcAft>
                <a:spcPts val="0"/>
              </a:spcAft>
              <a:buNone/>
            </a:pPr>
            <a:r>
              <a:rPr lang="en">
                <a:solidFill>
                  <a:schemeClr val="dk1"/>
                </a:solidFill>
              </a:rPr>
              <a:t>-read</a:t>
            </a:r>
            <a:endParaRPr>
              <a:solidFill>
                <a:schemeClr val="dk1"/>
              </a:solidFill>
            </a:endParaRPr>
          </a:p>
          <a:p>
            <a:pPr indent="0" lvl="0" marL="0" rtl="0">
              <a:lnSpc>
                <a:spcPct val="115000"/>
              </a:lnSpc>
              <a:spcBef>
                <a:spcPts val="0"/>
              </a:spcBef>
              <a:spcAft>
                <a:spcPts val="0"/>
              </a:spcAft>
              <a:buNone/>
            </a:pPr>
            <a:r>
              <a:rPr lang="en">
                <a:solidFill>
                  <a:schemeClr val="dk1"/>
                </a:solidFill>
              </a:rPr>
              <a:t>-we need to quantify the error rate. (read examples)</a:t>
            </a:r>
            <a:endParaRPr>
              <a:solidFill>
                <a:schemeClr val="dk1"/>
              </a:solidFill>
            </a:endParaRPr>
          </a:p>
          <a:p>
            <a:pPr indent="0" lvl="0" marL="0" rtl="0">
              <a:lnSpc>
                <a:spcPct val="115000"/>
              </a:lnSpc>
              <a:spcBef>
                <a:spcPts val="0"/>
              </a:spcBef>
              <a:spcAft>
                <a:spcPts val="0"/>
              </a:spcAft>
              <a:buNone/>
            </a:pPr>
            <a:r>
              <a:rPr lang="en">
                <a:solidFill>
                  <a:schemeClr val="dk1"/>
                </a:solidFill>
              </a:rPr>
              <a:t>-There are two big problems with requirements such as these. The first is that this is too vague - we could implement the original requirement in the software in a million ways, all up to the interpretation of whatever developer was reading the requirement. There is no control over the resulting product. That’s not going to cut it. You might get a buggier product, you might not, but the real issue is that you don’t know what you’ll get. With requirements this vague, there is no way to ensure that the product works as intended, that it does what we claimed it would do or what the customer actually wants it to do. </a:t>
            </a:r>
            <a:endParaRPr>
              <a:solidFill>
                <a:schemeClr val="dk1"/>
              </a:solidFill>
            </a:endParaRPr>
          </a:p>
          <a:p>
            <a:pPr indent="0" lvl="0" marL="0" rtl="0">
              <a:lnSpc>
                <a:spcPct val="115000"/>
              </a:lnSpc>
              <a:spcBef>
                <a:spcPts val="0"/>
              </a:spcBef>
              <a:spcAft>
                <a:spcPts val="0"/>
              </a:spcAft>
              <a:buNone/>
            </a:pPr>
            <a:r>
              <a:rPr lang="en">
                <a:solidFill>
                  <a:schemeClr val="dk1"/>
                </a:solidFill>
              </a:rPr>
              <a:t>- So, this won’t cut it. We need to control how the final product acts. We can’t go in blind. To fix this, we need to make this requirement testable.</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Let’s just start by taking a couple of typical requirements. (read them)</a:t>
            </a:r>
            <a:endParaRPr>
              <a:solidFill>
                <a:schemeClr val="dk1"/>
              </a:solidFill>
            </a:endParaRPr>
          </a:p>
          <a:p>
            <a:pPr indent="0" lvl="0" marL="0" rtl="0">
              <a:lnSpc>
                <a:spcPct val="115000"/>
              </a:lnSpc>
              <a:spcBef>
                <a:spcPts val="0"/>
              </a:spcBef>
              <a:spcAft>
                <a:spcPts val="0"/>
              </a:spcAft>
              <a:buNone/>
            </a:pPr>
            <a:r>
              <a:rPr lang="en">
                <a:solidFill>
                  <a:schemeClr val="dk1"/>
                </a:solidFill>
              </a:rPr>
              <a:t>These aren’t good - they’re clearly vague - but how can we make them verifiable? The obvious answer is to quantify them. Start thinking about how you would show that the software meets these requirements. A good way to do so is to come up with some test cases, so can anybody give me a test case for the first one that we can use to go back and refine the requirement:</a:t>
            </a:r>
            <a:endParaRPr>
              <a:solidFill>
                <a:schemeClr val="dk1"/>
              </a:solidFill>
            </a:endParaRPr>
          </a:p>
          <a:p>
            <a:pPr indent="0" lvl="0" marL="0" rtl="0">
              <a:lnSpc>
                <a:spcPct val="115000"/>
              </a:lnSpc>
              <a:spcBef>
                <a:spcPts val="0"/>
              </a:spcBef>
              <a:spcAft>
                <a:spcPts val="0"/>
              </a:spcAft>
              <a:buNone/>
            </a:pPr>
            <a:r>
              <a:rPr lang="en">
                <a:solidFill>
                  <a:schemeClr val="dk1"/>
                </a:solidFill>
              </a:rPr>
              <a:t>(discussion - input, procedure, and expected output)</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So, what we need for a test is input, expected output, and a testing procedure.</a:t>
            </a:r>
            <a:endParaRPr>
              <a:solidFill>
                <a:schemeClr val="dk1"/>
              </a:solidFill>
            </a:endParaRPr>
          </a:p>
          <a:p>
            <a:pPr indent="0" lvl="0" marL="0" rtl="0">
              <a:lnSpc>
                <a:spcPct val="115000"/>
              </a:lnSpc>
              <a:spcBef>
                <a:spcPts val="0"/>
              </a:spcBef>
              <a:spcAft>
                <a:spcPts val="0"/>
              </a:spcAft>
              <a:buNone/>
            </a:pPr>
            <a:r>
              <a:rPr lang="en">
                <a:solidFill>
                  <a:schemeClr val="dk1"/>
                </a:solidFill>
              </a:rPr>
              <a:t>(walk though)</a:t>
            </a:r>
            <a:endParaRPr>
              <a:solidFill>
                <a:schemeClr val="dk1"/>
              </a:solidFill>
            </a:endParaRPr>
          </a:p>
          <a:p>
            <a:pPr indent="-317500" lvl="0" marL="457200" rtl="0">
              <a:lnSpc>
                <a:spcPct val="115000"/>
              </a:lnSpc>
              <a:spcBef>
                <a:spcPts val="0"/>
              </a:spcBef>
              <a:spcAft>
                <a:spcPts val="0"/>
              </a:spcAft>
              <a:buClr>
                <a:schemeClr val="dk1"/>
              </a:buClr>
              <a:buSzPts val="1400"/>
              <a:buChar char="-"/>
            </a:pPr>
            <a:r>
              <a:rPr lang="en">
                <a:solidFill>
                  <a:schemeClr val="dk1"/>
                </a:solidFill>
              </a:rPr>
              <a:t>Input, you should define what a high temperature is, if that isn’t established already.</a:t>
            </a:r>
            <a:endParaRPr>
              <a:solidFill>
                <a:schemeClr val="dk1"/>
              </a:solidFill>
            </a:endParaRPr>
          </a:p>
          <a:p>
            <a:pPr indent="-317500" lvl="0" marL="457200" rtl="0">
              <a:lnSpc>
                <a:spcPct val="115000"/>
              </a:lnSpc>
              <a:spcBef>
                <a:spcPts val="0"/>
              </a:spcBef>
              <a:spcAft>
                <a:spcPts val="0"/>
              </a:spcAft>
              <a:buClr>
                <a:schemeClr val="dk1"/>
              </a:buClr>
              <a:buSzPts val="1400"/>
              <a:buChar char="-"/>
            </a:pPr>
            <a:r>
              <a:rPr lang="en">
                <a:solidFill>
                  <a:schemeClr val="dk1"/>
                </a:solidFill>
              </a:rPr>
              <a:t>Procedure (read)</a:t>
            </a:r>
            <a:endParaRPr>
              <a:solidFill>
                <a:schemeClr val="dk1"/>
              </a:solidFill>
            </a:endParaRPr>
          </a:p>
          <a:p>
            <a:pPr indent="-317500" lvl="0" marL="457200" rtl="0">
              <a:lnSpc>
                <a:spcPct val="115000"/>
              </a:lnSpc>
              <a:spcBef>
                <a:spcPts val="0"/>
              </a:spcBef>
              <a:spcAft>
                <a:spcPts val="0"/>
              </a:spcAft>
              <a:buClr>
                <a:schemeClr val="dk1"/>
              </a:buClr>
              <a:buSzPts val="1400"/>
              <a:buChar char="-"/>
            </a:pPr>
            <a:r>
              <a:rPr lang="en">
                <a:solidFill>
                  <a:schemeClr val="dk1"/>
                </a:solidFill>
              </a:rPr>
              <a:t>(read) - you need to quantify the output, make sure that “quickly” is defined.</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This requirement has all sorts of problems, but coming up with a test lets us work through them. First,</a:t>
            </a:r>
            <a:endParaRPr>
              <a:solidFill>
                <a:schemeClr val="dk1"/>
              </a:solidFill>
            </a:endParaRPr>
          </a:p>
          <a:p>
            <a:pPr indent="-317500" lvl="0" marL="457200" rtl="0">
              <a:lnSpc>
                <a:spcPct val="115000"/>
              </a:lnSpc>
              <a:spcBef>
                <a:spcPts val="0"/>
              </a:spcBef>
              <a:spcAft>
                <a:spcPts val="0"/>
              </a:spcAft>
              <a:buClr>
                <a:schemeClr val="dk1"/>
              </a:buClr>
              <a:buSzPts val="1400"/>
              <a:buChar char="-"/>
            </a:pPr>
            <a:r>
              <a:rPr lang="en">
                <a:solidFill>
                  <a:schemeClr val="dk1"/>
                </a:solidFill>
              </a:rPr>
              <a:t>Input, we need to define what a novice user is and what “little training” means. Both are vague. We can take a strict definition of “novice” to mean absolutely new, no prior experience. Then, put them through a course with a definined maximum length. That 6 hours tells us what we consider “little” training to be.</a:t>
            </a:r>
            <a:endParaRPr>
              <a:solidFill>
                <a:schemeClr val="dk1"/>
              </a:solidFill>
            </a:endParaRPr>
          </a:p>
          <a:p>
            <a:pPr indent="-317500" lvl="0" marL="457200" rtl="0">
              <a:lnSpc>
                <a:spcPct val="115000"/>
              </a:lnSpc>
              <a:spcBef>
                <a:spcPts val="0"/>
              </a:spcBef>
              <a:spcAft>
                <a:spcPts val="0"/>
              </a:spcAft>
              <a:buClr>
                <a:schemeClr val="dk1"/>
              </a:buClr>
              <a:buSzPts val="1400"/>
              <a:buChar char="-"/>
            </a:pPr>
            <a:r>
              <a:rPr lang="en">
                <a:solidFill>
                  <a:schemeClr val="dk1"/>
                </a:solidFill>
              </a:rPr>
              <a:t>Procedure - we watch them for a set length of time and check their work</a:t>
            </a:r>
            <a:endParaRPr>
              <a:solidFill>
                <a:schemeClr val="dk1"/>
              </a:solidFill>
            </a:endParaRPr>
          </a:p>
          <a:p>
            <a:pPr indent="-317500" lvl="0" marL="457200" rtl="0">
              <a:lnSpc>
                <a:spcPct val="115000"/>
              </a:lnSpc>
              <a:spcBef>
                <a:spcPts val="0"/>
              </a:spcBef>
              <a:spcAft>
                <a:spcPts val="0"/>
              </a:spcAft>
              <a:buClr>
                <a:schemeClr val="dk1"/>
              </a:buClr>
              <a:buSzPts val="1400"/>
              <a:buChar char="-"/>
            </a:pPr>
            <a:r>
              <a:rPr lang="en">
                <a:solidFill>
                  <a:schemeClr val="dk1"/>
                </a:solidFill>
              </a:rPr>
              <a:t>(read) - to quantify the output, we need to define what it means to learn the interface - we can do this by setting an error rate that we can use to check the users’ work.</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Now that we have tests, we can take them and use them to go back and refine the original specifications.</a:t>
            </a:r>
            <a:endParaRPr>
              <a:solidFill>
                <a:schemeClr val="dk1"/>
              </a:solidFill>
            </a:endParaRPr>
          </a:p>
          <a:p>
            <a:pPr indent="0" lvl="0" marL="0" rtl="0">
              <a:lnSpc>
                <a:spcPct val="115000"/>
              </a:lnSpc>
              <a:spcBef>
                <a:spcPts val="0"/>
              </a:spcBef>
              <a:spcAft>
                <a:spcPts val="0"/>
              </a:spcAft>
              <a:buNone/>
            </a:pPr>
            <a:r>
              <a:rPr lang="en">
                <a:solidFill>
                  <a:schemeClr val="dk1"/>
                </a:solidFill>
              </a:rPr>
              <a:t>(read)</a:t>
            </a:r>
            <a:endParaRPr>
              <a:solidFill>
                <a:schemeClr val="dk1"/>
              </a:solidFill>
            </a:endParaRPr>
          </a:p>
          <a:p>
            <a:pPr indent="0" lvl="0" marL="0" rtl="0">
              <a:lnSpc>
                <a:spcPct val="115000"/>
              </a:lnSpc>
              <a:spcBef>
                <a:spcPts val="0"/>
              </a:spcBef>
              <a:spcAft>
                <a:spcPts val="0"/>
              </a:spcAft>
              <a:buNone/>
            </a:pPr>
            <a:r>
              <a:rPr lang="en">
                <a:solidFill>
                  <a:schemeClr val="dk1"/>
                </a:solidFill>
              </a:rPr>
              <a:t>These are more like what we want to see. We can form concrete scenarios that we use to state, objectively, that the software meets the specification. This gives us that evidence for verification. </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This requirement looks pretty good. It is detailed, exact. Are there any problems with this?</a:t>
            </a:r>
            <a:endParaRPr>
              <a:solidFill>
                <a:schemeClr val="dk1"/>
              </a:solidFill>
            </a:endParaRPr>
          </a:p>
          <a:p>
            <a:pPr indent="-317500" lvl="0" marL="457200" rtl="0">
              <a:lnSpc>
                <a:spcPct val="115000"/>
              </a:lnSpc>
              <a:spcBef>
                <a:spcPts val="0"/>
              </a:spcBef>
              <a:spcAft>
                <a:spcPts val="0"/>
              </a:spcAft>
              <a:buClr>
                <a:schemeClr val="dk1"/>
              </a:buClr>
              <a:buSzPts val="1400"/>
              <a:buChar char="-"/>
            </a:pPr>
            <a:r>
              <a:rPr lang="en">
                <a:solidFill>
                  <a:schemeClr val="dk1"/>
                </a:solidFill>
              </a:rPr>
              <a:t>The problem is the use of the word “never”. “Never” is not testable, no matter how many other parts of the requirement are. The same goes for words like “always”. You can never prove that something is always or never true. You see this all the time in safety requirements. The nuclear rods should never exceed 1000 celsius. You can’t demonstrate that this is true. For a requirement to be testable, you need to find a way to express this such that is is testable. </a:t>
            </a:r>
            <a:endParaRPr>
              <a:solidFill>
                <a:schemeClr val="dk1"/>
              </a:solidFill>
            </a:endParaRPr>
          </a:p>
          <a:p>
            <a:pPr indent="-317500" lvl="0" marL="457200" rtl="0">
              <a:lnSpc>
                <a:spcPct val="115000"/>
              </a:lnSpc>
              <a:spcBef>
                <a:spcPts val="0"/>
              </a:spcBef>
              <a:spcAft>
                <a:spcPts val="0"/>
              </a:spcAft>
              <a:buClr>
                <a:schemeClr val="dk1"/>
              </a:buClr>
              <a:buSzPts val="1400"/>
              <a:buChar char="-"/>
            </a:pPr>
            <a:r>
              <a:rPr lang="en">
                <a:solidFill>
                  <a:schemeClr val="dk1"/>
                </a:solidFill>
              </a:rPr>
              <a:t>This is not always possible, but avoid absolute phrases such as never and always whenever you can. Instead, looks for something that you can demonstrate. You can set up the software to not lock out users who enter incorrect pins - that’s ok - but you need some way to prove that actually works. So, think about how you would demonstrate that the specification is being met.</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Requirements specifications can be large and complex. You want specifications to be testable - it’s nice to start by coming up with tests for each specification to help you refine the specification - but when it comes down to testing the system itself, it’s hard to test requirements in isolation. A requirement is not usually the same thing as a piece of code - it’s more like conditions that need to hold when the software is in use. So, we need to express tests in terms of what we can make the software do- then make sure those requirements hold when we use the software.</a:t>
            </a:r>
            <a:endParaRPr>
              <a:solidFill>
                <a:schemeClr val="dk1"/>
              </a:solidFill>
            </a:endParaRPr>
          </a:p>
          <a:p>
            <a:pPr indent="0" lvl="0" marL="0" rtl="0">
              <a:lnSpc>
                <a:spcPct val="115000"/>
              </a:lnSpc>
              <a:spcBef>
                <a:spcPts val="0"/>
              </a:spcBef>
              <a:spcAft>
                <a:spcPts val="0"/>
              </a:spcAft>
              <a:buNone/>
            </a:pPr>
            <a:r>
              <a:rPr lang="en">
                <a:solidFill>
                  <a:schemeClr val="dk1"/>
                </a:solidFill>
              </a:rPr>
              <a:t>Fortunately, the reason we write requirements is to come up with those functions and define how they work. So, specifications can be decomposed into a set of functions and we can use those as the basis for testing</a:t>
            </a:r>
            <a:endParaRPr>
              <a:solidFill>
                <a:schemeClr val="dk1"/>
              </a:solidFill>
            </a:endParaRPr>
          </a:p>
          <a:p>
            <a:pPr indent="0" lvl="0" marL="0" rtl="0">
              <a:lnSpc>
                <a:spcPct val="115000"/>
              </a:lnSpc>
              <a:spcBef>
                <a:spcPts val="0"/>
              </a:spcBef>
              <a:spcAft>
                <a:spcPts val="0"/>
              </a:spcAft>
              <a:buNone/>
            </a:pPr>
            <a:r>
              <a:rPr lang="en">
                <a:solidFill>
                  <a:schemeClr val="dk1"/>
                </a:solidFill>
              </a:rPr>
              <a:t>(read2)</a:t>
            </a:r>
            <a:endParaRPr>
              <a:solidFill>
                <a:schemeClr val="dk1"/>
              </a:solidFill>
            </a:endParaRPr>
          </a:p>
          <a:p>
            <a:pPr indent="0" lvl="0" marL="0" rtl="0">
              <a:lnSpc>
                <a:spcPct val="115000"/>
              </a:lnSpc>
              <a:spcBef>
                <a:spcPts val="0"/>
              </a:spcBef>
              <a:spcAft>
                <a:spcPts val="0"/>
              </a:spcAft>
              <a:buNone/>
            </a:pPr>
            <a:r>
              <a:rPr lang="en">
                <a:solidFill>
                  <a:schemeClr val="dk1"/>
                </a:solidFill>
              </a:rPr>
              <a:t>- We identify the functional behaviors as perceived by users of the system, what functionality is externally visible and can be interacted with.</a:t>
            </a:r>
            <a:endParaRPr>
              <a:solidFill>
                <a:schemeClr val="dk1"/>
              </a:solidFill>
            </a:endParaRPr>
          </a:p>
          <a:p>
            <a:pPr indent="0" lvl="0" marL="0" rtl="0">
              <a:lnSpc>
                <a:spcPct val="115000"/>
              </a:lnSpc>
              <a:spcBef>
                <a:spcPts val="0"/>
              </a:spcBef>
              <a:spcAft>
                <a:spcPts val="0"/>
              </a:spcAft>
              <a:buNone/>
            </a:pPr>
            <a:r>
              <a:rPr lang="en">
                <a:solidFill>
                  <a:schemeClr val="dk1"/>
                </a:solidFill>
              </a:rPr>
              <a:t>For example, a web forum might be able to bring up a list of members. When it does so, it sorts them into alphabetical order. When testing this site, “list members” might be an independently testable feature. You can try that out and make sure it gives you the right outcome. Register for the forum would be another independently testable feature -you can fill out the provided form and see if your account is created. Sort member list is NOT a independently testable feature, as the user can’t cause a sort without everything else that comes up when you click on the member list link. However, you are still verifying the requirements related to the sort during this process. </a:t>
            </a:r>
            <a:endParaRPr>
              <a:solidFill>
                <a:schemeClr val="dk1"/>
              </a:solidFill>
            </a:endParaRPr>
          </a:p>
          <a:p>
            <a:pPr indent="0" lvl="0" marL="0" rtl="0">
              <a:lnSpc>
                <a:spcPct val="115000"/>
              </a:lnSpc>
              <a:spcBef>
                <a:spcPts val="0"/>
              </a:spcBef>
              <a:spcAft>
                <a:spcPts val="0"/>
              </a:spcAft>
              <a:buNone/>
            </a:pPr>
            <a:r>
              <a:rPr lang="en">
                <a:solidFill>
                  <a:schemeClr val="dk1"/>
                </a:solidFill>
              </a:rPr>
              <a:t>- We identify the testable features to divide and conquer the complexity of the requirements specification and the produced system. We can list out the functions that we can independently test, and use these to verify that the system meets the requirement specifications.</a:t>
            </a:r>
            <a:endParaRPr>
              <a:solidFill>
                <a:schemeClr val="dk1"/>
              </a:solidFill>
            </a:endParaRPr>
          </a:p>
          <a:p>
            <a:pPr indent="0" lvl="0" marL="0" rtl="0">
              <a:lnSpc>
                <a:spcPct val="115000"/>
              </a:lnSpc>
              <a:spcBef>
                <a:spcPts val="0"/>
              </a:spcBef>
              <a:spcAft>
                <a:spcPts val="0"/>
              </a:spcAft>
              <a:buNone/>
            </a:pPr>
            <a:r>
              <a:rPr lang="en">
                <a:solidFill>
                  <a:schemeClr val="dk1"/>
                </a:solidFill>
              </a:rPr>
              <a:t> </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(read 1-3) - a verb - what does the software do? What actions can it perform?</a:t>
            </a:r>
            <a:endParaRPr>
              <a:solidFill>
                <a:schemeClr val="dk1"/>
              </a:solidFill>
            </a:endParaRPr>
          </a:p>
          <a:p>
            <a:pPr indent="0" lvl="0" marL="0" rtl="0">
              <a:lnSpc>
                <a:spcPct val="115000"/>
              </a:lnSpc>
              <a:spcBef>
                <a:spcPts val="0"/>
              </a:spcBef>
              <a:spcAft>
                <a:spcPts val="0"/>
              </a:spcAft>
              <a:buNone/>
            </a:pPr>
            <a:r>
              <a:rPr lang="en">
                <a:solidFill>
                  <a:schemeClr val="dk1"/>
                </a:solidFill>
              </a:rPr>
              <a:t>(read 4)</a:t>
            </a:r>
            <a:endParaRPr>
              <a:solidFill>
                <a:schemeClr val="dk1"/>
              </a:solidFill>
            </a:endParaRPr>
          </a:p>
          <a:p>
            <a:pPr indent="0" lvl="0" marL="0" rtl="0">
              <a:lnSpc>
                <a:spcPct val="115000"/>
              </a:lnSpc>
              <a:spcBef>
                <a:spcPts val="0"/>
              </a:spcBef>
              <a:spcAft>
                <a:spcPts val="0"/>
              </a:spcAft>
              <a:buNone/>
            </a:pPr>
            <a:r>
              <a:rPr lang="en">
                <a:solidFill>
                  <a:schemeClr val="dk1"/>
                </a:solidFill>
              </a:rPr>
              <a:t>Rather, the testable features depend on the level of granularity and how detailed your design efforts have been. At the beginning, you tend to look at the software as a big black box - you don’t know what the code looks like, but the software has an interface, and that interface will define certain high-level features that you know you can access. But, each subsystem offers an interface as well, and has responsibilities it can perform. Same at the class level - a class has methods, thus it has testable features. So, as you refine the design of the system, you can define testable features at different levels of granularity. But, for the start, we want to look at this from the high level - what are the capabilities that we know the software will have.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discuss - </a:t>
            </a:r>
            <a:endParaRPr/>
          </a:p>
          <a:p>
            <a:pPr indent="0" lvl="0" marL="0" rtl="0">
              <a:spcBef>
                <a:spcPts val="0"/>
              </a:spcBef>
              <a:spcAft>
                <a:spcPts val="0"/>
              </a:spcAft>
              <a:buNone/>
            </a:pPr>
            <a:r>
              <a:rPr lang="en"/>
              <a:t>scenario - you’re building a web store - new version of amazon. How are you going to test it.</a:t>
            </a:r>
            <a:endParaRPr/>
          </a:p>
          <a:p>
            <a:pPr indent="0" lvl="0" marL="0" rtl="0">
              <a:spcBef>
                <a:spcPts val="0"/>
              </a:spcBef>
              <a:spcAft>
                <a:spcPts val="0"/>
              </a:spcAft>
              <a:buNone/>
            </a:pPr>
            <a:r>
              <a:rPr lang="en"/>
              <a:t>look for what/when/how/why/who</a:t>
            </a:r>
            <a:endParaRPr/>
          </a:p>
          <a:p>
            <a:pPr indent="0" lvl="0" marL="0" rtl="0">
              <a:spcBef>
                <a:spcPts val="0"/>
              </a:spcBef>
              <a:spcAft>
                <a:spcPts val="0"/>
              </a:spcAft>
              <a:buNone/>
            </a:pPr>
            <a:r>
              <a:rPr lang="en"/>
              <a:t>Congrats, you’ve just come up with your first test plan in this class.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 (read). </a:t>
            </a:r>
            <a:endParaRPr>
              <a:solidFill>
                <a:schemeClr val="dk1"/>
              </a:solidFill>
            </a:endParaRPr>
          </a:p>
          <a:p>
            <a:pPr indent="0" lvl="0" marL="0" rtl="0">
              <a:lnSpc>
                <a:spcPct val="115000"/>
              </a:lnSpc>
              <a:spcBef>
                <a:spcPts val="0"/>
              </a:spcBef>
              <a:spcAft>
                <a:spcPts val="0"/>
              </a:spcAft>
              <a:buNone/>
            </a:pPr>
            <a:r>
              <a:rPr lang="en">
                <a:solidFill>
                  <a:schemeClr val="dk1"/>
                </a:solidFill>
              </a:rPr>
              <a:t>- Say we have a user registration feature on a website, it obviously has a set of parameters - (read)</a:t>
            </a:r>
            <a:endParaRPr>
              <a:solidFill>
                <a:schemeClr val="dk1"/>
              </a:solidFill>
            </a:endParaRPr>
          </a:p>
          <a:p>
            <a:pPr indent="0" lvl="0" marL="0" rtl="0">
              <a:lnSpc>
                <a:spcPct val="115000"/>
              </a:lnSpc>
              <a:spcBef>
                <a:spcPts val="0"/>
              </a:spcBef>
              <a:spcAft>
                <a:spcPts val="0"/>
              </a:spcAft>
              <a:buNone/>
            </a:pPr>
            <a:r>
              <a:rPr lang="en">
                <a:solidFill>
                  <a:schemeClr val="dk1"/>
                </a:solidFill>
              </a:rPr>
              <a:t>- Now, the explicitly defined parameters might not be the only ones you have to deal with. If you’re registering users, what else might you need? How about a database to store those users? That is going to influence execution - whether or not the database exists, whether is has this user already in it or not - those have an effect on how the test executes. So, we need to take that into account. Now, our goal is not to test one particular configuration of this registration system with a fixed database, but rather - we want to test the system with regard to any execution scenario - so, we need to know how the database can influence execution and consider that as a parameter of our tests.</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(read, read)</a:t>
            </a:r>
            <a:endParaRPr>
              <a:solidFill>
                <a:schemeClr val="dk1"/>
              </a:solidFill>
            </a:endParaRPr>
          </a:p>
          <a:p>
            <a:pPr indent="0" lvl="0" marL="0" rtl="0">
              <a:lnSpc>
                <a:spcPct val="115000"/>
              </a:lnSpc>
              <a:spcBef>
                <a:spcPts val="0"/>
              </a:spcBef>
              <a:spcAft>
                <a:spcPts val="0"/>
              </a:spcAft>
              <a:buNone/>
            </a:pPr>
            <a:r>
              <a:rPr lang="en">
                <a:solidFill>
                  <a:schemeClr val="dk1"/>
                </a:solidFill>
              </a:rPr>
              <a:t>But, any context for how those are used in practice and how they impact execution is invaluable for coming up with tests.</a:t>
            </a:r>
            <a:endParaRPr>
              <a:solidFill>
                <a:schemeClr val="dk1"/>
              </a:solidFill>
            </a:endParaRPr>
          </a:p>
          <a:p>
            <a:pPr indent="0" lvl="0" marL="0" rtl="0">
              <a:lnSpc>
                <a:spcPct val="115000"/>
              </a:lnSpc>
              <a:spcBef>
                <a:spcPts val="0"/>
              </a:spcBef>
              <a:spcAft>
                <a:spcPts val="0"/>
              </a:spcAft>
              <a:buNone/>
            </a:pPr>
            <a:r>
              <a:rPr lang="en">
                <a:solidFill>
                  <a:schemeClr val="dk1"/>
                </a:solidFill>
              </a:rPr>
              <a:t>(read)</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(1-4) (5), three things we can vary when testing. So, when thinking about parameters, it is less important to capture the literal input that would be passed to the function, and more important to capture each thing we can vary when testing the high-level feature.</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(discussion)</a:t>
            </a:r>
            <a:endParaRPr>
              <a:solidFill>
                <a:schemeClr val="dk1"/>
              </a:solidFill>
            </a:endParaRPr>
          </a:p>
          <a:p>
            <a:pPr indent="0" lvl="0" marL="0" rtl="0">
              <a:lnSpc>
                <a:spcPct val="115000"/>
              </a:lnSpc>
              <a:spcBef>
                <a:spcPts val="0"/>
              </a:spcBef>
              <a:spcAft>
                <a:spcPts val="0"/>
              </a:spcAft>
              <a:buNone/>
            </a:pPr>
            <a:r>
              <a:rPr lang="en">
                <a:solidFill>
                  <a:schemeClr val="dk1"/>
                </a:solidFill>
              </a:rPr>
              <a:t>if low on time, skip</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35" name="Shape 2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(discussion)</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43" name="Shape 2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(discussion)</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Let’s try a slightly less obvious one. Take a spreadsheet. What are three independently testable features of a spreadsheet? (discuss)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58" name="Shape 2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(read) The next step, obviously, is to come up with the input to those parameters. If we want to test the software, we should prod the system so we can see what it does. </a:t>
            </a:r>
            <a:endParaRPr>
              <a:solidFill>
                <a:schemeClr val="dk1"/>
              </a:solidFill>
            </a:endParaRPr>
          </a:p>
          <a:p>
            <a:pPr indent="0" lvl="0" marL="0" rtl="0">
              <a:lnSpc>
                <a:spcPct val="115000"/>
              </a:lnSpc>
              <a:spcBef>
                <a:spcPts val="0"/>
              </a:spcBef>
              <a:spcAft>
                <a:spcPts val="0"/>
              </a:spcAft>
              <a:buNone/>
            </a:pPr>
            <a:r>
              <a:rPr lang="en">
                <a:solidFill>
                  <a:schemeClr val="dk1"/>
                </a:solidFill>
              </a:rPr>
              <a:t>What values should we pass in? What would you do? (discussion)</a:t>
            </a:r>
            <a:endParaRPr>
              <a:solidFill>
                <a:schemeClr val="dk1"/>
              </a:solidFill>
            </a:endParaRPr>
          </a:p>
          <a:p>
            <a:pPr indent="0" lvl="0" marL="0" rtl="0">
              <a:lnSpc>
                <a:spcPct val="115000"/>
              </a:lnSpc>
              <a:spcBef>
                <a:spcPts val="0"/>
              </a:spcBef>
              <a:spcAft>
                <a:spcPts val="0"/>
              </a:spcAft>
              <a:buNone/>
            </a:pPr>
            <a:r>
              <a:rPr lang="en">
                <a:solidFill>
                  <a:schemeClr val="dk1"/>
                </a:solidFill>
              </a:rPr>
              <a:t>How about we try every input? (discuss)</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74" name="Shape 2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Let’s take that calculator again and just look at addition. Let’s just restrict the numbers to integers. If we wanted to exhaustively test this, how long would it take? How many inputs are we talking about?</a:t>
            </a:r>
            <a:endParaRPr>
              <a:solidFill>
                <a:schemeClr val="dk1"/>
              </a:solidFill>
            </a:endParaRPr>
          </a:p>
          <a:p>
            <a:pPr indent="0" lvl="0" marL="0" rtl="0">
              <a:lnSpc>
                <a:spcPct val="115000"/>
              </a:lnSpc>
              <a:spcBef>
                <a:spcPts val="0"/>
              </a:spcBef>
              <a:spcAft>
                <a:spcPts val="0"/>
              </a:spcAft>
              <a:buNone/>
            </a:pPr>
            <a:r>
              <a:rPr lang="en">
                <a:solidFill>
                  <a:schemeClr val="dk1"/>
                </a:solidFill>
              </a:rPr>
              <a:t>- (read) That’s a lot right, how long we talking about time wise?</a:t>
            </a:r>
            <a:endParaRPr>
              <a:solidFill>
                <a:schemeClr val="dk1"/>
              </a:solidFill>
            </a:endParaRPr>
          </a:p>
          <a:p>
            <a:pPr indent="0" lvl="0" marL="0" rtl="0">
              <a:lnSpc>
                <a:spcPct val="115000"/>
              </a:lnSpc>
              <a:spcBef>
                <a:spcPts val="0"/>
              </a:spcBef>
              <a:spcAft>
                <a:spcPts val="0"/>
              </a:spcAft>
              <a:buNone/>
            </a:pPr>
            <a:r>
              <a:rPr lang="en">
                <a:solidFill>
                  <a:schemeClr val="dk1"/>
                </a:solidFill>
              </a:rPr>
              <a:t>- let’s be generous and say we can run a test per nanosecond. That works out to about 10^5 tests per second, or 10^10 seconds overall. That doesn’t sound bad in seconds, but how long is that?</a:t>
            </a:r>
            <a:endParaRPr>
              <a:solidFill>
                <a:schemeClr val="dk1"/>
              </a:solidFill>
            </a:endParaRPr>
          </a:p>
          <a:p>
            <a:pPr indent="0" lvl="0" marL="0" rtl="0">
              <a:lnSpc>
                <a:spcPct val="115000"/>
              </a:lnSpc>
              <a:spcBef>
                <a:spcPts val="0"/>
              </a:spcBef>
              <a:spcAft>
                <a:spcPts val="0"/>
              </a:spcAft>
              <a:buNone/>
            </a:pPr>
            <a:r>
              <a:rPr lang="en">
                <a:solidFill>
                  <a:schemeClr val="dk1"/>
                </a:solidFill>
              </a:rPr>
              <a:t>- (read). That’s for something as simple as addition of two integers. That’s insane, right?</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Shape 29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93" name="Shape 2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We can’t exhaustively test any real program. You just can’t. Addition is the bottom of the barrel in terms of complexity. Most individual features will have quadrillions of inputs at least. Exhaustive testing just isn’t going to work out. Fortunately, you don’t need to. The fact is that not all inputs are as useful as others. </a:t>
            </a:r>
            <a:endParaRPr>
              <a:solidFill>
                <a:schemeClr val="dk1"/>
              </a:solidFill>
            </a:endParaRPr>
          </a:p>
          <a:p>
            <a:pPr indent="0" lvl="0" marL="0" rtl="0">
              <a:lnSpc>
                <a:spcPct val="115000"/>
              </a:lnSpc>
              <a:spcBef>
                <a:spcPts val="0"/>
              </a:spcBef>
              <a:spcAft>
                <a:spcPts val="0"/>
              </a:spcAft>
              <a:buNone/>
            </a:pPr>
            <a:r>
              <a:rPr lang="en">
                <a:solidFill>
                  <a:schemeClr val="dk1"/>
                </a:solidFill>
              </a:rPr>
              <a:t>Purely from the verification perspective, there are only so many outcomes of a function, and you’ll have a lot of inputs that lead to the same outcomes. Why use all of them? We can cut that down some. </a:t>
            </a:r>
            <a:endParaRPr>
              <a:solidFill>
                <a:schemeClr val="dk1"/>
              </a:solidFill>
            </a:endParaRPr>
          </a:p>
          <a:p>
            <a:pPr indent="0" lvl="0" marL="0" rtl="0">
              <a:lnSpc>
                <a:spcPct val="115000"/>
              </a:lnSpc>
              <a:spcBef>
                <a:spcPts val="0"/>
              </a:spcBef>
              <a:spcAft>
                <a:spcPts val="0"/>
              </a:spcAft>
              <a:buNone/>
            </a:pPr>
            <a:r>
              <a:rPr lang="en">
                <a:solidFill>
                  <a:schemeClr val="dk1"/>
                </a:solidFill>
              </a:rPr>
              <a:t>Then, fundamentally, testing is really something we do to find problems, and some inputs are going to be better than others and revealing those problems. We want those inputs. </a:t>
            </a:r>
            <a:endParaRPr>
              <a:solidFill>
                <a:schemeClr val="dk1"/>
              </a:solidFill>
            </a:endParaRPr>
          </a:p>
          <a:p>
            <a:pPr indent="0" lvl="0" marL="0" rtl="0">
              <a:lnSpc>
                <a:spcPct val="115000"/>
              </a:lnSpc>
              <a:spcBef>
                <a:spcPts val="0"/>
              </a:spcBef>
              <a:spcAft>
                <a:spcPts val="0"/>
              </a:spcAft>
              <a:buNone/>
            </a:pPr>
            <a:r>
              <a:rPr lang="en">
                <a:solidFill>
                  <a:schemeClr val="dk1"/>
                </a:solidFill>
              </a:rPr>
              <a:t>Sadly, we don’t know which tests will reveal faults until we run them. At this point, we may not even have code, just our requirements if we start coming up with tests early. But, as a start, we know that two tests with inputs that are very different from each other are more likely to reveal faults than two tests with very similar input. </a:t>
            </a:r>
            <a:endParaRPr>
              <a:solidFill>
                <a:schemeClr val="dk1"/>
              </a:solidFill>
            </a:endParaRPr>
          </a:p>
          <a:p>
            <a:pPr indent="0" lvl="0" marL="0" rtl="0">
              <a:lnSpc>
                <a:spcPct val="115000"/>
              </a:lnSpc>
              <a:spcBef>
                <a:spcPts val="0"/>
              </a:spcBef>
              <a:spcAft>
                <a:spcPts val="0"/>
              </a:spcAft>
              <a:buNone/>
            </a:pPr>
            <a:r>
              <a:rPr lang="en">
                <a:solidFill>
                  <a:schemeClr val="dk1"/>
                </a:solidFill>
              </a:rPr>
              <a:t>- Say you can select three tests for a program that breaks a text buffer into lines of 60 characters each. We select tests with a 40 character string and a 30 character string. Then, for a final test, we use a 100 character string. We can’t prove the 100 character buffer is a better test, but we would be more suspicious of a set of tests that is biased towards lengths less than 60. That’s a start, we’re covering a wider range of the input space. You’re more likely to hit a different outcome of a function or some weird corner case that is likely to break the whole thing..</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Test plans are the cornerstone of the testing process. They range in length and formality from quick thought exercises to extensively-planned blueprints for the entire testing cycle. Regardless, they are what structures the process of testing a system, and coming up with a plan should be your first step in testing. This plan needs to cover the who,what,when,where, how, and why of testing. (read)</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Shape 31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11" name="Shape 3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 So, we don’t want to test exhaustively, but we do want to hit a good span of the input space. How about we try a random sampling? </a:t>
            </a:r>
            <a:endParaRPr>
              <a:solidFill>
                <a:schemeClr val="dk1"/>
              </a:solidFill>
            </a:endParaRPr>
          </a:p>
          <a:p>
            <a:pPr indent="0" lvl="0" marL="0" rtl="0">
              <a:lnSpc>
                <a:spcPct val="115000"/>
              </a:lnSpc>
              <a:spcBef>
                <a:spcPts val="0"/>
              </a:spcBef>
              <a:spcAft>
                <a:spcPts val="0"/>
              </a:spcAft>
              <a:buClr>
                <a:schemeClr val="dk1"/>
              </a:buClr>
              <a:buSzPts val="1100"/>
              <a:buFont typeface="Arial"/>
              <a:buNone/>
            </a:pPr>
            <a:r>
              <a:rPr lang="en">
                <a:solidFill>
                  <a:schemeClr val="dk1"/>
                </a:solidFill>
              </a:rPr>
              <a:t>- Let’s just consider all inputs equal and try different ones until we run our of time. This avoids bias, and is cheap - we don’t need to spend all of this time coming up with tests by hand  - just spam the system with input. If it’s cheap to run tests, than we can just keep trying until we uncover bugs or run out of time.</a:t>
            </a: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Shape 31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19" name="Shape 3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(discuss)</a:t>
            </a:r>
            <a:endParaRPr>
              <a:solidFill>
                <a:schemeClr val="dk1"/>
              </a:solidFill>
            </a:endParaRPr>
          </a:p>
          <a:p>
            <a:pPr indent="0" lvl="0" marL="0" rtl="0">
              <a:lnSpc>
                <a:spcPct val="115000"/>
              </a:lnSpc>
              <a:spcBef>
                <a:spcPts val="0"/>
              </a:spcBef>
              <a:spcAft>
                <a:spcPts val="0"/>
              </a:spcAft>
              <a:buNone/>
            </a:pPr>
            <a:r>
              <a:rPr lang="en">
                <a:solidFill>
                  <a:schemeClr val="dk1"/>
                </a:solidFill>
              </a:rPr>
              <a:t>*can be* useful doesn’t mean it usually is. Random testing is way too naive for the kind of input space you see in most software. You’re basically hoping to get lucky. Even if you generate thousands of random tests, you’ve only covered a tiny set of those possible inputs, and even worse, you’re likely repeating work. There’s no guarantee that you have chosen different inputs, you mgiht have hundreds clustered in a small corner of that space. Best case scenario is that we have a decent randomization strategy. If we can ensure enough diversity in input, we can at least try a lot of different things. But, still. this is what you do in the absence of a plan, pray and try something. </a:t>
            </a:r>
            <a:endParaRPr>
              <a:solidFill>
                <a:schemeClr val="dk1"/>
              </a:solidFill>
            </a:endParaRPr>
          </a:p>
          <a:p>
            <a:pPr indent="0" lvl="0" marL="0" rtl="0">
              <a:lnSpc>
                <a:spcPct val="115000"/>
              </a:lnSpc>
              <a:spcBef>
                <a:spcPts val="0"/>
              </a:spcBef>
              <a:spcAft>
                <a:spcPts val="0"/>
              </a:spcAft>
              <a:buNone/>
            </a:pPr>
            <a:r>
              <a:rPr lang="en">
                <a:solidFill>
                  <a:schemeClr val="dk1"/>
                </a:solidFill>
              </a:rPr>
              <a:t>So, how do we find those faults, those needles in the haystack?</a:t>
            </a:r>
            <a:endParaRPr>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Shape 32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26" name="Shape 3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-The next step is to take a good, long look at that input space. </a:t>
            </a:r>
            <a:endParaRPr>
              <a:solidFill>
                <a:schemeClr val="dk1"/>
              </a:solidFill>
            </a:endParaRPr>
          </a:p>
          <a:p>
            <a:pPr indent="0" lvl="0" marL="0" rtl="0">
              <a:lnSpc>
                <a:spcPct val="115000"/>
              </a:lnSpc>
              <a:spcBef>
                <a:spcPts val="0"/>
              </a:spcBef>
              <a:spcAft>
                <a:spcPts val="0"/>
              </a:spcAft>
              <a:buNone/>
            </a:pPr>
            <a:r>
              <a:rPr lang="en">
                <a:solidFill>
                  <a:schemeClr val="dk1"/>
                </a:solidFill>
              </a:rPr>
              <a:t>- In truth, faults are pretty sparse in the input space as a whole, but they are dense in the part of the input space in which they appear. </a:t>
            </a:r>
            <a:endParaRPr>
              <a:solidFill>
                <a:schemeClr val="dk1"/>
              </a:solidFill>
            </a:endParaRPr>
          </a:p>
          <a:p>
            <a:pPr indent="0" lvl="0" marL="0" rtl="0">
              <a:lnSpc>
                <a:spcPct val="115000"/>
              </a:lnSpc>
              <a:spcBef>
                <a:spcPts val="0"/>
              </a:spcBef>
              <a:spcAft>
                <a:spcPts val="0"/>
              </a:spcAft>
              <a:buNone/>
            </a:pPr>
            <a:r>
              <a:rPr lang="en">
                <a:solidFill>
                  <a:schemeClr val="dk1"/>
                </a:solidFill>
              </a:rPr>
              <a:t>- In practice, you can almost always divide the input space into partitions - into logical group of inputs based on some criteria - maybe based on the outcome they’ll trigger. The thing is, if we do a good job of partitioning, and we come up with an input that lands in a space dense with faults, then we’re in good shape. </a:t>
            </a:r>
            <a:endParaRPr>
              <a:solidFill>
                <a:schemeClr val="dk1"/>
              </a:solidFill>
            </a:endParaRPr>
          </a:p>
          <a:p>
            <a:pPr indent="0" lvl="0" marL="0" rtl="0">
              <a:lnSpc>
                <a:spcPct val="115000"/>
              </a:lnSpc>
              <a:spcBef>
                <a:spcPts val="0"/>
              </a:spcBef>
              <a:spcAft>
                <a:spcPts val="0"/>
              </a:spcAft>
              <a:buNone/>
            </a:pPr>
            <a:r>
              <a:rPr lang="en">
                <a:solidFill>
                  <a:schemeClr val="dk1"/>
                </a:solidFill>
              </a:rPr>
              <a:t>-This goes back to something I touched on a few minutes ago. We should - a a general strategy - favor different input over similar input. That’s a key idea. Try two very different things and you’re more likely to trigger a fault than trying two very similar things. Even more so if we put some thought into where those inputs come from. if we systematically go through and try a few inputs from each of those partitions, we are more likely to hit a a larger range of different results than just randomly trying input. If a feature can result in different outcomes, we’re more likely to hit all of those by braking the input space down along the lines of which outcomes are triggered, and as a result, we’re way more likely to hit that space where faults are dense and trigger a few of them. By incorporating human knowledge, you can make sure that the tests actually cover a representative portion of that input space.</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Shape 36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64" name="Shape 3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So, by partitioning the input domain, we can then form a set of equivalence classes - tests that are essentially interchangeable. An equivalence class of tests essentially test the same scenario - they give you the same outcome, they trigger the same behavioral pattern, same usage of a feature. </a:t>
            </a:r>
            <a:endParaRPr>
              <a:solidFill>
                <a:schemeClr val="dk1"/>
              </a:solidFill>
            </a:endParaRPr>
          </a:p>
          <a:p>
            <a:pPr indent="0" lvl="0" marL="0" rtl="0">
              <a:lnSpc>
                <a:spcPct val="115000"/>
              </a:lnSpc>
              <a:spcBef>
                <a:spcPts val="0"/>
              </a:spcBef>
              <a:spcAft>
                <a:spcPts val="0"/>
              </a:spcAft>
              <a:buNone/>
            </a:pPr>
            <a:r>
              <a:rPr lang="en">
                <a:solidFill>
                  <a:schemeClr val="dk1"/>
                </a:solidFill>
              </a:rPr>
              <a:t>-(read reveal)</a:t>
            </a:r>
            <a:endParaRPr>
              <a:solidFill>
                <a:schemeClr val="dk1"/>
              </a:solidFill>
            </a:endParaRPr>
          </a:p>
          <a:p>
            <a:pPr indent="0" lvl="0" marL="0" rtl="0">
              <a:lnSpc>
                <a:spcPct val="115000"/>
              </a:lnSpc>
              <a:spcBef>
                <a:spcPts val="0"/>
              </a:spcBef>
              <a:spcAft>
                <a:spcPts val="0"/>
              </a:spcAft>
              <a:buNone/>
            </a:pPr>
            <a:r>
              <a:rPr lang="en">
                <a:solidFill>
                  <a:schemeClr val="dk1"/>
                </a:solidFill>
              </a:rPr>
              <a:t>-So, we want to come up with tests from each of the possible classes. Perfect partitioning of tests is hard, but we try our best with a combination of intuition, experience, and common sense.</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Shape 37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71" name="Shape 3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(discuss), both variables</a:t>
            </a:r>
            <a:endParaRPr>
              <a:solidFill>
                <a:schemeClr val="dk1"/>
              </a:solidFill>
            </a:endParaRPr>
          </a:p>
          <a:p>
            <a:pPr indent="0" lvl="0" marL="0" rtl="0">
              <a:lnSpc>
                <a:spcPct val="115000"/>
              </a:lnSpc>
              <a:spcBef>
                <a:spcPts val="0"/>
              </a:spcBef>
              <a:spcAft>
                <a:spcPts val="0"/>
              </a:spcAft>
              <a:buNone/>
            </a:pPr>
            <a:r>
              <a:rPr lang="en">
                <a:solidFill>
                  <a:schemeClr val="dk1"/>
                </a:solidFill>
              </a:rPr>
              <a:t>think about the outcomes, and how the variables work together to influence the outcome.</a:t>
            </a:r>
            <a:endParaRPr>
              <a:solidFill>
                <a:schemeClr val="dk1"/>
              </a:solidFill>
            </a:endParaRPr>
          </a:p>
          <a:p>
            <a:pPr indent="0" lvl="0" marL="0" rtl="0">
              <a:lnSpc>
                <a:spcPct val="115000"/>
              </a:lnSpc>
              <a:spcBef>
                <a:spcPts val="0"/>
              </a:spcBef>
              <a:spcAft>
                <a:spcPts val="0"/>
              </a:spcAft>
              <a:buNone/>
            </a:pPr>
            <a:r>
              <a:rPr lang="en">
                <a:solidFill>
                  <a:schemeClr val="dk1"/>
                </a:solidFill>
              </a:rPr>
              <a:t>-bring in and walk through</a:t>
            </a:r>
            <a:endParaRPr>
              <a:solidFill>
                <a:schemeClr val="dk1"/>
              </a:solidFill>
            </a:endParaRPr>
          </a:p>
          <a:p>
            <a:pPr indent="0" lvl="0" marL="0" rtl="0">
              <a:lnSpc>
                <a:spcPct val="115000"/>
              </a:lnSpc>
              <a:spcBef>
                <a:spcPts val="0"/>
              </a:spcBef>
              <a:spcAft>
                <a:spcPts val="0"/>
              </a:spcAft>
              <a:buNone/>
            </a:pPr>
            <a:r>
              <a:rPr lang="en">
                <a:solidFill>
                  <a:schemeClr val="dk1"/>
                </a:solidFill>
              </a:rPr>
              <a:t>Let’s go over some strategies.</a:t>
            </a:r>
            <a:endParaRPr>
              <a:solidFill>
                <a:schemeClr val="dk1"/>
              </a:solidFill>
            </a:endParaRPr>
          </a:p>
          <a:p>
            <a:pPr indent="0" lvl="0" marL="0" rtl="0">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Shape 37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79" name="Shape 3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A few of these include:</a:t>
            </a:r>
            <a:endParaRPr>
              <a:solidFill>
                <a:schemeClr val="dk1"/>
              </a:solidFill>
            </a:endParaRPr>
          </a:p>
          <a:p>
            <a:pPr indent="0" lvl="0" marL="0" rtl="0">
              <a:lnSpc>
                <a:spcPct val="115000"/>
              </a:lnSpc>
              <a:spcBef>
                <a:spcPts val="0"/>
              </a:spcBef>
              <a:spcAft>
                <a:spcPts val="0"/>
              </a:spcAft>
              <a:buNone/>
            </a:pPr>
            <a:r>
              <a:rPr lang="en">
                <a:solidFill>
                  <a:schemeClr val="dk1"/>
                </a:solidFill>
              </a:rPr>
              <a:t>-Look for ranges of numbers or values - what are the different discrete ranges of input values that can be provided?</a:t>
            </a:r>
            <a:endParaRPr>
              <a:solidFill>
                <a:schemeClr val="dk1"/>
              </a:solidFill>
            </a:endParaRPr>
          </a:p>
          <a:p>
            <a:pPr indent="0" lvl="0" marL="0" rtl="0">
              <a:lnSpc>
                <a:spcPct val="115000"/>
              </a:lnSpc>
              <a:spcBef>
                <a:spcPts val="0"/>
              </a:spcBef>
              <a:spcAft>
                <a:spcPts val="0"/>
              </a:spcAft>
              <a:buNone/>
            </a:pPr>
            <a:r>
              <a:rPr lang="en">
                <a:solidFill>
                  <a:schemeClr val="dk1"/>
                </a:solidFill>
              </a:rPr>
              <a:t>-Look for membership in a logical group - Can we group these inputs based on how their used, what context the method uses them in, do member of this group trigger similar behavior?</a:t>
            </a:r>
            <a:endParaRPr>
              <a:solidFill>
                <a:schemeClr val="dk1"/>
              </a:solidFill>
            </a:endParaRPr>
          </a:p>
          <a:p>
            <a:pPr indent="0" lvl="0" marL="0" rtl="0">
              <a:lnSpc>
                <a:spcPct val="115000"/>
              </a:lnSpc>
              <a:spcBef>
                <a:spcPts val="0"/>
              </a:spcBef>
              <a:spcAft>
                <a:spcPts val="0"/>
              </a:spcAft>
              <a:buNone/>
            </a:pPr>
            <a:r>
              <a:rPr lang="en">
                <a:solidFill>
                  <a:schemeClr val="dk1"/>
                </a:solidFill>
              </a:rPr>
              <a:t>-Look for time-dependent classes - does the timing of input matter to particular groupings?</a:t>
            </a:r>
            <a:endParaRPr>
              <a:solidFill>
                <a:schemeClr val="dk1"/>
              </a:solidFill>
            </a:endParaRPr>
          </a:p>
          <a:p>
            <a:pPr indent="0" lvl="0" marL="0" rtl="0">
              <a:lnSpc>
                <a:spcPct val="115000"/>
              </a:lnSpc>
              <a:spcBef>
                <a:spcPts val="0"/>
              </a:spcBef>
              <a:spcAft>
                <a:spcPts val="0"/>
              </a:spcAft>
              <a:buNone/>
            </a:pPr>
            <a:r>
              <a:rPr lang="en">
                <a:solidFill>
                  <a:schemeClr val="dk1"/>
                </a:solidFill>
              </a:rPr>
              <a:t>- (read) - some data structures, such as arrays, can be broken down into common groupings of input.</a:t>
            </a:r>
            <a:endParaRPr>
              <a:solidFill>
                <a:schemeClr val="dk1"/>
              </a:solidFill>
            </a:endParaRPr>
          </a:p>
          <a:p>
            <a:pPr indent="0" lvl="0" marL="0" rtl="0">
              <a:lnSpc>
                <a:spcPct val="115000"/>
              </a:lnSpc>
              <a:spcBef>
                <a:spcPts val="0"/>
              </a:spcBef>
              <a:spcAft>
                <a:spcPts val="0"/>
              </a:spcAft>
              <a:buNone/>
            </a:pPr>
            <a:r>
              <a:rPr lang="en">
                <a:solidFill>
                  <a:schemeClr val="dk1"/>
                </a:solidFill>
              </a:rPr>
              <a:t>- (read) Can you group based on the output event that occurs?</a:t>
            </a:r>
            <a:endParaRPr>
              <a:solidFill>
                <a:schemeClr val="dk1"/>
              </a:solidFill>
            </a:endParaRPr>
          </a:p>
          <a:p>
            <a:pPr indent="0" lvl="0" marL="0" rtl="0">
              <a:lnSpc>
                <a:spcPct val="115000"/>
              </a:lnSpc>
              <a:spcBef>
                <a:spcPts val="0"/>
              </a:spcBef>
              <a:spcAft>
                <a:spcPts val="0"/>
              </a:spcAft>
              <a:buNone/>
            </a:pPr>
            <a:r>
              <a:rPr lang="en">
                <a:solidFill>
                  <a:schemeClr val="dk1"/>
                </a:solidFill>
              </a:rPr>
              <a:t>- (read) the operating environment might influence system behavior</a:t>
            </a:r>
            <a:endParaRPr>
              <a:solidFill>
                <a:schemeClr val="dk1"/>
              </a:solidFill>
            </a:endParaRPr>
          </a:p>
          <a:p>
            <a:pPr indent="0" lvl="0" marL="0" rtl="0">
              <a:lnSpc>
                <a:spcPct val="115000"/>
              </a:lnSpc>
              <a:spcBef>
                <a:spcPts val="0"/>
              </a:spcBef>
              <a:spcAft>
                <a:spcPts val="0"/>
              </a:spcAft>
              <a:buNone/>
            </a:pPr>
            <a:r>
              <a:rPr lang="en">
                <a:solidFill>
                  <a:schemeClr val="dk1"/>
                </a:solidFill>
              </a:rPr>
              <a:t>-(read)</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Shape 38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86" name="Shape 3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First thing to do is start from the output, divide the output into the different outcomes I can get - then try to come up with input that produces those outcomes. </a:t>
            </a:r>
            <a:endParaRPr>
              <a:solidFill>
                <a:schemeClr val="dk1"/>
              </a:solidFill>
            </a:endParaRPr>
          </a:p>
          <a:p>
            <a:pPr indent="0" lvl="0" marL="0" rtl="0">
              <a:lnSpc>
                <a:spcPct val="115000"/>
              </a:lnSpc>
              <a:spcBef>
                <a:spcPts val="0"/>
              </a:spcBef>
              <a:spcAft>
                <a:spcPts val="0"/>
              </a:spcAft>
              <a:buNone/>
            </a:pPr>
            <a:r>
              <a:rPr lang="en">
                <a:solidFill>
                  <a:schemeClr val="dk1"/>
                </a:solidFill>
              </a:rPr>
              <a:t>(read rest)</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Shape 39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93" name="Shape 3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When dividing input into input partitions, it is natural to look for how you could split the values of inputs into discrete ranges. Any value from a particular input range should have the same effect. </a:t>
            </a:r>
            <a:endParaRPr>
              <a:solidFill>
                <a:schemeClr val="dk1"/>
              </a:solidFill>
            </a:endParaRPr>
          </a:p>
          <a:p>
            <a:pPr indent="0" lvl="0" marL="0" rtl="0">
              <a:lnSpc>
                <a:spcPct val="115000"/>
              </a:lnSpc>
              <a:spcBef>
                <a:spcPts val="0"/>
              </a:spcBef>
              <a:spcAft>
                <a:spcPts val="0"/>
              </a:spcAft>
              <a:buNone/>
            </a:pPr>
            <a:r>
              <a:rPr lang="en">
                <a:solidFill>
                  <a:schemeClr val="dk1"/>
                </a:solidFill>
              </a:rPr>
              <a:t>(read)</a:t>
            </a:r>
            <a:endParaRPr>
              <a:solidFill>
                <a:schemeClr val="dk1"/>
              </a:solidFill>
            </a:endParaRPr>
          </a:p>
          <a:p>
            <a:pPr indent="0" lvl="0" marL="0" rtl="0">
              <a:lnSpc>
                <a:spcPct val="115000"/>
              </a:lnSpc>
              <a:spcBef>
                <a:spcPts val="0"/>
              </a:spcBef>
              <a:spcAft>
                <a:spcPts val="0"/>
              </a:spcAft>
              <a:buNone/>
            </a:pPr>
            <a:r>
              <a:rPr lang="en">
                <a:solidFill>
                  <a:schemeClr val="dk1"/>
                </a:solidFill>
              </a:rPr>
              <a:t>You want to hit a typical value, something from the expected range, then hit cases that fall outside of the expected range</a:t>
            </a:r>
            <a:endParaRPr>
              <a:solidFill>
                <a:schemeClr val="dk1"/>
              </a:solidFill>
            </a:endParaRPr>
          </a:p>
          <a:p>
            <a:pPr indent="0" lvl="0" marL="0" rtl="0">
              <a:lnSpc>
                <a:spcPct val="115000"/>
              </a:lnSpc>
              <a:spcBef>
                <a:spcPts val="0"/>
              </a:spcBef>
              <a:spcAft>
                <a:spcPts val="0"/>
              </a:spcAft>
              <a:buNone/>
            </a:pPr>
            <a:r>
              <a:rPr lang="en">
                <a:solidFill>
                  <a:schemeClr val="dk1"/>
                </a:solidFill>
              </a:rPr>
              <a:t>(read partitions)</a:t>
            </a:r>
            <a:endParaRPr>
              <a:solidFill>
                <a:schemeClr val="dk1"/>
              </a:solidFill>
            </a:endParaRPr>
          </a:p>
          <a:p>
            <a:pPr indent="0" lvl="0" marL="0" rtl="0">
              <a:lnSpc>
                <a:spcPct val="115000"/>
              </a:lnSpc>
              <a:spcBef>
                <a:spcPts val="0"/>
              </a:spcBef>
              <a:spcAft>
                <a:spcPts val="0"/>
              </a:spcAft>
              <a:buNone/>
            </a:pPr>
            <a:r>
              <a:rPr lang="en">
                <a:solidFill>
                  <a:schemeClr val="dk1"/>
                </a:solidFill>
              </a:rPr>
              <a:t>Some other options to consider include those weird corner cases likely to trigger issues - a negative value - those can have strange effects, the maximum sized integer, or a real-valued number. Something with a decimal in it. See how that gets rounded (or if it breaks something, or if error handling code kicks in)</a:t>
            </a:r>
            <a:endParaRPr>
              <a:solidFill>
                <a:schemeClr val="dk1"/>
              </a:solidFill>
            </a:endParaRPr>
          </a:p>
          <a:p>
            <a:pPr indent="0" lvl="0" marL="0" rtl="0">
              <a:lnSpc>
                <a:spcPct val="115000"/>
              </a:lnSpc>
              <a:spcBef>
                <a:spcPts val="0"/>
              </a:spcBef>
              <a:spcAft>
                <a:spcPts val="0"/>
              </a:spcAft>
              <a:buNone/>
            </a:pPr>
            <a:r>
              <a:rPr lang="en">
                <a:solidFill>
                  <a:schemeClr val="dk1"/>
                </a:solidFill>
              </a:rPr>
              <a:t>May also want to consider non-numeric values as a special partition. Can you pass in a string, character, array, pointer? What happens when you do?</a:t>
            </a:r>
            <a:endParaRPr>
              <a:solidFill>
                <a:schemeClr val="dk1"/>
              </a:solidFill>
            </a:endParaRPr>
          </a:p>
          <a:p>
            <a:pPr indent="0" lvl="0" marL="0" rtl="0">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Shape 39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00" name="Shape 4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(read) - idea is that there is context behind how a program uses inputs. Often ,you have different logical groups in mind when you come up with a feature. Why not break up inputs into these logical groupings? </a:t>
            </a:r>
            <a:endParaRPr>
              <a:solidFill>
                <a:schemeClr val="dk1"/>
              </a:solidFill>
            </a:endParaRPr>
          </a:p>
          <a:p>
            <a:pPr indent="0" lvl="0" marL="0" rtl="0">
              <a:lnSpc>
                <a:spcPct val="115000"/>
              </a:lnSpc>
              <a:spcBef>
                <a:spcPts val="0"/>
              </a:spcBef>
              <a:spcAft>
                <a:spcPts val="0"/>
              </a:spcAft>
              <a:buNone/>
            </a:pPr>
            <a:r>
              <a:rPr lang="en">
                <a:solidFill>
                  <a:schemeClr val="dk1"/>
                </a:solidFill>
              </a:rPr>
              <a:t>(read rest - these groupings are often too broad at first, but can we break those into smaller subgroups?</a:t>
            </a:r>
            <a:endParaRPr>
              <a:solidFill>
                <a:schemeClr val="dk1"/>
              </a:solidFill>
            </a:endParaRPr>
          </a:p>
          <a:p>
            <a:pPr indent="0" lvl="0" marL="0" rtl="0">
              <a:lnSpc>
                <a:spcPct val="115000"/>
              </a:lnSpc>
              <a:spcBef>
                <a:spcPts val="0"/>
              </a:spcBef>
              <a:spcAft>
                <a:spcPts val="0"/>
              </a:spcAft>
              <a:buNone/>
            </a:pPr>
            <a:r>
              <a:rPr lang="en">
                <a:solidFill>
                  <a:schemeClr val="dk1"/>
                </a:solidFill>
              </a:rPr>
              <a:t>data type - what about into numeric primitives and text-based ones? ints, float, double, etc and character, string.</a:t>
            </a:r>
            <a:endParaRPr>
              <a:solidFill>
                <a:schemeClr val="dk1"/>
              </a:solidFill>
            </a:endParaRPr>
          </a:p>
          <a:p>
            <a:pPr indent="0" lvl="0" marL="0" rtl="0">
              <a:lnSpc>
                <a:spcPct val="115000"/>
              </a:lnSpc>
              <a:spcBef>
                <a:spcPts val="0"/>
              </a:spcBef>
              <a:spcAft>
                <a:spcPts val="0"/>
              </a:spcAft>
              <a:buNone/>
            </a:pPr>
            <a:r>
              <a:rPr lang="en">
                <a:solidFill>
                  <a:schemeClr val="dk1"/>
                </a:solidFill>
              </a:rPr>
              <a:t>alphabet - letter a-f, g-p, q-z.. or usage frequency in the english language</a:t>
            </a:r>
            <a:endParaRPr>
              <a:solidFill>
                <a:schemeClr val="dk1"/>
              </a:solidFill>
            </a:endParaRPr>
          </a:p>
          <a:p>
            <a:pPr indent="0" lvl="0" marL="0" rtl="0">
              <a:lnSpc>
                <a:spcPct val="115000"/>
              </a:lnSpc>
              <a:spcBef>
                <a:spcPts val="0"/>
              </a:spcBef>
              <a:spcAft>
                <a:spcPts val="0"/>
              </a:spcAft>
              <a:buNone/>
            </a:pPr>
            <a:r>
              <a:rPr lang="en">
                <a:solidFill>
                  <a:schemeClr val="dk1"/>
                </a:solidFill>
              </a:rPr>
              <a:t>country name - groupings of countries - by continent or membership in US/EU/other political bodies.</a:t>
            </a:r>
            <a:endParaRPr>
              <a:solidFill>
                <a:schemeClr val="dk1"/>
              </a:solidFill>
            </a:endParaRPr>
          </a:p>
          <a:p>
            <a:pPr indent="0" lvl="0" marL="0" rtl="0">
              <a:lnSpc>
                <a:spcPct val="115000"/>
              </a:lnSpc>
              <a:spcBef>
                <a:spcPts val="0"/>
              </a:spcBef>
              <a:spcAft>
                <a:spcPts val="0"/>
              </a:spcAft>
              <a:buNone/>
            </a:pPr>
            <a:r>
              <a:rPr lang="en">
                <a:solidFill>
                  <a:schemeClr val="dk1"/>
                </a:solidFill>
              </a:rPr>
              <a:t>(Depends on the needs of your program, but you can almost always break an input or output into logical groupings based on what it represents)</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Shape 40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07" name="Shape 4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(read)</a:t>
            </a:r>
            <a:endParaRPr>
              <a:solidFill>
                <a:schemeClr val="dk1"/>
              </a:solidFill>
            </a:endParaRPr>
          </a:p>
          <a:p>
            <a:pPr indent="0" lvl="0" marL="0" rtl="0">
              <a:lnSpc>
                <a:spcPct val="115000"/>
              </a:lnSpc>
              <a:spcBef>
                <a:spcPts val="0"/>
              </a:spcBef>
              <a:spcAft>
                <a:spcPts val="0"/>
              </a:spcAft>
              <a:buNone/>
            </a:pPr>
            <a:r>
              <a:rPr lang="en">
                <a:solidFill>
                  <a:schemeClr val="dk1"/>
                </a:solidFill>
              </a:rPr>
              <a:t>(read) very hard, but also something that can be very important. For many systems, the timing of an input is an unstated input. If timing matters, you need to remember that it is part of the input, and partition it accordingly.</a:t>
            </a:r>
            <a:endParaRPr>
              <a:solidFill>
                <a:schemeClr val="dk1"/>
              </a:solidFill>
            </a:endParaRPr>
          </a:p>
          <a:p>
            <a:pPr indent="0" lvl="0" marL="0" rtl="0">
              <a:lnSpc>
                <a:spcPct val="115000"/>
              </a:lnSpc>
              <a:spcBef>
                <a:spcPts val="0"/>
              </a:spcBef>
              <a:spcAft>
                <a:spcPts val="0"/>
              </a:spcAft>
              <a:buNone/>
            </a:pPr>
            <a:r>
              <a:rPr lang="en">
                <a:solidFill>
                  <a:schemeClr val="dk1"/>
                </a:solidFill>
              </a:rPr>
              <a:t>For example, consider a pacemaker - looking for electrical impulses from the heart. (read)</a:t>
            </a:r>
            <a:endParaRPr>
              <a:solidFill>
                <a:schemeClr val="dk1"/>
              </a:solidFill>
            </a:endParaRPr>
          </a:p>
          <a:p>
            <a:pPr indent="0" lvl="0" marL="0" rtl="0">
              <a:lnSpc>
                <a:spcPct val="115000"/>
              </a:lnSpc>
              <a:spcBef>
                <a:spcPts val="0"/>
              </a:spcBef>
              <a:spcAft>
                <a:spcPts val="0"/>
              </a:spcAft>
              <a:buNone/>
            </a:pPr>
            <a:r>
              <a:rPr lang="en">
                <a:solidFill>
                  <a:schemeClr val="dk1"/>
                </a:solidFill>
              </a:rPr>
              <a:t>Or, in a more common scenario, even on a personal computer, strange behaviors can happen when reading from a file or writing out to a file, try (read)</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(read 1 -3). Goals that a user has for a system. What capabilities does the software need to have? What constraints does it need to obey to be used sucessfully? What kind of environments can it operate in? </a:t>
            </a:r>
            <a:endParaRPr/>
          </a:p>
          <a:p>
            <a:pPr indent="0" lvl="0" marL="0" rtl="0">
              <a:spcBef>
                <a:spcPts val="0"/>
              </a:spcBef>
              <a:spcAft>
                <a:spcPts val="0"/>
              </a:spcAft>
              <a:buNone/>
            </a:pPr>
            <a:r>
              <a:rPr lang="en"/>
              <a:t>(read 4). This is a technical description of how the software will act. (4) The specification defines what the correct behavior of the software is. If the specification is violated, the requirements are not met, and therefore - even if the system doesn’t crash, it’s still not acting correctly. </a:t>
            </a:r>
            <a:endParaRPr/>
          </a:p>
          <a:p>
            <a:pPr indent="0" lvl="0" marL="0" rtl="0">
              <a:spcBef>
                <a:spcPts val="0"/>
              </a:spcBef>
              <a:spcAft>
                <a:spcPts val="0"/>
              </a:spcAft>
              <a:buNone/>
            </a:pPr>
            <a:r>
              <a:rPr lang="en"/>
              <a:t>Now, sometimes these two are used interchangably, but the thing to keep in mind is that a specification needs to be expressed in terms of what the software does, while a normal requirement can be something that the user wants to make true in the real world - influenced by the software. A specification is all about what you’re designing, and should be things that you can explicitly control by writing the capability into the software.</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Shape 41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14" name="Shape 4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Similar to timing, the environment that the program operates in can easily impact the behavior of the program. Thus, the environment can also be considered when forming behavior partitions. Consider the environment you’re operating in, how it can influence the input or output of the system, and how the combination of both program inputs and environmental variation can be partitioned.</a:t>
            </a:r>
            <a:endParaRPr>
              <a:solidFill>
                <a:schemeClr val="dk1"/>
              </a:solidFill>
            </a:endParaRPr>
          </a:p>
          <a:p>
            <a:pPr indent="-317500" lvl="0" marL="457200" rtl="0">
              <a:lnSpc>
                <a:spcPct val="115000"/>
              </a:lnSpc>
              <a:spcBef>
                <a:spcPts val="0"/>
              </a:spcBef>
              <a:spcAft>
                <a:spcPts val="0"/>
              </a:spcAft>
              <a:buClr>
                <a:schemeClr val="dk1"/>
              </a:buClr>
              <a:buSzPts val="1400"/>
              <a:buChar char="-"/>
            </a:pPr>
            <a:r>
              <a:rPr lang="en">
                <a:solidFill>
                  <a:schemeClr val="dk1"/>
                </a:solidFill>
              </a:rPr>
              <a:t>Memory may cause problems. What if you don’t have enough? What if you have enough physical memory, but not enough free (or not enough birtual memory)</a:t>
            </a:r>
            <a:endParaRPr>
              <a:solidFill>
                <a:schemeClr val="dk1"/>
              </a:solidFill>
            </a:endParaRPr>
          </a:p>
          <a:p>
            <a:pPr indent="-317500" lvl="0" marL="457200" rtl="0">
              <a:lnSpc>
                <a:spcPct val="115000"/>
              </a:lnSpc>
              <a:spcBef>
                <a:spcPts val="0"/>
              </a:spcBef>
              <a:spcAft>
                <a:spcPts val="0"/>
              </a:spcAft>
              <a:buClr>
                <a:schemeClr val="dk1"/>
              </a:buClr>
              <a:buSzPts val="1400"/>
              <a:buChar char="-"/>
            </a:pPr>
            <a:r>
              <a:rPr lang="en">
                <a:solidFill>
                  <a:schemeClr val="dk1"/>
                </a:solidFill>
              </a:rPr>
              <a:t>Same for processor speed or architecture. Could see race conditions, deadlock between processes, unexpected slowdown. </a:t>
            </a:r>
            <a:endParaRPr>
              <a:solidFill>
                <a:schemeClr val="dk1"/>
              </a:solidFill>
            </a:endParaRPr>
          </a:p>
          <a:p>
            <a:pPr indent="-317500" lvl="0" marL="457200" rtl="0">
              <a:lnSpc>
                <a:spcPct val="115000"/>
              </a:lnSpc>
              <a:spcBef>
                <a:spcPts val="0"/>
              </a:spcBef>
              <a:spcAft>
                <a:spcPts val="0"/>
              </a:spcAft>
              <a:buClr>
                <a:schemeClr val="dk1"/>
              </a:buClr>
              <a:buSzPts val="1400"/>
              <a:buChar char="-"/>
            </a:pPr>
            <a:r>
              <a:rPr lang="en">
                <a:solidFill>
                  <a:schemeClr val="dk1"/>
                </a:solidFill>
              </a:rPr>
              <a:t>Try using different machine specs and vary both the processor and memory. Those choices suggest different partitionings.</a:t>
            </a:r>
            <a:endParaRPr>
              <a:solidFill>
                <a:schemeClr val="dk1"/>
              </a:solidFill>
            </a:endParaRPr>
          </a:p>
          <a:p>
            <a:pPr indent="-317500" lvl="0" marL="457200" rtl="0">
              <a:lnSpc>
                <a:spcPct val="115000"/>
              </a:lnSpc>
              <a:spcBef>
                <a:spcPts val="0"/>
              </a:spcBef>
              <a:spcAft>
                <a:spcPts val="0"/>
              </a:spcAft>
              <a:buClr>
                <a:schemeClr val="dk1"/>
              </a:buClr>
              <a:buSzPts val="1400"/>
              <a:buChar char="-"/>
            </a:pPr>
            <a:r>
              <a:rPr lang="en">
                <a:solidFill>
                  <a:schemeClr val="dk1"/>
                </a:solidFill>
              </a:rPr>
              <a:t>Client-server environment can have huge impacts on the operation of the system.</a:t>
            </a:r>
            <a:endParaRPr>
              <a:solidFill>
                <a:schemeClr val="dk1"/>
              </a:solidFill>
            </a:endParaRPr>
          </a:p>
          <a:p>
            <a:pPr indent="-317500" lvl="0" marL="457200" rtl="0">
              <a:lnSpc>
                <a:spcPct val="115000"/>
              </a:lnSpc>
              <a:spcBef>
                <a:spcPts val="0"/>
              </a:spcBef>
              <a:spcAft>
                <a:spcPts val="0"/>
              </a:spcAft>
              <a:buClr>
                <a:schemeClr val="dk1"/>
              </a:buClr>
              <a:buSzPts val="1400"/>
              <a:buChar char="-"/>
            </a:pPr>
            <a:r>
              <a:rPr lang="en">
                <a:solidFill>
                  <a:schemeClr val="dk1"/>
                </a:solidFill>
              </a:rPr>
              <a:t>try with different numbers of connections to clients - none, some, many (DDOS conditions)</a:t>
            </a:r>
            <a:endParaRPr>
              <a:solidFill>
                <a:schemeClr val="dk1"/>
              </a:solidFill>
            </a:endParaRPr>
          </a:p>
          <a:p>
            <a:pPr indent="-317500" lvl="0" marL="457200" rtl="0">
              <a:lnSpc>
                <a:spcPct val="115000"/>
              </a:lnSpc>
              <a:spcBef>
                <a:spcPts val="0"/>
              </a:spcBef>
              <a:spcAft>
                <a:spcPts val="0"/>
              </a:spcAft>
              <a:buClr>
                <a:schemeClr val="dk1"/>
              </a:buClr>
              <a:buSzPts val="1400"/>
              <a:buChar char="-"/>
            </a:pPr>
            <a:r>
              <a:rPr lang="en">
                <a:solidFill>
                  <a:schemeClr val="dk1"/>
                </a:solidFill>
              </a:rPr>
              <a:t>network latency - can vary network equipment or speed</a:t>
            </a:r>
            <a:endParaRPr>
              <a:solidFill>
                <a:schemeClr val="dk1"/>
              </a:solidFill>
            </a:endParaRPr>
          </a:p>
          <a:p>
            <a:pPr indent="-317500" lvl="0" marL="457200" rtl="0">
              <a:lnSpc>
                <a:spcPct val="115000"/>
              </a:lnSpc>
              <a:spcBef>
                <a:spcPts val="0"/>
              </a:spcBef>
              <a:spcAft>
                <a:spcPts val="0"/>
              </a:spcAft>
              <a:buClr>
                <a:schemeClr val="dk1"/>
              </a:buClr>
              <a:buSzPts val="1400"/>
              <a:buChar char="-"/>
            </a:pPr>
            <a:r>
              <a:rPr lang="en">
                <a:solidFill>
                  <a:schemeClr val="dk1"/>
                </a:solidFill>
              </a:rPr>
              <a:t>communication protocols - many options for a file upload, try each that you support</a:t>
            </a:r>
            <a:endParaRPr>
              <a:solidFill>
                <a:schemeClr val="dk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Shape 42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21" name="Shape 4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(read)</a:t>
            </a:r>
            <a:endParaRPr>
              <a:solidFill>
                <a:schemeClr val="dk1"/>
              </a:solidFill>
            </a:endParaRPr>
          </a:p>
          <a:p>
            <a:pPr indent="-317500" lvl="0" marL="457200" rtl="0">
              <a:lnSpc>
                <a:spcPct val="115000"/>
              </a:lnSpc>
              <a:spcBef>
                <a:spcPts val="0"/>
              </a:spcBef>
              <a:spcAft>
                <a:spcPts val="0"/>
              </a:spcAft>
              <a:buClr>
                <a:schemeClr val="dk1"/>
              </a:buClr>
              <a:buSzPts val="1400"/>
              <a:buChar char="-"/>
            </a:pPr>
            <a:r>
              <a:rPr lang="en">
                <a:solidFill>
                  <a:schemeClr val="dk1"/>
                </a:solidFill>
              </a:rPr>
              <a:t>(read) Programmers naturally think of sequences as made of up several values and it’s common to embed this assumption into the program. If presented with a single-value sequence,the program might fail.</a:t>
            </a:r>
            <a:endParaRPr>
              <a:solidFill>
                <a:schemeClr val="dk1"/>
              </a:solidFill>
            </a:endParaRPr>
          </a:p>
          <a:p>
            <a:pPr indent="-317500" lvl="0" marL="457200" rtl="0">
              <a:lnSpc>
                <a:spcPct val="115000"/>
              </a:lnSpc>
              <a:spcBef>
                <a:spcPts val="0"/>
              </a:spcBef>
              <a:spcAft>
                <a:spcPts val="0"/>
              </a:spcAft>
              <a:buClr>
                <a:schemeClr val="dk1"/>
              </a:buClr>
              <a:buSzPts val="1400"/>
              <a:buChar char="-"/>
            </a:pPr>
            <a:r>
              <a:rPr lang="en">
                <a:solidFill>
                  <a:schemeClr val="dk1"/>
                </a:solidFill>
              </a:rPr>
              <a:t>(read) Decreases the chances that a bad program will accidentally give you a good output because of a particular input choice. </a:t>
            </a:r>
            <a:endParaRPr>
              <a:solidFill>
                <a:schemeClr val="dk1"/>
              </a:solidFill>
            </a:endParaRPr>
          </a:p>
          <a:p>
            <a:pPr indent="-317500" lvl="0" marL="457200" rtl="0">
              <a:lnSpc>
                <a:spcPct val="115000"/>
              </a:lnSpc>
              <a:spcBef>
                <a:spcPts val="0"/>
              </a:spcBef>
              <a:spcAft>
                <a:spcPts val="0"/>
              </a:spcAft>
              <a:buClr>
                <a:schemeClr val="dk1"/>
              </a:buClr>
              <a:buSzPts val="1400"/>
              <a:buChar char="-"/>
            </a:pPr>
            <a:r>
              <a:rPr lang="en">
                <a:solidFill>
                  <a:schemeClr val="dk1"/>
                </a:solidFill>
              </a:rPr>
              <a:t>(read) This will reveal problems at partition boundaries.</a:t>
            </a: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Shape 42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28" name="Shape 4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(read)</a:t>
            </a:r>
            <a:endParaRPr>
              <a:solidFill>
                <a:schemeClr val="dk1"/>
              </a:solidFill>
            </a:endParaRPr>
          </a:p>
          <a:p>
            <a:pPr indent="-317500" lvl="0" marL="457200" rtl="0">
              <a:lnSpc>
                <a:spcPct val="115000"/>
              </a:lnSpc>
              <a:spcBef>
                <a:spcPts val="0"/>
              </a:spcBef>
              <a:spcAft>
                <a:spcPts val="0"/>
              </a:spcAft>
              <a:buClr>
                <a:schemeClr val="dk1"/>
              </a:buClr>
              <a:buSzPts val="1400"/>
              <a:buChar char="-"/>
            </a:pPr>
            <a:r>
              <a:rPr lang="en">
                <a:solidFill>
                  <a:schemeClr val="dk1"/>
                </a:solidFill>
              </a:rPr>
              <a:t>read, even if you’ve included some error-handling code, test all possibilities - you’ve probably forgot some corner case</a:t>
            </a:r>
            <a:endParaRPr>
              <a:solidFill>
                <a:schemeClr val="dk1"/>
              </a:solidFill>
            </a:endParaRPr>
          </a:p>
          <a:p>
            <a:pPr indent="-317500" lvl="0" marL="457200" rtl="0">
              <a:lnSpc>
                <a:spcPct val="115000"/>
              </a:lnSpc>
              <a:spcBef>
                <a:spcPts val="0"/>
              </a:spcBef>
              <a:spcAft>
                <a:spcPts val="0"/>
              </a:spcAft>
              <a:buClr>
                <a:schemeClr val="dk1"/>
              </a:buClr>
              <a:buSzPts val="1400"/>
              <a:buChar char="-"/>
            </a:pPr>
            <a:r>
              <a:rPr lang="en">
                <a:solidFill>
                  <a:schemeClr val="dk1"/>
                </a:solidFill>
              </a:rPr>
              <a:t>(read). We try to nail the functionality - it must perform this function, if everything goes to plan. We don’t spend as much time on the exceptional cases - on protecting the program from bad input.</a:t>
            </a:r>
            <a:endParaRPr>
              <a:solidFill>
                <a:schemeClr val="dk1"/>
              </a:solidFill>
            </a:endParaRPr>
          </a:p>
          <a:p>
            <a:pPr indent="-317500" lvl="0" marL="457200" rtl="0">
              <a:lnSpc>
                <a:spcPct val="115000"/>
              </a:lnSpc>
              <a:spcBef>
                <a:spcPts val="0"/>
              </a:spcBef>
              <a:spcAft>
                <a:spcPts val="0"/>
              </a:spcAft>
              <a:buClr>
                <a:schemeClr val="dk1"/>
              </a:buClr>
              <a:buSzPts val="1400"/>
              <a:buChar char="-"/>
            </a:pPr>
            <a:r>
              <a:rPr lang="en">
                <a:solidFill>
                  <a:schemeClr val="dk1"/>
                </a:solidFill>
              </a:rPr>
              <a:t>so, in addition to the other criteria - group membership, timing, operating environment, take invalid input into account. Make sure you pass in malformed input when testing, and consider different types of bad input as additional equivalence classes on top of your partitioning of the valid input domain.</a:t>
            </a:r>
            <a:endParaRPr>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Shape 43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35" name="Shape 4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(discussion) (read)</a:t>
            </a:r>
            <a:endParaRPr>
              <a:solidFill>
                <a:schemeClr val="dk1"/>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Shape 44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43" name="Shape 4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So, for each independently testable feature, we want to:</a:t>
            </a:r>
            <a:endParaRPr>
              <a:solidFill>
                <a:schemeClr val="dk1"/>
              </a:solidFill>
            </a:endParaRPr>
          </a:p>
          <a:p>
            <a:pPr indent="-317500" lvl="0" marL="457200" rtl="0">
              <a:lnSpc>
                <a:spcPct val="115000"/>
              </a:lnSpc>
              <a:spcBef>
                <a:spcPts val="0"/>
              </a:spcBef>
              <a:spcAft>
                <a:spcPts val="0"/>
              </a:spcAft>
              <a:buClr>
                <a:schemeClr val="dk1"/>
              </a:buClr>
              <a:buSzPts val="1400"/>
              <a:buChar char="-"/>
            </a:pPr>
            <a:r>
              <a:rPr lang="en">
                <a:solidFill>
                  <a:schemeClr val="dk1"/>
                </a:solidFill>
              </a:rPr>
              <a:t>identify the representative values for each input. For each input, we want to be able to chop up the input space into different groupings. </a:t>
            </a:r>
            <a:endParaRPr>
              <a:solidFill>
                <a:schemeClr val="dk1"/>
              </a:solidFill>
            </a:endParaRPr>
          </a:p>
          <a:p>
            <a:pPr indent="-317500" lvl="0" marL="457200" rtl="0">
              <a:lnSpc>
                <a:spcPct val="115000"/>
              </a:lnSpc>
              <a:spcBef>
                <a:spcPts val="0"/>
              </a:spcBef>
              <a:spcAft>
                <a:spcPts val="0"/>
              </a:spcAft>
              <a:buClr>
                <a:schemeClr val="dk1"/>
              </a:buClr>
              <a:buSzPts val="1400"/>
              <a:buChar char="-"/>
            </a:pPr>
            <a:r>
              <a:rPr lang="en">
                <a:solidFill>
                  <a:schemeClr val="dk1"/>
                </a:solidFill>
              </a:rPr>
              <a:t>So, we have each individual input partitioned. For tests, we feed in a combination of inputs. Not just a value for one, but a value for all inputs of a function. So, you form all of the possible combinations of partitions for the set of inputs to get your set of abstract test specifications. </a:t>
            </a:r>
            <a:endParaRPr>
              <a:solidFill>
                <a:schemeClr val="dk1"/>
              </a:solidFill>
            </a:endParaRPr>
          </a:p>
          <a:p>
            <a:pPr indent="-317500" lvl="0" marL="457200" rtl="0">
              <a:lnSpc>
                <a:spcPct val="115000"/>
              </a:lnSpc>
              <a:spcBef>
                <a:spcPts val="0"/>
              </a:spcBef>
              <a:spcAft>
                <a:spcPts val="0"/>
              </a:spcAft>
              <a:buClr>
                <a:schemeClr val="dk1"/>
              </a:buClr>
              <a:buSzPts val="1400"/>
              <a:buChar char="-"/>
            </a:pPr>
            <a:r>
              <a:rPr lang="en">
                <a:solidFill>
                  <a:schemeClr val="dk1"/>
                </a:solidFill>
              </a:rPr>
              <a:t>(read)</a:t>
            </a:r>
            <a:endParaRPr>
              <a:solidFill>
                <a:schemeClr val="dk1"/>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 name="Shape 453"/>
        <p:cNvGrpSpPr/>
        <p:nvPr/>
      </p:nvGrpSpPr>
      <p:grpSpPr>
        <a:xfrm>
          <a:off x="0" y="0"/>
          <a:ext cx="0" cy="0"/>
          <a:chOff x="0" y="0"/>
          <a:chExt cx="0" cy="0"/>
        </a:xfrm>
      </p:grpSpPr>
      <p:sp>
        <p:nvSpPr>
          <p:cNvPr id="454" name="Shape 45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55" name="Shape 4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So, in coming up with equivalence partitions for inputs or outputs, you need to think about what exemplifies the space of inputs. You want to make sure you hit the types of input that can be passed in.</a:t>
            </a:r>
            <a:endParaRPr>
              <a:solidFill>
                <a:schemeClr val="dk1"/>
              </a:solidFill>
            </a:endParaRPr>
          </a:p>
          <a:p>
            <a:pPr indent="0" lvl="0" marL="0" rtl="0">
              <a:lnSpc>
                <a:spcPct val="115000"/>
              </a:lnSpc>
              <a:spcBef>
                <a:spcPts val="0"/>
              </a:spcBef>
              <a:spcAft>
                <a:spcPts val="0"/>
              </a:spcAft>
              <a:buNone/>
            </a:pPr>
            <a:r>
              <a:rPr lang="en">
                <a:solidFill>
                  <a:schemeClr val="dk1"/>
                </a:solidFill>
              </a:rPr>
              <a:t>For example (read)</a:t>
            </a:r>
            <a:endParaRPr>
              <a:solidFill>
                <a:schemeClr val="dk1"/>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0" name="Shape 460"/>
        <p:cNvGrpSpPr/>
        <p:nvPr/>
      </p:nvGrpSpPr>
      <p:grpSpPr>
        <a:xfrm>
          <a:off x="0" y="0"/>
          <a:ext cx="0" cy="0"/>
          <a:chOff x="0" y="0"/>
          <a:chExt cx="0" cy="0"/>
        </a:xfrm>
      </p:grpSpPr>
      <p:sp>
        <p:nvSpPr>
          <p:cNvPr id="461" name="Shape 46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62" name="Shape 4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Now, we have the representative values for the individual inputs. For our test, we want to combine those. We don’t just pass in values to a single input. We pass in values to all inputs at once. To form our test specifications, our list of test types, we need to list out all of the possible combinations of input partitions for all inputs. For example, </a:t>
            </a:r>
            <a:endParaRPr>
              <a:solidFill>
                <a:schemeClr val="dk1"/>
              </a:solidFill>
            </a:endParaRPr>
          </a:p>
          <a:p>
            <a:pPr indent="0" lvl="0" marL="0" rtl="0">
              <a:lnSpc>
                <a:spcPct val="115000"/>
              </a:lnSpc>
              <a:spcBef>
                <a:spcPts val="0"/>
              </a:spcBef>
              <a:spcAft>
                <a:spcPts val="0"/>
              </a:spcAft>
              <a:buNone/>
            </a:pPr>
            <a:r>
              <a:rPr lang="en">
                <a:solidFill>
                  <a:schemeClr val="dk1"/>
                </a:solidFill>
              </a:rPr>
              <a:t>(read)</a:t>
            </a:r>
            <a:endParaRPr>
              <a:solidFill>
                <a:schemeClr val="dk1"/>
              </a:solidFill>
            </a:endParaRPr>
          </a:p>
          <a:p>
            <a:pPr indent="0" lvl="0" marL="0" rtl="0">
              <a:lnSpc>
                <a:spcPct val="115000"/>
              </a:lnSpc>
              <a:spcBef>
                <a:spcPts val="0"/>
              </a:spcBef>
              <a:spcAft>
                <a:spcPts val="0"/>
              </a:spcAft>
              <a:buNone/>
            </a:pPr>
            <a:r>
              <a:rPr lang="en">
                <a:solidFill>
                  <a:schemeClr val="dk1"/>
                </a:solidFill>
              </a:rPr>
              <a:t>then, we can create concrete test cases by assigning values to each abstract specification</a:t>
            </a:r>
            <a:endParaRPr>
              <a:solidFill>
                <a:schemeClr val="dk1"/>
              </a:solidFill>
            </a:endParaRPr>
          </a:p>
          <a:p>
            <a:pPr indent="0" lvl="0" marL="0" rtl="0">
              <a:lnSpc>
                <a:spcPct val="115000"/>
              </a:lnSpc>
              <a:spcBef>
                <a:spcPts val="0"/>
              </a:spcBef>
              <a:spcAft>
                <a:spcPts val="0"/>
              </a:spcAft>
              <a:buNone/>
            </a:pPr>
            <a:r>
              <a:rPr lang="en">
                <a:solidFill>
                  <a:schemeClr val="dk1"/>
                </a:solidFill>
              </a:rPr>
              <a:t>(read)</a:t>
            </a:r>
            <a:endParaRPr>
              <a:solidFill>
                <a:schemeClr val="dk1"/>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5" name="Shape 475"/>
        <p:cNvGrpSpPr/>
        <p:nvPr/>
      </p:nvGrpSpPr>
      <p:grpSpPr>
        <a:xfrm>
          <a:off x="0" y="0"/>
          <a:ext cx="0" cy="0"/>
          <a:chOff x="0" y="0"/>
          <a:chExt cx="0" cy="0"/>
        </a:xfrm>
      </p:grpSpPr>
      <p:sp>
        <p:nvSpPr>
          <p:cNvPr id="476" name="Shape 47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77" name="Shape 4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Now, we have our set of test case specifications. We have all these abstract combinations of input types we want to try. Now, we need to transition to concrete test cases, where we feed in actual values. This is a simple instantiation of these test specifications. There are still a few things to keep in mind, though. For one - there is a reason we do both the specifications and concrete cases, which is that if you feed in multiple tests with the same specification, only one of them might still actually trigger a fault in the code. </a:t>
            </a:r>
            <a:endParaRPr>
              <a:solidFill>
                <a:schemeClr val="dk1"/>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5" name="Shape 485"/>
        <p:cNvGrpSpPr/>
        <p:nvPr/>
      </p:nvGrpSpPr>
      <p:grpSpPr>
        <a:xfrm>
          <a:off x="0" y="0"/>
          <a:ext cx="0" cy="0"/>
          <a:chOff x="0" y="0"/>
          <a:chExt cx="0" cy="0"/>
        </a:xfrm>
      </p:grpSpPr>
      <p:sp>
        <p:nvSpPr>
          <p:cNvPr id="486" name="Shape 48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87" name="Shape 4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Now, no matter how you chop up the input partitions, the most errors tend to occur at the boundaries of those divisions. So, in choosing concrete values, don’t forget to try out those wrird corner cases.</a:t>
            </a:r>
            <a:endParaRPr>
              <a:solidFill>
                <a:schemeClr val="dk1"/>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6" name="Shape 506"/>
        <p:cNvGrpSpPr/>
        <p:nvPr/>
      </p:nvGrpSpPr>
      <p:grpSpPr>
        <a:xfrm>
          <a:off x="0" y="0"/>
          <a:ext cx="0" cy="0"/>
          <a:chOff x="0" y="0"/>
          <a:chExt cx="0" cy="0"/>
        </a:xfrm>
      </p:grpSpPr>
      <p:sp>
        <p:nvSpPr>
          <p:cNvPr id="507" name="Shape 50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08" name="Shape 5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(read)</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To give an example of the level of detail that you should expect. First, we have the requirement, (read)</a:t>
            </a:r>
            <a:endParaRPr/>
          </a:p>
          <a:p>
            <a:pPr indent="0" lvl="0" marL="0" rtl="0">
              <a:spcBef>
                <a:spcPts val="0"/>
              </a:spcBef>
              <a:spcAft>
                <a:spcPts val="0"/>
              </a:spcAft>
              <a:buNone/>
            </a:pPr>
            <a:r>
              <a:rPr lang="en"/>
              <a:t>This is sufficient for a high-level purpose, you know that users must create passwords . There is probably another requirement stating that they have a user name too. This isn’t enough to implement the function, to know the constraints that good behavior must follow. That leads into the specification, which defines corrent password setting behavior. (read)</a:t>
            </a:r>
            <a:endParaRPr/>
          </a:p>
          <a:p>
            <a:pPr indent="0" lvl="0" marL="0" rtl="0">
              <a:spcBef>
                <a:spcPts val="0"/>
              </a:spcBef>
              <a:spcAft>
                <a:spcPts val="0"/>
              </a:spcAft>
              <a:buNone/>
            </a:pPr>
            <a:r>
              <a:rPr lang="en"/>
              <a:t>These would go on a bit longer too. You need enough detail to completely and clearly specify the rules this password must follow and how the system handles this functionality. This can refer to other requirements too for additional details, Req 3.4 in this case, would deal with password storage. Why not go into storage details here? (discuss) Requirements - one thing at a time. One clearly defiined property per requirement, don’t combine them in one.</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1" name="Shape 531"/>
        <p:cNvGrpSpPr/>
        <p:nvPr/>
      </p:nvGrpSpPr>
      <p:grpSpPr>
        <a:xfrm>
          <a:off x="0" y="0"/>
          <a:ext cx="0" cy="0"/>
          <a:chOff x="0" y="0"/>
          <a:chExt cx="0" cy="0"/>
        </a:xfrm>
      </p:grpSpPr>
      <p:sp>
        <p:nvSpPr>
          <p:cNvPr id="532" name="Shape 53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33" name="Shape 5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8" name="Shape 538"/>
        <p:cNvGrpSpPr/>
        <p:nvPr/>
      </p:nvGrpSpPr>
      <p:grpSpPr>
        <a:xfrm>
          <a:off x="0" y="0"/>
          <a:ext cx="0" cy="0"/>
          <a:chOff x="0" y="0"/>
          <a:chExt cx="0" cy="0"/>
        </a:xfrm>
      </p:grpSpPr>
      <p:sp>
        <p:nvSpPr>
          <p:cNvPr id="539" name="Shape 53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40" name="Shape 5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5" name="Shape 545"/>
        <p:cNvGrpSpPr/>
        <p:nvPr/>
      </p:nvGrpSpPr>
      <p:grpSpPr>
        <a:xfrm>
          <a:off x="0" y="0"/>
          <a:ext cx="0" cy="0"/>
          <a:chOff x="0" y="0"/>
          <a:chExt cx="0" cy="0"/>
        </a:xfrm>
      </p:grpSpPr>
      <p:sp>
        <p:nvSpPr>
          <p:cNvPr id="546" name="Shape 54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47" name="Shape 5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(1) - after all - (2). This is verification - the process of comparing any implementation to its corresponding specification, it is most often used to find out if there are any discrepancies between what the program does and what we intend for it to do. (3). This means we can start early - wd can even design test cases before we have code, and we can continue to evolve our collection of plans and tests with the code.</a:t>
            </a:r>
            <a:endParaRPr/>
          </a:p>
          <a:p>
            <a:pPr indent="0" lvl="0" marL="0" rtl="0">
              <a:spcBef>
                <a:spcPts val="0"/>
              </a:spcBef>
              <a:spcAft>
                <a:spcPts val="0"/>
              </a:spcAft>
              <a:buNone/>
            </a:pPr>
            <a:r>
              <a:rPr lang="en"/>
              <a:t>This is also a process known as functional testing (5)</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Functional testing, aka black box testing, is (read 1)</a:t>
            </a:r>
            <a:endParaRPr>
              <a:solidFill>
                <a:schemeClr val="dk1"/>
              </a:solidFill>
            </a:endParaRPr>
          </a:p>
          <a:p>
            <a:pPr indent="0" lvl="0" marL="0" rtl="0">
              <a:lnSpc>
                <a:spcPct val="115000"/>
              </a:lnSpc>
              <a:spcBef>
                <a:spcPts val="0"/>
              </a:spcBef>
              <a:spcAft>
                <a:spcPts val="0"/>
              </a:spcAft>
              <a:buNone/>
            </a:pPr>
            <a:r>
              <a:rPr lang="en">
                <a:solidFill>
                  <a:schemeClr val="dk1"/>
                </a:solidFill>
              </a:rPr>
              <a:t>is typically the base-line technique for designing test cases. Functional test case design can (and should) begin as part of the requirements specification process, and continue through each level of design and interface specification. It is the only test design technique with such wide and early applicability. </a:t>
            </a:r>
            <a:endParaRPr>
              <a:solidFill>
                <a:schemeClr val="dk1"/>
              </a:solidFill>
            </a:endParaRPr>
          </a:p>
          <a:p>
            <a:pPr indent="0" lvl="0" marL="0" rtl="0">
              <a:lnSpc>
                <a:spcPct val="115000"/>
              </a:lnSpc>
              <a:spcBef>
                <a:spcPts val="0"/>
              </a:spcBef>
              <a:spcAft>
                <a:spcPts val="0"/>
              </a:spcAft>
              <a:buNone/>
            </a:pPr>
            <a:r>
              <a:rPr lang="en">
                <a:solidFill>
                  <a:schemeClr val="dk1"/>
                </a:solidFill>
              </a:rPr>
              <a:t>Some of the other techniques we’ll cover in this class are great for finding big faults - things that crash the system, make it lock up, cause memory leaks and buffer overruns, but functional testing is effective in finding some classes of faults that typically elude structural techniques. That of course includes cases where features don’t crash the system, but give you the wrong outcome. The second are cases of missing functionality. Code-based techniques can only test the code that is there - requirements-based testing can show that a feature or even an outcome of an if statement or some error-handing code is missing completely. </a:t>
            </a:r>
            <a:endParaRPr>
              <a:solidFill>
                <a:schemeClr val="dk1"/>
              </a:solidFill>
            </a:endParaRPr>
          </a:p>
          <a:p>
            <a:pPr indent="0" lvl="0" marL="0" rtl="0">
              <a:lnSpc>
                <a:spcPct val="115000"/>
              </a:lnSpc>
              <a:spcBef>
                <a:spcPts val="0"/>
              </a:spcBef>
              <a:spcAft>
                <a:spcPts val="0"/>
              </a:spcAft>
              <a:buNone/>
            </a:pPr>
            <a:r>
              <a:rPr lang="en">
                <a:solidFill>
                  <a:schemeClr val="dk1"/>
                </a:solidFill>
              </a:rPr>
              <a:t>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Ultimately, we need to arrive at are concrete test cases that we can execute on the software. So, to arrive at test cases, we need to solve two problems, which we do through the idea of partitioning the option space. </a:t>
            </a:r>
            <a:endParaRPr/>
          </a:p>
          <a:p>
            <a:pPr indent="0" lvl="0" marL="0" rtl="0">
              <a:spcBef>
                <a:spcPts val="0"/>
              </a:spcBef>
              <a:spcAft>
                <a:spcPts val="0"/>
              </a:spcAft>
              <a:buNone/>
            </a:pPr>
            <a:r>
              <a:rPr lang="en"/>
              <a:t>The first is that (read). A requirement isn’t necessarily a function you can call - it’s just something the software needs to do while operating. So, our test cases need to actually be expressed in terms of features of the software.</a:t>
            </a:r>
            <a:endParaRPr/>
          </a:p>
          <a:p>
            <a:pPr indent="0" lvl="0" marL="0" rtl="0">
              <a:spcBef>
                <a:spcPts val="0"/>
              </a:spcBef>
              <a:spcAft>
                <a:spcPts val="0"/>
              </a:spcAft>
              <a:buNone/>
            </a:pPr>
            <a:r>
              <a:rPr lang="en"/>
              <a:t>We need to identify what features of the software we can test in isolation and in combination, link those features back to the requirements, and assign inputs and formulate expected outputs.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That leads to the second problem- not all inputs have the same effect. Some might draw out faults, others won’t. Some will lead to different outcomes than others. So, that’s the second layer of partitioning.</a:t>
            </a:r>
            <a:endParaRPr/>
          </a:p>
          <a:p>
            <a:pPr indent="0" lvl="0" marL="0" rtl="0">
              <a:spcBef>
                <a:spcPts val="0"/>
              </a:spcBef>
              <a:spcAft>
                <a:spcPts val="0"/>
              </a:spcAft>
              <a:buNone/>
            </a:pPr>
            <a:r>
              <a:rPr lang="en"/>
              <a:t>(read 2-3)</a:t>
            </a:r>
            <a:endParaRPr/>
          </a:p>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4691400"/>
          </a:xfrm>
          <a:prstGeom prst="rect">
            <a:avLst/>
          </a:prstGeom>
          <a:solidFill>
            <a:schemeClr val="dk2"/>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11" name="Shape 11"/>
          <p:cNvCxnSpPr/>
          <p:nvPr/>
        </p:nvCxnSpPr>
        <p:spPr>
          <a:xfrm>
            <a:off x="0" y="4662140"/>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2490375"/>
            <a:ext cx="7772400" cy="2198400"/>
          </a:xfrm>
          <a:prstGeom prst="rect">
            <a:avLst/>
          </a:prstGeom>
        </p:spPr>
        <p:txBody>
          <a:bodyPr anchorCtr="0" anchor="b" bIns="91425" lIns="91425" spcFirstLastPara="1" rIns="91425" wrap="square" tIns="91425"/>
          <a:lstStyle>
            <a:lvl1pPr lvl="0">
              <a:spcBef>
                <a:spcPts val="0"/>
              </a:spcBef>
              <a:spcAft>
                <a:spcPts val="0"/>
              </a:spcAft>
              <a:buSzPts val="7200"/>
              <a:buNone/>
              <a:defRPr sz="7200"/>
            </a:lvl1pPr>
            <a:lvl2pPr lvl="1">
              <a:spcBef>
                <a:spcPts val="0"/>
              </a:spcBef>
              <a:spcAft>
                <a:spcPts val="0"/>
              </a:spcAft>
              <a:buSzPts val="7200"/>
              <a:buNone/>
              <a:defRPr sz="7200"/>
            </a:lvl2pPr>
            <a:lvl3pPr lvl="2">
              <a:spcBef>
                <a:spcPts val="0"/>
              </a:spcBef>
              <a:spcAft>
                <a:spcPts val="0"/>
              </a:spcAft>
              <a:buSzPts val="7200"/>
              <a:buNone/>
              <a:defRPr sz="7200"/>
            </a:lvl3pPr>
            <a:lvl4pPr lvl="3">
              <a:spcBef>
                <a:spcPts val="0"/>
              </a:spcBef>
              <a:spcAft>
                <a:spcPts val="0"/>
              </a:spcAft>
              <a:buSzPts val="7200"/>
              <a:buNone/>
              <a:defRPr sz="7200"/>
            </a:lvl4pPr>
            <a:lvl5pPr lvl="4">
              <a:spcBef>
                <a:spcPts val="0"/>
              </a:spcBef>
              <a:spcAft>
                <a:spcPts val="0"/>
              </a:spcAft>
              <a:buSzPts val="7200"/>
              <a:buNone/>
              <a:defRPr sz="7200"/>
            </a:lvl5pPr>
            <a:lvl6pPr lvl="5">
              <a:spcBef>
                <a:spcPts val="0"/>
              </a:spcBef>
              <a:spcAft>
                <a:spcPts val="0"/>
              </a:spcAft>
              <a:buSzPts val="7200"/>
              <a:buNone/>
              <a:defRPr sz="7200"/>
            </a:lvl6pPr>
            <a:lvl7pPr lvl="6">
              <a:spcBef>
                <a:spcPts val="0"/>
              </a:spcBef>
              <a:spcAft>
                <a:spcPts val="0"/>
              </a:spcAft>
              <a:buSzPts val="7200"/>
              <a:buNone/>
              <a:defRPr sz="7200"/>
            </a:lvl7pPr>
            <a:lvl8pPr lvl="7">
              <a:spcBef>
                <a:spcPts val="0"/>
              </a:spcBef>
              <a:spcAft>
                <a:spcPts val="0"/>
              </a:spcAft>
              <a:buSzPts val="7200"/>
              <a:buNone/>
              <a:defRPr sz="7200"/>
            </a:lvl8pPr>
            <a:lvl9pPr lvl="8">
              <a:spcBef>
                <a:spcPts val="0"/>
              </a:spcBef>
              <a:spcAft>
                <a:spcPts val="0"/>
              </a:spcAft>
              <a:buSzPts val="7200"/>
              <a:buNone/>
              <a:defRPr sz="7200"/>
            </a:lvl9pPr>
          </a:lstStyle>
          <a:p/>
        </p:txBody>
      </p:sp>
      <p:sp>
        <p:nvSpPr>
          <p:cNvPr id="13" name="Shape 13"/>
          <p:cNvSpPr txBox="1"/>
          <p:nvPr>
            <p:ph idx="1" type="subTitle"/>
          </p:nvPr>
        </p:nvSpPr>
        <p:spPr>
          <a:xfrm>
            <a:off x="685800" y="4836036"/>
            <a:ext cx="7772400" cy="10326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3000"/>
              <a:buNone/>
              <a:defRPr>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14" name="Shape 1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533000"/>
          </a:xfrm>
          <a:prstGeom prst="rect">
            <a:avLst/>
          </a:prstGeom>
          <a:solidFill>
            <a:srgbClr val="2388DB"/>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17" name="Shape 17"/>
          <p:cNvCxnSpPr/>
          <p:nvPr/>
        </p:nvCxnSpPr>
        <p:spPr>
          <a:xfrm>
            <a:off x="0" y="1503834"/>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 name="Shape 2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533000"/>
          </a:xfrm>
          <a:prstGeom prst="rect">
            <a:avLst/>
          </a:prstGeom>
          <a:solidFill>
            <a:schemeClr val="dk2"/>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23" name="Shape 23"/>
          <p:cNvCxnSpPr/>
          <p:nvPr/>
        </p:nvCxnSpPr>
        <p:spPr>
          <a:xfrm>
            <a:off x="0" y="1503834"/>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6" name="Shape 26"/>
          <p:cNvSpPr txBox="1"/>
          <p:nvPr>
            <p:ph idx="2" type="body"/>
          </p:nvPr>
        </p:nvSpPr>
        <p:spPr>
          <a:xfrm>
            <a:off x="4692274"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7" name="Shape 2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533000"/>
          </a:xfrm>
          <a:prstGeom prst="rect">
            <a:avLst/>
          </a:prstGeom>
          <a:solidFill>
            <a:srgbClr val="2388DB"/>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30" name="Shape 30"/>
          <p:cNvCxnSpPr/>
          <p:nvPr/>
        </p:nvCxnSpPr>
        <p:spPr>
          <a:xfrm>
            <a:off x="0" y="1503834"/>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Shape 3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5875079"/>
            <a:ext cx="8229600" cy="692700"/>
          </a:xfrm>
          <a:prstGeom prst="rect">
            <a:avLst/>
          </a:prstGeom>
        </p:spPr>
        <p:txBody>
          <a:bodyPr anchorCtr="0" anchor="t" bIns="91425" lIns="91425" spcFirstLastPara="1" rIns="91425" wrap="square" tIns="91425"/>
          <a:lstStyle>
            <a:lvl1pPr indent="-228600" lvl="0" marL="457200">
              <a:spcBef>
                <a:spcPts val="0"/>
              </a:spcBef>
              <a:spcAft>
                <a:spcPts val="0"/>
              </a:spcAft>
              <a:buClr>
                <a:schemeClr val="dk2"/>
              </a:buClr>
              <a:buSzPts val="18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40" name="Shape 40"/>
        <p:cNvGrpSpPr/>
        <p:nvPr/>
      </p:nvGrpSpPr>
      <p:grpSpPr>
        <a:xfrm>
          <a:off x="0" y="0"/>
          <a:ext cx="0" cy="0"/>
          <a:chOff x="0" y="0"/>
          <a:chExt cx="0" cy="0"/>
        </a:xfrm>
      </p:grpSpPr>
      <p:sp>
        <p:nvSpPr>
          <p:cNvPr id="41" name="Shape 41"/>
          <p:cNvSpPr txBox="1"/>
          <p:nvPr>
            <p:ph type="title"/>
          </p:nvPr>
        </p:nvSpPr>
        <p:spPr>
          <a:xfrm>
            <a:off x="457200" y="155448"/>
            <a:ext cx="8229600" cy="1252800"/>
          </a:xfrm>
          <a:prstGeom prst="rect">
            <a:avLst/>
          </a:prstGeom>
          <a:noFill/>
          <a:ln>
            <a:noFill/>
          </a:ln>
        </p:spPr>
        <p:txBody>
          <a:bodyPr anchorCtr="0" anchor="ctr" bIns="91425" lIns="91425" spcFirstLastPara="1" rIns="91425" wrap="square" tIns="91425"/>
          <a:lstStyle>
            <a:lvl1pPr lvl="0" rtl="0" algn="l">
              <a:spcBef>
                <a:spcPts val="0"/>
              </a:spcBef>
              <a:spcAft>
                <a:spcPts val="0"/>
              </a:spcAft>
              <a:buClr>
                <a:srgbClr val="F34E26"/>
              </a:buClr>
              <a:buSzPts val="3600"/>
              <a:buFont typeface="Arial"/>
              <a:buNone/>
              <a:defRPr b="1" sz="4500">
                <a:solidFill>
                  <a:srgbClr val="F34E26"/>
                </a:solidFill>
                <a:latin typeface="Arial"/>
                <a:ea typeface="Arial"/>
                <a:cs typeface="Arial"/>
                <a:sym typeface="Aria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42" name="Shape 42"/>
          <p:cNvSpPr txBox="1"/>
          <p:nvPr>
            <p:ph idx="1" type="body"/>
          </p:nvPr>
        </p:nvSpPr>
        <p:spPr>
          <a:xfrm>
            <a:off x="457200" y="1775192"/>
            <a:ext cx="8229600" cy="4625700"/>
          </a:xfrm>
          <a:prstGeom prst="rect">
            <a:avLst/>
          </a:prstGeom>
          <a:noFill/>
          <a:ln>
            <a:noFill/>
          </a:ln>
        </p:spPr>
        <p:txBody>
          <a:bodyPr anchorCtr="0" anchor="t" bIns="91425" lIns="91425" spcFirstLastPara="1" rIns="91425" wrap="square" tIns="91425"/>
          <a:lstStyle>
            <a:lvl1pPr indent="-419100" lvl="0" marL="457200" rtl="0" algn="l">
              <a:spcBef>
                <a:spcPts val="0"/>
              </a:spcBef>
              <a:spcAft>
                <a:spcPts val="0"/>
              </a:spcAft>
              <a:buClr>
                <a:schemeClr val="accent1"/>
              </a:buClr>
              <a:buSzPts val="3000"/>
              <a:buFont typeface="Arial"/>
              <a:buChar char="◼"/>
              <a:defRPr sz="3200">
                <a:solidFill>
                  <a:schemeClr val="dk1"/>
                </a:solidFill>
                <a:latin typeface="Arial"/>
                <a:ea typeface="Arial"/>
                <a:cs typeface="Arial"/>
                <a:sym typeface="Arial"/>
              </a:defRPr>
            </a:lvl1pPr>
            <a:lvl2pPr indent="-381000" lvl="1" marL="914400" rtl="0" algn="l">
              <a:spcBef>
                <a:spcPts val="560"/>
              </a:spcBef>
              <a:spcAft>
                <a:spcPts val="0"/>
              </a:spcAft>
              <a:buClr>
                <a:schemeClr val="accent2"/>
              </a:buClr>
              <a:buSzPts val="2400"/>
              <a:buFont typeface="Arial"/>
              <a:buChar char="▪"/>
              <a:defRPr sz="2800">
                <a:solidFill>
                  <a:schemeClr val="dk1"/>
                </a:solidFill>
                <a:latin typeface="Arial"/>
                <a:ea typeface="Arial"/>
                <a:cs typeface="Arial"/>
                <a:sym typeface="Arial"/>
              </a:defRPr>
            </a:lvl2pPr>
            <a:lvl3pPr indent="-381000" lvl="2" marL="1371600" rtl="0" algn="l">
              <a:spcBef>
                <a:spcPts val="480"/>
              </a:spcBef>
              <a:spcAft>
                <a:spcPts val="0"/>
              </a:spcAft>
              <a:buClr>
                <a:schemeClr val="accent3"/>
              </a:buClr>
              <a:buSzPts val="2400"/>
              <a:buFont typeface="Arial"/>
              <a:buChar char="▪"/>
              <a:defRPr sz="2400">
                <a:solidFill>
                  <a:schemeClr val="dk1"/>
                </a:solidFill>
                <a:latin typeface="Arial"/>
                <a:ea typeface="Arial"/>
                <a:cs typeface="Arial"/>
                <a:sym typeface="Arial"/>
              </a:defRPr>
            </a:lvl3pPr>
            <a:lvl4pPr indent="-342900" lvl="3" marL="1828800" rtl="0" algn="l">
              <a:spcBef>
                <a:spcPts val="400"/>
              </a:spcBef>
              <a:spcAft>
                <a:spcPts val="0"/>
              </a:spcAft>
              <a:buClr>
                <a:schemeClr val="accent4"/>
              </a:buClr>
              <a:buSzPts val="1800"/>
              <a:buFont typeface="Arial"/>
              <a:buChar char="▪"/>
              <a:defRPr sz="2000">
                <a:solidFill>
                  <a:schemeClr val="dk1"/>
                </a:solidFill>
                <a:latin typeface="Arial"/>
                <a:ea typeface="Arial"/>
                <a:cs typeface="Arial"/>
                <a:sym typeface="Arial"/>
              </a:defRPr>
            </a:lvl4pPr>
            <a:lvl5pPr indent="-342900" lvl="4" marL="2286000" rtl="0" algn="l">
              <a:spcBef>
                <a:spcPts val="400"/>
              </a:spcBef>
              <a:spcAft>
                <a:spcPts val="0"/>
              </a:spcAft>
              <a:buClr>
                <a:schemeClr val="accent5"/>
              </a:buClr>
              <a:buSzPts val="1800"/>
              <a:buFont typeface="Arial"/>
              <a:buChar char=""/>
              <a:defRPr sz="2000">
                <a:solidFill>
                  <a:schemeClr val="dk1"/>
                </a:solidFill>
                <a:latin typeface="Arial"/>
                <a:ea typeface="Arial"/>
                <a:cs typeface="Arial"/>
                <a:sym typeface="Arial"/>
              </a:defRPr>
            </a:lvl5pPr>
            <a:lvl6pPr indent="-342900" lvl="5" marL="2743200" rtl="0" algn="l">
              <a:spcBef>
                <a:spcPts val="400"/>
              </a:spcBef>
              <a:spcAft>
                <a:spcPts val="0"/>
              </a:spcAft>
              <a:buClr>
                <a:schemeClr val="accent6"/>
              </a:buClr>
              <a:buSzPts val="1800"/>
              <a:buFont typeface="Arial"/>
              <a:buChar char="⚫"/>
              <a:defRPr sz="2000">
                <a:solidFill>
                  <a:schemeClr val="dk1"/>
                </a:solidFill>
                <a:latin typeface="Arial"/>
                <a:ea typeface="Arial"/>
                <a:cs typeface="Arial"/>
                <a:sym typeface="Arial"/>
              </a:defRPr>
            </a:lvl6pPr>
            <a:lvl7pPr indent="-342900" lvl="6" marL="3200400" rtl="0" algn="l">
              <a:spcBef>
                <a:spcPts val="360"/>
              </a:spcBef>
              <a:spcAft>
                <a:spcPts val="0"/>
              </a:spcAft>
              <a:buClr>
                <a:schemeClr val="accent1"/>
              </a:buClr>
              <a:buSzPts val="1800"/>
              <a:buFont typeface="Arial"/>
              <a:buChar char="⚫"/>
              <a:defRPr sz="1800">
                <a:solidFill>
                  <a:schemeClr val="dk1"/>
                </a:solidFill>
                <a:latin typeface="Arial"/>
                <a:ea typeface="Arial"/>
                <a:cs typeface="Arial"/>
                <a:sym typeface="Arial"/>
              </a:defRPr>
            </a:lvl7pPr>
            <a:lvl8pPr indent="-342900" lvl="7" marL="3657600" rtl="0" algn="l">
              <a:spcBef>
                <a:spcPts val="360"/>
              </a:spcBef>
              <a:spcAft>
                <a:spcPts val="0"/>
              </a:spcAft>
              <a:buClr>
                <a:schemeClr val="accent2"/>
              </a:buClr>
              <a:buSzPts val="1800"/>
              <a:buFont typeface="Arial"/>
              <a:buChar char="⚫"/>
              <a:defRPr sz="1800">
                <a:solidFill>
                  <a:schemeClr val="dk1"/>
                </a:solidFill>
                <a:latin typeface="Arial"/>
                <a:ea typeface="Arial"/>
                <a:cs typeface="Arial"/>
                <a:sym typeface="Arial"/>
              </a:defRPr>
            </a:lvl8pPr>
            <a:lvl9pPr indent="-342900" lvl="8" marL="4114800" rtl="0" algn="l">
              <a:spcBef>
                <a:spcPts val="360"/>
              </a:spcBef>
              <a:spcAft>
                <a:spcPts val="0"/>
              </a:spcAft>
              <a:buClr>
                <a:schemeClr val="accent3"/>
              </a:buClr>
              <a:buSzPts val="1800"/>
              <a:buFont typeface="Arial"/>
              <a:buChar char="⚫"/>
              <a:defRPr sz="1800">
                <a:solidFill>
                  <a:schemeClr val="dk1"/>
                </a:solidFill>
                <a:latin typeface="Arial"/>
                <a:ea typeface="Arial"/>
                <a:cs typeface="Arial"/>
                <a:sym typeface="Arial"/>
              </a:defRPr>
            </a:lvl9pPr>
          </a:lstStyle>
          <a:p/>
        </p:txBody>
      </p:sp>
      <p:sp>
        <p:nvSpPr>
          <p:cNvPr id="43" name="Shape 43"/>
          <p:cNvSpPr txBox="1"/>
          <p:nvPr>
            <p:ph idx="10" type="dt"/>
          </p:nvPr>
        </p:nvSpPr>
        <p:spPr>
          <a:xfrm>
            <a:off x="457200" y="6476999"/>
            <a:ext cx="2133600" cy="2739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414141"/>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2640598" y="6476999"/>
            <a:ext cx="5507700" cy="2739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414141"/>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204396" y="6476999"/>
            <a:ext cx="733800" cy="273900"/>
          </a:xfrm>
          <a:prstGeom prst="rect">
            <a:avLst/>
          </a:prstGeom>
          <a:noFill/>
          <a:ln>
            <a:noFill/>
          </a:ln>
        </p:spPr>
        <p:txBody>
          <a:bodyPr anchorCtr="0" anchor="b" bIns="91425" lIns="91425" spcFirstLastPara="1" rIns="91425" wrap="square" tIns="91425">
            <a:noAutofit/>
          </a:bodyPr>
          <a:lstStyle/>
          <a:p>
            <a:pPr indent="0" lvl="0" marL="0" marR="0" rtl="0">
              <a:lnSpc>
                <a:spcPct val="100000"/>
              </a:lnSpc>
              <a:spcBef>
                <a:spcPts val="0"/>
              </a:spcBef>
              <a:spcAft>
                <a:spcPts val="0"/>
              </a:spcAft>
              <a:buNone/>
            </a:pPr>
            <a:fld id="{00000000-1234-1234-1234-123412341234}" type="slidenum">
              <a:rPr lang="en">
                <a:solidFill>
                  <a:srgbClr val="414141"/>
                </a:solidFill>
              </a:rPr>
              <a:t>‹#›</a:t>
            </a:fld>
            <a:endParaRPr b="0" i="0" u="none" cap="none" strike="noStrike">
              <a:solidFill>
                <a:srgbClr val="41414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z">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600"/>
              <a:buNone/>
              <a:defRPr b="1" sz="3600">
                <a:solidFill>
                  <a:schemeClr val="lt1"/>
                </a:solidFill>
              </a:defRPr>
            </a:lvl1pPr>
            <a:lvl2pPr lvl="1">
              <a:spcBef>
                <a:spcPts val="0"/>
              </a:spcBef>
              <a:spcAft>
                <a:spcPts val="0"/>
              </a:spcAft>
              <a:buClr>
                <a:schemeClr val="lt1"/>
              </a:buClr>
              <a:buSzPts val="3600"/>
              <a:buNone/>
              <a:defRPr b="1" sz="3600">
                <a:solidFill>
                  <a:schemeClr val="lt1"/>
                </a:solidFill>
              </a:defRPr>
            </a:lvl2pPr>
            <a:lvl3pPr lvl="2">
              <a:spcBef>
                <a:spcPts val="0"/>
              </a:spcBef>
              <a:spcAft>
                <a:spcPts val="0"/>
              </a:spcAft>
              <a:buClr>
                <a:schemeClr val="lt1"/>
              </a:buClr>
              <a:buSzPts val="3600"/>
              <a:buNone/>
              <a:defRPr b="1" sz="3600">
                <a:solidFill>
                  <a:schemeClr val="lt1"/>
                </a:solidFill>
              </a:defRPr>
            </a:lvl3pPr>
            <a:lvl4pPr lvl="3">
              <a:spcBef>
                <a:spcPts val="0"/>
              </a:spcBef>
              <a:spcAft>
                <a:spcPts val="0"/>
              </a:spcAft>
              <a:buClr>
                <a:schemeClr val="lt1"/>
              </a:buClr>
              <a:buSzPts val="3600"/>
              <a:buNone/>
              <a:defRPr b="1" sz="3600">
                <a:solidFill>
                  <a:schemeClr val="lt1"/>
                </a:solidFill>
              </a:defRPr>
            </a:lvl4pPr>
            <a:lvl5pPr lvl="4">
              <a:spcBef>
                <a:spcPts val="0"/>
              </a:spcBef>
              <a:spcAft>
                <a:spcPts val="0"/>
              </a:spcAft>
              <a:buClr>
                <a:schemeClr val="lt1"/>
              </a:buClr>
              <a:buSzPts val="3600"/>
              <a:buNone/>
              <a:defRPr b="1" sz="3600">
                <a:solidFill>
                  <a:schemeClr val="lt1"/>
                </a:solidFill>
              </a:defRPr>
            </a:lvl5pPr>
            <a:lvl6pPr lvl="5">
              <a:spcBef>
                <a:spcPts val="0"/>
              </a:spcBef>
              <a:spcAft>
                <a:spcPts val="0"/>
              </a:spcAft>
              <a:buClr>
                <a:schemeClr val="lt1"/>
              </a:buClr>
              <a:buSzPts val="3600"/>
              <a:buNone/>
              <a:defRPr b="1" sz="3600">
                <a:solidFill>
                  <a:schemeClr val="lt1"/>
                </a:solidFill>
              </a:defRPr>
            </a:lvl6pPr>
            <a:lvl7pPr lvl="6">
              <a:spcBef>
                <a:spcPts val="0"/>
              </a:spcBef>
              <a:spcAft>
                <a:spcPts val="0"/>
              </a:spcAft>
              <a:buClr>
                <a:schemeClr val="lt1"/>
              </a:buClr>
              <a:buSzPts val="3600"/>
              <a:buNone/>
              <a:defRPr b="1" sz="3600">
                <a:solidFill>
                  <a:schemeClr val="lt1"/>
                </a:solidFill>
              </a:defRPr>
            </a:lvl7pPr>
            <a:lvl8pPr lvl="7">
              <a:spcBef>
                <a:spcPts val="0"/>
              </a:spcBef>
              <a:spcAft>
                <a:spcPts val="0"/>
              </a:spcAft>
              <a:buClr>
                <a:schemeClr val="lt1"/>
              </a:buClr>
              <a:buSzPts val="3600"/>
              <a:buNone/>
              <a:defRPr b="1" sz="3600">
                <a:solidFill>
                  <a:schemeClr val="lt1"/>
                </a:solidFill>
              </a:defRPr>
            </a:lvl8pPr>
            <a:lvl9pPr lvl="8">
              <a:spcBef>
                <a:spcPts val="0"/>
              </a:spcBef>
              <a:spcAft>
                <a:spcPts val="0"/>
              </a:spcAft>
              <a:buClr>
                <a:schemeClr val="lt1"/>
              </a:buClr>
              <a:buSzPts val="36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chemeClr val="dk1"/>
              </a:buClr>
              <a:buSzPts val="3000"/>
              <a:buChar char="●"/>
              <a:defRPr sz="3000">
                <a:solidFill>
                  <a:schemeClr val="dk1"/>
                </a:solidFill>
              </a:defRPr>
            </a:lvl1pPr>
            <a:lvl2pPr indent="-381000" lvl="1" marL="914400">
              <a:spcBef>
                <a:spcPts val="0"/>
              </a:spcBef>
              <a:spcAft>
                <a:spcPts val="0"/>
              </a:spcAft>
              <a:buClr>
                <a:schemeClr val="dk1"/>
              </a:buClr>
              <a:buSzPts val="2400"/>
              <a:buChar char="○"/>
              <a:defRPr sz="2400">
                <a:solidFill>
                  <a:schemeClr val="dk1"/>
                </a:solidFill>
              </a:defRPr>
            </a:lvl2pPr>
            <a:lvl3pPr indent="-381000" lvl="2" marL="1371600">
              <a:spcBef>
                <a:spcPts val="0"/>
              </a:spcBef>
              <a:spcAft>
                <a:spcPts val="0"/>
              </a:spcAft>
              <a:buClr>
                <a:schemeClr val="dk1"/>
              </a:buClr>
              <a:buSzPts val="2400"/>
              <a:buChar char="■"/>
              <a:defRPr sz="2400">
                <a:solidFill>
                  <a:schemeClr val="dk1"/>
                </a:solidFill>
              </a:defRPr>
            </a:lvl3pPr>
            <a:lvl4pPr indent="-342900" lvl="3" marL="1828800">
              <a:spcBef>
                <a:spcPts val="0"/>
              </a:spcBef>
              <a:spcAft>
                <a:spcPts val="0"/>
              </a:spcAft>
              <a:buClr>
                <a:schemeClr val="dk1"/>
              </a:buClr>
              <a:buSzPts val="1800"/>
              <a:buChar char="●"/>
              <a:defRPr sz="1800">
                <a:solidFill>
                  <a:schemeClr val="dk1"/>
                </a:solidFill>
              </a:defRPr>
            </a:lvl4pPr>
            <a:lvl5pPr indent="-342900" lvl="4" marL="2286000">
              <a:spcBef>
                <a:spcPts val="0"/>
              </a:spcBef>
              <a:spcAft>
                <a:spcPts val="0"/>
              </a:spcAft>
              <a:buClr>
                <a:schemeClr val="dk1"/>
              </a:buClr>
              <a:buSzPts val="1800"/>
              <a:buChar char="○"/>
              <a:defRPr sz="1800">
                <a:solidFill>
                  <a:schemeClr val="dk1"/>
                </a:solidFill>
              </a:defRPr>
            </a:lvl5pPr>
            <a:lvl6pPr indent="-342900" lvl="5" marL="2743200">
              <a:spcBef>
                <a:spcPts val="0"/>
              </a:spcBef>
              <a:spcAft>
                <a:spcPts val="0"/>
              </a:spcAft>
              <a:buClr>
                <a:schemeClr val="dk1"/>
              </a:buClr>
              <a:buSzPts val="1800"/>
              <a:buChar char="■"/>
              <a:defRPr sz="1800">
                <a:solidFill>
                  <a:schemeClr val="dk1"/>
                </a:solidFill>
              </a:defRPr>
            </a:lvl6pPr>
            <a:lvl7pPr indent="-342900" lvl="6" marL="3200400">
              <a:spcBef>
                <a:spcPts val="0"/>
              </a:spcBef>
              <a:spcAft>
                <a:spcPts val="0"/>
              </a:spcAft>
              <a:buClr>
                <a:schemeClr val="dk1"/>
              </a:buClr>
              <a:buSzPts val="1800"/>
              <a:buChar char="●"/>
              <a:defRPr sz="1800">
                <a:solidFill>
                  <a:schemeClr val="dk1"/>
                </a:solidFill>
              </a:defRPr>
            </a:lvl7pPr>
            <a:lvl8pPr indent="-342900" lvl="7" marL="3657600">
              <a:spcBef>
                <a:spcPts val="0"/>
              </a:spcBef>
              <a:spcAft>
                <a:spcPts val="0"/>
              </a:spcAft>
              <a:buClr>
                <a:schemeClr val="dk1"/>
              </a:buClr>
              <a:buSzPts val="1800"/>
              <a:buChar char="○"/>
              <a:defRPr sz="1800">
                <a:solidFill>
                  <a:schemeClr val="dk1"/>
                </a:solidFill>
              </a:defRPr>
            </a:lvl8pPr>
            <a:lvl9pPr indent="-342900" lvl="8" marL="4114800">
              <a:spcBef>
                <a:spcPts val="0"/>
              </a:spcBef>
              <a:spcAft>
                <a:spcPts val="0"/>
              </a:spcAft>
              <a:buClr>
                <a:schemeClr val="dk1"/>
              </a:buClr>
              <a:buSzPts val="1800"/>
              <a:buChar char="■"/>
              <a:defRPr sz="1800">
                <a:solidFill>
                  <a:schemeClr val="dk1"/>
                </a:solidFill>
              </a:defRPr>
            </a:lvl9pPr>
          </a:lstStyle>
          <a:p/>
        </p:txBody>
      </p:sp>
      <p:sp>
        <p:nvSpPr>
          <p:cNvPr id="8" name="Shape 8"/>
          <p:cNvSpPr txBox="1"/>
          <p:nvPr>
            <p:ph idx="12" type="sldNum"/>
          </p:nvPr>
        </p:nvSpPr>
        <p:spPr>
          <a:xfrm>
            <a:off x="8556791" y="6333134"/>
            <a:ext cx="548700" cy="524700"/>
          </a:xfrm>
          <a:prstGeom prst="rect">
            <a:avLst/>
          </a:prstGeom>
          <a:noFill/>
          <a:ln>
            <a:noFill/>
          </a:ln>
        </p:spPr>
        <p:txBody>
          <a:bodyPr anchorCtr="0" anchor="ctr" bIns="91425" lIns="91425" spcFirstLastPara="1" rIns="91425" wrap="square" tIns="91425">
            <a:noAutofit/>
          </a:bodyPr>
          <a:lstStyle/>
          <a:p>
            <a:pPr indent="0" lvl="0" marL="0" algn="r">
              <a:spcBef>
                <a:spcPts val="0"/>
              </a:spcBef>
              <a:spcAft>
                <a:spcPts val="0"/>
              </a:spcAft>
              <a:buNone/>
            </a:pPr>
            <a:fld id="{00000000-1234-1234-1234-123412341234}" type="slidenum">
              <a:rPr lang="en" sz="1300">
                <a:solidFill>
                  <a:schemeClr val="dk2"/>
                </a:solidFill>
              </a:rPr>
              <a:t>‹#›</a:t>
            </a:fld>
            <a:endParaRPr sz="1300">
              <a:solidFill>
                <a:schemeClr val="dk2"/>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gi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Shape 50"/>
          <p:cNvSpPr txBox="1"/>
          <p:nvPr>
            <p:ph type="ctrTitle"/>
          </p:nvPr>
        </p:nvSpPr>
        <p:spPr>
          <a:xfrm>
            <a:off x="685800" y="2490375"/>
            <a:ext cx="7772400" cy="2198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6000"/>
              <a:t>Functional Testing</a:t>
            </a:r>
            <a:endParaRPr sz="6000"/>
          </a:p>
        </p:txBody>
      </p:sp>
      <p:sp>
        <p:nvSpPr>
          <p:cNvPr id="51" name="Shape 51"/>
          <p:cNvSpPr txBox="1"/>
          <p:nvPr>
            <p:ph idx="1" type="subTitle"/>
          </p:nvPr>
        </p:nvSpPr>
        <p:spPr>
          <a:xfrm>
            <a:off x="685800" y="4836036"/>
            <a:ext cx="7772400" cy="1032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CSCE 747 - Lecture 4 - 01/30/2018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Creating Requirements-Based Tests</a:t>
            </a:r>
            <a:endParaRPr/>
          </a:p>
        </p:txBody>
      </p:sp>
      <p:sp>
        <p:nvSpPr>
          <p:cNvPr id="124" name="Shape 124"/>
          <p:cNvSpPr/>
          <p:nvPr/>
        </p:nvSpPr>
        <p:spPr>
          <a:xfrm>
            <a:off x="591238" y="1837704"/>
            <a:ext cx="1919400" cy="6180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Write Testable Specifications</a:t>
            </a:r>
            <a:endParaRPr b="1" sz="1800"/>
          </a:p>
        </p:txBody>
      </p:sp>
      <p:sp>
        <p:nvSpPr>
          <p:cNvPr id="125" name="Shape 125"/>
          <p:cNvSpPr/>
          <p:nvPr/>
        </p:nvSpPr>
        <p:spPr>
          <a:xfrm>
            <a:off x="1715543" y="2674855"/>
            <a:ext cx="1919400" cy="6180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Identify Independently Testable Features</a:t>
            </a:r>
            <a:endParaRPr b="1"/>
          </a:p>
        </p:txBody>
      </p:sp>
      <p:sp>
        <p:nvSpPr>
          <p:cNvPr id="126" name="Shape 126"/>
          <p:cNvSpPr/>
          <p:nvPr/>
        </p:nvSpPr>
        <p:spPr>
          <a:xfrm>
            <a:off x="2929416" y="3516748"/>
            <a:ext cx="1919400" cy="6180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Identify Representative Input Values</a:t>
            </a:r>
            <a:endParaRPr b="1"/>
          </a:p>
        </p:txBody>
      </p:sp>
      <p:sp>
        <p:nvSpPr>
          <p:cNvPr id="127" name="Shape 127"/>
          <p:cNvSpPr/>
          <p:nvPr/>
        </p:nvSpPr>
        <p:spPr>
          <a:xfrm>
            <a:off x="4033810" y="4365783"/>
            <a:ext cx="1919400" cy="6180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Generate Test Case Specifications</a:t>
            </a:r>
            <a:endParaRPr b="1"/>
          </a:p>
        </p:txBody>
      </p:sp>
      <p:sp>
        <p:nvSpPr>
          <p:cNvPr id="128" name="Shape 128"/>
          <p:cNvSpPr/>
          <p:nvPr/>
        </p:nvSpPr>
        <p:spPr>
          <a:xfrm>
            <a:off x="5178004" y="5233821"/>
            <a:ext cx="1919400" cy="6180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Generate Test Cases</a:t>
            </a:r>
            <a:endParaRPr b="1" sz="1800"/>
          </a:p>
        </p:txBody>
      </p:sp>
      <p:cxnSp>
        <p:nvCxnSpPr>
          <p:cNvPr id="129" name="Shape 129"/>
          <p:cNvCxnSpPr>
            <a:endCxn id="125" idx="1"/>
          </p:cNvCxnSpPr>
          <p:nvPr/>
        </p:nvCxnSpPr>
        <p:spPr>
          <a:xfrm>
            <a:off x="1038443" y="2465155"/>
            <a:ext cx="677100" cy="518700"/>
          </a:xfrm>
          <a:prstGeom prst="straightConnector1">
            <a:avLst/>
          </a:prstGeom>
          <a:noFill/>
          <a:ln cap="flat" cmpd="sng" w="19050">
            <a:solidFill>
              <a:schemeClr val="dk2"/>
            </a:solidFill>
            <a:prstDash val="solid"/>
            <a:round/>
            <a:headEnd len="lg" w="lg" type="none"/>
            <a:tailEnd len="lg" w="lg" type="triangle"/>
          </a:ln>
        </p:spPr>
      </p:cxnSp>
      <p:cxnSp>
        <p:nvCxnSpPr>
          <p:cNvPr id="130" name="Shape 130"/>
          <p:cNvCxnSpPr/>
          <p:nvPr/>
        </p:nvCxnSpPr>
        <p:spPr>
          <a:xfrm>
            <a:off x="2252468" y="3292860"/>
            <a:ext cx="677100" cy="518700"/>
          </a:xfrm>
          <a:prstGeom prst="straightConnector1">
            <a:avLst/>
          </a:prstGeom>
          <a:noFill/>
          <a:ln cap="flat" cmpd="sng" w="19050">
            <a:solidFill>
              <a:schemeClr val="dk2"/>
            </a:solidFill>
            <a:prstDash val="solid"/>
            <a:round/>
            <a:headEnd len="lg" w="lg" type="none"/>
            <a:tailEnd len="lg" w="lg" type="triangle"/>
          </a:ln>
        </p:spPr>
      </p:cxnSp>
      <p:cxnSp>
        <p:nvCxnSpPr>
          <p:cNvPr id="131" name="Shape 131"/>
          <p:cNvCxnSpPr/>
          <p:nvPr/>
        </p:nvCxnSpPr>
        <p:spPr>
          <a:xfrm>
            <a:off x="3356862" y="4134765"/>
            <a:ext cx="677100" cy="518700"/>
          </a:xfrm>
          <a:prstGeom prst="straightConnector1">
            <a:avLst/>
          </a:prstGeom>
          <a:noFill/>
          <a:ln cap="flat" cmpd="sng" w="19050">
            <a:solidFill>
              <a:schemeClr val="dk2"/>
            </a:solidFill>
            <a:prstDash val="solid"/>
            <a:round/>
            <a:headEnd len="lg" w="lg" type="none"/>
            <a:tailEnd len="lg" w="lg" type="triangle"/>
          </a:ln>
        </p:spPr>
      </p:cxnSp>
      <p:cxnSp>
        <p:nvCxnSpPr>
          <p:cNvPr id="132" name="Shape 132"/>
          <p:cNvCxnSpPr/>
          <p:nvPr/>
        </p:nvCxnSpPr>
        <p:spPr>
          <a:xfrm>
            <a:off x="4501056" y="4983789"/>
            <a:ext cx="677100" cy="518700"/>
          </a:xfrm>
          <a:prstGeom prst="straightConnector1">
            <a:avLst/>
          </a:prstGeom>
          <a:noFill/>
          <a:ln cap="flat" cmpd="sng" w="19050">
            <a:solidFill>
              <a:schemeClr val="dk2"/>
            </a:solidFill>
            <a:prstDash val="solid"/>
            <a:round/>
            <a:headEnd len="lg" w="lg" type="none"/>
            <a:tailEnd len="lg" w="lg" type="triangle"/>
          </a:ln>
        </p:spPr>
      </p:cxnSp>
      <p:sp>
        <p:nvSpPr>
          <p:cNvPr id="133" name="Shape 133"/>
          <p:cNvSpPr/>
          <p:nvPr/>
        </p:nvSpPr>
        <p:spPr>
          <a:xfrm>
            <a:off x="3356862" y="1832950"/>
            <a:ext cx="3869100" cy="6180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Produce clear, detailed, and testable requirements.</a:t>
            </a:r>
            <a:endParaRPr sz="1800"/>
          </a:p>
        </p:txBody>
      </p:sp>
      <p:sp>
        <p:nvSpPr>
          <p:cNvPr id="134" name="Shape 134"/>
          <p:cNvSpPr/>
          <p:nvPr/>
        </p:nvSpPr>
        <p:spPr>
          <a:xfrm>
            <a:off x="4093270" y="2674855"/>
            <a:ext cx="3869100" cy="6180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Figure out what functions can be tested in (relative) isolation.</a:t>
            </a:r>
            <a:endParaRPr sz="1800"/>
          </a:p>
        </p:txBody>
      </p:sp>
      <p:sp>
        <p:nvSpPr>
          <p:cNvPr id="135" name="Shape 135"/>
          <p:cNvSpPr/>
          <p:nvPr/>
        </p:nvSpPr>
        <p:spPr>
          <a:xfrm>
            <a:off x="5178004" y="3448818"/>
            <a:ext cx="3508800" cy="7608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What are the outcomes of the feature, and which input classes will trigger them?</a:t>
            </a:r>
            <a:endParaRPr sz="1800"/>
          </a:p>
        </p:txBody>
      </p:sp>
      <p:sp>
        <p:nvSpPr>
          <p:cNvPr id="136" name="Shape 136"/>
          <p:cNvSpPr/>
          <p:nvPr/>
        </p:nvSpPr>
        <p:spPr>
          <a:xfrm>
            <a:off x="6043688" y="4341325"/>
            <a:ext cx="2599500" cy="7608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Identify abstract classes of test cases. </a:t>
            </a:r>
            <a:endParaRPr sz="1800"/>
          </a:p>
        </p:txBody>
      </p:sp>
      <p:sp>
        <p:nvSpPr>
          <p:cNvPr id="137" name="Shape 137"/>
          <p:cNvSpPr/>
          <p:nvPr/>
        </p:nvSpPr>
        <p:spPr>
          <a:xfrm>
            <a:off x="2065932" y="5214796"/>
            <a:ext cx="2599500" cy="7608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Instantiate concrete input/output pairs.</a:t>
            </a:r>
            <a:endParaRPr sz="1800"/>
          </a:p>
        </p:txBody>
      </p:sp>
      <p:sp>
        <p:nvSpPr>
          <p:cNvPr id="138" name="Shape 13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
                                        <p:tgtEl>
                                          <p:spTgt spid="1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
                                        <p:tgtEl>
                                          <p:spTgt spid="1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
                                        <p:tgtEl>
                                          <p:spTgt spid="1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
                                        <p:tgtEl>
                                          <p:spTgt spid="1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
                                        <p:tgtEl>
                                          <p:spTgt spid="1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Specification Verifiability</a:t>
            </a:r>
            <a:endParaRPr/>
          </a:p>
        </p:txBody>
      </p:sp>
      <p:sp>
        <p:nvSpPr>
          <p:cNvPr id="144" name="Shape 14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2800"/>
              <a:t>“The system should be easy to use by experienced engineers and should be organized in such a way that user errors are minimized.”</a:t>
            </a:r>
            <a:endParaRPr sz="2800"/>
          </a:p>
        </p:txBody>
      </p:sp>
      <p:sp>
        <p:nvSpPr>
          <p:cNvPr id="145" name="Shape 145"/>
          <p:cNvSpPr txBox="1"/>
          <p:nvPr>
            <p:ph idx="1" type="body"/>
          </p:nvPr>
        </p:nvSpPr>
        <p:spPr>
          <a:xfrm>
            <a:off x="457200" y="3655050"/>
            <a:ext cx="8130600" cy="21279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600"/>
              </a:spcBef>
              <a:spcAft>
                <a:spcPts val="0"/>
              </a:spcAft>
              <a:buSzPts val="2800"/>
              <a:buChar char="●"/>
            </a:pPr>
            <a:r>
              <a:rPr lang="en" sz="2800"/>
              <a:t>Problem is the use of vague terms such as “errors shall be minimized.”</a:t>
            </a:r>
            <a:endParaRPr sz="2800"/>
          </a:p>
          <a:p>
            <a:pPr indent="-406400" lvl="0" marL="457200" marR="0" rtl="0" algn="l">
              <a:lnSpc>
                <a:spcPct val="100000"/>
              </a:lnSpc>
              <a:spcBef>
                <a:spcPts val="0"/>
              </a:spcBef>
              <a:spcAft>
                <a:spcPts val="0"/>
              </a:spcAft>
              <a:buSzPts val="2800"/>
              <a:buChar char="●"/>
            </a:pPr>
            <a:r>
              <a:rPr lang="en" sz="2800"/>
              <a:t>The error rate must be quantified</a:t>
            </a:r>
            <a:endParaRPr sz="2800"/>
          </a:p>
        </p:txBody>
      </p:sp>
      <p:sp>
        <p:nvSpPr>
          <p:cNvPr id="146" name="Shape 14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
                                        <p:tgtEl>
                                          <p:spTgt spid="1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Example Specifications</a:t>
            </a:r>
            <a:endParaRPr/>
          </a:p>
        </p:txBody>
      </p:sp>
      <p:sp>
        <p:nvSpPr>
          <p:cNvPr id="152" name="Shape 15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After a high temperature is detected, an alarm must be raised quickly.</a:t>
            </a:r>
            <a:endParaRPr/>
          </a:p>
          <a:p>
            <a:pPr indent="-419100" lvl="0" marL="457200" marR="0" rtl="0" algn="l">
              <a:lnSpc>
                <a:spcPct val="100000"/>
              </a:lnSpc>
              <a:spcBef>
                <a:spcPts val="0"/>
              </a:spcBef>
              <a:spcAft>
                <a:spcPts val="0"/>
              </a:spcAft>
              <a:buSzPts val="3000"/>
              <a:buChar char="●"/>
            </a:pPr>
            <a:r>
              <a:rPr lang="en"/>
              <a:t>Novice users should be able to learn the interface with little training.</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rPr b="1" lang="en"/>
              <a:t>How in the world do you make these specifications verifiable?</a:t>
            </a:r>
            <a:endParaRPr b="1"/>
          </a:p>
        </p:txBody>
      </p:sp>
      <p:sp>
        <p:nvSpPr>
          <p:cNvPr id="153" name="Shape 15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Test the Requirement</a:t>
            </a:r>
            <a:endParaRPr/>
          </a:p>
        </p:txBody>
      </p:sp>
      <p:sp>
        <p:nvSpPr>
          <p:cNvPr id="159" name="Shape 15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After a high temperature is detected, an alarm must be raised quickly.</a:t>
            </a:r>
            <a:endParaRPr/>
          </a:p>
          <a:p>
            <a:pPr indent="0" lvl="0" marL="0" marR="0" rtl="0" algn="l">
              <a:lnSpc>
                <a:spcPct val="100000"/>
              </a:lnSpc>
              <a:spcBef>
                <a:spcPts val="600"/>
              </a:spcBef>
              <a:spcAft>
                <a:spcPts val="0"/>
              </a:spcAft>
              <a:buNone/>
            </a:pPr>
            <a:r>
              <a:t/>
            </a:r>
            <a:endParaRPr sz="1100"/>
          </a:p>
          <a:p>
            <a:pPr indent="0" lvl="0" marL="0" marR="0" rtl="0" algn="l">
              <a:lnSpc>
                <a:spcPct val="100000"/>
              </a:lnSpc>
              <a:spcBef>
                <a:spcPts val="600"/>
              </a:spcBef>
              <a:spcAft>
                <a:spcPts val="0"/>
              </a:spcAft>
              <a:buNone/>
            </a:pPr>
            <a:r>
              <a:rPr b="1" lang="en"/>
              <a:t>Test Case 1:</a:t>
            </a:r>
            <a:endParaRPr b="1"/>
          </a:p>
          <a:p>
            <a:pPr indent="-419100" lvl="0" marL="457200" marR="0" rtl="0" algn="l">
              <a:lnSpc>
                <a:spcPct val="100000"/>
              </a:lnSpc>
              <a:spcBef>
                <a:spcPts val="600"/>
              </a:spcBef>
              <a:spcAft>
                <a:spcPts val="0"/>
              </a:spcAft>
              <a:buSzPts val="3000"/>
              <a:buChar char="●"/>
            </a:pPr>
            <a:r>
              <a:rPr lang="en"/>
              <a:t>Input: </a:t>
            </a:r>
            <a:endParaRPr/>
          </a:p>
          <a:p>
            <a:pPr indent="-381000" lvl="1" marL="914400" marR="0" rtl="0" algn="l">
              <a:lnSpc>
                <a:spcPct val="100000"/>
              </a:lnSpc>
              <a:spcBef>
                <a:spcPts val="0"/>
              </a:spcBef>
              <a:spcAft>
                <a:spcPts val="0"/>
              </a:spcAft>
              <a:buSzPts val="2400"/>
              <a:buChar char="○"/>
            </a:pPr>
            <a:r>
              <a:rPr lang="en"/>
              <a:t>Artificially raise the temperature above the high temperature threshold.</a:t>
            </a:r>
            <a:endParaRPr/>
          </a:p>
          <a:p>
            <a:pPr indent="-419100" lvl="0" marL="457200" marR="0" rtl="0" algn="l">
              <a:lnSpc>
                <a:spcPct val="100000"/>
              </a:lnSpc>
              <a:spcBef>
                <a:spcPts val="0"/>
              </a:spcBef>
              <a:spcAft>
                <a:spcPts val="0"/>
              </a:spcAft>
              <a:buSzPts val="3000"/>
              <a:buChar char="●"/>
            </a:pPr>
            <a:r>
              <a:rPr lang="en"/>
              <a:t>Procedure:</a:t>
            </a:r>
            <a:endParaRPr/>
          </a:p>
          <a:p>
            <a:pPr indent="-381000" lvl="1" marL="914400" marR="0" rtl="0" algn="l">
              <a:lnSpc>
                <a:spcPct val="100000"/>
              </a:lnSpc>
              <a:spcBef>
                <a:spcPts val="0"/>
              </a:spcBef>
              <a:spcAft>
                <a:spcPts val="0"/>
              </a:spcAft>
              <a:buSzPts val="2400"/>
              <a:buChar char="○"/>
            </a:pPr>
            <a:r>
              <a:rPr lang="en"/>
              <a:t>Measure the time it takes for the alarm to come on.</a:t>
            </a:r>
            <a:endParaRPr/>
          </a:p>
          <a:p>
            <a:pPr indent="-419100" lvl="0" marL="457200" marR="0" rtl="0" algn="l">
              <a:lnSpc>
                <a:spcPct val="100000"/>
              </a:lnSpc>
              <a:spcBef>
                <a:spcPts val="0"/>
              </a:spcBef>
              <a:spcAft>
                <a:spcPts val="0"/>
              </a:spcAft>
              <a:buSzPts val="3000"/>
              <a:buChar char="●"/>
            </a:pPr>
            <a:r>
              <a:rPr lang="en"/>
              <a:t>Expected Output:</a:t>
            </a:r>
            <a:endParaRPr/>
          </a:p>
          <a:p>
            <a:pPr indent="-381000" lvl="1" marL="914400" marR="0" rtl="0" algn="l">
              <a:lnSpc>
                <a:spcPct val="100000"/>
              </a:lnSpc>
              <a:spcBef>
                <a:spcPts val="0"/>
              </a:spcBef>
              <a:spcAft>
                <a:spcPts val="0"/>
              </a:spcAft>
              <a:buSzPts val="2400"/>
              <a:buChar char="○"/>
            </a:pPr>
            <a:r>
              <a:rPr lang="en"/>
              <a:t>The alarm shall be on within 2 seconds.</a:t>
            </a:r>
            <a:endParaRPr/>
          </a:p>
        </p:txBody>
      </p:sp>
      <p:sp>
        <p:nvSpPr>
          <p:cNvPr id="160" name="Shape 16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Test the Requirement</a:t>
            </a:r>
            <a:endParaRPr/>
          </a:p>
        </p:txBody>
      </p:sp>
      <p:sp>
        <p:nvSpPr>
          <p:cNvPr id="166" name="Shape 16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2400"/>
              <a:t>Novice users should be able to learn the interface with little training.</a:t>
            </a:r>
            <a:endParaRPr sz="2400"/>
          </a:p>
          <a:p>
            <a:pPr indent="0" lvl="0" marL="0" marR="0" rtl="0" algn="l">
              <a:lnSpc>
                <a:spcPct val="100000"/>
              </a:lnSpc>
              <a:spcBef>
                <a:spcPts val="600"/>
              </a:spcBef>
              <a:spcAft>
                <a:spcPts val="0"/>
              </a:spcAft>
              <a:buNone/>
            </a:pPr>
            <a:r>
              <a:t/>
            </a:r>
            <a:endParaRPr sz="1100"/>
          </a:p>
          <a:p>
            <a:pPr indent="0" lvl="0" marL="0" marR="0" rtl="0" algn="l">
              <a:lnSpc>
                <a:spcPct val="100000"/>
              </a:lnSpc>
              <a:spcBef>
                <a:spcPts val="600"/>
              </a:spcBef>
              <a:spcAft>
                <a:spcPts val="0"/>
              </a:spcAft>
              <a:buNone/>
            </a:pPr>
            <a:r>
              <a:rPr b="1" lang="en" sz="2200"/>
              <a:t>Test Case 2:</a:t>
            </a:r>
            <a:endParaRPr b="1" sz="2200"/>
          </a:p>
          <a:p>
            <a:pPr indent="-368300" lvl="0" marL="457200" marR="0" rtl="0" algn="l">
              <a:lnSpc>
                <a:spcPct val="100000"/>
              </a:lnSpc>
              <a:spcBef>
                <a:spcPts val="600"/>
              </a:spcBef>
              <a:spcAft>
                <a:spcPts val="0"/>
              </a:spcAft>
              <a:buSzPts val="2200"/>
              <a:buChar char="●"/>
            </a:pPr>
            <a:r>
              <a:rPr lang="en" sz="2200"/>
              <a:t>Input: </a:t>
            </a:r>
            <a:endParaRPr sz="2200"/>
          </a:p>
          <a:p>
            <a:pPr indent="-368300" lvl="1" marL="914400" marR="0" rtl="0" algn="l">
              <a:lnSpc>
                <a:spcPct val="100000"/>
              </a:lnSpc>
              <a:spcBef>
                <a:spcPts val="0"/>
              </a:spcBef>
              <a:spcAft>
                <a:spcPts val="0"/>
              </a:spcAft>
              <a:buSzPts val="2200"/>
              <a:buChar char="○"/>
            </a:pPr>
            <a:r>
              <a:rPr lang="en" sz="2200"/>
              <a:t>Identify 10 new users and put them through the training course (maximum length of 6 hours)</a:t>
            </a:r>
            <a:endParaRPr sz="2200"/>
          </a:p>
          <a:p>
            <a:pPr indent="-368300" lvl="0" marL="457200" marR="0" rtl="0" algn="l">
              <a:lnSpc>
                <a:spcPct val="100000"/>
              </a:lnSpc>
              <a:spcBef>
                <a:spcPts val="0"/>
              </a:spcBef>
              <a:spcAft>
                <a:spcPts val="0"/>
              </a:spcAft>
              <a:buSzPts val="2200"/>
              <a:buChar char="●"/>
            </a:pPr>
            <a:r>
              <a:rPr lang="en" sz="2200"/>
              <a:t>Procedure:</a:t>
            </a:r>
            <a:endParaRPr sz="2200"/>
          </a:p>
          <a:p>
            <a:pPr indent="-368300" lvl="1" marL="914400" marR="0" rtl="0" algn="l">
              <a:lnSpc>
                <a:spcPct val="100000"/>
              </a:lnSpc>
              <a:spcBef>
                <a:spcPts val="0"/>
              </a:spcBef>
              <a:spcAft>
                <a:spcPts val="0"/>
              </a:spcAft>
              <a:buSzPts val="2200"/>
              <a:buChar char="○"/>
            </a:pPr>
            <a:r>
              <a:rPr lang="en" sz="2200"/>
              <a:t>Monitor the work of the users for 10 days after the training has been completed</a:t>
            </a:r>
            <a:endParaRPr sz="2200"/>
          </a:p>
          <a:p>
            <a:pPr indent="-368300" lvl="0" marL="457200" marR="0" rtl="0" algn="l">
              <a:lnSpc>
                <a:spcPct val="100000"/>
              </a:lnSpc>
              <a:spcBef>
                <a:spcPts val="0"/>
              </a:spcBef>
              <a:spcAft>
                <a:spcPts val="0"/>
              </a:spcAft>
              <a:buSzPts val="2200"/>
              <a:buChar char="●"/>
            </a:pPr>
            <a:r>
              <a:rPr lang="en" sz="2200"/>
              <a:t>Expected Output:</a:t>
            </a:r>
            <a:endParaRPr sz="2200"/>
          </a:p>
          <a:p>
            <a:pPr indent="-368300" lvl="1" marL="914400" marR="0" rtl="0" algn="l">
              <a:lnSpc>
                <a:spcPct val="100000"/>
              </a:lnSpc>
              <a:spcBef>
                <a:spcPts val="0"/>
              </a:spcBef>
              <a:spcAft>
                <a:spcPts val="0"/>
              </a:spcAft>
              <a:buSzPts val="2200"/>
              <a:buChar char="○"/>
            </a:pPr>
            <a:r>
              <a:rPr lang="en" sz="2200"/>
              <a:t>The average error rate over the 10 days shall be less than 3 entry errors per 8 hours of work.</a:t>
            </a:r>
            <a:endParaRPr sz="2200"/>
          </a:p>
        </p:txBody>
      </p:sp>
      <p:sp>
        <p:nvSpPr>
          <p:cNvPr id="167" name="Shape 16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“Fixed” Specifications</a:t>
            </a:r>
            <a:endParaRPr/>
          </a:p>
        </p:txBody>
      </p:sp>
      <p:sp>
        <p:nvSpPr>
          <p:cNvPr id="173" name="Shape 17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93700" lvl="0" marL="457200" marR="0" rtl="0" algn="l">
              <a:lnSpc>
                <a:spcPct val="100000"/>
              </a:lnSpc>
              <a:spcBef>
                <a:spcPts val="600"/>
              </a:spcBef>
              <a:spcAft>
                <a:spcPts val="0"/>
              </a:spcAft>
              <a:buSzPts val="2600"/>
              <a:buChar char="●"/>
            </a:pPr>
            <a:r>
              <a:rPr b="1" lang="en" sz="2600"/>
              <a:t>Original: </a:t>
            </a:r>
            <a:r>
              <a:rPr lang="en" sz="2600"/>
              <a:t>After a high temperature is detected, an alarm must be raised quickly.</a:t>
            </a:r>
            <a:endParaRPr sz="2600"/>
          </a:p>
          <a:p>
            <a:pPr indent="-393700" lvl="0" marL="457200" marR="0" rtl="0" algn="l">
              <a:lnSpc>
                <a:spcPct val="100000"/>
              </a:lnSpc>
              <a:spcBef>
                <a:spcPts val="0"/>
              </a:spcBef>
              <a:spcAft>
                <a:spcPts val="0"/>
              </a:spcAft>
              <a:buSzPts val="2600"/>
              <a:buChar char="●"/>
            </a:pPr>
            <a:r>
              <a:rPr b="1" lang="en" sz="2600"/>
              <a:t>New:</a:t>
            </a:r>
            <a:r>
              <a:rPr lang="en" sz="2600"/>
              <a:t> When the temperature rises over the threshold, the alarm must activate within 2 seconds.</a:t>
            </a:r>
            <a:endParaRPr sz="2600"/>
          </a:p>
          <a:p>
            <a:pPr indent="0" lvl="0" marL="0" marR="0" rtl="0" algn="l">
              <a:lnSpc>
                <a:spcPct val="100000"/>
              </a:lnSpc>
              <a:spcBef>
                <a:spcPts val="600"/>
              </a:spcBef>
              <a:spcAft>
                <a:spcPts val="0"/>
              </a:spcAft>
              <a:buNone/>
            </a:pPr>
            <a:r>
              <a:t/>
            </a:r>
            <a:endParaRPr sz="2600"/>
          </a:p>
          <a:p>
            <a:pPr indent="-393700" lvl="0" marL="457200" marR="0" rtl="0" algn="l">
              <a:lnSpc>
                <a:spcPct val="100000"/>
              </a:lnSpc>
              <a:spcBef>
                <a:spcPts val="600"/>
              </a:spcBef>
              <a:spcAft>
                <a:spcPts val="0"/>
              </a:spcAft>
              <a:buSzPts val="2600"/>
              <a:buChar char="●"/>
            </a:pPr>
            <a:r>
              <a:rPr b="1" lang="en" sz="2600"/>
              <a:t>Original:</a:t>
            </a:r>
            <a:r>
              <a:rPr lang="en" sz="2600"/>
              <a:t> Novice users should be able to learn the interface with little training.</a:t>
            </a:r>
            <a:endParaRPr sz="2600"/>
          </a:p>
          <a:p>
            <a:pPr indent="-393700" lvl="0" marL="457200" marR="0" rtl="0" algn="l">
              <a:lnSpc>
                <a:spcPct val="100000"/>
              </a:lnSpc>
              <a:spcBef>
                <a:spcPts val="0"/>
              </a:spcBef>
              <a:spcAft>
                <a:spcPts val="0"/>
              </a:spcAft>
              <a:buSzPts val="2600"/>
              <a:buChar char="●"/>
            </a:pPr>
            <a:r>
              <a:rPr b="1" lang="en" sz="2600"/>
              <a:t>New:</a:t>
            </a:r>
            <a:r>
              <a:rPr lang="en" sz="2600"/>
              <a:t> New users of the system shall make less than 2 entry mistakes per 8 hours of operation after 6 hours of training.</a:t>
            </a:r>
            <a:endParaRPr sz="2600"/>
          </a:p>
          <a:p>
            <a:pPr indent="0" lvl="0" marL="0" marR="0" rtl="0" algn="l">
              <a:lnSpc>
                <a:spcPct val="100000"/>
              </a:lnSpc>
              <a:spcBef>
                <a:spcPts val="600"/>
              </a:spcBef>
              <a:spcAft>
                <a:spcPts val="0"/>
              </a:spcAft>
              <a:buNone/>
            </a:pPr>
            <a:r>
              <a:t/>
            </a:r>
            <a:endParaRPr sz="2600"/>
          </a:p>
          <a:p>
            <a:pPr indent="0" lvl="0" marL="0" marR="0" rtl="0" algn="l">
              <a:lnSpc>
                <a:spcPct val="100000"/>
              </a:lnSpc>
              <a:spcBef>
                <a:spcPts val="600"/>
              </a:spcBef>
              <a:spcAft>
                <a:spcPts val="0"/>
              </a:spcAft>
              <a:buNone/>
            </a:pPr>
            <a:r>
              <a:t/>
            </a:r>
            <a:endParaRPr b="1" sz="2600"/>
          </a:p>
        </p:txBody>
      </p:sp>
      <p:sp>
        <p:nvSpPr>
          <p:cNvPr id="174" name="Shape 17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Detailed is Not Always Testable</a:t>
            </a:r>
            <a:endParaRPr/>
          </a:p>
        </p:txBody>
      </p:sp>
      <p:sp>
        <p:nvSpPr>
          <p:cNvPr id="180" name="Shape 18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Number of invalid attempts to enter the PIN before a user is suspended.</a:t>
            </a:r>
            <a:endParaRPr/>
          </a:p>
          <a:p>
            <a:pPr indent="-381000" lvl="1" marL="914400" marR="0" rtl="0" algn="l">
              <a:lnSpc>
                <a:spcPct val="100000"/>
              </a:lnSpc>
              <a:spcBef>
                <a:spcPts val="0"/>
              </a:spcBef>
              <a:spcAft>
                <a:spcPts val="0"/>
              </a:spcAft>
              <a:buSzPts val="2400"/>
              <a:buChar char="○"/>
            </a:pPr>
            <a:r>
              <a:rPr lang="en"/>
              <a:t>This count is reset when a successful PIN entry is completed for the user.</a:t>
            </a:r>
            <a:endParaRPr/>
          </a:p>
          <a:p>
            <a:pPr indent="-381000" lvl="1" marL="914400" marR="0" rtl="0" algn="l">
              <a:lnSpc>
                <a:spcPct val="100000"/>
              </a:lnSpc>
              <a:spcBef>
                <a:spcPts val="0"/>
              </a:spcBef>
              <a:spcAft>
                <a:spcPts val="0"/>
              </a:spcAft>
              <a:buSzPts val="2400"/>
              <a:buChar char="○"/>
            </a:pPr>
            <a:r>
              <a:rPr lang="en"/>
              <a:t>The default is that the user will never be suspended.</a:t>
            </a:r>
            <a:endParaRPr/>
          </a:p>
          <a:p>
            <a:pPr indent="-381000" lvl="1" marL="914400" marR="0" rtl="0" algn="l">
              <a:lnSpc>
                <a:spcPct val="100000"/>
              </a:lnSpc>
              <a:spcBef>
                <a:spcPts val="0"/>
              </a:spcBef>
              <a:spcAft>
                <a:spcPts val="0"/>
              </a:spcAft>
              <a:buSzPts val="2400"/>
              <a:buChar char="○"/>
            </a:pPr>
            <a:r>
              <a:rPr lang="en"/>
              <a:t>The valid range is from 0 to 10 attempts.</a:t>
            </a:r>
            <a:endParaRPr/>
          </a:p>
          <a:p>
            <a:pPr indent="0" lvl="0" marL="0" marR="0" rtl="0" algn="l">
              <a:lnSpc>
                <a:spcPct val="100000"/>
              </a:lnSpc>
              <a:spcBef>
                <a:spcPts val="600"/>
              </a:spcBef>
              <a:spcAft>
                <a:spcPts val="0"/>
              </a:spcAft>
              <a:buNone/>
            </a:pPr>
            <a:r>
              <a:t/>
            </a:r>
            <a:endParaRPr b="1"/>
          </a:p>
        </p:txBody>
      </p:sp>
      <p:sp>
        <p:nvSpPr>
          <p:cNvPr id="181" name="Shape 181"/>
          <p:cNvSpPr txBox="1"/>
          <p:nvPr>
            <p:ph idx="1" type="body"/>
          </p:nvPr>
        </p:nvSpPr>
        <p:spPr>
          <a:xfrm>
            <a:off x="1194900" y="4339150"/>
            <a:ext cx="6754200" cy="2087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b="1" lang="en"/>
              <a:t>Problem: “never” is not testable. </a:t>
            </a:r>
            <a:endParaRPr b="1"/>
          </a:p>
          <a:p>
            <a:pPr indent="0" lvl="0" marL="0" marR="0" rtl="0" algn="l">
              <a:lnSpc>
                <a:spcPct val="100000"/>
              </a:lnSpc>
              <a:spcBef>
                <a:spcPts val="600"/>
              </a:spcBef>
              <a:spcAft>
                <a:spcPts val="0"/>
              </a:spcAft>
              <a:buNone/>
            </a:pPr>
            <a:r>
              <a:rPr b="1" lang="en"/>
              <a:t>(same for “always”)</a:t>
            </a:r>
            <a:endParaRPr b="1"/>
          </a:p>
        </p:txBody>
      </p:sp>
      <p:sp>
        <p:nvSpPr>
          <p:cNvPr id="182" name="Shape 18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
                                        <p:tgtEl>
                                          <p:spTgt spid="1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How Many Tests Do You Need?</a:t>
            </a:r>
            <a:endParaRPr/>
          </a:p>
        </p:txBody>
      </p:sp>
      <p:sp>
        <p:nvSpPr>
          <p:cNvPr id="188" name="Shape 18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Testing a single requirement specification does not mean writing a single test. </a:t>
            </a:r>
            <a:endParaRPr/>
          </a:p>
          <a:p>
            <a:pPr indent="-419100" lvl="0" marL="457200" marR="0" rtl="0" algn="l">
              <a:lnSpc>
                <a:spcPct val="100000"/>
              </a:lnSpc>
              <a:spcBef>
                <a:spcPts val="600"/>
              </a:spcBef>
              <a:spcAft>
                <a:spcPts val="0"/>
              </a:spcAft>
              <a:buSzPts val="3000"/>
              <a:buChar char="●"/>
            </a:pPr>
            <a:r>
              <a:rPr lang="en"/>
              <a:t>You normally have to write several tests to ensure that the requirement holds. </a:t>
            </a:r>
            <a:endParaRPr/>
          </a:p>
          <a:p>
            <a:pPr indent="-381000" lvl="1" marL="914400" marR="0" rtl="0" algn="l">
              <a:lnSpc>
                <a:spcPct val="100000"/>
              </a:lnSpc>
              <a:spcBef>
                <a:spcPts val="0"/>
              </a:spcBef>
              <a:spcAft>
                <a:spcPts val="0"/>
              </a:spcAft>
              <a:buSzPts val="2400"/>
              <a:buChar char="○"/>
            </a:pPr>
            <a:r>
              <a:rPr lang="en"/>
              <a:t>What are the different conditions that the requirement must hold under?</a:t>
            </a:r>
            <a:endParaRPr/>
          </a:p>
          <a:p>
            <a:pPr indent="-419100" lvl="0" marL="457200" marR="0" rtl="0" algn="l">
              <a:lnSpc>
                <a:spcPct val="100000"/>
              </a:lnSpc>
              <a:spcBef>
                <a:spcPts val="0"/>
              </a:spcBef>
              <a:spcAft>
                <a:spcPts val="0"/>
              </a:spcAft>
              <a:buSzPts val="3000"/>
              <a:buChar char="●"/>
            </a:pPr>
            <a:r>
              <a:rPr lang="en"/>
              <a:t>Maintain links from tests to the requirements they cover.</a:t>
            </a:r>
            <a:endParaRPr/>
          </a:p>
        </p:txBody>
      </p:sp>
      <p:sp>
        <p:nvSpPr>
          <p:cNvPr id="189" name="Shape 18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Independently Testable Feature</a:t>
            </a:r>
            <a:endParaRPr/>
          </a:p>
        </p:txBody>
      </p:sp>
      <p:sp>
        <p:nvSpPr>
          <p:cNvPr id="195" name="Shape 19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Requirements are difficult to test in isolation. However, the system can usually be decomposed into the functions it provides.</a:t>
            </a:r>
            <a:endParaRPr/>
          </a:p>
          <a:p>
            <a:pPr indent="-419100" lvl="0" marL="457200" marR="0" rtl="0" algn="l">
              <a:lnSpc>
                <a:spcPct val="100000"/>
              </a:lnSpc>
              <a:spcBef>
                <a:spcPts val="0"/>
              </a:spcBef>
              <a:spcAft>
                <a:spcPts val="0"/>
              </a:spcAft>
              <a:buSzPts val="3000"/>
              <a:buChar char="●"/>
            </a:pPr>
            <a:r>
              <a:rPr b="1" lang="en"/>
              <a:t>An independently testable feature is a well-defined function that can be tested in (relative) isolation. </a:t>
            </a:r>
            <a:endParaRPr b="1"/>
          </a:p>
          <a:p>
            <a:pPr indent="-419100" lvl="0" marL="457200" marR="0" rtl="0" algn="l">
              <a:lnSpc>
                <a:spcPct val="100000"/>
              </a:lnSpc>
              <a:spcBef>
                <a:spcPts val="0"/>
              </a:spcBef>
              <a:spcAft>
                <a:spcPts val="0"/>
              </a:spcAft>
              <a:buSzPts val="3000"/>
              <a:buChar char="●"/>
            </a:pPr>
            <a:r>
              <a:rPr lang="en"/>
              <a:t>Identified to “divide and conquer” the complexity of functionality.</a:t>
            </a:r>
            <a:endParaRPr/>
          </a:p>
        </p:txBody>
      </p:sp>
      <p:sp>
        <p:nvSpPr>
          <p:cNvPr id="196" name="Shape 19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Units and Features</a:t>
            </a:r>
            <a:endParaRPr/>
          </a:p>
        </p:txBody>
      </p:sp>
      <p:sp>
        <p:nvSpPr>
          <p:cNvPr id="202" name="Shape 20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Executable tests are typically written in terms of “units” of code. </a:t>
            </a:r>
            <a:endParaRPr/>
          </a:p>
          <a:p>
            <a:pPr indent="-381000" lvl="1" marL="914400" marR="0" rtl="0" algn="l">
              <a:lnSpc>
                <a:spcPct val="100000"/>
              </a:lnSpc>
              <a:spcBef>
                <a:spcPts val="0"/>
              </a:spcBef>
              <a:spcAft>
                <a:spcPts val="0"/>
              </a:spcAft>
              <a:buSzPts val="2400"/>
              <a:buChar char="○"/>
            </a:pPr>
            <a:r>
              <a:rPr lang="en"/>
              <a:t>Usually a class or method.</a:t>
            </a:r>
            <a:endParaRPr/>
          </a:p>
          <a:p>
            <a:pPr indent="-381000" lvl="1" marL="914400" marR="0" rtl="0" algn="l">
              <a:lnSpc>
                <a:spcPct val="100000"/>
              </a:lnSpc>
              <a:spcBef>
                <a:spcPts val="0"/>
              </a:spcBef>
              <a:spcAft>
                <a:spcPts val="0"/>
              </a:spcAft>
              <a:buSzPts val="2400"/>
              <a:buChar char="○"/>
            </a:pPr>
            <a:r>
              <a:rPr lang="en"/>
              <a:t>Until we have a design, we do not have units.</a:t>
            </a:r>
            <a:endParaRPr/>
          </a:p>
          <a:p>
            <a:pPr indent="-419100" lvl="0" marL="457200" marR="0" rtl="0" algn="l">
              <a:lnSpc>
                <a:spcPct val="100000"/>
              </a:lnSpc>
              <a:spcBef>
                <a:spcPts val="0"/>
              </a:spcBef>
              <a:spcAft>
                <a:spcPts val="0"/>
              </a:spcAft>
              <a:buSzPts val="3000"/>
              <a:buChar char="●"/>
            </a:pPr>
            <a:r>
              <a:rPr lang="en"/>
              <a:t>An independently testable feature is a </a:t>
            </a:r>
            <a:r>
              <a:rPr i="1" lang="en"/>
              <a:t>capability</a:t>
            </a:r>
            <a:r>
              <a:rPr lang="en"/>
              <a:t> of the software.</a:t>
            </a:r>
            <a:endParaRPr/>
          </a:p>
          <a:p>
            <a:pPr indent="-381000" lvl="1" marL="914400" marR="0" rtl="0" algn="l">
              <a:lnSpc>
                <a:spcPct val="100000"/>
              </a:lnSpc>
              <a:spcBef>
                <a:spcPts val="0"/>
              </a:spcBef>
              <a:spcAft>
                <a:spcPts val="0"/>
              </a:spcAft>
              <a:buSzPts val="2400"/>
              <a:buChar char="○"/>
            </a:pPr>
            <a:r>
              <a:rPr lang="en"/>
              <a:t>May not correspond to unit(s).</a:t>
            </a:r>
            <a:endParaRPr/>
          </a:p>
          <a:p>
            <a:pPr indent="-381000" lvl="1" marL="914400" marR="0" rtl="0" algn="l">
              <a:lnSpc>
                <a:spcPct val="100000"/>
              </a:lnSpc>
              <a:spcBef>
                <a:spcPts val="0"/>
              </a:spcBef>
              <a:spcAft>
                <a:spcPts val="0"/>
              </a:spcAft>
              <a:buSzPts val="2400"/>
              <a:buChar char="○"/>
            </a:pPr>
            <a:r>
              <a:rPr lang="en"/>
              <a:t>Can be at the class, subsystem, or system level.</a:t>
            </a:r>
            <a:endParaRPr/>
          </a:p>
        </p:txBody>
      </p:sp>
      <p:sp>
        <p:nvSpPr>
          <p:cNvPr id="203" name="Shape 20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Shape 56"/>
          <p:cNvSpPr txBox="1"/>
          <p:nvPr>
            <p:ph idx="4294967295" type="title"/>
          </p:nvPr>
        </p:nvSpPr>
        <p:spPr>
          <a:xfrm>
            <a:off x="543450" y="2555975"/>
            <a:ext cx="7948500" cy="154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br>
              <a:rPr lang="en" sz="4800"/>
            </a:br>
            <a:r>
              <a:rPr lang="en" sz="4800"/>
              <a:t>How do you come up with test cases?</a:t>
            </a:r>
            <a:endParaRPr sz="4800"/>
          </a:p>
        </p:txBody>
      </p:sp>
      <p:sp>
        <p:nvSpPr>
          <p:cNvPr id="57" name="Shape 5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Shape 20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Features and Parameters</a:t>
            </a:r>
            <a:endParaRPr/>
          </a:p>
        </p:txBody>
      </p:sp>
      <p:sp>
        <p:nvSpPr>
          <p:cNvPr id="209" name="Shape 20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Tests for features must be described in terms of parameters and environmental factors that influence its execution.</a:t>
            </a:r>
            <a:endParaRPr/>
          </a:p>
          <a:p>
            <a:pPr indent="-419100" lvl="0" marL="457200" marR="0" rtl="0" algn="l">
              <a:lnSpc>
                <a:spcPct val="100000"/>
              </a:lnSpc>
              <a:spcBef>
                <a:spcPts val="600"/>
              </a:spcBef>
              <a:spcAft>
                <a:spcPts val="0"/>
              </a:spcAft>
              <a:buSzPts val="3000"/>
              <a:buChar char="●"/>
            </a:pPr>
            <a:r>
              <a:rPr lang="en"/>
              <a:t>What are the inputs to that feature?</a:t>
            </a:r>
            <a:endParaRPr/>
          </a:p>
          <a:p>
            <a:pPr indent="-381000" lvl="1" marL="914400" marR="0" rtl="0" algn="l">
              <a:lnSpc>
                <a:spcPct val="100000"/>
              </a:lnSpc>
              <a:spcBef>
                <a:spcPts val="0"/>
              </a:spcBef>
              <a:spcAft>
                <a:spcPts val="0"/>
              </a:spcAft>
              <a:buSzPts val="2400"/>
              <a:buChar char="○"/>
            </a:pPr>
            <a:r>
              <a:rPr lang="en"/>
              <a:t>User registration on a website might take in: </a:t>
            </a:r>
            <a:endParaRPr/>
          </a:p>
          <a:p>
            <a:pPr indent="-355600" lvl="2" marL="1371600" marR="0" rtl="0" algn="l">
              <a:lnSpc>
                <a:spcPct val="100000"/>
              </a:lnSpc>
              <a:spcBef>
                <a:spcPts val="0"/>
              </a:spcBef>
              <a:spcAft>
                <a:spcPts val="0"/>
              </a:spcAft>
              <a:buSzPts val="2000"/>
              <a:buFont typeface="Courier New"/>
              <a:buChar char="■"/>
            </a:pPr>
            <a:r>
              <a:rPr lang="en" sz="2000">
                <a:latin typeface="Courier New"/>
                <a:ea typeface="Courier New"/>
                <a:cs typeface="Courier New"/>
                <a:sym typeface="Courier New"/>
              </a:rPr>
              <a:t>(firstName, lastName, dateOfBirth, eMail)</a:t>
            </a:r>
            <a:endParaRPr sz="2000">
              <a:latin typeface="Courier New"/>
              <a:ea typeface="Courier New"/>
              <a:cs typeface="Courier New"/>
              <a:sym typeface="Courier New"/>
            </a:endParaRPr>
          </a:p>
          <a:p>
            <a:pPr indent="-419100" lvl="0" marL="457200" marR="0" rtl="0" algn="l">
              <a:lnSpc>
                <a:spcPct val="100000"/>
              </a:lnSpc>
              <a:spcBef>
                <a:spcPts val="0"/>
              </a:spcBef>
              <a:spcAft>
                <a:spcPts val="0"/>
              </a:spcAft>
              <a:buSzPts val="3000"/>
              <a:buChar char="●"/>
            </a:pPr>
            <a:r>
              <a:rPr lang="en"/>
              <a:t>Consider implicit environmental factors.</a:t>
            </a:r>
            <a:endParaRPr/>
          </a:p>
          <a:p>
            <a:pPr indent="-381000" lvl="1" marL="914400" marR="0" rtl="0" algn="l">
              <a:lnSpc>
                <a:spcPct val="100000"/>
              </a:lnSpc>
              <a:spcBef>
                <a:spcPts val="0"/>
              </a:spcBef>
              <a:spcAft>
                <a:spcPts val="0"/>
              </a:spcAft>
              <a:buSzPts val="2400"/>
              <a:buChar char="○"/>
            </a:pPr>
            <a:r>
              <a:rPr lang="en"/>
              <a:t>Registration also requires a user database.</a:t>
            </a:r>
            <a:endParaRPr/>
          </a:p>
          <a:p>
            <a:pPr indent="-355600" lvl="2" marL="1371600" marR="0" rtl="0" algn="l">
              <a:lnSpc>
                <a:spcPct val="100000"/>
              </a:lnSpc>
              <a:spcBef>
                <a:spcPts val="0"/>
              </a:spcBef>
              <a:spcAft>
                <a:spcPts val="0"/>
              </a:spcAft>
              <a:buSzPts val="2000"/>
              <a:buChar char="■"/>
            </a:pPr>
            <a:r>
              <a:rPr lang="en" sz="2000"/>
              <a:t>The existence and contents of that database influence execution.</a:t>
            </a:r>
            <a:endParaRPr sz="2000"/>
          </a:p>
        </p:txBody>
      </p:sp>
      <p:sp>
        <p:nvSpPr>
          <p:cNvPr id="210" name="Shape 21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Shape 21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Parameter Characteristics</a:t>
            </a:r>
            <a:endParaRPr/>
          </a:p>
        </p:txBody>
      </p:sp>
      <p:sp>
        <p:nvSpPr>
          <p:cNvPr id="216" name="Shape 21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The key to identifying tests is in understanding </a:t>
            </a:r>
            <a:r>
              <a:rPr i="1" lang="en"/>
              <a:t>how</a:t>
            </a:r>
            <a:r>
              <a:rPr lang="en"/>
              <a:t> the parameters are used by the feature.</a:t>
            </a:r>
            <a:endParaRPr/>
          </a:p>
          <a:p>
            <a:pPr indent="-419100" lvl="0" marL="457200" marR="0" rtl="0" algn="l">
              <a:lnSpc>
                <a:spcPct val="100000"/>
              </a:lnSpc>
              <a:spcBef>
                <a:spcPts val="600"/>
              </a:spcBef>
              <a:spcAft>
                <a:spcPts val="0"/>
              </a:spcAft>
              <a:buClr>
                <a:schemeClr val="dk1"/>
              </a:buClr>
              <a:buSzPts val="3000"/>
              <a:buFont typeface="Arial"/>
              <a:buChar char="●"/>
            </a:pPr>
            <a:r>
              <a:rPr lang="en"/>
              <a:t>Type information is helpful.</a:t>
            </a:r>
            <a:endParaRPr/>
          </a:p>
          <a:p>
            <a:pPr indent="-381000" lvl="1" marL="914400" marR="0" rtl="0" algn="l">
              <a:lnSpc>
                <a:spcPct val="100000"/>
              </a:lnSpc>
              <a:spcBef>
                <a:spcPts val="0"/>
              </a:spcBef>
              <a:spcAft>
                <a:spcPts val="0"/>
              </a:spcAft>
              <a:buSzPts val="2400"/>
              <a:buChar char="○"/>
            </a:pPr>
            <a:r>
              <a:rPr lang="en">
                <a:latin typeface="Courier New"/>
                <a:ea typeface="Courier New"/>
                <a:cs typeface="Courier New"/>
                <a:sym typeface="Courier New"/>
              </a:rPr>
              <a:t>firstName </a:t>
            </a:r>
            <a:r>
              <a:rPr lang="en"/>
              <a:t>is a string, the database contains </a:t>
            </a:r>
            <a:r>
              <a:rPr lang="en">
                <a:latin typeface="Courier New"/>
                <a:ea typeface="Courier New"/>
                <a:cs typeface="Courier New"/>
                <a:sym typeface="Courier New"/>
              </a:rPr>
              <a:t>UserRecord</a:t>
            </a:r>
            <a:r>
              <a:rPr lang="en"/>
              <a:t> structs.</a:t>
            </a:r>
            <a:endParaRPr/>
          </a:p>
          <a:p>
            <a:pPr indent="-419100" lvl="0" marL="457200" marR="0" rtl="0" algn="l">
              <a:lnSpc>
                <a:spcPct val="100000"/>
              </a:lnSpc>
              <a:spcBef>
                <a:spcPts val="0"/>
              </a:spcBef>
              <a:spcAft>
                <a:spcPts val="0"/>
              </a:spcAft>
              <a:buSzPts val="3000"/>
              <a:buChar char="●"/>
            </a:pPr>
            <a:r>
              <a:rPr lang="en"/>
              <a:t>… but context is important.</a:t>
            </a:r>
            <a:endParaRPr/>
          </a:p>
          <a:p>
            <a:pPr indent="-381000" lvl="1" marL="914400" marR="0" rtl="0" algn="l">
              <a:lnSpc>
                <a:spcPct val="100000"/>
              </a:lnSpc>
              <a:spcBef>
                <a:spcPts val="0"/>
              </a:spcBef>
              <a:spcAft>
                <a:spcPts val="0"/>
              </a:spcAft>
              <a:buSzPts val="2400"/>
              <a:buChar char="○"/>
            </a:pPr>
            <a:r>
              <a:rPr lang="en"/>
              <a:t>If the database already contains an entry for that combination of fields, registration should be rejected.</a:t>
            </a:r>
            <a:endParaRPr/>
          </a:p>
          <a:p>
            <a:pPr indent="-381000" lvl="1" marL="914400" marR="0" rtl="0" algn="l">
              <a:lnSpc>
                <a:spcPct val="100000"/>
              </a:lnSpc>
              <a:spcBef>
                <a:spcPts val="0"/>
              </a:spcBef>
              <a:spcAft>
                <a:spcPts val="0"/>
              </a:spcAft>
              <a:buSzPts val="2400"/>
              <a:buChar char="○"/>
            </a:pPr>
            <a:r>
              <a:rPr lang="en">
                <a:latin typeface="Courier New"/>
                <a:ea typeface="Courier New"/>
                <a:cs typeface="Courier New"/>
                <a:sym typeface="Courier New"/>
              </a:rPr>
              <a:t>dateOfBirth </a:t>
            </a:r>
            <a:r>
              <a:rPr lang="en"/>
              <a:t>is a collection of three integers, but those integers are not used for any arithmetic operations.</a:t>
            </a:r>
            <a:endParaRPr/>
          </a:p>
        </p:txBody>
      </p:sp>
      <p:sp>
        <p:nvSpPr>
          <p:cNvPr id="217" name="Shape 21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Shape 22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Parameter Context</a:t>
            </a:r>
            <a:endParaRPr/>
          </a:p>
        </p:txBody>
      </p:sp>
      <p:sp>
        <p:nvSpPr>
          <p:cNvPr id="223" name="Shape 22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An input for a feature might be split into multiple “variables” based on contextual use.</a:t>
            </a:r>
            <a:endParaRPr/>
          </a:p>
          <a:p>
            <a:pPr indent="-381000" lvl="1" marL="914400" marR="0" rtl="0" algn="l">
              <a:lnSpc>
                <a:spcPct val="100000"/>
              </a:lnSpc>
              <a:spcBef>
                <a:spcPts val="0"/>
              </a:spcBef>
              <a:spcAft>
                <a:spcPts val="0"/>
              </a:spcAft>
              <a:buSzPts val="2400"/>
              <a:buChar char="○"/>
            </a:pPr>
            <a:r>
              <a:rPr lang="en"/>
              <a:t>The database may or may not contain a record for that user.</a:t>
            </a:r>
            <a:endParaRPr/>
          </a:p>
          <a:p>
            <a:pPr indent="-381000" lvl="2" marL="1371600" marR="0" rtl="0" algn="l">
              <a:lnSpc>
                <a:spcPct val="100000"/>
              </a:lnSpc>
              <a:spcBef>
                <a:spcPts val="0"/>
              </a:spcBef>
              <a:spcAft>
                <a:spcPts val="0"/>
              </a:spcAft>
              <a:buSzPts val="2400"/>
              <a:buChar char="■"/>
            </a:pPr>
            <a:r>
              <a:rPr lang="en"/>
              <a:t>In either case, issues may emerge based on the size of the database.</a:t>
            </a:r>
            <a:endParaRPr/>
          </a:p>
          <a:p>
            <a:pPr indent="-381000" lvl="2" marL="1371600" marR="0" rtl="0" algn="l">
              <a:lnSpc>
                <a:spcPct val="100000"/>
              </a:lnSpc>
              <a:spcBef>
                <a:spcPts val="0"/>
              </a:spcBef>
              <a:spcAft>
                <a:spcPts val="0"/>
              </a:spcAft>
              <a:buSzPts val="2400"/>
              <a:buChar char="■"/>
            </a:pPr>
            <a:r>
              <a:rPr lang="en"/>
              <a:t>The program may also have issues if a database connection cannot be established.</a:t>
            </a:r>
            <a:endParaRPr/>
          </a:p>
          <a:p>
            <a:pPr indent="-381000" lvl="1" marL="914400" marR="0" rtl="0" algn="l">
              <a:lnSpc>
                <a:spcPct val="100000"/>
              </a:lnSpc>
              <a:spcBef>
                <a:spcPts val="0"/>
              </a:spcBef>
              <a:spcAft>
                <a:spcPts val="0"/>
              </a:spcAft>
              <a:buSzPts val="2400"/>
              <a:buChar char="○"/>
            </a:pPr>
            <a:r>
              <a:rPr lang="en"/>
              <a:t>This is three “parameters” for a  feature.</a:t>
            </a:r>
            <a:endParaRPr/>
          </a:p>
        </p:txBody>
      </p:sp>
      <p:sp>
        <p:nvSpPr>
          <p:cNvPr id="224" name="Shape 22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Shape 22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Examples</a:t>
            </a:r>
            <a:endParaRPr/>
          </a:p>
        </p:txBody>
      </p:sp>
      <p:sp>
        <p:nvSpPr>
          <p:cNvPr id="230" name="Shape 23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Class Registration System</a:t>
            </a:r>
            <a:endParaRPr/>
          </a:p>
          <a:p>
            <a:pPr indent="0" lvl="0" marL="0" marR="0" rtl="0" algn="l">
              <a:lnSpc>
                <a:spcPct val="100000"/>
              </a:lnSpc>
              <a:spcBef>
                <a:spcPts val="600"/>
              </a:spcBef>
              <a:spcAft>
                <a:spcPts val="0"/>
              </a:spcAft>
              <a:buNone/>
            </a:pPr>
            <a:r>
              <a:rPr b="1" lang="en"/>
              <a:t>What are some independently testable features?</a:t>
            </a:r>
            <a:endParaRPr b="1"/>
          </a:p>
        </p:txBody>
      </p:sp>
      <p:sp>
        <p:nvSpPr>
          <p:cNvPr id="231" name="Shape 231"/>
          <p:cNvSpPr txBox="1"/>
          <p:nvPr>
            <p:ph idx="1" type="body"/>
          </p:nvPr>
        </p:nvSpPr>
        <p:spPr>
          <a:xfrm>
            <a:off x="457200" y="3477950"/>
            <a:ext cx="8538600" cy="18072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Add class</a:t>
            </a:r>
            <a:endParaRPr/>
          </a:p>
          <a:p>
            <a:pPr indent="-419100" lvl="0" marL="457200" marR="0" rtl="0" algn="l">
              <a:lnSpc>
                <a:spcPct val="100000"/>
              </a:lnSpc>
              <a:spcBef>
                <a:spcPts val="0"/>
              </a:spcBef>
              <a:spcAft>
                <a:spcPts val="0"/>
              </a:spcAft>
              <a:buSzPts val="3000"/>
              <a:buChar char="●"/>
            </a:pPr>
            <a:r>
              <a:rPr lang="en"/>
              <a:t>Drop class</a:t>
            </a:r>
            <a:endParaRPr/>
          </a:p>
          <a:p>
            <a:pPr indent="-419100" lvl="0" marL="457200" marR="0" rtl="0" algn="l">
              <a:lnSpc>
                <a:spcPct val="100000"/>
              </a:lnSpc>
              <a:spcBef>
                <a:spcPts val="0"/>
              </a:spcBef>
              <a:spcAft>
                <a:spcPts val="0"/>
              </a:spcAft>
              <a:buSzPts val="3000"/>
              <a:buChar char="●"/>
            </a:pPr>
            <a:r>
              <a:rPr lang="en"/>
              <a:t>Modify grading scale</a:t>
            </a:r>
            <a:endParaRPr/>
          </a:p>
          <a:p>
            <a:pPr indent="-419100" lvl="0" marL="457200" marR="0" rtl="0" algn="l">
              <a:lnSpc>
                <a:spcPct val="100000"/>
              </a:lnSpc>
              <a:spcBef>
                <a:spcPts val="0"/>
              </a:spcBef>
              <a:spcAft>
                <a:spcPts val="0"/>
              </a:spcAft>
              <a:buSzPts val="3000"/>
              <a:buChar char="●"/>
            </a:pPr>
            <a:r>
              <a:rPr lang="en"/>
              <a:t>Change number of credits</a:t>
            </a:r>
            <a:endParaRPr/>
          </a:p>
          <a:p>
            <a:pPr indent="-419100" lvl="0" marL="457200" marR="0" rtl="0" algn="l">
              <a:lnSpc>
                <a:spcPct val="100000"/>
              </a:lnSpc>
              <a:spcBef>
                <a:spcPts val="0"/>
              </a:spcBef>
              <a:spcAft>
                <a:spcPts val="0"/>
              </a:spcAft>
              <a:buSzPts val="3000"/>
              <a:buChar char="●"/>
            </a:pPr>
            <a:r>
              <a:rPr lang="en"/>
              <a:t>Graphical interface of registration page</a:t>
            </a:r>
            <a:endParaRPr/>
          </a:p>
        </p:txBody>
      </p:sp>
      <p:sp>
        <p:nvSpPr>
          <p:cNvPr id="232" name="Shape 23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
                                        <p:tgtEl>
                                          <p:spTgt spid="2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Shape 23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Examples</a:t>
            </a:r>
            <a:endParaRPr/>
          </a:p>
        </p:txBody>
      </p:sp>
      <p:sp>
        <p:nvSpPr>
          <p:cNvPr id="238" name="Shape 23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Adding a class</a:t>
            </a:r>
            <a:endParaRPr/>
          </a:p>
          <a:p>
            <a:pPr indent="0" lvl="0" marL="0" marR="0" rtl="0" algn="l">
              <a:lnSpc>
                <a:spcPct val="100000"/>
              </a:lnSpc>
              <a:spcBef>
                <a:spcPts val="600"/>
              </a:spcBef>
              <a:spcAft>
                <a:spcPts val="0"/>
              </a:spcAft>
              <a:buNone/>
            </a:pPr>
            <a:r>
              <a:rPr b="1" lang="en"/>
              <a:t>What are the parameters?</a:t>
            </a:r>
            <a:endParaRPr b="1"/>
          </a:p>
        </p:txBody>
      </p:sp>
      <p:sp>
        <p:nvSpPr>
          <p:cNvPr id="239" name="Shape 239"/>
          <p:cNvSpPr txBox="1"/>
          <p:nvPr>
            <p:ph idx="1" type="body"/>
          </p:nvPr>
        </p:nvSpPr>
        <p:spPr>
          <a:xfrm>
            <a:off x="457200" y="3477950"/>
            <a:ext cx="8538600" cy="18072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Course number to add</a:t>
            </a:r>
            <a:endParaRPr/>
          </a:p>
          <a:p>
            <a:pPr indent="-419100" lvl="0" marL="457200" marR="0" rtl="0" algn="l">
              <a:lnSpc>
                <a:spcPct val="100000"/>
              </a:lnSpc>
              <a:spcBef>
                <a:spcPts val="0"/>
              </a:spcBef>
              <a:spcAft>
                <a:spcPts val="0"/>
              </a:spcAft>
              <a:buSzPts val="3000"/>
              <a:buChar char="●"/>
            </a:pPr>
            <a:r>
              <a:rPr lang="en"/>
              <a:t>Grading basis</a:t>
            </a:r>
            <a:endParaRPr/>
          </a:p>
          <a:p>
            <a:pPr indent="-419100" lvl="0" marL="457200" marR="0" rtl="0" algn="l">
              <a:lnSpc>
                <a:spcPct val="100000"/>
              </a:lnSpc>
              <a:spcBef>
                <a:spcPts val="0"/>
              </a:spcBef>
              <a:spcAft>
                <a:spcPts val="0"/>
              </a:spcAft>
              <a:buSzPts val="3000"/>
              <a:buChar char="●"/>
            </a:pPr>
            <a:r>
              <a:rPr lang="en"/>
              <a:t>Student record</a:t>
            </a:r>
            <a:endParaRPr/>
          </a:p>
          <a:p>
            <a:pPr indent="-419100" lvl="0" marL="457200" marR="0" rtl="0" algn="l">
              <a:lnSpc>
                <a:spcPct val="100000"/>
              </a:lnSpc>
              <a:spcBef>
                <a:spcPts val="0"/>
              </a:spcBef>
              <a:spcAft>
                <a:spcPts val="0"/>
              </a:spcAft>
              <a:buSzPts val="3000"/>
              <a:buChar char="●"/>
            </a:pPr>
            <a:r>
              <a:rPr lang="en"/>
              <a:t>What about a course database? Student record database?</a:t>
            </a:r>
            <a:endParaRPr/>
          </a:p>
        </p:txBody>
      </p:sp>
      <p:sp>
        <p:nvSpPr>
          <p:cNvPr id="240" name="Shape 24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
                                        <p:tgtEl>
                                          <p:spTgt spid="2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Shape 24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Examples</a:t>
            </a:r>
            <a:endParaRPr/>
          </a:p>
        </p:txBody>
      </p:sp>
      <p:sp>
        <p:nvSpPr>
          <p:cNvPr id="246" name="Shape 24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Student Record</a:t>
            </a:r>
            <a:endParaRPr/>
          </a:p>
          <a:p>
            <a:pPr indent="-419100" lvl="0" marL="457200" marR="0" rtl="0" algn="l">
              <a:lnSpc>
                <a:spcPct val="100000"/>
              </a:lnSpc>
              <a:spcBef>
                <a:spcPts val="0"/>
              </a:spcBef>
              <a:spcAft>
                <a:spcPts val="0"/>
              </a:spcAft>
              <a:buSzPts val="3000"/>
              <a:buChar char="●"/>
            </a:pPr>
            <a:r>
              <a:rPr lang="en"/>
              <a:t>Context - how is it used?</a:t>
            </a:r>
            <a:endParaRPr/>
          </a:p>
          <a:p>
            <a:pPr indent="-381000" lvl="1" marL="914400" marR="0" rtl="0" algn="l">
              <a:lnSpc>
                <a:spcPct val="100000"/>
              </a:lnSpc>
              <a:spcBef>
                <a:spcPts val="0"/>
              </a:spcBef>
              <a:spcAft>
                <a:spcPts val="0"/>
              </a:spcAft>
              <a:buSzPts val="2400"/>
              <a:buChar char="○"/>
            </a:pPr>
            <a:r>
              <a:rPr lang="en"/>
              <a:t>Have you already taken the course?</a:t>
            </a:r>
            <a:endParaRPr/>
          </a:p>
          <a:p>
            <a:pPr indent="-381000" lvl="1" marL="914400" marR="0" rtl="0" algn="l">
              <a:lnSpc>
                <a:spcPct val="100000"/>
              </a:lnSpc>
              <a:spcBef>
                <a:spcPts val="0"/>
              </a:spcBef>
              <a:spcAft>
                <a:spcPts val="0"/>
              </a:spcAft>
              <a:buSzPts val="2400"/>
              <a:buChar char="○"/>
            </a:pPr>
            <a:r>
              <a:rPr lang="en"/>
              <a:t>Are there holds on your record?</a:t>
            </a:r>
            <a:endParaRPr/>
          </a:p>
          <a:p>
            <a:pPr indent="-381000" lvl="1" marL="914400" marR="0" rtl="0" algn="l">
              <a:lnSpc>
                <a:spcPct val="100000"/>
              </a:lnSpc>
              <a:spcBef>
                <a:spcPts val="0"/>
              </a:spcBef>
              <a:spcAft>
                <a:spcPts val="0"/>
              </a:spcAft>
              <a:buSzPts val="2400"/>
              <a:buChar char="○"/>
            </a:pPr>
            <a:r>
              <a:rPr lang="en"/>
              <a:t>Do you meet the prerequisites?</a:t>
            </a:r>
            <a:endParaRPr/>
          </a:p>
          <a:p>
            <a:pPr indent="-381000" lvl="1" marL="914400" marR="0" rtl="0" algn="l">
              <a:lnSpc>
                <a:spcPct val="100000"/>
              </a:lnSpc>
              <a:spcBef>
                <a:spcPts val="0"/>
              </a:spcBef>
              <a:spcAft>
                <a:spcPts val="0"/>
              </a:spcAft>
              <a:buSzPts val="2400"/>
              <a:buChar char="○"/>
            </a:pPr>
            <a:r>
              <a:rPr lang="en"/>
              <a:t>…</a:t>
            </a:r>
            <a:endParaRPr/>
          </a:p>
          <a:p>
            <a:pPr indent="-381000" lvl="1" marL="914400" marR="0" rtl="0" algn="l">
              <a:lnSpc>
                <a:spcPct val="100000"/>
              </a:lnSpc>
              <a:spcBef>
                <a:spcPts val="0"/>
              </a:spcBef>
              <a:spcAft>
                <a:spcPts val="0"/>
              </a:spcAft>
              <a:buSzPts val="2400"/>
              <a:buChar char="○"/>
            </a:pPr>
            <a:r>
              <a:rPr lang="en"/>
              <a:t>Each of these can be varied when testing.</a:t>
            </a:r>
            <a:endParaRPr/>
          </a:p>
        </p:txBody>
      </p:sp>
      <p:sp>
        <p:nvSpPr>
          <p:cNvPr id="247" name="Shape 24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Shape 25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Independently Testable Features</a:t>
            </a:r>
            <a:endParaRPr/>
          </a:p>
        </p:txBody>
      </p:sp>
      <p:sp>
        <p:nvSpPr>
          <p:cNvPr id="253" name="Shape 25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What are three independently testable features of a spreadsheet?</a:t>
            </a:r>
            <a:endParaRPr sz="2400"/>
          </a:p>
        </p:txBody>
      </p:sp>
      <p:pic>
        <p:nvPicPr>
          <p:cNvPr descr="spreadsheet-crafting.gif" id="254" name="Shape 254"/>
          <p:cNvPicPr preferRelativeResize="0"/>
          <p:nvPr/>
        </p:nvPicPr>
        <p:blipFill>
          <a:blip r:embed="rId3">
            <a:alphaModFix/>
          </a:blip>
          <a:stretch>
            <a:fillRect/>
          </a:stretch>
        </p:blipFill>
        <p:spPr>
          <a:xfrm>
            <a:off x="1866525" y="2760654"/>
            <a:ext cx="5719925" cy="3753549"/>
          </a:xfrm>
          <a:prstGeom prst="rect">
            <a:avLst/>
          </a:prstGeom>
          <a:noFill/>
          <a:ln>
            <a:noFill/>
          </a:ln>
        </p:spPr>
      </p:pic>
      <p:sp>
        <p:nvSpPr>
          <p:cNvPr id="255" name="Shape 25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Shape 26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Identifying Representative Values</a:t>
            </a:r>
            <a:endParaRPr/>
          </a:p>
        </p:txBody>
      </p:sp>
      <p:sp>
        <p:nvSpPr>
          <p:cNvPr id="261" name="Shape 261"/>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We know the features. We know their parameters.</a:t>
            </a:r>
            <a:endParaRPr/>
          </a:p>
          <a:p>
            <a:pPr indent="-419100" lvl="0" marL="457200" marR="0" rtl="0" algn="l">
              <a:lnSpc>
                <a:spcPct val="100000"/>
              </a:lnSpc>
              <a:spcBef>
                <a:spcPts val="0"/>
              </a:spcBef>
              <a:spcAft>
                <a:spcPts val="0"/>
              </a:spcAft>
              <a:buSzPts val="3000"/>
              <a:buChar char="●"/>
            </a:pPr>
            <a:r>
              <a:rPr lang="en"/>
              <a:t>What input values should we pick?</a:t>
            </a:r>
            <a:endParaRPr/>
          </a:p>
          <a:p>
            <a:pPr indent="-419100" lvl="0" marL="457200" marR="0" rtl="0" algn="l">
              <a:lnSpc>
                <a:spcPct val="100000"/>
              </a:lnSpc>
              <a:spcBef>
                <a:spcPts val="0"/>
              </a:spcBef>
              <a:spcAft>
                <a:spcPts val="0"/>
              </a:spcAft>
              <a:buSzPts val="3000"/>
              <a:buChar char="●"/>
            </a:pPr>
            <a:r>
              <a:rPr b="1" lang="en"/>
              <a:t>What about exhaustively trying all inputs?</a:t>
            </a:r>
            <a:endParaRPr b="1"/>
          </a:p>
          <a:p>
            <a:pPr indent="0" lvl="0" marL="0" marR="0" rtl="0" algn="l">
              <a:lnSpc>
                <a:spcPct val="100000"/>
              </a:lnSpc>
              <a:spcBef>
                <a:spcPts val="600"/>
              </a:spcBef>
              <a:spcAft>
                <a:spcPts val="0"/>
              </a:spcAft>
              <a:buNone/>
            </a:pPr>
            <a:r>
              <a:t/>
            </a:r>
            <a:endParaRPr/>
          </a:p>
        </p:txBody>
      </p:sp>
      <p:sp>
        <p:nvSpPr>
          <p:cNvPr id="262" name="Shape 262"/>
          <p:cNvSpPr/>
          <p:nvPr/>
        </p:nvSpPr>
        <p:spPr>
          <a:xfrm>
            <a:off x="4598350" y="1731975"/>
            <a:ext cx="3873900" cy="12261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sz="1800"/>
              <a:t>Test Input Data</a:t>
            </a:r>
            <a:endParaRPr b="1" sz="1800"/>
          </a:p>
          <a:p>
            <a:pPr indent="0" lvl="0" marL="0" rtl="0">
              <a:spcBef>
                <a:spcPts val="0"/>
              </a:spcBef>
              <a:spcAft>
                <a:spcPts val="0"/>
              </a:spcAft>
              <a:buNone/>
            </a:pPr>
            <a:r>
              <a:t/>
            </a:r>
            <a:endParaRPr b="1" sz="1800"/>
          </a:p>
          <a:p>
            <a:pPr indent="0" lvl="0" marL="0" rtl="0">
              <a:spcBef>
                <a:spcPts val="0"/>
              </a:spcBef>
              <a:spcAft>
                <a:spcPts val="0"/>
              </a:spcAft>
              <a:buNone/>
            </a:pPr>
            <a:r>
              <a:t/>
            </a:r>
            <a:endParaRPr b="1" sz="1800"/>
          </a:p>
          <a:p>
            <a:pPr indent="0" lvl="0" marL="0" rtl="0">
              <a:spcBef>
                <a:spcPts val="0"/>
              </a:spcBef>
              <a:spcAft>
                <a:spcPts val="0"/>
              </a:spcAft>
              <a:buNone/>
            </a:pPr>
            <a:r>
              <a:t/>
            </a:r>
            <a:endParaRPr b="1" sz="1800"/>
          </a:p>
        </p:txBody>
      </p:sp>
      <p:sp>
        <p:nvSpPr>
          <p:cNvPr id="263" name="Shape 263"/>
          <p:cNvSpPr/>
          <p:nvPr/>
        </p:nvSpPr>
        <p:spPr>
          <a:xfrm>
            <a:off x="4598350" y="4785750"/>
            <a:ext cx="3873900" cy="12261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sz="1800"/>
              <a:t>Test Output Results</a:t>
            </a:r>
            <a:endParaRPr b="1" sz="1800"/>
          </a:p>
          <a:p>
            <a:pPr indent="0" lvl="0" marL="0" rtl="0">
              <a:spcBef>
                <a:spcPts val="0"/>
              </a:spcBef>
              <a:spcAft>
                <a:spcPts val="0"/>
              </a:spcAft>
              <a:buNone/>
            </a:pPr>
            <a:r>
              <a:t/>
            </a:r>
            <a:endParaRPr b="1" sz="1800"/>
          </a:p>
          <a:p>
            <a:pPr indent="0" lvl="0" marL="0" rtl="0">
              <a:spcBef>
                <a:spcPts val="0"/>
              </a:spcBef>
              <a:spcAft>
                <a:spcPts val="0"/>
              </a:spcAft>
              <a:buNone/>
            </a:pPr>
            <a:r>
              <a:t/>
            </a:r>
            <a:endParaRPr b="1" sz="1800"/>
          </a:p>
        </p:txBody>
      </p:sp>
      <p:sp>
        <p:nvSpPr>
          <p:cNvPr id="264" name="Shape 264"/>
          <p:cNvSpPr/>
          <p:nvPr/>
        </p:nvSpPr>
        <p:spPr>
          <a:xfrm>
            <a:off x="5531500" y="3571463"/>
            <a:ext cx="2007600" cy="640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Program</a:t>
            </a:r>
            <a:endParaRPr b="1" sz="1800"/>
          </a:p>
        </p:txBody>
      </p:sp>
      <p:cxnSp>
        <p:nvCxnSpPr>
          <p:cNvPr id="265" name="Shape 265"/>
          <p:cNvCxnSpPr>
            <a:endCxn id="264" idx="0"/>
          </p:cNvCxnSpPr>
          <p:nvPr/>
        </p:nvCxnSpPr>
        <p:spPr>
          <a:xfrm>
            <a:off x="5023600" y="2393963"/>
            <a:ext cx="1511700" cy="1177500"/>
          </a:xfrm>
          <a:prstGeom prst="straightConnector1">
            <a:avLst/>
          </a:prstGeom>
          <a:noFill/>
          <a:ln cap="flat" cmpd="sng" w="19050">
            <a:solidFill>
              <a:schemeClr val="dk2"/>
            </a:solidFill>
            <a:prstDash val="solid"/>
            <a:round/>
            <a:headEnd len="lg" w="lg" type="none"/>
            <a:tailEnd len="lg" w="lg" type="triangle"/>
          </a:ln>
        </p:spPr>
      </p:cxnSp>
      <p:cxnSp>
        <p:nvCxnSpPr>
          <p:cNvPr id="266" name="Shape 266"/>
          <p:cNvCxnSpPr>
            <a:endCxn id="264" idx="0"/>
          </p:cNvCxnSpPr>
          <p:nvPr/>
        </p:nvCxnSpPr>
        <p:spPr>
          <a:xfrm flipH="1">
            <a:off x="6535300" y="2133563"/>
            <a:ext cx="322200" cy="1437900"/>
          </a:xfrm>
          <a:prstGeom prst="straightConnector1">
            <a:avLst/>
          </a:prstGeom>
          <a:noFill/>
          <a:ln cap="flat" cmpd="sng" w="19050">
            <a:solidFill>
              <a:schemeClr val="dk2"/>
            </a:solidFill>
            <a:prstDash val="solid"/>
            <a:round/>
            <a:headEnd len="lg" w="lg" type="none"/>
            <a:tailEnd len="lg" w="lg" type="triangle"/>
          </a:ln>
        </p:spPr>
      </p:cxnSp>
      <p:cxnSp>
        <p:nvCxnSpPr>
          <p:cNvPr id="267" name="Shape 267"/>
          <p:cNvCxnSpPr>
            <a:endCxn id="264" idx="0"/>
          </p:cNvCxnSpPr>
          <p:nvPr/>
        </p:nvCxnSpPr>
        <p:spPr>
          <a:xfrm flipH="1">
            <a:off x="6535300" y="2252963"/>
            <a:ext cx="1385400" cy="1318500"/>
          </a:xfrm>
          <a:prstGeom prst="straightConnector1">
            <a:avLst/>
          </a:prstGeom>
          <a:noFill/>
          <a:ln cap="flat" cmpd="sng" w="19050">
            <a:solidFill>
              <a:schemeClr val="dk2"/>
            </a:solidFill>
            <a:prstDash val="solid"/>
            <a:round/>
            <a:headEnd len="lg" w="lg" type="none"/>
            <a:tailEnd len="lg" w="lg" type="triangle"/>
          </a:ln>
        </p:spPr>
      </p:cxnSp>
      <p:cxnSp>
        <p:nvCxnSpPr>
          <p:cNvPr id="268" name="Shape 268"/>
          <p:cNvCxnSpPr>
            <a:stCxn id="264" idx="2"/>
          </p:cNvCxnSpPr>
          <p:nvPr/>
        </p:nvCxnSpPr>
        <p:spPr>
          <a:xfrm flipH="1">
            <a:off x="5284000" y="4211663"/>
            <a:ext cx="1251300" cy="1383300"/>
          </a:xfrm>
          <a:prstGeom prst="straightConnector1">
            <a:avLst/>
          </a:prstGeom>
          <a:noFill/>
          <a:ln cap="flat" cmpd="sng" w="19050">
            <a:solidFill>
              <a:schemeClr val="dk2"/>
            </a:solidFill>
            <a:prstDash val="solid"/>
            <a:round/>
            <a:headEnd len="lg" w="lg" type="none"/>
            <a:tailEnd len="lg" w="lg" type="triangle"/>
          </a:ln>
        </p:spPr>
      </p:cxnSp>
      <p:cxnSp>
        <p:nvCxnSpPr>
          <p:cNvPr id="269" name="Shape 269"/>
          <p:cNvCxnSpPr>
            <a:stCxn id="264" idx="2"/>
          </p:cNvCxnSpPr>
          <p:nvPr/>
        </p:nvCxnSpPr>
        <p:spPr>
          <a:xfrm>
            <a:off x="6535300" y="4211663"/>
            <a:ext cx="799500" cy="1676400"/>
          </a:xfrm>
          <a:prstGeom prst="straightConnector1">
            <a:avLst/>
          </a:prstGeom>
          <a:noFill/>
          <a:ln cap="flat" cmpd="sng" w="19050">
            <a:solidFill>
              <a:schemeClr val="dk2"/>
            </a:solidFill>
            <a:prstDash val="solid"/>
            <a:round/>
            <a:headEnd len="lg" w="lg" type="none"/>
            <a:tailEnd len="lg" w="lg" type="triangle"/>
          </a:ln>
        </p:spPr>
      </p:cxnSp>
      <p:cxnSp>
        <p:nvCxnSpPr>
          <p:cNvPr id="270" name="Shape 270"/>
          <p:cNvCxnSpPr>
            <a:stCxn id="264" idx="2"/>
          </p:cNvCxnSpPr>
          <p:nvPr/>
        </p:nvCxnSpPr>
        <p:spPr>
          <a:xfrm>
            <a:off x="6535300" y="4211663"/>
            <a:ext cx="1700100" cy="1166400"/>
          </a:xfrm>
          <a:prstGeom prst="straightConnector1">
            <a:avLst/>
          </a:prstGeom>
          <a:noFill/>
          <a:ln cap="flat" cmpd="sng" w="19050">
            <a:solidFill>
              <a:schemeClr val="dk2"/>
            </a:solidFill>
            <a:prstDash val="solid"/>
            <a:round/>
            <a:headEnd len="lg" w="lg" type="none"/>
            <a:tailEnd len="lg" w="lg" type="triangle"/>
          </a:ln>
        </p:spPr>
      </p:cxnSp>
      <p:sp>
        <p:nvSpPr>
          <p:cNvPr id="271" name="Shape 27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Shape 27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Exhaustive Testing</a:t>
            </a:r>
            <a:endParaRPr/>
          </a:p>
        </p:txBody>
      </p:sp>
      <p:sp>
        <p:nvSpPr>
          <p:cNvPr id="277" name="Shape 277"/>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Take the arithmetic function for the calculator:</a:t>
            </a:r>
            <a:endParaRPr/>
          </a:p>
          <a:p>
            <a:pPr indent="0" lvl="0" marL="0" marR="0" rtl="0" algn="l">
              <a:lnSpc>
                <a:spcPct val="100000"/>
              </a:lnSpc>
              <a:spcBef>
                <a:spcPts val="600"/>
              </a:spcBef>
              <a:spcAft>
                <a:spcPts val="0"/>
              </a:spcAft>
              <a:buNone/>
            </a:pPr>
            <a:r>
              <a:rPr lang="en" sz="2800">
                <a:latin typeface="Courier New"/>
                <a:ea typeface="Courier New"/>
                <a:cs typeface="Courier New"/>
                <a:sym typeface="Courier New"/>
              </a:rPr>
              <a:t>add(int a, int b)</a:t>
            </a:r>
            <a:endParaRPr sz="2800">
              <a:latin typeface="Courier New"/>
              <a:ea typeface="Courier New"/>
              <a:cs typeface="Courier New"/>
              <a:sym typeface="Courier New"/>
            </a:endParaRPr>
          </a:p>
          <a:p>
            <a:pPr indent="0" lvl="0" marL="0" marR="0" rtl="0" algn="l">
              <a:lnSpc>
                <a:spcPct val="100000"/>
              </a:lnSpc>
              <a:spcBef>
                <a:spcPts val="600"/>
              </a:spcBef>
              <a:spcAft>
                <a:spcPts val="0"/>
              </a:spcAft>
              <a:buNone/>
            </a:pPr>
            <a:r>
              <a:t/>
            </a:r>
            <a:endParaRPr>
              <a:latin typeface="Courier New"/>
              <a:ea typeface="Courier New"/>
              <a:cs typeface="Courier New"/>
              <a:sym typeface="Courier New"/>
            </a:endParaRPr>
          </a:p>
          <a:p>
            <a:pPr indent="-419100" lvl="0" marL="457200" marR="0" rtl="0" algn="l">
              <a:lnSpc>
                <a:spcPct val="100000"/>
              </a:lnSpc>
              <a:spcBef>
                <a:spcPts val="600"/>
              </a:spcBef>
              <a:spcAft>
                <a:spcPts val="0"/>
              </a:spcAft>
              <a:buSzPts val="3000"/>
              <a:buChar char="●"/>
            </a:pPr>
            <a:r>
              <a:rPr lang="en"/>
              <a:t>How long would it take to exhaustively test this function?</a:t>
            </a:r>
            <a:endParaRPr/>
          </a:p>
          <a:p>
            <a:pPr indent="0" lvl="0" marL="0" marR="0" rtl="0" algn="l">
              <a:lnSpc>
                <a:spcPct val="100000"/>
              </a:lnSpc>
              <a:spcBef>
                <a:spcPts val="600"/>
              </a:spcBef>
              <a:spcAft>
                <a:spcPts val="0"/>
              </a:spcAft>
              <a:buNone/>
            </a:pPr>
            <a:r>
              <a:t/>
            </a:r>
            <a:endParaRPr/>
          </a:p>
        </p:txBody>
      </p:sp>
      <p:sp>
        <p:nvSpPr>
          <p:cNvPr id="278" name="Shape 278"/>
          <p:cNvSpPr/>
          <p:nvPr/>
        </p:nvSpPr>
        <p:spPr>
          <a:xfrm>
            <a:off x="4634225" y="1600200"/>
            <a:ext cx="3873900" cy="12261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sz="1800"/>
              <a:t>Test Input Data</a:t>
            </a:r>
            <a:endParaRPr b="1" sz="1800"/>
          </a:p>
          <a:p>
            <a:pPr indent="0" lvl="0" marL="0" rtl="0">
              <a:spcBef>
                <a:spcPts val="0"/>
              </a:spcBef>
              <a:spcAft>
                <a:spcPts val="0"/>
              </a:spcAft>
              <a:buNone/>
            </a:pPr>
            <a:r>
              <a:t/>
            </a:r>
            <a:endParaRPr b="1" sz="1800"/>
          </a:p>
          <a:p>
            <a:pPr indent="0" lvl="0" marL="0" rtl="0">
              <a:spcBef>
                <a:spcPts val="0"/>
              </a:spcBef>
              <a:spcAft>
                <a:spcPts val="0"/>
              </a:spcAft>
              <a:buNone/>
            </a:pPr>
            <a:r>
              <a:t/>
            </a:r>
            <a:endParaRPr b="1" sz="1800"/>
          </a:p>
          <a:p>
            <a:pPr indent="0" lvl="0" marL="0" rtl="0">
              <a:spcBef>
                <a:spcPts val="0"/>
              </a:spcBef>
              <a:spcAft>
                <a:spcPts val="0"/>
              </a:spcAft>
              <a:buNone/>
            </a:pPr>
            <a:r>
              <a:t/>
            </a:r>
            <a:endParaRPr b="1" sz="1800"/>
          </a:p>
        </p:txBody>
      </p:sp>
      <p:sp>
        <p:nvSpPr>
          <p:cNvPr id="279" name="Shape 279"/>
          <p:cNvSpPr/>
          <p:nvPr/>
        </p:nvSpPr>
        <p:spPr>
          <a:xfrm>
            <a:off x="4634225" y="4653975"/>
            <a:ext cx="3873900" cy="12261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sz="1800"/>
              <a:t>Test Output Results</a:t>
            </a:r>
            <a:endParaRPr b="1" sz="1800"/>
          </a:p>
          <a:p>
            <a:pPr indent="0" lvl="0" marL="0" rtl="0">
              <a:spcBef>
                <a:spcPts val="0"/>
              </a:spcBef>
              <a:spcAft>
                <a:spcPts val="0"/>
              </a:spcAft>
              <a:buNone/>
            </a:pPr>
            <a:r>
              <a:t/>
            </a:r>
            <a:endParaRPr b="1" sz="1800"/>
          </a:p>
          <a:p>
            <a:pPr indent="0" lvl="0" marL="0" rtl="0">
              <a:spcBef>
                <a:spcPts val="0"/>
              </a:spcBef>
              <a:spcAft>
                <a:spcPts val="0"/>
              </a:spcAft>
              <a:buNone/>
            </a:pPr>
            <a:r>
              <a:t/>
            </a:r>
            <a:endParaRPr b="1" sz="1800"/>
          </a:p>
        </p:txBody>
      </p:sp>
      <p:sp>
        <p:nvSpPr>
          <p:cNvPr id="280" name="Shape 280"/>
          <p:cNvSpPr/>
          <p:nvPr/>
        </p:nvSpPr>
        <p:spPr>
          <a:xfrm>
            <a:off x="5567375" y="3439688"/>
            <a:ext cx="2007600" cy="640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Program</a:t>
            </a:r>
            <a:endParaRPr b="1" sz="1800"/>
          </a:p>
        </p:txBody>
      </p:sp>
      <p:cxnSp>
        <p:nvCxnSpPr>
          <p:cNvPr id="281" name="Shape 281"/>
          <p:cNvCxnSpPr>
            <a:endCxn id="280" idx="0"/>
          </p:cNvCxnSpPr>
          <p:nvPr/>
        </p:nvCxnSpPr>
        <p:spPr>
          <a:xfrm>
            <a:off x="5059475" y="2262188"/>
            <a:ext cx="1511700" cy="1177500"/>
          </a:xfrm>
          <a:prstGeom prst="straightConnector1">
            <a:avLst/>
          </a:prstGeom>
          <a:noFill/>
          <a:ln cap="flat" cmpd="sng" w="19050">
            <a:solidFill>
              <a:schemeClr val="dk2"/>
            </a:solidFill>
            <a:prstDash val="solid"/>
            <a:round/>
            <a:headEnd len="lg" w="lg" type="none"/>
            <a:tailEnd len="lg" w="lg" type="triangle"/>
          </a:ln>
        </p:spPr>
      </p:cxnSp>
      <p:cxnSp>
        <p:nvCxnSpPr>
          <p:cNvPr id="282" name="Shape 282"/>
          <p:cNvCxnSpPr>
            <a:endCxn id="280" idx="0"/>
          </p:cNvCxnSpPr>
          <p:nvPr/>
        </p:nvCxnSpPr>
        <p:spPr>
          <a:xfrm flipH="1">
            <a:off x="6571175" y="2001788"/>
            <a:ext cx="322200" cy="1437900"/>
          </a:xfrm>
          <a:prstGeom prst="straightConnector1">
            <a:avLst/>
          </a:prstGeom>
          <a:noFill/>
          <a:ln cap="flat" cmpd="sng" w="19050">
            <a:solidFill>
              <a:schemeClr val="dk2"/>
            </a:solidFill>
            <a:prstDash val="solid"/>
            <a:round/>
            <a:headEnd len="lg" w="lg" type="none"/>
            <a:tailEnd len="lg" w="lg" type="triangle"/>
          </a:ln>
        </p:spPr>
      </p:cxnSp>
      <p:cxnSp>
        <p:nvCxnSpPr>
          <p:cNvPr id="283" name="Shape 283"/>
          <p:cNvCxnSpPr>
            <a:endCxn id="280" idx="0"/>
          </p:cNvCxnSpPr>
          <p:nvPr/>
        </p:nvCxnSpPr>
        <p:spPr>
          <a:xfrm flipH="1">
            <a:off x="6571175" y="2121188"/>
            <a:ext cx="1385400" cy="1318500"/>
          </a:xfrm>
          <a:prstGeom prst="straightConnector1">
            <a:avLst/>
          </a:prstGeom>
          <a:noFill/>
          <a:ln cap="flat" cmpd="sng" w="19050">
            <a:solidFill>
              <a:schemeClr val="dk2"/>
            </a:solidFill>
            <a:prstDash val="solid"/>
            <a:round/>
            <a:headEnd len="lg" w="lg" type="none"/>
            <a:tailEnd len="lg" w="lg" type="triangle"/>
          </a:ln>
        </p:spPr>
      </p:cxnSp>
      <p:cxnSp>
        <p:nvCxnSpPr>
          <p:cNvPr id="284" name="Shape 284"/>
          <p:cNvCxnSpPr>
            <a:stCxn id="280" idx="2"/>
          </p:cNvCxnSpPr>
          <p:nvPr/>
        </p:nvCxnSpPr>
        <p:spPr>
          <a:xfrm flipH="1">
            <a:off x="5319875" y="4079888"/>
            <a:ext cx="1251300" cy="1383300"/>
          </a:xfrm>
          <a:prstGeom prst="straightConnector1">
            <a:avLst/>
          </a:prstGeom>
          <a:noFill/>
          <a:ln cap="flat" cmpd="sng" w="19050">
            <a:solidFill>
              <a:schemeClr val="dk2"/>
            </a:solidFill>
            <a:prstDash val="solid"/>
            <a:round/>
            <a:headEnd len="lg" w="lg" type="none"/>
            <a:tailEnd len="lg" w="lg" type="triangle"/>
          </a:ln>
        </p:spPr>
      </p:cxnSp>
      <p:cxnSp>
        <p:nvCxnSpPr>
          <p:cNvPr id="285" name="Shape 285"/>
          <p:cNvCxnSpPr>
            <a:stCxn id="280" idx="2"/>
          </p:cNvCxnSpPr>
          <p:nvPr/>
        </p:nvCxnSpPr>
        <p:spPr>
          <a:xfrm>
            <a:off x="6571175" y="4079888"/>
            <a:ext cx="799500" cy="1676400"/>
          </a:xfrm>
          <a:prstGeom prst="straightConnector1">
            <a:avLst/>
          </a:prstGeom>
          <a:noFill/>
          <a:ln cap="flat" cmpd="sng" w="19050">
            <a:solidFill>
              <a:schemeClr val="dk2"/>
            </a:solidFill>
            <a:prstDash val="solid"/>
            <a:round/>
            <a:headEnd len="lg" w="lg" type="none"/>
            <a:tailEnd len="lg" w="lg" type="triangle"/>
          </a:ln>
        </p:spPr>
      </p:cxnSp>
      <p:cxnSp>
        <p:nvCxnSpPr>
          <p:cNvPr id="286" name="Shape 286"/>
          <p:cNvCxnSpPr>
            <a:stCxn id="280" idx="2"/>
          </p:cNvCxnSpPr>
          <p:nvPr/>
        </p:nvCxnSpPr>
        <p:spPr>
          <a:xfrm>
            <a:off x="6571175" y="4079888"/>
            <a:ext cx="1700100" cy="1166400"/>
          </a:xfrm>
          <a:prstGeom prst="straightConnector1">
            <a:avLst/>
          </a:prstGeom>
          <a:noFill/>
          <a:ln cap="flat" cmpd="sng" w="19050">
            <a:solidFill>
              <a:schemeClr val="dk2"/>
            </a:solidFill>
            <a:prstDash val="solid"/>
            <a:round/>
            <a:headEnd len="lg" w="lg" type="none"/>
            <a:tailEnd len="lg" w="lg" type="triangle"/>
          </a:ln>
        </p:spPr>
      </p:cxnSp>
      <p:sp>
        <p:nvSpPr>
          <p:cNvPr id="287" name="Shape 287"/>
          <p:cNvSpPr/>
          <p:nvPr/>
        </p:nvSpPr>
        <p:spPr>
          <a:xfrm>
            <a:off x="4664825" y="1596800"/>
            <a:ext cx="3812700" cy="19548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sz="2400"/>
              <a:t>2</a:t>
            </a:r>
            <a:r>
              <a:rPr baseline="30000" lang="en" sz="2400"/>
              <a:t>32</a:t>
            </a:r>
            <a:r>
              <a:rPr lang="en" sz="2400"/>
              <a:t> possible integer values for each parameter.</a:t>
            </a:r>
            <a:endParaRPr sz="2400"/>
          </a:p>
          <a:p>
            <a:pPr indent="0" lvl="0" marL="0" rtl="0">
              <a:spcBef>
                <a:spcPts val="0"/>
              </a:spcBef>
              <a:spcAft>
                <a:spcPts val="0"/>
              </a:spcAft>
              <a:buNone/>
            </a:pPr>
            <a:r>
              <a:rPr lang="en" sz="2400"/>
              <a:t>= </a:t>
            </a:r>
            <a:r>
              <a:rPr lang="en" sz="2400">
                <a:solidFill>
                  <a:schemeClr val="dk1"/>
                </a:solidFill>
              </a:rPr>
              <a:t>2</a:t>
            </a:r>
            <a:r>
              <a:rPr baseline="30000" lang="en" sz="2400">
                <a:solidFill>
                  <a:schemeClr val="dk1"/>
                </a:solidFill>
              </a:rPr>
              <a:t>32</a:t>
            </a:r>
            <a:r>
              <a:rPr lang="en" sz="2400"/>
              <a:t> x </a:t>
            </a:r>
            <a:r>
              <a:rPr lang="en" sz="2400">
                <a:solidFill>
                  <a:schemeClr val="dk1"/>
                </a:solidFill>
              </a:rPr>
              <a:t>2</a:t>
            </a:r>
            <a:r>
              <a:rPr baseline="30000" lang="en" sz="2400">
                <a:solidFill>
                  <a:schemeClr val="dk1"/>
                </a:solidFill>
              </a:rPr>
              <a:t>32  </a:t>
            </a:r>
            <a:r>
              <a:rPr lang="en" sz="2400"/>
              <a:t>= 2</a:t>
            </a:r>
            <a:r>
              <a:rPr baseline="30000" lang="en" sz="2400"/>
              <a:t>64</a:t>
            </a:r>
            <a:r>
              <a:rPr lang="en" sz="2400"/>
              <a:t> combinations = 10</a:t>
            </a:r>
            <a:r>
              <a:rPr baseline="30000" lang="en" sz="2400"/>
              <a:t>13 </a:t>
            </a:r>
            <a:r>
              <a:rPr lang="en" sz="2400"/>
              <a:t>tests.</a:t>
            </a:r>
            <a:endParaRPr sz="2400"/>
          </a:p>
        </p:txBody>
      </p:sp>
      <p:sp>
        <p:nvSpPr>
          <p:cNvPr id="288" name="Shape 288"/>
          <p:cNvSpPr/>
          <p:nvPr/>
        </p:nvSpPr>
        <p:spPr>
          <a:xfrm>
            <a:off x="4664825" y="3692850"/>
            <a:ext cx="3812700" cy="19548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sz="2400"/>
              <a:t>1 test per nanosecond</a:t>
            </a:r>
            <a:endParaRPr sz="2400"/>
          </a:p>
          <a:p>
            <a:pPr indent="0" lvl="0" marL="0" rtl="0">
              <a:spcBef>
                <a:spcPts val="0"/>
              </a:spcBef>
              <a:spcAft>
                <a:spcPts val="0"/>
              </a:spcAft>
              <a:buNone/>
            </a:pPr>
            <a:r>
              <a:rPr lang="en" sz="2400"/>
              <a:t>= 10</a:t>
            </a:r>
            <a:r>
              <a:rPr baseline="30000" lang="en" sz="2400"/>
              <a:t>5</a:t>
            </a:r>
            <a:r>
              <a:rPr lang="en" sz="2400"/>
              <a:t> tests per second</a:t>
            </a:r>
            <a:endParaRPr sz="2400"/>
          </a:p>
          <a:p>
            <a:pPr indent="0" lvl="0" marL="0" rtl="0">
              <a:spcBef>
                <a:spcPts val="0"/>
              </a:spcBef>
              <a:spcAft>
                <a:spcPts val="0"/>
              </a:spcAft>
              <a:buNone/>
            </a:pPr>
            <a:r>
              <a:rPr lang="en" sz="2400"/>
              <a:t>= 10</a:t>
            </a:r>
            <a:r>
              <a:rPr baseline="30000" lang="en" sz="2400"/>
              <a:t>10</a:t>
            </a:r>
            <a:r>
              <a:rPr lang="en" sz="2400"/>
              <a:t> seconds</a:t>
            </a:r>
            <a:endParaRPr sz="2400"/>
          </a:p>
          <a:p>
            <a:pPr indent="0" lvl="0" marL="0" rtl="0">
              <a:spcBef>
                <a:spcPts val="0"/>
              </a:spcBef>
              <a:spcAft>
                <a:spcPts val="0"/>
              </a:spcAft>
              <a:buNone/>
            </a:pPr>
            <a:r>
              <a:t/>
            </a:r>
            <a:endParaRPr sz="2400"/>
          </a:p>
        </p:txBody>
      </p:sp>
      <p:sp>
        <p:nvSpPr>
          <p:cNvPr id="289" name="Shape 289"/>
          <p:cNvSpPr/>
          <p:nvPr/>
        </p:nvSpPr>
        <p:spPr>
          <a:xfrm>
            <a:off x="4664825" y="5052750"/>
            <a:ext cx="3812700" cy="594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sz="2400"/>
              <a:t>or… about 600 years!</a:t>
            </a:r>
            <a:endParaRPr b="1" sz="2400"/>
          </a:p>
        </p:txBody>
      </p:sp>
      <p:sp>
        <p:nvSpPr>
          <p:cNvPr id="290" name="Shape 29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
                                        <p:tgtEl>
                                          <p:spTgt spid="2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1"/>
                                        <p:tgtEl>
                                          <p:spTgt spid="2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1"/>
                                        <p:tgtEl>
                                          <p:spTgt spid="2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Shape 29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Not all Inputs are Created Equal</a:t>
            </a:r>
            <a:endParaRPr/>
          </a:p>
        </p:txBody>
      </p:sp>
      <p:sp>
        <p:nvSpPr>
          <p:cNvPr id="296" name="Shape 296"/>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SzPts val="2400"/>
              <a:buChar char="●"/>
            </a:pPr>
            <a:r>
              <a:rPr lang="en" sz="2400"/>
              <a:t>We can’t exhaustively test any real program. </a:t>
            </a:r>
            <a:endParaRPr sz="2400"/>
          </a:p>
          <a:p>
            <a:pPr indent="-381000" lvl="1" marL="914400" marR="0" rtl="0" algn="l">
              <a:lnSpc>
                <a:spcPct val="100000"/>
              </a:lnSpc>
              <a:spcBef>
                <a:spcPts val="0"/>
              </a:spcBef>
              <a:spcAft>
                <a:spcPts val="0"/>
              </a:spcAft>
              <a:buSzPts val="2400"/>
              <a:buChar char="○"/>
            </a:pPr>
            <a:r>
              <a:rPr b="1" lang="en" sz="2400"/>
              <a:t>We don’t need to</a:t>
            </a:r>
            <a:r>
              <a:rPr b="1" lang="en"/>
              <a:t>!</a:t>
            </a:r>
            <a:endParaRPr b="1" sz="2400"/>
          </a:p>
          <a:p>
            <a:pPr indent="-381000" lvl="0" marL="457200" marR="0" rtl="0" algn="l">
              <a:lnSpc>
                <a:spcPct val="100000"/>
              </a:lnSpc>
              <a:spcBef>
                <a:spcPts val="0"/>
              </a:spcBef>
              <a:spcAft>
                <a:spcPts val="0"/>
              </a:spcAft>
              <a:buSzPts val="2400"/>
              <a:buChar char="●"/>
            </a:pPr>
            <a:r>
              <a:rPr lang="en" sz="2400"/>
              <a:t>Some inputs are better than others at revealing faults, but we can’t know which in advance.</a:t>
            </a:r>
            <a:endParaRPr sz="2400"/>
          </a:p>
          <a:p>
            <a:pPr indent="-381000" lvl="0" marL="457200" marR="0" rtl="0" algn="l">
              <a:lnSpc>
                <a:spcPct val="100000"/>
              </a:lnSpc>
              <a:spcBef>
                <a:spcPts val="0"/>
              </a:spcBef>
              <a:spcAft>
                <a:spcPts val="0"/>
              </a:spcAft>
              <a:buSzPts val="2400"/>
              <a:buChar char="●"/>
            </a:pPr>
            <a:r>
              <a:rPr lang="en" sz="2400"/>
              <a:t>Tests with different input than others are better than tests with similar input.</a:t>
            </a:r>
            <a:endParaRPr sz="2400"/>
          </a:p>
          <a:p>
            <a:pPr indent="0" lvl="0" marL="0" marR="0" rtl="0" algn="l">
              <a:lnSpc>
                <a:spcPct val="100000"/>
              </a:lnSpc>
              <a:spcBef>
                <a:spcPts val="600"/>
              </a:spcBef>
              <a:spcAft>
                <a:spcPts val="0"/>
              </a:spcAft>
              <a:buNone/>
            </a:pPr>
            <a:r>
              <a:t/>
            </a:r>
            <a:endParaRPr sz="2400"/>
          </a:p>
          <a:p>
            <a:pPr indent="0" lvl="0" marL="0" marR="0" rtl="0" algn="l">
              <a:lnSpc>
                <a:spcPct val="100000"/>
              </a:lnSpc>
              <a:spcBef>
                <a:spcPts val="600"/>
              </a:spcBef>
              <a:spcAft>
                <a:spcPts val="0"/>
              </a:spcAft>
              <a:buNone/>
            </a:pPr>
            <a:r>
              <a:t/>
            </a:r>
            <a:endParaRPr sz="2400"/>
          </a:p>
        </p:txBody>
      </p:sp>
      <p:sp>
        <p:nvSpPr>
          <p:cNvPr id="297" name="Shape 297"/>
          <p:cNvSpPr/>
          <p:nvPr/>
        </p:nvSpPr>
        <p:spPr>
          <a:xfrm>
            <a:off x="4624550" y="1679575"/>
            <a:ext cx="3873900" cy="12261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sz="1800"/>
              <a:t>Test Input Data</a:t>
            </a:r>
            <a:endParaRPr b="1" sz="1800"/>
          </a:p>
          <a:p>
            <a:pPr indent="0" lvl="0" marL="0" rtl="0">
              <a:spcBef>
                <a:spcPts val="0"/>
              </a:spcBef>
              <a:spcAft>
                <a:spcPts val="0"/>
              </a:spcAft>
              <a:buNone/>
            </a:pPr>
            <a:r>
              <a:t/>
            </a:r>
            <a:endParaRPr b="1" sz="1800"/>
          </a:p>
          <a:p>
            <a:pPr indent="0" lvl="0" marL="0" rtl="0">
              <a:spcBef>
                <a:spcPts val="0"/>
              </a:spcBef>
              <a:spcAft>
                <a:spcPts val="0"/>
              </a:spcAft>
              <a:buNone/>
            </a:pPr>
            <a:r>
              <a:t/>
            </a:r>
            <a:endParaRPr b="1" sz="1800"/>
          </a:p>
          <a:p>
            <a:pPr indent="0" lvl="0" marL="0" rtl="0">
              <a:spcBef>
                <a:spcPts val="0"/>
              </a:spcBef>
              <a:spcAft>
                <a:spcPts val="0"/>
              </a:spcAft>
              <a:buNone/>
            </a:pPr>
            <a:r>
              <a:t/>
            </a:r>
            <a:endParaRPr b="1" sz="1800"/>
          </a:p>
        </p:txBody>
      </p:sp>
      <p:sp>
        <p:nvSpPr>
          <p:cNvPr id="298" name="Shape 298"/>
          <p:cNvSpPr/>
          <p:nvPr/>
        </p:nvSpPr>
        <p:spPr>
          <a:xfrm>
            <a:off x="4624550" y="4733350"/>
            <a:ext cx="3873900" cy="12261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sz="1800"/>
              <a:t>Test Output Results</a:t>
            </a:r>
            <a:endParaRPr b="1" sz="1800"/>
          </a:p>
          <a:p>
            <a:pPr indent="0" lvl="0" marL="0" rtl="0">
              <a:spcBef>
                <a:spcPts val="0"/>
              </a:spcBef>
              <a:spcAft>
                <a:spcPts val="0"/>
              </a:spcAft>
              <a:buNone/>
            </a:pPr>
            <a:r>
              <a:t/>
            </a:r>
            <a:endParaRPr b="1" sz="1800"/>
          </a:p>
          <a:p>
            <a:pPr indent="0" lvl="0" marL="0" rtl="0">
              <a:spcBef>
                <a:spcPts val="0"/>
              </a:spcBef>
              <a:spcAft>
                <a:spcPts val="0"/>
              </a:spcAft>
              <a:buNone/>
            </a:pPr>
            <a:r>
              <a:t/>
            </a:r>
            <a:endParaRPr b="1" sz="1800"/>
          </a:p>
        </p:txBody>
      </p:sp>
      <p:sp>
        <p:nvSpPr>
          <p:cNvPr id="299" name="Shape 299"/>
          <p:cNvSpPr/>
          <p:nvPr/>
        </p:nvSpPr>
        <p:spPr>
          <a:xfrm>
            <a:off x="5557700" y="3519063"/>
            <a:ext cx="2007600" cy="640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Program</a:t>
            </a:r>
            <a:endParaRPr b="1" sz="1800"/>
          </a:p>
        </p:txBody>
      </p:sp>
      <p:cxnSp>
        <p:nvCxnSpPr>
          <p:cNvPr id="300" name="Shape 300"/>
          <p:cNvCxnSpPr>
            <a:endCxn id="299" idx="0"/>
          </p:cNvCxnSpPr>
          <p:nvPr/>
        </p:nvCxnSpPr>
        <p:spPr>
          <a:xfrm>
            <a:off x="5049800" y="2341563"/>
            <a:ext cx="1511700" cy="1177500"/>
          </a:xfrm>
          <a:prstGeom prst="straightConnector1">
            <a:avLst/>
          </a:prstGeom>
          <a:noFill/>
          <a:ln cap="flat" cmpd="sng" w="19050">
            <a:solidFill>
              <a:schemeClr val="dk2"/>
            </a:solidFill>
            <a:prstDash val="solid"/>
            <a:round/>
            <a:headEnd len="lg" w="lg" type="none"/>
            <a:tailEnd len="lg" w="lg" type="triangle"/>
          </a:ln>
        </p:spPr>
      </p:cxnSp>
      <p:cxnSp>
        <p:nvCxnSpPr>
          <p:cNvPr id="301" name="Shape 301"/>
          <p:cNvCxnSpPr>
            <a:endCxn id="299" idx="0"/>
          </p:cNvCxnSpPr>
          <p:nvPr/>
        </p:nvCxnSpPr>
        <p:spPr>
          <a:xfrm flipH="1">
            <a:off x="6561500" y="2081163"/>
            <a:ext cx="322200" cy="1437900"/>
          </a:xfrm>
          <a:prstGeom prst="straightConnector1">
            <a:avLst/>
          </a:prstGeom>
          <a:noFill/>
          <a:ln cap="flat" cmpd="sng" w="19050">
            <a:solidFill>
              <a:schemeClr val="dk2"/>
            </a:solidFill>
            <a:prstDash val="solid"/>
            <a:round/>
            <a:headEnd len="lg" w="lg" type="none"/>
            <a:tailEnd len="lg" w="lg" type="triangle"/>
          </a:ln>
        </p:spPr>
      </p:cxnSp>
      <p:cxnSp>
        <p:nvCxnSpPr>
          <p:cNvPr id="302" name="Shape 302"/>
          <p:cNvCxnSpPr>
            <a:endCxn id="299" idx="0"/>
          </p:cNvCxnSpPr>
          <p:nvPr/>
        </p:nvCxnSpPr>
        <p:spPr>
          <a:xfrm flipH="1">
            <a:off x="6561500" y="2200563"/>
            <a:ext cx="1385400" cy="1318500"/>
          </a:xfrm>
          <a:prstGeom prst="straightConnector1">
            <a:avLst/>
          </a:prstGeom>
          <a:noFill/>
          <a:ln cap="flat" cmpd="sng" w="19050">
            <a:solidFill>
              <a:schemeClr val="dk2"/>
            </a:solidFill>
            <a:prstDash val="solid"/>
            <a:round/>
            <a:headEnd len="lg" w="lg" type="none"/>
            <a:tailEnd len="lg" w="lg" type="triangle"/>
          </a:ln>
        </p:spPr>
      </p:cxnSp>
      <p:cxnSp>
        <p:nvCxnSpPr>
          <p:cNvPr id="303" name="Shape 303"/>
          <p:cNvCxnSpPr>
            <a:stCxn id="299" idx="2"/>
          </p:cNvCxnSpPr>
          <p:nvPr/>
        </p:nvCxnSpPr>
        <p:spPr>
          <a:xfrm flipH="1">
            <a:off x="5310200" y="4159263"/>
            <a:ext cx="1251300" cy="1383300"/>
          </a:xfrm>
          <a:prstGeom prst="straightConnector1">
            <a:avLst/>
          </a:prstGeom>
          <a:noFill/>
          <a:ln cap="flat" cmpd="sng" w="19050">
            <a:solidFill>
              <a:schemeClr val="dk2"/>
            </a:solidFill>
            <a:prstDash val="solid"/>
            <a:round/>
            <a:headEnd len="lg" w="lg" type="none"/>
            <a:tailEnd len="lg" w="lg" type="triangle"/>
          </a:ln>
        </p:spPr>
      </p:cxnSp>
      <p:cxnSp>
        <p:nvCxnSpPr>
          <p:cNvPr id="304" name="Shape 304"/>
          <p:cNvCxnSpPr>
            <a:stCxn id="299" idx="2"/>
          </p:cNvCxnSpPr>
          <p:nvPr/>
        </p:nvCxnSpPr>
        <p:spPr>
          <a:xfrm>
            <a:off x="6561500" y="4159263"/>
            <a:ext cx="799500" cy="1676400"/>
          </a:xfrm>
          <a:prstGeom prst="straightConnector1">
            <a:avLst/>
          </a:prstGeom>
          <a:noFill/>
          <a:ln cap="flat" cmpd="sng" w="19050">
            <a:solidFill>
              <a:schemeClr val="dk2"/>
            </a:solidFill>
            <a:prstDash val="solid"/>
            <a:round/>
            <a:headEnd len="lg" w="lg" type="none"/>
            <a:tailEnd len="lg" w="lg" type="triangle"/>
          </a:ln>
        </p:spPr>
      </p:cxnSp>
      <p:cxnSp>
        <p:nvCxnSpPr>
          <p:cNvPr id="305" name="Shape 305"/>
          <p:cNvCxnSpPr>
            <a:stCxn id="299" idx="2"/>
          </p:cNvCxnSpPr>
          <p:nvPr/>
        </p:nvCxnSpPr>
        <p:spPr>
          <a:xfrm>
            <a:off x="6561500" y="4159263"/>
            <a:ext cx="1700100" cy="1166400"/>
          </a:xfrm>
          <a:prstGeom prst="straightConnector1">
            <a:avLst/>
          </a:prstGeom>
          <a:noFill/>
          <a:ln cap="flat" cmpd="sng" w="19050">
            <a:solidFill>
              <a:schemeClr val="dk2"/>
            </a:solidFill>
            <a:prstDash val="solid"/>
            <a:round/>
            <a:headEnd len="lg" w="lg" type="none"/>
            <a:tailEnd len="lg" w="lg" type="triangle"/>
          </a:ln>
        </p:spPr>
      </p:cxnSp>
      <p:sp>
        <p:nvSpPr>
          <p:cNvPr id="306" name="Shape 306"/>
          <p:cNvSpPr/>
          <p:nvPr/>
        </p:nvSpPr>
        <p:spPr>
          <a:xfrm>
            <a:off x="7436950" y="1729675"/>
            <a:ext cx="976500" cy="879000"/>
          </a:xfrm>
          <a:prstGeom prst="ellipse">
            <a:avLst/>
          </a:prstGeom>
          <a:solidFill>
            <a:srgbClr val="E6B8AF"/>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t>Ie</a:t>
            </a:r>
            <a:endParaRPr b="1" sz="3000"/>
          </a:p>
        </p:txBody>
      </p:sp>
      <p:sp>
        <p:nvSpPr>
          <p:cNvPr id="307" name="Shape 307"/>
          <p:cNvSpPr/>
          <p:nvPr/>
        </p:nvSpPr>
        <p:spPr>
          <a:xfrm>
            <a:off x="7361000" y="4956675"/>
            <a:ext cx="1052400" cy="879000"/>
          </a:xfrm>
          <a:prstGeom prst="ellipse">
            <a:avLst/>
          </a:prstGeom>
          <a:solidFill>
            <a:srgbClr val="E6B8AF"/>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t>Oe</a:t>
            </a:r>
            <a:endParaRPr b="1" sz="3000"/>
          </a:p>
        </p:txBody>
      </p:sp>
      <p:sp>
        <p:nvSpPr>
          <p:cNvPr id="308" name="Shape 30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Test Plans</a:t>
            </a:r>
            <a:endParaRPr/>
          </a:p>
        </p:txBody>
      </p:sp>
      <p:sp>
        <p:nvSpPr>
          <p:cNvPr id="63" name="Shape 6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Plan for how we will test the system.</a:t>
            </a:r>
            <a:endParaRPr/>
          </a:p>
          <a:p>
            <a:pPr indent="-381000" lvl="1" marL="914400" rtl="0">
              <a:spcBef>
                <a:spcPts val="0"/>
              </a:spcBef>
              <a:spcAft>
                <a:spcPts val="0"/>
              </a:spcAft>
              <a:buSzPts val="2400"/>
              <a:buChar char="○"/>
            </a:pPr>
            <a:r>
              <a:rPr b="1" lang="en"/>
              <a:t>What</a:t>
            </a:r>
            <a:r>
              <a:rPr lang="en"/>
              <a:t> is being tested (units of code, features).</a:t>
            </a:r>
            <a:endParaRPr/>
          </a:p>
          <a:p>
            <a:pPr indent="-381000" lvl="1" marL="914400" rtl="0">
              <a:spcBef>
                <a:spcPts val="0"/>
              </a:spcBef>
              <a:spcAft>
                <a:spcPts val="0"/>
              </a:spcAft>
              <a:buSzPts val="2400"/>
              <a:buChar char="○"/>
            </a:pPr>
            <a:r>
              <a:rPr b="1" lang="en"/>
              <a:t>When</a:t>
            </a:r>
            <a:r>
              <a:rPr lang="en"/>
              <a:t> it will be tested (required stage of completion).</a:t>
            </a:r>
            <a:endParaRPr/>
          </a:p>
          <a:p>
            <a:pPr indent="-381000" lvl="1" marL="914400" rtl="0">
              <a:spcBef>
                <a:spcPts val="0"/>
              </a:spcBef>
              <a:spcAft>
                <a:spcPts val="0"/>
              </a:spcAft>
              <a:buSzPts val="2400"/>
              <a:buChar char="○"/>
            </a:pPr>
            <a:r>
              <a:rPr b="1" lang="en"/>
              <a:t>How</a:t>
            </a:r>
            <a:r>
              <a:rPr lang="en"/>
              <a:t> it will be tested (what scenarios do we run?).</a:t>
            </a:r>
            <a:endParaRPr/>
          </a:p>
          <a:p>
            <a:pPr indent="-381000" lvl="1" marL="914400" rtl="0">
              <a:spcBef>
                <a:spcPts val="0"/>
              </a:spcBef>
              <a:spcAft>
                <a:spcPts val="0"/>
              </a:spcAft>
              <a:buSzPts val="2400"/>
              <a:buChar char="○"/>
            </a:pPr>
            <a:r>
              <a:rPr b="1" lang="en"/>
              <a:t>Where</a:t>
            </a:r>
            <a:r>
              <a:rPr lang="en"/>
              <a:t> we are testing it (types of environments).</a:t>
            </a:r>
            <a:endParaRPr/>
          </a:p>
          <a:p>
            <a:pPr indent="-381000" lvl="1" marL="914400" rtl="0">
              <a:spcBef>
                <a:spcPts val="0"/>
              </a:spcBef>
              <a:spcAft>
                <a:spcPts val="0"/>
              </a:spcAft>
              <a:buSzPts val="2400"/>
              <a:buChar char="○"/>
            </a:pPr>
            <a:r>
              <a:rPr b="1" lang="en"/>
              <a:t>Why</a:t>
            </a:r>
            <a:r>
              <a:rPr lang="en"/>
              <a:t> we are testing it  (what purpose does this test serve?).</a:t>
            </a:r>
            <a:endParaRPr/>
          </a:p>
          <a:p>
            <a:pPr indent="-381000" lvl="1" marL="914400" rtl="0">
              <a:spcBef>
                <a:spcPts val="0"/>
              </a:spcBef>
              <a:spcAft>
                <a:spcPts val="0"/>
              </a:spcAft>
              <a:buSzPts val="2400"/>
              <a:buChar char="○"/>
            </a:pPr>
            <a:r>
              <a:rPr b="1" lang="en"/>
              <a:t>Who</a:t>
            </a:r>
            <a:r>
              <a:rPr lang="en"/>
              <a:t> will be responsible for writing test cases (assign responsibility).</a:t>
            </a:r>
            <a:endParaRPr/>
          </a:p>
        </p:txBody>
      </p:sp>
      <p:sp>
        <p:nvSpPr>
          <p:cNvPr id="64" name="Shape 6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Shape 313"/>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Random Testing</a:t>
            </a:r>
            <a:endParaRPr/>
          </a:p>
        </p:txBody>
      </p:sp>
      <p:sp>
        <p:nvSpPr>
          <p:cNvPr id="314" name="Shape 314"/>
          <p:cNvSpPr txBox="1"/>
          <p:nvPr>
            <p:ph idx="1" type="body"/>
          </p:nvPr>
        </p:nvSpPr>
        <p:spPr>
          <a:xfrm>
            <a:off x="457200" y="1600200"/>
            <a:ext cx="45384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Pick inputs uniformly from the distribution of all inputs.</a:t>
            </a:r>
            <a:endParaRPr/>
          </a:p>
          <a:p>
            <a:pPr indent="-419100" lvl="0" marL="457200" marR="0" rtl="0" algn="l">
              <a:lnSpc>
                <a:spcPct val="100000"/>
              </a:lnSpc>
              <a:spcBef>
                <a:spcPts val="0"/>
              </a:spcBef>
              <a:spcAft>
                <a:spcPts val="0"/>
              </a:spcAft>
              <a:buSzPts val="3000"/>
              <a:buChar char="●"/>
            </a:pPr>
            <a:r>
              <a:rPr lang="en"/>
              <a:t>All inputs considered equal.</a:t>
            </a:r>
            <a:endParaRPr/>
          </a:p>
          <a:p>
            <a:pPr indent="-419100" lvl="0" marL="457200" marR="0" rtl="0" algn="l">
              <a:lnSpc>
                <a:spcPct val="100000"/>
              </a:lnSpc>
              <a:spcBef>
                <a:spcPts val="0"/>
              </a:spcBef>
              <a:spcAft>
                <a:spcPts val="0"/>
              </a:spcAft>
              <a:buSzPts val="3000"/>
              <a:buChar char="●"/>
            </a:pPr>
            <a:r>
              <a:rPr lang="en"/>
              <a:t>Keep trying until you run out of time. </a:t>
            </a:r>
            <a:endParaRPr/>
          </a:p>
          <a:p>
            <a:pPr indent="-419100" lvl="0" marL="457200" marR="0" rtl="0" algn="l">
              <a:lnSpc>
                <a:spcPct val="100000"/>
              </a:lnSpc>
              <a:spcBef>
                <a:spcPts val="0"/>
              </a:spcBef>
              <a:spcAft>
                <a:spcPts val="0"/>
              </a:spcAft>
              <a:buSzPts val="3000"/>
              <a:buChar char="●"/>
            </a:pPr>
            <a:r>
              <a:rPr lang="en"/>
              <a:t>No designer bias.</a:t>
            </a:r>
            <a:endParaRPr/>
          </a:p>
          <a:p>
            <a:pPr indent="-419100" lvl="0" marL="457200" marR="0" rtl="0" algn="l">
              <a:lnSpc>
                <a:spcPct val="100000"/>
              </a:lnSpc>
              <a:spcBef>
                <a:spcPts val="0"/>
              </a:spcBef>
              <a:spcAft>
                <a:spcPts val="0"/>
              </a:spcAft>
              <a:buSzPts val="3000"/>
              <a:buChar char="●"/>
            </a:pPr>
            <a:r>
              <a:rPr lang="en"/>
              <a:t>Removes manual tedium.</a:t>
            </a:r>
            <a:endParaRPr/>
          </a:p>
        </p:txBody>
      </p:sp>
      <p:pic>
        <p:nvPicPr>
          <p:cNvPr descr="2000px-2-Dice-Icon.svg.png" id="315" name="Shape 315"/>
          <p:cNvPicPr preferRelativeResize="0"/>
          <p:nvPr/>
        </p:nvPicPr>
        <p:blipFill>
          <a:blip r:embed="rId3">
            <a:alphaModFix/>
          </a:blip>
          <a:stretch>
            <a:fillRect/>
          </a:stretch>
        </p:blipFill>
        <p:spPr>
          <a:xfrm>
            <a:off x="4391850" y="1977875"/>
            <a:ext cx="4212350" cy="4212350"/>
          </a:xfrm>
          <a:prstGeom prst="rect">
            <a:avLst/>
          </a:prstGeom>
          <a:noFill/>
          <a:ln>
            <a:noFill/>
          </a:ln>
        </p:spPr>
      </p:pic>
      <p:sp>
        <p:nvSpPr>
          <p:cNvPr id="316" name="Shape 31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Shape 321"/>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Why Not Random?</a:t>
            </a:r>
            <a:endParaRPr/>
          </a:p>
        </p:txBody>
      </p:sp>
      <p:pic>
        <p:nvPicPr>
          <p:cNvPr descr="c0f33288f377a621cca764d375b09092.jpg" id="322" name="Shape 322"/>
          <p:cNvPicPr preferRelativeResize="0"/>
          <p:nvPr/>
        </p:nvPicPr>
        <p:blipFill>
          <a:blip r:embed="rId3">
            <a:alphaModFix/>
          </a:blip>
          <a:stretch>
            <a:fillRect/>
          </a:stretch>
        </p:blipFill>
        <p:spPr>
          <a:xfrm>
            <a:off x="1182400" y="2359975"/>
            <a:ext cx="7239401" cy="2401075"/>
          </a:xfrm>
          <a:prstGeom prst="rect">
            <a:avLst/>
          </a:prstGeom>
          <a:noFill/>
          <a:ln>
            <a:noFill/>
          </a:ln>
        </p:spPr>
      </p:pic>
      <p:sp>
        <p:nvSpPr>
          <p:cNvPr id="323" name="Shape 32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Shape 32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Input Partitioning</a:t>
            </a:r>
            <a:endParaRPr/>
          </a:p>
        </p:txBody>
      </p:sp>
      <p:sp>
        <p:nvSpPr>
          <p:cNvPr id="329" name="Shape 329"/>
          <p:cNvSpPr/>
          <p:nvPr/>
        </p:nvSpPr>
        <p:spPr>
          <a:xfrm>
            <a:off x="4798683" y="1870866"/>
            <a:ext cx="3666900" cy="1169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sz="1800"/>
              <a:t>Test Input Data</a:t>
            </a:r>
            <a:endParaRPr b="1" sz="1800"/>
          </a:p>
          <a:p>
            <a:pPr indent="0" lvl="0" marL="0" rtl="0">
              <a:spcBef>
                <a:spcPts val="0"/>
              </a:spcBef>
              <a:spcAft>
                <a:spcPts val="0"/>
              </a:spcAft>
              <a:buNone/>
            </a:pPr>
            <a:r>
              <a:t/>
            </a:r>
            <a:endParaRPr b="1" sz="1800"/>
          </a:p>
          <a:p>
            <a:pPr indent="0" lvl="0" marL="0" rtl="0">
              <a:spcBef>
                <a:spcPts val="0"/>
              </a:spcBef>
              <a:spcAft>
                <a:spcPts val="0"/>
              </a:spcAft>
              <a:buNone/>
            </a:pPr>
            <a:r>
              <a:t/>
            </a:r>
            <a:endParaRPr b="1" sz="1800"/>
          </a:p>
          <a:p>
            <a:pPr indent="0" lvl="0" marL="0" rtl="0">
              <a:spcBef>
                <a:spcPts val="0"/>
              </a:spcBef>
              <a:spcAft>
                <a:spcPts val="0"/>
              </a:spcAft>
              <a:buNone/>
            </a:pPr>
            <a:r>
              <a:t/>
            </a:r>
            <a:endParaRPr b="1" sz="1800"/>
          </a:p>
        </p:txBody>
      </p:sp>
      <p:sp>
        <p:nvSpPr>
          <p:cNvPr id="330" name="Shape 330"/>
          <p:cNvSpPr/>
          <p:nvPr/>
        </p:nvSpPr>
        <p:spPr>
          <a:xfrm>
            <a:off x="4798683" y="4784041"/>
            <a:ext cx="3666900" cy="1169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sz="1800"/>
              <a:t>Test Output Results</a:t>
            </a:r>
            <a:endParaRPr b="1" sz="1800"/>
          </a:p>
          <a:p>
            <a:pPr indent="0" lvl="0" marL="0" rtl="0">
              <a:spcBef>
                <a:spcPts val="0"/>
              </a:spcBef>
              <a:spcAft>
                <a:spcPts val="0"/>
              </a:spcAft>
              <a:buNone/>
            </a:pPr>
            <a:r>
              <a:t/>
            </a:r>
            <a:endParaRPr b="1" sz="1800"/>
          </a:p>
          <a:p>
            <a:pPr indent="0" lvl="0" marL="0" rtl="0">
              <a:spcBef>
                <a:spcPts val="0"/>
              </a:spcBef>
              <a:spcAft>
                <a:spcPts val="0"/>
              </a:spcAft>
              <a:buNone/>
            </a:pPr>
            <a:r>
              <a:t/>
            </a:r>
            <a:endParaRPr b="1" sz="1800"/>
          </a:p>
        </p:txBody>
      </p:sp>
      <p:sp>
        <p:nvSpPr>
          <p:cNvPr id="331" name="Shape 331"/>
          <p:cNvSpPr/>
          <p:nvPr/>
        </p:nvSpPr>
        <p:spPr>
          <a:xfrm>
            <a:off x="5681944" y="3625661"/>
            <a:ext cx="1900500" cy="6108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Program</a:t>
            </a:r>
            <a:endParaRPr b="1" sz="1800"/>
          </a:p>
        </p:txBody>
      </p:sp>
      <p:cxnSp>
        <p:nvCxnSpPr>
          <p:cNvPr id="332" name="Shape 332"/>
          <p:cNvCxnSpPr/>
          <p:nvPr/>
        </p:nvCxnSpPr>
        <p:spPr>
          <a:xfrm>
            <a:off x="5447605" y="2719698"/>
            <a:ext cx="421200" cy="870000"/>
          </a:xfrm>
          <a:prstGeom prst="straightConnector1">
            <a:avLst/>
          </a:prstGeom>
          <a:noFill/>
          <a:ln cap="flat" cmpd="sng" w="19050">
            <a:solidFill>
              <a:schemeClr val="dk2"/>
            </a:solidFill>
            <a:prstDash val="solid"/>
            <a:round/>
            <a:headEnd len="lg" w="lg" type="none"/>
            <a:tailEnd len="lg" w="lg" type="triangle"/>
          </a:ln>
        </p:spPr>
      </p:cxnSp>
      <p:cxnSp>
        <p:nvCxnSpPr>
          <p:cNvPr id="333" name="Shape 333"/>
          <p:cNvCxnSpPr/>
          <p:nvPr/>
        </p:nvCxnSpPr>
        <p:spPr>
          <a:xfrm>
            <a:off x="6772568" y="2657596"/>
            <a:ext cx="92700" cy="983400"/>
          </a:xfrm>
          <a:prstGeom prst="straightConnector1">
            <a:avLst/>
          </a:prstGeom>
          <a:noFill/>
          <a:ln cap="flat" cmpd="sng" w="19050">
            <a:solidFill>
              <a:schemeClr val="dk2"/>
            </a:solidFill>
            <a:prstDash val="solid"/>
            <a:round/>
            <a:headEnd len="lg" w="lg" type="none"/>
            <a:tailEnd len="lg" w="lg" type="triangle"/>
          </a:ln>
        </p:spPr>
      </p:cxnSp>
      <p:cxnSp>
        <p:nvCxnSpPr>
          <p:cNvPr id="334" name="Shape 334"/>
          <p:cNvCxnSpPr/>
          <p:nvPr/>
        </p:nvCxnSpPr>
        <p:spPr>
          <a:xfrm flipH="1">
            <a:off x="7419311" y="2367866"/>
            <a:ext cx="524100" cy="1242300"/>
          </a:xfrm>
          <a:prstGeom prst="straightConnector1">
            <a:avLst/>
          </a:prstGeom>
          <a:noFill/>
          <a:ln cap="flat" cmpd="sng" w="19050">
            <a:solidFill>
              <a:schemeClr val="dk2"/>
            </a:solidFill>
            <a:prstDash val="solid"/>
            <a:round/>
            <a:headEnd len="lg" w="lg" type="none"/>
            <a:tailEnd len="lg" w="lg" type="triangle"/>
          </a:ln>
        </p:spPr>
      </p:cxnSp>
      <p:cxnSp>
        <p:nvCxnSpPr>
          <p:cNvPr id="335" name="Shape 335"/>
          <p:cNvCxnSpPr>
            <a:endCxn id="336" idx="0"/>
          </p:cNvCxnSpPr>
          <p:nvPr/>
        </p:nvCxnSpPr>
        <p:spPr>
          <a:xfrm flipH="1">
            <a:off x="5420086" y="4272460"/>
            <a:ext cx="438600" cy="1153500"/>
          </a:xfrm>
          <a:prstGeom prst="straightConnector1">
            <a:avLst/>
          </a:prstGeom>
          <a:noFill/>
          <a:ln cap="flat" cmpd="sng" w="19050">
            <a:solidFill>
              <a:schemeClr val="dk2"/>
            </a:solidFill>
            <a:prstDash val="solid"/>
            <a:round/>
            <a:headEnd len="lg" w="lg" type="none"/>
            <a:tailEnd len="lg" w="lg" type="triangle"/>
          </a:ln>
        </p:spPr>
      </p:cxnSp>
      <p:cxnSp>
        <p:nvCxnSpPr>
          <p:cNvPr id="337" name="Shape 337"/>
          <p:cNvCxnSpPr>
            <a:endCxn id="338" idx="0"/>
          </p:cNvCxnSpPr>
          <p:nvPr/>
        </p:nvCxnSpPr>
        <p:spPr>
          <a:xfrm flipH="1">
            <a:off x="6659671" y="4261960"/>
            <a:ext cx="277500" cy="1164000"/>
          </a:xfrm>
          <a:prstGeom prst="straightConnector1">
            <a:avLst/>
          </a:prstGeom>
          <a:noFill/>
          <a:ln cap="flat" cmpd="sng" w="19050">
            <a:solidFill>
              <a:schemeClr val="dk2"/>
            </a:solidFill>
            <a:prstDash val="solid"/>
            <a:round/>
            <a:headEnd len="lg" w="lg" type="none"/>
            <a:tailEnd len="lg" w="lg" type="triangle"/>
          </a:ln>
        </p:spPr>
      </p:cxnSp>
      <p:cxnSp>
        <p:nvCxnSpPr>
          <p:cNvPr id="339" name="Shape 339"/>
          <p:cNvCxnSpPr>
            <a:endCxn id="340" idx="0"/>
          </p:cNvCxnSpPr>
          <p:nvPr/>
        </p:nvCxnSpPr>
        <p:spPr>
          <a:xfrm>
            <a:off x="7321945" y="4251884"/>
            <a:ext cx="554700" cy="745200"/>
          </a:xfrm>
          <a:prstGeom prst="straightConnector1">
            <a:avLst/>
          </a:prstGeom>
          <a:noFill/>
          <a:ln cap="flat" cmpd="sng" w="19050">
            <a:solidFill>
              <a:schemeClr val="dk2"/>
            </a:solidFill>
            <a:prstDash val="solid"/>
            <a:round/>
            <a:headEnd len="lg" w="lg" type="none"/>
            <a:tailEnd len="lg" w="lg" type="triangle"/>
          </a:ln>
        </p:spPr>
      </p:cxnSp>
      <p:sp>
        <p:nvSpPr>
          <p:cNvPr id="341" name="Shape 341"/>
          <p:cNvSpPr/>
          <p:nvPr/>
        </p:nvSpPr>
        <p:spPr>
          <a:xfrm>
            <a:off x="7460724" y="1918659"/>
            <a:ext cx="924300" cy="838500"/>
          </a:xfrm>
          <a:prstGeom prst="ellipse">
            <a:avLst/>
          </a:prstGeom>
          <a:solidFill>
            <a:srgbClr val="E6B8AF"/>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t>Ie</a:t>
            </a:r>
            <a:endParaRPr b="1" sz="3000"/>
          </a:p>
        </p:txBody>
      </p:sp>
      <p:sp>
        <p:nvSpPr>
          <p:cNvPr id="340" name="Shape 340"/>
          <p:cNvSpPr/>
          <p:nvPr/>
        </p:nvSpPr>
        <p:spPr>
          <a:xfrm>
            <a:off x="7368295" y="4997084"/>
            <a:ext cx="1016700" cy="838500"/>
          </a:xfrm>
          <a:prstGeom prst="ellipse">
            <a:avLst/>
          </a:prstGeom>
          <a:solidFill>
            <a:srgbClr val="E6B8AF"/>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t>Oe</a:t>
            </a:r>
            <a:endParaRPr b="1" sz="3000"/>
          </a:p>
        </p:txBody>
      </p:sp>
      <p:sp>
        <p:nvSpPr>
          <p:cNvPr id="342" name="Shape 342"/>
          <p:cNvSpPr/>
          <p:nvPr/>
        </p:nvSpPr>
        <p:spPr>
          <a:xfrm>
            <a:off x="6526066" y="2129651"/>
            <a:ext cx="524100" cy="5280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8" name="Shape 338"/>
          <p:cNvSpPr/>
          <p:nvPr/>
        </p:nvSpPr>
        <p:spPr>
          <a:xfrm>
            <a:off x="6397621" y="5425960"/>
            <a:ext cx="524100" cy="5280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3" name="Shape 343"/>
          <p:cNvSpPr/>
          <p:nvPr/>
        </p:nvSpPr>
        <p:spPr>
          <a:xfrm>
            <a:off x="5158036" y="2191825"/>
            <a:ext cx="524100" cy="5280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6" name="Shape 336"/>
          <p:cNvSpPr/>
          <p:nvPr/>
        </p:nvSpPr>
        <p:spPr>
          <a:xfrm>
            <a:off x="5158036" y="5425960"/>
            <a:ext cx="524100" cy="5280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4" name="Shape 344"/>
          <p:cNvSpPr/>
          <p:nvPr/>
        </p:nvSpPr>
        <p:spPr>
          <a:xfrm>
            <a:off x="457200" y="1852025"/>
            <a:ext cx="4191300" cy="43332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345" name="Shape 345"/>
          <p:cNvCxnSpPr/>
          <p:nvPr/>
        </p:nvCxnSpPr>
        <p:spPr>
          <a:xfrm flipH="1">
            <a:off x="4052920" y="2450944"/>
            <a:ext cx="1080600" cy="374100"/>
          </a:xfrm>
          <a:prstGeom prst="straightConnector1">
            <a:avLst/>
          </a:prstGeom>
          <a:noFill/>
          <a:ln cap="flat" cmpd="sng" w="76200">
            <a:solidFill>
              <a:srgbClr val="980000"/>
            </a:solidFill>
            <a:prstDash val="solid"/>
            <a:round/>
            <a:headEnd len="lg" w="lg" type="none"/>
            <a:tailEnd len="lg" w="lg" type="triangle"/>
          </a:ln>
        </p:spPr>
      </p:cxnSp>
      <p:sp>
        <p:nvSpPr>
          <p:cNvPr id="346" name="Shape 346"/>
          <p:cNvSpPr/>
          <p:nvPr/>
        </p:nvSpPr>
        <p:spPr>
          <a:xfrm>
            <a:off x="1230994" y="3620927"/>
            <a:ext cx="210000" cy="259200"/>
          </a:xfrm>
          <a:prstGeom prst="noSmoking">
            <a:avLst>
              <a:gd fmla="val 18750" name="adj"/>
            </a:avLst>
          </a:prstGeom>
          <a:solidFill>
            <a:srgbClr val="980000"/>
          </a:solidFill>
          <a:ln cap="flat" cmpd="sng" w="19050">
            <a:solidFill>
              <a:srgbClr val="98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7" name="Shape 347"/>
          <p:cNvSpPr/>
          <p:nvPr/>
        </p:nvSpPr>
        <p:spPr>
          <a:xfrm>
            <a:off x="1021147" y="3620927"/>
            <a:ext cx="210000" cy="259200"/>
          </a:xfrm>
          <a:prstGeom prst="noSmoking">
            <a:avLst>
              <a:gd fmla="val 18750" name="adj"/>
            </a:avLst>
          </a:prstGeom>
          <a:solidFill>
            <a:srgbClr val="980000"/>
          </a:solidFill>
          <a:ln cap="flat" cmpd="sng" w="19050">
            <a:solidFill>
              <a:srgbClr val="98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8" name="Shape 348"/>
          <p:cNvSpPr/>
          <p:nvPr/>
        </p:nvSpPr>
        <p:spPr>
          <a:xfrm>
            <a:off x="3791189" y="5348475"/>
            <a:ext cx="210000" cy="259200"/>
          </a:xfrm>
          <a:prstGeom prst="noSmoking">
            <a:avLst>
              <a:gd fmla="val 18750" name="adj"/>
            </a:avLst>
          </a:prstGeom>
          <a:solidFill>
            <a:srgbClr val="980000"/>
          </a:solidFill>
          <a:ln cap="flat" cmpd="sng" w="19050">
            <a:solidFill>
              <a:srgbClr val="98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9" name="Shape 349"/>
          <p:cNvSpPr/>
          <p:nvPr/>
        </p:nvSpPr>
        <p:spPr>
          <a:xfrm>
            <a:off x="3791177" y="5102222"/>
            <a:ext cx="210000" cy="259200"/>
          </a:xfrm>
          <a:prstGeom prst="noSmoking">
            <a:avLst>
              <a:gd fmla="val 18750" name="adj"/>
            </a:avLst>
          </a:prstGeom>
          <a:solidFill>
            <a:srgbClr val="980000"/>
          </a:solidFill>
          <a:ln cap="flat" cmpd="sng" w="19050">
            <a:solidFill>
              <a:srgbClr val="98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0" name="Shape 350"/>
          <p:cNvSpPr/>
          <p:nvPr/>
        </p:nvSpPr>
        <p:spPr>
          <a:xfrm>
            <a:off x="3596675" y="5348475"/>
            <a:ext cx="210000" cy="259200"/>
          </a:xfrm>
          <a:prstGeom prst="noSmoking">
            <a:avLst>
              <a:gd fmla="val 18750" name="adj"/>
            </a:avLst>
          </a:prstGeom>
          <a:solidFill>
            <a:srgbClr val="980000"/>
          </a:solidFill>
          <a:ln cap="flat" cmpd="sng" w="19050">
            <a:solidFill>
              <a:srgbClr val="98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1" name="Shape 351"/>
          <p:cNvSpPr/>
          <p:nvPr/>
        </p:nvSpPr>
        <p:spPr>
          <a:xfrm>
            <a:off x="4798675" y="1766900"/>
            <a:ext cx="3816900" cy="1657800"/>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sz="2400"/>
              <a:t>Faults are sparse in the space of all inputs, but dense in some parts of the space where they appear.</a:t>
            </a:r>
            <a:endParaRPr sz="2400"/>
          </a:p>
        </p:txBody>
      </p:sp>
      <p:cxnSp>
        <p:nvCxnSpPr>
          <p:cNvPr id="352" name="Shape 352"/>
          <p:cNvCxnSpPr>
            <a:stCxn id="344" idx="0"/>
          </p:cNvCxnSpPr>
          <p:nvPr/>
        </p:nvCxnSpPr>
        <p:spPr>
          <a:xfrm>
            <a:off x="2552850" y="1852025"/>
            <a:ext cx="0" cy="4333200"/>
          </a:xfrm>
          <a:prstGeom prst="straightConnector1">
            <a:avLst/>
          </a:prstGeom>
          <a:noFill/>
          <a:ln cap="flat" cmpd="sng" w="19050">
            <a:solidFill>
              <a:schemeClr val="dk2"/>
            </a:solidFill>
            <a:prstDash val="dash"/>
            <a:round/>
            <a:headEnd len="lg" w="lg" type="none"/>
            <a:tailEnd len="lg" w="lg" type="none"/>
          </a:ln>
        </p:spPr>
      </p:cxnSp>
      <p:cxnSp>
        <p:nvCxnSpPr>
          <p:cNvPr id="353" name="Shape 353"/>
          <p:cNvCxnSpPr>
            <a:endCxn id="344" idx="3"/>
          </p:cNvCxnSpPr>
          <p:nvPr/>
        </p:nvCxnSpPr>
        <p:spPr>
          <a:xfrm>
            <a:off x="457200" y="4018625"/>
            <a:ext cx="4191300" cy="0"/>
          </a:xfrm>
          <a:prstGeom prst="straightConnector1">
            <a:avLst/>
          </a:prstGeom>
          <a:noFill/>
          <a:ln cap="flat" cmpd="sng" w="19050">
            <a:solidFill>
              <a:schemeClr val="dk2"/>
            </a:solidFill>
            <a:prstDash val="dash"/>
            <a:round/>
            <a:headEnd len="lg" w="lg" type="none"/>
            <a:tailEnd len="lg" w="lg" type="none"/>
          </a:ln>
        </p:spPr>
      </p:cxnSp>
      <p:cxnSp>
        <p:nvCxnSpPr>
          <p:cNvPr id="354" name="Shape 354"/>
          <p:cNvCxnSpPr>
            <a:stCxn id="344" idx="1"/>
            <a:endCxn id="344" idx="0"/>
          </p:cNvCxnSpPr>
          <p:nvPr/>
        </p:nvCxnSpPr>
        <p:spPr>
          <a:xfrm flipH="1" rot="10800000">
            <a:off x="457200" y="1852025"/>
            <a:ext cx="2095500" cy="2166600"/>
          </a:xfrm>
          <a:prstGeom prst="straightConnector1">
            <a:avLst/>
          </a:prstGeom>
          <a:noFill/>
          <a:ln cap="flat" cmpd="sng" w="19050">
            <a:solidFill>
              <a:schemeClr val="dk2"/>
            </a:solidFill>
            <a:prstDash val="dash"/>
            <a:round/>
            <a:headEnd len="lg" w="lg" type="none"/>
            <a:tailEnd len="lg" w="lg" type="none"/>
          </a:ln>
        </p:spPr>
      </p:cxnSp>
      <p:cxnSp>
        <p:nvCxnSpPr>
          <p:cNvPr id="355" name="Shape 355"/>
          <p:cNvCxnSpPr>
            <a:stCxn id="344" idx="0"/>
          </p:cNvCxnSpPr>
          <p:nvPr/>
        </p:nvCxnSpPr>
        <p:spPr>
          <a:xfrm>
            <a:off x="2552850" y="1852025"/>
            <a:ext cx="2095500" cy="2166600"/>
          </a:xfrm>
          <a:prstGeom prst="straightConnector1">
            <a:avLst/>
          </a:prstGeom>
          <a:noFill/>
          <a:ln cap="flat" cmpd="sng" w="19050">
            <a:solidFill>
              <a:schemeClr val="dk2"/>
            </a:solidFill>
            <a:prstDash val="dash"/>
            <a:round/>
            <a:headEnd len="lg" w="lg" type="none"/>
            <a:tailEnd len="lg" w="lg" type="none"/>
          </a:ln>
        </p:spPr>
      </p:cxnSp>
      <p:cxnSp>
        <p:nvCxnSpPr>
          <p:cNvPr id="356" name="Shape 356"/>
          <p:cNvCxnSpPr>
            <a:stCxn id="344" idx="3"/>
            <a:endCxn id="344" idx="2"/>
          </p:cNvCxnSpPr>
          <p:nvPr/>
        </p:nvCxnSpPr>
        <p:spPr>
          <a:xfrm flipH="1">
            <a:off x="2553000" y="4018625"/>
            <a:ext cx="2095500" cy="2166600"/>
          </a:xfrm>
          <a:prstGeom prst="straightConnector1">
            <a:avLst/>
          </a:prstGeom>
          <a:noFill/>
          <a:ln cap="flat" cmpd="sng" w="19050">
            <a:solidFill>
              <a:schemeClr val="dk2"/>
            </a:solidFill>
            <a:prstDash val="dash"/>
            <a:round/>
            <a:headEnd len="lg" w="lg" type="none"/>
            <a:tailEnd len="lg" w="lg" type="none"/>
          </a:ln>
        </p:spPr>
      </p:cxnSp>
      <p:cxnSp>
        <p:nvCxnSpPr>
          <p:cNvPr id="357" name="Shape 357"/>
          <p:cNvCxnSpPr>
            <a:stCxn id="344" idx="1"/>
          </p:cNvCxnSpPr>
          <p:nvPr/>
        </p:nvCxnSpPr>
        <p:spPr>
          <a:xfrm>
            <a:off x="457200" y="4018625"/>
            <a:ext cx="2095500" cy="2166600"/>
          </a:xfrm>
          <a:prstGeom prst="straightConnector1">
            <a:avLst/>
          </a:prstGeom>
          <a:noFill/>
          <a:ln cap="flat" cmpd="sng" w="19050">
            <a:solidFill>
              <a:schemeClr val="dk2"/>
            </a:solidFill>
            <a:prstDash val="dash"/>
            <a:round/>
            <a:headEnd len="lg" w="lg" type="none"/>
            <a:tailEnd len="lg" w="lg" type="none"/>
          </a:ln>
        </p:spPr>
      </p:cxnSp>
      <p:cxnSp>
        <p:nvCxnSpPr>
          <p:cNvPr id="358" name="Shape 358"/>
          <p:cNvCxnSpPr>
            <a:stCxn id="344" idx="1"/>
          </p:cNvCxnSpPr>
          <p:nvPr/>
        </p:nvCxnSpPr>
        <p:spPr>
          <a:xfrm flipH="1" rot="10800000">
            <a:off x="457200" y="2768525"/>
            <a:ext cx="2056500" cy="1250100"/>
          </a:xfrm>
          <a:prstGeom prst="straightConnector1">
            <a:avLst/>
          </a:prstGeom>
          <a:noFill/>
          <a:ln cap="flat" cmpd="sng" w="19050">
            <a:solidFill>
              <a:schemeClr val="dk2"/>
            </a:solidFill>
            <a:prstDash val="dash"/>
            <a:round/>
            <a:headEnd len="lg" w="lg" type="none"/>
            <a:tailEnd len="lg" w="lg" type="none"/>
          </a:ln>
        </p:spPr>
      </p:cxnSp>
      <p:cxnSp>
        <p:nvCxnSpPr>
          <p:cNvPr id="359" name="Shape 359"/>
          <p:cNvCxnSpPr/>
          <p:nvPr/>
        </p:nvCxnSpPr>
        <p:spPr>
          <a:xfrm flipH="1">
            <a:off x="1813863" y="2796707"/>
            <a:ext cx="657900" cy="2580300"/>
          </a:xfrm>
          <a:prstGeom prst="straightConnector1">
            <a:avLst/>
          </a:prstGeom>
          <a:noFill/>
          <a:ln cap="flat" cmpd="sng" w="19050">
            <a:solidFill>
              <a:schemeClr val="dk2"/>
            </a:solidFill>
            <a:prstDash val="dash"/>
            <a:round/>
            <a:headEnd len="lg" w="lg" type="none"/>
            <a:tailEnd len="lg" w="lg" type="none"/>
          </a:ln>
        </p:spPr>
      </p:cxnSp>
      <p:sp>
        <p:nvSpPr>
          <p:cNvPr id="360" name="Shape 360"/>
          <p:cNvSpPr/>
          <p:nvPr/>
        </p:nvSpPr>
        <p:spPr>
          <a:xfrm>
            <a:off x="4730225" y="4546425"/>
            <a:ext cx="3912600" cy="1657800"/>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sz="2400"/>
              <a:t>By systematically trying input from each partition, we will hit the dense fault space.</a:t>
            </a:r>
            <a:endParaRPr sz="2400"/>
          </a:p>
        </p:txBody>
      </p:sp>
      <p:sp>
        <p:nvSpPr>
          <p:cNvPr id="361" name="Shape 36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gtEl>
                                        <p:attrNameLst>
                                          <p:attrName>style.visibility</p:attrName>
                                        </p:attrNameLst>
                                      </p:cBhvr>
                                      <p:to>
                                        <p:strVal val="visible"/>
                                      </p:to>
                                    </p:set>
                                    <p:animEffect filter="fade" transition="in">
                                      <p:cBhvr>
                                        <p:cTn dur="1"/>
                                        <p:tgtEl>
                                          <p:spTgt spid="345"/>
                                        </p:tgtEl>
                                      </p:cBhvr>
                                    </p:animEffect>
                                  </p:childTnLst>
                                </p:cTn>
                              </p:par>
                              <p:par>
                                <p:cTn fill="hold" nodeType="withEffect" presetClass="entr" presetID="10" presetSubtype="0">
                                  <p:stCondLst>
                                    <p:cond delay="0"/>
                                  </p:stCondLst>
                                  <p:childTnLst>
                                    <p:set>
                                      <p:cBhvr>
                                        <p:cTn dur="1" fill="hold">
                                          <p:stCondLst>
                                            <p:cond delay="0"/>
                                          </p:stCondLst>
                                        </p:cTn>
                                        <p:tgtEl>
                                          <p:spTgt spid="344"/>
                                        </p:tgtEl>
                                        <p:attrNameLst>
                                          <p:attrName>style.visibility</p:attrName>
                                        </p:attrNameLst>
                                      </p:cBhvr>
                                      <p:to>
                                        <p:strVal val="visible"/>
                                      </p:to>
                                    </p:set>
                                    <p:animEffect filter="fade" transition="in">
                                      <p:cBhvr>
                                        <p:cTn dur="1"/>
                                        <p:tgtEl>
                                          <p:spTgt spid="3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1"/>
                                        <p:tgtEl>
                                          <p:spTgt spid="346"/>
                                        </p:tgtEl>
                                      </p:cBhvr>
                                    </p:animEffect>
                                  </p:childTnLst>
                                </p:cTn>
                              </p:par>
                              <p:par>
                                <p:cTn fill="hold" nodeType="withEffect" presetClass="entr" presetID="10" presetSubtype="0">
                                  <p:stCondLst>
                                    <p:cond delay="0"/>
                                  </p:stCondLst>
                                  <p:childTnLst>
                                    <p:set>
                                      <p:cBhvr>
                                        <p:cTn dur="1" fill="hold">
                                          <p:stCondLst>
                                            <p:cond delay="0"/>
                                          </p:stCondLst>
                                        </p:cTn>
                                        <p:tgtEl>
                                          <p:spTgt spid="347"/>
                                        </p:tgtEl>
                                        <p:attrNameLst>
                                          <p:attrName>style.visibility</p:attrName>
                                        </p:attrNameLst>
                                      </p:cBhvr>
                                      <p:to>
                                        <p:strVal val="visible"/>
                                      </p:to>
                                    </p:set>
                                    <p:animEffect filter="fade" transition="in">
                                      <p:cBhvr>
                                        <p:cTn dur="1"/>
                                        <p:tgtEl>
                                          <p:spTgt spid="347"/>
                                        </p:tgtEl>
                                      </p:cBhvr>
                                    </p:animEffect>
                                  </p:childTnLst>
                                </p:cTn>
                              </p:par>
                              <p:par>
                                <p:cTn fill="hold" nodeType="with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1"/>
                                        <p:tgtEl>
                                          <p:spTgt spid="348"/>
                                        </p:tgtEl>
                                      </p:cBhvr>
                                    </p:animEffect>
                                  </p:childTnLst>
                                </p:cTn>
                              </p:par>
                              <p:par>
                                <p:cTn fill="hold" nodeType="with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1"/>
                                        <p:tgtEl>
                                          <p:spTgt spid="349"/>
                                        </p:tgtEl>
                                      </p:cBhvr>
                                    </p:animEffect>
                                  </p:childTnLst>
                                </p:cTn>
                              </p:par>
                              <p:par>
                                <p:cTn fill="hold" nodeType="with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1"/>
                                        <p:tgtEl>
                                          <p:spTgt spid="350"/>
                                        </p:tgtEl>
                                      </p:cBhvr>
                                    </p:animEffect>
                                  </p:childTnLst>
                                </p:cTn>
                              </p:par>
                              <p:par>
                                <p:cTn fill="hold" nodeType="with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1"/>
                                        <p:tgtEl>
                                          <p:spTgt spid="3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1"/>
                                        <p:tgtEl>
                                          <p:spTgt spid="352"/>
                                        </p:tgtEl>
                                      </p:cBhvr>
                                    </p:animEffect>
                                  </p:childTnLst>
                                </p:cTn>
                              </p:par>
                              <p:par>
                                <p:cTn fill="hold" nodeType="with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1"/>
                                        <p:tgtEl>
                                          <p:spTgt spid="353"/>
                                        </p:tgtEl>
                                      </p:cBhvr>
                                    </p:animEffect>
                                  </p:childTnLst>
                                </p:cTn>
                              </p:par>
                              <p:par>
                                <p:cTn fill="hold" nodeType="withEffect" presetClass="entr" presetID="10" presetSubtype="0">
                                  <p:stCondLst>
                                    <p:cond delay="0"/>
                                  </p:stCondLst>
                                  <p:childTnLst>
                                    <p:set>
                                      <p:cBhvr>
                                        <p:cTn dur="1" fill="hold">
                                          <p:stCondLst>
                                            <p:cond delay="0"/>
                                          </p:stCondLst>
                                        </p:cTn>
                                        <p:tgtEl>
                                          <p:spTgt spid="354"/>
                                        </p:tgtEl>
                                        <p:attrNameLst>
                                          <p:attrName>style.visibility</p:attrName>
                                        </p:attrNameLst>
                                      </p:cBhvr>
                                      <p:to>
                                        <p:strVal val="visible"/>
                                      </p:to>
                                    </p:set>
                                    <p:animEffect filter="fade" transition="in">
                                      <p:cBhvr>
                                        <p:cTn dur="1"/>
                                        <p:tgtEl>
                                          <p:spTgt spid="354"/>
                                        </p:tgtEl>
                                      </p:cBhvr>
                                    </p:animEffect>
                                  </p:childTnLst>
                                </p:cTn>
                              </p:par>
                              <p:par>
                                <p:cTn fill="hold" nodeType="with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1"/>
                                        <p:tgtEl>
                                          <p:spTgt spid="356"/>
                                        </p:tgtEl>
                                      </p:cBhvr>
                                    </p:animEffect>
                                  </p:childTnLst>
                                </p:cTn>
                              </p:par>
                              <p:par>
                                <p:cTn fill="hold" nodeType="withEffect" presetClass="entr" presetID="10" presetSubtype="0">
                                  <p:stCondLst>
                                    <p:cond delay="0"/>
                                  </p:stCondLst>
                                  <p:childTnLst>
                                    <p:set>
                                      <p:cBhvr>
                                        <p:cTn dur="1" fill="hold">
                                          <p:stCondLst>
                                            <p:cond delay="0"/>
                                          </p:stCondLst>
                                        </p:cTn>
                                        <p:tgtEl>
                                          <p:spTgt spid="357"/>
                                        </p:tgtEl>
                                        <p:attrNameLst>
                                          <p:attrName>style.visibility</p:attrName>
                                        </p:attrNameLst>
                                      </p:cBhvr>
                                      <p:to>
                                        <p:strVal val="visible"/>
                                      </p:to>
                                    </p:set>
                                    <p:animEffect filter="fade" transition="in">
                                      <p:cBhvr>
                                        <p:cTn dur="1"/>
                                        <p:tgtEl>
                                          <p:spTgt spid="357"/>
                                        </p:tgtEl>
                                      </p:cBhvr>
                                    </p:animEffect>
                                  </p:childTnLst>
                                </p:cTn>
                              </p:par>
                              <p:par>
                                <p:cTn fill="hold" nodeType="withEffect" presetClass="entr" presetID="10" presetSubtype="0">
                                  <p:stCondLst>
                                    <p:cond delay="0"/>
                                  </p:stCondLst>
                                  <p:childTnLst>
                                    <p:set>
                                      <p:cBhvr>
                                        <p:cTn dur="1" fill="hold">
                                          <p:stCondLst>
                                            <p:cond delay="0"/>
                                          </p:stCondLst>
                                        </p:cTn>
                                        <p:tgtEl>
                                          <p:spTgt spid="358"/>
                                        </p:tgtEl>
                                        <p:attrNameLst>
                                          <p:attrName>style.visibility</p:attrName>
                                        </p:attrNameLst>
                                      </p:cBhvr>
                                      <p:to>
                                        <p:strVal val="visible"/>
                                      </p:to>
                                    </p:set>
                                    <p:animEffect filter="fade" transition="in">
                                      <p:cBhvr>
                                        <p:cTn dur="1"/>
                                        <p:tgtEl>
                                          <p:spTgt spid="358"/>
                                        </p:tgtEl>
                                      </p:cBhvr>
                                    </p:animEffect>
                                  </p:childTnLst>
                                </p:cTn>
                              </p:par>
                              <p:par>
                                <p:cTn fill="hold" nodeType="with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1"/>
                                        <p:tgtEl>
                                          <p:spTgt spid="359"/>
                                        </p:tgtEl>
                                      </p:cBhvr>
                                    </p:animEffect>
                                  </p:childTnLst>
                                </p:cTn>
                              </p:par>
                              <p:par>
                                <p:cTn fill="hold" nodeType="withEffect" presetClass="entr" presetID="10" presetSubtype="0">
                                  <p:stCondLst>
                                    <p:cond delay="0"/>
                                  </p:stCondLst>
                                  <p:childTnLst>
                                    <p:set>
                                      <p:cBhvr>
                                        <p:cTn dur="1" fill="hold">
                                          <p:stCondLst>
                                            <p:cond delay="0"/>
                                          </p:stCondLst>
                                        </p:cTn>
                                        <p:tgtEl>
                                          <p:spTgt spid="355"/>
                                        </p:tgtEl>
                                        <p:attrNameLst>
                                          <p:attrName>style.visibility</p:attrName>
                                        </p:attrNameLst>
                                      </p:cBhvr>
                                      <p:to>
                                        <p:strVal val="visible"/>
                                      </p:to>
                                    </p:set>
                                    <p:animEffect filter="fade" transition="in">
                                      <p:cBhvr>
                                        <p:cTn dur="1"/>
                                        <p:tgtEl>
                                          <p:spTgt spid="3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gtEl>
                                        <p:attrNameLst>
                                          <p:attrName>style.visibility</p:attrName>
                                        </p:attrNameLst>
                                      </p:cBhvr>
                                      <p:to>
                                        <p:strVal val="visible"/>
                                      </p:to>
                                    </p:set>
                                    <p:animEffect filter="fade" transition="in">
                                      <p:cBhvr>
                                        <p:cTn dur="1"/>
                                        <p:tgtEl>
                                          <p:spTgt spid="3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Shape 36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Equivalence Class</a:t>
            </a:r>
            <a:endParaRPr/>
          </a:p>
        </p:txBody>
      </p:sp>
      <p:sp>
        <p:nvSpPr>
          <p:cNvPr id="367" name="Shape 36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We want to divide the input domain into </a:t>
            </a:r>
            <a:r>
              <a:rPr i="1" lang="en"/>
              <a:t>equivalence classes</a:t>
            </a:r>
            <a:r>
              <a:rPr lang="en"/>
              <a:t>.</a:t>
            </a:r>
            <a:endParaRPr/>
          </a:p>
          <a:p>
            <a:pPr indent="-381000" lvl="1" marL="914400" marR="0" rtl="0" algn="l">
              <a:lnSpc>
                <a:spcPct val="100000"/>
              </a:lnSpc>
              <a:spcBef>
                <a:spcPts val="0"/>
              </a:spcBef>
              <a:spcAft>
                <a:spcPts val="0"/>
              </a:spcAft>
              <a:buSzPts val="2400"/>
              <a:buChar char="○"/>
            </a:pPr>
            <a:r>
              <a:rPr lang="en"/>
              <a:t>Inputs from a group can be treated as the same thing (trigger the same outcome, result in the same behavior, etc.).</a:t>
            </a:r>
            <a:endParaRPr/>
          </a:p>
          <a:p>
            <a:pPr indent="-381000" lvl="1" marL="914400" marR="0" rtl="0" algn="l">
              <a:lnSpc>
                <a:spcPct val="100000"/>
              </a:lnSpc>
              <a:spcBef>
                <a:spcPts val="0"/>
              </a:spcBef>
              <a:spcAft>
                <a:spcPts val="0"/>
              </a:spcAft>
              <a:buSzPts val="2400"/>
              <a:buChar char="○"/>
            </a:pPr>
            <a:r>
              <a:rPr lang="en"/>
              <a:t>If one test reveals a fault, others in this class (probably) will too. In one test does not reveal a fault, the other ones (probably) will not either.</a:t>
            </a:r>
            <a:endParaRPr/>
          </a:p>
          <a:p>
            <a:pPr indent="-419100" lvl="0" marL="457200" marR="0" rtl="0" algn="l">
              <a:lnSpc>
                <a:spcPct val="100000"/>
              </a:lnSpc>
              <a:spcBef>
                <a:spcPts val="0"/>
              </a:spcBef>
              <a:spcAft>
                <a:spcPts val="0"/>
              </a:spcAft>
              <a:buSzPts val="3000"/>
              <a:buChar char="●"/>
            </a:pPr>
            <a:r>
              <a:rPr lang="en"/>
              <a:t>Perfect partitioning is difficult, so grouping based largely on intuition, experience, and common sense.</a:t>
            </a:r>
            <a:endParaRPr/>
          </a:p>
        </p:txBody>
      </p:sp>
      <p:sp>
        <p:nvSpPr>
          <p:cNvPr id="368" name="Shape 36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Shape 37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Example</a:t>
            </a:r>
            <a:endParaRPr/>
          </a:p>
        </p:txBody>
      </p:sp>
      <p:sp>
        <p:nvSpPr>
          <p:cNvPr id="374" name="Shape 37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latin typeface="Courier New"/>
                <a:ea typeface="Courier New"/>
                <a:cs typeface="Courier New"/>
                <a:sym typeface="Courier New"/>
              </a:rPr>
              <a:t>substr(string str, int index)</a:t>
            </a:r>
            <a:endParaRPr>
              <a:latin typeface="Courier New"/>
              <a:ea typeface="Courier New"/>
              <a:cs typeface="Courier New"/>
              <a:sym typeface="Courier New"/>
            </a:endParaRPr>
          </a:p>
          <a:p>
            <a:pPr indent="0" lvl="0" marL="0" marR="0" rtl="0" algn="l">
              <a:lnSpc>
                <a:spcPct val="100000"/>
              </a:lnSpc>
              <a:spcBef>
                <a:spcPts val="600"/>
              </a:spcBef>
              <a:spcAft>
                <a:spcPts val="0"/>
              </a:spcAft>
              <a:buNone/>
            </a:pPr>
            <a:r>
              <a:rPr b="1" lang="en"/>
              <a:t>What are some possible partitions?</a:t>
            </a:r>
            <a:endParaRPr b="1"/>
          </a:p>
        </p:txBody>
      </p:sp>
      <p:sp>
        <p:nvSpPr>
          <p:cNvPr id="375" name="Shape 375"/>
          <p:cNvSpPr txBox="1"/>
          <p:nvPr/>
        </p:nvSpPr>
        <p:spPr>
          <a:xfrm>
            <a:off x="591200" y="3000375"/>
            <a:ext cx="8229600" cy="3162900"/>
          </a:xfrm>
          <a:prstGeom prst="rect">
            <a:avLst/>
          </a:prstGeom>
          <a:noFill/>
          <a:ln>
            <a:noFill/>
          </a:ln>
        </p:spPr>
        <p:txBody>
          <a:bodyPr anchorCtr="0" anchor="t" bIns="91425" lIns="91425" spcFirstLastPara="1" rIns="91425" wrap="square" tIns="91425">
            <a:noAutofit/>
          </a:bodyPr>
          <a:lstStyle/>
          <a:p>
            <a:pPr indent="-381000" lvl="0" marL="457200" rtl="0">
              <a:spcBef>
                <a:spcPts val="0"/>
              </a:spcBef>
              <a:spcAft>
                <a:spcPts val="0"/>
              </a:spcAft>
              <a:buSzPts val="2400"/>
              <a:buChar char="●"/>
            </a:pPr>
            <a:r>
              <a:rPr lang="en" sz="2400"/>
              <a:t>index &lt; 0</a:t>
            </a:r>
            <a:endParaRPr sz="2400"/>
          </a:p>
          <a:p>
            <a:pPr indent="-381000" lvl="0" marL="457200" rtl="0">
              <a:spcBef>
                <a:spcPts val="0"/>
              </a:spcBef>
              <a:spcAft>
                <a:spcPts val="0"/>
              </a:spcAft>
              <a:buSzPts val="2400"/>
              <a:buChar char="●"/>
            </a:pPr>
            <a:r>
              <a:rPr lang="en" sz="2400"/>
              <a:t>index = 0</a:t>
            </a:r>
            <a:endParaRPr sz="2400"/>
          </a:p>
          <a:p>
            <a:pPr indent="-381000" lvl="0" marL="457200" rtl="0">
              <a:spcBef>
                <a:spcPts val="0"/>
              </a:spcBef>
              <a:spcAft>
                <a:spcPts val="0"/>
              </a:spcAft>
              <a:buSzPts val="2400"/>
              <a:buChar char="●"/>
            </a:pPr>
            <a:r>
              <a:rPr lang="en" sz="2400"/>
              <a:t>index &gt; 0</a:t>
            </a:r>
            <a:endParaRPr sz="2400"/>
          </a:p>
          <a:p>
            <a:pPr indent="-381000" lvl="0" marL="457200" rtl="0">
              <a:spcBef>
                <a:spcPts val="0"/>
              </a:spcBef>
              <a:spcAft>
                <a:spcPts val="0"/>
              </a:spcAft>
              <a:buSzPts val="2400"/>
              <a:buChar char="●"/>
            </a:pPr>
            <a:r>
              <a:rPr lang="en" sz="2400"/>
              <a:t>str with length &lt; index</a:t>
            </a:r>
            <a:endParaRPr sz="2400"/>
          </a:p>
          <a:p>
            <a:pPr indent="-381000" lvl="0" marL="457200" rtl="0">
              <a:spcBef>
                <a:spcPts val="0"/>
              </a:spcBef>
              <a:spcAft>
                <a:spcPts val="0"/>
              </a:spcAft>
              <a:buSzPts val="2400"/>
              <a:buChar char="●"/>
            </a:pPr>
            <a:r>
              <a:rPr lang="en" sz="2400"/>
              <a:t>str with length = index</a:t>
            </a:r>
            <a:endParaRPr sz="2400"/>
          </a:p>
          <a:p>
            <a:pPr indent="-381000" lvl="0" marL="457200" rtl="0">
              <a:spcBef>
                <a:spcPts val="0"/>
              </a:spcBef>
              <a:spcAft>
                <a:spcPts val="0"/>
              </a:spcAft>
              <a:buSzPts val="2400"/>
              <a:buChar char="●"/>
            </a:pPr>
            <a:r>
              <a:rPr lang="en" sz="2400"/>
              <a:t>str with length &gt; index </a:t>
            </a:r>
            <a:endParaRPr sz="2400"/>
          </a:p>
          <a:p>
            <a:pPr indent="-381000" lvl="0" marL="457200" rtl="0">
              <a:spcBef>
                <a:spcPts val="0"/>
              </a:spcBef>
              <a:spcAft>
                <a:spcPts val="0"/>
              </a:spcAft>
              <a:buSzPts val="2400"/>
              <a:buChar char="●"/>
            </a:pPr>
            <a:r>
              <a:rPr lang="en" sz="2400"/>
              <a:t>...</a:t>
            </a:r>
            <a:endParaRPr sz="2400"/>
          </a:p>
        </p:txBody>
      </p:sp>
      <p:sp>
        <p:nvSpPr>
          <p:cNvPr id="376" name="Shape 37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gtEl>
                                        <p:attrNameLst>
                                          <p:attrName>style.visibility</p:attrName>
                                        </p:attrNameLst>
                                      </p:cBhvr>
                                      <p:to>
                                        <p:strVal val="visible"/>
                                      </p:to>
                                    </p:set>
                                    <p:animEffect filter="fade" transition="in">
                                      <p:cBhvr>
                                        <p:cTn dur="1"/>
                                        <p:tgtEl>
                                          <p:spTgt spid="3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Shape 38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Choosing Input Partitions</a:t>
            </a:r>
            <a:endParaRPr/>
          </a:p>
        </p:txBody>
      </p:sp>
      <p:sp>
        <p:nvSpPr>
          <p:cNvPr id="382" name="Shape 38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Look for equivalent output events.</a:t>
            </a:r>
            <a:endParaRPr/>
          </a:p>
          <a:p>
            <a:pPr indent="-419100" lvl="0" marL="457200" marR="0" rtl="0" algn="l">
              <a:lnSpc>
                <a:spcPct val="100000"/>
              </a:lnSpc>
              <a:spcBef>
                <a:spcPts val="0"/>
              </a:spcBef>
              <a:spcAft>
                <a:spcPts val="0"/>
              </a:spcAft>
              <a:buSzPts val="3000"/>
              <a:buChar char="●"/>
            </a:pPr>
            <a:r>
              <a:rPr lang="en"/>
              <a:t>Look for ranges of numbers or values.</a:t>
            </a:r>
            <a:endParaRPr/>
          </a:p>
          <a:p>
            <a:pPr indent="-419100" lvl="0" marL="457200" marR="0" rtl="0" algn="l">
              <a:lnSpc>
                <a:spcPct val="100000"/>
              </a:lnSpc>
              <a:spcBef>
                <a:spcPts val="0"/>
              </a:spcBef>
              <a:spcAft>
                <a:spcPts val="0"/>
              </a:spcAft>
              <a:buSzPts val="3000"/>
              <a:buChar char="●"/>
            </a:pPr>
            <a:r>
              <a:rPr lang="en"/>
              <a:t>Look for membership in a logical group.</a:t>
            </a:r>
            <a:endParaRPr/>
          </a:p>
          <a:p>
            <a:pPr indent="-419100" lvl="0" marL="457200" marR="0" rtl="0" algn="l">
              <a:lnSpc>
                <a:spcPct val="100000"/>
              </a:lnSpc>
              <a:spcBef>
                <a:spcPts val="0"/>
              </a:spcBef>
              <a:spcAft>
                <a:spcPts val="0"/>
              </a:spcAft>
              <a:buSzPts val="3000"/>
              <a:buChar char="●"/>
            </a:pPr>
            <a:r>
              <a:rPr lang="en"/>
              <a:t>Look for time-dependent equivalence classes.</a:t>
            </a:r>
            <a:endParaRPr/>
          </a:p>
          <a:p>
            <a:pPr indent="-419100" lvl="0" marL="457200" rtl="0">
              <a:spcBef>
                <a:spcPts val="0"/>
              </a:spcBef>
              <a:spcAft>
                <a:spcPts val="0"/>
              </a:spcAft>
              <a:buSzPts val="3000"/>
              <a:buChar char="●"/>
            </a:pPr>
            <a:r>
              <a:rPr lang="en"/>
              <a:t>Look for equivalent operating environments.</a:t>
            </a:r>
            <a:endParaRPr/>
          </a:p>
          <a:p>
            <a:pPr indent="-419100" lvl="0" marL="457200" marR="0" rtl="0" algn="l">
              <a:lnSpc>
                <a:spcPct val="100000"/>
              </a:lnSpc>
              <a:spcBef>
                <a:spcPts val="0"/>
              </a:spcBef>
              <a:spcAft>
                <a:spcPts val="0"/>
              </a:spcAft>
              <a:buSzPts val="3000"/>
              <a:buChar char="●"/>
            </a:pPr>
            <a:r>
              <a:rPr lang="en"/>
              <a:t>Look at the data structures involved.</a:t>
            </a:r>
            <a:endParaRPr/>
          </a:p>
          <a:p>
            <a:pPr indent="-419100" lvl="0" marL="457200" marR="0" rtl="0" algn="l">
              <a:lnSpc>
                <a:spcPct val="100000"/>
              </a:lnSpc>
              <a:spcBef>
                <a:spcPts val="0"/>
              </a:spcBef>
              <a:spcAft>
                <a:spcPts val="0"/>
              </a:spcAft>
              <a:buSzPts val="3000"/>
              <a:buChar char="●"/>
            </a:pPr>
            <a:r>
              <a:rPr lang="en"/>
              <a:t>Remember invalid inputs and boundary conditions.</a:t>
            </a:r>
            <a:endParaRPr/>
          </a:p>
        </p:txBody>
      </p:sp>
      <p:sp>
        <p:nvSpPr>
          <p:cNvPr id="383" name="Shape 38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Shape 38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Look for Equivalent Outcomes</a:t>
            </a:r>
            <a:endParaRPr/>
          </a:p>
        </p:txBody>
      </p:sp>
      <p:sp>
        <p:nvSpPr>
          <p:cNvPr id="389" name="Shape 38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It is often easier to find good tests by looking at the outputs and working backwards.</a:t>
            </a:r>
            <a:endParaRPr/>
          </a:p>
          <a:p>
            <a:pPr indent="-381000" lvl="1" marL="914400" marR="0" rtl="0" algn="l">
              <a:lnSpc>
                <a:spcPct val="100000"/>
              </a:lnSpc>
              <a:spcBef>
                <a:spcPts val="0"/>
              </a:spcBef>
              <a:spcAft>
                <a:spcPts val="0"/>
              </a:spcAft>
              <a:buSzPts val="2400"/>
              <a:buChar char="○"/>
            </a:pPr>
            <a:r>
              <a:rPr lang="en"/>
              <a:t>Look at the outcomes of a feature and group input by the outcomes they trigger.</a:t>
            </a:r>
            <a:endParaRPr sz="1100"/>
          </a:p>
          <a:p>
            <a:pPr indent="-406400" lvl="0" marL="457200" marR="0" rtl="0" algn="l">
              <a:lnSpc>
                <a:spcPct val="100000"/>
              </a:lnSpc>
              <a:spcBef>
                <a:spcPts val="0"/>
              </a:spcBef>
              <a:spcAft>
                <a:spcPts val="0"/>
              </a:spcAft>
              <a:buSzPts val="2800"/>
              <a:buChar char="●"/>
            </a:pPr>
            <a:r>
              <a:rPr lang="en" sz="2800"/>
              <a:t>Example: getEmployeeStatus(employee ID)</a:t>
            </a:r>
            <a:endParaRPr sz="2800"/>
          </a:p>
          <a:p>
            <a:pPr indent="-381000" lvl="1" marL="914400" marR="0" rtl="0" algn="l">
              <a:lnSpc>
                <a:spcPct val="100000"/>
              </a:lnSpc>
              <a:spcBef>
                <a:spcPts val="0"/>
              </a:spcBef>
              <a:spcAft>
                <a:spcPts val="0"/>
              </a:spcAft>
              <a:buSzPts val="2400"/>
              <a:buChar char="○"/>
            </a:pPr>
            <a:r>
              <a:rPr lang="en"/>
              <a:t>Manager</a:t>
            </a:r>
            <a:endParaRPr/>
          </a:p>
          <a:p>
            <a:pPr indent="-381000" lvl="1" marL="914400" marR="0" rtl="0" algn="l">
              <a:lnSpc>
                <a:spcPct val="100000"/>
              </a:lnSpc>
              <a:spcBef>
                <a:spcPts val="0"/>
              </a:spcBef>
              <a:spcAft>
                <a:spcPts val="0"/>
              </a:spcAft>
              <a:buSzPts val="2400"/>
              <a:buChar char="○"/>
            </a:pPr>
            <a:r>
              <a:rPr lang="en"/>
              <a:t>Developer</a:t>
            </a:r>
            <a:endParaRPr/>
          </a:p>
          <a:p>
            <a:pPr indent="-381000" lvl="1" marL="914400" marR="0" rtl="0" algn="l">
              <a:lnSpc>
                <a:spcPct val="100000"/>
              </a:lnSpc>
              <a:spcBef>
                <a:spcPts val="0"/>
              </a:spcBef>
              <a:spcAft>
                <a:spcPts val="0"/>
              </a:spcAft>
              <a:buSzPts val="2400"/>
              <a:buChar char="○"/>
            </a:pPr>
            <a:r>
              <a:rPr lang="en"/>
              <a:t>Marketer</a:t>
            </a:r>
            <a:endParaRPr/>
          </a:p>
          <a:p>
            <a:pPr indent="-381000" lvl="1" marL="914400" marR="0" rtl="0" algn="l">
              <a:lnSpc>
                <a:spcPct val="100000"/>
              </a:lnSpc>
              <a:spcBef>
                <a:spcPts val="0"/>
              </a:spcBef>
              <a:spcAft>
                <a:spcPts val="0"/>
              </a:spcAft>
              <a:buSzPts val="2400"/>
              <a:buChar char="○"/>
            </a:pPr>
            <a:r>
              <a:rPr lang="en"/>
              <a:t>Lawyer</a:t>
            </a:r>
            <a:endParaRPr/>
          </a:p>
          <a:p>
            <a:pPr indent="-381000" lvl="1" marL="914400" marR="0" rtl="0" algn="l">
              <a:lnSpc>
                <a:spcPct val="100000"/>
              </a:lnSpc>
              <a:spcBef>
                <a:spcPts val="0"/>
              </a:spcBef>
              <a:spcAft>
                <a:spcPts val="0"/>
              </a:spcAft>
              <a:buSzPts val="2400"/>
              <a:buChar char="○"/>
            </a:pPr>
            <a:r>
              <a:rPr lang="en"/>
              <a:t>Employee Does Not Exist</a:t>
            </a:r>
            <a:endParaRPr/>
          </a:p>
          <a:p>
            <a:pPr indent="-381000" lvl="1" marL="914400" marR="0" rtl="0" algn="l">
              <a:lnSpc>
                <a:spcPct val="100000"/>
              </a:lnSpc>
              <a:spcBef>
                <a:spcPts val="0"/>
              </a:spcBef>
              <a:spcAft>
                <a:spcPts val="0"/>
              </a:spcAft>
              <a:buSzPts val="2400"/>
              <a:buChar char="○"/>
            </a:pPr>
            <a:r>
              <a:rPr lang="en"/>
              <a:t>Malformed Employee ID</a:t>
            </a:r>
            <a:endParaRPr/>
          </a:p>
        </p:txBody>
      </p:sp>
      <p:sp>
        <p:nvSpPr>
          <p:cNvPr id="390" name="Shape 39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Shape 39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Look for Ranges of Values</a:t>
            </a:r>
            <a:endParaRPr/>
          </a:p>
        </p:txBody>
      </p:sp>
      <p:sp>
        <p:nvSpPr>
          <p:cNvPr id="396" name="Shape 39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If an input is intended to be a 5-digit integer between 10000 and 99999, you want partitions:</a:t>
            </a:r>
            <a:endParaRPr/>
          </a:p>
          <a:p>
            <a:pPr indent="457200" lvl="0" marL="0" rtl="0">
              <a:spcBef>
                <a:spcPts val="600"/>
              </a:spcBef>
              <a:spcAft>
                <a:spcPts val="0"/>
              </a:spcAft>
              <a:buClr>
                <a:srgbClr val="000000"/>
              </a:buClr>
              <a:buSzPts val="1100"/>
              <a:buNone/>
            </a:pPr>
            <a:r>
              <a:rPr b="1" lang="en"/>
              <a:t>&lt;10000, 10000-99999, &gt;100000</a:t>
            </a:r>
            <a:endParaRPr b="1"/>
          </a:p>
          <a:p>
            <a:pPr indent="-419100" lvl="0" marL="457200" marR="0" rtl="0" algn="l">
              <a:lnSpc>
                <a:spcPct val="100000"/>
              </a:lnSpc>
              <a:spcBef>
                <a:spcPts val="600"/>
              </a:spcBef>
              <a:spcAft>
                <a:spcPts val="0"/>
              </a:spcAft>
              <a:buSzPts val="3000"/>
              <a:buChar char="●"/>
            </a:pPr>
            <a:r>
              <a:rPr lang="en"/>
              <a:t>Other options: &lt; 0, max int, real-valued numbers</a:t>
            </a:r>
            <a:endParaRPr/>
          </a:p>
          <a:p>
            <a:pPr indent="-419100" lvl="0" marL="457200" marR="0" rtl="0" algn="l">
              <a:lnSpc>
                <a:spcPct val="100000"/>
              </a:lnSpc>
              <a:spcBef>
                <a:spcPts val="0"/>
              </a:spcBef>
              <a:spcAft>
                <a:spcPts val="0"/>
              </a:spcAft>
              <a:buSzPts val="3000"/>
              <a:buChar char="●"/>
            </a:pPr>
            <a:r>
              <a:rPr lang="en"/>
              <a:t>You may want to consider non-numeric values as a special partition.</a:t>
            </a:r>
            <a:endParaRPr/>
          </a:p>
        </p:txBody>
      </p:sp>
      <p:sp>
        <p:nvSpPr>
          <p:cNvPr id="397" name="Shape 39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Shape 40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Look for Membership in a Group</a:t>
            </a:r>
            <a:endParaRPr/>
          </a:p>
        </p:txBody>
      </p:sp>
      <p:sp>
        <p:nvSpPr>
          <p:cNvPr id="403" name="Shape 40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Consider the following inputs to a program:</a:t>
            </a:r>
            <a:endParaRPr/>
          </a:p>
          <a:p>
            <a:pPr indent="-419100" lvl="0" marL="457200" marR="0" rtl="0" algn="l">
              <a:lnSpc>
                <a:spcPct val="100000"/>
              </a:lnSpc>
              <a:spcBef>
                <a:spcPts val="600"/>
              </a:spcBef>
              <a:spcAft>
                <a:spcPts val="0"/>
              </a:spcAft>
              <a:buSzPts val="3000"/>
              <a:buChar char="●"/>
            </a:pPr>
            <a:r>
              <a:rPr lang="en"/>
              <a:t>The name of a valid Java data type.</a:t>
            </a:r>
            <a:endParaRPr/>
          </a:p>
          <a:p>
            <a:pPr indent="-419100" lvl="0" marL="457200" marR="0" rtl="0" algn="l">
              <a:lnSpc>
                <a:spcPct val="100000"/>
              </a:lnSpc>
              <a:spcBef>
                <a:spcPts val="0"/>
              </a:spcBef>
              <a:spcAft>
                <a:spcPts val="0"/>
              </a:spcAft>
              <a:buSzPts val="3000"/>
              <a:buChar char="●"/>
            </a:pPr>
            <a:r>
              <a:rPr lang="en"/>
              <a:t>A letter of the alphabet.</a:t>
            </a:r>
            <a:endParaRPr/>
          </a:p>
          <a:p>
            <a:pPr indent="-419100" lvl="0" marL="457200" marR="0" rtl="0" algn="l">
              <a:lnSpc>
                <a:spcPct val="100000"/>
              </a:lnSpc>
              <a:spcBef>
                <a:spcPts val="0"/>
              </a:spcBef>
              <a:spcAft>
                <a:spcPts val="0"/>
              </a:spcAft>
              <a:buSzPts val="3000"/>
              <a:buChar char="●"/>
            </a:pPr>
            <a:r>
              <a:rPr lang="en"/>
              <a:t>A country name.</a:t>
            </a:r>
            <a:endParaRPr/>
          </a:p>
          <a:p>
            <a:pPr indent="0" lvl="0" marL="0" marR="0" rtl="0" algn="l">
              <a:lnSpc>
                <a:spcPct val="100000"/>
              </a:lnSpc>
              <a:spcBef>
                <a:spcPts val="600"/>
              </a:spcBef>
              <a:spcAft>
                <a:spcPts val="0"/>
              </a:spcAft>
              <a:buNone/>
            </a:pPr>
            <a:r>
              <a:t/>
            </a:r>
            <a:endParaRPr/>
          </a:p>
          <a:p>
            <a:pPr indent="-419100" lvl="0" marL="457200" marR="0" rtl="0" algn="l">
              <a:lnSpc>
                <a:spcPct val="100000"/>
              </a:lnSpc>
              <a:spcBef>
                <a:spcPts val="600"/>
              </a:spcBef>
              <a:spcAft>
                <a:spcPts val="0"/>
              </a:spcAft>
              <a:buSzPts val="3000"/>
              <a:buChar char="●"/>
            </a:pPr>
            <a:r>
              <a:rPr lang="en"/>
              <a:t>All make up input partitions.</a:t>
            </a:r>
            <a:endParaRPr/>
          </a:p>
          <a:p>
            <a:pPr indent="-419100" lvl="0" marL="457200" marR="0" rtl="0" algn="l">
              <a:lnSpc>
                <a:spcPct val="100000"/>
              </a:lnSpc>
              <a:spcBef>
                <a:spcPts val="0"/>
              </a:spcBef>
              <a:spcAft>
                <a:spcPts val="0"/>
              </a:spcAft>
              <a:buSzPts val="3000"/>
              <a:buChar char="●"/>
            </a:pPr>
            <a:r>
              <a:rPr lang="en"/>
              <a:t>All groups can be subdivided further.</a:t>
            </a:r>
            <a:endParaRPr/>
          </a:p>
          <a:p>
            <a:pPr indent="-419100" lvl="0" marL="457200" marR="0" rtl="0" algn="l">
              <a:lnSpc>
                <a:spcPct val="100000"/>
              </a:lnSpc>
              <a:spcBef>
                <a:spcPts val="0"/>
              </a:spcBef>
              <a:spcAft>
                <a:spcPts val="0"/>
              </a:spcAft>
              <a:buSzPts val="3000"/>
              <a:buChar char="●"/>
            </a:pPr>
            <a:r>
              <a:rPr lang="en"/>
              <a:t>Look for context that an input is used in.</a:t>
            </a:r>
            <a:endParaRPr/>
          </a:p>
        </p:txBody>
      </p:sp>
      <p:sp>
        <p:nvSpPr>
          <p:cNvPr id="404" name="Shape 40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Shape 40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Timing Partitions</a:t>
            </a:r>
            <a:endParaRPr/>
          </a:p>
        </p:txBody>
      </p:sp>
      <p:sp>
        <p:nvSpPr>
          <p:cNvPr id="410" name="Shape 41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The timing and duration of an input may be as important as the value of the input.</a:t>
            </a:r>
            <a:endParaRPr/>
          </a:p>
          <a:p>
            <a:pPr indent="-419100" lvl="0" marL="457200" marR="0" rtl="0" algn="l">
              <a:lnSpc>
                <a:spcPct val="100000"/>
              </a:lnSpc>
              <a:spcBef>
                <a:spcPts val="600"/>
              </a:spcBef>
              <a:spcAft>
                <a:spcPts val="0"/>
              </a:spcAft>
              <a:buSzPts val="3000"/>
              <a:buChar char="●"/>
            </a:pPr>
            <a:r>
              <a:rPr lang="en"/>
              <a:t>Very hard and very crucial to get right.</a:t>
            </a:r>
            <a:endParaRPr/>
          </a:p>
          <a:p>
            <a:pPr indent="0" lvl="0" marL="0" marR="0" rtl="0" algn="l">
              <a:lnSpc>
                <a:spcPct val="100000"/>
              </a:lnSpc>
              <a:spcBef>
                <a:spcPts val="600"/>
              </a:spcBef>
              <a:spcAft>
                <a:spcPts val="0"/>
              </a:spcAft>
              <a:buNone/>
            </a:pPr>
            <a:r>
              <a:t/>
            </a:r>
            <a:endParaRPr/>
          </a:p>
          <a:p>
            <a:pPr indent="-406400" lvl="0" marL="457200" marR="0" rtl="0" algn="l">
              <a:lnSpc>
                <a:spcPct val="100000"/>
              </a:lnSpc>
              <a:spcBef>
                <a:spcPts val="600"/>
              </a:spcBef>
              <a:spcAft>
                <a:spcPts val="0"/>
              </a:spcAft>
              <a:buSzPts val="2800"/>
              <a:buChar char="●"/>
            </a:pPr>
            <a:r>
              <a:rPr lang="en" sz="2800"/>
              <a:t>Trigger an electrical pulse 5ms before a deadline, 1ms before the deadline, exactly at the deadline, and 1ms after the deadline.</a:t>
            </a:r>
            <a:endParaRPr sz="2800"/>
          </a:p>
          <a:p>
            <a:pPr indent="-406400" lvl="0" marL="457200" marR="0" rtl="0" algn="l">
              <a:lnSpc>
                <a:spcPct val="100000"/>
              </a:lnSpc>
              <a:spcBef>
                <a:spcPts val="0"/>
              </a:spcBef>
              <a:spcAft>
                <a:spcPts val="0"/>
              </a:spcAft>
              <a:buSzPts val="2800"/>
              <a:buChar char="●"/>
            </a:pPr>
            <a:r>
              <a:rPr lang="en" sz="2800"/>
              <a:t>Push the “Esc” key before, during, and after the program is writing to (or reading from) a disc.</a:t>
            </a:r>
            <a:endParaRPr sz="2800"/>
          </a:p>
        </p:txBody>
      </p:sp>
      <p:sp>
        <p:nvSpPr>
          <p:cNvPr id="411" name="Shape 41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Shape 6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Where Does a Test Plan Come From?</a:t>
            </a:r>
            <a:endParaRPr/>
          </a:p>
        </p:txBody>
      </p:sp>
      <p:sp>
        <p:nvSpPr>
          <p:cNvPr id="70" name="Shape 7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The first stage of software development is requirements specification.</a:t>
            </a:r>
            <a:endParaRPr/>
          </a:p>
          <a:p>
            <a:pPr indent="-381000" lvl="1" marL="914400" marR="0" rtl="0" algn="l">
              <a:lnSpc>
                <a:spcPct val="100000"/>
              </a:lnSpc>
              <a:spcBef>
                <a:spcPts val="0"/>
              </a:spcBef>
              <a:spcAft>
                <a:spcPts val="0"/>
              </a:spcAft>
              <a:buSzPts val="2400"/>
              <a:buChar char="○"/>
            </a:pPr>
            <a:r>
              <a:rPr lang="en"/>
              <a:t>Requirements = Properties that must be met by the final program.</a:t>
            </a:r>
            <a:endParaRPr/>
          </a:p>
          <a:p>
            <a:pPr indent="-381000" lvl="2" marL="1371600" marR="0" rtl="0" algn="l">
              <a:lnSpc>
                <a:spcPct val="100000"/>
              </a:lnSpc>
              <a:spcBef>
                <a:spcPts val="0"/>
              </a:spcBef>
              <a:spcAft>
                <a:spcPts val="0"/>
              </a:spcAft>
              <a:buSzPts val="2400"/>
              <a:buChar char="■"/>
            </a:pPr>
            <a:r>
              <a:rPr lang="en"/>
              <a:t>What we can expect the product to do, and under what conditions.</a:t>
            </a:r>
            <a:endParaRPr/>
          </a:p>
          <a:p>
            <a:pPr indent="-381000" lvl="1" marL="914400" marR="0" rtl="0" algn="l">
              <a:lnSpc>
                <a:spcPct val="100000"/>
              </a:lnSpc>
              <a:spcBef>
                <a:spcPts val="0"/>
              </a:spcBef>
              <a:spcAft>
                <a:spcPts val="0"/>
              </a:spcAft>
              <a:buSzPts val="2400"/>
              <a:buChar char="○"/>
            </a:pPr>
            <a:r>
              <a:rPr lang="en"/>
              <a:t>Requirement Specification = How the program will fulfill those properties.</a:t>
            </a:r>
            <a:endParaRPr/>
          </a:p>
          <a:p>
            <a:pPr indent="-381000" lvl="2" marL="1371600" rtl="0">
              <a:spcBef>
                <a:spcPts val="0"/>
              </a:spcBef>
              <a:spcAft>
                <a:spcPts val="0"/>
              </a:spcAft>
              <a:buSzPts val="2400"/>
              <a:buChar char="■"/>
            </a:pPr>
            <a:r>
              <a:rPr lang="en"/>
              <a:t>How each function works, what outcomes can be expected, how erroneous input is processed.</a:t>
            </a:r>
            <a:endParaRPr/>
          </a:p>
        </p:txBody>
      </p:sp>
      <p:sp>
        <p:nvSpPr>
          <p:cNvPr id="71" name="Shape 7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Shape 41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Equivalent Operating Environments</a:t>
            </a:r>
            <a:endParaRPr/>
          </a:p>
        </p:txBody>
      </p:sp>
      <p:sp>
        <p:nvSpPr>
          <p:cNvPr id="417" name="Shape 41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The environment may affect the behavior of the program. Thus, environmental factors can be partitioned and varied when testing.</a:t>
            </a:r>
            <a:endParaRPr/>
          </a:p>
          <a:p>
            <a:pPr indent="0" lvl="0" marL="0" marR="0" rtl="0" algn="l">
              <a:lnSpc>
                <a:spcPct val="100000"/>
              </a:lnSpc>
              <a:spcBef>
                <a:spcPts val="600"/>
              </a:spcBef>
              <a:spcAft>
                <a:spcPts val="0"/>
              </a:spcAft>
              <a:buNone/>
            </a:pPr>
            <a:r>
              <a:t/>
            </a:r>
            <a:endParaRPr sz="1100"/>
          </a:p>
          <a:p>
            <a:pPr indent="-419100" lvl="0" marL="457200" marR="0" rtl="0" algn="l">
              <a:lnSpc>
                <a:spcPct val="100000"/>
              </a:lnSpc>
              <a:spcBef>
                <a:spcPts val="600"/>
              </a:spcBef>
              <a:spcAft>
                <a:spcPts val="0"/>
              </a:spcAft>
              <a:buSzPts val="3000"/>
              <a:buChar char="●"/>
            </a:pPr>
            <a:r>
              <a:rPr lang="en"/>
              <a:t>Memory may affect the program.</a:t>
            </a:r>
            <a:endParaRPr/>
          </a:p>
          <a:p>
            <a:pPr indent="-419100" lvl="0" marL="457200" marR="0" rtl="0" algn="l">
              <a:lnSpc>
                <a:spcPct val="100000"/>
              </a:lnSpc>
              <a:spcBef>
                <a:spcPts val="0"/>
              </a:spcBef>
              <a:spcAft>
                <a:spcPts val="0"/>
              </a:spcAft>
              <a:buSzPts val="3000"/>
              <a:buChar char="●"/>
            </a:pPr>
            <a:r>
              <a:rPr lang="en"/>
              <a:t>Processor speed and architecture.</a:t>
            </a:r>
            <a:endParaRPr/>
          </a:p>
          <a:p>
            <a:pPr indent="-381000" lvl="1" marL="914400" marR="0" rtl="0" algn="l">
              <a:lnSpc>
                <a:spcPct val="100000"/>
              </a:lnSpc>
              <a:spcBef>
                <a:spcPts val="0"/>
              </a:spcBef>
              <a:spcAft>
                <a:spcPts val="0"/>
              </a:spcAft>
              <a:buSzPts val="2400"/>
              <a:buChar char="○"/>
            </a:pPr>
            <a:r>
              <a:rPr lang="en"/>
              <a:t>Try with different machine specs.</a:t>
            </a:r>
            <a:endParaRPr/>
          </a:p>
          <a:p>
            <a:pPr indent="-419100" lvl="0" marL="457200" marR="0" rtl="0" algn="l">
              <a:lnSpc>
                <a:spcPct val="100000"/>
              </a:lnSpc>
              <a:spcBef>
                <a:spcPts val="0"/>
              </a:spcBef>
              <a:spcAft>
                <a:spcPts val="0"/>
              </a:spcAft>
              <a:buSzPts val="3000"/>
              <a:buChar char="●"/>
            </a:pPr>
            <a:r>
              <a:rPr lang="en"/>
              <a:t>Client-Server Environment</a:t>
            </a:r>
            <a:endParaRPr/>
          </a:p>
          <a:p>
            <a:pPr indent="-381000" lvl="1" marL="914400" marR="0" rtl="0" algn="l">
              <a:lnSpc>
                <a:spcPct val="100000"/>
              </a:lnSpc>
              <a:spcBef>
                <a:spcPts val="0"/>
              </a:spcBef>
              <a:spcAft>
                <a:spcPts val="0"/>
              </a:spcAft>
              <a:buSzPts val="2400"/>
              <a:buChar char="○"/>
            </a:pPr>
            <a:r>
              <a:rPr lang="en"/>
              <a:t>No clients, some clients, many clients</a:t>
            </a:r>
            <a:endParaRPr/>
          </a:p>
          <a:p>
            <a:pPr indent="-381000" lvl="1" marL="914400" marR="0" rtl="0" algn="l">
              <a:lnSpc>
                <a:spcPct val="100000"/>
              </a:lnSpc>
              <a:spcBef>
                <a:spcPts val="0"/>
              </a:spcBef>
              <a:spcAft>
                <a:spcPts val="0"/>
              </a:spcAft>
              <a:buSzPts val="2400"/>
              <a:buChar char="○"/>
            </a:pPr>
            <a:r>
              <a:rPr lang="en"/>
              <a:t>Network latency</a:t>
            </a:r>
            <a:endParaRPr/>
          </a:p>
          <a:p>
            <a:pPr indent="-381000" lvl="1" marL="914400" marR="0" rtl="0" algn="l">
              <a:lnSpc>
                <a:spcPct val="100000"/>
              </a:lnSpc>
              <a:spcBef>
                <a:spcPts val="0"/>
              </a:spcBef>
              <a:spcAft>
                <a:spcPts val="0"/>
              </a:spcAft>
              <a:buSzPts val="2400"/>
              <a:buChar char="○"/>
            </a:pPr>
            <a:r>
              <a:rPr lang="en"/>
              <a:t>Communication protocols (SSH, FTP, Telnet)</a:t>
            </a:r>
            <a:endParaRPr/>
          </a:p>
        </p:txBody>
      </p:sp>
      <p:sp>
        <p:nvSpPr>
          <p:cNvPr id="418" name="Shape 41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2" name="Shape 422"/>
        <p:cNvGrpSpPr/>
        <p:nvPr/>
      </p:nvGrpSpPr>
      <p:grpSpPr>
        <a:xfrm>
          <a:off x="0" y="0"/>
          <a:ext cx="0" cy="0"/>
          <a:chOff x="0" y="0"/>
          <a:chExt cx="0" cy="0"/>
        </a:xfrm>
      </p:grpSpPr>
      <p:sp>
        <p:nvSpPr>
          <p:cNvPr id="423" name="Shape 42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Data Structure Can Suggest Partitions</a:t>
            </a:r>
            <a:endParaRPr/>
          </a:p>
        </p:txBody>
      </p:sp>
      <p:sp>
        <p:nvSpPr>
          <p:cNvPr id="424" name="Shape 42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Certain data structures are prone to certain types of errors. Use those to suggest equivalence classes.</a:t>
            </a:r>
            <a:endParaRPr/>
          </a:p>
          <a:p>
            <a:pPr indent="0" lvl="0" marL="0" marR="0" rtl="0" algn="l">
              <a:lnSpc>
                <a:spcPct val="100000"/>
              </a:lnSpc>
              <a:spcBef>
                <a:spcPts val="600"/>
              </a:spcBef>
              <a:spcAft>
                <a:spcPts val="0"/>
              </a:spcAft>
              <a:buNone/>
            </a:pPr>
            <a:r>
              <a:t/>
            </a:r>
            <a:endParaRPr sz="1100"/>
          </a:p>
          <a:p>
            <a:pPr indent="0" lvl="0" marL="0" marR="0" rtl="0" algn="l">
              <a:lnSpc>
                <a:spcPct val="100000"/>
              </a:lnSpc>
              <a:spcBef>
                <a:spcPts val="600"/>
              </a:spcBef>
              <a:spcAft>
                <a:spcPts val="0"/>
              </a:spcAft>
              <a:buNone/>
            </a:pPr>
            <a:r>
              <a:rPr lang="en"/>
              <a:t>For sequences, arrays, or lists:</a:t>
            </a:r>
            <a:endParaRPr/>
          </a:p>
          <a:p>
            <a:pPr indent="-419100" lvl="0" marL="457200" marR="0" rtl="0" algn="l">
              <a:lnSpc>
                <a:spcPct val="100000"/>
              </a:lnSpc>
              <a:spcBef>
                <a:spcPts val="600"/>
              </a:spcBef>
              <a:spcAft>
                <a:spcPts val="0"/>
              </a:spcAft>
              <a:buSzPts val="3000"/>
              <a:buChar char="●"/>
            </a:pPr>
            <a:r>
              <a:rPr lang="en"/>
              <a:t>Sequences that have only a single value.</a:t>
            </a:r>
            <a:endParaRPr/>
          </a:p>
          <a:p>
            <a:pPr indent="-419100" lvl="0" marL="457200" marR="0" rtl="0" algn="l">
              <a:lnSpc>
                <a:spcPct val="100000"/>
              </a:lnSpc>
              <a:spcBef>
                <a:spcPts val="0"/>
              </a:spcBef>
              <a:spcAft>
                <a:spcPts val="0"/>
              </a:spcAft>
              <a:buSzPts val="3000"/>
              <a:buChar char="●"/>
            </a:pPr>
            <a:r>
              <a:rPr lang="en"/>
              <a:t>Different sequences of different sizes.</a:t>
            </a:r>
            <a:endParaRPr/>
          </a:p>
          <a:p>
            <a:pPr indent="-419100" lvl="0" marL="457200" marR="0" rtl="0" algn="l">
              <a:lnSpc>
                <a:spcPct val="100000"/>
              </a:lnSpc>
              <a:spcBef>
                <a:spcPts val="0"/>
              </a:spcBef>
              <a:spcAft>
                <a:spcPts val="0"/>
              </a:spcAft>
              <a:buSzPts val="3000"/>
              <a:buChar char="●"/>
            </a:pPr>
            <a:r>
              <a:rPr lang="en"/>
              <a:t>Derive tests so the first, middle, and last elements of the sequence are accessed.</a:t>
            </a:r>
            <a:endParaRPr/>
          </a:p>
        </p:txBody>
      </p:sp>
      <p:sp>
        <p:nvSpPr>
          <p:cNvPr id="425" name="Shape 42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9" name="Shape 429"/>
        <p:cNvGrpSpPr/>
        <p:nvPr/>
      </p:nvGrpSpPr>
      <p:grpSpPr>
        <a:xfrm>
          <a:off x="0" y="0"/>
          <a:ext cx="0" cy="0"/>
          <a:chOff x="0" y="0"/>
          <a:chExt cx="0" cy="0"/>
        </a:xfrm>
      </p:grpSpPr>
      <p:sp>
        <p:nvSpPr>
          <p:cNvPr id="430" name="Shape 43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Do Not Forget Invalid Inputs!</a:t>
            </a:r>
            <a:endParaRPr/>
          </a:p>
        </p:txBody>
      </p:sp>
      <p:sp>
        <p:nvSpPr>
          <p:cNvPr id="431" name="Shape 43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Likely to cause problems. Do not forget to incorporate them as input partitions.</a:t>
            </a:r>
            <a:endParaRPr/>
          </a:p>
          <a:p>
            <a:pPr indent="-381000" lvl="1" marL="914400" marR="0" rtl="0" algn="l">
              <a:lnSpc>
                <a:spcPct val="100000"/>
              </a:lnSpc>
              <a:spcBef>
                <a:spcPts val="0"/>
              </a:spcBef>
              <a:spcAft>
                <a:spcPts val="0"/>
              </a:spcAft>
              <a:buSzPts val="2400"/>
              <a:buChar char="○"/>
            </a:pPr>
            <a:r>
              <a:rPr lang="en"/>
              <a:t>Exception handling is a well-known problem area.</a:t>
            </a:r>
            <a:endParaRPr/>
          </a:p>
          <a:p>
            <a:pPr indent="-381000" lvl="1" marL="914400" marR="0" rtl="0" algn="l">
              <a:lnSpc>
                <a:spcPct val="100000"/>
              </a:lnSpc>
              <a:spcBef>
                <a:spcPts val="0"/>
              </a:spcBef>
              <a:spcAft>
                <a:spcPts val="0"/>
              </a:spcAft>
              <a:buSzPts val="2400"/>
              <a:buChar char="○"/>
            </a:pPr>
            <a:r>
              <a:rPr lang="en"/>
              <a:t>People tend to think about what the program should do, not what it should protect itself against.</a:t>
            </a:r>
            <a:endParaRPr/>
          </a:p>
          <a:p>
            <a:pPr indent="0" lvl="0" marL="457200" marR="0" rtl="0" algn="l">
              <a:lnSpc>
                <a:spcPct val="100000"/>
              </a:lnSpc>
              <a:spcBef>
                <a:spcPts val="600"/>
              </a:spcBef>
              <a:spcAft>
                <a:spcPts val="0"/>
              </a:spcAft>
              <a:buNone/>
            </a:pPr>
            <a:r>
              <a:t/>
            </a:r>
            <a:endParaRPr/>
          </a:p>
          <a:p>
            <a:pPr indent="-419100" lvl="0" marL="457200" marR="0" rtl="0" algn="l">
              <a:lnSpc>
                <a:spcPct val="100000"/>
              </a:lnSpc>
              <a:spcBef>
                <a:spcPts val="600"/>
              </a:spcBef>
              <a:spcAft>
                <a:spcPts val="0"/>
              </a:spcAft>
              <a:buSzPts val="3000"/>
              <a:buChar char="●"/>
            </a:pPr>
            <a:r>
              <a:rPr lang="en"/>
              <a:t>Take these into account with all of the other selection criteria already discussed.</a:t>
            </a:r>
            <a:endParaRPr/>
          </a:p>
        </p:txBody>
      </p:sp>
      <p:sp>
        <p:nvSpPr>
          <p:cNvPr id="432" name="Shape 43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 name="Shape 436"/>
        <p:cNvGrpSpPr/>
        <p:nvPr/>
      </p:nvGrpSpPr>
      <p:grpSpPr>
        <a:xfrm>
          <a:off x="0" y="0"/>
          <a:ext cx="0" cy="0"/>
          <a:chOff x="0" y="0"/>
          <a:chExt cx="0" cy="0"/>
        </a:xfrm>
      </p:grpSpPr>
      <p:sp>
        <p:nvSpPr>
          <p:cNvPr id="437" name="Shape 43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Input Partition Example</a:t>
            </a:r>
            <a:endParaRPr/>
          </a:p>
        </p:txBody>
      </p:sp>
      <p:sp>
        <p:nvSpPr>
          <p:cNvPr id="438" name="Shape 43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What are the input partitions for:</a:t>
            </a:r>
            <a:endParaRPr/>
          </a:p>
          <a:p>
            <a:pPr indent="0" lvl="0" marL="0" marR="0" rtl="0" algn="l">
              <a:lnSpc>
                <a:spcPct val="100000"/>
              </a:lnSpc>
              <a:spcBef>
                <a:spcPts val="600"/>
              </a:spcBef>
              <a:spcAft>
                <a:spcPts val="0"/>
              </a:spcAft>
              <a:buNone/>
            </a:pPr>
            <a:r>
              <a:rPr lang="en">
                <a:latin typeface="Courier New"/>
                <a:ea typeface="Courier New"/>
                <a:cs typeface="Courier New"/>
                <a:sym typeface="Courier New"/>
              </a:rPr>
              <a:t>max(int a, int b) returns (int c)</a:t>
            </a:r>
            <a:endParaRPr>
              <a:latin typeface="Courier New"/>
              <a:ea typeface="Courier New"/>
              <a:cs typeface="Courier New"/>
              <a:sym typeface="Courier New"/>
            </a:endParaRPr>
          </a:p>
        </p:txBody>
      </p:sp>
      <p:sp>
        <p:nvSpPr>
          <p:cNvPr id="439" name="Shape 439"/>
          <p:cNvSpPr txBox="1"/>
          <p:nvPr>
            <p:ph idx="1" type="body"/>
          </p:nvPr>
        </p:nvSpPr>
        <p:spPr>
          <a:xfrm>
            <a:off x="457200" y="3094800"/>
            <a:ext cx="8538600" cy="2591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We could consider </a:t>
            </a:r>
            <a:r>
              <a:rPr lang="en">
                <a:latin typeface="Courier New"/>
                <a:ea typeface="Courier New"/>
                <a:cs typeface="Courier New"/>
                <a:sym typeface="Courier New"/>
              </a:rPr>
              <a:t>a</a:t>
            </a:r>
            <a:r>
              <a:rPr lang="en"/>
              <a:t> or </a:t>
            </a:r>
            <a:r>
              <a:rPr lang="en">
                <a:latin typeface="Courier New"/>
                <a:ea typeface="Courier New"/>
                <a:cs typeface="Courier New"/>
                <a:sym typeface="Courier New"/>
              </a:rPr>
              <a:t>b</a:t>
            </a:r>
            <a:r>
              <a:rPr lang="en"/>
              <a:t> in isolation:</a:t>
            </a:r>
            <a:endParaRPr/>
          </a:p>
          <a:p>
            <a:pPr indent="0" lvl="0" marL="0" marR="0" rtl="0" algn="l">
              <a:lnSpc>
                <a:spcPct val="100000"/>
              </a:lnSpc>
              <a:spcBef>
                <a:spcPts val="600"/>
              </a:spcBef>
              <a:spcAft>
                <a:spcPts val="0"/>
              </a:spcAft>
              <a:buNone/>
            </a:pPr>
            <a:r>
              <a:rPr lang="en">
                <a:latin typeface="Courier New"/>
                <a:ea typeface="Courier New"/>
                <a:cs typeface="Courier New"/>
                <a:sym typeface="Courier New"/>
              </a:rPr>
              <a:t>a &lt; 0, a = 0, a &gt; 0</a:t>
            </a:r>
            <a:endParaRPr>
              <a:latin typeface="Courier New"/>
              <a:ea typeface="Courier New"/>
              <a:cs typeface="Courier New"/>
              <a:sym typeface="Courier New"/>
            </a:endParaRPr>
          </a:p>
          <a:p>
            <a:pPr indent="0" lvl="0" marL="0" marR="0" rtl="0" algn="l">
              <a:lnSpc>
                <a:spcPct val="100000"/>
              </a:lnSpc>
              <a:spcBef>
                <a:spcPts val="600"/>
              </a:spcBef>
              <a:spcAft>
                <a:spcPts val="0"/>
              </a:spcAft>
              <a:buNone/>
            </a:pPr>
            <a:r>
              <a:rPr lang="en"/>
              <a:t>We should also consider the combinations of </a:t>
            </a:r>
            <a:r>
              <a:rPr lang="en">
                <a:latin typeface="Courier New"/>
                <a:ea typeface="Courier New"/>
                <a:cs typeface="Courier New"/>
                <a:sym typeface="Courier New"/>
              </a:rPr>
              <a:t>a</a:t>
            </a:r>
            <a:r>
              <a:rPr lang="en"/>
              <a:t> and </a:t>
            </a:r>
            <a:r>
              <a:rPr lang="en">
                <a:latin typeface="Courier New"/>
                <a:ea typeface="Courier New"/>
                <a:cs typeface="Courier New"/>
                <a:sym typeface="Courier New"/>
              </a:rPr>
              <a:t>b</a:t>
            </a:r>
            <a:r>
              <a:rPr lang="en"/>
              <a:t> that influence the outcome of </a:t>
            </a:r>
            <a:r>
              <a:rPr lang="en">
                <a:latin typeface="Courier New"/>
                <a:ea typeface="Courier New"/>
                <a:cs typeface="Courier New"/>
                <a:sym typeface="Courier New"/>
              </a:rPr>
              <a:t>c</a:t>
            </a:r>
            <a:r>
              <a:rPr lang="en"/>
              <a:t>:</a:t>
            </a:r>
            <a:endParaRPr/>
          </a:p>
          <a:p>
            <a:pPr indent="0" lvl="0" marL="0" marR="0" rtl="0" algn="l">
              <a:lnSpc>
                <a:spcPct val="100000"/>
              </a:lnSpc>
              <a:spcBef>
                <a:spcPts val="600"/>
              </a:spcBef>
              <a:spcAft>
                <a:spcPts val="0"/>
              </a:spcAft>
              <a:buNone/>
            </a:pPr>
            <a:r>
              <a:rPr lang="en">
                <a:latin typeface="Courier New"/>
                <a:ea typeface="Courier New"/>
                <a:cs typeface="Courier New"/>
                <a:sym typeface="Courier New"/>
              </a:rPr>
              <a:t>a &gt; b, a &lt; b, a = b</a:t>
            </a:r>
            <a:endParaRPr>
              <a:latin typeface="Courier New"/>
              <a:ea typeface="Courier New"/>
              <a:cs typeface="Courier New"/>
              <a:sym typeface="Courier New"/>
            </a:endParaRPr>
          </a:p>
        </p:txBody>
      </p:sp>
      <p:sp>
        <p:nvSpPr>
          <p:cNvPr id="440" name="Shape 44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9"/>
                                        </p:tgtEl>
                                        <p:attrNameLst>
                                          <p:attrName>style.visibility</p:attrName>
                                        </p:attrNameLst>
                                      </p:cBhvr>
                                      <p:to>
                                        <p:strVal val="visible"/>
                                      </p:to>
                                    </p:set>
                                    <p:animEffect filter="fade" transition="in">
                                      <p:cBhvr>
                                        <p:cTn dur="1000"/>
                                        <p:tgtEl>
                                          <p:spTgt spid="4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4" name="Shape 444"/>
        <p:cNvGrpSpPr/>
        <p:nvPr/>
      </p:nvGrpSpPr>
      <p:grpSpPr>
        <a:xfrm>
          <a:off x="0" y="0"/>
          <a:ext cx="0" cy="0"/>
          <a:chOff x="0" y="0"/>
          <a:chExt cx="0" cy="0"/>
        </a:xfrm>
      </p:grpSpPr>
      <p:sp>
        <p:nvSpPr>
          <p:cNvPr id="445" name="Shape 44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Creating Requirements-Based Tests</a:t>
            </a:r>
            <a:endParaRPr/>
          </a:p>
        </p:txBody>
      </p:sp>
      <p:sp>
        <p:nvSpPr>
          <p:cNvPr id="446" name="Shape 446"/>
          <p:cNvSpPr/>
          <p:nvPr/>
        </p:nvSpPr>
        <p:spPr>
          <a:xfrm>
            <a:off x="769125" y="2494550"/>
            <a:ext cx="1758000" cy="6486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Identify Representative Values</a:t>
            </a:r>
            <a:endParaRPr b="1"/>
          </a:p>
        </p:txBody>
      </p:sp>
      <p:sp>
        <p:nvSpPr>
          <p:cNvPr id="447" name="Shape 447"/>
          <p:cNvSpPr/>
          <p:nvPr/>
        </p:nvSpPr>
        <p:spPr>
          <a:xfrm>
            <a:off x="1780622" y="3385420"/>
            <a:ext cx="1758000" cy="6486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Generate Test Case Specifications</a:t>
            </a:r>
            <a:endParaRPr b="1"/>
          </a:p>
        </p:txBody>
      </p:sp>
      <p:sp>
        <p:nvSpPr>
          <p:cNvPr id="448" name="Shape 448"/>
          <p:cNvSpPr/>
          <p:nvPr/>
        </p:nvSpPr>
        <p:spPr>
          <a:xfrm>
            <a:off x="2828571" y="4296230"/>
            <a:ext cx="1758000" cy="6486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Generate Test Cases</a:t>
            </a:r>
            <a:endParaRPr b="1" sz="1800"/>
          </a:p>
        </p:txBody>
      </p:sp>
      <p:cxnSp>
        <p:nvCxnSpPr>
          <p:cNvPr id="449" name="Shape 449"/>
          <p:cNvCxnSpPr/>
          <p:nvPr/>
        </p:nvCxnSpPr>
        <p:spPr>
          <a:xfrm>
            <a:off x="1160616" y="3143019"/>
            <a:ext cx="620100" cy="544200"/>
          </a:xfrm>
          <a:prstGeom prst="straightConnector1">
            <a:avLst/>
          </a:prstGeom>
          <a:noFill/>
          <a:ln cap="flat" cmpd="sng" w="19050">
            <a:solidFill>
              <a:schemeClr val="dk2"/>
            </a:solidFill>
            <a:prstDash val="solid"/>
            <a:round/>
            <a:headEnd len="lg" w="lg" type="none"/>
            <a:tailEnd len="lg" w="lg" type="triangle"/>
          </a:ln>
        </p:spPr>
      </p:cxnSp>
      <p:cxnSp>
        <p:nvCxnSpPr>
          <p:cNvPr id="450" name="Shape 450"/>
          <p:cNvCxnSpPr/>
          <p:nvPr/>
        </p:nvCxnSpPr>
        <p:spPr>
          <a:xfrm>
            <a:off x="2208565" y="4033878"/>
            <a:ext cx="620100" cy="544200"/>
          </a:xfrm>
          <a:prstGeom prst="straightConnector1">
            <a:avLst/>
          </a:prstGeom>
          <a:noFill/>
          <a:ln cap="flat" cmpd="sng" w="19050">
            <a:solidFill>
              <a:schemeClr val="dk2"/>
            </a:solidFill>
            <a:prstDash val="solid"/>
            <a:round/>
            <a:headEnd len="lg" w="lg" type="none"/>
            <a:tailEnd len="lg" w="lg" type="triangle"/>
          </a:ln>
        </p:spPr>
      </p:cxnSp>
      <p:sp>
        <p:nvSpPr>
          <p:cNvPr id="451" name="Shape 451"/>
          <p:cNvSpPr txBox="1"/>
          <p:nvPr>
            <p:ph idx="2" type="body"/>
          </p:nvPr>
        </p:nvSpPr>
        <p:spPr>
          <a:xfrm>
            <a:off x="4639874" y="1600200"/>
            <a:ext cx="39945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000"/>
              <a:t>For each independently testable feature, we want to:</a:t>
            </a:r>
            <a:endParaRPr sz="2000"/>
          </a:p>
          <a:p>
            <a:pPr indent="-355600" lvl="0" marL="457200" rtl="0">
              <a:spcBef>
                <a:spcPts val="600"/>
              </a:spcBef>
              <a:spcAft>
                <a:spcPts val="0"/>
              </a:spcAft>
              <a:buSzPts val="2000"/>
              <a:buAutoNum type="arabicPeriod"/>
            </a:pPr>
            <a:r>
              <a:rPr lang="en" sz="2000"/>
              <a:t>Identify the representative value partitions for each input or output.</a:t>
            </a:r>
            <a:endParaRPr sz="2000"/>
          </a:p>
          <a:p>
            <a:pPr indent="-355600" lvl="0" marL="457200" rtl="0">
              <a:spcBef>
                <a:spcPts val="0"/>
              </a:spcBef>
              <a:spcAft>
                <a:spcPts val="0"/>
              </a:spcAft>
              <a:buSzPts val="2000"/>
              <a:buAutoNum type="arabicPeriod"/>
            </a:pPr>
            <a:r>
              <a:rPr lang="en" sz="2000"/>
              <a:t>Use the partitions to form abstract test specifications for the combination of inputs.</a:t>
            </a:r>
            <a:endParaRPr sz="2000"/>
          </a:p>
          <a:p>
            <a:pPr indent="-355600" lvl="0" marL="457200" rtl="0">
              <a:spcBef>
                <a:spcPts val="0"/>
              </a:spcBef>
              <a:spcAft>
                <a:spcPts val="0"/>
              </a:spcAft>
              <a:buSzPts val="2000"/>
              <a:buAutoNum type="arabicPeriod"/>
            </a:pPr>
            <a:r>
              <a:rPr lang="en" sz="2000"/>
              <a:t>Then, create concrete test cases by assigning concrete values from the set of input partitions chosen for each possible test specification.</a:t>
            </a:r>
            <a:endParaRPr sz="2000"/>
          </a:p>
        </p:txBody>
      </p:sp>
      <p:sp>
        <p:nvSpPr>
          <p:cNvPr id="452" name="Shape 45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6" name="Shape 456"/>
        <p:cNvGrpSpPr/>
        <p:nvPr/>
      </p:nvGrpSpPr>
      <p:grpSpPr>
        <a:xfrm>
          <a:off x="0" y="0"/>
          <a:ext cx="0" cy="0"/>
          <a:chOff x="0" y="0"/>
          <a:chExt cx="0" cy="0"/>
        </a:xfrm>
      </p:grpSpPr>
      <p:sp>
        <p:nvSpPr>
          <p:cNvPr id="457" name="Shape 45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Equivalence Partitioning</a:t>
            </a:r>
            <a:endParaRPr/>
          </a:p>
        </p:txBody>
      </p:sp>
      <p:sp>
        <p:nvSpPr>
          <p:cNvPr id="458" name="Shape 45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Feature </a:t>
            </a:r>
            <a:r>
              <a:rPr lang="en">
                <a:latin typeface="Courier New"/>
                <a:ea typeface="Courier New"/>
                <a:cs typeface="Courier New"/>
                <a:sym typeface="Courier New"/>
              </a:rPr>
              <a:t>insert(int N, list A)</a:t>
            </a:r>
            <a:r>
              <a:rPr lang="en" sz="2400">
                <a:latin typeface="Courier New"/>
                <a:ea typeface="Courier New"/>
                <a:cs typeface="Courier New"/>
                <a:sym typeface="Courier New"/>
              </a:rPr>
              <a:t>.</a:t>
            </a:r>
            <a:endParaRPr sz="2400">
              <a:latin typeface="Courier New"/>
              <a:ea typeface="Courier New"/>
              <a:cs typeface="Courier New"/>
              <a:sym typeface="Courier New"/>
            </a:endParaRPr>
          </a:p>
          <a:p>
            <a:pPr indent="0" lvl="0" marL="0" marR="0" rtl="0" algn="l">
              <a:lnSpc>
                <a:spcPct val="100000"/>
              </a:lnSpc>
              <a:spcBef>
                <a:spcPts val="600"/>
              </a:spcBef>
              <a:spcAft>
                <a:spcPts val="0"/>
              </a:spcAft>
              <a:buNone/>
            </a:pPr>
            <a:r>
              <a:rPr lang="en"/>
              <a:t>Partition inputs into equivalence classes.</a:t>
            </a:r>
            <a:endParaRPr/>
          </a:p>
          <a:p>
            <a:pPr indent="-381000" lvl="0" marL="457200" marR="0" rtl="0" algn="l">
              <a:lnSpc>
                <a:spcPct val="100000"/>
              </a:lnSpc>
              <a:spcBef>
                <a:spcPts val="600"/>
              </a:spcBef>
              <a:spcAft>
                <a:spcPts val="0"/>
              </a:spcAft>
              <a:buSzPts val="2400"/>
              <a:buAutoNum type="arabicPeriod"/>
            </a:pPr>
            <a:r>
              <a:rPr lang="en" sz="2400">
                <a:latin typeface="Courier New"/>
                <a:ea typeface="Courier New"/>
                <a:cs typeface="Courier New"/>
                <a:sym typeface="Courier New"/>
              </a:rPr>
              <a:t>int N </a:t>
            </a:r>
            <a:r>
              <a:rPr lang="en" sz="2400"/>
              <a:t>is a 5-digit integer between 10000 and 99999. Possible partitions:</a:t>
            </a:r>
            <a:endParaRPr sz="2400"/>
          </a:p>
          <a:p>
            <a:pPr indent="457200" lvl="0" marL="0" marR="0" rtl="0" algn="l">
              <a:lnSpc>
                <a:spcPct val="100000"/>
              </a:lnSpc>
              <a:spcBef>
                <a:spcPts val="600"/>
              </a:spcBef>
              <a:spcAft>
                <a:spcPts val="0"/>
              </a:spcAft>
              <a:buNone/>
            </a:pPr>
            <a:r>
              <a:rPr b="1" lang="en" sz="2400"/>
              <a:t>&lt;10000, 10000-99999, &gt;100000</a:t>
            </a:r>
            <a:endParaRPr b="1" sz="2400"/>
          </a:p>
          <a:p>
            <a:pPr indent="-381000" lvl="0" marL="457200" marR="0" rtl="0" algn="l">
              <a:lnSpc>
                <a:spcPct val="100000"/>
              </a:lnSpc>
              <a:spcBef>
                <a:spcPts val="600"/>
              </a:spcBef>
              <a:spcAft>
                <a:spcPts val="0"/>
              </a:spcAft>
              <a:buSzPts val="2400"/>
              <a:buAutoNum type="arabicPeriod"/>
            </a:pPr>
            <a:r>
              <a:rPr lang="en" sz="2400">
                <a:latin typeface="Courier New"/>
                <a:ea typeface="Courier New"/>
                <a:cs typeface="Courier New"/>
                <a:sym typeface="Courier New"/>
              </a:rPr>
              <a:t>list A</a:t>
            </a:r>
            <a:r>
              <a:rPr lang="en" sz="2400"/>
              <a:t> is a list of length 1-10. Possible partitions:</a:t>
            </a:r>
            <a:endParaRPr sz="2400"/>
          </a:p>
          <a:p>
            <a:pPr indent="0" lvl="0" marL="0" marR="0" rtl="0" algn="l">
              <a:lnSpc>
                <a:spcPct val="100000"/>
              </a:lnSpc>
              <a:spcBef>
                <a:spcPts val="600"/>
              </a:spcBef>
              <a:spcAft>
                <a:spcPts val="0"/>
              </a:spcAft>
              <a:buNone/>
            </a:pPr>
            <a:r>
              <a:rPr lang="en" sz="2400"/>
              <a:t>	</a:t>
            </a:r>
            <a:r>
              <a:rPr b="1" lang="en" sz="2400"/>
              <a:t>Empty List, List of Length 1, List of Length 2-10, 	</a:t>
            </a:r>
            <a:endParaRPr b="1" sz="2400"/>
          </a:p>
          <a:p>
            <a:pPr indent="457200" lvl="0" marL="0" marR="0" rtl="0" algn="l">
              <a:lnSpc>
                <a:spcPct val="100000"/>
              </a:lnSpc>
              <a:spcBef>
                <a:spcPts val="600"/>
              </a:spcBef>
              <a:spcAft>
                <a:spcPts val="0"/>
              </a:spcAft>
              <a:buNone/>
            </a:pPr>
            <a:r>
              <a:rPr b="1" lang="en" sz="2400"/>
              <a:t>List of Length &gt; 10</a:t>
            </a:r>
            <a:endParaRPr b="1" sz="2400"/>
          </a:p>
        </p:txBody>
      </p:sp>
      <p:sp>
        <p:nvSpPr>
          <p:cNvPr id="459" name="Shape 45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3" name="Shape 463"/>
        <p:cNvGrpSpPr/>
        <p:nvPr/>
      </p:nvGrpSpPr>
      <p:grpSpPr>
        <a:xfrm>
          <a:off x="0" y="0"/>
          <a:ext cx="0" cy="0"/>
          <a:chOff x="0" y="0"/>
          <a:chExt cx="0" cy="0"/>
        </a:xfrm>
      </p:grpSpPr>
      <p:sp>
        <p:nvSpPr>
          <p:cNvPr id="464" name="Shape 46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From Partition to Test Case</a:t>
            </a:r>
            <a:endParaRPr/>
          </a:p>
        </p:txBody>
      </p:sp>
      <p:sp>
        <p:nvSpPr>
          <p:cNvPr id="465" name="Shape 465"/>
          <p:cNvSpPr txBox="1"/>
          <p:nvPr>
            <p:ph idx="1" type="body"/>
          </p:nvPr>
        </p:nvSpPr>
        <p:spPr>
          <a:xfrm>
            <a:off x="457200" y="1600200"/>
            <a:ext cx="8460600" cy="28620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400"/>
              <a:t>Choose concrete values for each combination of input partitions: </a:t>
            </a:r>
            <a:r>
              <a:rPr lang="en" sz="2400">
                <a:latin typeface="Courier New"/>
                <a:ea typeface="Courier New"/>
                <a:cs typeface="Courier New"/>
                <a:sym typeface="Courier New"/>
              </a:rPr>
              <a:t>insert(int N, list A)</a:t>
            </a:r>
            <a:endParaRPr sz="600"/>
          </a:p>
          <a:p>
            <a:pPr indent="0" lvl="0" marL="0" rtl="0">
              <a:spcBef>
                <a:spcPts val="600"/>
              </a:spcBef>
              <a:spcAft>
                <a:spcPts val="0"/>
              </a:spcAft>
              <a:buNone/>
            </a:pPr>
            <a:r>
              <a:rPr lang="en" sz="2400">
                <a:latin typeface="Courier New"/>
                <a:ea typeface="Courier New"/>
                <a:cs typeface="Courier New"/>
                <a:sym typeface="Courier New"/>
              </a:rPr>
              <a:t>int N</a:t>
            </a:r>
            <a:endParaRPr sz="2400">
              <a:latin typeface="Courier New"/>
              <a:ea typeface="Courier New"/>
              <a:cs typeface="Courier New"/>
              <a:sym typeface="Courier New"/>
            </a:endParaRPr>
          </a:p>
          <a:p>
            <a:pPr indent="0" lvl="0" marL="0" rtl="0">
              <a:spcBef>
                <a:spcPts val="600"/>
              </a:spcBef>
              <a:spcAft>
                <a:spcPts val="0"/>
              </a:spcAft>
              <a:buNone/>
            </a:pPr>
            <a:r>
              <a:t/>
            </a:r>
            <a:endParaRPr>
              <a:latin typeface="Courier New"/>
              <a:ea typeface="Courier New"/>
              <a:cs typeface="Courier New"/>
              <a:sym typeface="Courier New"/>
            </a:endParaRPr>
          </a:p>
          <a:p>
            <a:pPr indent="0" lvl="0" marL="0" rtl="0">
              <a:spcBef>
                <a:spcPts val="600"/>
              </a:spcBef>
              <a:spcAft>
                <a:spcPts val="0"/>
              </a:spcAft>
              <a:buNone/>
            </a:pPr>
            <a:r>
              <a:t/>
            </a:r>
            <a:endParaRPr>
              <a:latin typeface="Courier New"/>
              <a:ea typeface="Courier New"/>
              <a:cs typeface="Courier New"/>
              <a:sym typeface="Courier New"/>
            </a:endParaRPr>
          </a:p>
          <a:p>
            <a:pPr indent="0" lvl="0" marL="0" rtl="0">
              <a:spcBef>
                <a:spcPts val="600"/>
              </a:spcBef>
              <a:spcAft>
                <a:spcPts val="0"/>
              </a:spcAft>
              <a:buNone/>
            </a:pPr>
            <a:r>
              <a:t/>
            </a:r>
            <a:endParaRPr sz="1100">
              <a:latin typeface="Courier New"/>
              <a:ea typeface="Courier New"/>
              <a:cs typeface="Courier New"/>
              <a:sym typeface="Courier New"/>
            </a:endParaRPr>
          </a:p>
          <a:p>
            <a:pPr indent="0" lvl="0" marL="0" rtl="0">
              <a:spcBef>
                <a:spcPts val="600"/>
              </a:spcBef>
              <a:spcAft>
                <a:spcPts val="0"/>
              </a:spcAft>
              <a:buNone/>
            </a:pPr>
            <a:r>
              <a:rPr lang="en" sz="2400">
                <a:latin typeface="Courier New"/>
                <a:ea typeface="Courier New"/>
                <a:cs typeface="Courier New"/>
                <a:sym typeface="Courier New"/>
              </a:rPr>
              <a:t>list A</a:t>
            </a:r>
            <a:endParaRPr sz="2400">
              <a:latin typeface="Courier New"/>
              <a:ea typeface="Courier New"/>
              <a:cs typeface="Courier New"/>
              <a:sym typeface="Courier New"/>
            </a:endParaRPr>
          </a:p>
        </p:txBody>
      </p:sp>
      <p:sp>
        <p:nvSpPr>
          <p:cNvPr id="466" name="Shape 466"/>
          <p:cNvSpPr txBox="1"/>
          <p:nvPr>
            <p:ph idx="2" type="body"/>
          </p:nvPr>
        </p:nvSpPr>
        <p:spPr>
          <a:xfrm>
            <a:off x="2807100" y="2498475"/>
            <a:ext cx="5879700" cy="38535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1800"/>
              <a:t>Test Specifications:</a:t>
            </a:r>
            <a:endParaRPr sz="1800"/>
          </a:p>
          <a:p>
            <a:pPr indent="0" lvl="0" marL="0" rtl="0">
              <a:spcBef>
                <a:spcPts val="600"/>
              </a:spcBef>
              <a:spcAft>
                <a:spcPts val="0"/>
              </a:spcAft>
              <a:buNone/>
            </a:pPr>
            <a:r>
              <a:rPr b="1" lang="en" sz="1800">
                <a:latin typeface="Consolas"/>
                <a:ea typeface="Consolas"/>
                <a:cs typeface="Consolas"/>
                <a:sym typeface="Consolas"/>
              </a:rPr>
              <a:t>insert(&lt; 10000, Empty List)</a:t>
            </a:r>
            <a:endParaRPr b="1" sz="1800">
              <a:latin typeface="Consolas"/>
              <a:ea typeface="Consolas"/>
              <a:cs typeface="Consolas"/>
              <a:sym typeface="Consolas"/>
            </a:endParaRPr>
          </a:p>
          <a:p>
            <a:pPr indent="0" lvl="0" marL="0" rtl="0">
              <a:spcBef>
                <a:spcPts val="600"/>
              </a:spcBef>
              <a:spcAft>
                <a:spcPts val="0"/>
              </a:spcAft>
              <a:buNone/>
            </a:pPr>
            <a:r>
              <a:rPr b="1" lang="en" sz="1800">
                <a:latin typeface="Consolas"/>
                <a:ea typeface="Consolas"/>
                <a:cs typeface="Consolas"/>
                <a:sym typeface="Consolas"/>
              </a:rPr>
              <a:t>insert(10000 - 99999, list[1])</a:t>
            </a:r>
            <a:endParaRPr b="1" sz="1800">
              <a:latin typeface="Consolas"/>
              <a:ea typeface="Consolas"/>
              <a:cs typeface="Consolas"/>
              <a:sym typeface="Consolas"/>
            </a:endParaRPr>
          </a:p>
          <a:p>
            <a:pPr indent="0" lvl="0" marL="0" rtl="0">
              <a:spcBef>
                <a:spcPts val="600"/>
              </a:spcBef>
              <a:spcAft>
                <a:spcPts val="0"/>
              </a:spcAft>
              <a:buNone/>
            </a:pPr>
            <a:r>
              <a:rPr b="1" lang="en" sz="1800">
                <a:latin typeface="Consolas"/>
                <a:ea typeface="Consolas"/>
                <a:cs typeface="Consolas"/>
                <a:sym typeface="Consolas"/>
              </a:rPr>
              <a:t>insert(&gt; 99999, list[2-10])</a:t>
            </a:r>
            <a:endParaRPr b="1" sz="1800">
              <a:latin typeface="Consolas"/>
              <a:ea typeface="Consolas"/>
              <a:cs typeface="Consolas"/>
              <a:sym typeface="Consolas"/>
            </a:endParaRPr>
          </a:p>
          <a:p>
            <a:pPr indent="0" lvl="0" marL="0" rtl="0">
              <a:spcBef>
                <a:spcPts val="600"/>
              </a:spcBef>
              <a:spcAft>
                <a:spcPts val="0"/>
              </a:spcAft>
              <a:buNone/>
            </a:pPr>
            <a:r>
              <a:rPr lang="en" sz="1800"/>
              <a:t>etc</a:t>
            </a:r>
            <a:endParaRPr sz="1800"/>
          </a:p>
          <a:p>
            <a:pPr indent="0" lvl="0" marL="0" rtl="0">
              <a:spcBef>
                <a:spcPts val="600"/>
              </a:spcBef>
              <a:spcAft>
                <a:spcPts val="0"/>
              </a:spcAft>
              <a:buNone/>
            </a:pPr>
            <a:r>
              <a:t/>
            </a:r>
            <a:endParaRPr sz="1100"/>
          </a:p>
          <a:p>
            <a:pPr indent="0" lvl="0" marL="0" rtl="0">
              <a:spcBef>
                <a:spcPts val="600"/>
              </a:spcBef>
              <a:spcAft>
                <a:spcPts val="0"/>
              </a:spcAft>
              <a:buNone/>
            </a:pPr>
            <a:r>
              <a:rPr lang="en" sz="1800"/>
              <a:t>Test Cases:</a:t>
            </a:r>
            <a:endParaRPr sz="1800"/>
          </a:p>
          <a:p>
            <a:pPr indent="0" lvl="0" marL="0" rtl="0">
              <a:spcBef>
                <a:spcPts val="600"/>
              </a:spcBef>
              <a:spcAft>
                <a:spcPts val="0"/>
              </a:spcAft>
              <a:buClr>
                <a:schemeClr val="dk1"/>
              </a:buClr>
              <a:buSzPts val="1100"/>
              <a:buFont typeface="Arial"/>
              <a:buNone/>
            </a:pPr>
            <a:r>
              <a:rPr b="1" lang="en" sz="1800">
                <a:latin typeface="Consolas"/>
                <a:ea typeface="Consolas"/>
                <a:cs typeface="Consolas"/>
                <a:sym typeface="Consolas"/>
              </a:rPr>
              <a:t>insert(5000, {})</a:t>
            </a:r>
            <a:endParaRPr b="1" sz="1800">
              <a:latin typeface="Consolas"/>
              <a:ea typeface="Consolas"/>
              <a:cs typeface="Consolas"/>
              <a:sym typeface="Consolas"/>
            </a:endParaRPr>
          </a:p>
          <a:p>
            <a:pPr indent="0" lvl="0" marL="0" rtl="0">
              <a:spcBef>
                <a:spcPts val="600"/>
              </a:spcBef>
              <a:spcAft>
                <a:spcPts val="0"/>
              </a:spcAft>
              <a:buClr>
                <a:schemeClr val="dk1"/>
              </a:buClr>
              <a:buSzPts val="1100"/>
              <a:buFont typeface="Arial"/>
              <a:buNone/>
            </a:pPr>
            <a:r>
              <a:rPr b="1" lang="en" sz="1800">
                <a:latin typeface="Consolas"/>
                <a:ea typeface="Consolas"/>
                <a:cs typeface="Consolas"/>
                <a:sym typeface="Consolas"/>
              </a:rPr>
              <a:t>insert(96521, {11123})</a:t>
            </a:r>
            <a:endParaRPr b="1" sz="1800">
              <a:latin typeface="Consolas"/>
              <a:ea typeface="Consolas"/>
              <a:cs typeface="Consolas"/>
              <a:sym typeface="Consolas"/>
            </a:endParaRPr>
          </a:p>
          <a:p>
            <a:pPr indent="0" lvl="0" marL="0" rtl="0">
              <a:spcBef>
                <a:spcPts val="600"/>
              </a:spcBef>
              <a:spcAft>
                <a:spcPts val="0"/>
              </a:spcAft>
              <a:buClr>
                <a:schemeClr val="dk1"/>
              </a:buClr>
              <a:buSzPts val="1100"/>
              <a:buFont typeface="Arial"/>
              <a:buNone/>
            </a:pPr>
            <a:r>
              <a:rPr b="1" lang="en" sz="1800">
                <a:latin typeface="Consolas"/>
                <a:ea typeface="Consolas"/>
                <a:cs typeface="Consolas"/>
                <a:sym typeface="Consolas"/>
              </a:rPr>
              <a:t>insert(150000, {11123, 98765})</a:t>
            </a:r>
            <a:endParaRPr b="1" sz="1800">
              <a:latin typeface="Consolas"/>
              <a:ea typeface="Consolas"/>
              <a:cs typeface="Consolas"/>
              <a:sym typeface="Consolas"/>
            </a:endParaRPr>
          </a:p>
          <a:p>
            <a:pPr indent="0" lvl="0" marL="0" rtl="0">
              <a:spcBef>
                <a:spcPts val="600"/>
              </a:spcBef>
              <a:spcAft>
                <a:spcPts val="0"/>
              </a:spcAft>
              <a:buClr>
                <a:schemeClr val="dk1"/>
              </a:buClr>
              <a:buSzPts val="1100"/>
              <a:buFont typeface="Arial"/>
              <a:buNone/>
            </a:pPr>
            <a:r>
              <a:rPr lang="en" sz="1800"/>
              <a:t>etc</a:t>
            </a:r>
            <a:endParaRPr sz="1800"/>
          </a:p>
        </p:txBody>
      </p:sp>
      <p:sp>
        <p:nvSpPr>
          <p:cNvPr id="467" name="Shape 467"/>
          <p:cNvSpPr/>
          <p:nvPr/>
        </p:nvSpPr>
        <p:spPr>
          <a:xfrm>
            <a:off x="606625" y="2960513"/>
            <a:ext cx="1655400" cy="442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&lt; 10000</a:t>
            </a:r>
            <a:endParaRPr/>
          </a:p>
        </p:txBody>
      </p:sp>
      <p:sp>
        <p:nvSpPr>
          <p:cNvPr id="468" name="Shape 468"/>
          <p:cNvSpPr/>
          <p:nvPr/>
        </p:nvSpPr>
        <p:spPr>
          <a:xfrm>
            <a:off x="606625" y="3387150"/>
            <a:ext cx="1655400" cy="442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10000 - 99999</a:t>
            </a:r>
            <a:endParaRPr/>
          </a:p>
        </p:txBody>
      </p:sp>
      <p:sp>
        <p:nvSpPr>
          <p:cNvPr id="469" name="Shape 469"/>
          <p:cNvSpPr/>
          <p:nvPr/>
        </p:nvSpPr>
        <p:spPr>
          <a:xfrm>
            <a:off x="606625" y="3829350"/>
            <a:ext cx="1655400" cy="442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&gt; 99999</a:t>
            </a:r>
            <a:endParaRPr/>
          </a:p>
        </p:txBody>
      </p:sp>
      <p:sp>
        <p:nvSpPr>
          <p:cNvPr id="470" name="Shape 470"/>
          <p:cNvSpPr/>
          <p:nvPr/>
        </p:nvSpPr>
        <p:spPr>
          <a:xfrm>
            <a:off x="606625" y="4703875"/>
            <a:ext cx="1655400" cy="442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Empty List</a:t>
            </a:r>
            <a:endParaRPr/>
          </a:p>
        </p:txBody>
      </p:sp>
      <p:sp>
        <p:nvSpPr>
          <p:cNvPr id="471" name="Shape 471"/>
          <p:cNvSpPr/>
          <p:nvPr/>
        </p:nvSpPr>
        <p:spPr>
          <a:xfrm>
            <a:off x="606625" y="5130513"/>
            <a:ext cx="1655400" cy="442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List[1]</a:t>
            </a:r>
            <a:endParaRPr/>
          </a:p>
        </p:txBody>
      </p:sp>
      <p:sp>
        <p:nvSpPr>
          <p:cNvPr id="472" name="Shape 472"/>
          <p:cNvSpPr/>
          <p:nvPr/>
        </p:nvSpPr>
        <p:spPr>
          <a:xfrm>
            <a:off x="606625" y="5535663"/>
            <a:ext cx="1655400" cy="442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List[2-10]</a:t>
            </a:r>
            <a:endParaRPr/>
          </a:p>
        </p:txBody>
      </p:sp>
      <p:sp>
        <p:nvSpPr>
          <p:cNvPr id="473" name="Shape 473"/>
          <p:cNvSpPr/>
          <p:nvPr/>
        </p:nvSpPr>
        <p:spPr>
          <a:xfrm>
            <a:off x="606625" y="5977875"/>
            <a:ext cx="1655400" cy="442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List[&gt;10]</a:t>
            </a:r>
            <a:endParaRPr/>
          </a:p>
        </p:txBody>
      </p:sp>
      <p:sp>
        <p:nvSpPr>
          <p:cNvPr id="474" name="Shape 47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8" name="Shape 478"/>
        <p:cNvGrpSpPr/>
        <p:nvPr/>
      </p:nvGrpSpPr>
      <p:grpSpPr>
        <a:xfrm>
          <a:off x="0" y="0"/>
          <a:ext cx="0" cy="0"/>
          <a:chOff x="0" y="0"/>
          <a:chExt cx="0" cy="0"/>
        </a:xfrm>
      </p:grpSpPr>
      <p:sp>
        <p:nvSpPr>
          <p:cNvPr id="479" name="Shape 47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Generate Test Cases</a:t>
            </a:r>
            <a:endParaRPr/>
          </a:p>
        </p:txBody>
      </p:sp>
      <p:sp>
        <p:nvSpPr>
          <p:cNvPr id="480" name="Shape 480"/>
          <p:cNvSpPr/>
          <p:nvPr/>
        </p:nvSpPr>
        <p:spPr>
          <a:xfrm>
            <a:off x="780425" y="1905525"/>
            <a:ext cx="2094300" cy="705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Generate Test Case Specifications</a:t>
            </a:r>
            <a:endParaRPr b="1"/>
          </a:p>
        </p:txBody>
      </p:sp>
      <p:sp>
        <p:nvSpPr>
          <p:cNvPr id="481" name="Shape 481"/>
          <p:cNvSpPr/>
          <p:nvPr/>
        </p:nvSpPr>
        <p:spPr>
          <a:xfrm>
            <a:off x="2028825" y="2896175"/>
            <a:ext cx="2094300" cy="705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Generate Test Cases</a:t>
            </a:r>
            <a:endParaRPr b="1" sz="1800"/>
          </a:p>
        </p:txBody>
      </p:sp>
      <p:cxnSp>
        <p:nvCxnSpPr>
          <p:cNvPr id="482" name="Shape 482"/>
          <p:cNvCxnSpPr/>
          <p:nvPr/>
        </p:nvCxnSpPr>
        <p:spPr>
          <a:xfrm>
            <a:off x="1290225" y="2610825"/>
            <a:ext cx="738600" cy="591900"/>
          </a:xfrm>
          <a:prstGeom prst="straightConnector1">
            <a:avLst/>
          </a:prstGeom>
          <a:noFill/>
          <a:ln cap="flat" cmpd="sng" w="19050">
            <a:solidFill>
              <a:schemeClr val="dk2"/>
            </a:solidFill>
            <a:prstDash val="solid"/>
            <a:round/>
            <a:headEnd len="lg" w="lg" type="none"/>
            <a:tailEnd len="lg" w="lg" type="triangle"/>
          </a:ln>
        </p:spPr>
      </p:cxnSp>
      <p:sp>
        <p:nvSpPr>
          <p:cNvPr id="483" name="Shape 483"/>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Clr>
                <a:schemeClr val="dk1"/>
              </a:buClr>
              <a:buSzPts val="1100"/>
              <a:buFont typeface="Arial"/>
              <a:buNone/>
            </a:pPr>
            <a:r>
              <a:rPr lang="en">
                <a:latin typeface="Courier New"/>
                <a:ea typeface="Courier New"/>
                <a:cs typeface="Courier New"/>
                <a:sym typeface="Courier New"/>
              </a:rPr>
              <a:t>substr(string str, int index)</a:t>
            </a:r>
            <a:endParaRPr/>
          </a:p>
          <a:p>
            <a:pPr indent="0" lvl="0" marL="0" rtl="0">
              <a:spcBef>
                <a:spcPts val="600"/>
              </a:spcBef>
              <a:spcAft>
                <a:spcPts val="0"/>
              </a:spcAft>
              <a:buNone/>
            </a:pPr>
            <a:r>
              <a:t/>
            </a:r>
            <a:endParaRPr sz="2000"/>
          </a:p>
          <a:p>
            <a:pPr indent="0" lvl="0" marL="0" rtl="0">
              <a:spcBef>
                <a:spcPts val="600"/>
              </a:spcBef>
              <a:spcAft>
                <a:spcPts val="0"/>
              </a:spcAft>
              <a:buNone/>
            </a:pPr>
            <a:r>
              <a:rPr lang="en" sz="2000"/>
              <a:t>Specification: </a:t>
            </a:r>
            <a:endParaRPr sz="2000"/>
          </a:p>
          <a:p>
            <a:pPr indent="0" lvl="0" marL="0" rtl="0">
              <a:spcBef>
                <a:spcPts val="600"/>
              </a:spcBef>
              <a:spcAft>
                <a:spcPts val="0"/>
              </a:spcAft>
              <a:buNone/>
            </a:pPr>
            <a:r>
              <a:rPr lang="en" sz="2000">
                <a:latin typeface="Courier New"/>
                <a:ea typeface="Courier New"/>
                <a:cs typeface="Courier New"/>
                <a:sym typeface="Courier New"/>
              </a:rPr>
              <a:t>str:</a:t>
            </a:r>
            <a:r>
              <a:rPr lang="en" sz="2000"/>
              <a:t> length &gt;=2, contains special characters</a:t>
            </a:r>
            <a:endParaRPr sz="2000"/>
          </a:p>
          <a:p>
            <a:pPr indent="0" lvl="0" marL="0" rtl="0">
              <a:spcBef>
                <a:spcPts val="600"/>
              </a:spcBef>
              <a:spcAft>
                <a:spcPts val="0"/>
              </a:spcAft>
              <a:buNone/>
            </a:pPr>
            <a:r>
              <a:rPr lang="en" sz="2000">
                <a:latin typeface="Courier New"/>
                <a:ea typeface="Courier New"/>
                <a:cs typeface="Courier New"/>
                <a:sym typeface="Courier New"/>
              </a:rPr>
              <a:t>index:</a:t>
            </a:r>
            <a:r>
              <a:rPr lang="en" sz="2000"/>
              <a:t> value &gt; 0</a:t>
            </a:r>
            <a:endParaRPr sz="2000"/>
          </a:p>
          <a:p>
            <a:pPr indent="0" lvl="0" marL="0" rtl="0">
              <a:spcBef>
                <a:spcPts val="600"/>
              </a:spcBef>
              <a:spcAft>
                <a:spcPts val="0"/>
              </a:spcAft>
              <a:buNone/>
            </a:pPr>
            <a:r>
              <a:t/>
            </a:r>
            <a:endParaRPr sz="2000"/>
          </a:p>
          <a:p>
            <a:pPr indent="0" lvl="0" marL="0" rtl="0">
              <a:spcBef>
                <a:spcPts val="600"/>
              </a:spcBef>
              <a:spcAft>
                <a:spcPts val="0"/>
              </a:spcAft>
              <a:buNone/>
            </a:pPr>
            <a:r>
              <a:rPr lang="en" sz="2000"/>
              <a:t>Test Case:</a:t>
            </a:r>
            <a:endParaRPr sz="2000"/>
          </a:p>
          <a:p>
            <a:pPr indent="0" lvl="0" marL="0" rtl="0">
              <a:spcBef>
                <a:spcPts val="600"/>
              </a:spcBef>
              <a:spcAft>
                <a:spcPts val="0"/>
              </a:spcAft>
              <a:buNone/>
            </a:pPr>
            <a:r>
              <a:rPr lang="en" sz="2000">
                <a:latin typeface="Courier New"/>
                <a:ea typeface="Courier New"/>
                <a:cs typeface="Courier New"/>
                <a:sym typeface="Courier New"/>
              </a:rPr>
              <a:t>str</a:t>
            </a:r>
            <a:r>
              <a:rPr lang="en" sz="2000"/>
              <a:t> = “ABCC!\n\t7”</a:t>
            </a:r>
            <a:endParaRPr sz="2000"/>
          </a:p>
          <a:p>
            <a:pPr indent="0" lvl="0" marL="0" rtl="0">
              <a:spcBef>
                <a:spcPts val="600"/>
              </a:spcBef>
              <a:spcAft>
                <a:spcPts val="0"/>
              </a:spcAft>
              <a:buNone/>
            </a:pPr>
            <a:r>
              <a:rPr lang="en" sz="2000">
                <a:latin typeface="Courier New"/>
                <a:ea typeface="Courier New"/>
                <a:cs typeface="Courier New"/>
                <a:sym typeface="Courier New"/>
              </a:rPr>
              <a:t>index</a:t>
            </a:r>
            <a:r>
              <a:rPr lang="en" sz="2000"/>
              <a:t>= 5</a:t>
            </a:r>
            <a:endParaRPr sz="2000"/>
          </a:p>
          <a:p>
            <a:pPr indent="0" lvl="0" marL="0" rtl="0">
              <a:spcBef>
                <a:spcPts val="600"/>
              </a:spcBef>
              <a:spcAft>
                <a:spcPts val="0"/>
              </a:spcAft>
              <a:buNone/>
            </a:pPr>
            <a:r>
              <a:t/>
            </a:r>
            <a:endParaRPr sz="2000"/>
          </a:p>
        </p:txBody>
      </p:sp>
      <p:sp>
        <p:nvSpPr>
          <p:cNvPr id="484" name="Shape 48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8" name="Shape 488"/>
        <p:cNvGrpSpPr/>
        <p:nvPr/>
      </p:nvGrpSpPr>
      <p:grpSpPr>
        <a:xfrm>
          <a:off x="0" y="0"/>
          <a:ext cx="0" cy="0"/>
          <a:chOff x="0" y="0"/>
          <a:chExt cx="0" cy="0"/>
        </a:xfrm>
      </p:grpSpPr>
      <p:sp>
        <p:nvSpPr>
          <p:cNvPr id="489" name="Shape 489"/>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Boundary Values</a:t>
            </a:r>
            <a:endParaRPr/>
          </a:p>
        </p:txBody>
      </p:sp>
      <p:sp>
        <p:nvSpPr>
          <p:cNvPr id="490" name="Shape 490"/>
          <p:cNvSpPr txBox="1"/>
          <p:nvPr>
            <p:ph idx="1" type="body"/>
          </p:nvPr>
        </p:nvSpPr>
        <p:spPr>
          <a:xfrm>
            <a:off x="457200" y="1600200"/>
            <a:ext cx="43020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Basic Idea:</a:t>
            </a:r>
            <a:endParaRPr/>
          </a:p>
          <a:p>
            <a:pPr indent="-419100" lvl="0" marL="457200" marR="0" rtl="0" algn="l">
              <a:lnSpc>
                <a:spcPct val="100000"/>
              </a:lnSpc>
              <a:spcBef>
                <a:spcPts val="600"/>
              </a:spcBef>
              <a:spcAft>
                <a:spcPts val="0"/>
              </a:spcAft>
              <a:buSzPts val="3000"/>
              <a:buChar char="●"/>
            </a:pPr>
            <a:r>
              <a:rPr lang="en"/>
              <a:t>Errors tend to occur at the boundary of a partition.</a:t>
            </a:r>
            <a:endParaRPr/>
          </a:p>
          <a:p>
            <a:pPr indent="-419100" lvl="0" marL="457200" marR="0" rtl="0" algn="l">
              <a:lnSpc>
                <a:spcPct val="100000"/>
              </a:lnSpc>
              <a:spcBef>
                <a:spcPts val="0"/>
              </a:spcBef>
              <a:spcAft>
                <a:spcPts val="0"/>
              </a:spcAft>
              <a:buSzPts val="3000"/>
              <a:buChar char="●"/>
            </a:pPr>
            <a:r>
              <a:rPr lang="en"/>
              <a:t>Remember to select inputs from those boundaries.</a:t>
            </a:r>
            <a:endParaRPr/>
          </a:p>
        </p:txBody>
      </p:sp>
      <p:sp>
        <p:nvSpPr>
          <p:cNvPr id="491" name="Shape 491"/>
          <p:cNvSpPr/>
          <p:nvPr/>
        </p:nvSpPr>
        <p:spPr>
          <a:xfrm>
            <a:off x="4715700" y="1812900"/>
            <a:ext cx="3767100" cy="40665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2" name="Shape 492"/>
          <p:cNvSpPr/>
          <p:nvPr/>
        </p:nvSpPr>
        <p:spPr>
          <a:xfrm>
            <a:off x="5411165" y="3472938"/>
            <a:ext cx="188700" cy="243000"/>
          </a:xfrm>
          <a:prstGeom prst="noSmoking">
            <a:avLst>
              <a:gd fmla="val 18750" name="adj"/>
            </a:avLst>
          </a:prstGeom>
          <a:solidFill>
            <a:srgbClr val="980000"/>
          </a:solidFill>
          <a:ln cap="flat" cmpd="sng" w="19050">
            <a:solidFill>
              <a:srgbClr val="98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3" name="Shape 493"/>
          <p:cNvSpPr/>
          <p:nvPr/>
        </p:nvSpPr>
        <p:spPr>
          <a:xfrm>
            <a:off x="5222560" y="3472938"/>
            <a:ext cx="188700" cy="243000"/>
          </a:xfrm>
          <a:prstGeom prst="noSmoking">
            <a:avLst>
              <a:gd fmla="val 18750" name="adj"/>
            </a:avLst>
          </a:prstGeom>
          <a:solidFill>
            <a:srgbClr val="980000"/>
          </a:solidFill>
          <a:ln cap="flat" cmpd="sng" w="19050">
            <a:solidFill>
              <a:srgbClr val="98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4" name="Shape 494"/>
          <p:cNvSpPr/>
          <p:nvPr/>
        </p:nvSpPr>
        <p:spPr>
          <a:xfrm>
            <a:off x="7712196" y="5094168"/>
            <a:ext cx="188700" cy="243000"/>
          </a:xfrm>
          <a:prstGeom prst="noSmoking">
            <a:avLst>
              <a:gd fmla="val 18750" name="adj"/>
            </a:avLst>
          </a:prstGeom>
          <a:solidFill>
            <a:srgbClr val="980000"/>
          </a:solidFill>
          <a:ln cap="flat" cmpd="sng" w="19050">
            <a:solidFill>
              <a:srgbClr val="98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5" name="Shape 495"/>
          <p:cNvSpPr/>
          <p:nvPr/>
        </p:nvSpPr>
        <p:spPr>
          <a:xfrm>
            <a:off x="7712186" y="4863070"/>
            <a:ext cx="188700" cy="243000"/>
          </a:xfrm>
          <a:prstGeom prst="noSmoking">
            <a:avLst>
              <a:gd fmla="val 18750" name="adj"/>
            </a:avLst>
          </a:prstGeom>
          <a:solidFill>
            <a:srgbClr val="980000"/>
          </a:solidFill>
          <a:ln cap="flat" cmpd="sng" w="19050">
            <a:solidFill>
              <a:srgbClr val="98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6" name="Shape 496"/>
          <p:cNvSpPr/>
          <p:nvPr/>
        </p:nvSpPr>
        <p:spPr>
          <a:xfrm>
            <a:off x="7537373" y="5094168"/>
            <a:ext cx="188700" cy="243000"/>
          </a:xfrm>
          <a:prstGeom prst="noSmoking">
            <a:avLst>
              <a:gd fmla="val 18750" name="adj"/>
            </a:avLst>
          </a:prstGeom>
          <a:solidFill>
            <a:srgbClr val="980000"/>
          </a:solidFill>
          <a:ln cap="flat" cmpd="sng" w="19050">
            <a:solidFill>
              <a:srgbClr val="98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97" name="Shape 497"/>
          <p:cNvCxnSpPr>
            <a:stCxn id="491" idx="0"/>
          </p:cNvCxnSpPr>
          <p:nvPr/>
        </p:nvCxnSpPr>
        <p:spPr>
          <a:xfrm>
            <a:off x="6599250" y="1812900"/>
            <a:ext cx="0" cy="4066500"/>
          </a:xfrm>
          <a:prstGeom prst="straightConnector1">
            <a:avLst/>
          </a:prstGeom>
          <a:noFill/>
          <a:ln cap="flat" cmpd="sng" w="19050">
            <a:solidFill>
              <a:schemeClr val="dk2"/>
            </a:solidFill>
            <a:prstDash val="dash"/>
            <a:round/>
            <a:headEnd len="lg" w="lg" type="none"/>
            <a:tailEnd len="lg" w="lg" type="none"/>
          </a:ln>
        </p:spPr>
      </p:cxnSp>
      <p:cxnSp>
        <p:nvCxnSpPr>
          <p:cNvPr id="498" name="Shape 498"/>
          <p:cNvCxnSpPr>
            <a:endCxn id="491" idx="3"/>
          </p:cNvCxnSpPr>
          <p:nvPr/>
        </p:nvCxnSpPr>
        <p:spPr>
          <a:xfrm>
            <a:off x="4715400" y="3846150"/>
            <a:ext cx="3767400" cy="0"/>
          </a:xfrm>
          <a:prstGeom prst="straightConnector1">
            <a:avLst/>
          </a:prstGeom>
          <a:noFill/>
          <a:ln cap="flat" cmpd="sng" w="19050">
            <a:solidFill>
              <a:schemeClr val="dk2"/>
            </a:solidFill>
            <a:prstDash val="dash"/>
            <a:round/>
            <a:headEnd len="lg" w="lg" type="none"/>
            <a:tailEnd len="lg" w="lg" type="none"/>
          </a:ln>
        </p:spPr>
      </p:cxnSp>
      <p:cxnSp>
        <p:nvCxnSpPr>
          <p:cNvPr id="499" name="Shape 499"/>
          <p:cNvCxnSpPr>
            <a:stCxn id="491" idx="1"/>
            <a:endCxn id="491" idx="0"/>
          </p:cNvCxnSpPr>
          <p:nvPr/>
        </p:nvCxnSpPr>
        <p:spPr>
          <a:xfrm flipH="1" rot="10800000">
            <a:off x="4715700" y="1813050"/>
            <a:ext cx="1883400" cy="2033100"/>
          </a:xfrm>
          <a:prstGeom prst="straightConnector1">
            <a:avLst/>
          </a:prstGeom>
          <a:noFill/>
          <a:ln cap="flat" cmpd="sng" w="19050">
            <a:solidFill>
              <a:schemeClr val="dk2"/>
            </a:solidFill>
            <a:prstDash val="dash"/>
            <a:round/>
            <a:headEnd len="lg" w="lg" type="none"/>
            <a:tailEnd len="lg" w="lg" type="none"/>
          </a:ln>
        </p:spPr>
      </p:cxnSp>
      <p:cxnSp>
        <p:nvCxnSpPr>
          <p:cNvPr id="500" name="Shape 500"/>
          <p:cNvCxnSpPr>
            <a:stCxn id="491" idx="0"/>
          </p:cNvCxnSpPr>
          <p:nvPr/>
        </p:nvCxnSpPr>
        <p:spPr>
          <a:xfrm>
            <a:off x="6599250" y="1812900"/>
            <a:ext cx="1883400" cy="2033400"/>
          </a:xfrm>
          <a:prstGeom prst="straightConnector1">
            <a:avLst/>
          </a:prstGeom>
          <a:noFill/>
          <a:ln cap="flat" cmpd="sng" w="19050">
            <a:solidFill>
              <a:schemeClr val="dk2"/>
            </a:solidFill>
            <a:prstDash val="dash"/>
            <a:round/>
            <a:headEnd len="lg" w="lg" type="none"/>
            <a:tailEnd len="lg" w="lg" type="none"/>
          </a:ln>
        </p:spPr>
      </p:cxnSp>
      <p:cxnSp>
        <p:nvCxnSpPr>
          <p:cNvPr id="501" name="Shape 501"/>
          <p:cNvCxnSpPr>
            <a:stCxn id="491" idx="3"/>
            <a:endCxn id="491" idx="2"/>
          </p:cNvCxnSpPr>
          <p:nvPr/>
        </p:nvCxnSpPr>
        <p:spPr>
          <a:xfrm flipH="1">
            <a:off x="6599400" y="3846150"/>
            <a:ext cx="1883400" cy="2033100"/>
          </a:xfrm>
          <a:prstGeom prst="straightConnector1">
            <a:avLst/>
          </a:prstGeom>
          <a:noFill/>
          <a:ln cap="flat" cmpd="sng" w="19050">
            <a:solidFill>
              <a:schemeClr val="dk2"/>
            </a:solidFill>
            <a:prstDash val="dash"/>
            <a:round/>
            <a:headEnd len="lg" w="lg" type="none"/>
            <a:tailEnd len="lg" w="lg" type="none"/>
          </a:ln>
        </p:spPr>
      </p:cxnSp>
      <p:cxnSp>
        <p:nvCxnSpPr>
          <p:cNvPr id="502" name="Shape 502"/>
          <p:cNvCxnSpPr>
            <a:stCxn id="491" idx="1"/>
          </p:cNvCxnSpPr>
          <p:nvPr/>
        </p:nvCxnSpPr>
        <p:spPr>
          <a:xfrm>
            <a:off x="4715700" y="3846150"/>
            <a:ext cx="1883400" cy="2033400"/>
          </a:xfrm>
          <a:prstGeom prst="straightConnector1">
            <a:avLst/>
          </a:prstGeom>
          <a:noFill/>
          <a:ln cap="flat" cmpd="sng" w="19050">
            <a:solidFill>
              <a:schemeClr val="dk2"/>
            </a:solidFill>
            <a:prstDash val="dash"/>
            <a:round/>
            <a:headEnd len="lg" w="lg" type="none"/>
            <a:tailEnd len="lg" w="lg" type="none"/>
          </a:ln>
        </p:spPr>
      </p:cxnSp>
      <p:cxnSp>
        <p:nvCxnSpPr>
          <p:cNvPr id="503" name="Shape 503"/>
          <p:cNvCxnSpPr>
            <a:stCxn id="491" idx="1"/>
          </p:cNvCxnSpPr>
          <p:nvPr/>
        </p:nvCxnSpPr>
        <p:spPr>
          <a:xfrm flipH="1" rot="10800000">
            <a:off x="4715700" y="2673150"/>
            <a:ext cx="1848300" cy="1173000"/>
          </a:xfrm>
          <a:prstGeom prst="straightConnector1">
            <a:avLst/>
          </a:prstGeom>
          <a:noFill/>
          <a:ln cap="flat" cmpd="sng" w="19050">
            <a:solidFill>
              <a:schemeClr val="dk2"/>
            </a:solidFill>
            <a:prstDash val="dash"/>
            <a:round/>
            <a:headEnd len="lg" w="lg" type="none"/>
            <a:tailEnd len="lg" w="lg" type="none"/>
          </a:ln>
        </p:spPr>
      </p:cxnSp>
      <p:cxnSp>
        <p:nvCxnSpPr>
          <p:cNvPr id="504" name="Shape 504"/>
          <p:cNvCxnSpPr/>
          <p:nvPr/>
        </p:nvCxnSpPr>
        <p:spPr>
          <a:xfrm flipH="1">
            <a:off x="5935333" y="2699443"/>
            <a:ext cx="591000" cy="2421600"/>
          </a:xfrm>
          <a:prstGeom prst="straightConnector1">
            <a:avLst/>
          </a:prstGeom>
          <a:noFill/>
          <a:ln cap="flat" cmpd="sng" w="19050">
            <a:solidFill>
              <a:schemeClr val="dk2"/>
            </a:solidFill>
            <a:prstDash val="dash"/>
            <a:round/>
            <a:headEnd len="lg" w="lg" type="none"/>
            <a:tailEnd len="lg" w="lg" type="none"/>
          </a:ln>
        </p:spPr>
      </p:cxnSp>
      <p:sp>
        <p:nvSpPr>
          <p:cNvPr id="505" name="Shape 50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9" name="Shape 509"/>
        <p:cNvGrpSpPr/>
        <p:nvPr/>
      </p:nvGrpSpPr>
      <p:grpSpPr>
        <a:xfrm>
          <a:off x="0" y="0"/>
          <a:ext cx="0" cy="0"/>
          <a:chOff x="0" y="0"/>
          <a:chExt cx="0" cy="0"/>
        </a:xfrm>
      </p:grpSpPr>
      <p:sp>
        <p:nvSpPr>
          <p:cNvPr id="510" name="Shape 51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Choosing Test Case Values</a:t>
            </a:r>
            <a:endParaRPr/>
          </a:p>
        </p:txBody>
      </p:sp>
      <p:sp>
        <p:nvSpPr>
          <p:cNvPr id="511" name="Shape 511"/>
          <p:cNvSpPr txBox="1"/>
          <p:nvPr>
            <p:ph idx="1" type="body"/>
          </p:nvPr>
        </p:nvSpPr>
        <p:spPr>
          <a:xfrm>
            <a:off x="527100" y="1600200"/>
            <a:ext cx="82296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400"/>
              <a:t>Choose test case values at the boundary (and typical) values for each partition.</a:t>
            </a:r>
            <a:endParaRPr sz="2400"/>
          </a:p>
          <a:p>
            <a:pPr indent="-381000" lvl="0" marL="457200" rtl="0">
              <a:spcBef>
                <a:spcPts val="600"/>
              </a:spcBef>
              <a:spcAft>
                <a:spcPts val="0"/>
              </a:spcAft>
              <a:buSzPts val="2400"/>
              <a:buChar char="●"/>
            </a:pPr>
            <a:r>
              <a:rPr lang="en" sz="2400"/>
              <a:t>If an input is intended to be a 5-digit integer between 10000 and 99999, you want partitions:</a:t>
            </a:r>
            <a:endParaRPr sz="2400"/>
          </a:p>
          <a:p>
            <a:pPr indent="457200" lvl="0" marL="0" rtl="0">
              <a:spcBef>
                <a:spcPts val="600"/>
              </a:spcBef>
              <a:spcAft>
                <a:spcPts val="0"/>
              </a:spcAft>
              <a:buClr>
                <a:schemeClr val="dk1"/>
              </a:buClr>
              <a:buSzPts val="1100"/>
              <a:buFont typeface="Arial"/>
              <a:buNone/>
            </a:pPr>
            <a:r>
              <a:rPr b="1" lang="en" sz="2400"/>
              <a:t>&lt;10000, 10000-99999, &gt;100000</a:t>
            </a:r>
            <a:endParaRPr sz="2400"/>
          </a:p>
          <a:p>
            <a:pPr indent="0" lvl="0" marL="0" rtl="0">
              <a:spcBef>
                <a:spcPts val="600"/>
              </a:spcBef>
              <a:spcAft>
                <a:spcPts val="0"/>
              </a:spcAft>
              <a:buNone/>
            </a:pPr>
            <a:r>
              <a:t/>
            </a:r>
            <a:endParaRPr sz="2400">
              <a:latin typeface="Courier New"/>
              <a:ea typeface="Courier New"/>
              <a:cs typeface="Courier New"/>
              <a:sym typeface="Courier New"/>
            </a:endParaRPr>
          </a:p>
        </p:txBody>
      </p:sp>
      <p:sp>
        <p:nvSpPr>
          <p:cNvPr id="512" name="Shape 512"/>
          <p:cNvSpPr/>
          <p:nvPr/>
        </p:nvSpPr>
        <p:spPr>
          <a:xfrm>
            <a:off x="573700" y="3979075"/>
            <a:ext cx="380400" cy="421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0</a:t>
            </a:r>
            <a:endParaRPr/>
          </a:p>
        </p:txBody>
      </p:sp>
      <p:sp>
        <p:nvSpPr>
          <p:cNvPr id="513" name="Shape 513"/>
          <p:cNvSpPr/>
          <p:nvPr/>
        </p:nvSpPr>
        <p:spPr>
          <a:xfrm>
            <a:off x="1157950" y="3979075"/>
            <a:ext cx="608400" cy="421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5000</a:t>
            </a:r>
            <a:endParaRPr/>
          </a:p>
        </p:txBody>
      </p:sp>
      <p:sp>
        <p:nvSpPr>
          <p:cNvPr id="514" name="Shape 514"/>
          <p:cNvSpPr/>
          <p:nvPr/>
        </p:nvSpPr>
        <p:spPr>
          <a:xfrm>
            <a:off x="1917000" y="3979075"/>
            <a:ext cx="608400" cy="421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9999</a:t>
            </a:r>
            <a:endParaRPr/>
          </a:p>
        </p:txBody>
      </p:sp>
      <p:cxnSp>
        <p:nvCxnSpPr>
          <p:cNvPr id="515" name="Shape 515"/>
          <p:cNvCxnSpPr>
            <a:stCxn id="512" idx="0"/>
          </p:cNvCxnSpPr>
          <p:nvPr/>
        </p:nvCxnSpPr>
        <p:spPr>
          <a:xfrm flipH="1" rot="10800000">
            <a:off x="763900" y="3711775"/>
            <a:ext cx="714600" cy="267300"/>
          </a:xfrm>
          <a:prstGeom prst="straightConnector1">
            <a:avLst/>
          </a:prstGeom>
          <a:noFill/>
          <a:ln cap="flat" cmpd="sng" w="19050">
            <a:solidFill>
              <a:schemeClr val="dk2"/>
            </a:solidFill>
            <a:prstDash val="solid"/>
            <a:round/>
            <a:headEnd len="lg" w="lg" type="none"/>
            <a:tailEnd len="lg" w="lg" type="triangle"/>
          </a:ln>
        </p:spPr>
      </p:cxnSp>
      <p:cxnSp>
        <p:nvCxnSpPr>
          <p:cNvPr id="516" name="Shape 516"/>
          <p:cNvCxnSpPr>
            <a:stCxn id="513" idx="0"/>
          </p:cNvCxnSpPr>
          <p:nvPr/>
        </p:nvCxnSpPr>
        <p:spPr>
          <a:xfrm flipH="1" rot="10800000">
            <a:off x="1462150" y="3732175"/>
            <a:ext cx="150000" cy="246900"/>
          </a:xfrm>
          <a:prstGeom prst="straightConnector1">
            <a:avLst/>
          </a:prstGeom>
          <a:noFill/>
          <a:ln cap="flat" cmpd="sng" w="19050">
            <a:solidFill>
              <a:schemeClr val="dk2"/>
            </a:solidFill>
            <a:prstDash val="solid"/>
            <a:round/>
            <a:headEnd len="lg" w="lg" type="none"/>
            <a:tailEnd len="lg" w="lg" type="triangle"/>
          </a:ln>
        </p:spPr>
      </p:cxnSp>
      <p:cxnSp>
        <p:nvCxnSpPr>
          <p:cNvPr id="517" name="Shape 517"/>
          <p:cNvCxnSpPr>
            <a:stCxn id="514" idx="0"/>
          </p:cNvCxnSpPr>
          <p:nvPr/>
        </p:nvCxnSpPr>
        <p:spPr>
          <a:xfrm rot="10800000">
            <a:off x="1807500" y="3752875"/>
            <a:ext cx="413700" cy="226200"/>
          </a:xfrm>
          <a:prstGeom prst="straightConnector1">
            <a:avLst/>
          </a:prstGeom>
          <a:noFill/>
          <a:ln cap="flat" cmpd="sng" w="19050">
            <a:solidFill>
              <a:schemeClr val="dk2"/>
            </a:solidFill>
            <a:prstDash val="solid"/>
            <a:round/>
            <a:headEnd len="lg" w="lg" type="none"/>
            <a:tailEnd len="lg" w="lg" type="triangle"/>
          </a:ln>
        </p:spPr>
      </p:cxnSp>
      <p:sp>
        <p:nvSpPr>
          <p:cNvPr id="518" name="Shape 518"/>
          <p:cNvSpPr/>
          <p:nvPr/>
        </p:nvSpPr>
        <p:spPr>
          <a:xfrm>
            <a:off x="2037000" y="4768950"/>
            <a:ext cx="714600" cy="421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10000</a:t>
            </a:r>
            <a:endParaRPr/>
          </a:p>
        </p:txBody>
      </p:sp>
      <p:sp>
        <p:nvSpPr>
          <p:cNvPr id="519" name="Shape 519"/>
          <p:cNvSpPr/>
          <p:nvPr/>
        </p:nvSpPr>
        <p:spPr>
          <a:xfrm>
            <a:off x="2899825" y="4768950"/>
            <a:ext cx="714600" cy="421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50000</a:t>
            </a:r>
            <a:endParaRPr/>
          </a:p>
        </p:txBody>
      </p:sp>
      <p:sp>
        <p:nvSpPr>
          <p:cNvPr id="520" name="Shape 520"/>
          <p:cNvSpPr/>
          <p:nvPr/>
        </p:nvSpPr>
        <p:spPr>
          <a:xfrm>
            <a:off x="3714500" y="4768950"/>
            <a:ext cx="714600" cy="421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99999</a:t>
            </a:r>
            <a:endParaRPr/>
          </a:p>
        </p:txBody>
      </p:sp>
      <p:cxnSp>
        <p:nvCxnSpPr>
          <p:cNvPr id="521" name="Shape 521"/>
          <p:cNvCxnSpPr>
            <a:stCxn id="518" idx="0"/>
          </p:cNvCxnSpPr>
          <p:nvPr/>
        </p:nvCxnSpPr>
        <p:spPr>
          <a:xfrm flipH="1" rot="10800000">
            <a:off x="2394300" y="3773550"/>
            <a:ext cx="534000" cy="995400"/>
          </a:xfrm>
          <a:prstGeom prst="straightConnector1">
            <a:avLst/>
          </a:prstGeom>
          <a:noFill/>
          <a:ln cap="flat" cmpd="sng" w="19050">
            <a:solidFill>
              <a:schemeClr val="dk2"/>
            </a:solidFill>
            <a:prstDash val="solid"/>
            <a:round/>
            <a:headEnd len="lg" w="lg" type="none"/>
            <a:tailEnd len="lg" w="lg" type="triangle"/>
          </a:ln>
        </p:spPr>
      </p:cxnSp>
      <p:cxnSp>
        <p:nvCxnSpPr>
          <p:cNvPr id="522" name="Shape 522"/>
          <p:cNvCxnSpPr>
            <a:stCxn id="519" idx="0"/>
          </p:cNvCxnSpPr>
          <p:nvPr/>
        </p:nvCxnSpPr>
        <p:spPr>
          <a:xfrm rot="10800000">
            <a:off x="3164725" y="3824850"/>
            <a:ext cx="92400" cy="944100"/>
          </a:xfrm>
          <a:prstGeom prst="straightConnector1">
            <a:avLst/>
          </a:prstGeom>
          <a:noFill/>
          <a:ln cap="flat" cmpd="sng" w="19050">
            <a:solidFill>
              <a:schemeClr val="dk2"/>
            </a:solidFill>
            <a:prstDash val="solid"/>
            <a:round/>
            <a:headEnd len="lg" w="lg" type="none"/>
            <a:tailEnd len="lg" w="lg" type="triangle"/>
          </a:ln>
        </p:spPr>
      </p:cxnSp>
      <p:cxnSp>
        <p:nvCxnSpPr>
          <p:cNvPr id="523" name="Shape 523"/>
          <p:cNvCxnSpPr>
            <a:stCxn id="520" idx="0"/>
          </p:cNvCxnSpPr>
          <p:nvPr/>
        </p:nvCxnSpPr>
        <p:spPr>
          <a:xfrm rot="10800000">
            <a:off x="3524600" y="3804150"/>
            <a:ext cx="547200" cy="964800"/>
          </a:xfrm>
          <a:prstGeom prst="straightConnector1">
            <a:avLst/>
          </a:prstGeom>
          <a:noFill/>
          <a:ln cap="flat" cmpd="sng" w="19050">
            <a:solidFill>
              <a:schemeClr val="dk2"/>
            </a:solidFill>
            <a:prstDash val="solid"/>
            <a:round/>
            <a:headEnd len="lg" w="lg" type="none"/>
            <a:tailEnd len="lg" w="lg" type="triangle"/>
          </a:ln>
        </p:spPr>
      </p:cxnSp>
      <p:sp>
        <p:nvSpPr>
          <p:cNvPr id="524" name="Shape 524"/>
          <p:cNvSpPr/>
          <p:nvPr/>
        </p:nvSpPr>
        <p:spPr>
          <a:xfrm>
            <a:off x="4257950" y="3979075"/>
            <a:ext cx="885600" cy="421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100000</a:t>
            </a:r>
            <a:endParaRPr/>
          </a:p>
        </p:txBody>
      </p:sp>
      <p:sp>
        <p:nvSpPr>
          <p:cNvPr id="525" name="Shape 525"/>
          <p:cNvSpPr/>
          <p:nvPr/>
        </p:nvSpPr>
        <p:spPr>
          <a:xfrm>
            <a:off x="5291925" y="3979075"/>
            <a:ext cx="885600" cy="421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150000</a:t>
            </a:r>
            <a:endParaRPr/>
          </a:p>
        </p:txBody>
      </p:sp>
      <p:sp>
        <p:nvSpPr>
          <p:cNvPr id="526" name="Shape 526"/>
          <p:cNvSpPr/>
          <p:nvPr/>
        </p:nvSpPr>
        <p:spPr>
          <a:xfrm>
            <a:off x="6325900" y="3979075"/>
            <a:ext cx="885600" cy="421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max int</a:t>
            </a:r>
            <a:endParaRPr/>
          </a:p>
        </p:txBody>
      </p:sp>
      <p:cxnSp>
        <p:nvCxnSpPr>
          <p:cNvPr id="527" name="Shape 527"/>
          <p:cNvCxnSpPr>
            <a:stCxn id="524" idx="0"/>
          </p:cNvCxnSpPr>
          <p:nvPr/>
        </p:nvCxnSpPr>
        <p:spPr>
          <a:xfrm flipH="1" rot="10800000">
            <a:off x="4700750" y="3742675"/>
            <a:ext cx="181200" cy="236400"/>
          </a:xfrm>
          <a:prstGeom prst="straightConnector1">
            <a:avLst/>
          </a:prstGeom>
          <a:noFill/>
          <a:ln cap="flat" cmpd="sng" w="19050">
            <a:solidFill>
              <a:schemeClr val="dk2"/>
            </a:solidFill>
            <a:prstDash val="solid"/>
            <a:round/>
            <a:headEnd len="lg" w="lg" type="none"/>
            <a:tailEnd len="lg" w="lg" type="triangle"/>
          </a:ln>
        </p:spPr>
      </p:cxnSp>
      <p:cxnSp>
        <p:nvCxnSpPr>
          <p:cNvPr id="528" name="Shape 528"/>
          <p:cNvCxnSpPr>
            <a:stCxn id="525" idx="0"/>
          </p:cNvCxnSpPr>
          <p:nvPr/>
        </p:nvCxnSpPr>
        <p:spPr>
          <a:xfrm rot="10800000">
            <a:off x="5025825" y="3783775"/>
            <a:ext cx="708900" cy="195300"/>
          </a:xfrm>
          <a:prstGeom prst="straightConnector1">
            <a:avLst/>
          </a:prstGeom>
          <a:noFill/>
          <a:ln cap="flat" cmpd="sng" w="19050">
            <a:solidFill>
              <a:schemeClr val="dk2"/>
            </a:solidFill>
            <a:prstDash val="solid"/>
            <a:round/>
            <a:headEnd len="lg" w="lg" type="none"/>
            <a:tailEnd len="lg" w="lg" type="triangle"/>
          </a:ln>
        </p:spPr>
      </p:cxnSp>
      <p:cxnSp>
        <p:nvCxnSpPr>
          <p:cNvPr id="529" name="Shape 529"/>
          <p:cNvCxnSpPr>
            <a:stCxn id="526" idx="0"/>
          </p:cNvCxnSpPr>
          <p:nvPr/>
        </p:nvCxnSpPr>
        <p:spPr>
          <a:xfrm rot="10800000">
            <a:off x="5416600" y="3742675"/>
            <a:ext cx="1352100" cy="236400"/>
          </a:xfrm>
          <a:prstGeom prst="straightConnector1">
            <a:avLst/>
          </a:prstGeom>
          <a:noFill/>
          <a:ln cap="flat" cmpd="sng" w="19050">
            <a:solidFill>
              <a:schemeClr val="dk2"/>
            </a:solidFill>
            <a:prstDash val="solid"/>
            <a:round/>
            <a:headEnd len="lg" w="lg" type="none"/>
            <a:tailEnd len="lg" w="lg" type="triangle"/>
          </a:ln>
        </p:spPr>
      </p:cxnSp>
      <p:sp>
        <p:nvSpPr>
          <p:cNvPr id="530" name="Shape 53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Shape 7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Specification Example</a:t>
            </a:r>
            <a:endParaRPr/>
          </a:p>
        </p:txBody>
      </p:sp>
      <p:sp>
        <p:nvSpPr>
          <p:cNvPr id="77" name="Shape 77"/>
          <p:cNvSpPr txBox="1"/>
          <p:nvPr>
            <p:ph idx="1" type="body"/>
          </p:nvPr>
        </p:nvSpPr>
        <p:spPr>
          <a:xfrm>
            <a:off x="679725" y="1600200"/>
            <a:ext cx="80070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b="1" lang="en"/>
              <a:t>Requirement:</a:t>
            </a:r>
            <a:endParaRPr b="1"/>
          </a:p>
          <a:p>
            <a:pPr indent="-381000" lvl="0" marL="457200" marR="0" rtl="0" algn="l">
              <a:lnSpc>
                <a:spcPct val="100000"/>
              </a:lnSpc>
              <a:spcBef>
                <a:spcPts val="600"/>
              </a:spcBef>
              <a:spcAft>
                <a:spcPts val="0"/>
              </a:spcAft>
              <a:buSzPts val="2400"/>
              <a:buAutoNum type="arabicPeriod"/>
            </a:pPr>
            <a:r>
              <a:rPr lang="en" sz="2400"/>
              <a:t>The user shall set a password to control account access.</a:t>
            </a:r>
            <a:endParaRPr sz="2400"/>
          </a:p>
          <a:p>
            <a:pPr indent="0" lvl="0" marL="0" marR="0" rtl="0" algn="l">
              <a:lnSpc>
                <a:spcPct val="100000"/>
              </a:lnSpc>
              <a:spcBef>
                <a:spcPts val="600"/>
              </a:spcBef>
              <a:spcAft>
                <a:spcPts val="0"/>
              </a:spcAft>
              <a:buNone/>
            </a:pPr>
            <a:r>
              <a:rPr b="1" lang="en"/>
              <a:t>Specification:</a:t>
            </a:r>
            <a:endParaRPr b="1"/>
          </a:p>
          <a:p>
            <a:pPr indent="-381000" lvl="0" marL="457200" marR="0" rtl="0" algn="l">
              <a:lnSpc>
                <a:spcPct val="100000"/>
              </a:lnSpc>
              <a:spcBef>
                <a:spcPts val="600"/>
              </a:spcBef>
              <a:spcAft>
                <a:spcPts val="0"/>
              </a:spcAft>
              <a:buSzPts val="2400"/>
              <a:buAutoNum type="arabicPeriod"/>
            </a:pPr>
            <a:r>
              <a:rPr lang="en" sz="2400"/>
              <a:t>The password shall be at least eight and no more than sixteen symbols long.</a:t>
            </a:r>
            <a:endParaRPr sz="2400"/>
          </a:p>
          <a:p>
            <a:pPr indent="-381000" lvl="0" marL="457200" marR="0" rtl="0" algn="l">
              <a:lnSpc>
                <a:spcPct val="100000"/>
              </a:lnSpc>
              <a:spcBef>
                <a:spcPts val="0"/>
              </a:spcBef>
              <a:spcAft>
                <a:spcPts val="0"/>
              </a:spcAft>
              <a:buSzPts val="2400"/>
              <a:buAutoNum type="arabicPeriod"/>
            </a:pPr>
            <a:r>
              <a:rPr lang="en" sz="2400"/>
              <a:t>The password shall contain at least one lower case and one upper case letter.</a:t>
            </a:r>
            <a:endParaRPr sz="2400"/>
          </a:p>
          <a:p>
            <a:pPr indent="-381000" lvl="0" marL="457200" marR="0" rtl="0" algn="l">
              <a:lnSpc>
                <a:spcPct val="100000"/>
              </a:lnSpc>
              <a:spcBef>
                <a:spcPts val="0"/>
              </a:spcBef>
              <a:spcAft>
                <a:spcPts val="0"/>
              </a:spcAft>
              <a:buSzPts val="2400"/>
              <a:buAutoNum type="arabicPeriod"/>
            </a:pPr>
            <a:r>
              <a:rPr lang="en" sz="2400"/>
              <a:t>The password shall be hashed and stored in the password database (Req 3.4).</a:t>
            </a:r>
            <a:endParaRPr sz="2400"/>
          </a:p>
        </p:txBody>
      </p:sp>
      <p:sp>
        <p:nvSpPr>
          <p:cNvPr id="78" name="Shape 7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4" name="Shape 534"/>
        <p:cNvGrpSpPr/>
        <p:nvPr/>
      </p:nvGrpSpPr>
      <p:grpSpPr>
        <a:xfrm>
          <a:off x="0" y="0"/>
          <a:ext cx="0" cy="0"/>
          <a:chOff x="0" y="0"/>
          <a:chExt cx="0" cy="0"/>
        </a:xfrm>
      </p:grpSpPr>
      <p:sp>
        <p:nvSpPr>
          <p:cNvPr id="535" name="Shape 53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Key Points</a:t>
            </a:r>
            <a:endParaRPr/>
          </a:p>
        </p:txBody>
      </p:sp>
      <p:sp>
        <p:nvSpPr>
          <p:cNvPr id="536" name="Shape 53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The requirement specifications define the correct behavior of the system</a:t>
            </a:r>
            <a:r>
              <a:rPr b="1" lang="en"/>
              <a:t>.</a:t>
            </a:r>
            <a:endParaRPr b="1"/>
          </a:p>
          <a:p>
            <a:pPr indent="-381000" lvl="1" marL="914400" marR="0" rtl="0" algn="l">
              <a:lnSpc>
                <a:spcPct val="100000"/>
              </a:lnSpc>
              <a:spcBef>
                <a:spcPts val="0"/>
              </a:spcBef>
              <a:spcAft>
                <a:spcPts val="0"/>
              </a:spcAft>
              <a:buSzPts val="2400"/>
              <a:buChar char="○"/>
            </a:pPr>
            <a:r>
              <a:rPr lang="en"/>
              <a:t>Therefore, the first step in testing should be to derive tests from the specifications.</a:t>
            </a:r>
            <a:endParaRPr/>
          </a:p>
          <a:p>
            <a:pPr indent="-419100" lvl="0" marL="457200" marR="0" rtl="0" algn="l">
              <a:lnSpc>
                <a:spcPct val="100000"/>
              </a:lnSpc>
              <a:spcBef>
                <a:spcPts val="0"/>
              </a:spcBef>
              <a:spcAft>
                <a:spcPts val="0"/>
              </a:spcAft>
              <a:buSzPts val="3000"/>
              <a:buChar char="●"/>
            </a:pPr>
            <a:r>
              <a:rPr lang="en"/>
              <a:t>If the specification cannot be tested, you most likely have a bad requirement.</a:t>
            </a:r>
            <a:endParaRPr/>
          </a:p>
          <a:p>
            <a:pPr indent="-381000" lvl="1" marL="914400" marR="0" rtl="0" algn="l">
              <a:lnSpc>
                <a:spcPct val="100000"/>
              </a:lnSpc>
              <a:spcBef>
                <a:spcPts val="0"/>
              </a:spcBef>
              <a:spcAft>
                <a:spcPts val="0"/>
              </a:spcAft>
              <a:buSzPts val="2400"/>
              <a:buChar char="○"/>
            </a:pPr>
            <a:r>
              <a:rPr lang="en"/>
              <a:t>Rewrite it so it is testable.</a:t>
            </a:r>
            <a:endParaRPr/>
          </a:p>
          <a:p>
            <a:pPr indent="-381000" lvl="1" marL="914400" marR="0" rtl="0" algn="l">
              <a:lnSpc>
                <a:spcPct val="100000"/>
              </a:lnSpc>
              <a:spcBef>
                <a:spcPts val="0"/>
              </a:spcBef>
              <a:spcAft>
                <a:spcPts val="0"/>
              </a:spcAft>
              <a:buSzPts val="2400"/>
              <a:buChar char="○"/>
            </a:pPr>
            <a:r>
              <a:rPr lang="en"/>
              <a:t>Remove the requirement if it can’t be rewritten.</a:t>
            </a:r>
            <a:endParaRPr/>
          </a:p>
          <a:p>
            <a:pPr indent="-419100" lvl="0" marL="457200" marR="0" rtl="0" algn="l">
              <a:lnSpc>
                <a:spcPct val="100000"/>
              </a:lnSpc>
              <a:spcBef>
                <a:spcPts val="0"/>
              </a:spcBef>
              <a:spcAft>
                <a:spcPts val="0"/>
              </a:spcAft>
              <a:buSzPts val="3000"/>
              <a:buChar char="●"/>
            </a:pPr>
            <a:r>
              <a:rPr lang="en"/>
              <a:t>Tests must be written in terms of independently testable features.</a:t>
            </a:r>
            <a:endParaRPr/>
          </a:p>
          <a:p>
            <a:pPr indent="0" lvl="0" marL="0" marR="0" rtl="0" algn="l">
              <a:lnSpc>
                <a:spcPct val="100000"/>
              </a:lnSpc>
              <a:spcBef>
                <a:spcPts val="600"/>
              </a:spcBef>
              <a:spcAft>
                <a:spcPts val="0"/>
              </a:spcAft>
              <a:buNone/>
            </a:pPr>
            <a:r>
              <a:t/>
            </a:r>
            <a:endParaRPr b="1"/>
          </a:p>
        </p:txBody>
      </p:sp>
      <p:sp>
        <p:nvSpPr>
          <p:cNvPr id="537" name="Shape 53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1" name="Shape 541"/>
        <p:cNvGrpSpPr/>
        <p:nvPr/>
      </p:nvGrpSpPr>
      <p:grpSpPr>
        <a:xfrm>
          <a:off x="0" y="0"/>
          <a:ext cx="0" cy="0"/>
          <a:chOff x="0" y="0"/>
          <a:chExt cx="0" cy="0"/>
        </a:xfrm>
      </p:grpSpPr>
      <p:sp>
        <p:nvSpPr>
          <p:cNvPr id="542" name="Shape 54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Key Points</a:t>
            </a:r>
            <a:endParaRPr/>
          </a:p>
        </p:txBody>
      </p:sp>
      <p:sp>
        <p:nvSpPr>
          <p:cNvPr id="543" name="Shape 54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Not all inputs will have the same outcome, so the inputs should be partitioned and test cases should be derived that try values from each partition. </a:t>
            </a:r>
            <a:endParaRPr/>
          </a:p>
          <a:p>
            <a:pPr indent="-419100" lvl="0" marL="457200" marR="0" rtl="0" algn="l">
              <a:lnSpc>
                <a:spcPct val="100000"/>
              </a:lnSpc>
              <a:spcBef>
                <a:spcPts val="0"/>
              </a:spcBef>
              <a:spcAft>
                <a:spcPts val="0"/>
              </a:spcAft>
              <a:buSzPts val="3000"/>
              <a:buChar char="●"/>
            </a:pPr>
            <a:r>
              <a:rPr lang="en"/>
              <a:t>Input partitions can be used to form abstract </a:t>
            </a:r>
            <a:r>
              <a:rPr i="1" lang="en"/>
              <a:t>test specifications</a:t>
            </a:r>
            <a:r>
              <a:rPr lang="en"/>
              <a:t> that can be turned into 1+ concrete test cases.</a:t>
            </a:r>
            <a:endParaRPr/>
          </a:p>
          <a:p>
            <a:pPr indent="0" lvl="0" marL="0" marR="0" rtl="0" algn="l">
              <a:lnSpc>
                <a:spcPct val="100000"/>
              </a:lnSpc>
              <a:spcBef>
                <a:spcPts val="600"/>
              </a:spcBef>
              <a:spcAft>
                <a:spcPts val="0"/>
              </a:spcAft>
              <a:buNone/>
            </a:pPr>
            <a:r>
              <a:t/>
            </a:r>
            <a:endParaRPr b="1"/>
          </a:p>
        </p:txBody>
      </p:sp>
      <p:sp>
        <p:nvSpPr>
          <p:cNvPr id="544" name="Shape 54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8" name="Shape 548"/>
        <p:cNvGrpSpPr/>
        <p:nvPr/>
      </p:nvGrpSpPr>
      <p:grpSpPr>
        <a:xfrm>
          <a:off x="0" y="0"/>
          <a:ext cx="0" cy="0"/>
          <a:chOff x="0" y="0"/>
          <a:chExt cx="0" cy="0"/>
        </a:xfrm>
      </p:grpSpPr>
      <p:sp>
        <p:nvSpPr>
          <p:cNvPr id="549" name="Shape 54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Next Time</a:t>
            </a:r>
            <a:endParaRPr/>
          </a:p>
        </p:txBody>
      </p:sp>
      <p:sp>
        <p:nvSpPr>
          <p:cNvPr id="550" name="Shape 55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Combinatorial Testing</a:t>
            </a:r>
            <a:endParaRPr/>
          </a:p>
          <a:p>
            <a:pPr indent="-381000" lvl="1" marL="914400" marR="0" rtl="0" algn="l">
              <a:lnSpc>
                <a:spcPct val="100000"/>
              </a:lnSpc>
              <a:spcBef>
                <a:spcPts val="0"/>
              </a:spcBef>
              <a:spcAft>
                <a:spcPts val="0"/>
              </a:spcAft>
              <a:buSzPts val="2400"/>
              <a:buChar char="○"/>
            </a:pPr>
            <a:r>
              <a:rPr lang="en"/>
              <a:t>How to come up with a reasonable number of requirements-based test cases.</a:t>
            </a:r>
            <a:endParaRPr/>
          </a:p>
          <a:p>
            <a:pPr indent="-381000" lvl="1" marL="914400" marR="0" rtl="0" algn="l">
              <a:lnSpc>
                <a:spcPct val="100000"/>
              </a:lnSpc>
              <a:spcBef>
                <a:spcPts val="0"/>
              </a:spcBef>
              <a:spcAft>
                <a:spcPts val="0"/>
              </a:spcAft>
              <a:buSzPts val="2400"/>
              <a:buChar char="○"/>
            </a:pPr>
            <a:r>
              <a:rPr lang="en"/>
              <a:t>Reading: Chapter 11</a:t>
            </a:r>
            <a:endParaRPr/>
          </a:p>
          <a:p>
            <a:pPr indent="0" lvl="0" marL="0" marR="0" rtl="0" algn="l">
              <a:lnSpc>
                <a:spcPct val="100000"/>
              </a:lnSpc>
              <a:spcBef>
                <a:spcPts val="600"/>
              </a:spcBef>
              <a:spcAft>
                <a:spcPts val="0"/>
              </a:spcAft>
              <a:buNone/>
            </a:pPr>
            <a:r>
              <a:t/>
            </a:r>
            <a:endParaRPr/>
          </a:p>
          <a:p>
            <a:pPr indent="-419100" lvl="0" marL="457200" marR="0" rtl="0" algn="l">
              <a:lnSpc>
                <a:spcPct val="100000"/>
              </a:lnSpc>
              <a:spcBef>
                <a:spcPts val="600"/>
              </a:spcBef>
              <a:spcAft>
                <a:spcPts val="0"/>
              </a:spcAft>
              <a:buSzPts val="3000"/>
              <a:buChar char="●"/>
            </a:pPr>
            <a:r>
              <a:rPr lang="en"/>
              <a:t>Homework: </a:t>
            </a:r>
            <a:endParaRPr/>
          </a:p>
          <a:p>
            <a:pPr indent="-381000" lvl="1" marL="914400" marR="0" rtl="0" algn="l">
              <a:lnSpc>
                <a:spcPct val="100000"/>
              </a:lnSpc>
              <a:spcBef>
                <a:spcPts val="0"/>
              </a:spcBef>
              <a:spcAft>
                <a:spcPts val="0"/>
              </a:spcAft>
              <a:buSzPts val="2400"/>
              <a:buChar char="○"/>
            </a:pPr>
            <a:r>
              <a:rPr lang="en"/>
              <a:t>Assignment 1 Posted</a:t>
            </a:r>
            <a:endParaRPr/>
          </a:p>
          <a:p>
            <a:pPr indent="-381000" lvl="1" marL="914400" marR="0" rtl="0" algn="l">
              <a:lnSpc>
                <a:spcPct val="100000"/>
              </a:lnSpc>
              <a:spcBef>
                <a:spcPts val="0"/>
              </a:spcBef>
              <a:spcAft>
                <a:spcPts val="0"/>
              </a:spcAft>
              <a:buSzPts val="2400"/>
              <a:buChar char="○"/>
            </a:pPr>
            <a:r>
              <a:rPr lang="en"/>
              <a:t>Reading Assignment due Thursday (11:59 PM)</a:t>
            </a:r>
            <a:endParaRPr/>
          </a:p>
          <a:p>
            <a:pPr indent="-381000" lvl="2" marL="1371600" rtl="0">
              <a:spcBef>
                <a:spcPts val="0"/>
              </a:spcBef>
              <a:spcAft>
                <a:spcPts val="0"/>
              </a:spcAft>
              <a:buSzPts val="2400"/>
              <a:buChar char="■"/>
            </a:pPr>
            <a:r>
              <a:rPr lang="en"/>
              <a:t>James Whittaker. </a:t>
            </a:r>
            <a:r>
              <a:rPr i="1" lang="en"/>
              <a:t>The 10-Minute Test Plan</a:t>
            </a:r>
            <a:r>
              <a:rPr lang="en"/>
              <a:t>.</a:t>
            </a:r>
            <a:endParaRPr/>
          </a:p>
          <a:p>
            <a:pPr indent="-342900" lvl="3" marL="1828800" rtl="0">
              <a:spcBef>
                <a:spcPts val="0"/>
              </a:spcBef>
              <a:spcAft>
                <a:spcPts val="0"/>
              </a:spcAft>
              <a:buSzPts val="1800"/>
              <a:buChar char="●"/>
            </a:pPr>
            <a:r>
              <a:rPr lang="en" sz="1800"/>
              <a:t>One page write-up: </a:t>
            </a:r>
            <a:endParaRPr sz="1800"/>
          </a:p>
          <a:p>
            <a:pPr indent="-342900" lvl="4" marL="2286000" rtl="0">
              <a:spcBef>
                <a:spcPts val="0"/>
              </a:spcBef>
              <a:spcAft>
                <a:spcPts val="0"/>
              </a:spcAft>
              <a:buSzPts val="1800"/>
              <a:buChar char="○"/>
            </a:pPr>
            <a:r>
              <a:rPr lang="en"/>
              <a:t>summary + thoughts + suggestions for improvement</a:t>
            </a:r>
            <a:endParaRPr/>
          </a:p>
          <a:p>
            <a:pPr indent="0" lvl="0" marL="0" marR="0" rtl="0" algn="l">
              <a:lnSpc>
                <a:spcPct val="100000"/>
              </a:lnSpc>
              <a:spcBef>
                <a:spcPts val="600"/>
              </a:spcBef>
              <a:spcAft>
                <a:spcPts val="0"/>
              </a:spcAft>
              <a:buNone/>
            </a:pPr>
            <a:r>
              <a:t/>
            </a:r>
            <a:endParaRPr b="1"/>
          </a:p>
        </p:txBody>
      </p:sp>
      <p:sp>
        <p:nvSpPr>
          <p:cNvPr id="551" name="Shape 55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Where Does a Test Plan Come From?</a:t>
            </a:r>
            <a:endParaRPr/>
          </a:p>
        </p:txBody>
      </p:sp>
      <p:sp>
        <p:nvSpPr>
          <p:cNvPr id="84" name="Shape 8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Most test plans are derived from requirement specifications.</a:t>
            </a:r>
            <a:endParaRPr/>
          </a:p>
          <a:p>
            <a:pPr indent="-381000" lvl="1" marL="914400" rtl="0">
              <a:spcBef>
                <a:spcPts val="0"/>
              </a:spcBef>
              <a:spcAft>
                <a:spcPts val="0"/>
              </a:spcAft>
              <a:buSzPts val="2400"/>
              <a:buChar char="○"/>
            </a:pPr>
            <a:r>
              <a:rPr lang="en" sz="2400"/>
              <a:t>The specification defines “correct” behavior.</a:t>
            </a:r>
            <a:endParaRPr sz="2400"/>
          </a:p>
          <a:p>
            <a:pPr indent="-381000" lvl="1" marL="914400" rtl="0">
              <a:spcBef>
                <a:spcPts val="0"/>
              </a:spcBef>
              <a:spcAft>
                <a:spcPts val="0"/>
              </a:spcAft>
              <a:buSzPts val="2400"/>
              <a:buChar char="○"/>
            </a:pPr>
            <a:r>
              <a:rPr lang="en" sz="2400"/>
              <a:t>The specification exists in some form before code is written, and guides development.</a:t>
            </a:r>
            <a:endParaRPr sz="2400"/>
          </a:p>
          <a:p>
            <a:pPr indent="-381000" lvl="1" marL="914400" rtl="0">
              <a:spcBef>
                <a:spcPts val="0"/>
              </a:spcBef>
              <a:spcAft>
                <a:spcPts val="0"/>
              </a:spcAft>
              <a:buSzPts val="2400"/>
              <a:buChar char="○"/>
            </a:pPr>
            <a:r>
              <a:rPr lang="en" sz="2400"/>
              <a:t>Test plans and cases can be developed and refined as the code is built.</a:t>
            </a:r>
            <a:endParaRPr/>
          </a:p>
          <a:p>
            <a:pPr indent="-419100" lvl="0" marL="457200" rtl="0">
              <a:spcBef>
                <a:spcPts val="0"/>
              </a:spcBef>
              <a:spcAft>
                <a:spcPts val="0"/>
              </a:spcAft>
              <a:buSzPts val="3000"/>
              <a:buChar char="●"/>
            </a:pPr>
            <a:r>
              <a:rPr b="1" lang="en"/>
              <a:t>Functional Testing: </a:t>
            </a:r>
            <a:r>
              <a:rPr lang="en"/>
              <a:t>The p</a:t>
            </a:r>
            <a:r>
              <a:rPr lang="en"/>
              <a:t>rocess of deriving tests from the requirement specifications.</a:t>
            </a:r>
            <a:endParaRPr/>
          </a:p>
        </p:txBody>
      </p:sp>
      <p:sp>
        <p:nvSpPr>
          <p:cNvPr id="85" name="Shape 8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Functional Testing</a:t>
            </a:r>
            <a:endParaRPr/>
          </a:p>
        </p:txBody>
      </p:sp>
      <p:sp>
        <p:nvSpPr>
          <p:cNvPr id="91" name="Shape 9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Process of deriving tests from the requirement specifications.</a:t>
            </a:r>
            <a:endParaRPr/>
          </a:p>
          <a:p>
            <a:pPr indent="-419100" lvl="1" marL="914400" marR="0" rtl="0" algn="l">
              <a:lnSpc>
                <a:spcPct val="100000"/>
              </a:lnSpc>
              <a:spcBef>
                <a:spcPts val="0"/>
              </a:spcBef>
              <a:spcAft>
                <a:spcPts val="0"/>
              </a:spcAft>
              <a:buClr>
                <a:schemeClr val="dk1"/>
              </a:buClr>
              <a:buSzPts val="3000"/>
              <a:buFont typeface="Arial"/>
              <a:buChar char="○"/>
            </a:pPr>
            <a:r>
              <a:rPr lang="en"/>
              <a:t>Typically the baseline technique for designing test cases. Can begin as part of requirements specification, and continue through each level of design and implementation.</a:t>
            </a:r>
            <a:endParaRPr/>
          </a:p>
          <a:p>
            <a:pPr indent="-381000" lvl="1" marL="914400" marR="0" rtl="0" algn="l">
              <a:lnSpc>
                <a:spcPct val="100000"/>
              </a:lnSpc>
              <a:spcBef>
                <a:spcPts val="0"/>
              </a:spcBef>
              <a:spcAft>
                <a:spcPts val="0"/>
              </a:spcAft>
              <a:buSzPts val="2400"/>
              <a:buChar char="○"/>
            </a:pPr>
            <a:r>
              <a:rPr lang="en"/>
              <a:t>Basis of verification - builds evidence that the implementation conforms to its specification.</a:t>
            </a:r>
            <a:endParaRPr/>
          </a:p>
          <a:p>
            <a:pPr indent="-381000" lvl="1" marL="914400" marR="0" rtl="0" algn="l">
              <a:lnSpc>
                <a:spcPct val="100000"/>
              </a:lnSpc>
              <a:spcBef>
                <a:spcPts val="0"/>
              </a:spcBef>
              <a:spcAft>
                <a:spcPts val="0"/>
              </a:spcAft>
              <a:buSzPts val="2400"/>
              <a:buChar char="○"/>
            </a:pPr>
            <a:r>
              <a:rPr lang="en"/>
              <a:t>Effective at finding some classes of faults that elude code-based techniques.</a:t>
            </a:r>
            <a:endParaRPr/>
          </a:p>
          <a:p>
            <a:pPr indent="-381000" lvl="2" marL="1371600" marR="0" rtl="0" algn="l">
              <a:lnSpc>
                <a:spcPct val="100000"/>
              </a:lnSpc>
              <a:spcBef>
                <a:spcPts val="0"/>
              </a:spcBef>
              <a:spcAft>
                <a:spcPts val="0"/>
              </a:spcAft>
              <a:buSzPts val="2400"/>
              <a:buChar char="■"/>
            </a:pPr>
            <a:r>
              <a:rPr lang="en"/>
              <a:t>i.e., incorrect outcomes and missing functionality</a:t>
            </a:r>
            <a:endParaRPr/>
          </a:p>
          <a:p>
            <a:pPr indent="0" lvl="0" marL="457200" marR="0" rtl="0" algn="l">
              <a:lnSpc>
                <a:spcPct val="100000"/>
              </a:lnSpc>
              <a:spcBef>
                <a:spcPts val="600"/>
              </a:spcBef>
              <a:spcAft>
                <a:spcPts val="0"/>
              </a:spcAft>
              <a:buNone/>
            </a:pPr>
            <a:r>
              <a:t/>
            </a:r>
            <a:endParaRPr/>
          </a:p>
        </p:txBody>
      </p:sp>
      <p:sp>
        <p:nvSpPr>
          <p:cNvPr id="92" name="Shape 9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Partitioning</a:t>
            </a:r>
            <a:endParaRPr/>
          </a:p>
        </p:txBody>
      </p:sp>
      <p:sp>
        <p:nvSpPr>
          <p:cNvPr id="98" name="Shape 98"/>
          <p:cNvSpPr/>
          <p:nvPr/>
        </p:nvSpPr>
        <p:spPr>
          <a:xfrm>
            <a:off x="654675" y="1978850"/>
            <a:ext cx="3375900" cy="10197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Requirement Specification</a:t>
            </a:r>
            <a:endParaRPr b="1" sz="1800"/>
          </a:p>
        </p:txBody>
      </p:sp>
      <p:sp>
        <p:nvSpPr>
          <p:cNvPr id="99" name="Shape 99"/>
          <p:cNvSpPr/>
          <p:nvPr/>
        </p:nvSpPr>
        <p:spPr>
          <a:xfrm>
            <a:off x="654675" y="4518990"/>
            <a:ext cx="3375900" cy="10197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Test Cases</a:t>
            </a:r>
            <a:endParaRPr b="1" sz="2400"/>
          </a:p>
        </p:txBody>
      </p:sp>
      <p:cxnSp>
        <p:nvCxnSpPr>
          <p:cNvPr id="100" name="Shape 100"/>
          <p:cNvCxnSpPr>
            <a:stCxn id="98" idx="2"/>
            <a:endCxn id="101" idx="0"/>
          </p:cNvCxnSpPr>
          <p:nvPr/>
        </p:nvCxnSpPr>
        <p:spPr>
          <a:xfrm>
            <a:off x="2342625" y="2998550"/>
            <a:ext cx="0" cy="510300"/>
          </a:xfrm>
          <a:prstGeom prst="straightConnector1">
            <a:avLst/>
          </a:prstGeom>
          <a:noFill/>
          <a:ln cap="flat" cmpd="sng" w="38100">
            <a:solidFill>
              <a:schemeClr val="dk2"/>
            </a:solidFill>
            <a:prstDash val="solid"/>
            <a:round/>
            <a:headEnd len="lg" w="lg" type="none"/>
            <a:tailEnd len="lg" w="lg" type="triangle"/>
          </a:ln>
        </p:spPr>
      </p:cxnSp>
      <p:cxnSp>
        <p:nvCxnSpPr>
          <p:cNvPr id="102" name="Shape 102"/>
          <p:cNvCxnSpPr>
            <a:stCxn id="101" idx="2"/>
            <a:endCxn id="99" idx="0"/>
          </p:cNvCxnSpPr>
          <p:nvPr/>
        </p:nvCxnSpPr>
        <p:spPr>
          <a:xfrm>
            <a:off x="2342625" y="4041390"/>
            <a:ext cx="0" cy="477600"/>
          </a:xfrm>
          <a:prstGeom prst="straightConnector1">
            <a:avLst/>
          </a:prstGeom>
          <a:noFill/>
          <a:ln cap="flat" cmpd="sng" w="38100">
            <a:solidFill>
              <a:schemeClr val="dk2"/>
            </a:solidFill>
            <a:prstDash val="solid"/>
            <a:round/>
            <a:headEnd len="lg" w="lg" type="none"/>
            <a:tailEnd len="lg" w="lg" type="triangle"/>
          </a:ln>
        </p:spPr>
      </p:cxnSp>
      <p:sp>
        <p:nvSpPr>
          <p:cNvPr id="103" name="Shape 103"/>
          <p:cNvSpPr txBox="1"/>
          <p:nvPr/>
        </p:nvSpPr>
        <p:spPr>
          <a:xfrm>
            <a:off x="2045748" y="3503723"/>
            <a:ext cx="593700" cy="5103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b="1" lang="en" sz="3000"/>
              <a:t>?</a:t>
            </a:r>
            <a:endParaRPr b="1" sz="3000"/>
          </a:p>
        </p:txBody>
      </p:sp>
      <p:sp>
        <p:nvSpPr>
          <p:cNvPr id="104" name="Shape 104"/>
          <p:cNvSpPr txBox="1"/>
          <p:nvPr>
            <p:ph idx="2" type="body"/>
          </p:nvPr>
        </p:nvSpPr>
        <p:spPr>
          <a:xfrm>
            <a:off x="4175950" y="1600200"/>
            <a:ext cx="45108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Functional testing is based on the idea of </a:t>
            </a:r>
            <a:r>
              <a:rPr b="1" lang="en"/>
              <a:t>partitioning</a:t>
            </a:r>
            <a:r>
              <a:rPr lang="en"/>
              <a:t>.</a:t>
            </a:r>
            <a:endParaRPr/>
          </a:p>
          <a:p>
            <a:pPr indent="-381000" lvl="1" marL="914400" rtl="0">
              <a:spcBef>
                <a:spcPts val="0"/>
              </a:spcBef>
              <a:spcAft>
                <a:spcPts val="0"/>
              </a:spcAft>
              <a:buSzPts val="2400"/>
              <a:buChar char="○"/>
            </a:pPr>
            <a:r>
              <a:rPr lang="en"/>
              <a:t>You can’t test individual requirements in isolation. </a:t>
            </a:r>
            <a:endParaRPr/>
          </a:p>
          <a:p>
            <a:pPr indent="-381000" lvl="1" marL="914400" rtl="0">
              <a:spcBef>
                <a:spcPts val="0"/>
              </a:spcBef>
              <a:spcAft>
                <a:spcPts val="0"/>
              </a:spcAft>
              <a:buSzPts val="2400"/>
              <a:buChar char="○"/>
            </a:pPr>
            <a:r>
              <a:rPr lang="en"/>
              <a:t>Instead, we need to partition the specification and software into features that can be tested.</a:t>
            </a:r>
            <a:endParaRPr/>
          </a:p>
        </p:txBody>
      </p:sp>
      <p:sp>
        <p:nvSpPr>
          <p:cNvPr id="105" name="Shape 10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Partitioning</a:t>
            </a:r>
            <a:endParaRPr/>
          </a:p>
        </p:txBody>
      </p:sp>
      <p:sp>
        <p:nvSpPr>
          <p:cNvPr id="111" name="Shape 111"/>
          <p:cNvSpPr/>
          <p:nvPr/>
        </p:nvSpPr>
        <p:spPr>
          <a:xfrm>
            <a:off x="654675" y="1978850"/>
            <a:ext cx="3375900" cy="10197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Requirement Specification</a:t>
            </a:r>
            <a:endParaRPr b="1" sz="1800"/>
          </a:p>
        </p:txBody>
      </p:sp>
      <p:sp>
        <p:nvSpPr>
          <p:cNvPr id="112" name="Shape 112"/>
          <p:cNvSpPr/>
          <p:nvPr/>
        </p:nvSpPr>
        <p:spPr>
          <a:xfrm>
            <a:off x="654675" y="4518990"/>
            <a:ext cx="3375900" cy="10197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Test Cases</a:t>
            </a:r>
            <a:endParaRPr b="1" sz="2400"/>
          </a:p>
        </p:txBody>
      </p:sp>
      <p:cxnSp>
        <p:nvCxnSpPr>
          <p:cNvPr id="113" name="Shape 113"/>
          <p:cNvCxnSpPr>
            <a:stCxn id="111" idx="2"/>
            <a:endCxn id="114" idx="0"/>
          </p:cNvCxnSpPr>
          <p:nvPr/>
        </p:nvCxnSpPr>
        <p:spPr>
          <a:xfrm>
            <a:off x="2342625" y="2998550"/>
            <a:ext cx="0" cy="510300"/>
          </a:xfrm>
          <a:prstGeom prst="straightConnector1">
            <a:avLst/>
          </a:prstGeom>
          <a:noFill/>
          <a:ln cap="flat" cmpd="sng" w="38100">
            <a:solidFill>
              <a:schemeClr val="dk2"/>
            </a:solidFill>
            <a:prstDash val="solid"/>
            <a:round/>
            <a:headEnd len="lg" w="lg" type="none"/>
            <a:tailEnd len="lg" w="lg" type="triangle"/>
          </a:ln>
        </p:spPr>
      </p:cxnSp>
      <p:cxnSp>
        <p:nvCxnSpPr>
          <p:cNvPr id="115" name="Shape 115"/>
          <p:cNvCxnSpPr>
            <a:stCxn id="114" idx="2"/>
            <a:endCxn id="112" idx="0"/>
          </p:cNvCxnSpPr>
          <p:nvPr/>
        </p:nvCxnSpPr>
        <p:spPr>
          <a:xfrm>
            <a:off x="2342625" y="4041390"/>
            <a:ext cx="0" cy="477600"/>
          </a:xfrm>
          <a:prstGeom prst="straightConnector1">
            <a:avLst/>
          </a:prstGeom>
          <a:noFill/>
          <a:ln cap="flat" cmpd="sng" w="38100">
            <a:solidFill>
              <a:schemeClr val="dk2"/>
            </a:solidFill>
            <a:prstDash val="solid"/>
            <a:round/>
            <a:headEnd len="lg" w="lg" type="none"/>
            <a:tailEnd len="lg" w="lg" type="triangle"/>
          </a:ln>
        </p:spPr>
      </p:cxnSp>
      <p:sp>
        <p:nvSpPr>
          <p:cNvPr id="116" name="Shape 116"/>
          <p:cNvSpPr txBox="1"/>
          <p:nvPr/>
        </p:nvSpPr>
        <p:spPr>
          <a:xfrm>
            <a:off x="2045748" y="3503723"/>
            <a:ext cx="593700" cy="51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t>?</a:t>
            </a:r>
            <a:endParaRPr b="1" sz="3000"/>
          </a:p>
        </p:txBody>
      </p:sp>
      <p:sp>
        <p:nvSpPr>
          <p:cNvPr id="117" name="Shape 117"/>
          <p:cNvSpPr txBox="1"/>
          <p:nvPr>
            <p:ph idx="2" type="body"/>
          </p:nvPr>
        </p:nvSpPr>
        <p:spPr>
          <a:xfrm>
            <a:off x="4175950" y="1600200"/>
            <a:ext cx="45108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Not all inputs have the same effect.</a:t>
            </a:r>
            <a:endParaRPr/>
          </a:p>
          <a:p>
            <a:pPr indent="-419100" lvl="0" marL="457200" marR="0" rtl="0" algn="l">
              <a:lnSpc>
                <a:spcPct val="100000"/>
              </a:lnSpc>
              <a:spcBef>
                <a:spcPts val="0"/>
              </a:spcBef>
              <a:spcAft>
                <a:spcPts val="0"/>
              </a:spcAft>
              <a:buClr>
                <a:schemeClr val="dk1"/>
              </a:buClr>
              <a:buSzPts val="3000"/>
              <a:buFont typeface="Arial"/>
              <a:buChar char="●"/>
            </a:pPr>
            <a:r>
              <a:rPr lang="en"/>
              <a:t>Partition the outputs of a feature into the possible outcomes.</a:t>
            </a:r>
            <a:endParaRPr/>
          </a:p>
          <a:p>
            <a:pPr indent="-381000" lvl="1" marL="914400" marR="0" rtl="0" algn="l">
              <a:lnSpc>
                <a:spcPct val="100000"/>
              </a:lnSpc>
              <a:spcBef>
                <a:spcPts val="0"/>
              </a:spcBef>
              <a:spcAft>
                <a:spcPts val="0"/>
              </a:spcAft>
              <a:buClr>
                <a:schemeClr val="dk1"/>
              </a:buClr>
              <a:buSzPts val="2400"/>
              <a:buFont typeface="Arial"/>
              <a:buChar char="○"/>
            </a:pPr>
            <a:r>
              <a:rPr lang="en"/>
              <a:t>… and the inputs, by what outcomes they cause (or other potential groupings).</a:t>
            </a:r>
            <a:endParaRPr/>
          </a:p>
          <a:p>
            <a:pPr indent="0" lvl="0" marL="0" rtl="0">
              <a:spcBef>
                <a:spcPts val="600"/>
              </a:spcBef>
              <a:spcAft>
                <a:spcPts val="0"/>
              </a:spcAft>
              <a:buNone/>
            </a:pPr>
            <a:r>
              <a:t/>
            </a:r>
            <a:endParaRPr/>
          </a:p>
        </p:txBody>
      </p:sp>
      <p:sp>
        <p:nvSpPr>
          <p:cNvPr id="118" name="Shape 11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