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B97AC39-3C1D-44DB-92B8-CA21C0848D1C}">
  <a:tblStyle styleId="{BB97AC39-3C1D-44DB-92B8-CA21C0848D1C}" styleName="Table_0">
    <a:wholeTbl>
      <a:tcTxStyle>
        <a:font>
          <a:latin typeface="Arial"/>
          <a:ea typeface="Arial"/>
          <a:cs typeface="Arial"/>
        </a:font>
        <a:srgbClr val="000000"/>
      </a:tcTxStyle>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2209E0E-58F9-4073-82E5-E03DEF3D66B4}" styleName="Table_1">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Not just model and components. We need some information on what defines a valid configuration - there might be a database of models and components that lists the options available. Even though that isn’t a direct input to the function, it’s something we need to consider as well. It’s required for the code to function and its contents impact execution.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What defines a model - what are the categories or characteristics of a model?</a:t>
            </a:r>
            <a:endParaRPr>
              <a:solidFill>
                <a:schemeClr val="dk1"/>
              </a:solidFill>
            </a:endParaRPr>
          </a:p>
          <a:p>
            <a:pPr indent="0" lvl="0" marL="0" rtl="0">
              <a:lnSpc>
                <a:spcPct val="115000"/>
              </a:lnSpc>
              <a:spcBef>
                <a:spcPts val="0"/>
              </a:spcBef>
              <a:spcAft>
                <a:spcPts val="0"/>
              </a:spcAft>
              <a:buNone/>
            </a:pPr>
            <a:r>
              <a:rPr lang="en">
                <a:solidFill>
                  <a:schemeClr val="dk1"/>
                </a:solidFill>
              </a:rPr>
              <a:t>(id, req slots, optional slots)</a:t>
            </a:r>
            <a:endParaRPr>
              <a:solidFill>
                <a:schemeClr val="dk1"/>
              </a:solidFill>
            </a:endParaRPr>
          </a:p>
          <a:p>
            <a:pPr indent="0" lvl="0" marL="0" rtl="0">
              <a:lnSpc>
                <a:spcPct val="115000"/>
              </a:lnSpc>
              <a:spcBef>
                <a:spcPts val="0"/>
              </a:spcBef>
              <a:spcAft>
                <a:spcPts val="0"/>
              </a:spcAft>
              <a:buNone/>
            </a:pPr>
            <a:r>
              <a:rPr lang="en">
                <a:solidFill>
                  <a:schemeClr val="dk1"/>
                </a:solidFill>
              </a:rPr>
              <a:t>think about how model influences the allowed components - number of slots, what form are those slots, and are the selected components compatible with those slots?</a:t>
            </a:r>
            <a:endParaRPr>
              <a:solidFill>
                <a:schemeClr val="dk1"/>
              </a:solidFill>
            </a:endParaRPr>
          </a:p>
          <a:p>
            <a:pPr indent="0" lvl="0" marL="0" rtl="0">
              <a:lnSpc>
                <a:spcPct val="115000"/>
              </a:lnSpc>
              <a:spcBef>
                <a:spcPts val="0"/>
              </a:spcBef>
              <a:spcAft>
                <a:spcPts val="0"/>
              </a:spcAft>
              <a:buNone/>
            </a:pPr>
            <a:r>
              <a:rPr lang="en">
                <a:solidFill>
                  <a:schemeClr val="dk1"/>
                </a:solidFill>
              </a:rPr>
              <a:t>(does the selection correspond to the model slots?, required components with non-empty selections, optional components with non-empty selections, what components have you selected for the required slots, what components have ou selected for the optional slots)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rPr lang="en">
                <a:solidFill>
                  <a:schemeClr val="dk1"/>
                </a:solidFill>
              </a:rPr>
              <a:t>for now, keep product database simple</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Again, just like last time, we now want to form test specifications</a:t>
            </a:r>
            <a:endParaRPr>
              <a:solidFill>
                <a:schemeClr val="dk1"/>
              </a:solidFill>
            </a:endParaRPr>
          </a:p>
          <a:p>
            <a:pPr indent="0" lvl="0" marL="0" rtl="0">
              <a:lnSpc>
                <a:spcPct val="115000"/>
              </a:lnSpc>
              <a:spcBef>
                <a:spcPts val="0"/>
              </a:spcBef>
              <a:spcAft>
                <a:spcPts val="0"/>
              </a:spcAft>
              <a:buNone/>
            </a:pPr>
            <a:r>
              <a:rPr lang="en">
                <a:solidFill>
                  <a:schemeClr val="dk1"/>
                </a:solidFill>
              </a:rPr>
              <a:t>(read 1) - now, the only thing to keep in mind is that - last class -we were pretty strictly talking about the actual inputs of a method and partioning those into classes of value that are grouped in some logical manner, such as by what outcome they produce. Here, the only difference is that we might actually be talking about choices that don’t correspond to a single variable, but rather shape the actual variables being passed into the method. For example, on the component input, one of the choices was the number of optional components with non-empty selections. That’s not a literal variable you set, but rather, an aspect of the set of components - the actual variable - you pass in. Make sense? So, keeping that in mind, we need to look at each categor and (read 2). </a:t>
            </a:r>
            <a:endParaRPr>
              <a:solidFill>
                <a:schemeClr val="dk1"/>
              </a:solidFill>
            </a:endParaRPr>
          </a:p>
          <a:p>
            <a:pPr indent="0" lvl="0" marL="0" rtl="0">
              <a:lnSpc>
                <a:spcPct val="115000"/>
              </a:lnSpc>
              <a:spcBef>
                <a:spcPts val="0"/>
              </a:spcBef>
              <a:spcAft>
                <a:spcPts val="0"/>
              </a:spcAft>
              <a:buNone/>
            </a:pPr>
            <a:r>
              <a:rPr lang="en">
                <a:solidFill>
                  <a:schemeClr val="dk1"/>
                </a:solidFill>
              </a:rPr>
              <a:t>Then, (read 3)</a:t>
            </a:r>
            <a:endParaRPr>
              <a:solidFill>
                <a:schemeClr val="dk1"/>
              </a:solidFill>
            </a:endParaRPr>
          </a:p>
          <a:p>
            <a:pPr indent="0" lvl="0" marL="0" rtl="0">
              <a:lnSpc>
                <a:spcPct val="115000"/>
              </a:lnSpc>
              <a:spcBef>
                <a:spcPts val="0"/>
              </a:spcBef>
              <a:spcAft>
                <a:spcPts val="0"/>
              </a:spcAft>
              <a:buNone/>
            </a:pPr>
            <a:r>
              <a:rPr lang="en">
                <a:solidFill>
                  <a:schemeClr val="dk1"/>
                </a:solidFill>
              </a:rPr>
              <a:t>The same advice applies - start by considering the different outcomes of a feature. Especially the error-handling cases, and make sure you try all of those variations out to make sure nothing bad sneaks through. Remember boundary values - extreme values within each class, those at the edges between two classes. Those often trigger weird off-by-one conditions, so try them.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again, let’s look at our categories for each parameter. What are some choices</a:t>
            </a:r>
            <a:endParaRPr>
              <a:solidFill>
                <a:schemeClr val="dk1"/>
              </a:solidFill>
            </a:endParaRPr>
          </a:p>
          <a:p>
            <a:pPr indent="0" lvl="0" marL="0" rtl="0">
              <a:lnSpc>
                <a:spcPct val="115000"/>
              </a:lnSpc>
              <a:spcBef>
                <a:spcPts val="0"/>
              </a:spcBef>
              <a:spcAft>
                <a:spcPts val="0"/>
              </a:spcAft>
              <a:buNone/>
            </a:pPr>
            <a:r>
              <a:rPr lang="en">
                <a:solidFill>
                  <a:schemeClr val="dk1"/>
                </a:solidFill>
              </a:rPr>
              <a:t>(walk through, seek input)</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(walk throught)</a:t>
            </a:r>
            <a:endParaRPr>
              <a:solidFill>
                <a:schemeClr val="dk1"/>
              </a:solidFill>
            </a:endParaRPr>
          </a:p>
          <a:p>
            <a:pPr indent="0" lvl="0" marL="0" rtl="0">
              <a:lnSpc>
                <a:spcPct val="115000"/>
              </a:lnSpc>
              <a:spcBef>
                <a:spcPts val="0"/>
              </a:spcBef>
              <a:spcAft>
                <a:spcPts val="0"/>
              </a:spcAft>
              <a:buNone/>
            </a:pPr>
            <a:r>
              <a:rPr lang="en">
                <a:solidFill>
                  <a:schemeClr val="dk1"/>
                </a:solidFill>
              </a:rPr>
              <a:t>combined required/optional on right for readability</a:t>
            </a:r>
            <a:endParaRPr>
              <a:solidFill>
                <a:schemeClr val="dk1"/>
              </a:solidFill>
            </a:endParaRPr>
          </a:p>
          <a:p>
            <a:pPr indent="0" lvl="0" marL="0" rtl="0">
              <a:lnSpc>
                <a:spcPct val="115000"/>
              </a:lnSpc>
              <a:spcBef>
                <a:spcPts val="0"/>
              </a:spcBef>
              <a:spcAft>
                <a:spcPts val="0"/>
              </a:spcAft>
              <a:buNone/>
            </a:pPr>
            <a:r>
              <a:rPr lang="en">
                <a:solidFill>
                  <a:schemeClr val="dk1"/>
                </a:solidFill>
              </a:rPr>
              <a:t>NOT ALL POSSIBLE VALUES, think - it’s easy to capture the normal, everyday behavior, but think about what can go wrong and make sure you test that. Make sure you really capture the essence of the specification. If it is mentioned in the specification, you NEED a test showing that it happens as was stated in the spec. In thinking, you might even identify situations not covered yet in the specification that you can go back and add.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So, at the base level, the number of possible test specifications is the cartesian product of representative values - the choices - for all categories.</a:t>
            </a:r>
            <a:endParaRPr>
              <a:solidFill>
                <a:schemeClr val="dk1"/>
              </a:solidFill>
            </a:endParaRPr>
          </a:p>
          <a:p>
            <a:pPr indent="0" lvl="0" marL="0" rtl="0">
              <a:lnSpc>
                <a:spcPct val="115000"/>
              </a:lnSpc>
              <a:spcBef>
                <a:spcPts val="0"/>
              </a:spcBef>
              <a:spcAft>
                <a:spcPts val="0"/>
              </a:spcAft>
              <a:buNone/>
            </a:pPr>
            <a:r>
              <a:rPr lang="en">
                <a:solidFill>
                  <a:schemeClr val="dk1"/>
                </a:solidFill>
              </a:rPr>
              <a:t>-Now, the number of combinations grows exponentially as the number of variables and equivalence classes grows. For a simple system with five inputs and six value classes for each, the raw number of test specifications is 6^5, or 7776. Which, is an insane number of tests for a simple system. That’s still not going to happen.</a:t>
            </a:r>
            <a:endParaRPr>
              <a:solidFill>
                <a:schemeClr val="dk1"/>
              </a:solidFill>
            </a:endParaRPr>
          </a:p>
          <a:p>
            <a:pPr indent="0" lvl="0" marL="0" rtl="0">
              <a:lnSpc>
                <a:spcPct val="115000"/>
              </a:lnSpc>
              <a:spcBef>
                <a:spcPts val="0"/>
              </a:spcBef>
              <a:spcAft>
                <a:spcPts val="0"/>
              </a:spcAft>
              <a:buNone/>
            </a:pPr>
            <a:r>
              <a:rPr lang="en">
                <a:solidFill>
                  <a:schemeClr val="dk1"/>
                </a:solidFill>
              </a:rPr>
              <a:t>- That said, we still don’t need all of those. Many of those combinations may not even be possible, so you want to eliminate any combinations that are impossible</a:t>
            </a:r>
            <a:endParaRPr>
              <a:solidFill>
                <a:schemeClr val="dk1"/>
              </a:solidFill>
            </a:endParaRPr>
          </a:p>
          <a:p>
            <a:pPr indent="0" lvl="0" marL="0" rtl="0">
              <a:lnSpc>
                <a:spcPct val="115000"/>
              </a:lnSpc>
              <a:spcBef>
                <a:spcPts val="0"/>
              </a:spcBef>
              <a:spcAft>
                <a:spcPts val="0"/>
              </a:spcAft>
              <a:buNone/>
            </a:pPr>
            <a:r>
              <a:rPr lang="en">
                <a:solidFill>
                  <a:schemeClr val="dk1"/>
                </a:solidFill>
              </a:rPr>
              <a:t>- identify constraints that can be used to remove unnecessary combinations</a:t>
            </a:r>
            <a:endParaRPr>
              <a:solidFill>
                <a:schemeClr val="dk1"/>
              </a:solidFill>
            </a:endParaRPr>
          </a:p>
          <a:p>
            <a:pPr indent="0" lvl="0" marL="0" rtl="0">
              <a:lnSpc>
                <a:spcPct val="115000"/>
              </a:lnSpc>
              <a:spcBef>
                <a:spcPts val="0"/>
              </a:spcBef>
              <a:spcAft>
                <a:spcPts val="0"/>
              </a:spcAft>
              <a:buNone/>
            </a:pPr>
            <a:r>
              <a:rPr lang="en">
                <a:solidFill>
                  <a:schemeClr val="dk1"/>
                </a:solidFill>
              </a:rPr>
              <a:t>- and from the remainder, choose a practical subset to examine the system.</a:t>
            </a:r>
            <a:endParaRPr>
              <a:solidFill>
                <a:schemeClr val="dk1"/>
              </a:solidFill>
            </a:endParaRPr>
          </a:p>
          <a:p>
            <a:pPr indent="0" lvl="0" marL="0" rtl="0">
              <a:lnSpc>
                <a:spcPct val="115000"/>
              </a:lnSpc>
              <a:spcBef>
                <a:spcPts val="0"/>
              </a:spcBef>
              <a:spcAft>
                <a:spcPts val="0"/>
              </a:spcAft>
              <a:buNone/>
            </a:pPr>
            <a:r>
              <a:rPr lang="en">
                <a:solidFill>
                  <a:schemeClr val="dk1"/>
                </a:solidFill>
              </a:rPr>
              <a:t>- (read)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(bring in)</a:t>
            </a:r>
            <a:endParaRPr>
              <a:solidFill>
                <a:schemeClr val="dk1"/>
              </a:solidFill>
            </a:endParaRPr>
          </a:p>
          <a:p>
            <a:pPr indent="0" lvl="0" marL="0" rtl="0">
              <a:lnSpc>
                <a:spcPct val="115000"/>
              </a:lnSpc>
              <a:spcBef>
                <a:spcPts val="0"/>
              </a:spcBef>
              <a:spcAft>
                <a:spcPts val="0"/>
              </a:spcAft>
              <a:buNone/>
            </a:pPr>
            <a:r>
              <a:rPr lang="en">
                <a:solidFill>
                  <a:schemeClr val="dk1"/>
                </a:solidFill>
              </a:rPr>
              <a:t>(read 1-5)</a:t>
            </a:r>
            <a:endParaRPr>
              <a:solidFill>
                <a:schemeClr val="dk1"/>
              </a:solidFill>
            </a:endParaRPr>
          </a:p>
          <a:p>
            <a:pPr indent="0" lvl="0" marL="0" rtl="0">
              <a:lnSpc>
                <a:spcPct val="115000"/>
              </a:lnSpc>
              <a:spcBef>
                <a:spcPts val="0"/>
              </a:spcBef>
              <a:spcAft>
                <a:spcPts val="0"/>
              </a:spcAft>
              <a:buNone/>
            </a:pPr>
            <a:r>
              <a:rPr lang="en">
                <a:solidFill>
                  <a:schemeClr val="dk1"/>
                </a:solidFill>
              </a:rPr>
              <a:t>For example, it isn’t reasonable to have a test with a valid model from the database where the database has no entries. So, we can eliminate some of these pairings.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There are three types of constraints that we can define to reduce the number of pairings. </a:t>
            </a:r>
            <a:endParaRPr>
              <a:solidFill>
                <a:schemeClr val="dk1"/>
              </a:solidFill>
            </a:endParaRPr>
          </a:p>
          <a:p>
            <a:pPr indent="0" lvl="0" marL="0" rtl="0">
              <a:lnSpc>
                <a:spcPct val="115000"/>
              </a:lnSpc>
              <a:spcBef>
                <a:spcPts val="0"/>
              </a:spcBef>
              <a:spcAft>
                <a:spcPts val="0"/>
              </a:spcAft>
              <a:buNone/>
            </a:pPr>
            <a:r>
              <a:rPr lang="en">
                <a:solidFill>
                  <a:schemeClr val="dk1"/>
                </a:solidFill>
              </a:rPr>
              <a:t>-read - for instance, you might inlcude input from one partition only if a particular partition is used for another input variable.</a:t>
            </a:r>
            <a:endParaRPr>
              <a:solidFill>
                <a:schemeClr val="dk1"/>
              </a:solidFill>
            </a:endParaRPr>
          </a:p>
          <a:p>
            <a:pPr indent="0" lvl="0" marL="0" rtl="0">
              <a:lnSpc>
                <a:spcPct val="115000"/>
              </a:lnSpc>
              <a:spcBef>
                <a:spcPts val="0"/>
              </a:spcBef>
              <a:spcAft>
                <a:spcPts val="0"/>
              </a:spcAft>
              <a:buNone/>
            </a:pPr>
            <a:r>
              <a:rPr lang="en">
                <a:solidFill>
                  <a:schemeClr val="dk1"/>
                </a:solidFill>
              </a:rPr>
              <a:t>-read, so we don’t need every combination of other partition for the other variables with this one. Just one test with this error-inducing partition should do for us.</a:t>
            </a:r>
            <a:endParaRPr>
              <a:solidFill>
                <a:schemeClr val="dk1"/>
              </a:solidFill>
            </a:endParaRPr>
          </a:p>
          <a:p>
            <a:pPr indent="0" lvl="0" marL="0" rtl="0">
              <a:lnSpc>
                <a:spcPct val="115000"/>
              </a:lnSpc>
              <a:spcBef>
                <a:spcPts val="0"/>
              </a:spcBef>
              <a:spcAft>
                <a:spcPts val="0"/>
              </a:spcAft>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take substr (go over), and for each input, we have some partitions (read through). str - combine from the length constraints and contents choices. </a:t>
            </a:r>
            <a:endParaRPr>
              <a:solidFill>
                <a:schemeClr val="dk1"/>
              </a:solidFill>
            </a:endParaRPr>
          </a:p>
          <a:p>
            <a:pPr indent="0" lvl="0" marL="0" rtl="0">
              <a:lnSpc>
                <a:spcPct val="115000"/>
              </a:lnSpc>
              <a:spcBef>
                <a:spcPts val="0"/>
              </a:spcBef>
              <a:spcAft>
                <a:spcPts val="0"/>
              </a:spcAft>
              <a:buNone/>
            </a:pPr>
            <a:r>
              <a:rPr lang="en">
                <a:solidFill>
                  <a:schemeClr val="dk1"/>
                </a:solidFill>
              </a:rPr>
              <a:t>What are some of the constraints we can try applying? (discuss)</a:t>
            </a:r>
            <a:endParaRPr>
              <a:solidFill>
                <a:schemeClr val="dk1"/>
              </a:solidFill>
            </a:endParaRPr>
          </a:p>
          <a:p>
            <a:pPr indent="0" lvl="0" marL="0" rtl="0">
              <a:lnSpc>
                <a:spcPct val="115000"/>
              </a:lnSpc>
              <a:spcBef>
                <a:spcPts val="0"/>
              </a:spcBef>
              <a:spcAft>
                <a:spcPts val="0"/>
              </a:spcAft>
              <a:buNone/>
            </a:pPr>
            <a:r>
              <a:rPr lang="en">
                <a:solidFill>
                  <a:schemeClr val="dk1"/>
                </a:solidFill>
              </a:rPr>
              <a:t>- prop/if read</a:t>
            </a:r>
            <a:endParaRPr>
              <a:solidFill>
                <a:schemeClr val="dk1"/>
              </a:solidFill>
            </a:endParaRPr>
          </a:p>
          <a:p>
            <a:pPr indent="0" lvl="0" marL="0" rtl="0">
              <a:lnSpc>
                <a:spcPct val="115000"/>
              </a:lnSpc>
              <a:spcBef>
                <a:spcPts val="0"/>
              </a:spcBef>
              <a:spcAft>
                <a:spcPts val="0"/>
              </a:spcAft>
              <a:buNone/>
            </a:pPr>
            <a:r>
              <a:rPr lang="en">
                <a:solidFill>
                  <a:schemeClr val="dk1"/>
                </a:solidFill>
              </a:rPr>
              <a:t>- error</a:t>
            </a:r>
            <a:endParaRPr>
              <a:solidFill>
                <a:schemeClr val="dk1"/>
              </a:solidFill>
            </a:endParaRPr>
          </a:p>
          <a:p>
            <a:pPr indent="0" lvl="0" marL="0" rtl="0">
              <a:lnSpc>
                <a:spcPct val="115000"/>
              </a:lnSpc>
              <a:spcBef>
                <a:spcPts val="0"/>
              </a:spcBef>
              <a:spcAft>
                <a:spcPts val="0"/>
              </a:spcAft>
              <a:buNone/>
            </a:pPr>
            <a:r>
              <a:rPr lang="en">
                <a:solidFill>
                  <a:schemeClr val="dk1"/>
                </a:solidFill>
              </a:rPr>
              <a:t>- single - this one is unusual, but shouldn’t result in an error. We only really need to try it out once. It should execute and work, maybe slowly, but it should still work out. So, let’s jsut try it once</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Last time, we discussed coming up with test cases from your requirements, and laid out this general process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You need to write and refine your requirements until they are testable.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Then, you need to figure out what the independently testable features of your system are. What features or functions can be tested in isolation. What can we push and observe in the software?</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For each of those features, what are the possible outcomes - good, alternative, and exception paths - and what kind of input will trigger them.</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Usually, requirements-based testing techniques produce abstract test case specifications that identify classes of test cases.</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Then, instantiate the specifications to produce individual test cases with concrete input and expected output pairings.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walk through these</a:t>
            </a:r>
            <a:endParaRPr>
              <a:solidFill>
                <a:schemeClr val="dk1"/>
              </a:solidFill>
            </a:endParaRPr>
          </a:p>
          <a:p>
            <a:pPr indent="0" lvl="0" marL="0" rtl="0">
              <a:lnSpc>
                <a:spcPct val="115000"/>
              </a:lnSpc>
              <a:spcBef>
                <a:spcPts val="0"/>
              </a:spcBef>
              <a:spcAft>
                <a:spcPts val="0"/>
              </a:spcAft>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endParaRPr>
              <a:solidFill>
                <a:schemeClr val="dk1"/>
              </a:solidFill>
            </a:endParaRPr>
          </a:p>
          <a:p>
            <a:pPr indent="0" lvl="0" marL="0" rtl="0">
              <a:lnSpc>
                <a:spcPct val="115000"/>
              </a:lnSpc>
              <a:spcBef>
                <a:spcPts val="0"/>
              </a:spcBef>
              <a:spcAft>
                <a:spcPts val="0"/>
              </a:spcAft>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endParaRPr>
              <a:solidFill>
                <a:schemeClr val="dk1"/>
              </a:solidFill>
            </a:endParaRPr>
          </a:p>
          <a:p>
            <a:pPr indent="0" lvl="0" marL="0" rtl="0">
              <a:lnSpc>
                <a:spcPct val="115000"/>
              </a:lnSpc>
              <a:spcBef>
                <a:spcPts val="0"/>
              </a:spcBef>
              <a:spcAft>
                <a:spcPts val="0"/>
              </a:spcAft>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endParaRPr>
              <a:solidFill>
                <a:schemeClr val="dk1"/>
              </a:solidFill>
            </a:endParaRPr>
          </a:p>
          <a:p>
            <a:pPr indent="0" lvl="0" marL="0" rtl="0">
              <a:lnSpc>
                <a:spcPct val="115000"/>
              </a:lnSpc>
              <a:spcBef>
                <a:spcPts val="0"/>
              </a:spcBef>
              <a:spcAft>
                <a:spcPts val="0"/>
              </a:spcAft>
              <a:buNone/>
            </a:pPr>
            <a:r>
              <a:rPr lang="en">
                <a:solidFill>
                  <a:schemeClr val="dk1"/>
                </a:solidFill>
              </a:rPr>
              <a:t>-Similarly, we can mark properties on the number of optional slots.</a:t>
            </a:r>
            <a:endParaRPr>
              <a:solidFill>
                <a:schemeClr val="dk1"/>
              </a:solidFill>
            </a:endParaRPr>
          </a:p>
          <a:p>
            <a:pPr indent="0" lvl="0" marL="0" rtl="0">
              <a:lnSpc>
                <a:spcPct val="115000"/>
              </a:lnSpc>
              <a:spcBef>
                <a:spcPts val="0"/>
              </a:spcBef>
              <a:spcAft>
                <a:spcPts val="0"/>
              </a:spcAft>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endParaRPr>
              <a:solidFill>
                <a:schemeClr val="dk1"/>
              </a:solidFill>
            </a:endParaRPr>
          </a:p>
          <a:p>
            <a:pPr indent="0" lvl="0" marL="0" rtl="0">
              <a:lnSpc>
                <a:spcPct val="115000"/>
              </a:lnSpc>
              <a:spcBef>
                <a:spcPts val="0"/>
              </a:spcBef>
              <a:spcAft>
                <a:spcPts val="0"/>
              </a:spcAft>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Go over</a:t>
            </a:r>
            <a:endParaRPr>
              <a:solidFill>
                <a:schemeClr val="dk1"/>
              </a:solidFill>
            </a:endParaRPr>
          </a:p>
          <a:p>
            <a:pPr indent="0" lvl="0" marL="0" rtl="0">
              <a:lnSpc>
                <a:spcPct val="115000"/>
              </a:lnSpc>
              <a:spcBef>
                <a:spcPts val="0"/>
              </a:spcBef>
              <a:spcAft>
                <a:spcPts val="0"/>
              </a:spcAft>
              <a:buNone/>
            </a:pPr>
            <a:r>
              <a:rPr lang="en">
                <a:solidFill>
                  <a:schemeClr val="dk1"/>
                </a:solidFill>
              </a:rPr>
              <a:t>How many combinations - test cases - do you think we can make for this one function?</a:t>
            </a:r>
            <a:endParaRPr>
              <a:solidFill>
                <a:schemeClr val="dk1"/>
              </a:solidFill>
            </a:endParaRPr>
          </a:p>
          <a:p>
            <a:pPr indent="0" lvl="0" marL="0" rtl="0">
              <a:lnSpc>
                <a:spcPct val="115000"/>
              </a:lnSpc>
              <a:spcBef>
                <a:spcPts val="0"/>
              </a:spcBef>
              <a:spcAft>
                <a:spcPts val="0"/>
              </a:spcAft>
              <a:buNone/>
            </a:pPr>
            <a:r>
              <a:rPr lang="en">
                <a:solidFill>
                  <a:schemeClr val="dk1"/>
                </a:solidFill>
              </a:rPr>
              <a:t>- 1944! We don’t have time for that. Let’s narrow it down by applying constraints.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apply some constraints. First, we need to define properties. What properties can we define?</a:t>
            </a:r>
            <a:endParaRPr>
              <a:solidFill>
                <a:schemeClr val="dk1"/>
              </a:solidFill>
            </a:endParaRPr>
          </a:p>
          <a:p>
            <a:pPr indent="0" lvl="0" marL="0" rtl="0">
              <a:lnSpc>
                <a:spcPct val="115000"/>
              </a:lnSpc>
              <a:spcBef>
                <a:spcPts val="0"/>
              </a:spcBef>
              <a:spcAft>
                <a:spcPts val="0"/>
              </a:spcAft>
              <a:buNone/>
            </a:pPr>
            <a:r>
              <a:rPr lang="en">
                <a:solidFill>
                  <a:schemeClr val="dk1"/>
                </a:solidFill>
              </a:rPr>
              <a:t>- not empty, quoted,match - go over</a:t>
            </a:r>
            <a:endParaRPr>
              <a:solidFill>
                <a:schemeClr val="dk1"/>
              </a:solidFill>
            </a:endParaRPr>
          </a:p>
          <a:p>
            <a:pPr indent="0" lvl="0" marL="0" rtl="0">
              <a:lnSpc>
                <a:spcPct val="115000"/>
              </a:lnSpc>
              <a:spcBef>
                <a:spcPts val="0"/>
              </a:spcBef>
              <a:spcAft>
                <a:spcPts val="0"/>
              </a:spcAft>
              <a:buNone/>
            </a:pPr>
            <a:r>
              <a:rPr lang="en">
                <a:solidFill>
                  <a:schemeClr val="dk1"/>
                </a:solidFill>
              </a:rPr>
              <a:t>- Now, where can we apply those properties? Go over each</a:t>
            </a:r>
            <a:endParaRPr>
              <a:solidFill>
                <a:schemeClr val="dk1"/>
              </a:solidFill>
            </a:endParaRPr>
          </a:p>
          <a:p>
            <a:pPr indent="0" lvl="0" marL="0" rtl="0">
              <a:lnSpc>
                <a:spcPct val="115000"/>
              </a:lnSpc>
              <a:spcBef>
                <a:spcPts val="0"/>
              </a:spcBef>
              <a:spcAft>
                <a:spcPts val="0"/>
              </a:spcAft>
              <a:buNone/>
            </a:pPr>
            <a:r>
              <a:rPr lang="en">
                <a:solidFill>
                  <a:schemeClr val="dk1"/>
                </a:solidFill>
              </a:rPr>
              <a:t>How many tests now?</a:t>
            </a:r>
            <a:endParaRPr>
              <a:solidFill>
                <a:schemeClr val="dk1"/>
              </a:solidFill>
            </a:endParaRPr>
          </a:p>
          <a:p>
            <a:pPr indent="0" lvl="0" marL="0" rtl="0">
              <a:lnSpc>
                <a:spcPct val="115000"/>
              </a:lnSpc>
              <a:spcBef>
                <a:spcPts val="0"/>
              </a:spcBef>
              <a:spcAft>
                <a:spcPts val="0"/>
              </a:spcAft>
              <a:buNone/>
            </a:pPr>
            <a:r>
              <a:rPr lang="en">
                <a:solidFill>
                  <a:schemeClr val="dk1"/>
                </a:solidFill>
              </a:rPr>
              <a:t>- Down to 678</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Let’s narrow further. Can we apply any error constraints?</a:t>
            </a:r>
            <a:endParaRPr/>
          </a:p>
          <a:p>
            <a:pPr indent="0" lvl="0" marL="0" rtl="0">
              <a:spcBef>
                <a:spcPts val="0"/>
              </a:spcBef>
              <a:spcAft>
                <a:spcPts val="0"/>
              </a:spcAft>
              <a:buNone/>
            </a:pPr>
            <a:r>
              <a:rPr lang="en"/>
              <a:t>- go over. Now, anything we can try just once and leave out after?</a:t>
            </a:r>
            <a:endParaRPr/>
          </a:p>
          <a:p>
            <a:pPr indent="0" lvl="0" marL="0" rtl="0">
              <a:spcBef>
                <a:spcPts val="0"/>
              </a:spcBef>
              <a:spcAft>
                <a:spcPts val="0"/>
              </a:spcAft>
              <a:buNone/>
            </a:pPr>
            <a:r>
              <a:rPr lang="en"/>
              <a:t>- go over. How many tests now?</a:t>
            </a:r>
            <a:endParaRPr/>
          </a:p>
          <a:p>
            <a:pPr indent="0" lvl="0" marL="0">
              <a:spcBef>
                <a:spcPts val="0"/>
              </a:spcBef>
              <a:spcAft>
                <a:spcPts val="0"/>
              </a:spcAft>
              <a:buNone/>
            </a:pPr>
            <a:r>
              <a:rPr lang="en"/>
              <a:t>- 40! Much better shape, and down from our starting point of 1944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All of today’s techniques deal with easing the burden of testing in different ways. In practice, there are almost always too many combinations of parameter value classes to form a reasonable test suite. We get too many test specifications to exhaustively enumerate all of them. Our first approach category partition testing takes exhaustive enumeration as a base approach and lets testers add constraints to limit the growth of the number of combinations. This can be reasonable when there are constraints we can work with that reflect real constraints in the application domain. If we just start slapping constraints on to reduce the number of tests with no real basis, we’re just going to get a bad test suite. You’re going to miss cases you should have tried.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take this system - some code that reconfigures how a website looks based on the device it is being viewed on and some user-selected options. We have these parameters and their values. (walk through)</a:t>
            </a:r>
            <a:endParaRPr>
              <a:solidFill>
                <a:schemeClr val="dk1"/>
              </a:solidFill>
            </a:endParaRPr>
          </a:p>
          <a:p>
            <a:pPr indent="0" lvl="0" marL="0" rtl="0">
              <a:lnSpc>
                <a:spcPct val="115000"/>
              </a:lnSpc>
              <a:spcBef>
                <a:spcPts val="0"/>
              </a:spcBef>
              <a:spcAft>
                <a:spcPts val="0"/>
              </a:spcAft>
              <a:buNone/>
            </a:pPr>
            <a:r>
              <a:rPr lang="en">
                <a:solidFill>
                  <a:schemeClr val="dk1"/>
                </a:solidFill>
              </a:rPr>
              <a:t>Exhaustive enumeration produces 432 tests. That’s pretty high. We could think of some constraints - like it might make sense to only display test-onlt on a handheld screen, but in general, any radical reductions require us to start making up baseless constraints. But, that doesn’t mean we have to try all possible combinations.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1-3), usually 2-way (pairwise) or 3-way. </a:t>
            </a:r>
            <a:endParaRPr>
              <a:solidFill>
                <a:schemeClr val="dk1"/>
              </a:solidFill>
            </a:endParaRPr>
          </a:p>
          <a:p>
            <a:pPr indent="0" lvl="0" marL="0" rtl="0">
              <a:lnSpc>
                <a:spcPct val="115000"/>
              </a:lnSpc>
              <a:spcBef>
                <a:spcPts val="0"/>
              </a:spcBef>
              <a:spcAft>
                <a:spcPts val="0"/>
              </a:spcAft>
              <a:buNone/>
            </a:pPr>
            <a:r>
              <a:rPr lang="en">
                <a:solidFill>
                  <a:schemeClr val="dk1"/>
                </a:solidFill>
              </a:rPr>
              <a:t>This results in fewer test cases. You might not think it is much fewer, but (read 4-5). This ends up being a huge savings.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Let’s look at an example of this. Let’s take the webpage and pretend, for now, that there are only three parameters - the display mode, screen size, and fonts. Take the first two of those - the display mode and screen size and enumerate all pairings of those. There are nine possible pairings. Now, we want to add that third parameter - fonts. If we wanted to try all possible combinations of all three, we would need 27 tests. </a:t>
            </a:r>
            <a:endParaRPr>
              <a:solidFill>
                <a:schemeClr val="dk1"/>
              </a:solidFill>
            </a:endParaRPr>
          </a:p>
          <a:p>
            <a:pPr indent="0" lvl="0" marL="0" rtl="0">
              <a:lnSpc>
                <a:spcPct val="115000"/>
              </a:lnSpc>
              <a:spcBef>
                <a:spcPts val="0"/>
              </a:spcBef>
              <a:spcAft>
                <a:spcPts val="0"/>
              </a:spcAft>
              <a:buNone/>
            </a:pPr>
            <a:r>
              <a:rPr lang="en">
                <a:solidFill>
                  <a:schemeClr val="dk1"/>
                </a:solidFill>
              </a:rPr>
              <a:t>(read 3-4). If we look at pairs of parameters - display mode and screen size, screen size and fonts, display mode and fonts, we can add fonts in such a way that we cover all pairs of values for display mode and fonts and screen size and fonts without adding any additional tests to those first nine. The key is that each tuple of three elements contains three pairings - display mode and screen size, screen size and fonts, display mode and fonts- and by carefully selecting the values for each parameter, we can make each test cover up to three different pairs.</a:t>
            </a:r>
            <a:endParaRPr>
              <a:solidFill>
                <a:schemeClr val="dk1"/>
              </a:solidFill>
            </a:endParaRPr>
          </a:p>
          <a:p>
            <a:pPr indent="0" lvl="0" marL="0" rtl="0">
              <a:lnSpc>
                <a:spcPct val="115000"/>
              </a:lnSpc>
              <a:spcBef>
                <a:spcPts val="0"/>
              </a:spcBef>
              <a:spcAft>
                <a:spcPts val="0"/>
              </a:spcAft>
              <a:buNone/>
            </a:pPr>
            <a:r>
              <a:rPr lang="en">
                <a:solidFill>
                  <a:schemeClr val="dk1"/>
                </a:solidFill>
              </a:rPr>
              <a:t>In nine, carefully-selected tests, we can cover all pairwise combinations for three variables, covering almost any interesting testing behavior. For our full set of five parameters, generating all pairwise combinations only requires 17 carefully selected test cases.</a:t>
            </a:r>
            <a:endParaRPr>
              <a:solidFill>
                <a:schemeClr val="dk1"/>
              </a:solidFill>
            </a:endParaRPr>
          </a:p>
          <a:p>
            <a:pPr indent="0" lvl="0" marL="0" rtl="0">
              <a:lnSpc>
                <a:spcPct val="115000"/>
              </a:lnSpc>
              <a:spcBef>
                <a:spcPts val="0"/>
              </a:spcBef>
              <a:spcAft>
                <a:spcPts val="0"/>
              </a:spcAft>
              <a:buNone/>
            </a:pPr>
            <a:r>
              <a:rPr lang="en">
                <a:solidFill>
                  <a:schemeClr val="dk1"/>
                </a:solidFill>
              </a:rPr>
              <a:t>(go over, bring in, explain - point out each pair (i.e., handheld/min, handheld/st)</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a:solidFill>
                  <a:schemeClr val="dk1"/>
                </a:solidFill>
              </a:rPr>
              <a:t>So, as you might expect, creating that small test suite that covers all pairwise combinations is a royal pain in the butt. It’s not something that humans can do easily at all, especially as the number of parameters grows. However, computers can automatically generate the set of test specifications.</a:t>
            </a:r>
            <a:endParaRPr>
              <a:solidFill>
                <a:schemeClr val="dk1"/>
              </a:solidFill>
            </a:endParaRPr>
          </a:p>
          <a:p>
            <a:pPr indent="0" lvl="0" marL="0" rtl="0">
              <a:lnSpc>
                <a:spcPct val="115000"/>
              </a:lnSpc>
              <a:spcBef>
                <a:spcPts val="0"/>
              </a:spcBef>
              <a:spcAft>
                <a:spcPts val="0"/>
              </a:spcAft>
              <a:buNone/>
            </a:pPr>
            <a:r>
              <a:rPr lang="en">
                <a:solidFill>
                  <a:schemeClr val="dk1"/>
                </a:solidFill>
              </a:rPr>
              <a:t>(read 1) The notion of </a:t>
            </a:r>
            <a:r>
              <a:rPr i="1" lang="en">
                <a:solidFill>
                  <a:schemeClr val="dk1"/>
                </a:solidFill>
              </a:rPr>
              <a:t>coverage</a:t>
            </a:r>
            <a:r>
              <a:rPr lang="en">
                <a:solidFill>
                  <a:schemeClr val="dk1"/>
                </a:solidFill>
              </a:rPr>
              <a:t> is used to quantify how well a set of test specifications ``covers'' the set of all configurations. (read 2). </a:t>
            </a:r>
            <a:endParaRPr>
              <a:solidFill>
                <a:schemeClr val="dk1"/>
              </a:solidFill>
            </a:endParaRPr>
          </a:p>
          <a:p>
            <a:pPr indent="0" lvl="0" marL="0" rtl="0">
              <a:lnSpc>
                <a:spcPct val="115000"/>
              </a:lnSpc>
              <a:spcBef>
                <a:spcPts val="0"/>
              </a:spcBef>
              <a:spcAft>
                <a:spcPts val="0"/>
              </a:spcAft>
              <a:buNone/>
            </a:pPr>
            <a:r>
              <a:rPr lang="en">
                <a:solidFill>
                  <a:schemeClr val="dk1"/>
                </a:solidFill>
              </a:rPr>
              <a:t>Intuitively, k=n means that all configurations are chosen and k=0 means that none are chosen. Here, we’re looking at a value of k &lt; n. (read 4 - 5)</a:t>
            </a:r>
            <a:endParaRPr>
              <a:solidFill>
                <a:schemeClr val="dk1"/>
              </a:solidFill>
            </a:endParaRPr>
          </a:p>
          <a:p>
            <a:pPr indent="0" lvl="0" marL="0" rtl="0">
              <a:lnSpc>
                <a:spcPct val="115000"/>
              </a:lnSpc>
              <a:spcBef>
                <a:spcPts val="0"/>
              </a:spcBef>
              <a:spcAft>
                <a:spcPts val="0"/>
              </a:spcAft>
              <a:buNone/>
            </a:pPr>
            <a:r>
              <a:rPr lang="en">
                <a:solidFill>
                  <a:schemeClr val="dk1"/>
                </a:solidFill>
              </a:rPr>
              <a:t>As it turns out, producing the smallest set is also hard for computers (read 6), but this is something we can do pretty well at by treating this process as an optimization problem and unleasing heuristic search techniques. Later in the semester, when we discuss automated test generation, we will cover some approaches that are pretty effective at producing these covering arrays.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Start with two parameters with most values, form all combinations. This gives us all pairwise combinations of these two variables - expr date and quanity.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Now, let’s get the third parameter in there. We want to combine it in a way that adds no additional test cases. We should choose the third parameter with the most values - in this case, all have three, so let’s get card type.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Now, we want all combinations of expr date and quanity, expr date and card type, and quantity and card type. We hav expr date and quantity, we need the others</a:t>
            </a:r>
            <a:endParaRPr/>
          </a:p>
          <a:p>
            <a:pPr indent="0" lvl="0" marL="0">
              <a:spcBef>
                <a:spcPts val="0"/>
              </a:spcBef>
              <a:spcAft>
                <a:spcPts val="0"/>
              </a:spcAft>
              <a:buClr>
                <a:schemeClr val="dk1"/>
              </a:buClr>
              <a:buSzPts val="1100"/>
              <a:buFont typeface="Arial"/>
              <a:buNone/>
            </a:pPr>
            <a:r>
              <a:rPr lang="en"/>
              <a:t>1+ year, Amex</a:t>
            </a:r>
            <a:endParaRPr/>
          </a:p>
          <a:p>
            <a:pPr indent="0" lvl="0" marL="0">
              <a:spcBef>
                <a:spcPts val="0"/>
              </a:spcBef>
              <a:spcAft>
                <a:spcPts val="0"/>
              </a:spcAft>
              <a:buClr>
                <a:schemeClr val="dk1"/>
              </a:buClr>
              <a:buSzPts val="1100"/>
              <a:buFont typeface="Arial"/>
              <a:buNone/>
            </a:pPr>
            <a:r>
              <a:rPr lang="en"/>
              <a:t>1+ year, Discover</a:t>
            </a:r>
            <a:endParaRPr/>
          </a:p>
          <a:p>
            <a:pPr indent="0" lvl="0" marL="0">
              <a:spcBef>
                <a:spcPts val="0"/>
              </a:spcBef>
              <a:spcAft>
                <a:spcPts val="0"/>
              </a:spcAft>
              <a:buClr>
                <a:schemeClr val="dk1"/>
              </a:buClr>
              <a:buSzPts val="1100"/>
              <a:buFont typeface="Arial"/>
              <a:buNone/>
            </a:pPr>
            <a:r>
              <a:rPr lang="en"/>
              <a:t>1+ year, Visa</a:t>
            </a:r>
            <a:endParaRPr/>
          </a:p>
          <a:p>
            <a:pPr indent="0" lvl="0" marL="0">
              <a:spcBef>
                <a:spcPts val="0"/>
              </a:spcBef>
              <a:spcAft>
                <a:spcPts val="0"/>
              </a:spcAft>
              <a:buClr>
                <a:schemeClr val="dk1"/>
              </a:buClr>
              <a:buSzPts val="1100"/>
              <a:buFont typeface="Arial"/>
              <a:buNone/>
            </a:pPr>
            <a:r>
              <a:rPr lang="en"/>
              <a:t>Today, Amex</a:t>
            </a:r>
            <a:endParaRPr/>
          </a:p>
          <a:p>
            <a:pPr indent="0" lvl="0" marL="0">
              <a:spcBef>
                <a:spcPts val="0"/>
              </a:spcBef>
              <a:spcAft>
                <a:spcPts val="0"/>
              </a:spcAft>
              <a:buClr>
                <a:schemeClr val="dk1"/>
              </a:buClr>
              <a:buSzPts val="1100"/>
              <a:buFont typeface="Arial"/>
              <a:buNone/>
            </a:pPr>
            <a:r>
              <a:rPr lang="en"/>
              <a:t>Today, Discover</a:t>
            </a:r>
            <a:endParaRPr/>
          </a:p>
          <a:p>
            <a:pPr indent="0" lvl="0" marL="0">
              <a:spcBef>
                <a:spcPts val="0"/>
              </a:spcBef>
              <a:spcAft>
                <a:spcPts val="0"/>
              </a:spcAft>
              <a:buClr>
                <a:schemeClr val="dk1"/>
              </a:buClr>
              <a:buSzPts val="1100"/>
              <a:buFont typeface="Arial"/>
              <a:buNone/>
            </a:pPr>
            <a:r>
              <a:rPr lang="en"/>
              <a:t>Today, Visa</a:t>
            </a:r>
            <a:endParaRPr/>
          </a:p>
          <a:p>
            <a:pPr indent="0" lvl="0" marL="0">
              <a:spcBef>
                <a:spcPts val="0"/>
              </a:spcBef>
              <a:spcAft>
                <a:spcPts val="0"/>
              </a:spcAft>
              <a:buNone/>
            </a:pPr>
            <a:r>
              <a:rPr lang="en"/>
              <a:t>And so on. </a:t>
            </a:r>
            <a:endParaRPr/>
          </a:p>
          <a:p>
            <a:pPr indent="0" lvl="0" marL="0">
              <a:spcBef>
                <a:spcPts val="0"/>
              </a:spcBef>
              <a:spcAft>
                <a:spcPts val="0"/>
              </a:spcAft>
              <a:buNone/>
            </a:pPr>
            <a:r>
              <a:rPr lang="en"/>
              <a:t>(last - got all pairs, so we can fill in anything we want - though, you might want to wait to select it because it may become important for a pair with the fourth or fifth variables)</a:t>
            </a:r>
            <a:endParaRPr/>
          </a:p>
          <a:p>
            <a:pPr indent="0" lvl="0" marL="0" rtl="0">
              <a:spcBef>
                <a:spcPts val="0"/>
              </a:spcBef>
              <a:spcAft>
                <a:spcPts val="0"/>
              </a:spcAft>
              <a:buNone/>
            </a:pPr>
            <a:r>
              <a:rPr lang="en"/>
              <a:t>Now, to add a fourth, we would do the same thing. Add another variable, get all pairwise combinations for each pair of variables.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(discussion) (read)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for each independently testable feature, we want to:</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identify the representative values for each input. For each input, we want to be able to chop up the input space into different groupings.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endParaRPr>
              <a:solidFill>
                <a:schemeClr val="dk1"/>
              </a:solidFill>
            </a:endParaRPr>
          </a:p>
          <a:p>
            <a:pPr indent="-317500" lvl="0" marL="457200" rtl="0">
              <a:lnSpc>
                <a:spcPct val="115000"/>
              </a:lnSpc>
              <a:spcBef>
                <a:spcPts val="0"/>
              </a:spcBef>
              <a:spcAft>
                <a:spcPts val="0"/>
              </a:spcAft>
              <a:buClr>
                <a:schemeClr val="dk1"/>
              </a:buClr>
              <a:buSzPts val="1400"/>
              <a:buChar char="-"/>
            </a:pPr>
            <a:r>
              <a:rPr lang="en">
                <a:solidFill>
                  <a:schemeClr val="dk1"/>
                </a:solidFill>
              </a:rPr>
              <a:t>(read)</a:t>
            </a:r>
            <a:endParaRPr>
              <a:solidFill>
                <a:schemeClr val="dk1"/>
              </a:solidFill>
            </a:endParaRPr>
          </a:p>
          <a:p>
            <a:pPr indent="0" lvl="0" marL="0" rtl="0">
              <a:lnSpc>
                <a:spcPct val="115000"/>
              </a:lnSpc>
              <a:spcBef>
                <a:spcPts val="0"/>
              </a:spcBef>
              <a:spcAft>
                <a:spcPts val="0"/>
              </a:spcAft>
              <a:buNone/>
            </a:pPr>
            <a:r>
              <a:rPr lang="en">
                <a:solidFill>
                  <a:schemeClr val="dk1"/>
                </a:solidFill>
              </a:rPr>
              <a:t>Now, this is - of course- smarter than trying to exhaustively try everything or feed in random values, but it still boils down to an inefficient brute force approach: (read 2, 3)</a:t>
            </a:r>
            <a:endParaRPr>
              <a:solidFill>
                <a:schemeClr val="dk1"/>
              </a:solidFill>
            </a:endParaRPr>
          </a:p>
          <a:p>
            <a:pPr indent="0" lvl="0" marL="0" rtl="0">
              <a:lnSpc>
                <a:spcPct val="115000"/>
              </a:lnSpc>
              <a:spcBef>
                <a:spcPts val="0"/>
              </a:spcBef>
              <a:spcAft>
                <a:spcPts val="0"/>
              </a:spcAft>
              <a:buNone/>
            </a:pPr>
            <a:r>
              <a:rPr lang="en">
                <a:solidFill>
                  <a:schemeClr val="dk1"/>
                </a:solidFill>
              </a:rPr>
              <a:t>So, the question we still have is how we can arrive at an effective, reasonably sized test suite.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Today, we are going to cover three techniques for deriving an efficient test suite from specifications:</a:t>
            </a:r>
            <a:endParaRPr>
              <a:solidFill>
                <a:schemeClr val="dk1"/>
              </a:solidFill>
            </a:endParaRPr>
          </a:p>
          <a:p>
            <a:pPr indent="0" lvl="0" marL="0" rtl="0">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t>discuss - </a:t>
            </a:r>
            <a:endParaRPr/>
          </a:p>
          <a:p>
            <a:pPr indent="0" lvl="0" marL="0" rtl="0">
              <a:spcBef>
                <a:spcPts val="0"/>
              </a:spcBef>
              <a:spcAft>
                <a:spcPts val="0"/>
              </a:spcAft>
              <a:buNone/>
            </a:pPr>
            <a:r>
              <a:rPr lang="en"/>
              <a:t>scenario - you’re building a web store - new version of amazon. How are you going to test it.</a:t>
            </a:r>
            <a:endParaRPr/>
          </a:p>
          <a:p>
            <a:pPr indent="0" lvl="0" marL="0" rtl="0">
              <a:spcBef>
                <a:spcPts val="0"/>
              </a:spcBef>
              <a:spcAft>
                <a:spcPts val="0"/>
              </a:spcAft>
              <a:buNone/>
            </a:pPr>
            <a:r>
              <a:rPr lang="en"/>
              <a:t>look for what/when/how/why/who</a:t>
            </a:r>
            <a:endParaRPr/>
          </a:p>
          <a:p>
            <a:pPr indent="0" lvl="0" marL="0" rtl="0">
              <a:spcBef>
                <a:spcPts val="0"/>
              </a:spcBef>
              <a:spcAft>
                <a:spcPts val="0"/>
              </a:spcAft>
              <a:buNone/>
            </a:pPr>
            <a:r>
              <a:rPr lang="en"/>
              <a:t>Congrats, you’ve just come up with your first test plan in this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(read 1 -3) We’ll talk more about those.</a:t>
            </a:r>
            <a:endParaRPr>
              <a:solidFill>
                <a:schemeClr val="dk1"/>
              </a:solidFill>
            </a:endParaRPr>
          </a:p>
          <a:p>
            <a:pPr indent="0" lvl="0" marL="0" rtl="0">
              <a:lnSpc>
                <a:spcPct val="115000"/>
              </a:lnSpc>
              <a:spcBef>
                <a:spcPts val="0"/>
              </a:spcBef>
              <a:spcAft>
                <a:spcPts val="0"/>
              </a:spcAft>
              <a:buNone/>
            </a:pPr>
            <a:r>
              <a:rPr lang="en">
                <a:solidFill>
                  <a:schemeClr val="dk1"/>
                </a:solidFill>
              </a:rPr>
              <a:t>But, once you have these categories, choices, and constraints, you can use them to estimate the number of test cases that you’ll need to generate, and (read 4). This lets you determine the number of cases that you’ll need to create before spending human effort creating them. That’s a powerful concept - if you end up with too many test cases that need to be formed, you can apply more constraints until you get a reasonably sized test suite. This is obviously a better apporach than building a bunch of tests and then realizing that you’re out of time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we start, as before, by (read title). So, just like before, you’ll (read 1). Remember environmental inputs as well, like databases.</a:t>
            </a:r>
            <a:endParaRPr>
              <a:solidFill>
                <a:schemeClr val="dk1"/>
              </a:solidFill>
            </a:endParaRPr>
          </a:p>
          <a:p>
            <a:pPr indent="0" lvl="0" marL="0" rtl="0">
              <a:lnSpc>
                <a:spcPct val="115000"/>
              </a:lnSpc>
              <a:spcBef>
                <a:spcPts val="0"/>
              </a:spcBef>
              <a:spcAft>
                <a:spcPts val="0"/>
              </a:spcAft>
              <a:buNone/>
            </a:pPr>
            <a:r>
              <a:rPr lang="en">
                <a:solidFill>
                  <a:schemeClr val="dk1"/>
                </a:solidFill>
              </a:rPr>
              <a:t>Then, we should think about what defines each parameter (read 2 - 5). Remember that (6). You may have multiple attributes - each representing something you  have control over when testing. They may not reflect something that can be set in the code, but rather may be something test or outcome specific that you can control and that influences several of the variables in the code</a:t>
            </a:r>
            <a:endParaRPr>
              <a:solidFill>
                <a:schemeClr val="dk1"/>
              </a:solidFill>
            </a:endParaRPr>
          </a:p>
          <a:p>
            <a:pPr indent="0" lvl="0" marL="0" rtl="0">
              <a:lnSpc>
                <a:spcPct val="115000"/>
              </a:lnSpc>
              <a:spcBef>
                <a:spcPts val="0"/>
              </a:spcBef>
              <a:spcAft>
                <a:spcPts val="0"/>
              </a:spcAft>
              <a:buNone/>
            </a:pPr>
            <a:r>
              <a:rPr lang="en">
                <a:solidFill>
                  <a:schemeClr val="dk1"/>
                </a:solidFill>
              </a:rPr>
              <a:t>(read 7)</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endParaRPr b="0" i="0" u="none" cap="none" strike="noStrike">
              <a:solidFill>
                <a:srgbClr val="41414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300">
                <a:solidFill>
                  <a:schemeClr val="dk2"/>
                </a:solidFill>
              </a:rPr>
              <a:t>‹#›</a:t>
            </a:fld>
            <a:endParaRPr sz="13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Combinatorial Testing</a:t>
            </a:r>
            <a:endParaRPr sz="60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5 - 02/01/2018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Computer Configurations</a:t>
            </a:r>
            <a:endParaRPr/>
          </a:p>
        </p:txBody>
      </p:sp>
      <p:sp>
        <p:nvSpPr>
          <p:cNvPr id="131" name="Shape 1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Your company sells custom computers.</a:t>
            </a:r>
            <a:endParaRPr/>
          </a:p>
          <a:p>
            <a:pPr indent="-419100" lvl="0" marL="457200" marR="0" rtl="0" algn="l">
              <a:lnSpc>
                <a:spcPct val="100000"/>
              </a:lnSpc>
              <a:spcBef>
                <a:spcPts val="0"/>
              </a:spcBef>
              <a:spcAft>
                <a:spcPts val="0"/>
              </a:spcAft>
              <a:buSzPts val="3000"/>
              <a:buChar char="●"/>
            </a:pPr>
            <a:r>
              <a:rPr lang="en"/>
              <a:t>A </a:t>
            </a:r>
            <a:r>
              <a:rPr i="1" lang="en"/>
              <a:t>configuration</a:t>
            </a:r>
            <a:r>
              <a:rPr lang="en"/>
              <a:t> is a set of options for a </a:t>
            </a:r>
            <a:r>
              <a:rPr i="1" lang="en"/>
              <a:t>model</a:t>
            </a:r>
            <a:r>
              <a:rPr lang="en"/>
              <a:t> of computer.</a:t>
            </a:r>
            <a:endParaRPr/>
          </a:p>
          <a:p>
            <a:pPr indent="-381000" lvl="1" marL="914400" marR="0" rtl="0" algn="l">
              <a:lnSpc>
                <a:spcPct val="100000"/>
              </a:lnSpc>
              <a:spcBef>
                <a:spcPts val="0"/>
              </a:spcBef>
              <a:spcAft>
                <a:spcPts val="0"/>
              </a:spcAft>
              <a:buSzPts val="2400"/>
              <a:buChar char="○"/>
            </a:pPr>
            <a:r>
              <a:rPr lang="en"/>
              <a:t>Some combinations are invalid (i.e., VGA monitor with HDMI video output).</a:t>
            </a:r>
            <a:endParaRPr/>
          </a:p>
          <a:p>
            <a:pPr indent="-419100" lvl="0" marL="457200" marR="0" rtl="0" algn="l">
              <a:lnSpc>
                <a:spcPct val="100000"/>
              </a:lnSpc>
              <a:spcBef>
                <a:spcPts val="0"/>
              </a:spcBef>
              <a:spcAft>
                <a:spcPts val="0"/>
              </a:spcAft>
              <a:buSzPts val="3000"/>
              <a:buChar char="●"/>
            </a:pPr>
            <a:r>
              <a:rPr lang="en"/>
              <a:t>Testing feature: </a:t>
            </a:r>
            <a:endParaRPr/>
          </a:p>
          <a:p>
            <a:pPr indent="-381000" lvl="1" marL="914400" marR="0" rtl="0" algn="l">
              <a:lnSpc>
                <a:spcPct val="100000"/>
              </a:lnSpc>
              <a:spcBef>
                <a:spcPts val="0"/>
              </a:spcBef>
              <a:spcAft>
                <a:spcPts val="0"/>
              </a:spcAft>
              <a:buSzPts val="2400"/>
              <a:buFont typeface="Courier New"/>
              <a:buChar char="○"/>
            </a:pPr>
            <a:r>
              <a:rPr b="1" lang="en">
                <a:latin typeface="Courier New"/>
                <a:ea typeface="Courier New"/>
                <a:cs typeface="Courier New"/>
                <a:sym typeface="Courier New"/>
              </a:rPr>
              <a:t>checkConfiguration(model,components)</a:t>
            </a:r>
            <a:endParaRPr b="1">
              <a:latin typeface="Courier New"/>
              <a:ea typeface="Courier New"/>
              <a:cs typeface="Courier New"/>
              <a:sym typeface="Courier New"/>
            </a:endParaRPr>
          </a:p>
          <a:p>
            <a:pPr indent="-381000" lvl="1" marL="914400" marR="0" rtl="0" algn="l">
              <a:lnSpc>
                <a:spcPct val="100000"/>
              </a:lnSpc>
              <a:spcBef>
                <a:spcPts val="0"/>
              </a:spcBef>
              <a:spcAft>
                <a:spcPts val="0"/>
              </a:spcAft>
              <a:buSzPts val="2400"/>
              <a:buChar char="○"/>
            </a:pPr>
            <a:r>
              <a:rPr lang="en"/>
              <a:t>What are the parameters?</a:t>
            </a:r>
            <a:endParaRPr/>
          </a:p>
          <a:p>
            <a:pPr indent="-381000" lvl="1" marL="914400" marR="0" rtl="0" algn="l">
              <a:lnSpc>
                <a:spcPct val="100000"/>
              </a:lnSpc>
              <a:spcBef>
                <a:spcPts val="0"/>
              </a:spcBef>
              <a:spcAft>
                <a:spcPts val="0"/>
              </a:spcAft>
              <a:buSzPts val="2400"/>
              <a:buChar char="○"/>
            </a:pPr>
            <a:r>
              <a:rPr lang="en"/>
              <a:t>Next - what are the choices to be made for each parameter?</a:t>
            </a:r>
            <a:endParaRPr/>
          </a:p>
        </p:txBody>
      </p:sp>
      <p:sp>
        <p:nvSpPr>
          <p:cNvPr id="132" name="Shape 1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Parameter Characteristics</a:t>
            </a:r>
            <a:endParaRPr/>
          </a:p>
        </p:txBody>
      </p:sp>
      <p:sp>
        <p:nvSpPr>
          <p:cNvPr id="138" name="Shape 1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Turn to the requirements specifications.</a:t>
            </a:r>
            <a:endParaRPr/>
          </a:p>
          <a:p>
            <a:pPr indent="-342900" lvl="0" marL="457200" marR="0" rtl="0" algn="l">
              <a:lnSpc>
                <a:spcPct val="100000"/>
              </a:lnSpc>
              <a:spcBef>
                <a:spcPts val="0"/>
              </a:spcBef>
              <a:spcAft>
                <a:spcPts val="0"/>
              </a:spcAft>
              <a:buClr>
                <a:schemeClr val="dk1"/>
              </a:buClr>
              <a:buSzPts val="1800"/>
              <a:buFont typeface="Arial"/>
              <a:buChar char="●"/>
            </a:pPr>
            <a:r>
              <a:rPr b="1" lang="en" sz="1800"/>
              <a:t>Model:</a:t>
            </a:r>
            <a:r>
              <a:rPr lang="en" sz="1800"/>
              <a:t> A model identifies a specific product and determines a set of constraints on available components. Models are identified by a model number. Models are characterized by logical slots on a bug. Slots may be required (must be filled) or optional (may be left empty). </a:t>
            </a:r>
            <a:endParaRPr sz="1800"/>
          </a:p>
          <a:p>
            <a:pPr indent="-342900" lvl="0" marL="457200" marR="0" rtl="0" algn="l">
              <a:lnSpc>
                <a:spcPct val="100000"/>
              </a:lnSpc>
              <a:spcBef>
                <a:spcPts val="0"/>
              </a:spcBef>
              <a:spcAft>
                <a:spcPts val="0"/>
              </a:spcAft>
              <a:buSzPts val="1800"/>
              <a:buChar char="●"/>
            </a:pPr>
            <a:r>
              <a:rPr b="1" lang="en" sz="1800"/>
              <a:t>Set of Components:</a:t>
            </a:r>
            <a:r>
              <a:rPr lang="en" sz="1800"/>
              <a:t> A set of &lt;slot, component&gt; pairs, which must correspond to the required and optional slots associated with the model. A component is a choice that can be varied within a model. Available components and a default for each slot is determined by the model. The special value “empty” is allowed and may be the default for optional slots. In addition to being compatible or incompatible with a model, components may be compatible or incompatible with each other.</a:t>
            </a:r>
            <a:endParaRPr sz="1800"/>
          </a:p>
        </p:txBody>
      </p:sp>
      <p:sp>
        <p:nvSpPr>
          <p:cNvPr id="139" name="Shape 1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Categories</a:t>
            </a:r>
            <a:endParaRPr/>
          </a:p>
        </p:txBody>
      </p:sp>
      <p:sp>
        <p:nvSpPr>
          <p:cNvPr id="145" name="Shape 1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1" lang="en" sz="2000"/>
              <a:t>Model</a:t>
            </a:r>
            <a:endParaRPr b="1" sz="2000"/>
          </a:p>
          <a:p>
            <a:pPr indent="-355600" lvl="1" marL="914400" marR="0" rtl="0" algn="l">
              <a:lnSpc>
                <a:spcPct val="100000"/>
              </a:lnSpc>
              <a:spcBef>
                <a:spcPts val="0"/>
              </a:spcBef>
              <a:spcAft>
                <a:spcPts val="0"/>
              </a:spcAft>
              <a:buSzPts val="2000"/>
              <a:buChar char="○"/>
            </a:pPr>
            <a:r>
              <a:rPr lang="en" sz="2000"/>
              <a:t>Model number</a:t>
            </a:r>
            <a:endParaRPr sz="2000"/>
          </a:p>
          <a:p>
            <a:pPr indent="-355600" lvl="1" marL="914400" marR="0" rtl="0" algn="l">
              <a:lnSpc>
                <a:spcPct val="100000"/>
              </a:lnSpc>
              <a:spcBef>
                <a:spcPts val="0"/>
              </a:spcBef>
              <a:spcAft>
                <a:spcPts val="0"/>
              </a:spcAft>
              <a:buSzPts val="2000"/>
              <a:buChar char="○"/>
            </a:pPr>
            <a:r>
              <a:rPr lang="en" sz="2000"/>
              <a:t>Number of required slots</a:t>
            </a:r>
            <a:endParaRPr sz="2000"/>
          </a:p>
          <a:p>
            <a:pPr indent="-355600" lvl="1" marL="914400" marR="0" rtl="0" algn="l">
              <a:lnSpc>
                <a:spcPct val="100000"/>
              </a:lnSpc>
              <a:spcBef>
                <a:spcPts val="0"/>
              </a:spcBef>
              <a:spcAft>
                <a:spcPts val="0"/>
              </a:spcAft>
              <a:buSzPts val="2000"/>
              <a:buChar char="○"/>
            </a:pPr>
            <a:r>
              <a:rPr lang="en" sz="2000"/>
              <a:t>Number of optional slots</a:t>
            </a:r>
            <a:endParaRPr sz="2000"/>
          </a:p>
          <a:p>
            <a:pPr indent="-355600" lvl="0" marL="457200" marR="0" rtl="0" algn="l">
              <a:lnSpc>
                <a:spcPct val="100000"/>
              </a:lnSpc>
              <a:spcBef>
                <a:spcPts val="0"/>
              </a:spcBef>
              <a:spcAft>
                <a:spcPts val="0"/>
              </a:spcAft>
              <a:buSzPts val="2000"/>
              <a:buChar char="●"/>
            </a:pPr>
            <a:r>
              <a:rPr b="1" lang="en" sz="2000"/>
              <a:t>Components</a:t>
            </a:r>
            <a:endParaRPr b="1" sz="2000"/>
          </a:p>
          <a:p>
            <a:pPr indent="-355600" lvl="1" marL="914400" marR="0" rtl="0" algn="l">
              <a:lnSpc>
                <a:spcPct val="100000"/>
              </a:lnSpc>
              <a:spcBef>
                <a:spcPts val="0"/>
              </a:spcBef>
              <a:spcAft>
                <a:spcPts val="0"/>
              </a:spcAft>
              <a:buSzPts val="2000"/>
              <a:buChar char="○"/>
            </a:pPr>
            <a:r>
              <a:rPr lang="en" sz="2000"/>
              <a:t>Correspondence of selection with model slots</a:t>
            </a:r>
            <a:endParaRPr sz="2000"/>
          </a:p>
          <a:p>
            <a:pPr indent="-355600" lvl="1" marL="914400" marR="0" rtl="0" algn="l">
              <a:lnSpc>
                <a:spcPct val="100000"/>
              </a:lnSpc>
              <a:spcBef>
                <a:spcPts val="0"/>
              </a:spcBef>
              <a:spcAft>
                <a:spcPts val="0"/>
              </a:spcAft>
              <a:buSzPts val="2000"/>
              <a:buChar char="○"/>
            </a:pPr>
            <a:r>
              <a:rPr lang="en" sz="2000"/>
              <a:t>Number of required components with non-empty selections</a:t>
            </a:r>
            <a:endParaRPr sz="2000"/>
          </a:p>
          <a:p>
            <a:pPr indent="-355600" lvl="1" marL="914400" rtl="0">
              <a:spcBef>
                <a:spcPts val="0"/>
              </a:spcBef>
              <a:spcAft>
                <a:spcPts val="0"/>
              </a:spcAft>
              <a:buSzPts val="2000"/>
              <a:buChar char="○"/>
            </a:pPr>
            <a:r>
              <a:rPr lang="en" sz="2000"/>
              <a:t>Number of optional components with non-empty selections</a:t>
            </a:r>
            <a:endParaRPr sz="2000"/>
          </a:p>
          <a:p>
            <a:pPr indent="-355600" lvl="1" marL="914400" rtl="0">
              <a:spcBef>
                <a:spcPts val="0"/>
              </a:spcBef>
              <a:spcAft>
                <a:spcPts val="0"/>
              </a:spcAft>
              <a:buSzPts val="2000"/>
              <a:buChar char="○"/>
            </a:pPr>
            <a:r>
              <a:rPr lang="en" sz="2000"/>
              <a:t>Selected components for required slots</a:t>
            </a:r>
            <a:endParaRPr sz="2000"/>
          </a:p>
          <a:p>
            <a:pPr indent="-355600" lvl="1" marL="914400" rtl="0">
              <a:spcBef>
                <a:spcPts val="0"/>
              </a:spcBef>
              <a:spcAft>
                <a:spcPts val="0"/>
              </a:spcAft>
              <a:buSzPts val="2000"/>
              <a:buChar char="○"/>
            </a:pPr>
            <a:r>
              <a:rPr lang="en" sz="2000"/>
              <a:t>Selected components for optional slots</a:t>
            </a:r>
            <a:endParaRPr sz="2000"/>
          </a:p>
          <a:p>
            <a:pPr indent="-355600" lvl="0" marL="457200" marR="0" rtl="0" algn="l">
              <a:lnSpc>
                <a:spcPct val="100000"/>
              </a:lnSpc>
              <a:spcBef>
                <a:spcPts val="0"/>
              </a:spcBef>
              <a:spcAft>
                <a:spcPts val="0"/>
              </a:spcAft>
              <a:buSzPts val="2000"/>
              <a:buChar char="●"/>
            </a:pPr>
            <a:r>
              <a:rPr b="1" lang="en" sz="2000"/>
              <a:t>Product Database</a:t>
            </a:r>
            <a:endParaRPr b="1" sz="2000"/>
          </a:p>
          <a:p>
            <a:pPr indent="-355600" lvl="1" marL="914400" marR="0" rtl="0" algn="l">
              <a:lnSpc>
                <a:spcPct val="100000"/>
              </a:lnSpc>
              <a:spcBef>
                <a:spcPts val="0"/>
              </a:spcBef>
              <a:spcAft>
                <a:spcPts val="0"/>
              </a:spcAft>
              <a:buSzPts val="2000"/>
              <a:buChar char="○"/>
            </a:pPr>
            <a:r>
              <a:rPr lang="en" sz="2000"/>
              <a:t>Number of models in database</a:t>
            </a:r>
            <a:endParaRPr sz="2000"/>
          </a:p>
          <a:p>
            <a:pPr indent="-355600" lvl="1" marL="914400" marR="0" rtl="0" algn="l">
              <a:lnSpc>
                <a:spcPct val="100000"/>
              </a:lnSpc>
              <a:spcBef>
                <a:spcPts val="0"/>
              </a:spcBef>
              <a:spcAft>
                <a:spcPts val="0"/>
              </a:spcAft>
              <a:buSzPts val="2000"/>
              <a:buChar char="○"/>
            </a:pPr>
            <a:r>
              <a:rPr lang="en" sz="2000"/>
              <a:t>Number of components in database</a:t>
            </a:r>
            <a:endParaRPr sz="2000"/>
          </a:p>
        </p:txBody>
      </p:sp>
      <p:sp>
        <p:nvSpPr>
          <p:cNvPr id="146" name="Shape 1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Identify Representative Values</a:t>
            </a:r>
            <a:endParaRPr/>
          </a:p>
        </p:txBody>
      </p:sp>
      <p:sp>
        <p:nvSpPr>
          <p:cNvPr id="152" name="Shape 1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For each category, many values that can be selected for concrete test cases.</a:t>
            </a:r>
            <a:endParaRPr/>
          </a:p>
          <a:p>
            <a:pPr indent="-419100" lvl="0" marL="457200" marR="0" rtl="0" algn="l">
              <a:lnSpc>
                <a:spcPct val="100000"/>
              </a:lnSpc>
              <a:spcBef>
                <a:spcPts val="0"/>
              </a:spcBef>
              <a:spcAft>
                <a:spcPts val="0"/>
              </a:spcAft>
              <a:buSzPts val="3000"/>
              <a:buChar char="●"/>
            </a:pPr>
            <a:r>
              <a:rPr lang="en"/>
              <a:t>We need to identify </a:t>
            </a:r>
            <a:r>
              <a:rPr i="1" lang="en"/>
              <a:t>classes of values</a:t>
            </a:r>
            <a:r>
              <a:rPr lang="en"/>
              <a:t>, called </a:t>
            </a:r>
            <a:r>
              <a:rPr b="1" i="1" lang="en"/>
              <a:t>choices</a:t>
            </a:r>
            <a:r>
              <a:rPr lang="en"/>
              <a:t>, for each category.</a:t>
            </a:r>
            <a:endParaRPr/>
          </a:p>
          <a:p>
            <a:pPr indent="-381000" lvl="1" marL="914400" marR="0" rtl="0" algn="l">
              <a:lnSpc>
                <a:spcPct val="100000"/>
              </a:lnSpc>
              <a:spcBef>
                <a:spcPts val="0"/>
              </a:spcBef>
              <a:spcAft>
                <a:spcPts val="0"/>
              </a:spcAft>
              <a:buSzPts val="2400"/>
              <a:buChar char="○"/>
            </a:pPr>
            <a:r>
              <a:rPr lang="en"/>
              <a:t>A test specification is a combination of choices for all categories.</a:t>
            </a:r>
            <a:endParaRPr/>
          </a:p>
          <a:p>
            <a:pPr indent="-419100" lvl="0" marL="457200" marR="0" rtl="0" algn="l">
              <a:lnSpc>
                <a:spcPct val="100000"/>
              </a:lnSpc>
              <a:spcBef>
                <a:spcPts val="0"/>
              </a:spcBef>
              <a:spcAft>
                <a:spcPts val="0"/>
              </a:spcAft>
              <a:buSzPts val="3000"/>
              <a:buChar char="●"/>
            </a:pPr>
            <a:r>
              <a:rPr lang="en"/>
              <a:t>Consider all outcomes of a feature.</a:t>
            </a:r>
            <a:endParaRPr/>
          </a:p>
          <a:p>
            <a:pPr indent="-419100" lvl="0" marL="457200" marR="0" rtl="0" algn="l">
              <a:lnSpc>
                <a:spcPct val="100000"/>
              </a:lnSpc>
              <a:spcBef>
                <a:spcPts val="0"/>
              </a:spcBef>
              <a:spcAft>
                <a:spcPts val="0"/>
              </a:spcAft>
              <a:buSzPts val="3000"/>
              <a:buChar char="●"/>
            </a:pPr>
            <a:r>
              <a:rPr lang="en"/>
              <a:t>Consider boundary values.</a:t>
            </a:r>
            <a:endParaRPr/>
          </a:p>
        </p:txBody>
      </p:sp>
      <p:sp>
        <p:nvSpPr>
          <p:cNvPr id="153" name="Shape 1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Categories</a:t>
            </a:r>
            <a:endParaRPr/>
          </a:p>
        </p:txBody>
      </p:sp>
      <p:sp>
        <p:nvSpPr>
          <p:cNvPr id="159" name="Shape 1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Char char="●"/>
            </a:pPr>
            <a:r>
              <a:rPr b="1" lang="en" sz="2000"/>
              <a:t>Model</a:t>
            </a:r>
            <a:endParaRPr b="1" sz="2000"/>
          </a:p>
          <a:p>
            <a:pPr indent="-355600" lvl="1" marL="914400" marR="0" rtl="0" algn="l">
              <a:lnSpc>
                <a:spcPct val="100000"/>
              </a:lnSpc>
              <a:spcBef>
                <a:spcPts val="0"/>
              </a:spcBef>
              <a:spcAft>
                <a:spcPts val="0"/>
              </a:spcAft>
              <a:buSzPts val="2000"/>
              <a:buChar char="○"/>
            </a:pPr>
            <a:r>
              <a:rPr lang="en" sz="2000"/>
              <a:t>Model number</a:t>
            </a:r>
            <a:endParaRPr sz="2000"/>
          </a:p>
          <a:p>
            <a:pPr indent="-355600" lvl="1" marL="914400" marR="0" rtl="0" algn="l">
              <a:lnSpc>
                <a:spcPct val="100000"/>
              </a:lnSpc>
              <a:spcBef>
                <a:spcPts val="0"/>
              </a:spcBef>
              <a:spcAft>
                <a:spcPts val="0"/>
              </a:spcAft>
              <a:buSzPts val="2000"/>
              <a:buChar char="○"/>
            </a:pPr>
            <a:r>
              <a:rPr lang="en" sz="2000"/>
              <a:t>Number of required slots</a:t>
            </a:r>
            <a:endParaRPr sz="2000"/>
          </a:p>
          <a:p>
            <a:pPr indent="-355600" lvl="1" marL="914400" marR="0" rtl="0" algn="l">
              <a:lnSpc>
                <a:spcPct val="100000"/>
              </a:lnSpc>
              <a:spcBef>
                <a:spcPts val="0"/>
              </a:spcBef>
              <a:spcAft>
                <a:spcPts val="0"/>
              </a:spcAft>
              <a:buSzPts val="2000"/>
              <a:buChar char="○"/>
            </a:pPr>
            <a:r>
              <a:rPr lang="en" sz="2000"/>
              <a:t>Number of optional slots</a:t>
            </a:r>
            <a:endParaRPr sz="2000"/>
          </a:p>
          <a:p>
            <a:pPr indent="-355600" lvl="0" marL="457200" marR="0" rtl="0" algn="l">
              <a:lnSpc>
                <a:spcPct val="100000"/>
              </a:lnSpc>
              <a:spcBef>
                <a:spcPts val="0"/>
              </a:spcBef>
              <a:spcAft>
                <a:spcPts val="0"/>
              </a:spcAft>
              <a:buSzPts val="2000"/>
              <a:buChar char="●"/>
            </a:pPr>
            <a:r>
              <a:rPr b="1" lang="en" sz="2000"/>
              <a:t>Components</a:t>
            </a:r>
            <a:endParaRPr b="1" sz="2000"/>
          </a:p>
          <a:p>
            <a:pPr indent="-355600" lvl="1" marL="914400" marR="0" rtl="0" algn="l">
              <a:lnSpc>
                <a:spcPct val="100000"/>
              </a:lnSpc>
              <a:spcBef>
                <a:spcPts val="0"/>
              </a:spcBef>
              <a:spcAft>
                <a:spcPts val="0"/>
              </a:spcAft>
              <a:buSzPts val="2000"/>
              <a:buChar char="○"/>
            </a:pPr>
            <a:r>
              <a:rPr lang="en" sz="2000"/>
              <a:t>Correspondence of selection with model slots</a:t>
            </a:r>
            <a:endParaRPr sz="2000"/>
          </a:p>
          <a:p>
            <a:pPr indent="-355600" lvl="1" marL="914400" marR="0" rtl="0" algn="l">
              <a:lnSpc>
                <a:spcPct val="100000"/>
              </a:lnSpc>
              <a:spcBef>
                <a:spcPts val="0"/>
              </a:spcBef>
              <a:spcAft>
                <a:spcPts val="0"/>
              </a:spcAft>
              <a:buSzPts val="2000"/>
              <a:buChar char="○"/>
            </a:pPr>
            <a:r>
              <a:rPr lang="en" sz="2000"/>
              <a:t>Number of required components with non-empty selections</a:t>
            </a:r>
            <a:endParaRPr sz="2000"/>
          </a:p>
          <a:p>
            <a:pPr indent="-355600" lvl="1" marL="914400" rtl="0">
              <a:spcBef>
                <a:spcPts val="0"/>
              </a:spcBef>
              <a:spcAft>
                <a:spcPts val="0"/>
              </a:spcAft>
              <a:buSzPts val="2000"/>
              <a:buChar char="○"/>
            </a:pPr>
            <a:r>
              <a:rPr lang="en" sz="2000"/>
              <a:t>Number of optional components with non-empty selections</a:t>
            </a:r>
            <a:endParaRPr sz="2000"/>
          </a:p>
          <a:p>
            <a:pPr indent="-355600" lvl="1" marL="914400" rtl="0">
              <a:spcBef>
                <a:spcPts val="0"/>
              </a:spcBef>
              <a:spcAft>
                <a:spcPts val="0"/>
              </a:spcAft>
              <a:buSzPts val="2000"/>
              <a:buChar char="○"/>
            </a:pPr>
            <a:r>
              <a:rPr lang="en" sz="2000"/>
              <a:t>Selected components for required slots</a:t>
            </a:r>
            <a:endParaRPr sz="2000"/>
          </a:p>
          <a:p>
            <a:pPr indent="-355600" lvl="1" marL="914400" rtl="0">
              <a:spcBef>
                <a:spcPts val="0"/>
              </a:spcBef>
              <a:spcAft>
                <a:spcPts val="0"/>
              </a:spcAft>
              <a:buSzPts val="2000"/>
              <a:buChar char="○"/>
            </a:pPr>
            <a:r>
              <a:rPr lang="en" sz="2000"/>
              <a:t>Selected components for optional slots</a:t>
            </a:r>
            <a:endParaRPr sz="2000"/>
          </a:p>
          <a:p>
            <a:pPr indent="-355600" lvl="0" marL="457200" marR="0" rtl="0" algn="l">
              <a:lnSpc>
                <a:spcPct val="100000"/>
              </a:lnSpc>
              <a:spcBef>
                <a:spcPts val="0"/>
              </a:spcBef>
              <a:spcAft>
                <a:spcPts val="0"/>
              </a:spcAft>
              <a:buSzPts val="2000"/>
              <a:buChar char="●"/>
            </a:pPr>
            <a:r>
              <a:rPr b="1" lang="en" sz="2000"/>
              <a:t>Product Database</a:t>
            </a:r>
            <a:endParaRPr b="1" sz="2000"/>
          </a:p>
          <a:p>
            <a:pPr indent="-355600" lvl="1" marL="914400" marR="0" rtl="0" algn="l">
              <a:lnSpc>
                <a:spcPct val="100000"/>
              </a:lnSpc>
              <a:spcBef>
                <a:spcPts val="0"/>
              </a:spcBef>
              <a:spcAft>
                <a:spcPts val="0"/>
              </a:spcAft>
              <a:buSzPts val="2000"/>
              <a:buChar char="○"/>
            </a:pPr>
            <a:r>
              <a:rPr lang="en" sz="2000"/>
              <a:t>Number of models in database</a:t>
            </a:r>
            <a:endParaRPr sz="2000"/>
          </a:p>
          <a:p>
            <a:pPr indent="-355600" lvl="1" marL="914400" marR="0" rtl="0" algn="l">
              <a:lnSpc>
                <a:spcPct val="100000"/>
              </a:lnSpc>
              <a:spcBef>
                <a:spcPts val="0"/>
              </a:spcBef>
              <a:spcAft>
                <a:spcPts val="0"/>
              </a:spcAft>
              <a:buSzPts val="2000"/>
              <a:buChar char="○"/>
            </a:pPr>
            <a:r>
              <a:rPr lang="en" sz="2000"/>
              <a:t>Number of components in database</a:t>
            </a:r>
            <a:endParaRPr sz="2000"/>
          </a:p>
        </p:txBody>
      </p:sp>
      <p:sp>
        <p:nvSpPr>
          <p:cNvPr id="160" name="Shape 1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Choices for Each Category</a:t>
            </a:r>
            <a:endParaRPr/>
          </a:p>
        </p:txBody>
      </p:sp>
      <p:sp>
        <p:nvSpPr>
          <p:cNvPr id="166" name="Shape 1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Clr>
                <a:schemeClr val="dk1"/>
              </a:buClr>
              <a:buSzPts val="1400"/>
              <a:buFont typeface="Arial"/>
              <a:buChar char="●"/>
            </a:pPr>
            <a:r>
              <a:rPr b="1" lang="en" sz="1400"/>
              <a:t>Model</a:t>
            </a:r>
            <a:endParaRPr b="1" sz="1400"/>
          </a:p>
          <a:p>
            <a:pPr indent="-317500" lvl="1" marL="914400" marR="0" rtl="0" algn="l">
              <a:lnSpc>
                <a:spcPct val="100000"/>
              </a:lnSpc>
              <a:spcBef>
                <a:spcPts val="0"/>
              </a:spcBef>
              <a:spcAft>
                <a:spcPts val="0"/>
              </a:spcAft>
              <a:buSzPts val="1400"/>
              <a:buChar char="○"/>
            </a:pPr>
            <a:r>
              <a:rPr lang="en" sz="1400"/>
              <a:t>Model number</a:t>
            </a:r>
            <a:endParaRPr sz="1400"/>
          </a:p>
          <a:p>
            <a:pPr indent="-317500" lvl="2" marL="1371600" marR="0" rtl="0" algn="l">
              <a:lnSpc>
                <a:spcPct val="100000"/>
              </a:lnSpc>
              <a:spcBef>
                <a:spcPts val="0"/>
              </a:spcBef>
              <a:spcAft>
                <a:spcPts val="0"/>
              </a:spcAft>
              <a:buSzPts val="1400"/>
              <a:buChar char="■"/>
            </a:pPr>
            <a:r>
              <a:rPr lang="en" sz="1400"/>
              <a:t>malformed</a:t>
            </a:r>
            <a:endParaRPr sz="1400"/>
          </a:p>
          <a:p>
            <a:pPr indent="-317500" lvl="2" marL="1371600" marR="0" rtl="0" algn="l">
              <a:lnSpc>
                <a:spcPct val="100000"/>
              </a:lnSpc>
              <a:spcBef>
                <a:spcPts val="0"/>
              </a:spcBef>
              <a:spcAft>
                <a:spcPts val="0"/>
              </a:spcAft>
              <a:buSzPts val="1400"/>
              <a:buChar char="■"/>
            </a:pPr>
            <a:r>
              <a:rPr lang="en" sz="1400"/>
              <a:t>not in database</a:t>
            </a:r>
            <a:endParaRPr sz="1400"/>
          </a:p>
          <a:p>
            <a:pPr indent="-317500" lvl="2" marL="1371600" marR="0" rtl="0" algn="l">
              <a:lnSpc>
                <a:spcPct val="100000"/>
              </a:lnSpc>
              <a:spcBef>
                <a:spcPts val="0"/>
              </a:spcBef>
              <a:spcAft>
                <a:spcPts val="0"/>
              </a:spcAft>
              <a:buSzPts val="1400"/>
              <a:buChar char="■"/>
            </a:pPr>
            <a:r>
              <a:rPr lang="en" sz="1400"/>
              <a:t>valid</a:t>
            </a:r>
            <a:endParaRPr sz="1400"/>
          </a:p>
          <a:p>
            <a:pPr indent="-317500" lvl="1" marL="914400" marR="0" rtl="0" algn="l">
              <a:lnSpc>
                <a:spcPct val="100000"/>
              </a:lnSpc>
              <a:spcBef>
                <a:spcPts val="0"/>
              </a:spcBef>
              <a:spcAft>
                <a:spcPts val="0"/>
              </a:spcAft>
              <a:buSzPts val="1400"/>
              <a:buChar char="○"/>
            </a:pPr>
            <a:r>
              <a:rPr lang="en" sz="1400"/>
              <a:t>Number of required slots</a:t>
            </a:r>
            <a:endParaRPr sz="1400"/>
          </a:p>
          <a:p>
            <a:pPr indent="-317500" lvl="2" marL="1371600" marR="0" rtl="0" algn="l">
              <a:lnSpc>
                <a:spcPct val="100000"/>
              </a:lnSpc>
              <a:spcBef>
                <a:spcPts val="0"/>
              </a:spcBef>
              <a:spcAft>
                <a:spcPts val="0"/>
              </a:spcAft>
              <a:buSzPts val="1400"/>
              <a:buChar char="■"/>
            </a:pPr>
            <a:r>
              <a:rPr lang="en" sz="1400"/>
              <a:t>0</a:t>
            </a:r>
            <a:endParaRPr sz="1400"/>
          </a:p>
          <a:p>
            <a:pPr indent="-317500" lvl="2" marL="1371600" marR="0" rtl="0" algn="l">
              <a:lnSpc>
                <a:spcPct val="100000"/>
              </a:lnSpc>
              <a:spcBef>
                <a:spcPts val="0"/>
              </a:spcBef>
              <a:spcAft>
                <a:spcPts val="0"/>
              </a:spcAft>
              <a:buSzPts val="1400"/>
              <a:buChar char="■"/>
            </a:pPr>
            <a:r>
              <a:rPr lang="en" sz="1400"/>
              <a:t>1</a:t>
            </a:r>
            <a:endParaRPr sz="1400"/>
          </a:p>
          <a:p>
            <a:pPr indent="-317500" lvl="2" marL="1371600" marR="0" rtl="0" algn="l">
              <a:lnSpc>
                <a:spcPct val="100000"/>
              </a:lnSpc>
              <a:spcBef>
                <a:spcPts val="0"/>
              </a:spcBef>
              <a:spcAft>
                <a:spcPts val="0"/>
              </a:spcAft>
              <a:buSzPts val="1400"/>
              <a:buChar char="■"/>
            </a:pPr>
            <a:r>
              <a:rPr lang="en" sz="1400"/>
              <a:t>many</a:t>
            </a:r>
            <a:endParaRPr sz="1400"/>
          </a:p>
          <a:p>
            <a:pPr indent="-317500" lvl="1" marL="914400" marR="0" rtl="0" algn="l">
              <a:lnSpc>
                <a:spcPct val="100000"/>
              </a:lnSpc>
              <a:spcBef>
                <a:spcPts val="0"/>
              </a:spcBef>
              <a:spcAft>
                <a:spcPts val="0"/>
              </a:spcAft>
              <a:buSzPts val="1400"/>
              <a:buChar char="○"/>
            </a:pPr>
            <a:r>
              <a:rPr lang="en" sz="1400"/>
              <a:t>Number of optional slots</a:t>
            </a:r>
            <a:endParaRPr sz="1400"/>
          </a:p>
          <a:p>
            <a:pPr indent="-317500" lvl="2" marL="1371600" marR="0" rtl="0" algn="l">
              <a:lnSpc>
                <a:spcPct val="100000"/>
              </a:lnSpc>
              <a:spcBef>
                <a:spcPts val="0"/>
              </a:spcBef>
              <a:spcAft>
                <a:spcPts val="0"/>
              </a:spcAft>
              <a:buSzPts val="1400"/>
              <a:buChar char="■"/>
            </a:pPr>
            <a:r>
              <a:rPr lang="en" sz="1400"/>
              <a:t>0</a:t>
            </a:r>
            <a:endParaRPr sz="1400"/>
          </a:p>
          <a:p>
            <a:pPr indent="-317500" lvl="2" marL="1371600" marR="0" rtl="0" algn="l">
              <a:lnSpc>
                <a:spcPct val="100000"/>
              </a:lnSpc>
              <a:spcBef>
                <a:spcPts val="0"/>
              </a:spcBef>
              <a:spcAft>
                <a:spcPts val="0"/>
              </a:spcAft>
              <a:buSzPts val="1400"/>
              <a:buChar char="■"/>
            </a:pPr>
            <a:r>
              <a:rPr lang="en" sz="1400"/>
              <a:t>1</a:t>
            </a:r>
            <a:endParaRPr sz="1400"/>
          </a:p>
          <a:p>
            <a:pPr indent="-317500" lvl="2" marL="1371600" marR="0" rtl="0" algn="l">
              <a:lnSpc>
                <a:spcPct val="100000"/>
              </a:lnSpc>
              <a:spcBef>
                <a:spcPts val="0"/>
              </a:spcBef>
              <a:spcAft>
                <a:spcPts val="0"/>
              </a:spcAft>
              <a:buSzPts val="1400"/>
              <a:buChar char="■"/>
            </a:pPr>
            <a:r>
              <a:rPr lang="en" sz="1400"/>
              <a:t>many</a:t>
            </a:r>
            <a:endParaRPr sz="1400"/>
          </a:p>
          <a:p>
            <a:pPr indent="-317500" lvl="0" marL="457200" rtl="0">
              <a:spcBef>
                <a:spcPts val="0"/>
              </a:spcBef>
              <a:spcAft>
                <a:spcPts val="0"/>
              </a:spcAft>
              <a:buSzPts val="1400"/>
              <a:buChar char="●"/>
            </a:pPr>
            <a:r>
              <a:rPr b="1" lang="en" sz="1400"/>
              <a:t>Product Database</a:t>
            </a:r>
            <a:endParaRPr b="1" sz="1400"/>
          </a:p>
          <a:p>
            <a:pPr indent="-317500" lvl="1" marL="914400" rtl="0">
              <a:spcBef>
                <a:spcPts val="0"/>
              </a:spcBef>
              <a:spcAft>
                <a:spcPts val="0"/>
              </a:spcAft>
              <a:buSzPts val="1400"/>
              <a:buChar char="○"/>
            </a:pPr>
            <a:r>
              <a:rPr lang="en" sz="1400"/>
              <a:t>Number of models in database</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1</a:t>
            </a:r>
            <a:endParaRPr sz="1400"/>
          </a:p>
          <a:p>
            <a:pPr indent="-317500" lvl="2" marL="1371600" rtl="0">
              <a:spcBef>
                <a:spcPts val="0"/>
              </a:spcBef>
              <a:spcAft>
                <a:spcPts val="0"/>
              </a:spcAft>
              <a:buSzPts val="1400"/>
              <a:buChar char="■"/>
            </a:pPr>
            <a:r>
              <a:rPr lang="en" sz="1400"/>
              <a:t>many</a:t>
            </a:r>
            <a:endParaRPr sz="1400"/>
          </a:p>
          <a:p>
            <a:pPr indent="-317500" lvl="1" marL="914400" rtl="0">
              <a:spcBef>
                <a:spcPts val="0"/>
              </a:spcBef>
              <a:spcAft>
                <a:spcPts val="0"/>
              </a:spcAft>
              <a:buSzPts val="1400"/>
              <a:buChar char="○"/>
            </a:pPr>
            <a:r>
              <a:rPr lang="en" sz="1400"/>
              <a:t>Number of components in database</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1</a:t>
            </a:r>
            <a:endParaRPr sz="1400"/>
          </a:p>
          <a:p>
            <a:pPr indent="-317500" lvl="2" marL="1371600" rtl="0">
              <a:spcBef>
                <a:spcPts val="0"/>
              </a:spcBef>
              <a:spcAft>
                <a:spcPts val="0"/>
              </a:spcAft>
              <a:buSzPts val="1400"/>
              <a:buChar char="■"/>
            </a:pPr>
            <a:r>
              <a:rPr lang="en" sz="1400"/>
              <a:t>many</a:t>
            </a:r>
            <a:endParaRPr sz="1400"/>
          </a:p>
        </p:txBody>
      </p:sp>
      <p:sp>
        <p:nvSpPr>
          <p:cNvPr id="167" name="Shape 167"/>
          <p:cNvSpPr txBox="1"/>
          <p:nvPr>
            <p:ph idx="4294967295"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b="1" lang="en" sz="1400"/>
              <a:t>Components</a:t>
            </a:r>
            <a:endParaRPr b="1" sz="1400"/>
          </a:p>
          <a:p>
            <a:pPr indent="-317500" lvl="1" marL="914400" rtl="0">
              <a:spcBef>
                <a:spcPts val="0"/>
              </a:spcBef>
              <a:spcAft>
                <a:spcPts val="0"/>
              </a:spcAft>
              <a:buSzPts val="1400"/>
              <a:buChar char="○"/>
            </a:pPr>
            <a:r>
              <a:rPr lang="en" sz="1400"/>
              <a:t>Correspondence of selection with model slots</a:t>
            </a:r>
            <a:endParaRPr sz="1400"/>
          </a:p>
          <a:p>
            <a:pPr indent="-317500" lvl="2" marL="1371600" rtl="0">
              <a:spcBef>
                <a:spcPts val="0"/>
              </a:spcBef>
              <a:spcAft>
                <a:spcPts val="0"/>
              </a:spcAft>
              <a:buSzPts val="1400"/>
              <a:buChar char="■"/>
            </a:pPr>
            <a:r>
              <a:rPr lang="en" sz="1400"/>
              <a:t>omitted slots</a:t>
            </a:r>
            <a:endParaRPr sz="1400"/>
          </a:p>
          <a:p>
            <a:pPr indent="-317500" lvl="2" marL="1371600" rtl="0">
              <a:spcBef>
                <a:spcPts val="0"/>
              </a:spcBef>
              <a:spcAft>
                <a:spcPts val="0"/>
              </a:spcAft>
              <a:buSzPts val="1400"/>
              <a:buChar char="■"/>
            </a:pPr>
            <a:r>
              <a:rPr lang="en" sz="1400"/>
              <a:t>extra slots</a:t>
            </a:r>
            <a:endParaRPr sz="1400"/>
          </a:p>
          <a:p>
            <a:pPr indent="-317500" lvl="2" marL="1371600" rtl="0">
              <a:spcBef>
                <a:spcPts val="0"/>
              </a:spcBef>
              <a:spcAft>
                <a:spcPts val="0"/>
              </a:spcAft>
              <a:buSzPts val="1400"/>
              <a:buChar char="■"/>
            </a:pPr>
            <a:r>
              <a:rPr lang="en" sz="1400"/>
              <a:t>mismatched slots</a:t>
            </a:r>
            <a:endParaRPr sz="1400"/>
          </a:p>
          <a:p>
            <a:pPr indent="-317500" lvl="2" marL="1371600" rtl="0">
              <a:spcBef>
                <a:spcPts val="0"/>
              </a:spcBef>
              <a:spcAft>
                <a:spcPts val="0"/>
              </a:spcAft>
              <a:buSzPts val="1400"/>
              <a:buChar char="■"/>
            </a:pPr>
            <a:r>
              <a:rPr lang="en" sz="1400"/>
              <a:t>complete correspondence</a:t>
            </a:r>
            <a:endParaRPr sz="1400"/>
          </a:p>
          <a:p>
            <a:pPr indent="-317500" lvl="1" marL="914400" rtl="0">
              <a:spcBef>
                <a:spcPts val="0"/>
              </a:spcBef>
              <a:spcAft>
                <a:spcPts val="0"/>
              </a:spcAft>
              <a:buSzPts val="1400"/>
              <a:buChar char="○"/>
            </a:pPr>
            <a:r>
              <a:rPr lang="en" sz="1400"/>
              <a:t>Number of required(optional) components with non-empty selections</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&lt; number required (optional)</a:t>
            </a:r>
            <a:endParaRPr sz="1400"/>
          </a:p>
          <a:p>
            <a:pPr indent="-317500" lvl="2" marL="1371600" rtl="0">
              <a:spcBef>
                <a:spcPts val="0"/>
              </a:spcBef>
              <a:spcAft>
                <a:spcPts val="0"/>
              </a:spcAft>
              <a:buSzPts val="1400"/>
              <a:buChar char="■"/>
            </a:pPr>
            <a:r>
              <a:rPr lang="en" sz="1400"/>
              <a:t>= number required (optional)</a:t>
            </a:r>
            <a:endParaRPr sz="1400"/>
          </a:p>
          <a:p>
            <a:pPr indent="-317500" lvl="1" marL="914400" rtl="0">
              <a:spcBef>
                <a:spcPts val="0"/>
              </a:spcBef>
              <a:spcAft>
                <a:spcPts val="0"/>
              </a:spcAft>
              <a:buSzPts val="1400"/>
              <a:buChar char="○"/>
            </a:pPr>
            <a:r>
              <a:rPr lang="en" sz="1400"/>
              <a:t>Selected components for required (optional) slots</a:t>
            </a:r>
            <a:endParaRPr sz="1400"/>
          </a:p>
          <a:p>
            <a:pPr indent="-317500" lvl="2" marL="1371600" rtl="0">
              <a:spcBef>
                <a:spcPts val="0"/>
              </a:spcBef>
              <a:spcAft>
                <a:spcPts val="0"/>
              </a:spcAft>
              <a:buSzPts val="1400"/>
              <a:buChar char="■"/>
            </a:pPr>
            <a:r>
              <a:rPr lang="en" sz="1400"/>
              <a:t>some default</a:t>
            </a:r>
            <a:endParaRPr sz="1400"/>
          </a:p>
          <a:p>
            <a:pPr indent="-317500" lvl="2" marL="1371600" rtl="0">
              <a:spcBef>
                <a:spcPts val="0"/>
              </a:spcBef>
              <a:spcAft>
                <a:spcPts val="0"/>
              </a:spcAft>
              <a:buSzPts val="1400"/>
              <a:buChar char="■"/>
            </a:pPr>
            <a:r>
              <a:rPr lang="en" sz="1400"/>
              <a:t>all valid</a:t>
            </a:r>
            <a:endParaRPr sz="1400"/>
          </a:p>
          <a:p>
            <a:pPr indent="-317500" lvl="2" marL="1371600" rtl="0">
              <a:spcBef>
                <a:spcPts val="0"/>
              </a:spcBef>
              <a:spcAft>
                <a:spcPts val="0"/>
              </a:spcAft>
              <a:buSzPts val="1400"/>
              <a:buChar char="■"/>
            </a:pPr>
            <a:r>
              <a:rPr lang="en" sz="1400"/>
              <a:t>&gt;= 1 incompatible with slot</a:t>
            </a:r>
            <a:endParaRPr sz="1400"/>
          </a:p>
          <a:p>
            <a:pPr indent="-317500" lvl="2" marL="1371600" rtl="0">
              <a:spcBef>
                <a:spcPts val="0"/>
              </a:spcBef>
              <a:spcAft>
                <a:spcPts val="0"/>
              </a:spcAft>
              <a:buSzPts val="1400"/>
              <a:buChar char="■"/>
            </a:pPr>
            <a:r>
              <a:rPr lang="en" sz="1400"/>
              <a:t>&gt;= 1 incompatible with another component</a:t>
            </a:r>
            <a:endParaRPr sz="1400"/>
          </a:p>
          <a:p>
            <a:pPr indent="-317500" lvl="2" marL="1371600" rtl="0">
              <a:spcBef>
                <a:spcPts val="0"/>
              </a:spcBef>
              <a:spcAft>
                <a:spcPts val="0"/>
              </a:spcAft>
              <a:buSzPts val="1400"/>
              <a:buChar char="■"/>
            </a:pPr>
            <a:r>
              <a:rPr lang="en" sz="1400"/>
              <a:t>&gt;= 1 not in database</a:t>
            </a:r>
            <a:endParaRPr sz="1400"/>
          </a:p>
          <a:p>
            <a:pPr indent="0" lvl="0" marL="0">
              <a:spcBef>
                <a:spcPts val="600"/>
              </a:spcBef>
              <a:spcAft>
                <a:spcPts val="0"/>
              </a:spcAft>
              <a:buNone/>
            </a:pPr>
            <a:r>
              <a:t/>
            </a:r>
            <a:endParaRPr sz="1400"/>
          </a:p>
        </p:txBody>
      </p:sp>
      <p:sp>
        <p:nvSpPr>
          <p:cNvPr id="168" name="Shape 1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Generate Test Case Specifications</a:t>
            </a:r>
            <a:endParaRPr/>
          </a:p>
        </p:txBody>
      </p:sp>
      <p:sp>
        <p:nvSpPr>
          <p:cNvPr id="174" name="Shape 1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 specifications are formed by combining choices for all categories.</a:t>
            </a:r>
            <a:endParaRPr/>
          </a:p>
          <a:p>
            <a:pPr indent="-419100" lvl="0" marL="457200" marR="0" rtl="0" algn="l">
              <a:lnSpc>
                <a:spcPct val="100000"/>
              </a:lnSpc>
              <a:spcBef>
                <a:spcPts val="0"/>
              </a:spcBef>
              <a:spcAft>
                <a:spcPts val="0"/>
              </a:spcAft>
              <a:buSzPts val="3000"/>
              <a:buChar char="●"/>
            </a:pPr>
            <a:r>
              <a:rPr lang="en"/>
              <a:t>Number of possible combinations may be impractically large, so:</a:t>
            </a:r>
            <a:endParaRPr/>
          </a:p>
          <a:p>
            <a:pPr indent="-406400" lvl="1" marL="914400" marR="0" rtl="0" algn="l">
              <a:lnSpc>
                <a:spcPct val="100000"/>
              </a:lnSpc>
              <a:spcBef>
                <a:spcPts val="0"/>
              </a:spcBef>
              <a:spcAft>
                <a:spcPts val="0"/>
              </a:spcAft>
              <a:buSzPts val="2800"/>
              <a:buChar char="○"/>
            </a:pPr>
            <a:r>
              <a:rPr lang="en" sz="2800"/>
              <a:t>Eliminate impossible pairings.</a:t>
            </a:r>
            <a:endParaRPr sz="2800"/>
          </a:p>
          <a:p>
            <a:pPr indent="-406400" lvl="1" marL="914400" marR="0" rtl="0" algn="l">
              <a:lnSpc>
                <a:spcPct val="100000"/>
              </a:lnSpc>
              <a:spcBef>
                <a:spcPts val="0"/>
              </a:spcBef>
              <a:spcAft>
                <a:spcPts val="0"/>
              </a:spcAft>
              <a:buSzPts val="2800"/>
              <a:buChar char="○"/>
            </a:pPr>
            <a:r>
              <a:rPr lang="en" sz="2800"/>
              <a:t>Identify constraints that can remove unnecessary options.</a:t>
            </a:r>
            <a:endParaRPr sz="2800"/>
          </a:p>
          <a:p>
            <a:pPr indent="-406400" lvl="1" marL="914400" marR="0" rtl="0" algn="l">
              <a:lnSpc>
                <a:spcPct val="100000"/>
              </a:lnSpc>
              <a:spcBef>
                <a:spcPts val="0"/>
              </a:spcBef>
              <a:spcAft>
                <a:spcPts val="0"/>
              </a:spcAft>
              <a:buSzPts val="2800"/>
              <a:buChar char="○"/>
            </a:pPr>
            <a:r>
              <a:rPr lang="en" sz="2800"/>
              <a:t>From the remainder, choose a subset of specifications to turn into concrete tests.</a:t>
            </a:r>
            <a:endParaRPr sz="2800"/>
          </a:p>
        </p:txBody>
      </p:sp>
      <p:sp>
        <p:nvSpPr>
          <p:cNvPr id="175" name="Shape 1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Choices for Each Category</a:t>
            </a:r>
            <a:endParaRPr/>
          </a:p>
        </p:txBody>
      </p:sp>
      <p:sp>
        <p:nvSpPr>
          <p:cNvPr id="181" name="Shape 18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600"/>
              </a:spcBef>
              <a:spcAft>
                <a:spcPts val="0"/>
              </a:spcAft>
              <a:buClr>
                <a:schemeClr val="dk1"/>
              </a:buClr>
              <a:buSzPts val="1400"/>
              <a:buFont typeface="Arial"/>
              <a:buChar char="●"/>
            </a:pPr>
            <a:r>
              <a:rPr b="1" lang="en" sz="1400"/>
              <a:t>Model</a:t>
            </a:r>
            <a:endParaRPr b="1" sz="1400"/>
          </a:p>
          <a:p>
            <a:pPr indent="-317500" lvl="1" marL="914400" marR="0" rtl="0" algn="l">
              <a:lnSpc>
                <a:spcPct val="100000"/>
              </a:lnSpc>
              <a:spcBef>
                <a:spcPts val="0"/>
              </a:spcBef>
              <a:spcAft>
                <a:spcPts val="0"/>
              </a:spcAft>
              <a:buSzPts val="1400"/>
              <a:buChar char="○"/>
            </a:pPr>
            <a:r>
              <a:rPr lang="en" sz="1400"/>
              <a:t>Model number</a:t>
            </a:r>
            <a:endParaRPr sz="1400"/>
          </a:p>
          <a:p>
            <a:pPr indent="-317500" lvl="2" marL="1371600" marR="0" rtl="0" algn="l">
              <a:lnSpc>
                <a:spcPct val="100000"/>
              </a:lnSpc>
              <a:spcBef>
                <a:spcPts val="0"/>
              </a:spcBef>
              <a:spcAft>
                <a:spcPts val="0"/>
              </a:spcAft>
              <a:buSzPts val="1400"/>
              <a:buChar char="■"/>
            </a:pPr>
            <a:r>
              <a:rPr lang="en" sz="1400"/>
              <a:t>malformed</a:t>
            </a:r>
            <a:endParaRPr sz="1400"/>
          </a:p>
          <a:p>
            <a:pPr indent="-317500" lvl="2" marL="1371600" marR="0" rtl="0" algn="l">
              <a:lnSpc>
                <a:spcPct val="100000"/>
              </a:lnSpc>
              <a:spcBef>
                <a:spcPts val="0"/>
              </a:spcBef>
              <a:spcAft>
                <a:spcPts val="0"/>
              </a:spcAft>
              <a:buSzPts val="1400"/>
              <a:buChar char="■"/>
            </a:pPr>
            <a:r>
              <a:rPr lang="en" sz="1400"/>
              <a:t>not in database</a:t>
            </a:r>
            <a:endParaRPr sz="1400"/>
          </a:p>
          <a:p>
            <a:pPr indent="-317500" lvl="2" marL="1371600" marR="0" rtl="0" algn="l">
              <a:lnSpc>
                <a:spcPct val="100000"/>
              </a:lnSpc>
              <a:spcBef>
                <a:spcPts val="0"/>
              </a:spcBef>
              <a:spcAft>
                <a:spcPts val="0"/>
              </a:spcAft>
              <a:buSzPts val="1400"/>
              <a:buChar char="■"/>
            </a:pPr>
            <a:r>
              <a:rPr lang="en" sz="1400"/>
              <a:t>valid</a:t>
            </a:r>
            <a:endParaRPr sz="1400"/>
          </a:p>
          <a:p>
            <a:pPr indent="-317500" lvl="1" marL="914400" marR="0" rtl="0" algn="l">
              <a:lnSpc>
                <a:spcPct val="100000"/>
              </a:lnSpc>
              <a:spcBef>
                <a:spcPts val="0"/>
              </a:spcBef>
              <a:spcAft>
                <a:spcPts val="0"/>
              </a:spcAft>
              <a:buSzPts val="1400"/>
              <a:buChar char="○"/>
            </a:pPr>
            <a:r>
              <a:rPr lang="en" sz="1400"/>
              <a:t>Number of required slots</a:t>
            </a:r>
            <a:endParaRPr sz="1400"/>
          </a:p>
          <a:p>
            <a:pPr indent="-317500" lvl="2" marL="1371600" marR="0" rtl="0" algn="l">
              <a:lnSpc>
                <a:spcPct val="100000"/>
              </a:lnSpc>
              <a:spcBef>
                <a:spcPts val="0"/>
              </a:spcBef>
              <a:spcAft>
                <a:spcPts val="0"/>
              </a:spcAft>
              <a:buSzPts val="1400"/>
              <a:buChar char="■"/>
            </a:pPr>
            <a:r>
              <a:rPr lang="en" sz="1400"/>
              <a:t>0</a:t>
            </a:r>
            <a:endParaRPr sz="1400"/>
          </a:p>
          <a:p>
            <a:pPr indent="-317500" lvl="2" marL="1371600" marR="0" rtl="0" algn="l">
              <a:lnSpc>
                <a:spcPct val="100000"/>
              </a:lnSpc>
              <a:spcBef>
                <a:spcPts val="0"/>
              </a:spcBef>
              <a:spcAft>
                <a:spcPts val="0"/>
              </a:spcAft>
              <a:buSzPts val="1400"/>
              <a:buChar char="■"/>
            </a:pPr>
            <a:r>
              <a:rPr lang="en" sz="1400"/>
              <a:t>1</a:t>
            </a:r>
            <a:endParaRPr sz="1400"/>
          </a:p>
          <a:p>
            <a:pPr indent="-317500" lvl="2" marL="1371600" marR="0" rtl="0" algn="l">
              <a:lnSpc>
                <a:spcPct val="100000"/>
              </a:lnSpc>
              <a:spcBef>
                <a:spcPts val="0"/>
              </a:spcBef>
              <a:spcAft>
                <a:spcPts val="0"/>
              </a:spcAft>
              <a:buSzPts val="1400"/>
              <a:buChar char="■"/>
            </a:pPr>
            <a:r>
              <a:rPr lang="en" sz="1400"/>
              <a:t>many</a:t>
            </a:r>
            <a:endParaRPr sz="1400"/>
          </a:p>
          <a:p>
            <a:pPr indent="-317500" lvl="1" marL="914400" marR="0" rtl="0" algn="l">
              <a:lnSpc>
                <a:spcPct val="100000"/>
              </a:lnSpc>
              <a:spcBef>
                <a:spcPts val="0"/>
              </a:spcBef>
              <a:spcAft>
                <a:spcPts val="0"/>
              </a:spcAft>
              <a:buSzPts val="1400"/>
              <a:buChar char="○"/>
            </a:pPr>
            <a:r>
              <a:rPr lang="en" sz="1400"/>
              <a:t>Number of optional slots</a:t>
            </a:r>
            <a:endParaRPr sz="1400"/>
          </a:p>
          <a:p>
            <a:pPr indent="-317500" lvl="2" marL="1371600" marR="0" rtl="0" algn="l">
              <a:lnSpc>
                <a:spcPct val="100000"/>
              </a:lnSpc>
              <a:spcBef>
                <a:spcPts val="0"/>
              </a:spcBef>
              <a:spcAft>
                <a:spcPts val="0"/>
              </a:spcAft>
              <a:buSzPts val="1400"/>
              <a:buChar char="■"/>
            </a:pPr>
            <a:r>
              <a:rPr lang="en" sz="1400"/>
              <a:t>0</a:t>
            </a:r>
            <a:endParaRPr sz="1400"/>
          </a:p>
          <a:p>
            <a:pPr indent="-317500" lvl="2" marL="1371600" marR="0" rtl="0" algn="l">
              <a:lnSpc>
                <a:spcPct val="100000"/>
              </a:lnSpc>
              <a:spcBef>
                <a:spcPts val="0"/>
              </a:spcBef>
              <a:spcAft>
                <a:spcPts val="0"/>
              </a:spcAft>
              <a:buSzPts val="1400"/>
              <a:buChar char="■"/>
            </a:pPr>
            <a:r>
              <a:rPr lang="en" sz="1400"/>
              <a:t>1</a:t>
            </a:r>
            <a:endParaRPr sz="1400"/>
          </a:p>
          <a:p>
            <a:pPr indent="-317500" lvl="2" marL="1371600" marR="0" rtl="0" algn="l">
              <a:lnSpc>
                <a:spcPct val="100000"/>
              </a:lnSpc>
              <a:spcBef>
                <a:spcPts val="0"/>
              </a:spcBef>
              <a:spcAft>
                <a:spcPts val="0"/>
              </a:spcAft>
              <a:buSzPts val="1400"/>
              <a:buChar char="■"/>
            </a:pPr>
            <a:r>
              <a:rPr lang="en" sz="1400"/>
              <a:t>many</a:t>
            </a:r>
            <a:endParaRPr sz="1400"/>
          </a:p>
          <a:p>
            <a:pPr indent="-317500" lvl="0" marL="457200" rtl="0">
              <a:spcBef>
                <a:spcPts val="0"/>
              </a:spcBef>
              <a:spcAft>
                <a:spcPts val="0"/>
              </a:spcAft>
              <a:buSzPts val="1400"/>
              <a:buChar char="●"/>
            </a:pPr>
            <a:r>
              <a:rPr b="1" lang="en" sz="1400"/>
              <a:t>Product Database</a:t>
            </a:r>
            <a:endParaRPr b="1" sz="1400"/>
          </a:p>
          <a:p>
            <a:pPr indent="-317500" lvl="1" marL="914400" rtl="0">
              <a:spcBef>
                <a:spcPts val="0"/>
              </a:spcBef>
              <a:spcAft>
                <a:spcPts val="0"/>
              </a:spcAft>
              <a:buSzPts val="1400"/>
              <a:buChar char="○"/>
            </a:pPr>
            <a:r>
              <a:rPr lang="en" sz="1400"/>
              <a:t>Number of models in database</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1</a:t>
            </a:r>
            <a:endParaRPr sz="1400"/>
          </a:p>
          <a:p>
            <a:pPr indent="-317500" lvl="2" marL="1371600" rtl="0">
              <a:spcBef>
                <a:spcPts val="0"/>
              </a:spcBef>
              <a:spcAft>
                <a:spcPts val="0"/>
              </a:spcAft>
              <a:buSzPts val="1400"/>
              <a:buChar char="■"/>
            </a:pPr>
            <a:r>
              <a:rPr lang="en" sz="1400"/>
              <a:t>many</a:t>
            </a:r>
            <a:endParaRPr sz="1400"/>
          </a:p>
          <a:p>
            <a:pPr indent="-317500" lvl="1" marL="914400" rtl="0">
              <a:spcBef>
                <a:spcPts val="0"/>
              </a:spcBef>
              <a:spcAft>
                <a:spcPts val="0"/>
              </a:spcAft>
              <a:buSzPts val="1400"/>
              <a:buChar char="○"/>
            </a:pPr>
            <a:r>
              <a:rPr lang="en" sz="1400"/>
              <a:t>Number of components in database</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1</a:t>
            </a:r>
            <a:endParaRPr sz="1400"/>
          </a:p>
          <a:p>
            <a:pPr indent="-317500" lvl="2" marL="1371600" rtl="0">
              <a:spcBef>
                <a:spcPts val="0"/>
              </a:spcBef>
              <a:spcAft>
                <a:spcPts val="0"/>
              </a:spcAft>
              <a:buSzPts val="1400"/>
              <a:buChar char="■"/>
            </a:pPr>
            <a:r>
              <a:rPr lang="en" sz="1400"/>
              <a:t>many</a:t>
            </a:r>
            <a:endParaRPr sz="1400"/>
          </a:p>
        </p:txBody>
      </p:sp>
      <p:sp>
        <p:nvSpPr>
          <p:cNvPr id="182" name="Shape 18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17500" lvl="0" marL="457200" rtl="0">
              <a:spcBef>
                <a:spcPts val="600"/>
              </a:spcBef>
              <a:spcAft>
                <a:spcPts val="0"/>
              </a:spcAft>
              <a:buSzPts val="1400"/>
              <a:buChar char="●"/>
            </a:pPr>
            <a:r>
              <a:rPr b="1" lang="en" sz="1400"/>
              <a:t>Components</a:t>
            </a:r>
            <a:endParaRPr b="1" sz="1400"/>
          </a:p>
          <a:p>
            <a:pPr indent="-317500" lvl="1" marL="914400" rtl="0">
              <a:spcBef>
                <a:spcPts val="0"/>
              </a:spcBef>
              <a:spcAft>
                <a:spcPts val="0"/>
              </a:spcAft>
              <a:buSzPts val="1400"/>
              <a:buChar char="○"/>
            </a:pPr>
            <a:r>
              <a:rPr lang="en" sz="1400"/>
              <a:t>Correspondence of selection with model slots</a:t>
            </a:r>
            <a:endParaRPr sz="1400"/>
          </a:p>
          <a:p>
            <a:pPr indent="-317500" lvl="2" marL="1371600" rtl="0">
              <a:spcBef>
                <a:spcPts val="0"/>
              </a:spcBef>
              <a:spcAft>
                <a:spcPts val="0"/>
              </a:spcAft>
              <a:buSzPts val="1400"/>
              <a:buChar char="■"/>
            </a:pPr>
            <a:r>
              <a:rPr lang="en" sz="1400"/>
              <a:t>omitted slots</a:t>
            </a:r>
            <a:endParaRPr sz="1400"/>
          </a:p>
          <a:p>
            <a:pPr indent="-317500" lvl="2" marL="1371600" rtl="0">
              <a:spcBef>
                <a:spcPts val="0"/>
              </a:spcBef>
              <a:spcAft>
                <a:spcPts val="0"/>
              </a:spcAft>
              <a:buSzPts val="1400"/>
              <a:buChar char="■"/>
            </a:pPr>
            <a:r>
              <a:rPr lang="en" sz="1400"/>
              <a:t>extra slots</a:t>
            </a:r>
            <a:endParaRPr sz="1400"/>
          </a:p>
          <a:p>
            <a:pPr indent="-317500" lvl="2" marL="1371600" rtl="0">
              <a:spcBef>
                <a:spcPts val="0"/>
              </a:spcBef>
              <a:spcAft>
                <a:spcPts val="0"/>
              </a:spcAft>
              <a:buSzPts val="1400"/>
              <a:buChar char="■"/>
            </a:pPr>
            <a:r>
              <a:rPr lang="en" sz="1400"/>
              <a:t>mismatched slots</a:t>
            </a:r>
            <a:endParaRPr sz="1400"/>
          </a:p>
          <a:p>
            <a:pPr indent="-317500" lvl="2" marL="1371600" rtl="0">
              <a:spcBef>
                <a:spcPts val="0"/>
              </a:spcBef>
              <a:spcAft>
                <a:spcPts val="0"/>
              </a:spcAft>
              <a:buSzPts val="1400"/>
              <a:buChar char="■"/>
            </a:pPr>
            <a:r>
              <a:rPr lang="en" sz="1400"/>
              <a:t>complete correspondence</a:t>
            </a:r>
            <a:endParaRPr sz="1400"/>
          </a:p>
          <a:p>
            <a:pPr indent="-317500" lvl="1" marL="914400" rtl="0">
              <a:spcBef>
                <a:spcPts val="0"/>
              </a:spcBef>
              <a:spcAft>
                <a:spcPts val="0"/>
              </a:spcAft>
              <a:buSzPts val="1400"/>
              <a:buChar char="○"/>
            </a:pPr>
            <a:r>
              <a:rPr lang="en" sz="1400"/>
              <a:t>Number of required(optional) components with non-empty selections</a:t>
            </a:r>
            <a:endParaRPr sz="1400"/>
          </a:p>
          <a:p>
            <a:pPr indent="-317500" lvl="2" marL="1371600" rtl="0">
              <a:spcBef>
                <a:spcPts val="0"/>
              </a:spcBef>
              <a:spcAft>
                <a:spcPts val="0"/>
              </a:spcAft>
              <a:buSzPts val="1400"/>
              <a:buChar char="■"/>
            </a:pPr>
            <a:r>
              <a:rPr lang="en" sz="1400"/>
              <a:t>0</a:t>
            </a:r>
            <a:endParaRPr sz="1400"/>
          </a:p>
          <a:p>
            <a:pPr indent="-317500" lvl="2" marL="1371600" rtl="0">
              <a:spcBef>
                <a:spcPts val="0"/>
              </a:spcBef>
              <a:spcAft>
                <a:spcPts val="0"/>
              </a:spcAft>
              <a:buSzPts val="1400"/>
              <a:buChar char="■"/>
            </a:pPr>
            <a:r>
              <a:rPr lang="en" sz="1400"/>
              <a:t>&lt; number required (optional)</a:t>
            </a:r>
            <a:endParaRPr sz="1400"/>
          </a:p>
          <a:p>
            <a:pPr indent="-317500" lvl="2" marL="1371600" rtl="0">
              <a:spcBef>
                <a:spcPts val="0"/>
              </a:spcBef>
              <a:spcAft>
                <a:spcPts val="0"/>
              </a:spcAft>
              <a:buSzPts val="1400"/>
              <a:buChar char="■"/>
            </a:pPr>
            <a:r>
              <a:rPr lang="en" sz="1400"/>
              <a:t>= number required (optional)</a:t>
            </a:r>
            <a:endParaRPr sz="1400"/>
          </a:p>
          <a:p>
            <a:pPr indent="-317500" lvl="1" marL="914400" rtl="0">
              <a:spcBef>
                <a:spcPts val="0"/>
              </a:spcBef>
              <a:spcAft>
                <a:spcPts val="0"/>
              </a:spcAft>
              <a:buSzPts val="1400"/>
              <a:buChar char="○"/>
            </a:pPr>
            <a:r>
              <a:rPr lang="en" sz="1400"/>
              <a:t>Selected components for required (optional) slots</a:t>
            </a:r>
            <a:endParaRPr sz="1400"/>
          </a:p>
          <a:p>
            <a:pPr indent="-317500" lvl="2" marL="1371600" rtl="0">
              <a:spcBef>
                <a:spcPts val="0"/>
              </a:spcBef>
              <a:spcAft>
                <a:spcPts val="0"/>
              </a:spcAft>
              <a:buSzPts val="1400"/>
              <a:buChar char="■"/>
            </a:pPr>
            <a:r>
              <a:rPr lang="en" sz="1400"/>
              <a:t>some default</a:t>
            </a:r>
            <a:endParaRPr sz="1400"/>
          </a:p>
          <a:p>
            <a:pPr indent="-317500" lvl="2" marL="1371600" rtl="0">
              <a:spcBef>
                <a:spcPts val="0"/>
              </a:spcBef>
              <a:spcAft>
                <a:spcPts val="0"/>
              </a:spcAft>
              <a:buSzPts val="1400"/>
              <a:buChar char="■"/>
            </a:pPr>
            <a:r>
              <a:rPr lang="en" sz="1400"/>
              <a:t>all valid</a:t>
            </a:r>
            <a:endParaRPr sz="1400"/>
          </a:p>
          <a:p>
            <a:pPr indent="-317500" lvl="2" marL="1371600" rtl="0">
              <a:spcBef>
                <a:spcPts val="0"/>
              </a:spcBef>
              <a:spcAft>
                <a:spcPts val="0"/>
              </a:spcAft>
              <a:buSzPts val="1400"/>
              <a:buChar char="■"/>
            </a:pPr>
            <a:r>
              <a:rPr lang="en" sz="1400"/>
              <a:t>&gt;= 1 incompatible with slot</a:t>
            </a:r>
            <a:endParaRPr sz="1400"/>
          </a:p>
          <a:p>
            <a:pPr indent="-317500" lvl="2" marL="1371600" rtl="0">
              <a:spcBef>
                <a:spcPts val="0"/>
              </a:spcBef>
              <a:spcAft>
                <a:spcPts val="0"/>
              </a:spcAft>
              <a:buSzPts val="1400"/>
              <a:buChar char="■"/>
            </a:pPr>
            <a:r>
              <a:rPr lang="en" sz="1400"/>
              <a:t>&gt;= 1 incompatible with another component</a:t>
            </a:r>
            <a:endParaRPr sz="1400"/>
          </a:p>
          <a:p>
            <a:pPr indent="-317500" lvl="2" marL="1371600" rtl="0">
              <a:spcBef>
                <a:spcPts val="0"/>
              </a:spcBef>
              <a:spcAft>
                <a:spcPts val="0"/>
              </a:spcAft>
              <a:buSzPts val="1400"/>
              <a:buChar char="■"/>
            </a:pPr>
            <a:r>
              <a:rPr lang="en" sz="1400"/>
              <a:t>&gt;= 1 not in database</a:t>
            </a:r>
            <a:endParaRPr sz="1400"/>
          </a:p>
          <a:p>
            <a:pPr indent="0" lvl="0" marL="0" rtl="0">
              <a:spcBef>
                <a:spcPts val="600"/>
              </a:spcBef>
              <a:spcAft>
                <a:spcPts val="0"/>
              </a:spcAft>
              <a:buNone/>
            </a:pPr>
            <a:r>
              <a:t/>
            </a:r>
            <a:endParaRPr sz="1400"/>
          </a:p>
        </p:txBody>
      </p:sp>
      <p:sp>
        <p:nvSpPr>
          <p:cNvPr id="183" name="Shape 183"/>
          <p:cNvSpPr/>
          <p:nvPr/>
        </p:nvSpPr>
        <p:spPr>
          <a:xfrm>
            <a:off x="2505400" y="2409850"/>
            <a:ext cx="4957800" cy="345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381000" lvl="0" marL="457200" rtl="0">
              <a:spcBef>
                <a:spcPts val="0"/>
              </a:spcBef>
              <a:spcAft>
                <a:spcPts val="0"/>
              </a:spcAft>
              <a:buSzPts val="2400"/>
              <a:buChar char="●"/>
            </a:pPr>
            <a:r>
              <a:rPr lang="en" sz="2400"/>
              <a:t>Seven categories with three choices.</a:t>
            </a:r>
            <a:endParaRPr sz="2400"/>
          </a:p>
          <a:p>
            <a:pPr indent="-381000" lvl="0" marL="457200" rtl="0">
              <a:spcBef>
                <a:spcPts val="0"/>
              </a:spcBef>
              <a:spcAft>
                <a:spcPts val="0"/>
              </a:spcAft>
              <a:buSzPts val="2400"/>
              <a:buChar char="●"/>
            </a:pPr>
            <a:r>
              <a:rPr lang="en" sz="2400"/>
              <a:t>Two categories with 6 choices.</a:t>
            </a:r>
            <a:endParaRPr sz="2400"/>
          </a:p>
          <a:p>
            <a:pPr indent="-381000" lvl="0" marL="457200" rtl="0">
              <a:spcBef>
                <a:spcPts val="0"/>
              </a:spcBef>
              <a:spcAft>
                <a:spcPts val="0"/>
              </a:spcAft>
              <a:buSzPts val="2400"/>
              <a:buChar char="●"/>
            </a:pPr>
            <a:r>
              <a:rPr lang="en" sz="2400"/>
              <a:t>One category with 4 choices.</a:t>
            </a:r>
            <a:endParaRPr sz="2400"/>
          </a:p>
          <a:p>
            <a:pPr indent="-381000" lvl="0" marL="457200" rtl="0">
              <a:spcBef>
                <a:spcPts val="0"/>
              </a:spcBef>
              <a:spcAft>
                <a:spcPts val="0"/>
              </a:spcAft>
              <a:buSzPts val="2400"/>
              <a:buChar char="●"/>
            </a:pPr>
            <a:r>
              <a:rPr lang="en" sz="2400"/>
              <a:t>Results in 3</a:t>
            </a:r>
            <a:r>
              <a:rPr baseline="30000" lang="en" sz="2400"/>
              <a:t>7</a:t>
            </a:r>
            <a:r>
              <a:rPr lang="en" sz="2400"/>
              <a:t> x 6</a:t>
            </a:r>
            <a:r>
              <a:rPr baseline="30000" lang="en" sz="2400"/>
              <a:t>2 </a:t>
            </a:r>
            <a:r>
              <a:rPr lang="en" sz="2400"/>
              <a:t>x 4 = 314928 test specifications</a:t>
            </a:r>
            <a:endParaRPr sz="2400"/>
          </a:p>
          <a:p>
            <a:pPr indent="-381000" lvl="0" marL="457200">
              <a:spcBef>
                <a:spcPts val="0"/>
              </a:spcBef>
              <a:spcAft>
                <a:spcPts val="0"/>
              </a:spcAft>
              <a:buSzPts val="2400"/>
              <a:buChar char="●"/>
            </a:pPr>
            <a:r>
              <a:rPr lang="en" sz="2400"/>
              <a:t>However… not all combinations correspond to reasonable specifications.</a:t>
            </a:r>
            <a:endParaRPr sz="2400"/>
          </a:p>
        </p:txBody>
      </p:sp>
      <p:sp>
        <p:nvSpPr>
          <p:cNvPr id="184" name="Shape 1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Identify Constraints Among Choices</a:t>
            </a:r>
            <a:endParaRPr/>
          </a:p>
        </p:txBody>
      </p:sp>
      <p:sp>
        <p:nvSpPr>
          <p:cNvPr id="190" name="Shape 1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Three types of constraint:</a:t>
            </a:r>
            <a:endParaRPr/>
          </a:p>
          <a:p>
            <a:pPr indent="-419100" lvl="0" marL="457200" marR="0" rtl="0" algn="l">
              <a:lnSpc>
                <a:spcPct val="100000"/>
              </a:lnSpc>
              <a:spcBef>
                <a:spcPts val="600"/>
              </a:spcBef>
              <a:spcAft>
                <a:spcPts val="0"/>
              </a:spcAft>
              <a:buSzPts val="3000"/>
              <a:buChar char="●"/>
            </a:pPr>
            <a:r>
              <a:rPr lang="en"/>
              <a:t>IF</a:t>
            </a:r>
            <a:endParaRPr/>
          </a:p>
          <a:p>
            <a:pPr indent="-381000" lvl="1" marL="914400" marR="0" rtl="0" algn="l">
              <a:lnSpc>
                <a:spcPct val="100000"/>
              </a:lnSpc>
              <a:spcBef>
                <a:spcPts val="0"/>
              </a:spcBef>
              <a:spcAft>
                <a:spcPts val="0"/>
              </a:spcAft>
              <a:buSzPts val="2400"/>
              <a:buChar char="○"/>
            </a:pPr>
            <a:r>
              <a:rPr lang="en"/>
              <a:t>This partition only needs to be considered if another property is true.</a:t>
            </a:r>
            <a:endParaRPr/>
          </a:p>
          <a:p>
            <a:pPr indent="-419100" lvl="0" marL="457200" marR="0" rtl="0" algn="l">
              <a:lnSpc>
                <a:spcPct val="100000"/>
              </a:lnSpc>
              <a:spcBef>
                <a:spcPts val="0"/>
              </a:spcBef>
              <a:spcAft>
                <a:spcPts val="0"/>
              </a:spcAft>
              <a:buSzPts val="3000"/>
              <a:buChar char="●"/>
            </a:pPr>
            <a:r>
              <a:rPr lang="en"/>
              <a:t>ERROR</a:t>
            </a:r>
            <a:endParaRPr/>
          </a:p>
          <a:p>
            <a:pPr indent="-381000" lvl="1" marL="914400" marR="0" rtl="0" algn="l">
              <a:lnSpc>
                <a:spcPct val="100000"/>
              </a:lnSpc>
              <a:spcBef>
                <a:spcPts val="0"/>
              </a:spcBef>
              <a:spcAft>
                <a:spcPts val="0"/>
              </a:spcAft>
              <a:buSzPts val="2400"/>
              <a:buChar char="○"/>
            </a:pPr>
            <a:r>
              <a:rPr lang="en"/>
              <a:t>This partition should cause a problem no matter what value the other input variables have.</a:t>
            </a:r>
            <a:endParaRPr/>
          </a:p>
          <a:p>
            <a:pPr indent="-419100" lvl="0" marL="457200" marR="0" rtl="0" algn="l">
              <a:lnSpc>
                <a:spcPct val="100000"/>
              </a:lnSpc>
              <a:spcBef>
                <a:spcPts val="0"/>
              </a:spcBef>
              <a:spcAft>
                <a:spcPts val="0"/>
              </a:spcAft>
              <a:buSzPts val="3000"/>
              <a:buChar char="●"/>
            </a:pPr>
            <a:r>
              <a:rPr lang="en"/>
              <a:t>SINGLE</a:t>
            </a:r>
            <a:endParaRPr/>
          </a:p>
          <a:p>
            <a:pPr indent="-381000" lvl="1" marL="914400" marR="0" rtl="0" algn="l">
              <a:lnSpc>
                <a:spcPct val="100000"/>
              </a:lnSpc>
              <a:spcBef>
                <a:spcPts val="0"/>
              </a:spcBef>
              <a:spcAft>
                <a:spcPts val="0"/>
              </a:spcAft>
              <a:buSzPts val="2400"/>
              <a:buChar char="○"/>
            </a:pPr>
            <a:r>
              <a:rPr lang="en"/>
              <a:t>Only a single test with this partition is needed.</a:t>
            </a:r>
            <a:endParaRPr/>
          </a:p>
        </p:txBody>
      </p:sp>
      <p:sp>
        <p:nvSpPr>
          <p:cNvPr id="191" name="Shape 1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Applying Constraints</a:t>
            </a:r>
            <a:endParaRPr/>
          </a:p>
        </p:txBody>
      </p:sp>
      <p:sp>
        <p:nvSpPr>
          <p:cNvPr id="197" name="Shape 197"/>
          <p:cNvSpPr txBox="1"/>
          <p:nvPr>
            <p:ph idx="1" type="body"/>
          </p:nvPr>
        </p:nvSpPr>
        <p:spPr>
          <a:xfrm>
            <a:off x="457200" y="1600200"/>
            <a:ext cx="8538600" cy="472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400" u="sng"/>
              <a:t>Str length	</a:t>
            </a:r>
            <a:r>
              <a:rPr lang="en" sz="2400" u="sng"/>
              <a:t>							</a:t>
            </a:r>
            <a:r>
              <a:rPr b="1" lang="en" sz="2400" u="sng"/>
              <a:t>Input index</a:t>
            </a:r>
            <a:endParaRPr b="1" sz="2400" u="sng"/>
          </a:p>
          <a:p>
            <a:pPr indent="0" lvl="0" marL="0" marR="0" rtl="0" algn="l">
              <a:lnSpc>
                <a:spcPct val="100000"/>
              </a:lnSpc>
              <a:spcBef>
                <a:spcPts val="600"/>
              </a:spcBef>
              <a:spcAft>
                <a:spcPts val="0"/>
              </a:spcAft>
              <a:buNone/>
            </a:pPr>
            <a:r>
              <a:rPr lang="en" sz="2400"/>
              <a:t>length 0									value &lt;0</a:t>
            </a:r>
            <a:endParaRPr sz="2400"/>
          </a:p>
          <a:p>
            <a:pPr indent="0" lvl="0" marL="0" marR="0" rtl="0" algn="l">
              <a:lnSpc>
                <a:spcPct val="100000"/>
              </a:lnSpc>
              <a:spcBef>
                <a:spcPts val="600"/>
              </a:spcBef>
              <a:spcAft>
                <a:spcPts val="0"/>
              </a:spcAft>
              <a:buNone/>
            </a:pPr>
            <a:r>
              <a:rPr lang="en" sz="2400"/>
              <a:t>length 1									value = 0</a:t>
            </a:r>
            <a:endParaRPr sz="2400"/>
          </a:p>
          <a:p>
            <a:pPr indent="0" lvl="0" marL="0" marR="0" rtl="0" algn="l">
              <a:lnSpc>
                <a:spcPct val="100000"/>
              </a:lnSpc>
              <a:spcBef>
                <a:spcPts val="600"/>
              </a:spcBef>
              <a:spcAft>
                <a:spcPts val="0"/>
              </a:spcAft>
              <a:buNone/>
            </a:pPr>
            <a:r>
              <a:rPr lang="en" sz="2400"/>
              <a:t>length &gt;= 2								value = 1	</a:t>
            </a:r>
            <a:endParaRPr sz="2400"/>
          </a:p>
          <a:p>
            <a:pPr indent="0" lvl="0" marL="0" marR="0" rtl="0" algn="l">
              <a:lnSpc>
                <a:spcPct val="100000"/>
              </a:lnSpc>
              <a:spcBef>
                <a:spcPts val="600"/>
              </a:spcBef>
              <a:spcAft>
                <a:spcPts val="0"/>
              </a:spcAft>
              <a:buNone/>
            </a:pPr>
            <a:r>
              <a:rPr b="1" lang="en" sz="2400" u="sng"/>
              <a:t>Str contents </a:t>
            </a:r>
            <a:endParaRPr b="1" sz="2400" u="sng"/>
          </a:p>
          <a:p>
            <a:pPr indent="0" lvl="0" marL="0" marR="0" rtl="0" algn="l">
              <a:lnSpc>
                <a:spcPct val="100000"/>
              </a:lnSpc>
              <a:spcBef>
                <a:spcPts val="600"/>
              </a:spcBef>
              <a:spcAft>
                <a:spcPts val="0"/>
              </a:spcAft>
              <a:buNone/>
            </a:pPr>
            <a:r>
              <a:rPr lang="en" sz="2400"/>
              <a:t>contains special characters			value &gt; 1</a:t>
            </a:r>
            <a:endParaRPr sz="2400"/>
          </a:p>
          <a:p>
            <a:pPr indent="0" lvl="0" marL="0" marR="0" rtl="0" algn="l">
              <a:lnSpc>
                <a:spcPct val="100000"/>
              </a:lnSpc>
              <a:spcBef>
                <a:spcPts val="600"/>
              </a:spcBef>
              <a:spcAft>
                <a:spcPts val="0"/>
              </a:spcAft>
              <a:buNone/>
            </a:pPr>
            <a:r>
              <a:rPr lang="en" sz="2400"/>
              <a:t>contains lower case	only				value = MAXINT</a:t>
            </a:r>
            <a:endParaRPr sz="2400"/>
          </a:p>
          <a:p>
            <a:pPr indent="0" lvl="0" marL="0" marR="0" rtl="0" algn="l">
              <a:lnSpc>
                <a:spcPct val="100000"/>
              </a:lnSpc>
              <a:spcBef>
                <a:spcPts val="600"/>
              </a:spcBef>
              <a:spcAft>
                <a:spcPts val="0"/>
              </a:spcAft>
              <a:buNone/>
            </a:pPr>
            <a:r>
              <a:rPr lang="en" sz="2400"/>
              <a:t>contains mixed case</a:t>
            </a:r>
            <a:endParaRPr sz="2400"/>
          </a:p>
        </p:txBody>
      </p:sp>
      <p:sp>
        <p:nvSpPr>
          <p:cNvPr id="198" name="Shape 198"/>
          <p:cNvSpPr/>
          <p:nvPr/>
        </p:nvSpPr>
        <p:spPr>
          <a:xfrm>
            <a:off x="1890150" y="3037775"/>
            <a:ext cx="19362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PROPERTY zeroLen</a:t>
            </a:r>
            <a:endParaRPr/>
          </a:p>
        </p:txBody>
      </p:sp>
      <p:sp>
        <p:nvSpPr>
          <p:cNvPr id="199" name="Shape 199"/>
          <p:cNvSpPr/>
          <p:nvPr/>
        </p:nvSpPr>
        <p:spPr>
          <a:xfrm>
            <a:off x="4349975" y="4749025"/>
            <a:ext cx="11187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if !zeroLen</a:t>
            </a:r>
            <a:endParaRPr/>
          </a:p>
        </p:txBody>
      </p:sp>
      <p:sp>
        <p:nvSpPr>
          <p:cNvPr id="200" name="Shape 200"/>
          <p:cNvSpPr/>
          <p:nvPr/>
        </p:nvSpPr>
        <p:spPr>
          <a:xfrm>
            <a:off x="7014600" y="3037775"/>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ERROR</a:t>
            </a:r>
            <a:endParaRPr/>
          </a:p>
        </p:txBody>
      </p:sp>
      <p:sp>
        <p:nvSpPr>
          <p:cNvPr id="201" name="Shape 201"/>
          <p:cNvSpPr/>
          <p:nvPr/>
        </p:nvSpPr>
        <p:spPr>
          <a:xfrm>
            <a:off x="7828125" y="5214800"/>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SINGLE</a:t>
            </a:r>
            <a:endParaRPr/>
          </a:p>
        </p:txBody>
      </p:sp>
      <p:sp>
        <p:nvSpPr>
          <p:cNvPr id="202" name="Shape 202"/>
          <p:cNvSpPr/>
          <p:nvPr/>
        </p:nvSpPr>
        <p:spPr>
          <a:xfrm>
            <a:off x="4349975" y="5157275"/>
            <a:ext cx="11187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if !zeroLen</a:t>
            </a:r>
            <a:endParaRPr/>
          </a:p>
        </p:txBody>
      </p:sp>
      <p:sp>
        <p:nvSpPr>
          <p:cNvPr id="203" name="Shape 203"/>
          <p:cNvSpPr/>
          <p:nvPr/>
        </p:nvSpPr>
        <p:spPr>
          <a:xfrm>
            <a:off x="4349975" y="5565525"/>
            <a:ext cx="11187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if !zeroLen</a:t>
            </a:r>
            <a:endParaRPr/>
          </a:p>
        </p:txBody>
      </p:sp>
      <p:sp>
        <p:nvSpPr>
          <p:cNvPr id="204" name="Shape 20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Creating Requirements-Based Tests</a:t>
            </a:r>
            <a:endParaRPr/>
          </a:p>
        </p:txBody>
      </p:sp>
      <p:sp>
        <p:nvSpPr>
          <p:cNvPr id="57" name="Shape 57"/>
          <p:cNvSpPr/>
          <p:nvPr/>
        </p:nvSpPr>
        <p:spPr>
          <a:xfrm>
            <a:off x="532925" y="1900797"/>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58" name="Shape 58"/>
          <p:cNvSpPr/>
          <p:nvPr/>
        </p:nvSpPr>
        <p:spPr>
          <a:xfrm>
            <a:off x="1621252" y="278524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59" name="Shape 59"/>
          <p:cNvSpPr/>
          <p:nvPr/>
        </p:nvSpPr>
        <p:spPr>
          <a:xfrm>
            <a:off x="2796280" y="3674702"/>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Input Values</a:t>
            </a:r>
            <a:endParaRPr b="1"/>
          </a:p>
        </p:txBody>
      </p:sp>
      <p:sp>
        <p:nvSpPr>
          <p:cNvPr id="60" name="Shape 60"/>
          <p:cNvSpPr/>
          <p:nvPr/>
        </p:nvSpPr>
        <p:spPr>
          <a:xfrm>
            <a:off x="3865332" y="457170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61" name="Shape 61"/>
          <p:cNvSpPr/>
          <p:nvPr/>
        </p:nvSpPr>
        <p:spPr>
          <a:xfrm>
            <a:off x="4972911" y="5488784"/>
            <a:ext cx="1858200" cy="653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62" name="Shape 62"/>
          <p:cNvCxnSpPr>
            <a:endCxn id="58" idx="1"/>
          </p:cNvCxnSpPr>
          <p:nvPr/>
        </p:nvCxnSpPr>
        <p:spPr>
          <a:xfrm>
            <a:off x="966052" y="2563694"/>
            <a:ext cx="655200" cy="54810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2140995" y="3438165"/>
            <a:ext cx="655200" cy="548100"/>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3210047" y="4327634"/>
            <a:ext cx="655200" cy="548100"/>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4317626" y="5224625"/>
            <a:ext cx="655200" cy="548100"/>
          </a:xfrm>
          <a:prstGeom prst="straightConnector1">
            <a:avLst/>
          </a:prstGeom>
          <a:noFill/>
          <a:ln cap="flat" cmpd="sng" w="19050">
            <a:solidFill>
              <a:schemeClr val="dk2"/>
            </a:solidFill>
            <a:prstDash val="solid"/>
            <a:round/>
            <a:headEnd len="lg" w="lg" type="none"/>
            <a:tailEnd len="lg" w="lg" type="triangle"/>
          </a:ln>
        </p:spPr>
      </p:cxnSp>
      <p:sp>
        <p:nvSpPr>
          <p:cNvPr id="66" name="Shape 66"/>
          <p:cNvSpPr/>
          <p:nvPr/>
        </p:nvSpPr>
        <p:spPr>
          <a:xfrm>
            <a:off x="3210047" y="1895775"/>
            <a:ext cx="3745200"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67" name="Shape 67"/>
          <p:cNvSpPr/>
          <p:nvPr/>
        </p:nvSpPr>
        <p:spPr>
          <a:xfrm>
            <a:off x="3922889" y="2785244"/>
            <a:ext cx="3745200" cy="653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68" name="Shape 68"/>
          <p:cNvSpPr/>
          <p:nvPr/>
        </p:nvSpPr>
        <p:spPr>
          <a:xfrm>
            <a:off x="4972911" y="3602934"/>
            <a:ext cx="33963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are the outcomes of the feature, and which input classes will trigger them?</a:t>
            </a:r>
            <a:endParaRPr sz="1800"/>
          </a:p>
        </p:txBody>
      </p:sp>
      <p:sp>
        <p:nvSpPr>
          <p:cNvPr id="69" name="Shape 69"/>
          <p:cNvSpPr/>
          <p:nvPr/>
        </p:nvSpPr>
        <p:spPr>
          <a:xfrm>
            <a:off x="5810893" y="4545865"/>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Identify abstract classes of test cases. </a:t>
            </a:r>
            <a:endParaRPr sz="1800"/>
          </a:p>
        </p:txBody>
      </p:sp>
      <p:sp>
        <p:nvSpPr>
          <p:cNvPr id="70" name="Shape 70"/>
          <p:cNvSpPr/>
          <p:nvPr/>
        </p:nvSpPr>
        <p:spPr>
          <a:xfrm>
            <a:off x="1960428" y="5468684"/>
            <a:ext cx="2516700" cy="804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Instantiate concrete input/output pairs.</a:t>
            </a:r>
            <a:endParaRPr sz="1800"/>
          </a:p>
        </p:txBody>
      </p:sp>
      <p:sp>
        <p:nvSpPr>
          <p:cNvPr id="71" name="Shape 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Applying Constraints</a:t>
            </a:r>
            <a:endParaRPr/>
          </a:p>
        </p:txBody>
      </p:sp>
      <p:sp>
        <p:nvSpPr>
          <p:cNvPr id="210" name="Shape 21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600"/>
              </a:spcBef>
              <a:spcAft>
                <a:spcPts val="0"/>
              </a:spcAft>
              <a:buClr>
                <a:schemeClr val="dk1"/>
              </a:buClr>
              <a:buSzPts val="1200"/>
              <a:buFont typeface="Arial"/>
              <a:buChar char="●"/>
            </a:pPr>
            <a:r>
              <a:rPr b="1" lang="en" sz="1200"/>
              <a:t>Model</a:t>
            </a:r>
            <a:endParaRPr b="1" sz="1200"/>
          </a:p>
          <a:p>
            <a:pPr indent="-304800" lvl="1" marL="914400" marR="0" rtl="0" algn="l">
              <a:lnSpc>
                <a:spcPct val="100000"/>
              </a:lnSpc>
              <a:spcBef>
                <a:spcPts val="0"/>
              </a:spcBef>
              <a:spcAft>
                <a:spcPts val="0"/>
              </a:spcAft>
              <a:buSzPts val="1200"/>
              <a:buChar char="○"/>
            </a:pPr>
            <a:r>
              <a:rPr lang="en" sz="1200"/>
              <a:t>Model number</a:t>
            </a:r>
            <a:endParaRPr sz="1200"/>
          </a:p>
          <a:p>
            <a:pPr indent="-304800" lvl="2" marL="1371600" marR="0" rtl="0" algn="l">
              <a:lnSpc>
                <a:spcPct val="100000"/>
              </a:lnSpc>
              <a:spcBef>
                <a:spcPts val="0"/>
              </a:spcBef>
              <a:spcAft>
                <a:spcPts val="0"/>
              </a:spcAft>
              <a:buSzPts val="1200"/>
              <a:buChar char="■"/>
            </a:pPr>
            <a:r>
              <a:rPr lang="en" sz="1200"/>
              <a:t>malformed </a:t>
            </a:r>
            <a:r>
              <a:rPr b="1" lang="en" sz="1200"/>
              <a:t>[error]</a:t>
            </a:r>
            <a:endParaRPr b="1" sz="1200"/>
          </a:p>
          <a:p>
            <a:pPr indent="-304800" lvl="2" marL="1371600" marR="0" rtl="0" algn="l">
              <a:lnSpc>
                <a:spcPct val="100000"/>
              </a:lnSpc>
              <a:spcBef>
                <a:spcPts val="0"/>
              </a:spcBef>
              <a:spcAft>
                <a:spcPts val="0"/>
              </a:spcAft>
              <a:buSzPts val="1200"/>
              <a:buChar char="■"/>
            </a:pPr>
            <a:r>
              <a:rPr lang="en" sz="1200"/>
              <a:t>not in database </a:t>
            </a:r>
            <a:r>
              <a:rPr b="1" lang="en" sz="1200"/>
              <a:t>[error]</a:t>
            </a:r>
            <a:endParaRPr sz="1200"/>
          </a:p>
          <a:p>
            <a:pPr indent="-304800" lvl="2" marL="1371600" marR="0" rtl="0" algn="l">
              <a:lnSpc>
                <a:spcPct val="100000"/>
              </a:lnSpc>
              <a:spcBef>
                <a:spcPts val="0"/>
              </a:spcBef>
              <a:spcAft>
                <a:spcPts val="0"/>
              </a:spcAft>
              <a:buSzPts val="1200"/>
              <a:buChar char="■"/>
            </a:pPr>
            <a:r>
              <a:rPr lang="en" sz="1200"/>
              <a:t>valid</a:t>
            </a:r>
            <a:endParaRPr sz="1200"/>
          </a:p>
          <a:p>
            <a:pPr indent="-304800" lvl="1" marL="914400" marR="0" rtl="0" algn="l">
              <a:lnSpc>
                <a:spcPct val="100000"/>
              </a:lnSpc>
              <a:spcBef>
                <a:spcPts val="0"/>
              </a:spcBef>
              <a:spcAft>
                <a:spcPts val="0"/>
              </a:spcAft>
              <a:buSzPts val="1200"/>
              <a:buChar char="○"/>
            </a:pPr>
            <a:r>
              <a:rPr lang="en" sz="1200"/>
              <a:t>Number of required slots</a:t>
            </a:r>
            <a:endParaRPr sz="1200"/>
          </a:p>
          <a:p>
            <a:pPr indent="-304800" lvl="2" marL="1371600" marR="0" rtl="0" algn="l">
              <a:lnSpc>
                <a:spcPct val="100000"/>
              </a:lnSpc>
              <a:spcBef>
                <a:spcPts val="0"/>
              </a:spcBef>
              <a:spcAft>
                <a:spcPts val="0"/>
              </a:spcAft>
              <a:buSzPts val="1200"/>
              <a:buChar char="■"/>
            </a:pPr>
            <a:r>
              <a:rPr lang="en" sz="1200"/>
              <a:t>0 </a:t>
            </a:r>
            <a:r>
              <a:rPr b="1" lang="en" sz="1200"/>
              <a:t>[single]</a:t>
            </a:r>
            <a:endParaRPr b="1" sz="1200"/>
          </a:p>
          <a:p>
            <a:pPr indent="-304800" lvl="2" marL="1371600" marR="0" rtl="0" algn="l">
              <a:lnSpc>
                <a:spcPct val="100000"/>
              </a:lnSpc>
              <a:spcBef>
                <a:spcPts val="0"/>
              </a:spcBef>
              <a:spcAft>
                <a:spcPts val="0"/>
              </a:spcAft>
              <a:buSzPts val="1200"/>
              <a:buChar char="■"/>
            </a:pPr>
            <a:r>
              <a:rPr lang="en" sz="1200"/>
              <a:t>1 </a:t>
            </a:r>
            <a:r>
              <a:rPr b="1" lang="en" sz="1200"/>
              <a:t>[property RSNE]</a:t>
            </a:r>
            <a:r>
              <a:rPr lang="en" sz="1200"/>
              <a:t> </a:t>
            </a:r>
            <a:r>
              <a:rPr b="1" lang="en" sz="1200"/>
              <a:t>[single]</a:t>
            </a:r>
            <a:endParaRPr sz="1200"/>
          </a:p>
          <a:p>
            <a:pPr indent="-304800" lvl="2" marL="1371600" marR="0" rtl="0" algn="l">
              <a:lnSpc>
                <a:spcPct val="100000"/>
              </a:lnSpc>
              <a:spcBef>
                <a:spcPts val="0"/>
              </a:spcBef>
              <a:spcAft>
                <a:spcPts val="0"/>
              </a:spcAft>
              <a:buSzPts val="1200"/>
              <a:buChar char="■"/>
            </a:pPr>
            <a:r>
              <a:rPr lang="en" sz="1200"/>
              <a:t>many </a:t>
            </a:r>
            <a:r>
              <a:rPr b="1" lang="en" sz="1200"/>
              <a:t>[property RSNE], [property RSMANY]</a:t>
            </a:r>
            <a:endParaRPr sz="1200"/>
          </a:p>
          <a:p>
            <a:pPr indent="-304800" lvl="1" marL="914400" marR="0" rtl="0" algn="l">
              <a:lnSpc>
                <a:spcPct val="100000"/>
              </a:lnSpc>
              <a:spcBef>
                <a:spcPts val="0"/>
              </a:spcBef>
              <a:spcAft>
                <a:spcPts val="0"/>
              </a:spcAft>
              <a:buSzPts val="1200"/>
              <a:buChar char="○"/>
            </a:pPr>
            <a:r>
              <a:rPr lang="en" sz="1200"/>
              <a:t>Number of optional slots</a:t>
            </a:r>
            <a:endParaRPr sz="1200"/>
          </a:p>
          <a:p>
            <a:pPr indent="-304800" lvl="2" marL="1371600" marR="0" rtl="0" algn="l">
              <a:lnSpc>
                <a:spcPct val="100000"/>
              </a:lnSpc>
              <a:spcBef>
                <a:spcPts val="0"/>
              </a:spcBef>
              <a:spcAft>
                <a:spcPts val="0"/>
              </a:spcAft>
              <a:buSzPts val="1200"/>
              <a:buChar char="■"/>
            </a:pPr>
            <a:r>
              <a:rPr lang="en" sz="1200"/>
              <a:t>0 </a:t>
            </a:r>
            <a:r>
              <a:rPr b="1" lang="en" sz="1200"/>
              <a:t>[single]</a:t>
            </a:r>
            <a:endParaRPr sz="1200"/>
          </a:p>
          <a:p>
            <a:pPr indent="-304800" lvl="2" marL="1371600" marR="0" rtl="0" algn="l">
              <a:lnSpc>
                <a:spcPct val="100000"/>
              </a:lnSpc>
              <a:spcBef>
                <a:spcPts val="0"/>
              </a:spcBef>
              <a:spcAft>
                <a:spcPts val="0"/>
              </a:spcAft>
              <a:buSzPts val="1200"/>
              <a:buChar char="■"/>
            </a:pPr>
            <a:r>
              <a:rPr lang="en" sz="1200"/>
              <a:t>1 </a:t>
            </a:r>
            <a:r>
              <a:rPr b="1" lang="en" sz="1200"/>
              <a:t>[property OSNE][single]</a:t>
            </a:r>
            <a:endParaRPr sz="1200"/>
          </a:p>
          <a:p>
            <a:pPr indent="-304800" lvl="2" marL="1371600" marR="0" rtl="0" algn="l">
              <a:lnSpc>
                <a:spcPct val="100000"/>
              </a:lnSpc>
              <a:spcBef>
                <a:spcPts val="0"/>
              </a:spcBef>
              <a:spcAft>
                <a:spcPts val="0"/>
              </a:spcAft>
              <a:buSzPts val="1200"/>
              <a:buChar char="■"/>
            </a:pPr>
            <a:r>
              <a:rPr lang="en" sz="1200"/>
              <a:t>many </a:t>
            </a:r>
            <a:r>
              <a:rPr b="1" lang="en" sz="1200"/>
              <a:t>[property OSNE], [property OSMANY]</a:t>
            </a:r>
            <a:endParaRPr sz="1200"/>
          </a:p>
          <a:p>
            <a:pPr indent="-304800" lvl="0" marL="457200" rtl="0">
              <a:spcBef>
                <a:spcPts val="0"/>
              </a:spcBef>
              <a:spcAft>
                <a:spcPts val="0"/>
              </a:spcAft>
              <a:buSzPts val="1200"/>
              <a:buChar char="●"/>
            </a:pPr>
            <a:r>
              <a:rPr b="1" lang="en" sz="1200"/>
              <a:t>Product Database</a:t>
            </a:r>
            <a:endParaRPr b="1" sz="1200"/>
          </a:p>
          <a:p>
            <a:pPr indent="-304800" lvl="1" marL="914400" rtl="0">
              <a:spcBef>
                <a:spcPts val="0"/>
              </a:spcBef>
              <a:spcAft>
                <a:spcPts val="0"/>
              </a:spcAft>
              <a:buSzPts val="1200"/>
              <a:buChar char="○"/>
            </a:pPr>
            <a:r>
              <a:rPr lang="en" sz="1200"/>
              <a:t>Number of models in database</a:t>
            </a:r>
            <a:endParaRPr sz="1200"/>
          </a:p>
          <a:p>
            <a:pPr indent="-304800" lvl="2" marL="1371600" rtl="0">
              <a:spcBef>
                <a:spcPts val="0"/>
              </a:spcBef>
              <a:spcAft>
                <a:spcPts val="0"/>
              </a:spcAft>
              <a:buSzPts val="1200"/>
              <a:buChar char="■"/>
            </a:pPr>
            <a:r>
              <a:rPr lang="en" sz="1200"/>
              <a:t>0 </a:t>
            </a:r>
            <a:r>
              <a:rPr b="1" lang="en" sz="1200"/>
              <a:t>[error]</a:t>
            </a:r>
            <a:endParaRPr sz="1200"/>
          </a:p>
          <a:p>
            <a:pPr indent="-304800" lvl="2" marL="1371600" rtl="0">
              <a:spcBef>
                <a:spcPts val="0"/>
              </a:spcBef>
              <a:spcAft>
                <a:spcPts val="0"/>
              </a:spcAft>
              <a:buSzPts val="1200"/>
              <a:buChar char="■"/>
            </a:pPr>
            <a:r>
              <a:rPr lang="en" sz="1200"/>
              <a:t>1 </a:t>
            </a:r>
            <a:r>
              <a:rPr b="1" lang="en" sz="1200"/>
              <a:t>[single]</a:t>
            </a:r>
            <a:endParaRPr sz="1200"/>
          </a:p>
          <a:p>
            <a:pPr indent="-304800" lvl="2" marL="1371600" rtl="0">
              <a:spcBef>
                <a:spcPts val="0"/>
              </a:spcBef>
              <a:spcAft>
                <a:spcPts val="0"/>
              </a:spcAft>
              <a:buSzPts val="1200"/>
              <a:buChar char="■"/>
            </a:pPr>
            <a:r>
              <a:rPr lang="en" sz="1200"/>
              <a:t>many</a:t>
            </a:r>
            <a:endParaRPr sz="1200"/>
          </a:p>
          <a:p>
            <a:pPr indent="-304800" lvl="1" marL="914400" rtl="0">
              <a:spcBef>
                <a:spcPts val="0"/>
              </a:spcBef>
              <a:spcAft>
                <a:spcPts val="0"/>
              </a:spcAft>
              <a:buSzPts val="1200"/>
              <a:buChar char="○"/>
            </a:pPr>
            <a:r>
              <a:rPr lang="en" sz="1200"/>
              <a:t>Number of components in database</a:t>
            </a:r>
            <a:endParaRPr sz="1200"/>
          </a:p>
          <a:p>
            <a:pPr indent="-304800" lvl="2" marL="1371600" rtl="0">
              <a:spcBef>
                <a:spcPts val="0"/>
              </a:spcBef>
              <a:spcAft>
                <a:spcPts val="0"/>
              </a:spcAft>
              <a:buSzPts val="1200"/>
              <a:buChar char="■"/>
            </a:pPr>
            <a:r>
              <a:rPr lang="en" sz="1200"/>
              <a:t>0 </a:t>
            </a:r>
            <a:r>
              <a:rPr b="1" lang="en" sz="1200"/>
              <a:t>[error]</a:t>
            </a:r>
            <a:endParaRPr sz="1200"/>
          </a:p>
          <a:p>
            <a:pPr indent="-304800" lvl="2" marL="1371600" rtl="0">
              <a:spcBef>
                <a:spcPts val="0"/>
              </a:spcBef>
              <a:spcAft>
                <a:spcPts val="0"/>
              </a:spcAft>
              <a:buSzPts val="1200"/>
              <a:buChar char="■"/>
            </a:pPr>
            <a:r>
              <a:rPr lang="en" sz="1200"/>
              <a:t>1 </a:t>
            </a:r>
            <a:r>
              <a:rPr b="1" lang="en" sz="1200"/>
              <a:t>[single]</a:t>
            </a:r>
            <a:endParaRPr sz="1200"/>
          </a:p>
          <a:p>
            <a:pPr indent="-304800" lvl="2" marL="1371600" rtl="0">
              <a:spcBef>
                <a:spcPts val="0"/>
              </a:spcBef>
              <a:spcAft>
                <a:spcPts val="0"/>
              </a:spcAft>
              <a:buSzPts val="1200"/>
              <a:buChar char="■"/>
            </a:pPr>
            <a:r>
              <a:rPr lang="en" sz="1200"/>
              <a:t>many</a:t>
            </a:r>
            <a:endParaRPr sz="1200"/>
          </a:p>
        </p:txBody>
      </p:sp>
      <p:sp>
        <p:nvSpPr>
          <p:cNvPr id="211" name="Shape 211"/>
          <p:cNvSpPr txBox="1"/>
          <p:nvPr>
            <p:ph idx="2" type="body"/>
          </p:nvPr>
        </p:nvSpPr>
        <p:spPr>
          <a:xfrm>
            <a:off x="3974375" y="1600200"/>
            <a:ext cx="4646400" cy="4967700"/>
          </a:xfrm>
          <a:prstGeom prst="rect">
            <a:avLst/>
          </a:prstGeom>
        </p:spPr>
        <p:txBody>
          <a:bodyPr anchorCtr="0" anchor="t" bIns="91425" lIns="91425" spcFirstLastPara="1" rIns="91425" wrap="square" tIns="91425">
            <a:noAutofit/>
          </a:bodyPr>
          <a:lstStyle/>
          <a:p>
            <a:pPr indent="-304800" lvl="0" marL="457200" rtl="0">
              <a:spcBef>
                <a:spcPts val="600"/>
              </a:spcBef>
              <a:spcAft>
                <a:spcPts val="0"/>
              </a:spcAft>
              <a:buSzPts val="1200"/>
              <a:buChar char="●"/>
            </a:pPr>
            <a:r>
              <a:rPr b="1" lang="en" sz="1200"/>
              <a:t>Components</a:t>
            </a:r>
            <a:endParaRPr b="1" sz="1200"/>
          </a:p>
          <a:p>
            <a:pPr indent="-304800" lvl="1" marL="914400" rtl="0">
              <a:spcBef>
                <a:spcPts val="0"/>
              </a:spcBef>
              <a:spcAft>
                <a:spcPts val="0"/>
              </a:spcAft>
              <a:buSzPts val="1200"/>
              <a:buChar char="○"/>
            </a:pPr>
            <a:r>
              <a:rPr lang="en" sz="1200"/>
              <a:t>Correspondence of selection with model slots</a:t>
            </a:r>
            <a:endParaRPr sz="1200"/>
          </a:p>
          <a:p>
            <a:pPr indent="-304800" lvl="2" marL="1371600" rtl="0">
              <a:spcBef>
                <a:spcPts val="0"/>
              </a:spcBef>
              <a:spcAft>
                <a:spcPts val="0"/>
              </a:spcAft>
              <a:buSzPts val="1200"/>
              <a:buChar char="■"/>
            </a:pPr>
            <a:r>
              <a:rPr lang="en" sz="1200"/>
              <a:t>omitted slots </a:t>
            </a:r>
            <a:r>
              <a:rPr b="1" lang="en" sz="1200"/>
              <a:t>[error]</a:t>
            </a:r>
            <a:endParaRPr sz="1200"/>
          </a:p>
          <a:p>
            <a:pPr indent="-304800" lvl="2" marL="1371600" rtl="0">
              <a:spcBef>
                <a:spcPts val="0"/>
              </a:spcBef>
              <a:spcAft>
                <a:spcPts val="0"/>
              </a:spcAft>
              <a:buSzPts val="1200"/>
              <a:buChar char="■"/>
            </a:pPr>
            <a:r>
              <a:rPr lang="en" sz="1200"/>
              <a:t>extra slots </a:t>
            </a:r>
            <a:r>
              <a:rPr b="1" lang="en" sz="1200"/>
              <a:t>[error]</a:t>
            </a:r>
            <a:endParaRPr sz="1200"/>
          </a:p>
          <a:p>
            <a:pPr indent="-304800" lvl="2" marL="1371600" rtl="0">
              <a:spcBef>
                <a:spcPts val="0"/>
              </a:spcBef>
              <a:spcAft>
                <a:spcPts val="0"/>
              </a:spcAft>
              <a:buSzPts val="1200"/>
              <a:buChar char="■"/>
            </a:pPr>
            <a:r>
              <a:rPr lang="en" sz="1200"/>
              <a:t>mismatched slots </a:t>
            </a:r>
            <a:r>
              <a:rPr b="1" lang="en" sz="1200"/>
              <a:t>[error]</a:t>
            </a:r>
            <a:endParaRPr sz="1200"/>
          </a:p>
          <a:p>
            <a:pPr indent="-304800" lvl="2" marL="1371600" rtl="0">
              <a:spcBef>
                <a:spcPts val="0"/>
              </a:spcBef>
              <a:spcAft>
                <a:spcPts val="0"/>
              </a:spcAft>
              <a:buSzPts val="1200"/>
              <a:buChar char="■"/>
            </a:pPr>
            <a:r>
              <a:rPr lang="en" sz="1200"/>
              <a:t>complete correspondence</a:t>
            </a:r>
            <a:endParaRPr sz="1200"/>
          </a:p>
          <a:p>
            <a:pPr indent="-304800" lvl="1" marL="914400" rtl="0">
              <a:spcBef>
                <a:spcPts val="0"/>
              </a:spcBef>
              <a:spcAft>
                <a:spcPts val="0"/>
              </a:spcAft>
              <a:buSzPts val="1200"/>
              <a:buChar char="○"/>
            </a:pPr>
            <a:r>
              <a:rPr lang="en" sz="1200"/>
              <a:t>Number of required components with non-empty selections</a:t>
            </a:r>
            <a:endParaRPr sz="1200"/>
          </a:p>
          <a:p>
            <a:pPr indent="-304800" lvl="2" marL="1371600" rtl="0">
              <a:spcBef>
                <a:spcPts val="0"/>
              </a:spcBef>
              <a:spcAft>
                <a:spcPts val="0"/>
              </a:spcAft>
              <a:buSzPts val="1200"/>
              <a:buChar char="■"/>
            </a:pPr>
            <a:r>
              <a:rPr lang="en" sz="1200"/>
              <a:t>0 </a:t>
            </a:r>
            <a:r>
              <a:rPr b="1" lang="en" sz="1200"/>
              <a:t>[if RSNE] [error]</a:t>
            </a:r>
            <a:endParaRPr sz="1200"/>
          </a:p>
          <a:p>
            <a:pPr indent="-304800" lvl="2" marL="1371600" rtl="0">
              <a:spcBef>
                <a:spcPts val="0"/>
              </a:spcBef>
              <a:spcAft>
                <a:spcPts val="0"/>
              </a:spcAft>
              <a:buSzPts val="1200"/>
              <a:buChar char="■"/>
            </a:pPr>
            <a:r>
              <a:rPr lang="en" sz="1200"/>
              <a:t>&lt; number required </a:t>
            </a:r>
            <a:r>
              <a:rPr b="1" lang="en" sz="1200"/>
              <a:t>[if RSNE] [error]</a:t>
            </a:r>
            <a:endParaRPr sz="1200"/>
          </a:p>
          <a:p>
            <a:pPr indent="-304800" lvl="2" marL="1371600" rtl="0">
              <a:spcBef>
                <a:spcPts val="0"/>
              </a:spcBef>
              <a:spcAft>
                <a:spcPts val="0"/>
              </a:spcAft>
              <a:buSzPts val="1200"/>
              <a:buChar char="■"/>
            </a:pPr>
            <a:r>
              <a:rPr lang="en" sz="1200"/>
              <a:t>= number required </a:t>
            </a:r>
            <a:r>
              <a:rPr b="1" lang="en" sz="1200"/>
              <a:t>[if RSMANY]</a:t>
            </a:r>
            <a:endParaRPr sz="1200"/>
          </a:p>
          <a:p>
            <a:pPr indent="-304800" lvl="1" marL="914400" rtl="0">
              <a:spcBef>
                <a:spcPts val="0"/>
              </a:spcBef>
              <a:spcAft>
                <a:spcPts val="0"/>
              </a:spcAft>
              <a:buSzPts val="1200"/>
              <a:buChar char="○"/>
            </a:pPr>
            <a:r>
              <a:rPr lang="en" sz="1200"/>
              <a:t>Number of optional components with non-empty selections</a:t>
            </a:r>
            <a:endParaRPr sz="1200"/>
          </a:p>
          <a:p>
            <a:pPr indent="-304800" lvl="2" marL="1371600" rtl="0">
              <a:spcBef>
                <a:spcPts val="0"/>
              </a:spcBef>
              <a:spcAft>
                <a:spcPts val="0"/>
              </a:spcAft>
              <a:buSzPts val="1200"/>
              <a:buChar char="■"/>
            </a:pPr>
            <a:r>
              <a:rPr lang="en" sz="1200"/>
              <a:t>0 </a:t>
            </a:r>
            <a:endParaRPr sz="1200"/>
          </a:p>
          <a:p>
            <a:pPr indent="-304800" lvl="2" marL="1371600" rtl="0">
              <a:spcBef>
                <a:spcPts val="0"/>
              </a:spcBef>
              <a:spcAft>
                <a:spcPts val="0"/>
              </a:spcAft>
              <a:buSzPts val="1200"/>
              <a:buChar char="■"/>
            </a:pPr>
            <a:r>
              <a:rPr lang="en" sz="1200"/>
              <a:t>&lt; number optional </a:t>
            </a:r>
            <a:r>
              <a:rPr b="1" lang="en" sz="1200"/>
              <a:t>[if OSNE]</a:t>
            </a:r>
            <a:endParaRPr b="1" sz="1200"/>
          </a:p>
          <a:p>
            <a:pPr indent="-304800" lvl="2" marL="1371600" rtl="0">
              <a:spcBef>
                <a:spcPts val="0"/>
              </a:spcBef>
              <a:spcAft>
                <a:spcPts val="0"/>
              </a:spcAft>
              <a:buSzPts val="1200"/>
              <a:buChar char="■"/>
            </a:pPr>
            <a:r>
              <a:rPr lang="en" sz="1200"/>
              <a:t>= number optional </a:t>
            </a:r>
            <a:r>
              <a:rPr b="1" lang="en" sz="1200"/>
              <a:t>[if OSMANY]</a:t>
            </a:r>
            <a:endParaRPr sz="1200"/>
          </a:p>
          <a:p>
            <a:pPr indent="-304800" lvl="1" marL="914400" rtl="0">
              <a:spcBef>
                <a:spcPts val="0"/>
              </a:spcBef>
              <a:spcAft>
                <a:spcPts val="0"/>
              </a:spcAft>
              <a:buSzPts val="1200"/>
              <a:buChar char="○"/>
            </a:pPr>
            <a:r>
              <a:rPr lang="en" sz="1200"/>
              <a:t>Selected components for required (optional) slots</a:t>
            </a:r>
            <a:endParaRPr sz="1200"/>
          </a:p>
          <a:p>
            <a:pPr indent="-304800" lvl="2" marL="1371600" rtl="0">
              <a:spcBef>
                <a:spcPts val="0"/>
              </a:spcBef>
              <a:spcAft>
                <a:spcPts val="0"/>
              </a:spcAft>
              <a:buSzPts val="1200"/>
              <a:buChar char="■"/>
            </a:pPr>
            <a:r>
              <a:rPr lang="en" sz="1200"/>
              <a:t>some default </a:t>
            </a:r>
            <a:r>
              <a:rPr b="1" lang="en" sz="1200"/>
              <a:t>[single]</a:t>
            </a:r>
            <a:endParaRPr sz="1200"/>
          </a:p>
          <a:p>
            <a:pPr indent="-304800" lvl="2" marL="1371600" rtl="0">
              <a:spcBef>
                <a:spcPts val="0"/>
              </a:spcBef>
              <a:spcAft>
                <a:spcPts val="0"/>
              </a:spcAft>
              <a:buSzPts val="1200"/>
              <a:buChar char="■"/>
            </a:pPr>
            <a:r>
              <a:rPr lang="en" sz="1200"/>
              <a:t>all valid</a:t>
            </a:r>
            <a:endParaRPr sz="1200"/>
          </a:p>
          <a:p>
            <a:pPr indent="-304800" lvl="2" marL="1371600" rtl="0">
              <a:spcBef>
                <a:spcPts val="0"/>
              </a:spcBef>
              <a:spcAft>
                <a:spcPts val="0"/>
              </a:spcAft>
              <a:buSzPts val="1200"/>
              <a:buChar char="■"/>
            </a:pPr>
            <a:r>
              <a:rPr lang="en" sz="1200"/>
              <a:t>&gt;= 1 incompatible with slot</a:t>
            </a:r>
            <a:endParaRPr sz="1200"/>
          </a:p>
          <a:p>
            <a:pPr indent="-304800" lvl="2" marL="1371600" rtl="0">
              <a:spcBef>
                <a:spcPts val="0"/>
              </a:spcBef>
              <a:spcAft>
                <a:spcPts val="0"/>
              </a:spcAft>
              <a:buSzPts val="1200"/>
              <a:buChar char="■"/>
            </a:pPr>
            <a:r>
              <a:rPr lang="en" sz="1200"/>
              <a:t>&gt;= 1 incompatible with another component</a:t>
            </a:r>
            <a:endParaRPr sz="1200"/>
          </a:p>
          <a:p>
            <a:pPr indent="-304800" lvl="2" marL="1371600" rtl="0">
              <a:spcBef>
                <a:spcPts val="0"/>
              </a:spcBef>
              <a:spcAft>
                <a:spcPts val="0"/>
              </a:spcAft>
              <a:buSzPts val="1200"/>
              <a:buChar char="■"/>
            </a:pPr>
            <a:r>
              <a:rPr lang="en" sz="1200"/>
              <a:t>&gt;= 1 not in database </a:t>
            </a:r>
            <a:r>
              <a:rPr b="1" lang="en" sz="1200"/>
              <a:t>[error]</a:t>
            </a:r>
            <a:endParaRPr sz="1200"/>
          </a:p>
          <a:p>
            <a:pPr indent="0" lvl="0" marL="0" rtl="0">
              <a:spcBef>
                <a:spcPts val="600"/>
              </a:spcBef>
              <a:spcAft>
                <a:spcPts val="0"/>
              </a:spcAft>
              <a:buNone/>
            </a:pPr>
            <a:r>
              <a:t/>
            </a:r>
            <a:endParaRPr sz="1200"/>
          </a:p>
        </p:txBody>
      </p:sp>
      <p:sp>
        <p:nvSpPr>
          <p:cNvPr id="212" name="Shape 212"/>
          <p:cNvSpPr/>
          <p:nvPr/>
        </p:nvSpPr>
        <p:spPr>
          <a:xfrm>
            <a:off x="1847200" y="2133825"/>
            <a:ext cx="14970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a:off x="5432700" y="3423300"/>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4" name="Shape 214"/>
          <p:cNvSpPr/>
          <p:nvPr/>
        </p:nvSpPr>
        <p:spPr>
          <a:xfrm>
            <a:off x="1847200" y="3041100"/>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5" name="Shape 215"/>
          <p:cNvSpPr/>
          <p:nvPr/>
        </p:nvSpPr>
        <p:spPr>
          <a:xfrm>
            <a:off x="1921575" y="3232200"/>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a:off x="1884400" y="3948375"/>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a:off x="1921600" y="4139475"/>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a:off x="5380300" y="4330575"/>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1847200" y="5046750"/>
            <a:ext cx="8385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Find Command</a:t>
            </a:r>
            <a:endParaRPr/>
          </a:p>
        </p:txBody>
      </p:sp>
      <p:sp>
        <p:nvSpPr>
          <p:cNvPr id="226" name="Shape 2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Bash command: find</a:t>
            </a:r>
            <a:endParaRPr/>
          </a:p>
          <a:p>
            <a:pPr indent="0" lvl="0" marL="0" marR="0" rtl="0" algn="l">
              <a:lnSpc>
                <a:spcPct val="100000"/>
              </a:lnSpc>
              <a:spcBef>
                <a:spcPts val="600"/>
              </a:spcBef>
              <a:spcAft>
                <a:spcPts val="0"/>
              </a:spcAft>
              <a:buNone/>
            </a:pPr>
            <a:r>
              <a:rPr lang="en">
                <a:latin typeface="Consolas"/>
                <a:ea typeface="Consolas"/>
                <a:cs typeface="Consolas"/>
                <a:sym typeface="Consolas"/>
              </a:rPr>
              <a:t>find &lt;pattern&gt; &lt;file&gt;</a:t>
            </a:r>
            <a:endParaRPr>
              <a:latin typeface="Consolas"/>
              <a:ea typeface="Consolas"/>
              <a:cs typeface="Consolas"/>
              <a:sym typeface="Consolas"/>
            </a:endParaRPr>
          </a:p>
          <a:p>
            <a:pPr indent="-419100" lvl="0" marL="457200" marR="0" rtl="0" algn="l">
              <a:lnSpc>
                <a:spcPct val="100000"/>
              </a:lnSpc>
              <a:spcBef>
                <a:spcPts val="600"/>
              </a:spcBef>
              <a:spcAft>
                <a:spcPts val="0"/>
              </a:spcAft>
              <a:buSzPts val="3000"/>
              <a:buChar char="●"/>
            </a:pPr>
            <a:r>
              <a:rPr lang="en"/>
              <a:t>Finds instances of a pattern in a file</a:t>
            </a:r>
            <a:endParaRPr/>
          </a:p>
          <a:p>
            <a:pPr indent="-381000" lvl="1" marL="9144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find john myFile</a:t>
            </a:r>
            <a:endParaRPr>
              <a:latin typeface="Consolas"/>
              <a:ea typeface="Consolas"/>
              <a:cs typeface="Consolas"/>
              <a:sym typeface="Consolas"/>
            </a:endParaRPr>
          </a:p>
          <a:p>
            <a:pPr indent="-381000" lvl="2" marL="1371600" marR="0" rtl="0" algn="l">
              <a:lnSpc>
                <a:spcPct val="100000"/>
              </a:lnSpc>
              <a:spcBef>
                <a:spcPts val="0"/>
              </a:spcBef>
              <a:spcAft>
                <a:spcPts val="0"/>
              </a:spcAft>
              <a:buSzPts val="2400"/>
              <a:buChar char="■"/>
            </a:pPr>
            <a:r>
              <a:rPr lang="en"/>
              <a:t>Finds all instances of </a:t>
            </a:r>
            <a:r>
              <a:rPr lang="en">
                <a:latin typeface="Consolas"/>
                <a:ea typeface="Consolas"/>
                <a:cs typeface="Consolas"/>
                <a:sym typeface="Consolas"/>
              </a:rPr>
              <a:t>john</a:t>
            </a:r>
            <a:r>
              <a:rPr lang="en"/>
              <a:t> in the file</a:t>
            </a:r>
            <a:endParaRPr/>
          </a:p>
          <a:p>
            <a:pPr indent="-381000" lvl="1" marL="9144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find “john smith” myFile</a:t>
            </a:r>
            <a:endParaRPr>
              <a:latin typeface="Consolas"/>
              <a:ea typeface="Consolas"/>
              <a:cs typeface="Consolas"/>
              <a:sym typeface="Consolas"/>
            </a:endParaRPr>
          </a:p>
          <a:p>
            <a:pPr indent="-381000" lvl="2" marL="1371600" marR="0" rtl="0" algn="l">
              <a:lnSpc>
                <a:spcPct val="100000"/>
              </a:lnSpc>
              <a:spcBef>
                <a:spcPts val="0"/>
              </a:spcBef>
              <a:spcAft>
                <a:spcPts val="0"/>
              </a:spcAft>
              <a:buSzPts val="2400"/>
              <a:buChar char="■"/>
            </a:pPr>
            <a:r>
              <a:rPr lang="en"/>
              <a:t>Finds all instances of </a:t>
            </a:r>
            <a:r>
              <a:rPr lang="en">
                <a:latin typeface="Consolas"/>
                <a:ea typeface="Consolas"/>
                <a:cs typeface="Consolas"/>
                <a:sym typeface="Consolas"/>
              </a:rPr>
              <a:t>john smith</a:t>
            </a:r>
            <a:r>
              <a:rPr lang="en"/>
              <a:t> in the file</a:t>
            </a:r>
            <a:endParaRPr/>
          </a:p>
          <a:p>
            <a:pPr indent="-381000" lvl="1" marL="9144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find ““john” smith” myFile</a:t>
            </a:r>
            <a:endParaRPr>
              <a:latin typeface="Consolas"/>
              <a:ea typeface="Consolas"/>
              <a:cs typeface="Consolas"/>
              <a:sym typeface="Consolas"/>
            </a:endParaRPr>
          </a:p>
          <a:p>
            <a:pPr indent="-381000" lvl="2" marL="1371600" marR="0" rtl="0" algn="l">
              <a:lnSpc>
                <a:spcPct val="100000"/>
              </a:lnSpc>
              <a:spcBef>
                <a:spcPts val="0"/>
              </a:spcBef>
              <a:spcAft>
                <a:spcPts val="0"/>
              </a:spcAft>
              <a:buSzPts val="2400"/>
              <a:buChar char="■"/>
            </a:pPr>
            <a:r>
              <a:rPr lang="en"/>
              <a:t>Finds all instances of </a:t>
            </a:r>
            <a:r>
              <a:rPr lang="en">
                <a:latin typeface="Consolas"/>
                <a:ea typeface="Consolas"/>
                <a:cs typeface="Consolas"/>
                <a:sym typeface="Consolas"/>
              </a:rPr>
              <a:t>john” smith</a:t>
            </a:r>
            <a:r>
              <a:rPr lang="en"/>
              <a:t> in the file</a:t>
            </a:r>
            <a:endParaRPr/>
          </a:p>
        </p:txBody>
      </p:sp>
      <p:sp>
        <p:nvSpPr>
          <p:cNvPr id="227" name="Shape 2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Find Command</a:t>
            </a:r>
            <a:endParaRPr/>
          </a:p>
        </p:txBody>
      </p:sp>
      <p:sp>
        <p:nvSpPr>
          <p:cNvPr id="233" name="Shape 2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Parameters: pattern, file</a:t>
            </a:r>
            <a:endParaRPr/>
          </a:p>
          <a:p>
            <a:pPr indent="-419100" lvl="0" marL="457200" marR="0" rtl="0" algn="l">
              <a:lnSpc>
                <a:spcPct val="100000"/>
              </a:lnSpc>
              <a:spcBef>
                <a:spcPts val="0"/>
              </a:spcBef>
              <a:spcAft>
                <a:spcPts val="0"/>
              </a:spcAft>
              <a:buSzPts val="3000"/>
              <a:buChar char="●"/>
            </a:pPr>
            <a:r>
              <a:rPr lang="en"/>
              <a:t>What can we vary for each?</a:t>
            </a:r>
            <a:endParaRPr/>
          </a:p>
          <a:p>
            <a:pPr indent="-381000" lvl="1" marL="914400" marR="0" rtl="0" algn="l">
              <a:lnSpc>
                <a:spcPct val="100000"/>
              </a:lnSpc>
              <a:spcBef>
                <a:spcPts val="0"/>
              </a:spcBef>
              <a:spcAft>
                <a:spcPts val="0"/>
              </a:spcAft>
              <a:buSzPts val="2400"/>
              <a:buChar char="○"/>
            </a:pPr>
            <a:r>
              <a:rPr lang="en"/>
              <a:t>Our categories.</a:t>
            </a:r>
            <a:endParaRPr/>
          </a:p>
          <a:p>
            <a:pPr indent="-381000" lvl="1" marL="914400" marR="0" rtl="0" algn="l">
              <a:lnSpc>
                <a:spcPct val="100000"/>
              </a:lnSpc>
              <a:spcBef>
                <a:spcPts val="0"/>
              </a:spcBef>
              <a:spcAft>
                <a:spcPts val="0"/>
              </a:spcAft>
              <a:buSzPts val="2400"/>
              <a:buChar char="○"/>
            </a:pPr>
            <a:r>
              <a:rPr lang="en"/>
              <a:t>What can we control about the pattern? Or the file?</a:t>
            </a:r>
            <a:endParaRPr/>
          </a:p>
          <a:p>
            <a:pPr indent="-419100" lvl="0" marL="457200" marR="0" rtl="0" algn="l">
              <a:lnSpc>
                <a:spcPct val="100000"/>
              </a:lnSpc>
              <a:spcBef>
                <a:spcPts val="0"/>
              </a:spcBef>
              <a:spcAft>
                <a:spcPts val="0"/>
              </a:spcAft>
              <a:buSzPts val="3000"/>
              <a:buChar char="●"/>
            </a:pPr>
            <a:r>
              <a:rPr lang="en"/>
              <a:t>What choices can we make for each category?</a:t>
            </a:r>
            <a:endParaRPr/>
          </a:p>
          <a:p>
            <a:pPr indent="-381000" lvl="1" marL="914400" marR="0" rtl="0" algn="l">
              <a:lnSpc>
                <a:spcPct val="100000"/>
              </a:lnSpc>
              <a:spcBef>
                <a:spcPts val="0"/>
              </a:spcBef>
              <a:spcAft>
                <a:spcPts val="0"/>
              </a:spcAft>
              <a:buSzPts val="2400"/>
              <a:buChar char="○"/>
            </a:pPr>
            <a:r>
              <a:rPr lang="en"/>
              <a:t>Our categories</a:t>
            </a:r>
            <a:endParaRPr/>
          </a:p>
          <a:p>
            <a:pPr indent="-381000" lvl="1" marL="914400" marR="0" rtl="0" algn="l">
              <a:lnSpc>
                <a:spcPct val="100000"/>
              </a:lnSpc>
              <a:spcBef>
                <a:spcPts val="0"/>
              </a:spcBef>
              <a:spcAft>
                <a:spcPts val="0"/>
              </a:spcAft>
              <a:buSzPts val="2400"/>
              <a:buChar char="○"/>
            </a:pPr>
            <a:r>
              <a:rPr b="1" lang="en"/>
              <a:t>File name: </a:t>
            </a:r>
            <a:endParaRPr b="1"/>
          </a:p>
          <a:p>
            <a:pPr indent="-381000" lvl="2" marL="1371600" marR="0" rtl="0" algn="l">
              <a:lnSpc>
                <a:spcPct val="100000"/>
              </a:lnSpc>
              <a:spcBef>
                <a:spcPts val="0"/>
              </a:spcBef>
              <a:spcAft>
                <a:spcPts val="0"/>
              </a:spcAft>
              <a:buSzPts val="2400"/>
              <a:buChar char="■"/>
            </a:pPr>
            <a:r>
              <a:rPr lang="en"/>
              <a:t>Name of an existing file provided</a:t>
            </a:r>
            <a:endParaRPr/>
          </a:p>
          <a:p>
            <a:pPr indent="-381000" lvl="2" marL="1371600" marR="0" rtl="0" algn="l">
              <a:lnSpc>
                <a:spcPct val="100000"/>
              </a:lnSpc>
              <a:spcBef>
                <a:spcPts val="0"/>
              </a:spcBef>
              <a:spcAft>
                <a:spcPts val="0"/>
              </a:spcAft>
              <a:buSzPts val="2400"/>
              <a:buChar char="■"/>
            </a:pPr>
            <a:r>
              <a:rPr lang="en"/>
              <a:t>File does not exist</a:t>
            </a:r>
            <a:endParaRPr/>
          </a:p>
        </p:txBody>
      </p: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Find Command</a:t>
            </a:r>
            <a:endParaRPr/>
          </a:p>
        </p:txBody>
      </p:sp>
      <p:sp>
        <p:nvSpPr>
          <p:cNvPr id="240" name="Shape 24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Pattern size:</a:t>
            </a:r>
            <a:endParaRPr sz="2400"/>
          </a:p>
          <a:p>
            <a:pPr indent="-342900" lvl="1" marL="914400" rtl="0">
              <a:spcBef>
                <a:spcPts val="0"/>
              </a:spcBef>
              <a:spcAft>
                <a:spcPts val="0"/>
              </a:spcAft>
              <a:buSzPts val="1800"/>
              <a:buChar char="○"/>
            </a:pPr>
            <a:r>
              <a:rPr lang="en" sz="1800"/>
              <a:t>Empty</a:t>
            </a:r>
            <a:endParaRPr sz="1800"/>
          </a:p>
          <a:p>
            <a:pPr indent="-342900" lvl="1" marL="914400" rtl="0">
              <a:spcBef>
                <a:spcPts val="0"/>
              </a:spcBef>
              <a:spcAft>
                <a:spcPts val="0"/>
              </a:spcAft>
              <a:buSzPts val="1800"/>
              <a:buChar char="○"/>
            </a:pPr>
            <a:r>
              <a:rPr lang="en" sz="1800"/>
              <a:t>single character</a:t>
            </a:r>
            <a:endParaRPr sz="1800"/>
          </a:p>
          <a:p>
            <a:pPr indent="-342900" lvl="1" marL="914400" rtl="0">
              <a:spcBef>
                <a:spcPts val="0"/>
              </a:spcBef>
              <a:spcAft>
                <a:spcPts val="0"/>
              </a:spcAft>
              <a:buSzPts val="1800"/>
              <a:buChar char="○"/>
            </a:pPr>
            <a:r>
              <a:rPr lang="en" sz="1800"/>
              <a:t>many character</a:t>
            </a:r>
            <a:endParaRPr sz="1800"/>
          </a:p>
          <a:p>
            <a:pPr indent="-342900" lvl="1" marL="914400" rtl="0">
              <a:spcBef>
                <a:spcPts val="0"/>
              </a:spcBef>
              <a:spcAft>
                <a:spcPts val="0"/>
              </a:spcAft>
              <a:buSzPts val="1800"/>
              <a:buChar char="○"/>
            </a:pPr>
            <a:r>
              <a:rPr lang="en" sz="1800"/>
              <a:t>longer than any line in the file</a:t>
            </a:r>
            <a:endParaRPr sz="1800"/>
          </a:p>
          <a:p>
            <a:pPr indent="-381000" lvl="0" marL="457200" rtl="0">
              <a:spcBef>
                <a:spcPts val="0"/>
              </a:spcBef>
              <a:spcAft>
                <a:spcPts val="0"/>
              </a:spcAft>
              <a:buSzPts val="2400"/>
              <a:buChar char="●"/>
            </a:pPr>
            <a:r>
              <a:rPr lang="en" sz="2400"/>
              <a:t>Quoting:</a:t>
            </a:r>
            <a:endParaRPr sz="2400"/>
          </a:p>
          <a:p>
            <a:pPr indent="-342900" lvl="1" marL="914400" rtl="0">
              <a:spcBef>
                <a:spcPts val="0"/>
              </a:spcBef>
              <a:spcAft>
                <a:spcPts val="0"/>
              </a:spcAft>
              <a:buSzPts val="1800"/>
              <a:buChar char="○"/>
            </a:pPr>
            <a:r>
              <a:rPr lang="en" sz="1800"/>
              <a:t>pattern is quoted</a:t>
            </a:r>
            <a:endParaRPr sz="1800"/>
          </a:p>
          <a:p>
            <a:pPr indent="-342900" lvl="1" marL="914400" rtl="0">
              <a:spcBef>
                <a:spcPts val="0"/>
              </a:spcBef>
              <a:spcAft>
                <a:spcPts val="0"/>
              </a:spcAft>
              <a:buSzPts val="1800"/>
              <a:buChar char="○"/>
            </a:pPr>
            <a:r>
              <a:rPr lang="en" sz="1800"/>
              <a:t>not quoated</a:t>
            </a:r>
            <a:endParaRPr sz="1800"/>
          </a:p>
          <a:p>
            <a:pPr indent="-342900" lvl="1" marL="914400" rtl="0">
              <a:spcBef>
                <a:spcPts val="0"/>
              </a:spcBef>
              <a:spcAft>
                <a:spcPts val="0"/>
              </a:spcAft>
              <a:buSzPts val="1800"/>
              <a:buChar char="○"/>
            </a:pPr>
            <a:r>
              <a:rPr lang="en" sz="1800"/>
              <a:t>improperly quoated</a:t>
            </a:r>
            <a:endParaRPr sz="1800"/>
          </a:p>
          <a:p>
            <a:pPr indent="-381000" lvl="0" marL="457200" rtl="0">
              <a:spcBef>
                <a:spcPts val="0"/>
              </a:spcBef>
              <a:spcAft>
                <a:spcPts val="0"/>
              </a:spcAft>
              <a:buSzPts val="2400"/>
              <a:buChar char="●"/>
            </a:pPr>
            <a:r>
              <a:rPr lang="en" sz="2400"/>
              <a:t>Embedded spaces:</a:t>
            </a:r>
            <a:endParaRPr sz="2400"/>
          </a:p>
          <a:p>
            <a:pPr indent="-342900" lvl="1" marL="914400" rtl="0">
              <a:spcBef>
                <a:spcPts val="0"/>
              </a:spcBef>
              <a:spcAft>
                <a:spcPts val="0"/>
              </a:spcAft>
              <a:buSzPts val="1800"/>
              <a:buChar char="○"/>
            </a:pPr>
            <a:r>
              <a:rPr lang="en" sz="1800"/>
              <a:t>No spaces </a:t>
            </a:r>
            <a:endParaRPr sz="1800"/>
          </a:p>
          <a:p>
            <a:pPr indent="-342900" lvl="1" marL="914400" rtl="0">
              <a:spcBef>
                <a:spcPts val="0"/>
              </a:spcBef>
              <a:spcAft>
                <a:spcPts val="0"/>
              </a:spcAft>
              <a:buSzPts val="1800"/>
              <a:buChar char="○"/>
            </a:pPr>
            <a:r>
              <a:rPr lang="en" sz="1800"/>
              <a:t>One space</a:t>
            </a:r>
            <a:endParaRPr sz="1800"/>
          </a:p>
          <a:p>
            <a:pPr indent="-342900" lvl="1" marL="914400" rtl="0">
              <a:spcBef>
                <a:spcPts val="0"/>
              </a:spcBef>
              <a:spcAft>
                <a:spcPts val="0"/>
              </a:spcAft>
              <a:buSzPts val="1800"/>
              <a:buChar char="○"/>
            </a:pPr>
            <a:r>
              <a:rPr lang="en" sz="1800"/>
              <a:t>Several spaces </a:t>
            </a:r>
            <a:endParaRPr sz="1800"/>
          </a:p>
        </p:txBody>
      </p:sp>
      <p:sp>
        <p:nvSpPr>
          <p:cNvPr id="241" name="Shape 2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42" name="Shape 24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Embedded quotes:</a:t>
            </a:r>
            <a:endParaRPr sz="2400"/>
          </a:p>
          <a:p>
            <a:pPr indent="-342900" lvl="1" marL="914400" rtl="0">
              <a:spcBef>
                <a:spcPts val="0"/>
              </a:spcBef>
              <a:spcAft>
                <a:spcPts val="0"/>
              </a:spcAft>
              <a:buSzPts val="1800"/>
              <a:buChar char="○"/>
            </a:pPr>
            <a:r>
              <a:rPr lang="en" sz="1800"/>
              <a:t>no quotes</a:t>
            </a:r>
            <a:endParaRPr sz="1800"/>
          </a:p>
          <a:p>
            <a:pPr indent="-342900" lvl="1" marL="914400" rtl="0">
              <a:spcBef>
                <a:spcPts val="0"/>
              </a:spcBef>
              <a:spcAft>
                <a:spcPts val="0"/>
              </a:spcAft>
              <a:buSzPts val="1800"/>
              <a:buChar char="○"/>
            </a:pPr>
            <a:r>
              <a:rPr lang="en" sz="1800"/>
              <a:t>one quote</a:t>
            </a:r>
            <a:endParaRPr sz="1800"/>
          </a:p>
          <a:p>
            <a:pPr indent="-342900" lvl="1" marL="914400" rtl="0">
              <a:spcBef>
                <a:spcPts val="0"/>
              </a:spcBef>
              <a:spcAft>
                <a:spcPts val="0"/>
              </a:spcAft>
              <a:buSzPts val="1800"/>
              <a:buChar char="○"/>
            </a:pPr>
            <a:r>
              <a:rPr lang="en" sz="1800"/>
              <a:t>several quotes</a:t>
            </a:r>
            <a:endParaRPr sz="1800"/>
          </a:p>
          <a:p>
            <a:pPr indent="-381000" lvl="0" marL="457200" rtl="0">
              <a:spcBef>
                <a:spcPts val="0"/>
              </a:spcBef>
              <a:spcAft>
                <a:spcPts val="0"/>
              </a:spcAft>
              <a:buSzPts val="2400"/>
              <a:buChar char="●"/>
            </a:pPr>
            <a:r>
              <a:rPr lang="en" sz="2400"/>
              <a:t>File name:    </a:t>
            </a:r>
            <a:endParaRPr sz="2400"/>
          </a:p>
          <a:p>
            <a:pPr indent="-342900" lvl="1" marL="914400" rtl="0">
              <a:spcBef>
                <a:spcPts val="0"/>
              </a:spcBef>
              <a:spcAft>
                <a:spcPts val="0"/>
              </a:spcAft>
              <a:buSzPts val="1800"/>
              <a:buChar char="○"/>
            </a:pPr>
            <a:r>
              <a:rPr lang="en" sz="1800"/>
              <a:t>Existing file name</a:t>
            </a:r>
            <a:endParaRPr sz="1800"/>
          </a:p>
          <a:p>
            <a:pPr indent="-342900" lvl="1" marL="914400" rtl="0">
              <a:spcBef>
                <a:spcPts val="0"/>
              </a:spcBef>
              <a:spcAft>
                <a:spcPts val="0"/>
              </a:spcAft>
              <a:buSzPts val="1800"/>
              <a:buChar char="○"/>
            </a:pPr>
            <a:r>
              <a:rPr lang="en" sz="1800"/>
              <a:t>no file with this name</a:t>
            </a:r>
            <a:endParaRPr sz="1800"/>
          </a:p>
          <a:p>
            <a:pPr indent="-381000" lvl="0" marL="457200" rtl="0">
              <a:spcBef>
                <a:spcPts val="0"/>
              </a:spcBef>
              <a:spcAft>
                <a:spcPts val="0"/>
              </a:spcAft>
              <a:buSzPts val="2400"/>
              <a:buChar char="●"/>
            </a:pPr>
            <a:r>
              <a:rPr lang="en" sz="2400"/>
              <a:t>Number of occurrence of pattern in file:</a:t>
            </a:r>
            <a:endParaRPr sz="2400"/>
          </a:p>
          <a:p>
            <a:pPr indent="-342900" lvl="1" marL="914400" rtl="0">
              <a:spcBef>
                <a:spcPts val="0"/>
              </a:spcBef>
              <a:spcAft>
                <a:spcPts val="0"/>
              </a:spcAft>
              <a:buSzPts val="1800"/>
              <a:buChar char="○"/>
            </a:pPr>
            <a:r>
              <a:rPr lang="en" sz="1800"/>
              <a:t>None</a:t>
            </a:r>
            <a:endParaRPr sz="1800"/>
          </a:p>
          <a:p>
            <a:pPr indent="-342900" lvl="1" marL="914400" rtl="0">
              <a:spcBef>
                <a:spcPts val="0"/>
              </a:spcBef>
              <a:spcAft>
                <a:spcPts val="0"/>
              </a:spcAft>
              <a:buSzPts val="1800"/>
              <a:buChar char="○"/>
            </a:pPr>
            <a:r>
              <a:rPr lang="en" sz="1800"/>
              <a:t>exactly one</a:t>
            </a:r>
            <a:endParaRPr sz="1800"/>
          </a:p>
          <a:p>
            <a:pPr indent="-342900" lvl="1" marL="914400" rtl="0">
              <a:spcBef>
                <a:spcPts val="0"/>
              </a:spcBef>
              <a:spcAft>
                <a:spcPts val="0"/>
              </a:spcAft>
              <a:buSzPts val="1800"/>
              <a:buChar char="○"/>
            </a:pPr>
            <a:r>
              <a:rPr lang="en" sz="1800"/>
              <a:t>more than one</a:t>
            </a:r>
            <a:endParaRPr sz="1800"/>
          </a:p>
          <a:p>
            <a:pPr indent="-381000" lvl="0" marL="457200" rtl="0">
              <a:spcBef>
                <a:spcPts val="0"/>
              </a:spcBef>
              <a:spcAft>
                <a:spcPts val="0"/>
              </a:spcAft>
              <a:buSzPts val="2400"/>
              <a:buChar char="●"/>
            </a:pPr>
            <a:r>
              <a:rPr lang="en" sz="2400"/>
              <a:t>Pattern occurrences on target line:</a:t>
            </a:r>
            <a:endParaRPr sz="2400"/>
          </a:p>
          <a:p>
            <a:pPr indent="-342900" lvl="1" marL="914400" rtl="0">
              <a:spcBef>
                <a:spcPts val="0"/>
              </a:spcBef>
              <a:spcAft>
                <a:spcPts val="0"/>
              </a:spcAft>
              <a:buSzPts val="1800"/>
              <a:buChar char="○"/>
            </a:pPr>
            <a:r>
              <a:rPr lang="en" sz="1800"/>
              <a:t>One</a:t>
            </a:r>
            <a:endParaRPr sz="1800"/>
          </a:p>
          <a:p>
            <a:pPr indent="-342900" lvl="1" marL="914400" rtl="0">
              <a:spcBef>
                <a:spcPts val="0"/>
              </a:spcBef>
              <a:spcAft>
                <a:spcPts val="0"/>
              </a:spcAft>
              <a:buSzPts val="1800"/>
              <a:buChar char="○"/>
            </a:pPr>
            <a:r>
              <a:rPr lang="en" sz="1800"/>
              <a:t>more than one</a:t>
            </a:r>
            <a:endParaRPr sz="1800"/>
          </a:p>
        </p:txBody>
      </p:sp>
      <p:sp>
        <p:nvSpPr>
          <p:cNvPr id="243" name="Shape 243"/>
          <p:cNvSpPr/>
          <p:nvPr/>
        </p:nvSpPr>
        <p:spPr>
          <a:xfrm>
            <a:off x="5002325" y="133525"/>
            <a:ext cx="3374400" cy="1600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3000"/>
              <a:t>1944 tests if we consider all combinations.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IF Constraints</a:t>
            </a:r>
            <a:endParaRPr/>
          </a:p>
        </p:txBody>
      </p:sp>
      <p:sp>
        <p:nvSpPr>
          <p:cNvPr id="249" name="Shape 24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Pattern size:</a:t>
            </a:r>
            <a:endParaRPr sz="2400"/>
          </a:p>
          <a:p>
            <a:pPr indent="-342900" lvl="1" marL="914400" rtl="0">
              <a:spcBef>
                <a:spcPts val="0"/>
              </a:spcBef>
              <a:spcAft>
                <a:spcPts val="0"/>
              </a:spcAft>
              <a:buSzPts val="1800"/>
              <a:buChar char="○"/>
            </a:pPr>
            <a:r>
              <a:rPr lang="en" sz="1800"/>
              <a:t>Empty</a:t>
            </a:r>
            <a:endParaRPr b="1" sz="1800"/>
          </a:p>
          <a:p>
            <a:pPr indent="-342900" lvl="1" marL="914400" rtl="0">
              <a:spcBef>
                <a:spcPts val="0"/>
              </a:spcBef>
              <a:spcAft>
                <a:spcPts val="0"/>
              </a:spcAft>
              <a:buSzPts val="1800"/>
              <a:buChar char="○"/>
            </a:pPr>
            <a:r>
              <a:rPr lang="en" sz="1800"/>
              <a:t>single character</a:t>
            </a:r>
            <a:endParaRPr sz="1800"/>
          </a:p>
          <a:p>
            <a:pPr indent="-342900" lvl="1" marL="914400" rtl="0">
              <a:spcBef>
                <a:spcPts val="0"/>
              </a:spcBef>
              <a:spcAft>
                <a:spcPts val="0"/>
              </a:spcAft>
              <a:buSzPts val="1800"/>
              <a:buChar char="○"/>
            </a:pPr>
            <a:r>
              <a:rPr lang="en" sz="1800"/>
              <a:t>many character</a:t>
            </a:r>
            <a:endParaRPr sz="1800"/>
          </a:p>
          <a:p>
            <a:pPr indent="-342900" lvl="1" marL="914400" rtl="0">
              <a:spcBef>
                <a:spcPts val="0"/>
              </a:spcBef>
              <a:spcAft>
                <a:spcPts val="0"/>
              </a:spcAft>
              <a:buSzPts val="1800"/>
              <a:buChar char="○"/>
            </a:pPr>
            <a:r>
              <a:rPr lang="en" sz="1800"/>
              <a:t>longer than any line in the file</a:t>
            </a:r>
            <a:endParaRPr sz="1800"/>
          </a:p>
          <a:p>
            <a:pPr indent="-381000" lvl="0" marL="457200" rtl="0">
              <a:spcBef>
                <a:spcPts val="0"/>
              </a:spcBef>
              <a:spcAft>
                <a:spcPts val="0"/>
              </a:spcAft>
              <a:buSzPts val="2400"/>
              <a:buChar char="●"/>
            </a:pPr>
            <a:r>
              <a:rPr lang="en" sz="2400"/>
              <a:t>Quoting:</a:t>
            </a:r>
            <a:endParaRPr sz="2400"/>
          </a:p>
          <a:p>
            <a:pPr indent="-342900" lvl="1" marL="914400" rtl="0">
              <a:spcBef>
                <a:spcPts val="0"/>
              </a:spcBef>
              <a:spcAft>
                <a:spcPts val="0"/>
              </a:spcAft>
              <a:buSzPts val="1800"/>
              <a:buChar char="○"/>
            </a:pPr>
            <a:r>
              <a:rPr lang="en" sz="1800"/>
              <a:t>pattern is quoted</a:t>
            </a:r>
            <a:endParaRPr sz="1800"/>
          </a:p>
          <a:p>
            <a:pPr indent="-342900" lvl="1" marL="914400" rtl="0">
              <a:spcBef>
                <a:spcPts val="0"/>
              </a:spcBef>
              <a:spcAft>
                <a:spcPts val="0"/>
              </a:spcAft>
              <a:buSzPts val="1800"/>
              <a:buChar char="○"/>
            </a:pPr>
            <a:r>
              <a:rPr lang="en" sz="1800"/>
              <a:t>not quoted</a:t>
            </a:r>
            <a:endParaRPr sz="1800"/>
          </a:p>
          <a:p>
            <a:pPr indent="-342900" lvl="1" marL="914400" rtl="0">
              <a:spcBef>
                <a:spcPts val="0"/>
              </a:spcBef>
              <a:spcAft>
                <a:spcPts val="0"/>
              </a:spcAft>
              <a:buSzPts val="1800"/>
              <a:buChar char="○"/>
            </a:pPr>
            <a:r>
              <a:rPr lang="en" sz="1800"/>
              <a:t>improperly quoted</a:t>
            </a:r>
            <a:endParaRPr sz="1800"/>
          </a:p>
          <a:p>
            <a:pPr indent="-381000" lvl="0" marL="457200" rtl="0">
              <a:spcBef>
                <a:spcPts val="0"/>
              </a:spcBef>
              <a:spcAft>
                <a:spcPts val="0"/>
              </a:spcAft>
              <a:buSzPts val="2400"/>
              <a:buChar char="●"/>
            </a:pPr>
            <a:r>
              <a:rPr lang="en" sz="2400"/>
              <a:t>Embedded spaces:</a:t>
            </a:r>
            <a:endParaRPr sz="2400"/>
          </a:p>
          <a:p>
            <a:pPr indent="-342900" lvl="1" marL="914400" rtl="0">
              <a:spcBef>
                <a:spcPts val="0"/>
              </a:spcBef>
              <a:spcAft>
                <a:spcPts val="0"/>
              </a:spcAft>
              <a:buSzPts val="1800"/>
              <a:buChar char="○"/>
            </a:pPr>
            <a:r>
              <a:rPr lang="en" sz="1800"/>
              <a:t>No spaces </a:t>
            </a:r>
            <a:endParaRPr sz="1800"/>
          </a:p>
          <a:p>
            <a:pPr indent="-342900" lvl="1" marL="914400" rtl="0">
              <a:spcBef>
                <a:spcPts val="0"/>
              </a:spcBef>
              <a:spcAft>
                <a:spcPts val="0"/>
              </a:spcAft>
              <a:buSzPts val="1800"/>
              <a:buChar char="○"/>
            </a:pPr>
            <a:r>
              <a:rPr lang="en" sz="1800"/>
              <a:t>One space</a:t>
            </a:r>
            <a:endParaRPr sz="1800"/>
          </a:p>
          <a:p>
            <a:pPr indent="-342900" lvl="1" marL="914400" rtl="0">
              <a:spcBef>
                <a:spcPts val="0"/>
              </a:spcBef>
              <a:spcAft>
                <a:spcPts val="0"/>
              </a:spcAft>
              <a:buSzPts val="1800"/>
              <a:buChar char="○"/>
            </a:pPr>
            <a:r>
              <a:rPr lang="en" sz="1800"/>
              <a:t>Several spaces </a:t>
            </a:r>
            <a:endParaRPr sz="1800"/>
          </a:p>
        </p:txBody>
      </p:sp>
      <p:sp>
        <p:nvSpPr>
          <p:cNvPr id="250" name="Shape 2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51" name="Shape 25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Embedded quotes:</a:t>
            </a:r>
            <a:endParaRPr sz="2400"/>
          </a:p>
          <a:p>
            <a:pPr indent="-342900" lvl="1" marL="914400" rtl="0">
              <a:spcBef>
                <a:spcPts val="0"/>
              </a:spcBef>
              <a:spcAft>
                <a:spcPts val="0"/>
              </a:spcAft>
              <a:buSzPts val="1800"/>
              <a:buChar char="○"/>
            </a:pPr>
            <a:r>
              <a:rPr lang="en" sz="1800"/>
              <a:t>no quotes</a:t>
            </a:r>
            <a:endParaRPr sz="1800"/>
          </a:p>
          <a:p>
            <a:pPr indent="-342900" lvl="1" marL="914400" rtl="0">
              <a:spcBef>
                <a:spcPts val="0"/>
              </a:spcBef>
              <a:spcAft>
                <a:spcPts val="0"/>
              </a:spcAft>
              <a:buSzPts val="1800"/>
              <a:buChar char="○"/>
            </a:pPr>
            <a:r>
              <a:rPr lang="en" sz="1800"/>
              <a:t>one quote</a:t>
            </a:r>
            <a:endParaRPr sz="1800"/>
          </a:p>
          <a:p>
            <a:pPr indent="-342900" lvl="1" marL="914400" rtl="0">
              <a:spcBef>
                <a:spcPts val="0"/>
              </a:spcBef>
              <a:spcAft>
                <a:spcPts val="0"/>
              </a:spcAft>
              <a:buSzPts val="1800"/>
              <a:buChar char="○"/>
            </a:pPr>
            <a:r>
              <a:rPr lang="en" sz="1800"/>
              <a:t>several quotes</a:t>
            </a:r>
            <a:endParaRPr sz="1800"/>
          </a:p>
          <a:p>
            <a:pPr indent="-381000" lvl="0" marL="457200" rtl="0">
              <a:spcBef>
                <a:spcPts val="0"/>
              </a:spcBef>
              <a:spcAft>
                <a:spcPts val="0"/>
              </a:spcAft>
              <a:buSzPts val="2400"/>
              <a:buChar char="●"/>
            </a:pPr>
            <a:r>
              <a:rPr lang="en" sz="2400"/>
              <a:t>File name:    </a:t>
            </a:r>
            <a:endParaRPr sz="2400"/>
          </a:p>
          <a:p>
            <a:pPr indent="-342900" lvl="1" marL="914400" rtl="0">
              <a:spcBef>
                <a:spcPts val="0"/>
              </a:spcBef>
              <a:spcAft>
                <a:spcPts val="0"/>
              </a:spcAft>
              <a:buSzPts val="1800"/>
              <a:buChar char="○"/>
            </a:pPr>
            <a:r>
              <a:rPr lang="en" sz="1800"/>
              <a:t>Existing file name</a:t>
            </a:r>
            <a:endParaRPr sz="1800"/>
          </a:p>
          <a:p>
            <a:pPr indent="-342900" lvl="1" marL="914400" rtl="0">
              <a:spcBef>
                <a:spcPts val="0"/>
              </a:spcBef>
              <a:spcAft>
                <a:spcPts val="0"/>
              </a:spcAft>
              <a:buSzPts val="1800"/>
              <a:buChar char="○"/>
            </a:pPr>
            <a:r>
              <a:rPr lang="en" sz="1800"/>
              <a:t>no file with this name</a:t>
            </a:r>
            <a:endParaRPr sz="1800"/>
          </a:p>
          <a:p>
            <a:pPr indent="-381000" lvl="0" marL="457200" rtl="0">
              <a:spcBef>
                <a:spcPts val="0"/>
              </a:spcBef>
              <a:spcAft>
                <a:spcPts val="0"/>
              </a:spcAft>
              <a:buSzPts val="2400"/>
              <a:buChar char="●"/>
            </a:pPr>
            <a:r>
              <a:rPr lang="en" sz="2400"/>
              <a:t>Number of occurrence of pattern in file:</a:t>
            </a:r>
            <a:endParaRPr sz="2400"/>
          </a:p>
          <a:p>
            <a:pPr indent="-342900" lvl="1" marL="914400" rtl="0">
              <a:spcBef>
                <a:spcPts val="0"/>
              </a:spcBef>
              <a:spcAft>
                <a:spcPts val="0"/>
              </a:spcAft>
              <a:buSzPts val="1800"/>
              <a:buChar char="○"/>
            </a:pPr>
            <a:r>
              <a:rPr lang="en" sz="1800"/>
              <a:t>None</a:t>
            </a:r>
            <a:endParaRPr sz="1800"/>
          </a:p>
          <a:p>
            <a:pPr indent="-342900" lvl="1" marL="914400" rtl="0">
              <a:spcBef>
                <a:spcPts val="0"/>
              </a:spcBef>
              <a:spcAft>
                <a:spcPts val="0"/>
              </a:spcAft>
              <a:buSzPts val="1800"/>
              <a:buChar char="○"/>
            </a:pPr>
            <a:r>
              <a:rPr lang="en" sz="1800"/>
              <a:t>exactly one</a:t>
            </a:r>
            <a:endParaRPr sz="1800"/>
          </a:p>
          <a:p>
            <a:pPr indent="-342900" lvl="1" marL="914400" rtl="0">
              <a:spcBef>
                <a:spcPts val="0"/>
              </a:spcBef>
              <a:spcAft>
                <a:spcPts val="0"/>
              </a:spcAft>
              <a:buSzPts val="1800"/>
              <a:buChar char="○"/>
            </a:pPr>
            <a:r>
              <a:rPr lang="en" sz="1800"/>
              <a:t>more than one</a:t>
            </a:r>
            <a:endParaRPr sz="1800"/>
          </a:p>
          <a:p>
            <a:pPr indent="-381000" lvl="0" marL="457200" rtl="0">
              <a:spcBef>
                <a:spcPts val="0"/>
              </a:spcBef>
              <a:spcAft>
                <a:spcPts val="0"/>
              </a:spcAft>
              <a:buSzPts val="2400"/>
              <a:buChar char="●"/>
            </a:pPr>
            <a:r>
              <a:rPr lang="en" sz="2400"/>
              <a:t>Pattern occurrences on target line:</a:t>
            </a:r>
            <a:endParaRPr sz="2400"/>
          </a:p>
          <a:p>
            <a:pPr indent="-342900" lvl="1" marL="914400" rtl="0">
              <a:spcBef>
                <a:spcPts val="0"/>
              </a:spcBef>
              <a:spcAft>
                <a:spcPts val="0"/>
              </a:spcAft>
              <a:buSzPts val="1800"/>
              <a:buChar char="○"/>
            </a:pPr>
            <a:r>
              <a:rPr lang="en" sz="1800"/>
              <a:t>One</a:t>
            </a:r>
            <a:endParaRPr sz="1800"/>
          </a:p>
          <a:p>
            <a:pPr indent="-342900" lvl="1" marL="914400" rtl="0">
              <a:spcBef>
                <a:spcPts val="0"/>
              </a:spcBef>
              <a:spcAft>
                <a:spcPts val="0"/>
              </a:spcAft>
              <a:buSzPts val="1800"/>
              <a:buChar char="○"/>
            </a:pPr>
            <a:r>
              <a:rPr lang="en" sz="1800"/>
              <a:t>more than one</a:t>
            </a:r>
            <a:endParaRPr sz="1800"/>
          </a:p>
        </p:txBody>
      </p:sp>
      <p:sp>
        <p:nvSpPr>
          <p:cNvPr id="252" name="Shape 252"/>
          <p:cNvSpPr txBox="1"/>
          <p:nvPr/>
        </p:nvSpPr>
        <p:spPr>
          <a:xfrm>
            <a:off x="3153000" y="2366875"/>
            <a:ext cx="1298700" cy="267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a:t>[not empty]</a:t>
            </a:r>
            <a:endParaRPr b="1"/>
          </a:p>
        </p:txBody>
      </p:sp>
      <p:sp>
        <p:nvSpPr>
          <p:cNvPr id="253" name="Shape 253"/>
          <p:cNvSpPr txBox="1"/>
          <p:nvPr/>
        </p:nvSpPr>
        <p:spPr>
          <a:xfrm>
            <a:off x="3153000" y="263387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[not empty]</a:t>
            </a:r>
            <a:endParaRPr b="1"/>
          </a:p>
        </p:txBody>
      </p:sp>
      <p:sp>
        <p:nvSpPr>
          <p:cNvPr id="254" name="Shape 254"/>
          <p:cNvSpPr txBox="1"/>
          <p:nvPr/>
        </p:nvSpPr>
        <p:spPr>
          <a:xfrm>
            <a:off x="1921675" y="3198950"/>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[not empty]</a:t>
            </a:r>
            <a:endParaRPr b="1"/>
          </a:p>
        </p:txBody>
      </p:sp>
      <p:sp>
        <p:nvSpPr>
          <p:cNvPr id="255" name="Shape 255"/>
          <p:cNvSpPr txBox="1"/>
          <p:nvPr/>
        </p:nvSpPr>
        <p:spPr>
          <a:xfrm>
            <a:off x="3153000" y="37573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[quoted]</a:t>
            </a:r>
            <a:endParaRPr b="1"/>
          </a:p>
        </p:txBody>
      </p:sp>
      <p:sp>
        <p:nvSpPr>
          <p:cNvPr id="256" name="Shape 256"/>
          <p:cNvSpPr txBox="1"/>
          <p:nvPr/>
        </p:nvSpPr>
        <p:spPr>
          <a:xfrm>
            <a:off x="3094200" y="395055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57" name="Shape 257"/>
          <p:cNvSpPr txBox="1"/>
          <p:nvPr/>
        </p:nvSpPr>
        <p:spPr>
          <a:xfrm>
            <a:off x="2639700" y="411710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58" name="Shape 258"/>
          <p:cNvSpPr txBox="1"/>
          <p:nvPr/>
        </p:nvSpPr>
        <p:spPr>
          <a:xfrm>
            <a:off x="3275975" y="432340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59" name="Shape 259"/>
          <p:cNvSpPr txBox="1"/>
          <p:nvPr/>
        </p:nvSpPr>
        <p:spPr>
          <a:xfrm>
            <a:off x="2639700" y="52672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60" name="Shape 260"/>
          <p:cNvSpPr txBox="1"/>
          <p:nvPr/>
        </p:nvSpPr>
        <p:spPr>
          <a:xfrm>
            <a:off x="3094200" y="5534225"/>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61" name="Shape 261"/>
          <p:cNvSpPr txBox="1"/>
          <p:nvPr/>
        </p:nvSpPr>
        <p:spPr>
          <a:xfrm>
            <a:off x="7231900" y="2633875"/>
            <a:ext cx="1713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62" name="Shape 262"/>
          <p:cNvSpPr txBox="1"/>
          <p:nvPr/>
        </p:nvSpPr>
        <p:spPr>
          <a:xfrm>
            <a:off x="6877900" y="236687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63" name="Shape 263"/>
          <p:cNvSpPr txBox="1"/>
          <p:nvPr/>
        </p:nvSpPr>
        <p:spPr>
          <a:xfrm>
            <a:off x="6958950" y="48619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[match]</a:t>
            </a:r>
            <a:endParaRPr b="1"/>
          </a:p>
        </p:txBody>
      </p:sp>
      <p:sp>
        <p:nvSpPr>
          <p:cNvPr id="264" name="Shape 264"/>
          <p:cNvSpPr txBox="1"/>
          <p:nvPr/>
        </p:nvSpPr>
        <p:spPr>
          <a:xfrm>
            <a:off x="7159900" y="51289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[match]</a:t>
            </a:r>
            <a:endParaRPr b="1"/>
          </a:p>
        </p:txBody>
      </p:sp>
      <p:sp>
        <p:nvSpPr>
          <p:cNvPr id="265" name="Shape 265"/>
          <p:cNvSpPr txBox="1"/>
          <p:nvPr/>
        </p:nvSpPr>
        <p:spPr>
          <a:xfrm>
            <a:off x="7770725" y="48619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66" name="Shape 266"/>
          <p:cNvSpPr txBox="1"/>
          <p:nvPr/>
        </p:nvSpPr>
        <p:spPr>
          <a:xfrm>
            <a:off x="7923125" y="51289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67" name="Shape 267"/>
          <p:cNvSpPr txBox="1"/>
          <p:nvPr/>
        </p:nvSpPr>
        <p:spPr>
          <a:xfrm>
            <a:off x="6397350" y="459040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68" name="Shape 268"/>
          <p:cNvSpPr txBox="1"/>
          <p:nvPr/>
        </p:nvSpPr>
        <p:spPr>
          <a:xfrm>
            <a:off x="6264875" y="612025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match]</a:t>
            </a:r>
            <a:endParaRPr b="1"/>
          </a:p>
        </p:txBody>
      </p:sp>
      <p:sp>
        <p:nvSpPr>
          <p:cNvPr id="269" name="Shape 269"/>
          <p:cNvSpPr txBox="1"/>
          <p:nvPr/>
        </p:nvSpPr>
        <p:spPr>
          <a:xfrm>
            <a:off x="7159900" y="638725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match]</a:t>
            </a:r>
            <a:endParaRPr b="1"/>
          </a:p>
        </p:txBody>
      </p:sp>
      <p:sp>
        <p:nvSpPr>
          <p:cNvPr id="270" name="Shape 270"/>
          <p:cNvSpPr/>
          <p:nvPr/>
        </p:nvSpPr>
        <p:spPr>
          <a:xfrm>
            <a:off x="5178275" y="75600"/>
            <a:ext cx="3022500" cy="154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678 Tests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ERROR and SINGLE Constraints</a:t>
            </a:r>
            <a:endParaRPr/>
          </a:p>
        </p:txBody>
      </p:sp>
      <p:sp>
        <p:nvSpPr>
          <p:cNvPr id="276" name="Shape 2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277" name="Shape 27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Pattern size:</a:t>
            </a:r>
            <a:endParaRPr sz="2400"/>
          </a:p>
          <a:p>
            <a:pPr indent="-342900" lvl="1" marL="914400" rtl="0">
              <a:spcBef>
                <a:spcPts val="0"/>
              </a:spcBef>
              <a:spcAft>
                <a:spcPts val="0"/>
              </a:spcAft>
              <a:buSzPts val="1800"/>
              <a:buChar char="○"/>
            </a:pPr>
            <a:r>
              <a:rPr lang="en" sz="1800"/>
              <a:t>Empty</a:t>
            </a:r>
            <a:endParaRPr b="1" sz="1800"/>
          </a:p>
          <a:p>
            <a:pPr indent="-342900" lvl="1" marL="914400" rtl="0">
              <a:spcBef>
                <a:spcPts val="0"/>
              </a:spcBef>
              <a:spcAft>
                <a:spcPts val="0"/>
              </a:spcAft>
              <a:buSzPts val="1800"/>
              <a:buChar char="○"/>
            </a:pPr>
            <a:r>
              <a:rPr lang="en" sz="1800"/>
              <a:t>single character</a:t>
            </a:r>
            <a:endParaRPr sz="1800"/>
          </a:p>
          <a:p>
            <a:pPr indent="-342900" lvl="1" marL="914400" rtl="0">
              <a:spcBef>
                <a:spcPts val="0"/>
              </a:spcBef>
              <a:spcAft>
                <a:spcPts val="0"/>
              </a:spcAft>
              <a:buSzPts val="1800"/>
              <a:buChar char="○"/>
            </a:pPr>
            <a:r>
              <a:rPr lang="en" sz="1800"/>
              <a:t>many character</a:t>
            </a:r>
            <a:endParaRPr sz="1800"/>
          </a:p>
          <a:p>
            <a:pPr indent="-342900" lvl="1" marL="914400" rtl="0">
              <a:spcBef>
                <a:spcPts val="0"/>
              </a:spcBef>
              <a:spcAft>
                <a:spcPts val="0"/>
              </a:spcAft>
              <a:buSzPts val="1800"/>
              <a:buChar char="○"/>
            </a:pPr>
            <a:r>
              <a:rPr lang="en" sz="1800"/>
              <a:t>longer than any line in the file</a:t>
            </a:r>
            <a:endParaRPr sz="1800"/>
          </a:p>
          <a:p>
            <a:pPr indent="-381000" lvl="0" marL="457200" rtl="0">
              <a:spcBef>
                <a:spcPts val="0"/>
              </a:spcBef>
              <a:spcAft>
                <a:spcPts val="0"/>
              </a:spcAft>
              <a:buSzPts val="2400"/>
              <a:buChar char="●"/>
            </a:pPr>
            <a:r>
              <a:rPr lang="en" sz="2400"/>
              <a:t>Quoting:</a:t>
            </a:r>
            <a:endParaRPr sz="2400"/>
          </a:p>
          <a:p>
            <a:pPr indent="-342900" lvl="1" marL="914400" rtl="0">
              <a:spcBef>
                <a:spcPts val="0"/>
              </a:spcBef>
              <a:spcAft>
                <a:spcPts val="0"/>
              </a:spcAft>
              <a:buSzPts val="1800"/>
              <a:buChar char="○"/>
            </a:pPr>
            <a:r>
              <a:rPr lang="en" sz="1800"/>
              <a:t>pattern is quoted</a:t>
            </a:r>
            <a:endParaRPr sz="1800"/>
          </a:p>
          <a:p>
            <a:pPr indent="-342900" lvl="1" marL="914400" rtl="0">
              <a:spcBef>
                <a:spcPts val="0"/>
              </a:spcBef>
              <a:spcAft>
                <a:spcPts val="0"/>
              </a:spcAft>
              <a:buSzPts val="1800"/>
              <a:buChar char="○"/>
            </a:pPr>
            <a:r>
              <a:rPr lang="en" sz="1800"/>
              <a:t>not quoted</a:t>
            </a:r>
            <a:endParaRPr sz="1800"/>
          </a:p>
          <a:p>
            <a:pPr indent="-342900" lvl="1" marL="914400" rtl="0">
              <a:spcBef>
                <a:spcPts val="0"/>
              </a:spcBef>
              <a:spcAft>
                <a:spcPts val="0"/>
              </a:spcAft>
              <a:buSzPts val="1800"/>
              <a:buChar char="○"/>
            </a:pPr>
            <a:r>
              <a:rPr lang="en" sz="1800"/>
              <a:t>improperly quoted</a:t>
            </a:r>
            <a:endParaRPr sz="1800"/>
          </a:p>
          <a:p>
            <a:pPr indent="-381000" lvl="0" marL="457200" rtl="0">
              <a:spcBef>
                <a:spcPts val="0"/>
              </a:spcBef>
              <a:spcAft>
                <a:spcPts val="0"/>
              </a:spcAft>
              <a:buSzPts val="2400"/>
              <a:buChar char="●"/>
            </a:pPr>
            <a:r>
              <a:rPr lang="en" sz="2400"/>
              <a:t>Embedded spaces:</a:t>
            </a:r>
            <a:endParaRPr sz="2400"/>
          </a:p>
          <a:p>
            <a:pPr indent="-342900" lvl="1" marL="914400" rtl="0">
              <a:spcBef>
                <a:spcPts val="0"/>
              </a:spcBef>
              <a:spcAft>
                <a:spcPts val="0"/>
              </a:spcAft>
              <a:buSzPts val="1800"/>
              <a:buChar char="○"/>
            </a:pPr>
            <a:r>
              <a:rPr lang="en" sz="1800"/>
              <a:t>No spaces </a:t>
            </a:r>
            <a:endParaRPr sz="1800"/>
          </a:p>
          <a:p>
            <a:pPr indent="-342900" lvl="1" marL="914400" rtl="0">
              <a:spcBef>
                <a:spcPts val="0"/>
              </a:spcBef>
              <a:spcAft>
                <a:spcPts val="0"/>
              </a:spcAft>
              <a:buSzPts val="1800"/>
              <a:buChar char="○"/>
            </a:pPr>
            <a:r>
              <a:rPr lang="en" sz="1800"/>
              <a:t>One space</a:t>
            </a:r>
            <a:endParaRPr sz="1800"/>
          </a:p>
          <a:p>
            <a:pPr indent="-342900" lvl="1" marL="914400" rtl="0">
              <a:spcBef>
                <a:spcPts val="0"/>
              </a:spcBef>
              <a:spcAft>
                <a:spcPts val="0"/>
              </a:spcAft>
              <a:buSzPts val="1800"/>
              <a:buChar char="○"/>
            </a:pPr>
            <a:r>
              <a:rPr lang="en" sz="1800"/>
              <a:t>Several spaces </a:t>
            </a:r>
            <a:endParaRPr sz="1800"/>
          </a:p>
        </p:txBody>
      </p:sp>
      <p:sp>
        <p:nvSpPr>
          <p:cNvPr id="278" name="Shape 2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279" name="Shape 27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Embedded quotes:</a:t>
            </a:r>
            <a:endParaRPr sz="2400"/>
          </a:p>
          <a:p>
            <a:pPr indent="-342900" lvl="1" marL="914400" rtl="0">
              <a:spcBef>
                <a:spcPts val="0"/>
              </a:spcBef>
              <a:spcAft>
                <a:spcPts val="0"/>
              </a:spcAft>
              <a:buSzPts val="1800"/>
              <a:buChar char="○"/>
            </a:pPr>
            <a:r>
              <a:rPr lang="en" sz="1800"/>
              <a:t>no quotes</a:t>
            </a:r>
            <a:endParaRPr sz="1800"/>
          </a:p>
          <a:p>
            <a:pPr indent="-342900" lvl="1" marL="914400" rtl="0">
              <a:spcBef>
                <a:spcPts val="0"/>
              </a:spcBef>
              <a:spcAft>
                <a:spcPts val="0"/>
              </a:spcAft>
              <a:buSzPts val="1800"/>
              <a:buChar char="○"/>
            </a:pPr>
            <a:r>
              <a:rPr lang="en" sz="1800"/>
              <a:t>one quote</a:t>
            </a:r>
            <a:endParaRPr sz="1800"/>
          </a:p>
          <a:p>
            <a:pPr indent="-342900" lvl="1" marL="914400" rtl="0">
              <a:spcBef>
                <a:spcPts val="0"/>
              </a:spcBef>
              <a:spcAft>
                <a:spcPts val="0"/>
              </a:spcAft>
              <a:buSzPts val="1800"/>
              <a:buChar char="○"/>
            </a:pPr>
            <a:r>
              <a:rPr lang="en" sz="1800"/>
              <a:t>several quotes</a:t>
            </a:r>
            <a:endParaRPr sz="1800"/>
          </a:p>
          <a:p>
            <a:pPr indent="-381000" lvl="0" marL="457200" rtl="0">
              <a:spcBef>
                <a:spcPts val="0"/>
              </a:spcBef>
              <a:spcAft>
                <a:spcPts val="0"/>
              </a:spcAft>
              <a:buSzPts val="2400"/>
              <a:buChar char="●"/>
            </a:pPr>
            <a:r>
              <a:rPr lang="en" sz="2400"/>
              <a:t>File name:    </a:t>
            </a:r>
            <a:endParaRPr sz="2400"/>
          </a:p>
          <a:p>
            <a:pPr indent="-342900" lvl="1" marL="914400" rtl="0">
              <a:spcBef>
                <a:spcPts val="0"/>
              </a:spcBef>
              <a:spcAft>
                <a:spcPts val="0"/>
              </a:spcAft>
              <a:buSzPts val="1800"/>
              <a:buChar char="○"/>
            </a:pPr>
            <a:r>
              <a:rPr lang="en" sz="1800"/>
              <a:t>Existing file name</a:t>
            </a:r>
            <a:endParaRPr sz="1800"/>
          </a:p>
          <a:p>
            <a:pPr indent="-342900" lvl="1" marL="914400" rtl="0">
              <a:spcBef>
                <a:spcPts val="0"/>
              </a:spcBef>
              <a:spcAft>
                <a:spcPts val="0"/>
              </a:spcAft>
              <a:buSzPts val="1800"/>
              <a:buChar char="○"/>
            </a:pPr>
            <a:r>
              <a:rPr lang="en" sz="1800"/>
              <a:t>no file with this name</a:t>
            </a:r>
            <a:endParaRPr sz="1800"/>
          </a:p>
          <a:p>
            <a:pPr indent="-381000" lvl="0" marL="457200" rtl="0">
              <a:spcBef>
                <a:spcPts val="0"/>
              </a:spcBef>
              <a:spcAft>
                <a:spcPts val="0"/>
              </a:spcAft>
              <a:buSzPts val="2400"/>
              <a:buChar char="●"/>
            </a:pPr>
            <a:r>
              <a:rPr lang="en" sz="2400"/>
              <a:t>Number of occurrence of pattern in file:</a:t>
            </a:r>
            <a:endParaRPr sz="2400"/>
          </a:p>
          <a:p>
            <a:pPr indent="-342900" lvl="1" marL="914400" rtl="0">
              <a:spcBef>
                <a:spcPts val="0"/>
              </a:spcBef>
              <a:spcAft>
                <a:spcPts val="0"/>
              </a:spcAft>
              <a:buSzPts val="1800"/>
              <a:buChar char="○"/>
            </a:pPr>
            <a:r>
              <a:rPr lang="en" sz="1800"/>
              <a:t>None</a:t>
            </a:r>
            <a:endParaRPr sz="1800"/>
          </a:p>
          <a:p>
            <a:pPr indent="-342900" lvl="1" marL="914400" rtl="0">
              <a:spcBef>
                <a:spcPts val="0"/>
              </a:spcBef>
              <a:spcAft>
                <a:spcPts val="0"/>
              </a:spcAft>
              <a:buSzPts val="1800"/>
              <a:buChar char="○"/>
            </a:pPr>
            <a:r>
              <a:rPr lang="en" sz="1800"/>
              <a:t>exactly one</a:t>
            </a:r>
            <a:endParaRPr sz="1800"/>
          </a:p>
          <a:p>
            <a:pPr indent="-342900" lvl="1" marL="914400" rtl="0">
              <a:spcBef>
                <a:spcPts val="0"/>
              </a:spcBef>
              <a:spcAft>
                <a:spcPts val="0"/>
              </a:spcAft>
              <a:buSzPts val="1800"/>
              <a:buChar char="○"/>
            </a:pPr>
            <a:r>
              <a:rPr lang="en" sz="1800"/>
              <a:t>more than one</a:t>
            </a:r>
            <a:endParaRPr sz="1800"/>
          </a:p>
          <a:p>
            <a:pPr indent="-381000" lvl="0" marL="457200" rtl="0">
              <a:spcBef>
                <a:spcPts val="0"/>
              </a:spcBef>
              <a:spcAft>
                <a:spcPts val="0"/>
              </a:spcAft>
              <a:buSzPts val="2400"/>
              <a:buChar char="●"/>
            </a:pPr>
            <a:r>
              <a:rPr lang="en" sz="2400"/>
              <a:t>Pattern occurrences on target line:</a:t>
            </a:r>
            <a:endParaRPr sz="2400"/>
          </a:p>
          <a:p>
            <a:pPr indent="-342900" lvl="1" marL="914400" rtl="0">
              <a:spcBef>
                <a:spcPts val="0"/>
              </a:spcBef>
              <a:spcAft>
                <a:spcPts val="0"/>
              </a:spcAft>
              <a:buSzPts val="1800"/>
              <a:buChar char="○"/>
            </a:pPr>
            <a:r>
              <a:rPr lang="en" sz="1800"/>
              <a:t>One</a:t>
            </a:r>
            <a:endParaRPr sz="1800"/>
          </a:p>
          <a:p>
            <a:pPr indent="-342900" lvl="1" marL="914400" rtl="0">
              <a:spcBef>
                <a:spcPts val="0"/>
              </a:spcBef>
              <a:spcAft>
                <a:spcPts val="0"/>
              </a:spcAft>
              <a:buSzPts val="1800"/>
              <a:buChar char="○"/>
            </a:pPr>
            <a:r>
              <a:rPr lang="en" sz="1800"/>
              <a:t>more than one</a:t>
            </a:r>
            <a:endParaRPr sz="1800"/>
          </a:p>
        </p:txBody>
      </p:sp>
      <p:sp>
        <p:nvSpPr>
          <p:cNvPr id="280" name="Shape 280"/>
          <p:cNvSpPr txBox="1"/>
          <p:nvPr/>
        </p:nvSpPr>
        <p:spPr>
          <a:xfrm>
            <a:off x="3153000" y="236687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[not empty]</a:t>
            </a:r>
            <a:endParaRPr b="1"/>
          </a:p>
        </p:txBody>
      </p:sp>
      <p:sp>
        <p:nvSpPr>
          <p:cNvPr id="281" name="Shape 281"/>
          <p:cNvSpPr txBox="1"/>
          <p:nvPr/>
        </p:nvSpPr>
        <p:spPr>
          <a:xfrm>
            <a:off x="3153000" y="263387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[not empty]</a:t>
            </a:r>
            <a:endParaRPr b="1"/>
          </a:p>
        </p:txBody>
      </p:sp>
      <p:sp>
        <p:nvSpPr>
          <p:cNvPr id="282" name="Shape 282"/>
          <p:cNvSpPr txBox="1"/>
          <p:nvPr/>
        </p:nvSpPr>
        <p:spPr>
          <a:xfrm>
            <a:off x="1921675" y="3198950"/>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[not empty]</a:t>
            </a:r>
            <a:endParaRPr b="1"/>
          </a:p>
        </p:txBody>
      </p:sp>
      <p:sp>
        <p:nvSpPr>
          <p:cNvPr id="283" name="Shape 283"/>
          <p:cNvSpPr txBox="1"/>
          <p:nvPr/>
        </p:nvSpPr>
        <p:spPr>
          <a:xfrm>
            <a:off x="3153000" y="37573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[quoted]</a:t>
            </a:r>
            <a:endParaRPr b="1"/>
          </a:p>
        </p:txBody>
      </p:sp>
      <p:sp>
        <p:nvSpPr>
          <p:cNvPr id="284" name="Shape 284"/>
          <p:cNvSpPr txBox="1"/>
          <p:nvPr/>
        </p:nvSpPr>
        <p:spPr>
          <a:xfrm>
            <a:off x="3094200" y="395055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85" name="Shape 285"/>
          <p:cNvSpPr txBox="1"/>
          <p:nvPr/>
        </p:nvSpPr>
        <p:spPr>
          <a:xfrm>
            <a:off x="2639700" y="411710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86" name="Shape 286"/>
          <p:cNvSpPr txBox="1"/>
          <p:nvPr/>
        </p:nvSpPr>
        <p:spPr>
          <a:xfrm>
            <a:off x="3275975" y="4323400"/>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87" name="Shape 287"/>
          <p:cNvSpPr txBox="1"/>
          <p:nvPr/>
        </p:nvSpPr>
        <p:spPr>
          <a:xfrm>
            <a:off x="2639700" y="52672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88" name="Shape 288"/>
          <p:cNvSpPr txBox="1"/>
          <p:nvPr/>
        </p:nvSpPr>
        <p:spPr>
          <a:xfrm>
            <a:off x="3094200" y="5534225"/>
            <a:ext cx="14163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89" name="Shape 289"/>
          <p:cNvSpPr txBox="1"/>
          <p:nvPr/>
        </p:nvSpPr>
        <p:spPr>
          <a:xfrm>
            <a:off x="7231900" y="2633875"/>
            <a:ext cx="1713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 and quoted]</a:t>
            </a:r>
            <a:endParaRPr b="1"/>
          </a:p>
        </p:txBody>
      </p:sp>
      <p:sp>
        <p:nvSpPr>
          <p:cNvPr id="290" name="Shape 290"/>
          <p:cNvSpPr txBox="1"/>
          <p:nvPr/>
        </p:nvSpPr>
        <p:spPr>
          <a:xfrm>
            <a:off x="6877900" y="236687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91" name="Shape 291"/>
          <p:cNvSpPr txBox="1"/>
          <p:nvPr/>
        </p:nvSpPr>
        <p:spPr>
          <a:xfrm>
            <a:off x="6958950" y="48619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[match]</a:t>
            </a:r>
            <a:endParaRPr b="1"/>
          </a:p>
        </p:txBody>
      </p:sp>
      <p:sp>
        <p:nvSpPr>
          <p:cNvPr id="292" name="Shape 292"/>
          <p:cNvSpPr txBox="1"/>
          <p:nvPr/>
        </p:nvSpPr>
        <p:spPr>
          <a:xfrm>
            <a:off x="7159900" y="51289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[match]</a:t>
            </a:r>
            <a:endParaRPr b="1"/>
          </a:p>
        </p:txBody>
      </p:sp>
      <p:sp>
        <p:nvSpPr>
          <p:cNvPr id="293" name="Shape 293"/>
          <p:cNvSpPr txBox="1"/>
          <p:nvPr/>
        </p:nvSpPr>
        <p:spPr>
          <a:xfrm>
            <a:off x="7770725" y="48619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94" name="Shape 294"/>
          <p:cNvSpPr txBox="1"/>
          <p:nvPr/>
        </p:nvSpPr>
        <p:spPr>
          <a:xfrm>
            <a:off x="7923125" y="5128925"/>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95" name="Shape 295"/>
          <p:cNvSpPr txBox="1"/>
          <p:nvPr/>
        </p:nvSpPr>
        <p:spPr>
          <a:xfrm>
            <a:off x="6397350" y="459040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not empty]</a:t>
            </a:r>
            <a:endParaRPr b="1"/>
          </a:p>
        </p:txBody>
      </p:sp>
      <p:sp>
        <p:nvSpPr>
          <p:cNvPr id="296" name="Shape 296"/>
          <p:cNvSpPr txBox="1"/>
          <p:nvPr/>
        </p:nvSpPr>
        <p:spPr>
          <a:xfrm>
            <a:off x="6264875" y="612025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match]</a:t>
            </a:r>
            <a:endParaRPr b="1"/>
          </a:p>
        </p:txBody>
      </p:sp>
      <p:sp>
        <p:nvSpPr>
          <p:cNvPr id="297" name="Shape 297"/>
          <p:cNvSpPr txBox="1"/>
          <p:nvPr/>
        </p:nvSpPr>
        <p:spPr>
          <a:xfrm>
            <a:off x="7159900" y="6387250"/>
            <a:ext cx="24219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[if match]</a:t>
            </a:r>
            <a:endParaRPr b="1"/>
          </a:p>
        </p:txBody>
      </p:sp>
      <p:sp>
        <p:nvSpPr>
          <p:cNvPr id="298" name="Shape 298"/>
          <p:cNvSpPr txBox="1"/>
          <p:nvPr/>
        </p:nvSpPr>
        <p:spPr>
          <a:xfrm>
            <a:off x="2972300" y="3195588"/>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[error]</a:t>
            </a:r>
            <a:endParaRPr b="1">
              <a:solidFill>
                <a:srgbClr val="FF0000"/>
              </a:solidFill>
            </a:endParaRPr>
          </a:p>
        </p:txBody>
      </p:sp>
      <p:sp>
        <p:nvSpPr>
          <p:cNvPr id="299" name="Shape 299"/>
          <p:cNvSpPr txBox="1"/>
          <p:nvPr/>
        </p:nvSpPr>
        <p:spPr>
          <a:xfrm>
            <a:off x="3762900" y="4512263"/>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[error]</a:t>
            </a:r>
            <a:endParaRPr b="1">
              <a:solidFill>
                <a:srgbClr val="FF0000"/>
              </a:solidFill>
            </a:endParaRPr>
          </a:p>
        </p:txBody>
      </p:sp>
      <p:sp>
        <p:nvSpPr>
          <p:cNvPr id="300" name="Shape 300"/>
          <p:cNvSpPr txBox="1"/>
          <p:nvPr/>
        </p:nvSpPr>
        <p:spPr>
          <a:xfrm>
            <a:off x="7845300" y="36121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[error]</a:t>
            </a:r>
            <a:endParaRPr b="1">
              <a:solidFill>
                <a:srgbClr val="FF0000"/>
              </a:solidFill>
            </a:endParaRPr>
          </a:p>
        </p:txBody>
      </p:sp>
      <p:sp>
        <p:nvSpPr>
          <p:cNvPr id="301" name="Shape 301"/>
          <p:cNvSpPr txBox="1"/>
          <p:nvPr/>
        </p:nvSpPr>
        <p:spPr>
          <a:xfrm>
            <a:off x="8001100" y="2870525"/>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FF"/>
                </a:solidFill>
              </a:rPr>
              <a:t>[single]</a:t>
            </a:r>
            <a:endParaRPr b="1">
              <a:solidFill>
                <a:srgbClr val="0000FF"/>
              </a:solidFill>
            </a:endParaRPr>
          </a:p>
        </p:txBody>
      </p:sp>
      <p:sp>
        <p:nvSpPr>
          <p:cNvPr id="302" name="Shape 302"/>
          <p:cNvSpPr txBox="1"/>
          <p:nvPr/>
        </p:nvSpPr>
        <p:spPr>
          <a:xfrm>
            <a:off x="8001100" y="6387250"/>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FF"/>
                </a:solidFill>
              </a:rPr>
              <a:t>[single]</a:t>
            </a:r>
            <a:endParaRPr b="1">
              <a:solidFill>
                <a:srgbClr val="0000FF"/>
              </a:solidFill>
            </a:endParaRPr>
          </a:p>
        </p:txBody>
      </p:sp>
      <p:sp>
        <p:nvSpPr>
          <p:cNvPr id="303" name="Shape 303"/>
          <p:cNvSpPr txBox="1"/>
          <p:nvPr/>
        </p:nvSpPr>
        <p:spPr>
          <a:xfrm>
            <a:off x="7647100" y="4628888"/>
            <a:ext cx="1298700" cy="267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0000FF"/>
                </a:solidFill>
              </a:rPr>
              <a:t>[single]</a:t>
            </a:r>
            <a:endParaRPr b="1">
              <a:solidFill>
                <a:srgbClr val="0000FF"/>
              </a:solidFill>
            </a:endParaRPr>
          </a:p>
        </p:txBody>
      </p:sp>
      <p:sp>
        <p:nvSpPr>
          <p:cNvPr id="304" name="Shape 304"/>
          <p:cNvSpPr/>
          <p:nvPr/>
        </p:nvSpPr>
        <p:spPr>
          <a:xfrm>
            <a:off x="5178275" y="75600"/>
            <a:ext cx="3022500" cy="1541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40</a:t>
            </a:r>
            <a:r>
              <a:rPr b="1" lang="en" sz="3000"/>
              <a:t> Tests!</a:t>
            </a:r>
            <a:endParaRPr b="1"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Shape 309"/>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4800"/>
            </a:br>
            <a:r>
              <a:rPr lang="en" sz="4800"/>
              <a:t>Combinatorial Interaction Testing</a:t>
            </a:r>
            <a:endParaRPr sz="4800"/>
          </a:p>
        </p:txBody>
      </p:sp>
      <p:sp>
        <p:nvSpPr>
          <p:cNvPr id="310" name="Shape 3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All of These Test Specifications</a:t>
            </a:r>
            <a:endParaRPr/>
          </a:p>
        </p:txBody>
      </p:sp>
      <p:sp>
        <p:nvSpPr>
          <p:cNvPr id="316" name="Shape 316"/>
          <p:cNvSpPr/>
          <p:nvPr/>
        </p:nvSpPr>
        <p:spPr>
          <a:xfrm>
            <a:off x="663950" y="2542275"/>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Values</a:t>
            </a:r>
            <a:endParaRPr b="1"/>
          </a:p>
        </p:txBody>
      </p:sp>
      <p:sp>
        <p:nvSpPr>
          <p:cNvPr id="317" name="Shape 317"/>
          <p:cNvSpPr/>
          <p:nvPr/>
        </p:nvSpPr>
        <p:spPr>
          <a:xfrm>
            <a:off x="1704667" y="3493880"/>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318" name="Shape 318"/>
          <p:cNvSpPr/>
          <p:nvPr/>
        </p:nvSpPr>
        <p:spPr>
          <a:xfrm>
            <a:off x="2782888" y="4466784"/>
            <a:ext cx="1808700" cy="69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319" name="Shape 319"/>
          <p:cNvCxnSpPr/>
          <p:nvPr/>
        </p:nvCxnSpPr>
        <p:spPr>
          <a:xfrm>
            <a:off x="1066750" y="3234953"/>
            <a:ext cx="637800" cy="58140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p:nvPr/>
        </p:nvCxnSpPr>
        <p:spPr>
          <a:xfrm>
            <a:off x="2144972" y="4186546"/>
            <a:ext cx="637800" cy="581400"/>
          </a:xfrm>
          <a:prstGeom prst="straightConnector1">
            <a:avLst/>
          </a:prstGeom>
          <a:noFill/>
          <a:ln cap="flat" cmpd="sng" w="19050">
            <a:solidFill>
              <a:schemeClr val="dk2"/>
            </a:solidFill>
            <a:prstDash val="solid"/>
            <a:round/>
            <a:headEnd len="lg" w="lg" type="none"/>
            <a:tailEnd len="lg" w="lg" type="triangle"/>
          </a:ln>
        </p:spPr>
      </p:cxnSp>
      <p:sp>
        <p:nvSpPr>
          <p:cNvPr id="321" name="Shape 321"/>
          <p:cNvSpPr txBox="1"/>
          <p:nvPr>
            <p:ph idx="2" type="body"/>
          </p:nvPr>
        </p:nvSpPr>
        <p:spPr>
          <a:xfrm>
            <a:off x="4631099" y="1600200"/>
            <a:ext cx="3994500" cy="4967700"/>
          </a:xfrm>
          <a:prstGeom prst="rect">
            <a:avLst/>
          </a:prstGeom>
        </p:spPr>
        <p:txBody>
          <a:bodyPr anchorCtr="0" anchor="t" bIns="91425" lIns="91425" spcFirstLastPara="1" rIns="91425" wrap="square" tIns="91425">
            <a:noAutofit/>
          </a:bodyPr>
          <a:lstStyle/>
          <a:p>
            <a:pPr indent="-355600" lvl="0" marL="457200" rtl="0">
              <a:spcBef>
                <a:spcPts val="600"/>
              </a:spcBef>
              <a:spcAft>
                <a:spcPts val="0"/>
              </a:spcAft>
              <a:buSzPts val="2000"/>
              <a:buChar char="●"/>
            </a:pPr>
            <a:r>
              <a:rPr lang="en" sz="2000"/>
              <a:t>Category-partition testing takes exhaustive enumeration as a base approach and adds constraints to reduce the number of tests.</a:t>
            </a:r>
            <a:endParaRPr sz="2000"/>
          </a:p>
          <a:p>
            <a:pPr indent="-355600" lvl="0" marL="457200" rtl="0">
              <a:spcBef>
                <a:spcPts val="0"/>
              </a:spcBef>
              <a:spcAft>
                <a:spcPts val="0"/>
              </a:spcAft>
              <a:buSzPts val="2000"/>
              <a:buChar char="●"/>
            </a:pPr>
            <a:r>
              <a:rPr lang="en" sz="2000"/>
              <a:t>This is only reasonable when constraints reflect real conditions.</a:t>
            </a:r>
            <a:endParaRPr sz="2000"/>
          </a:p>
          <a:p>
            <a:pPr indent="-355600" lvl="0" marL="457200" rtl="0">
              <a:spcBef>
                <a:spcPts val="0"/>
              </a:spcBef>
              <a:spcAft>
                <a:spcPts val="0"/>
              </a:spcAft>
              <a:buSzPts val="2000"/>
              <a:buChar char="●"/>
            </a:pPr>
            <a:r>
              <a:rPr lang="en" sz="2000"/>
              <a:t>If constraints are added solely to reduce the number of combinations, then you will produce bad tests.</a:t>
            </a:r>
            <a:endParaRPr sz="2000"/>
          </a:p>
        </p:txBody>
      </p:sp>
      <p:sp>
        <p:nvSpPr>
          <p:cNvPr id="322" name="Shape 3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Website Display Options</a:t>
            </a:r>
            <a:endParaRPr/>
          </a:p>
        </p:txBody>
      </p:sp>
      <p:sp>
        <p:nvSpPr>
          <p:cNvPr id="328" name="Shape 32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Char char="●"/>
            </a:pPr>
            <a:r>
              <a:rPr lang="en" sz="1800"/>
              <a:t>Display Mode</a:t>
            </a:r>
            <a:endParaRPr sz="1800"/>
          </a:p>
          <a:p>
            <a:pPr indent="-342900" lvl="1" marL="914400" marR="0" rtl="0" algn="l">
              <a:lnSpc>
                <a:spcPct val="100000"/>
              </a:lnSpc>
              <a:spcBef>
                <a:spcPts val="0"/>
              </a:spcBef>
              <a:spcAft>
                <a:spcPts val="0"/>
              </a:spcAft>
              <a:buSzPts val="1800"/>
              <a:buChar char="○"/>
            </a:pPr>
            <a:r>
              <a:rPr lang="en" sz="1800"/>
              <a:t>full-graphics</a:t>
            </a:r>
            <a:endParaRPr sz="1800"/>
          </a:p>
          <a:p>
            <a:pPr indent="-342900" lvl="1" marL="914400" marR="0" rtl="0" algn="l">
              <a:lnSpc>
                <a:spcPct val="100000"/>
              </a:lnSpc>
              <a:spcBef>
                <a:spcPts val="0"/>
              </a:spcBef>
              <a:spcAft>
                <a:spcPts val="0"/>
              </a:spcAft>
              <a:buSzPts val="1800"/>
              <a:buChar char="○"/>
            </a:pPr>
            <a:r>
              <a:rPr lang="en" sz="1800"/>
              <a:t>text-only</a:t>
            </a:r>
            <a:endParaRPr sz="1800"/>
          </a:p>
          <a:p>
            <a:pPr indent="-342900" lvl="1" marL="914400" marR="0" rtl="0" algn="l">
              <a:lnSpc>
                <a:spcPct val="100000"/>
              </a:lnSpc>
              <a:spcBef>
                <a:spcPts val="0"/>
              </a:spcBef>
              <a:spcAft>
                <a:spcPts val="0"/>
              </a:spcAft>
              <a:buSzPts val="1800"/>
              <a:buChar char="○"/>
            </a:pPr>
            <a:r>
              <a:rPr lang="en" sz="1800"/>
              <a:t>limited-bandwidth</a:t>
            </a:r>
            <a:endParaRPr sz="1800"/>
          </a:p>
          <a:p>
            <a:pPr indent="-342900" lvl="0" marL="457200" marR="0" rtl="0" algn="l">
              <a:lnSpc>
                <a:spcPct val="100000"/>
              </a:lnSpc>
              <a:spcBef>
                <a:spcPts val="0"/>
              </a:spcBef>
              <a:spcAft>
                <a:spcPts val="0"/>
              </a:spcAft>
              <a:buSzPts val="1800"/>
              <a:buChar char="●"/>
            </a:pPr>
            <a:r>
              <a:rPr lang="en" sz="1800"/>
              <a:t>Color</a:t>
            </a:r>
            <a:endParaRPr sz="1800"/>
          </a:p>
          <a:p>
            <a:pPr indent="-342900" lvl="1" marL="914400" marR="0" rtl="0" algn="l">
              <a:lnSpc>
                <a:spcPct val="100000"/>
              </a:lnSpc>
              <a:spcBef>
                <a:spcPts val="0"/>
              </a:spcBef>
              <a:spcAft>
                <a:spcPts val="0"/>
              </a:spcAft>
              <a:buSzPts val="1800"/>
              <a:buChar char="○"/>
            </a:pPr>
            <a:r>
              <a:rPr lang="en" sz="1800"/>
              <a:t>monochrome</a:t>
            </a:r>
            <a:endParaRPr sz="1800"/>
          </a:p>
          <a:p>
            <a:pPr indent="-342900" lvl="1" marL="914400" marR="0" rtl="0" algn="l">
              <a:lnSpc>
                <a:spcPct val="100000"/>
              </a:lnSpc>
              <a:spcBef>
                <a:spcPts val="0"/>
              </a:spcBef>
              <a:spcAft>
                <a:spcPts val="0"/>
              </a:spcAft>
              <a:buSzPts val="1800"/>
              <a:buChar char="○"/>
            </a:pPr>
            <a:r>
              <a:rPr lang="en" sz="1800"/>
              <a:t>color-map</a:t>
            </a:r>
            <a:endParaRPr sz="1800"/>
          </a:p>
          <a:p>
            <a:pPr indent="-342900" lvl="1" marL="914400" marR="0" rtl="0" algn="l">
              <a:lnSpc>
                <a:spcPct val="100000"/>
              </a:lnSpc>
              <a:spcBef>
                <a:spcPts val="0"/>
              </a:spcBef>
              <a:spcAft>
                <a:spcPts val="0"/>
              </a:spcAft>
              <a:buSzPts val="1800"/>
              <a:buChar char="○"/>
            </a:pPr>
            <a:r>
              <a:rPr lang="en" sz="1800"/>
              <a:t>16-bit</a:t>
            </a:r>
            <a:endParaRPr sz="1800"/>
          </a:p>
          <a:p>
            <a:pPr indent="-342900" lvl="1" marL="914400" marR="0" rtl="0" algn="l">
              <a:lnSpc>
                <a:spcPct val="100000"/>
              </a:lnSpc>
              <a:spcBef>
                <a:spcPts val="0"/>
              </a:spcBef>
              <a:spcAft>
                <a:spcPts val="0"/>
              </a:spcAft>
              <a:buSzPts val="1800"/>
              <a:buChar char="○"/>
            </a:pPr>
            <a:r>
              <a:rPr lang="en" sz="1800"/>
              <a:t>true-color</a:t>
            </a:r>
            <a:endParaRPr sz="1800"/>
          </a:p>
          <a:p>
            <a:pPr indent="-342900" lvl="0" marL="457200" marR="0" rtl="0" algn="l">
              <a:lnSpc>
                <a:spcPct val="100000"/>
              </a:lnSpc>
              <a:spcBef>
                <a:spcPts val="0"/>
              </a:spcBef>
              <a:spcAft>
                <a:spcPts val="0"/>
              </a:spcAft>
              <a:buSzPts val="1800"/>
              <a:buChar char="●"/>
            </a:pPr>
            <a:r>
              <a:rPr lang="en" sz="1800"/>
              <a:t>Language</a:t>
            </a:r>
            <a:endParaRPr sz="1800"/>
          </a:p>
          <a:p>
            <a:pPr indent="-342900" lvl="1" marL="914400" marR="0" rtl="0" algn="l">
              <a:lnSpc>
                <a:spcPct val="100000"/>
              </a:lnSpc>
              <a:spcBef>
                <a:spcPts val="0"/>
              </a:spcBef>
              <a:spcAft>
                <a:spcPts val="0"/>
              </a:spcAft>
              <a:buSzPts val="1800"/>
              <a:buChar char="○"/>
            </a:pPr>
            <a:r>
              <a:rPr lang="en" sz="1800"/>
              <a:t>English</a:t>
            </a:r>
            <a:endParaRPr sz="1800"/>
          </a:p>
          <a:p>
            <a:pPr indent="-342900" lvl="1" marL="914400" marR="0" rtl="0" algn="l">
              <a:lnSpc>
                <a:spcPct val="100000"/>
              </a:lnSpc>
              <a:spcBef>
                <a:spcPts val="0"/>
              </a:spcBef>
              <a:spcAft>
                <a:spcPts val="0"/>
              </a:spcAft>
              <a:buSzPts val="1800"/>
              <a:buChar char="○"/>
            </a:pPr>
            <a:r>
              <a:rPr lang="en" sz="1800"/>
              <a:t>French</a:t>
            </a:r>
            <a:endParaRPr sz="1800"/>
          </a:p>
          <a:p>
            <a:pPr indent="-342900" lvl="1" marL="914400" marR="0" rtl="0" algn="l">
              <a:lnSpc>
                <a:spcPct val="100000"/>
              </a:lnSpc>
              <a:spcBef>
                <a:spcPts val="0"/>
              </a:spcBef>
              <a:spcAft>
                <a:spcPts val="0"/>
              </a:spcAft>
              <a:buSzPts val="1800"/>
              <a:buChar char="○"/>
            </a:pPr>
            <a:r>
              <a:rPr lang="en" sz="1800"/>
              <a:t>Spanish</a:t>
            </a:r>
            <a:endParaRPr sz="1800"/>
          </a:p>
          <a:p>
            <a:pPr indent="-342900" lvl="1" marL="914400" marR="0" rtl="0" algn="l">
              <a:lnSpc>
                <a:spcPct val="100000"/>
              </a:lnSpc>
              <a:spcBef>
                <a:spcPts val="0"/>
              </a:spcBef>
              <a:spcAft>
                <a:spcPts val="0"/>
              </a:spcAft>
              <a:buSzPts val="1800"/>
              <a:buChar char="○"/>
            </a:pPr>
            <a:r>
              <a:rPr lang="en" sz="1800"/>
              <a:t>Portuguese</a:t>
            </a:r>
            <a:endParaRPr sz="1800"/>
          </a:p>
        </p:txBody>
      </p:sp>
      <p:sp>
        <p:nvSpPr>
          <p:cNvPr id="329" name="Shape 32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Char char="●"/>
            </a:pPr>
            <a:r>
              <a:rPr lang="en" sz="1800"/>
              <a:t>Screen Size</a:t>
            </a:r>
            <a:endParaRPr sz="1800"/>
          </a:p>
          <a:p>
            <a:pPr indent="-342900" lvl="1" marL="914400" rtl="0">
              <a:spcBef>
                <a:spcPts val="0"/>
              </a:spcBef>
              <a:spcAft>
                <a:spcPts val="0"/>
              </a:spcAft>
              <a:buSzPts val="1800"/>
              <a:buChar char="○"/>
            </a:pPr>
            <a:r>
              <a:rPr lang="en" sz="1800"/>
              <a:t>Handheld</a:t>
            </a:r>
            <a:endParaRPr sz="1800"/>
          </a:p>
          <a:p>
            <a:pPr indent="-342900" lvl="1" marL="914400" rtl="0">
              <a:spcBef>
                <a:spcPts val="0"/>
              </a:spcBef>
              <a:spcAft>
                <a:spcPts val="0"/>
              </a:spcAft>
              <a:buSzPts val="1800"/>
              <a:buChar char="○"/>
            </a:pPr>
            <a:r>
              <a:rPr lang="en" sz="1800"/>
              <a:t>Laptop</a:t>
            </a:r>
            <a:endParaRPr sz="1800"/>
          </a:p>
          <a:p>
            <a:pPr indent="-342900" lvl="1" marL="914400" rtl="0">
              <a:spcBef>
                <a:spcPts val="0"/>
              </a:spcBef>
              <a:spcAft>
                <a:spcPts val="0"/>
              </a:spcAft>
              <a:buSzPts val="1800"/>
              <a:buChar char="○"/>
            </a:pPr>
            <a:r>
              <a:rPr lang="en" sz="1800"/>
              <a:t>Full-size</a:t>
            </a:r>
            <a:endParaRPr sz="1800"/>
          </a:p>
          <a:p>
            <a:pPr indent="-342900" lvl="0" marL="457200" rtl="0">
              <a:spcBef>
                <a:spcPts val="0"/>
              </a:spcBef>
              <a:spcAft>
                <a:spcPts val="0"/>
              </a:spcAft>
              <a:buSzPts val="1800"/>
              <a:buChar char="●"/>
            </a:pPr>
            <a:r>
              <a:rPr lang="en" sz="1800"/>
              <a:t>Fonts</a:t>
            </a:r>
            <a:endParaRPr sz="1800"/>
          </a:p>
          <a:p>
            <a:pPr indent="-342900" lvl="1" marL="914400" rtl="0">
              <a:spcBef>
                <a:spcPts val="0"/>
              </a:spcBef>
              <a:spcAft>
                <a:spcPts val="0"/>
              </a:spcAft>
              <a:buSzPts val="1800"/>
              <a:buChar char="○"/>
            </a:pPr>
            <a:r>
              <a:rPr lang="en" sz="1800"/>
              <a:t>Minimal</a:t>
            </a:r>
            <a:endParaRPr sz="1800"/>
          </a:p>
          <a:p>
            <a:pPr indent="-342900" lvl="1" marL="914400" rtl="0">
              <a:spcBef>
                <a:spcPts val="0"/>
              </a:spcBef>
              <a:spcAft>
                <a:spcPts val="0"/>
              </a:spcAft>
              <a:buSzPts val="1800"/>
              <a:buChar char="○"/>
            </a:pPr>
            <a:r>
              <a:rPr lang="en" sz="1800"/>
              <a:t>Standard</a:t>
            </a:r>
            <a:endParaRPr sz="1800"/>
          </a:p>
          <a:p>
            <a:pPr indent="-342900" lvl="1" marL="914400">
              <a:spcBef>
                <a:spcPts val="0"/>
              </a:spcBef>
              <a:spcAft>
                <a:spcPts val="0"/>
              </a:spcAft>
              <a:buSzPts val="1800"/>
              <a:buChar char="○"/>
            </a:pPr>
            <a:r>
              <a:rPr lang="en" sz="1800"/>
              <a:t>Document-loaded</a:t>
            </a:r>
            <a:endParaRPr sz="1800"/>
          </a:p>
        </p:txBody>
      </p:sp>
      <p:sp>
        <p:nvSpPr>
          <p:cNvPr id="330" name="Shape 3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Combinatorial Interaction Testing</a:t>
            </a:r>
            <a:endParaRPr/>
          </a:p>
        </p:txBody>
      </p:sp>
      <p:sp>
        <p:nvSpPr>
          <p:cNvPr id="336" name="Shape 3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Some parameter combinations may cause faults, so we can’t just try each choice once.</a:t>
            </a:r>
            <a:endParaRPr/>
          </a:p>
          <a:p>
            <a:pPr indent="-419100" lvl="0" marL="457200" marR="0" rtl="0" algn="l">
              <a:lnSpc>
                <a:spcPct val="100000"/>
              </a:lnSpc>
              <a:spcBef>
                <a:spcPts val="0"/>
              </a:spcBef>
              <a:spcAft>
                <a:spcPts val="0"/>
              </a:spcAft>
              <a:buClr>
                <a:schemeClr val="dk1"/>
              </a:buClr>
              <a:buSzPts val="3000"/>
              <a:buFont typeface="Arial"/>
              <a:buChar char="●"/>
            </a:pPr>
            <a:r>
              <a:rPr lang="en"/>
              <a:t>But we do not need all combinations either - many will be redundant. </a:t>
            </a:r>
            <a:endParaRPr/>
          </a:p>
          <a:p>
            <a:pPr indent="-419100" lvl="0" marL="457200" marR="0" rtl="0" algn="l">
              <a:lnSpc>
                <a:spcPct val="100000"/>
              </a:lnSpc>
              <a:spcBef>
                <a:spcPts val="0"/>
              </a:spcBef>
              <a:spcAft>
                <a:spcPts val="0"/>
              </a:spcAft>
              <a:buClr>
                <a:schemeClr val="dk1"/>
              </a:buClr>
              <a:buSzPts val="3000"/>
              <a:buFont typeface="Arial"/>
              <a:buChar char="●"/>
            </a:pPr>
            <a:r>
              <a:rPr lang="en"/>
              <a:t>Instead, pick a number </a:t>
            </a:r>
            <a:r>
              <a:rPr i="1" lang="en"/>
              <a:t>k</a:t>
            </a:r>
            <a:r>
              <a:rPr lang="en"/>
              <a:t> &lt; </a:t>
            </a:r>
            <a:r>
              <a:rPr i="1" lang="en"/>
              <a:t>n </a:t>
            </a:r>
            <a:r>
              <a:rPr lang="en"/>
              <a:t>(n = number of parameters), and generate all </a:t>
            </a:r>
            <a:r>
              <a:rPr i="1" lang="en"/>
              <a:t>k</a:t>
            </a:r>
            <a:r>
              <a:rPr lang="en"/>
              <a:t>-way combinations.</a:t>
            </a:r>
            <a:endParaRPr/>
          </a:p>
          <a:p>
            <a:pPr indent="-381000" lvl="1" marL="914400" marR="0" rtl="0" algn="l">
              <a:lnSpc>
                <a:spcPct val="100000"/>
              </a:lnSpc>
              <a:spcBef>
                <a:spcPts val="0"/>
              </a:spcBef>
              <a:spcAft>
                <a:spcPts val="0"/>
              </a:spcAft>
              <a:buSzPts val="2400"/>
              <a:buChar char="○"/>
            </a:pPr>
            <a:r>
              <a:rPr lang="en"/>
              <a:t>Exhaustive enumeration grows exponentially with the number of parameters. </a:t>
            </a:r>
            <a:endParaRPr/>
          </a:p>
          <a:p>
            <a:pPr indent="-381000" lvl="1" marL="914400" marR="0" rtl="0" algn="l">
              <a:lnSpc>
                <a:spcPct val="100000"/>
              </a:lnSpc>
              <a:spcBef>
                <a:spcPts val="0"/>
              </a:spcBef>
              <a:spcAft>
                <a:spcPts val="0"/>
              </a:spcAft>
              <a:buSzPts val="2400"/>
              <a:buChar char="○"/>
            </a:pPr>
            <a:r>
              <a:rPr lang="en"/>
              <a:t>Pairwise combinations grow logarithmically. </a:t>
            </a:r>
            <a:endParaRPr/>
          </a:p>
        </p:txBody>
      </p:sp>
      <p:sp>
        <p:nvSpPr>
          <p:cNvPr id="337" name="Shape 3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Functional Testing</a:t>
            </a:r>
            <a:endParaRPr/>
          </a:p>
        </p:txBody>
      </p:sp>
      <p:sp>
        <p:nvSpPr>
          <p:cNvPr id="77" name="Shape 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2000"/>
              <a:t>You are asked to develop a simple C++ container class SetOfE containing elements of type E with the following methods:</a:t>
            </a:r>
            <a:endParaRPr sz="2000"/>
          </a:p>
          <a:p>
            <a:pPr indent="-355600" lvl="0" marL="457200"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void insert(E e)</a:t>
            </a:r>
            <a:endParaRPr sz="2000">
              <a:latin typeface="Courier New"/>
              <a:ea typeface="Courier New"/>
              <a:cs typeface="Courier New"/>
              <a:sym typeface="Courier New"/>
            </a:endParaRPr>
          </a:p>
          <a:p>
            <a:pPr indent="-355600" lvl="0" marL="457200"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Bool find(E e)</a:t>
            </a:r>
            <a:endParaRPr sz="2000">
              <a:latin typeface="Courier New"/>
              <a:ea typeface="Courier New"/>
              <a:cs typeface="Courier New"/>
              <a:sym typeface="Courier New"/>
            </a:endParaRPr>
          </a:p>
          <a:p>
            <a:pPr indent="-355600" lvl="0" marL="457200" rtl="0">
              <a:lnSpc>
                <a:spcPct val="115000"/>
              </a:lnSpc>
              <a:spcBef>
                <a:spcPts val="0"/>
              </a:spcBef>
              <a:spcAft>
                <a:spcPts val="0"/>
              </a:spcAft>
              <a:buSzPts val="2000"/>
              <a:buFont typeface="Courier New"/>
              <a:buChar char="●"/>
            </a:pPr>
            <a:r>
              <a:rPr lang="en" sz="2000">
                <a:latin typeface="Courier New"/>
                <a:ea typeface="Courier New"/>
                <a:cs typeface="Courier New"/>
                <a:sym typeface="Courier New"/>
              </a:rPr>
              <a:t>void delete(E e)</a:t>
            </a:r>
            <a:endParaRPr sz="2000">
              <a:latin typeface="Courier New"/>
              <a:ea typeface="Courier New"/>
              <a:cs typeface="Courier New"/>
              <a:sym typeface="Courier New"/>
            </a:endParaRPr>
          </a:p>
          <a:p>
            <a:pPr indent="0" lvl="0" marL="0" rtl="0">
              <a:lnSpc>
                <a:spcPct val="115000"/>
              </a:lnSpc>
              <a:spcBef>
                <a:spcPts val="0"/>
              </a:spcBef>
              <a:spcAft>
                <a:spcPts val="0"/>
              </a:spcAft>
              <a:buClr>
                <a:schemeClr val="dk1"/>
              </a:buClr>
              <a:buSzPts val="1100"/>
              <a:buFont typeface="Arial"/>
              <a:buNone/>
            </a:pPr>
            <a:r>
              <a:t/>
            </a:r>
            <a:endParaRPr sz="2000"/>
          </a:p>
          <a:p>
            <a:pPr indent="0" lvl="0" marL="0" rtl="0">
              <a:lnSpc>
                <a:spcPct val="115000"/>
              </a:lnSpc>
              <a:spcBef>
                <a:spcPts val="0"/>
              </a:spcBef>
              <a:spcAft>
                <a:spcPts val="0"/>
              </a:spcAft>
              <a:buClr>
                <a:schemeClr val="dk1"/>
              </a:buClr>
              <a:buSzPts val="1100"/>
              <a:buFont typeface="Arial"/>
              <a:buNone/>
            </a:pPr>
            <a:r>
              <a:rPr lang="en" sz="2000"/>
              <a:t>Using domain partitioning, develop functional test cases for the methods. You can define your test cases as input/output pairs. </a:t>
            </a:r>
            <a:endParaRPr sz="2000"/>
          </a:p>
          <a:p>
            <a:pPr indent="0" lvl="0" marL="0" rtl="0">
              <a:lnSpc>
                <a:spcPct val="115000"/>
              </a:lnSpc>
              <a:spcBef>
                <a:spcPts val="0"/>
              </a:spcBef>
              <a:spcAft>
                <a:spcPts val="0"/>
              </a:spcAft>
              <a:buClr>
                <a:schemeClr val="dk1"/>
              </a:buClr>
              <a:buSzPts val="1100"/>
              <a:buFont typeface="Arial"/>
              <a:buNone/>
            </a:pPr>
            <a:r>
              <a:t/>
            </a:r>
            <a:endParaRPr sz="2000"/>
          </a:p>
          <a:p>
            <a:pPr indent="0" lvl="0" marL="0" rtl="0">
              <a:lnSpc>
                <a:spcPct val="115000"/>
              </a:lnSpc>
              <a:spcBef>
                <a:spcPts val="0"/>
              </a:spcBef>
              <a:spcAft>
                <a:spcPts val="0"/>
              </a:spcAft>
              <a:buClr>
                <a:schemeClr val="dk1"/>
              </a:buClr>
              <a:buSzPts val="1100"/>
              <a:buFont typeface="Arial"/>
              <a:buNone/>
            </a:pPr>
            <a:r>
              <a:rPr lang="en" sz="2000"/>
              <a:t>For example, to test </a:t>
            </a:r>
            <a:r>
              <a:rPr lang="en" sz="2000">
                <a:latin typeface="Courier New"/>
                <a:ea typeface="Courier New"/>
                <a:cs typeface="Courier New"/>
                <a:sym typeface="Courier New"/>
              </a:rPr>
              <a:t>insert(E e), </a:t>
            </a:r>
            <a:r>
              <a:rPr lang="en" sz="2000"/>
              <a:t>one test case could be:</a:t>
            </a:r>
            <a:endParaRPr sz="2000"/>
          </a:p>
          <a:p>
            <a:pPr indent="0" lvl="0" marL="0" rtl="0">
              <a:lnSpc>
                <a:spcPct val="115000"/>
              </a:lnSpc>
              <a:spcBef>
                <a:spcPts val="0"/>
              </a:spcBef>
              <a:spcAft>
                <a:spcPts val="0"/>
              </a:spcAft>
              <a:buClr>
                <a:schemeClr val="dk1"/>
              </a:buClr>
              <a:buSzPts val="1100"/>
              <a:buFont typeface="Arial"/>
              <a:buNone/>
            </a:pPr>
            <a:r>
              <a:rPr b="1" lang="en" sz="2000"/>
              <a:t>Input:</a:t>
            </a:r>
            <a:r>
              <a:rPr lang="en" sz="2000"/>
              <a:t> Empty Container/any e		</a:t>
            </a:r>
            <a:r>
              <a:rPr b="1" lang="en" sz="2000"/>
              <a:t>Expected output:</a:t>
            </a:r>
            <a:r>
              <a:rPr lang="en" sz="2000"/>
              <a:t> e in Container.</a:t>
            </a:r>
            <a:endParaRPr sz="2000"/>
          </a:p>
          <a:p>
            <a:pPr indent="0" lvl="0" marL="0" marR="0" rtl="0" algn="l">
              <a:lnSpc>
                <a:spcPct val="100000"/>
              </a:lnSpc>
              <a:spcBef>
                <a:spcPts val="600"/>
              </a:spcBef>
              <a:spcAft>
                <a:spcPts val="0"/>
              </a:spcAft>
              <a:buNone/>
            </a:pPr>
            <a:r>
              <a:t/>
            </a:r>
            <a:endParaRPr sz="2000"/>
          </a:p>
        </p:txBody>
      </p:sp>
      <p:sp>
        <p:nvSpPr>
          <p:cNvPr id="78" name="Shape 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Combinatorial Interaction Testing</a:t>
            </a:r>
            <a:endParaRPr/>
          </a:p>
        </p:txBody>
      </p:sp>
      <p:sp>
        <p:nvSpPr>
          <p:cNvPr id="343" name="Shape 34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Clr>
                <a:schemeClr val="dk1"/>
              </a:buClr>
              <a:buSzPts val="2200"/>
              <a:buFont typeface="Arial"/>
              <a:buChar char="●"/>
            </a:pPr>
            <a:r>
              <a:rPr lang="en" sz="2200"/>
              <a:t>Choose two parameters, enumerate all combinations.</a:t>
            </a:r>
            <a:endParaRPr sz="2200"/>
          </a:p>
          <a:p>
            <a:pPr indent="-368300" lvl="0" marL="457200" marR="0" rtl="0" algn="l">
              <a:lnSpc>
                <a:spcPct val="100000"/>
              </a:lnSpc>
              <a:spcBef>
                <a:spcPts val="0"/>
              </a:spcBef>
              <a:spcAft>
                <a:spcPts val="0"/>
              </a:spcAft>
              <a:buSzPts val="2200"/>
              <a:buChar char="●"/>
            </a:pPr>
            <a:r>
              <a:rPr lang="en" sz="2200"/>
              <a:t>Adding the third is multiplicative. </a:t>
            </a:r>
            <a:endParaRPr sz="2200"/>
          </a:p>
          <a:p>
            <a:pPr indent="-368300" lvl="0" marL="457200" marR="0" rtl="0" algn="l">
              <a:lnSpc>
                <a:spcPct val="100000"/>
              </a:lnSpc>
              <a:spcBef>
                <a:spcPts val="0"/>
              </a:spcBef>
              <a:spcAft>
                <a:spcPts val="0"/>
              </a:spcAft>
              <a:buSzPts val="2200"/>
              <a:buChar char="●"/>
            </a:pPr>
            <a:r>
              <a:rPr lang="en" sz="2200"/>
              <a:t>Instead, consider all n-way combinations of values </a:t>
            </a:r>
            <a:endParaRPr sz="2200"/>
          </a:p>
          <a:p>
            <a:pPr indent="-368300" lvl="1" marL="914400" marR="0" rtl="0" algn="l">
              <a:lnSpc>
                <a:spcPct val="100000"/>
              </a:lnSpc>
              <a:spcBef>
                <a:spcPts val="0"/>
              </a:spcBef>
              <a:spcAft>
                <a:spcPts val="0"/>
              </a:spcAft>
              <a:buSzPts val="2200"/>
              <a:buChar char="○"/>
            </a:pPr>
            <a:r>
              <a:rPr lang="en" sz="2200"/>
              <a:t>(2-way in this case)</a:t>
            </a:r>
            <a:endParaRPr sz="2200"/>
          </a:p>
          <a:p>
            <a:pPr indent="-368300" lvl="0" marL="457200" marR="0" rtl="0" algn="l">
              <a:lnSpc>
                <a:spcPct val="100000"/>
              </a:lnSpc>
              <a:spcBef>
                <a:spcPts val="0"/>
              </a:spcBef>
              <a:spcAft>
                <a:spcPts val="0"/>
              </a:spcAft>
              <a:buSzPts val="2200"/>
              <a:buChar char="●"/>
            </a:pPr>
            <a:r>
              <a:rPr lang="en" sz="2200"/>
              <a:t>Each tuple contains three pairings. Careful selection of those pairings covers more combinations.</a:t>
            </a:r>
            <a:endParaRPr sz="2200"/>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345" name="Shape 345"/>
          <p:cNvGraphicFramePr/>
          <p:nvPr/>
        </p:nvGraphicFramePr>
        <p:xfrm>
          <a:off x="4568550" y="1651038"/>
          <a:ext cx="3000000" cy="3000000"/>
        </p:xfrm>
        <a:graphic>
          <a:graphicData uri="http://schemas.openxmlformats.org/drawingml/2006/table">
            <a:tbl>
              <a:tblPr>
                <a:noFill/>
                <a:tableStyleId>{C2209E0E-58F9-4073-82E5-E03DEF3D66B4}</a:tableStyleId>
              </a:tblPr>
              <a:tblGrid>
                <a:gridCol w="1342550"/>
                <a:gridCol w="1087750"/>
                <a:gridCol w="1215150"/>
              </a:tblGrid>
              <a:tr h="452200">
                <a:tc>
                  <a:txBody>
                    <a:bodyPr>
                      <a:noAutofit/>
                    </a:bodyPr>
                    <a:lstStyle/>
                    <a:p>
                      <a:pPr indent="0" lvl="0" marL="0" rtl="0">
                        <a:spcBef>
                          <a:spcPts val="0"/>
                        </a:spcBef>
                        <a:spcAft>
                          <a:spcPts val="0"/>
                        </a:spcAft>
                        <a:buNone/>
                      </a:pPr>
                      <a:r>
                        <a:rPr b="1" lang="en" sz="1200"/>
                        <a:t>Display-Mode</a:t>
                      </a:r>
                      <a:endParaRPr b="1" sz="1200"/>
                    </a:p>
                  </a:txBody>
                  <a:tcPr marT="91425" marB="91425" marR="91425" marL="91425"/>
                </a:tc>
                <a:tc>
                  <a:txBody>
                    <a:bodyPr>
                      <a:noAutofit/>
                    </a:bodyPr>
                    <a:lstStyle/>
                    <a:p>
                      <a:pPr indent="0" lvl="0" marL="0" rtl="0">
                        <a:spcBef>
                          <a:spcPts val="0"/>
                        </a:spcBef>
                        <a:spcAft>
                          <a:spcPts val="0"/>
                        </a:spcAft>
                        <a:buNone/>
                      </a:pPr>
                      <a:r>
                        <a:rPr b="1" lang="en" sz="1200"/>
                        <a:t>Screen Size</a:t>
                      </a:r>
                      <a:endParaRPr b="1" sz="1200"/>
                    </a:p>
                  </a:txBody>
                  <a:tcPr marT="91425" marB="91425" marR="91425" marL="91425"/>
                </a:tc>
                <a:tc>
                  <a:txBody>
                    <a:bodyPr>
                      <a:noAutofit/>
                    </a:bodyPr>
                    <a:lstStyle/>
                    <a:p>
                      <a:pPr indent="0" lvl="0" marL="0" rtl="0">
                        <a:spcBef>
                          <a:spcPts val="0"/>
                        </a:spcBef>
                        <a:spcAft>
                          <a:spcPts val="0"/>
                        </a:spcAft>
                        <a:buNone/>
                      </a:pPr>
                      <a:r>
                        <a:rPr b="1" lang="en" sz="1200"/>
                        <a:t>Fonts</a:t>
                      </a:r>
                      <a:endParaRPr b="1" sz="1200"/>
                    </a:p>
                  </a:txBody>
                  <a:tcPr marT="91425" marB="91425" marR="91425" marL="91425"/>
                </a:tc>
              </a:tr>
              <a:tr h="412750">
                <a:tc>
                  <a:txBody>
                    <a:bodyPr>
                      <a:noAutofit/>
                    </a:bodyPr>
                    <a:lstStyle/>
                    <a:p>
                      <a:pPr indent="0" lvl="0" marL="0" rtl="0">
                        <a:spcBef>
                          <a:spcPts val="0"/>
                        </a:spcBef>
                        <a:spcAft>
                          <a:spcPts val="0"/>
                        </a:spcAft>
                        <a:buNone/>
                      </a:pPr>
                      <a:r>
                        <a:rPr lang="en" sz="1200"/>
                        <a:t>Full-graphics</a:t>
                      </a:r>
                      <a:endParaRPr sz="1200"/>
                    </a:p>
                  </a:txBody>
                  <a:tcPr marT="91425" marB="91425" marR="91425" marL="91425"/>
                </a:tc>
                <a:tc>
                  <a:txBody>
                    <a:bodyPr>
                      <a:noAutofit/>
                    </a:bodyPr>
                    <a:lstStyle/>
                    <a:p>
                      <a:pPr indent="0" lvl="0" marL="0" rtl="0">
                        <a:spcBef>
                          <a:spcPts val="0"/>
                        </a:spcBef>
                        <a:spcAft>
                          <a:spcPts val="0"/>
                        </a:spcAft>
                        <a:buNone/>
                      </a:pPr>
                      <a:r>
                        <a:rPr lang="en" sz="1200"/>
                        <a:t>Handheld</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412750">
                <a:tc>
                  <a:txBody>
                    <a:bodyPr>
                      <a:noAutofit/>
                    </a:bodyPr>
                    <a:lstStyle/>
                    <a:p>
                      <a:pPr indent="0" lvl="0" marL="0" rtl="0">
                        <a:spcBef>
                          <a:spcPts val="0"/>
                        </a:spcBef>
                        <a:spcAft>
                          <a:spcPts val="0"/>
                        </a:spcAft>
                        <a:buNone/>
                      </a:pPr>
                      <a:r>
                        <a:rPr lang="en" sz="1200">
                          <a:solidFill>
                            <a:schemeClr val="dk1"/>
                          </a:solidFill>
                        </a:rPr>
                        <a:t>Full-graphics</a:t>
                      </a:r>
                      <a:endParaRPr sz="1200"/>
                    </a:p>
                  </a:txBody>
                  <a:tcPr marT="91425" marB="91425" marR="91425" marL="91425"/>
                </a:tc>
                <a:tc>
                  <a:txBody>
                    <a:bodyPr>
                      <a:noAutofit/>
                    </a:bodyPr>
                    <a:lstStyle/>
                    <a:p>
                      <a:pPr indent="0" lvl="0" marL="0" rtl="0">
                        <a:spcBef>
                          <a:spcPts val="0"/>
                        </a:spcBef>
                        <a:spcAft>
                          <a:spcPts val="0"/>
                        </a:spcAft>
                        <a:buNone/>
                      </a:pPr>
                      <a:r>
                        <a:rPr lang="en" sz="1200"/>
                        <a:t>Laptop</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412750">
                <a:tc>
                  <a:txBody>
                    <a:bodyPr>
                      <a:noAutofit/>
                    </a:bodyPr>
                    <a:lstStyle/>
                    <a:p>
                      <a:pPr indent="0" lvl="0" marL="0" rtl="0">
                        <a:spcBef>
                          <a:spcPts val="0"/>
                        </a:spcBef>
                        <a:spcAft>
                          <a:spcPts val="0"/>
                        </a:spcAft>
                        <a:buNone/>
                      </a:pPr>
                      <a:r>
                        <a:rPr lang="en" sz="1200">
                          <a:solidFill>
                            <a:schemeClr val="dk1"/>
                          </a:solidFill>
                        </a:rPr>
                        <a:t>Full-graphics</a:t>
                      </a:r>
                      <a:endParaRPr sz="1200"/>
                    </a:p>
                  </a:txBody>
                  <a:tcPr marT="91425" marB="91425" marR="91425" marL="91425"/>
                </a:tc>
                <a:tc>
                  <a:txBody>
                    <a:bodyPr>
                      <a:noAutofit/>
                    </a:bodyPr>
                    <a:lstStyle/>
                    <a:p>
                      <a:pPr indent="0" lvl="0" marL="0" rtl="0">
                        <a:spcBef>
                          <a:spcPts val="0"/>
                        </a:spcBef>
                        <a:spcAft>
                          <a:spcPts val="0"/>
                        </a:spcAft>
                        <a:buNone/>
                      </a:pPr>
                      <a:r>
                        <a:rPr lang="en" sz="1200"/>
                        <a:t>Fullsize</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412750">
                <a:tc>
                  <a:txBody>
                    <a:bodyPr>
                      <a:noAutofit/>
                    </a:bodyPr>
                    <a:lstStyle/>
                    <a:p>
                      <a:pPr indent="0" lvl="0" marL="0" rtl="0">
                        <a:spcBef>
                          <a:spcPts val="0"/>
                        </a:spcBef>
                        <a:spcAft>
                          <a:spcPts val="0"/>
                        </a:spcAft>
                        <a:buNone/>
                      </a:pPr>
                      <a:r>
                        <a:rPr lang="en" sz="1200"/>
                        <a:t>Text-Only</a:t>
                      </a:r>
                      <a:endParaRPr sz="1200"/>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Handheld</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412750">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Text-Only</a:t>
                      </a:r>
                      <a:endParaRPr sz="1200"/>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Laptop</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412750">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Text-Only</a:t>
                      </a:r>
                      <a:endParaRPr sz="1200"/>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Fullsize</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567525">
                <a:tc>
                  <a:txBody>
                    <a:bodyPr>
                      <a:noAutofit/>
                    </a:bodyPr>
                    <a:lstStyle/>
                    <a:p>
                      <a:pPr indent="0" lvl="0" marL="0" rtl="0">
                        <a:spcBef>
                          <a:spcPts val="0"/>
                        </a:spcBef>
                        <a:spcAft>
                          <a:spcPts val="0"/>
                        </a:spcAft>
                        <a:buNone/>
                      </a:pPr>
                      <a:r>
                        <a:rPr lang="en" sz="1200"/>
                        <a:t>Limited-</a:t>
                      </a:r>
                      <a:endParaRPr sz="1200"/>
                    </a:p>
                    <a:p>
                      <a:pPr indent="0" lvl="0" marL="0" rtl="0">
                        <a:spcBef>
                          <a:spcPts val="0"/>
                        </a:spcBef>
                        <a:spcAft>
                          <a:spcPts val="0"/>
                        </a:spcAft>
                        <a:buNone/>
                      </a:pPr>
                      <a:r>
                        <a:rPr lang="en" sz="1200"/>
                        <a:t>Bandwidth</a:t>
                      </a:r>
                      <a:endParaRPr sz="1200"/>
                    </a:p>
                  </a:txBody>
                  <a:tcPr marT="91425" marB="91425" marR="91425" marL="91425"/>
                </a:tc>
                <a:tc>
                  <a:txBody>
                    <a:bodyPr>
                      <a:noAutofit/>
                    </a:bodyPr>
                    <a:lstStyle/>
                    <a:p>
                      <a:pPr indent="0" lvl="0" marL="0" rtl="0">
                        <a:spcBef>
                          <a:spcPts val="0"/>
                        </a:spcBef>
                        <a:spcAft>
                          <a:spcPts val="0"/>
                        </a:spcAft>
                        <a:buNone/>
                      </a:pPr>
                      <a:r>
                        <a:rPr lang="en" sz="1200">
                          <a:solidFill>
                            <a:schemeClr val="dk1"/>
                          </a:solidFill>
                        </a:rPr>
                        <a:t>Handheld</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567525">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Limited-</a:t>
                      </a:r>
                      <a:endParaRPr sz="1200">
                        <a:solidFill>
                          <a:schemeClr val="dk1"/>
                        </a:solidFill>
                      </a:endParaRPr>
                    </a:p>
                    <a:p>
                      <a:pPr indent="0" lvl="0" marL="0" rtl="0">
                        <a:spcBef>
                          <a:spcPts val="0"/>
                        </a:spcBef>
                        <a:spcAft>
                          <a:spcPts val="0"/>
                        </a:spcAft>
                        <a:buClr>
                          <a:schemeClr val="dk1"/>
                        </a:buClr>
                        <a:buSzPts val="1100"/>
                        <a:buFont typeface="Arial"/>
                        <a:buNone/>
                      </a:pPr>
                      <a:r>
                        <a:rPr lang="en" sz="1200">
                          <a:solidFill>
                            <a:schemeClr val="dk1"/>
                          </a:solidFill>
                        </a:rPr>
                        <a:t>Bandwidth</a:t>
                      </a:r>
                      <a:endParaRPr sz="1200"/>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Laptop</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r h="567525">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Limited-</a:t>
                      </a:r>
                      <a:endParaRPr sz="1200">
                        <a:solidFill>
                          <a:schemeClr val="dk1"/>
                        </a:solidFill>
                      </a:endParaRPr>
                    </a:p>
                    <a:p>
                      <a:pPr indent="0" lvl="0" marL="0" rtl="0">
                        <a:spcBef>
                          <a:spcPts val="0"/>
                        </a:spcBef>
                        <a:spcAft>
                          <a:spcPts val="0"/>
                        </a:spcAft>
                        <a:buClr>
                          <a:schemeClr val="dk1"/>
                        </a:buClr>
                        <a:buSzPts val="1100"/>
                        <a:buFont typeface="Arial"/>
                        <a:buNone/>
                      </a:pPr>
                      <a:r>
                        <a:rPr lang="en" sz="1200">
                          <a:solidFill>
                            <a:schemeClr val="dk1"/>
                          </a:solidFill>
                        </a:rPr>
                        <a:t>Bandwidth</a:t>
                      </a:r>
                      <a:endParaRPr sz="1200"/>
                    </a:p>
                  </a:txBody>
                  <a:tcPr marT="91425" marB="91425" marR="91425" marL="91425"/>
                </a:tc>
                <a:tc>
                  <a:txBody>
                    <a:bodyPr>
                      <a:noAutofit/>
                    </a:bodyPr>
                    <a:lstStyle/>
                    <a:p>
                      <a:pPr indent="0" lvl="0" marL="0" rtl="0">
                        <a:spcBef>
                          <a:spcPts val="0"/>
                        </a:spcBef>
                        <a:spcAft>
                          <a:spcPts val="0"/>
                        </a:spcAft>
                        <a:buClr>
                          <a:schemeClr val="dk1"/>
                        </a:buClr>
                        <a:buSzPts val="1100"/>
                        <a:buFont typeface="Arial"/>
                        <a:buNone/>
                      </a:pPr>
                      <a:r>
                        <a:rPr lang="en" sz="1200">
                          <a:solidFill>
                            <a:schemeClr val="dk1"/>
                          </a:solidFill>
                        </a:rPr>
                        <a:t>Fullsize</a:t>
                      </a:r>
                      <a:endParaRPr sz="1200"/>
                    </a:p>
                  </a:txBody>
                  <a:tcPr marT="91425" marB="91425" marR="91425" marL="91425"/>
                </a:tc>
                <a:tc>
                  <a:txBody>
                    <a:bodyPr>
                      <a:noAutofit/>
                    </a:bodyPr>
                    <a:lstStyle/>
                    <a:p>
                      <a:pPr indent="0" lvl="0" marL="0" rtl="0">
                        <a:spcBef>
                          <a:spcPts val="0"/>
                        </a:spcBef>
                        <a:spcAft>
                          <a:spcPts val="0"/>
                        </a:spcAft>
                        <a:buNone/>
                      </a:pPr>
                      <a:r>
                        <a:t/>
                      </a:r>
                      <a:endParaRPr/>
                    </a:p>
                  </a:txBody>
                  <a:tcPr marT="91425" marB="91425" marR="91425" marL="91425"/>
                </a:tc>
              </a:tr>
            </a:tbl>
          </a:graphicData>
        </a:graphic>
      </p:graphicFrame>
      <p:graphicFrame>
        <p:nvGraphicFramePr>
          <p:cNvPr id="346" name="Shape 346"/>
          <p:cNvGraphicFramePr/>
          <p:nvPr/>
        </p:nvGraphicFramePr>
        <p:xfrm>
          <a:off x="4568550" y="1625638"/>
          <a:ext cx="3000000" cy="3000000"/>
        </p:xfrm>
        <a:graphic>
          <a:graphicData uri="http://schemas.openxmlformats.org/drawingml/2006/table">
            <a:tbl>
              <a:tblPr>
                <a:noFill/>
                <a:tableStyleId>{C2209E0E-58F9-4073-82E5-E03DEF3D66B4}</a:tableStyleId>
              </a:tblPr>
              <a:tblGrid>
                <a:gridCol w="1471100"/>
                <a:gridCol w="1191900"/>
                <a:gridCol w="1331500"/>
              </a:tblGrid>
              <a:tr h="434075">
                <a:tc>
                  <a:txBody>
                    <a:bodyPr>
                      <a:noAutofit/>
                    </a:bodyPr>
                    <a:lstStyle/>
                    <a:p>
                      <a:pPr indent="0" lvl="0" marL="0">
                        <a:spcBef>
                          <a:spcPts val="0"/>
                        </a:spcBef>
                        <a:spcAft>
                          <a:spcPts val="0"/>
                        </a:spcAft>
                        <a:buNone/>
                      </a:pPr>
                      <a:r>
                        <a:rPr b="1" lang="en"/>
                        <a:t>Display-Mode</a:t>
                      </a:r>
                      <a:endParaRPr b="1"/>
                    </a:p>
                  </a:txBody>
                  <a:tcPr marT="91425" marB="91425" marR="91425" marL="91425">
                    <a:solidFill>
                      <a:srgbClr val="FFFFFF"/>
                    </a:solidFill>
                  </a:tcPr>
                </a:tc>
                <a:tc>
                  <a:txBody>
                    <a:bodyPr>
                      <a:noAutofit/>
                    </a:bodyPr>
                    <a:lstStyle/>
                    <a:p>
                      <a:pPr indent="0" lvl="0" marL="0">
                        <a:spcBef>
                          <a:spcPts val="0"/>
                        </a:spcBef>
                        <a:spcAft>
                          <a:spcPts val="0"/>
                        </a:spcAft>
                        <a:buNone/>
                      </a:pPr>
                      <a:r>
                        <a:rPr b="1" lang="en"/>
                        <a:t>Screen Size</a:t>
                      </a:r>
                      <a:endParaRPr b="1"/>
                    </a:p>
                  </a:txBody>
                  <a:tcPr marT="91425" marB="91425" marR="91425" marL="91425">
                    <a:solidFill>
                      <a:srgbClr val="FFFFFF"/>
                    </a:solidFill>
                  </a:tcPr>
                </a:tc>
                <a:tc>
                  <a:txBody>
                    <a:bodyPr>
                      <a:noAutofit/>
                    </a:bodyPr>
                    <a:lstStyle/>
                    <a:p>
                      <a:pPr indent="0" lvl="0" marL="0">
                        <a:spcBef>
                          <a:spcPts val="0"/>
                        </a:spcBef>
                        <a:spcAft>
                          <a:spcPts val="0"/>
                        </a:spcAft>
                        <a:buNone/>
                      </a:pPr>
                      <a:r>
                        <a:rPr b="1" lang="en"/>
                        <a:t>Fonts</a:t>
                      </a:r>
                      <a:endParaRPr b="1"/>
                    </a:p>
                  </a:txBody>
                  <a:tcPr marT="91425" marB="91425" marR="91425" marL="91425">
                    <a:solidFill>
                      <a:srgbClr val="FFFFFF"/>
                    </a:solidFill>
                  </a:tcPr>
                </a:tc>
              </a:tr>
              <a:tr h="381000">
                <a:tc>
                  <a:txBody>
                    <a:bodyPr>
                      <a:noAutofit/>
                    </a:bodyPr>
                    <a:lstStyle/>
                    <a:p>
                      <a:pPr indent="0" lvl="0" marL="0">
                        <a:spcBef>
                          <a:spcPts val="0"/>
                        </a:spcBef>
                        <a:spcAft>
                          <a:spcPts val="0"/>
                        </a:spcAft>
                        <a:buNone/>
                      </a:pPr>
                      <a:r>
                        <a:rPr lang="en"/>
                        <a:t>Full-graphics</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Handheld</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Minimal</a:t>
                      </a:r>
                      <a:endParaRPr/>
                    </a:p>
                  </a:txBody>
                  <a:tcPr marT="91425" marB="91425" marR="91425" marL="91425">
                    <a:solidFill>
                      <a:srgbClr val="FFFFFF"/>
                    </a:solidFill>
                  </a:tcPr>
                </a:tc>
              </a:tr>
              <a:tr h="381000">
                <a:tc>
                  <a:txBody>
                    <a:bodyPr>
                      <a:noAutofit/>
                    </a:bodyPr>
                    <a:lstStyle/>
                    <a:p>
                      <a:pPr indent="0" lvl="0" marL="0">
                        <a:spcBef>
                          <a:spcPts val="0"/>
                        </a:spcBef>
                        <a:spcAft>
                          <a:spcPts val="0"/>
                        </a:spcAft>
                        <a:buNone/>
                      </a:pPr>
                      <a:r>
                        <a:rPr lang="en">
                          <a:solidFill>
                            <a:schemeClr val="dk1"/>
                          </a:solidFill>
                        </a:rPr>
                        <a:t>Full-graphics</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Laptop</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Standard</a:t>
                      </a:r>
                      <a:endParaRPr/>
                    </a:p>
                  </a:txBody>
                  <a:tcPr marT="91425" marB="91425" marR="91425" marL="91425">
                    <a:solidFill>
                      <a:srgbClr val="FFFFFF"/>
                    </a:solidFill>
                  </a:tcPr>
                </a:tc>
              </a:tr>
              <a:tr h="381000">
                <a:tc>
                  <a:txBody>
                    <a:bodyPr>
                      <a:noAutofit/>
                    </a:bodyPr>
                    <a:lstStyle/>
                    <a:p>
                      <a:pPr indent="0" lvl="0" marL="0">
                        <a:spcBef>
                          <a:spcPts val="0"/>
                        </a:spcBef>
                        <a:spcAft>
                          <a:spcPts val="0"/>
                        </a:spcAft>
                        <a:buNone/>
                      </a:pPr>
                      <a:r>
                        <a:rPr lang="en">
                          <a:solidFill>
                            <a:schemeClr val="dk1"/>
                          </a:solidFill>
                        </a:rPr>
                        <a:t>Full-graphics</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Fullsize</a:t>
                      </a:r>
                      <a:endParaRPr/>
                    </a:p>
                  </a:txBody>
                  <a:tcPr marT="91425" marB="91425" marR="91425" marL="91425">
                    <a:solidFill>
                      <a:srgbClr val="FFFFFF"/>
                    </a:solidFill>
                  </a:tcPr>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Document-</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Loaded</a:t>
                      </a:r>
                      <a:endParaRPr/>
                    </a:p>
                  </a:txBody>
                  <a:tcPr marT="91425" marB="91425" marR="91425" marL="91425">
                    <a:solidFill>
                      <a:srgbClr val="FFFFFF"/>
                    </a:solidFill>
                  </a:tcPr>
                </a:tc>
              </a:tr>
              <a:tr h="381000">
                <a:tc>
                  <a:txBody>
                    <a:bodyPr>
                      <a:noAutofit/>
                    </a:bodyPr>
                    <a:lstStyle/>
                    <a:p>
                      <a:pPr indent="0" lvl="0" marL="0">
                        <a:spcBef>
                          <a:spcPts val="0"/>
                        </a:spcBef>
                        <a:spcAft>
                          <a:spcPts val="0"/>
                        </a:spcAft>
                        <a:buNone/>
                      </a:pPr>
                      <a:r>
                        <a:rPr lang="en"/>
                        <a:t>Text-Only</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solidFill>
                            <a:schemeClr val="dk1"/>
                          </a:solidFill>
                        </a:rPr>
                        <a:t>Handheld</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Standard</a:t>
                      </a:r>
                      <a:endParaRPr/>
                    </a:p>
                  </a:txBody>
                  <a:tcPr marT="91425" marB="91425" marR="91425" marL="91425">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Text-Only</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Laptop</a:t>
                      </a:r>
                      <a:endParaRPr/>
                    </a:p>
                  </a:txBody>
                  <a:tcPr marT="91425" marB="91425" marR="91425" marL="91425">
                    <a:solidFill>
                      <a:srgbClr val="FFFFFF"/>
                    </a:solidFill>
                  </a:tcPr>
                </a:tc>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Document-</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Loaded</a:t>
                      </a:r>
                      <a:endParaRPr/>
                    </a:p>
                  </a:txBody>
                  <a:tcPr marT="91425" marB="91425" marR="91425" marL="91425">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Text-Only</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Fullsize</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Minimal</a:t>
                      </a:r>
                      <a:endParaRPr/>
                    </a:p>
                  </a:txBody>
                  <a:tcPr marT="91425" marB="91425" marR="91425" marL="91425">
                    <a:solidFill>
                      <a:srgbClr val="FFFFFF"/>
                    </a:solidFill>
                  </a:tcPr>
                </a:tc>
              </a:tr>
              <a:tr h="396200">
                <a:tc>
                  <a:txBody>
                    <a:bodyPr>
                      <a:noAutofit/>
                    </a:bodyPr>
                    <a:lstStyle/>
                    <a:p>
                      <a:pPr indent="0" lvl="0" marL="0" rtl="0">
                        <a:spcBef>
                          <a:spcPts val="0"/>
                        </a:spcBef>
                        <a:spcAft>
                          <a:spcPts val="0"/>
                        </a:spcAft>
                        <a:buNone/>
                      </a:pPr>
                      <a:r>
                        <a:rPr lang="en"/>
                        <a:t>Limited-</a:t>
                      </a:r>
                      <a:endParaRPr/>
                    </a:p>
                    <a:p>
                      <a:pPr indent="0" lvl="0" marL="0">
                        <a:spcBef>
                          <a:spcPts val="0"/>
                        </a:spcBef>
                        <a:spcAft>
                          <a:spcPts val="0"/>
                        </a:spcAft>
                        <a:buNone/>
                      </a:pPr>
                      <a:r>
                        <a:rPr lang="en"/>
                        <a:t>Bandwidth</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solidFill>
                            <a:schemeClr val="dk1"/>
                          </a:solidFill>
                        </a:rPr>
                        <a:t>Handheld</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Document-</a:t>
                      </a:r>
                      <a:endParaRPr/>
                    </a:p>
                    <a:p>
                      <a:pPr indent="0" lvl="0" marL="0">
                        <a:spcBef>
                          <a:spcPts val="0"/>
                        </a:spcBef>
                        <a:spcAft>
                          <a:spcPts val="0"/>
                        </a:spcAft>
                        <a:buNone/>
                      </a:pPr>
                      <a:r>
                        <a:rPr lang="en"/>
                        <a:t>Loaded</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Limited-</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Bandwidth</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Laptop</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Minimal</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Limited-</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Bandwidth</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Fullsize</a:t>
                      </a:r>
                      <a:endParaRPr/>
                    </a:p>
                  </a:txBody>
                  <a:tcPr marT="91425" marB="91425" marR="91425" marL="91425">
                    <a:solidFill>
                      <a:srgbClr val="FFFFFF"/>
                    </a:solidFill>
                  </a:tcPr>
                </a:tc>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Standard</a:t>
                      </a:r>
                      <a:endParaRPr/>
                    </a:p>
                  </a:txBody>
                  <a:tcPr marT="91425" marB="9142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5"/>
                                        </p:tgtEl>
                                      </p:cBhvr>
                                    </p:animEffect>
                                    <p:set>
                                      <p:cBhvr>
                                        <p:cTn dur="1" fill="hold">
                                          <p:stCondLst>
                                            <p:cond delay="0"/>
                                          </p:stCondLst>
                                        </p:cTn>
                                        <p:tgtEl>
                                          <p:spTgt spid="34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Covering Arrays</a:t>
            </a:r>
            <a:endParaRPr/>
          </a:p>
        </p:txBody>
      </p:sp>
      <p:sp>
        <p:nvSpPr>
          <p:cNvPr id="352" name="Shape 3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 functional testing, we want to </a:t>
            </a:r>
            <a:r>
              <a:rPr i="1" lang="en"/>
              <a:t>cover</a:t>
            </a:r>
            <a:r>
              <a:rPr lang="en"/>
              <a:t> a large number of the parameter combinations.</a:t>
            </a:r>
            <a:endParaRPr/>
          </a:p>
          <a:p>
            <a:pPr indent="-381000" lvl="1" marL="914400" marR="0" rtl="0" algn="l">
              <a:lnSpc>
                <a:spcPct val="100000"/>
              </a:lnSpc>
              <a:spcBef>
                <a:spcPts val="0"/>
              </a:spcBef>
              <a:spcAft>
                <a:spcPts val="0"/>
              </a:spcAft>
              <a:buSzPts val="2400"/>
              <a:buChar char="○"/>
            </a:pPr>
            <a:r>
              <a:rPr lang="en"/>
              <a:t>We seek coverage of strength </a:t>
            </a:r>
            <a:r>
              <a:rPr i="1" lang="en"/>
              <a:t>k</a:t>
            </a:r>
            <a:r>
              <a:rPr lang="en"/>
              <a:t>. </a:t>
            </a:r>
            <a:endParaRPr/>
          </a:p>
          <a:p>
            <a:pPr indent="-355600" lvl="2" marL="1371600" marR="0" rtl="0" algn="l">
              <a:lnSpc>
                <a:spcPct val="100000"/>
              </a:lnSpc>
              <a:spcBef>
                <a:spcPts val="0"/>
              </a:spcBef>
              <a:spcAft>
                <a:spcPts val="0"/>
              </a:spcAft>
              <a:buSzPts val="2000"/>
              <a:buChar char="■"/>
            </a:pPr>
            <a:r>
              <a:rPr i="1" lang="en" sz="2000"/>
              <a:t>k=n </a:t>
            </a:r>
            <a:r>
              <a:rPr lang="en" sz="2000"/>
              <a:t>means we have covered all combinations.</a:t>
            </a:r>
            <a:endParaRPr sz="2000"/>
          </a:p>
          <a:p>
            <a:pPr indent="-355600" lvl="2" marL="1371600" marR="0" rtl="0" algn="l">
              <a:lnSpc>
                <a:spcPct val="100000"/>
              </a:lnSpc>
              <a:spcBef>
                <a:spcPts val="0"/>
              </a:spcBef>
              <a:spcAft>
                <a:spcPts val="0"/>
              </a:spcAft>
              <a:buSzPts val="2000"/>
              <a:buChar char="■"/>
            </a:pPr>
            <a:r>
              <a:rPr i="1" lang="en" sz="2000"/>
              <a:t>k &lt; n</a:t>
            </a:r>
            <a:r>
              <a:rPr lang="en" sz="2000"/>
              <a:t> means all </a:t>
            </a:r>
            <a:r>
              <a:rPr i="1" lang="en" sz="2000"/>
              <a:t>k-way</a:t>
            </a:r>
            <a:r>
              <a:rPr lang="en" sz="2000"/>
              <a:t> combinations are covered.</a:t>
            </a:r>
            <a:endParaRPr sz="2000"/>
          </a:p>
          <a:p>
            <a:pPr indent="-419100" lvl="0" marL="457200" marR="0" rtl="0" algn="l">
              <a:lnSpc>
                <a:spcPct val="100000"/>
              </a:lnSpc>
              <a:spcBef>
                <a:spcPts val="0"/>
              </a:spcBef>
              <a:spcAft>
                <a:spcPts val="0"/>
              </a:spcAft>
              <a:buSzPts val="3000"/>
              <a:buChar char="●"/>
            </a:pPr>
            <a:r>
              <a:rPr lang="en"/>
              <a:t>A covering array of strength </a:t>
            </a:r>
            <a:r>
              <a:rPr i="1" lang="en"/>
              <a:t>k </a:t>
            </a:r>
            <a:r>
              <a:rPr lang="en"/>
              <a:t>is the smallest array that covers all </a:t>
            </a:r>
            <a:r>
              <a:rPr i="1" lang="en"/>
              <a:t>k-way</a:t>
            </a:r>
            <a:r>
              <a:rPr lang="en"/>
              <a:t> combinations.</a:t>
            </a:r>
            <a:endParaRPr/>
          </a:p>
          <a:p>
            <a:pPr indent="-419100" lvl="0" marL="457200" marR="0" rtl="0" algn="l">
              <a:lnSpc>
                <a:spcPct val="100000"/>
              </a:lnSpc>
              <a:spcBef>
                <a:spcPts val="0"/>
              </a:spcBef>
              <a:spcAft>
                <a:spcPts val="0"/>
              </a:spcAft>
              <a:buSzPts val="3000"/>
              <a:buChar char="●"/>
            </a:pPr>
            <a:r>
              <a:rPr lang="en"/>
              <a:t>Finding the smallest array is NP-hard.</a:t>
            </a:r>
            <a:endParaRPr/>
          </a:p>
          <a:p>
            <a:pPr indent="-381000" lvl="1" marL="914400" marR="0" rtl="0" algn="l">
              <a:lnSpc>
                <a:spcPct val="100000"/>
              </a:lnSpc>
              <a:spcBef>
                <a:spcPts val="0"/>
              </a:spcBef>
              <a:spcAft>
                <a:spcPts val="0"/>
              </a:spcAft>
              <a:buSzPts val="2400"/>
              <a:buChar char="○"/>
            </a:pPr>
            <a:r>
              <a:rPr lang="en"/>
              <a:t>However, greedy and heuristic searches can produce near-optimal solutions.</a:t>
            </a:r>
            <a:endParaRPr/>
          </a:p>
        </p:txBody>
      </p:sp>
      <p:sp>
        <p:nvSpPr>
          <p:cNvPr id="353" name="Shape 3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Example - Online Shop</a:t>
            </a:r>
            <a:endParaRPr/>
          </a:p>
        </p:txBody>
      </p:sp>
      <p:sp>
        <p:nvSpPr>
          <p:cNvPr id="359" name="Shape 359"/>
          <p:cNvSpPr txBox="1"/>
          <p:nvPr>
            <p:ph idx="1" type="body"/>
          </p:nvPr>
        </p:nvSpPr>
        <p:spPr>
          <a:xfrm>
            <a:off x="457200" y="5061850"/>
            <a:ext cx="8229600" cy="15060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432 possible test cases (3*3*4*3*4)</a:t>
            </a:r>
            <a:endParaRPr/>
          </a:p>
          <a:p>
            <a:pPr indent="-419100" lvl="0" marL="457200">
              <a:spcBef>
                <a:spcPts val="0"/>
              </a:spcBef>
              <a:spcAft>
                <a:spcPts val="0"/>
              </a:spcAft>
              <a:buSzPts val="3000"/>
              <a:buChar char="●"/>
            </a:pPr>
            <a:r>
              <a:rPr lang="en"/>
              <a:t>How many if we cover all pairs of values?</a:t>
            </a:r>
            <a:endParaRPr/>
          </a:p>
        </p:txBody>
      </p:sp>
      <p:sp>
        <p:nvSpPr>
          <p:cNvPr id="360" name="Shape 3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graphicFrame>
        <p:nvGraphicFramePr>
          <p:cNvPr id="361" name="Shape 361"/>
          <p:cNvGraphicFramePr/>
          <p:nvPr/>
        </p:nvGraphicFramePr>
        <p:xfrm>
          <a:off x="952500" y="2286000"/>
          <a:ext cx="3000000" cy="3000000"/>
        </p:xfrm>
        <a:graphic>
          <a:graphicData uri="http://schemas.openxmlformats.org/drawingml/2006/table">
            <a:tbl>
              <a:tblPr>
                <a:noFill/>
                <a:tableStyleId>{C2209E0E-58F9-4073-82E5-E03DEF3D66B4}</a:tableStyleId>
              </a:tblPr>
              <a:tblGrid>
                <a:gridCol w="1447800"/>
                <a:gridCol w="1447800"/>
                <a:gridCol w="1447800"/>
                <a:gridCol w="1447800"/>
                <a:gridCol w="1447800"/>
              </a:tblGrid>
              <a:tr h="381000">
                <a:tc>
                  <a:txBody>
                    <a:bodyPr>
                      <a:noAutofit/>
                    </a:bodyPr>
                    <a:lstStyle/>
                    <a:p>
                      <a:pPr indent="0" lvl="0" marL="0">
                        <a:spcBef>
                          <a:spcPts val="0"/>
                        </a:spcBef>
                        <a:spcAft>
                          <a:spcPts val="0"/>
                        </a:spcAft>
                        <a:buNone/>
                      </a:pPr>
                      <a:r>
                        <a:rPr b="1" lang="en"/>
                        <a:t>Card Type</a:t>
                      </a:r>
                      <a:endParaRPr b="1"/>
                    </a:p>
                  </a:txBody>
                  <a:tcPr marT="91425" marB="91425" marR="91425" marL="91425"/>
                </a:tc>
                <a:tc>
                  <a:txBody>
                    <a:bodyPr>
                      <a:noAutofit/>
                    </a:bodyPr>
                    <a:lstStyle/>
                    <a:p>
                      <a:pPr indent="0" lvl="0" marL="0">
                        <a:spcBef>
                          <a:spcPts val="0"/>
                        </a:spcBef>
                        <a:spcAft>
                          <a:spcPts val="0"/>
                        </a:spcAft>
                        <a:buNone/>
                      </a:pPr>
                      <a:r>
                        <a:rPr b="1" lang="en"/>
                        <a:t>Card Number</a:t>
                      </a:r>
                      <a:endParaRPr b="1"/>
                    </a:p>
                  </a:txBody>
                  <a:tcPr marT="91425" marB="91425" marR="91425" marL="91425"/>
                </a:tc>
                <a:tc>
                  <a:txBody>
                    <a:bodyPr>
                      <a:noAutofit/>
                    </a:bodyPr>
                    <a:lstStyle/>
                    <a:p>
                      <a:pPr indent="0" lvl="0" marL="0">
                        <a:spcBef>
                          <a:spcPts val="0"/>
                        </a:spcBef>
                        <a:spcAft>
                          <a:spcPts val="0"/>
                        </a:spcAft>
                        <a:buNone/>
                      </a:pPr>
                      <a:r>
                        <a:rPr b="1" lang="en"/>
                        <a:t>Expr. Date</a:t>
                      </a:r>
                      <a:endParaRPr b="1"/>
                    </a:p>
                  </a:txBody>
                  <a:tcPr marT="91425" marB="91425" marR="91425" marL="91425"/>
                </a:tc>
                <a:tc>
                  <a:txBody>
                    <a:bodyPr>
                      <a:noAutofit/>
                    </a:bodyPr>
                    <a:lstStyle/>
                    <a:p>
                      <a:pPr indent="0" lvl="0" marL="0">
                        <a:spcBef>
                          <a:spcPts val="0"/>
                        </a:spcBef>
                        <a:spcAft>
                          <a:spcPts val="0"/>
                        </a:spcAft>
                        <a:buNone/>
                      </a:pPr>
                      <a:r>
                        <a:rPr b="1" lang="en"/>
                        <a:t>Product Type</a:t>
                      </a:r>
                      <a:endParaRPr b="1"/>
                    </a:p>
                  </a:txBody>
                  <a:tcPr marT="91425" marB="91425" marR="91425" marL="91425"/>
                </a:tc>
                <a:tc>
                  <a:txBody>
                    <a:bodyPr>
                      <a:noAutofit/>
                    </a:bodyPr>
                    <a:lstStyle/>
                    <a:p>
                      <a:pPr indent="0" lvl="0" marL="0">
                        <a:spcBef>
                          <a:spcPts val="0"/>
                        </a:spcBef>
                        <a:spcAft>
                          <a:spcPts val="0"/>
                        </a:spcAft>
                        <a:buNone/>
                      </a:pPr>
                      <a:r>
                        <a:rPr b="1" lang="en"/>
                        <a:t>Quantity</a:t>
                      </a:r>
                      <a:endParaRPr b="1"/>
                    </a:p>
                  </a:txBody>
                  <a:tcPr marT="91425" marB="91425" marR="91425" marL="91425"/>
                </a:tc>
              </a:tr>
              <a:tr h="381000">
                <a:tc>
                  <a:txBody>
                    <a:bodyPr>
                      <a:noAutofit/>
                    </a:bodyPr>
                    <a:lstStyle/>
                    <a:p>
                      <a:pPr indent="0" lvl="0" marL="0">
                        <a:spcBef>
                          <a:spcPts val="0"/>
                        </a:spcBef>
                        <a:spcAft>
                          <a:spcPts val="0"/>
                        </a:spcAft>
                        <a:buNone/>
                      </a:pPr>
                      <a:r>
                        <a:rPr lang="en"/>
                        <a:t>Amex</a:t>
                      </a:r>
                      <a:endParaRPr/>
                    </a:p>
                  </a:txBody>
                  <a:tcPr marT="91425" marB="91425" marR="91425" marL="91425"/>
                </a:tc>
                <a:tc>
                  <a:txBody>
                    <a:bodyPr>
                      <a:noAutofit/>
                    </a:bodyPr>
                    <a:lstStyle/>
                    <a:p>
                      <a:pPr indent="0" lvl="0" marL="0">
                        <a:spcBef>
                          <a:spcPts val="0"/>
                        </a:spcBef>
                        <a:spcAft>
                          <a:spcPts val="0"/>
                        </a:spcAft>
                        <a:buNone/>
                      </a:pPr>
                      <a:r>
                        <a:rPr lang="en"/>
                        <a:t>Correct</a:t>
                      </a:r>
                      <a:endParaRPr/>
                    </a:p>
                  </a:txBody>
                  <a:tcPr marT="91425" marB="91425" marR="91425" marL="91425"/>
                </a:tc>
                <a:tc>
                  <a:txBody>
                    <a:bodyPr>
                      <a:noAutofit/>
                    </a:bodyPr>
                    <a:lstStyle/>
                    <a:p>
                      <a:pPr indent="0" lvl="0" marL="0">
                        <a:spcBef>
                          <a:spcPts val="0"/>
                        </a:spcBef>
                        <a:spcAft>
                          <a:spcPts val="0"/>
                        </a:spcAft>
                        <a:buNone/>
                      </a:pPr>
                      <a:r>
                        <a:rPr lang="en"/>
                        <a:t>1+ Year</a:t>
                      </a:r>
                      <a:endParaRPr/>
                    </a:p>
                  </a:txBody>
                  <a:tcPr marT="91425" marB="91425" marR="91425" marL="91425">
                    <a:lnB cap="flat" cmpd="sng" w="9525">
                      <a:solidFill>
                        <a:srgbClr val="9E9E9E"/>
                      </a:solidFill>
                      <a:prstDash val="solid"/>
                      <a:round/>
                      <a:headEnd len="med" w="med" type="none"/>
                      <a:tailEnd len="med" w="med" type="none"/>
                    </a:lnB>
                  </a:tcPr>
                </a:tc>
                <a:tc>
                  <a:txBody>
                    <a:bodyPr>
                      <a:noAutofit/>
                    </a:bodyPr>
                    <a:lstStyle/>
                    <a:p>
                      <a:pPr indent="0" lvl="0" marL="0">
                        <a:spcBef>
                          <a:spcPts val="0"/>
                        </a:spcBef>
                        <a:spcAft>
                          <a:spcPts val="0"/>
                        </a:spcAft>
                        <a:buNone/>
                      </a:pPr>
                      <a:r>
                        <a:rPr lang="en"/>
                        <a:t>Book</a:t>
                      </a:r>
                      <a:endParaRPr/>
                    </a:p>
                  </a:txBody>
                  <a:tcPr marT="91425" marB="91425" marR="91425" marL="91425"/>
                </a:tc>
                <a:tc>
                  <a:txBody>
                    <a:bodyPr>
                      <a:noAutofit/>
                    </a:bodyPr>
                    <a:lstStyle/>
                    <a:p>
                      <a:pPr indent="0" lvl="0" marL="0">
                        <a:spcBef>
                          <a:spcPts val="0"/>
                        </a:spcBef>
                        <a:spcAft>
                          <a:spcPts val="0"/>
                        </a:spcAft>
                        <a:buNone/>
                      </a:pPr>
                      <a:r>
                        <a:rPr lang="en"/>
                        <a:t>1</a:t>
                      </a:r>
                      <a:endParaRPr/>
                    </a:p>
                  </a:txBody>
                  <a:tcPr marT="91425" marB="91425" marR="91425" marL="91425"/>
                </a:tc>
              </a:tr>
              <a:tr h="381000">
                <a:tc>
                  <a:txBody>
                    <a:bodyPr>
                      <a:noAutofit/>
                    </a:bodyPr>
                    <a:lstStyle/>
                    <a:p>
                      <a:pPr indent="0" lvl="0" marL="0">
                        <a:spcBef>
                          <a:spcPts val="0"/>
                        </a:spcBef>
                        <a:spcAft>
                          <a:spcPts val="0"/>
                        </a:spcAft>
                        <a:buNone/>
                      </a:pPr>
                      <a:r>
                        <a:rPr lang="en"/>
                        <a:t>Discover</a:t>
                      </a:r>
                      <a:endParaRPr/>
                    </a:p>
                  </a:txBody>
                  <a:tcPr marT="91425" marB="91425" marR="91425" marL="91425"/>
                </a:tc>
                <a:tc>
                  <a:txBody>
                    <a:bodyPr>
                      <a:noAutofit/>
                    </a:bodyPr>
                    <a:lstStyle/>
                    <a:p>
                      <a:pPr indent="0" lvl="0" marL="0">
                        <a:spcBef>
                          <a:spcPts val="0"/>
                        </a:spcBef>
                        <a:spcAft>
                          <a:spcPts val="0"/>
                        </a:spcAft>
                        <a:buNone/>
                      </a:pPr>
                      <a:r>
                        <a:rPr lang="en"/>
                        <a:t>Incorrect Length</a:t>
                      </a:r>
                      <a:endParaRP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0" lvl="0" marL="0" rtl="0">
                        <a:spcBef>
                          <a:spcPts val="0"/>
                        </a:spcBef>
                        <a:spcAft>
                          <a:spcPts val="0"/>
                        </a:spcAft>
                        <a:buNone/>
                      </a:pPr>
                      <a:r>
                        <a:rPr lang="en"/>
                        <a:t>Today</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a:spcBef>
                          <a:spcPts val="0"/>
                        </a:spcBef>
                        <a:spcAft>
                          <a:spcPts val="0"/>
                        </a:spcAft>
                        <a:buNone/>
                      </a:pPr>
                      <a:r>
                        <a:rPr lang="en"/>
                        <a:t>Video</a:t>
                      </a:r>
                      <a:endParaRP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indent="0" lvl="0" marL="0">
                        <a:spcBef>
                          <a:spcPts val="0"/>
                        </a:spcBef>
                        <a:spcAft>
                          <a:spcPts val="0"/>
                        </a:spcAft>
                        <a:buNone/>
                      </a:pPr>
                      <a:r>
                        <a:rPr lang="en"/>
                        <a:t>0</a:t>
                      </a:r>
                      <a:endParaRPr/>
                    </a:p>
                  </a:txBody>
                  <a:tcPr marT="91425" marB="91425" marR="91425" marL="91425"/>
                </a:tc>
              </a:tr>
              <a:tr h="381000">
                <a:tc>
                  <a:txBody>
                    <a:bodyPr>
                      <a:noAutofit/>
                    </a:bodyPr>
                    <a:lstStyle/>
                    <a:p>
                      <a:pPr indent="0" lvl="0" marL="0">
                        <a:spcBef>
                          <a:spcPts val="0"/>
                        </a:spcBef>
                        <a:spcAft>
                          <a:spcPts val="0"/>
                        </a:spcAft>
                        <a:buNone/>
                      </a:pPr>
                      <a:r>
                        <a:rPr lang="en"/>
                        <a:t>Visa</a:t>
                      </a:r>
                      <a:endParaRPr/>
                    </a:p>
                  </a:txBody>
                  <a:tcPr marT="91425" marB="91425" marR="91425" marL="91425"/>
                </a:tc>
                <a:tc>
                  <a:txBody>
                    <a:bodyPr>
                      <a:noAutofit/>
                    </a:bodyPr>
                    <a:lstStyle/>
                    <a:p>
                      <a:pPr indent="0" lvl="0" marL="0">
                        <a:spcBef>
                          <a:spcPts val="0"/>
                        </a:spcBef>
                        <a:spcAft>
                          <a:spcPts val="0"/>
                        </a:spcAft>
                        <a:buNone/>
                      </a:pPr>
                      <a:r>
                        <a:rPr lang="en"/>
                        <a:t>Invalid Digits</a:t>
                      </a:r>
                      <a:endParaRP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0" lvl="0" marL="0" rtl="0">
                        <a:spcBef>
                          <a:spcPts val="0"/>
                        </a:spcBef>
                        <a:spcAft>
                          <a:spcPts val="0"/>
                        </a:spcAft>
                        <a:buNone/>
                      </a:pPr>
                      <a:r>
                        <a:rPr lang="en"/>
                        <a:t>Yesterday</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a:spcBef>
                          <a:spcPts val="0"/>
                        </a:spcBef>
                        <a:spcAft>
                          <a:spcPts val="0"/>
                        </a:spcAft>
                        <a:buNone/>
                      </a:pPr>
                      <a:r>
                        <a:rPr lang="en"/>
                        <a:t>Software</a:t>
                      </a:r>
                      <a:endParaRP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indent="0" lvl="0" marL="0">
                        <a:spcBef>
                          <a:spcPts val="0"/>
                        </a:spcBef>
                        <a:spcAft>
                          <a:spcPts val="0"/>
                        </a:spcAft>
                        <a:buNone/>
                      </a:pPr>
                      <a:r>
                        <a:rPr lang="en"/>
                        <a:t>-1</a:t>
                      </a:r>
                      <a:endParaRPr/>
                    </a:p>
                  </a:txBody>
                  <a:tcPr marT="91425" marB="91425" marR="91425" marL="91425"/>
                </a:tc>
              </a:tr>
              <a:tr h="381000">
                <a:tc>
                  <a:txBody>
                    <a:bodyPr>
                      <a:noAutofit/>
                    </a:bodyPr>
                    <a:lstStyle/>
                    <a:p>
                      <a:pPr indent="0" lvl="0" marL="0">
                        <a:spcBef>
                          <a:spcPts val="0"/>
                        </a:spcBef>
                        <a:spcAft>
                          <a:spcPts val="0"/>
                        </a:spcAft>
                        <a:buNone/>
                      </a:pPr>
                      <a:r>
                        <a:t/>
                      </a:r>
                      <a:endParaRPr/>
                    </a:p>
                  </a:txBody>
                  <a:tcPr marT="91425" marB="91425" marR="91425" marL="91425"/>
                </a:tc>
                <a:tc>
                  <a:txBody>
                    <a:bodyPr>
                      <a:noAutofit/>
                    </a:bodyPr>
                    <a:lstStyle/>
                    <a:p>
                      <a:pPr indent="0" lvl="0" marL="0">
                        <a:spcBef>
                          <a:spcPts val="0"/>
                        </a:spcBef>
                        <a:spcAft>
                          <a:spcPts val="0"/>
                        </a:spcAft>
                        <a:buNone/>
                      </a:pPr>
                      <a:r>
                        <a:t/>
                      </a:r>
                      <a:endParaRPr/>
                    </a:p>
                  </a:txBody>
                  <a:tcPr marT="91425" marB="91425" marR="91425" marL="91425">
                    <a:lnR cap="flat" cmpd="sng" w="9525">
                      <a:solidFill>
                        <a:srgbClr val="9E9E9E"/>
                      </a:solidFill>
                      <a:prstDash val="solid"/>
                      <a:round/>
                      <a:headEnd len="med" w="med" type="none"/>
                      <a:tailEnd len="med" w="med" type="none"/>
                    </a:lnR>
                  </a:tcPr>
                </a:tc>
                <a:tc>
                  <a:txBody>
                    <a:bodyPr>
                      <a:noAutofit/>
                    </a:bodyPr>
                    <a:lstStyle/>
                    <a:p>
                      <a:pPr indent="0" lvl="0" marL="0" rtl="0">
                        <a:spcBef>
                          <a:spcPts val="0"/>
                        </a:spcBef>
                        <a:spcAft>
                          <a:spcPts val="0"/>
                        </a:spcAft>
                        <a:buNone/>
                      </a:pPr>
                      <a:r>
                        <a:rPr lang="en"/>
                        <a:t>Invalid Date</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tcPr>
                </a:tc>
                <a:tc>
                  <a:txBody>
                    <a:bodyPr>
                      <a:noAutofit/>
                    </a:bodyPr>
                    <a:lstStyle/>
                    <a:p>
                      <a:pPr indent="0" lvl="0" marL="0" rt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tcPr>
                </a:tc>
                <a:tc>
                  <a:txBody>
                    <a:bodyPr>
                      <a:noAutofit/>
                    </a:bodyPr>
                    <a:lstStyle/>
                    <a:p>
                      <a:pPr indent="0" lvl="0" marL="0">
                        <a:spcBef>
                          <a:spcPts val="0"/>
                        </a:spcBef>
                        <a:spcAft>
                          <a:spcPts val="0"/>
                        </a:spcAft>
                        <a:buNone/>
                      </a:pPr>
                      <a:r>
                        <a:rPr lang="en"/>
                        <a:t>2</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367" name="Shape 367"/>
          <p:cNvGraphicFramePr/>
          <p:nvPr/>
        </p:nvGraphicFramePr>
        <p:xfrm>
          <a:off x="952500" y="144875"/>
          <a:ext cx="3000000" cy="3000000"/>
        </p:xfrm>
        <a:graphic>
          <a:graphicData uri="http://schemas.openxmlformats.org/drawingml/2006/table">
            <a:tbl>
              <a:tblPr>
                <a:noFill/>
                <a:tableStyleId>{C2209E0E-58F9-4073-82E5-E03DEF3D66B4}</a:tableStyleId>
              </a:tblPr>
              <a:tblGrid>
                <a:gridCol w="2413000"/>
                <a:gridCol w="2413000"/>
                <a:gridCol w="2413000"/>
              </a:tblGrid>
              <a:tr h="381000">
                <a:tc>
                  <a:txBody>
                    <a:bodyPr>
                      <a:noAutofit/>
                    </a:bodyPr>
                    <a:lstStyle/>
                    <a:p>
                      <a:pPr indent="0" lvl="0" marL="0" rtl="0">
                        <a:spcBef>
                          <a:spcPts val="0"/>
                        </a:spcBef>
                        <a:spcAft>
                          <a:spcPts val="0"/>
                        </a:spcAft>
                        <a:buNone/>
                      </a:pPr>
                      <a:r>
                        <a:rPr b="1" lang="en"/>
                        <a:t>Expr Date</a:t>
                      </a:r>
                      <a:endParaRPr b="1"/>
                    </a:p>
                  </a:txBody>
                  <a:tcPr marT="91425" marB="91425" marR="91425" marL="91425">
                    <a:solidFill>
                      <a:srgbClr val="FFFFFF"/>
                    </a:solidFill>
                  </a:tcPr>
                </a:tc>
                <a:tc>
                  <a:txBody>
                    <a:bodyPr>
                      <a:noAutofit/>
                    </a:bodyPr>
                    <a:lstStyle/>
                    <a:p>
                      <a:pPr indent="0" lvl="0" marL="0">
                        <a:spcBef>
                          <a:spcPts val="0"/>
                        </a:spcBef>
                        <a:spcAft>
                          <a:spcPts val="0"/>
                        </a:spcAft>
                        <a:buNone/>
                      </a:pPr>
                      <a:r>
                        <a:rPr b="1" lang="en"/>
                        <a:t>Quantity</a:t>
                      </a:r>
                      <a:endParaRPr b="1"/>
                    </a:p>
                  </a:txBody>
                  <a:tcPr marT="91425" marB="91425" marR="91425" marL="91425">
                    <a:solidFill>
                      <a:srgbClr val="FFFFFF"/>
                    </a:solidFill>
                  </a:tcPr>
                </a:tc>
                <a:tc>
                  <a:txBody>
                    <a:bodyPr>
                      <a:noAutofit/>
                    </a:bodyPr>
                    <a:lstStyle/>
                    <a:p>
                      <a:pPr indent="0" lvl="0" marL="0">
                        <a:spcBef>
                          <a:spcPts val="0"/>
                        </a:spcBef>
                        <a:spcAft>
                          <a:spcPts val="0"/>
                        </a:spcAft>
                        <a:buNone/>
                      </a:pPr>
                      <a:r>
                        <a:rPr b="1" lang="en"/>
                        <a:t>Card Type</a:t>
                      </a:r>
                      <a:endParaRPr b="1"/>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t>1+ Year</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1</a:t>
                      </a:r>
                      <a:endParaRPr/>
                    </a:p>
                  </a:txBody>
                  <a:tcPr marT="91425" marB="91425" marR="91425" marL="91425">
                    <a:solidFill>
                      <a:srgbClr val="FFFFFF"/>
                    </a:solidFill>
                  </a:tcPr>
                </a:tc>
                <a:tc>
                  <a:txBody>
                    <a:bodyPr>
                      <a:noAutofit/>
                    </a:bodyPr>
                    <a:lstStyle/>
                    <a:p>
                      <a:pPr indent="0" lvl="0" marL="0">
                        <a:spcBef>
                          <a:spcPts val="0"/>
                        </a:spcBef>
                        <a:spcAft>
                          <a:spcPts val="0"/>
                        </a:spcAft>
                        <a:buNone/>
                      </a:pPr>
                      <a:r>
                        <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0</a:t>
                      </a:r>
                      <a:endParaRPr/>
                    </a:p>
                  </a:txBody>
                  <a:tcPr marT="91425" marB="91425" marR="91425" marL="91425">
                    <a:solidFill>
                      <a:srgbClr val="FFFFFF"/>
                    </a:solidFill>
                  </a:tcPr>
                </a:tc>
                <a:tc>
                  <a:txBody>
                    <a:bodyPr>
                      <a:noAutofit/>
                    </a:bodyPr>
                    <a:lstStyle/>
                    <a:p>
                      <a:pPr indent="0" lvl="0" marL="0">
                        <a:spcBef>
                          <a:spcPts val="0"/>
                        </a:spcBef>
                        <a:spcAft>
                          <a:spcPts val="0"/>
                        </a:spcAft>
                        <a:buNone/>
                      </a:pPr>
                      <a:r>
                        <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-1</a:t>
                      </a:r>
                      <a:endParaRPr/>
                    </a:p>
                  </a:txBody>
                  <a:tcPr marT="91425" marB="91425" marR="91425" marL="91425">
                    <a:solidFill>
                      <a:srgbClr val="FFFFFF"/>
                    </a:solidFill>
                  </a:tcPr>
                </a:tc>
                <a:tc>
                  <a:txBody>
                    <a:bodyPr>
                      <a:noAutofit/>
                    </a:bodyPr>
                    <a:lstStyle/>
                    <a:p>
                      <a:pPr indent="0" lvl="0" marL="0">
                        <a:spcBef>
                          <a:spcPts val="0"/>
                        </a:spcBef>
                        <a:spcAft>
                          <a:spcPts val="0"/>
                        </a:spcAft>
                        <a:buNone/>
                      </a:pPr>
                      <a:r>
                        <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Clr>
                          <a:schemeClr val="dk1"/>
                        </a:buClr>
                        <a:buSzPts val="1100"/>
                        <a:buFont typeface="Arial"/>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2</a:t>
                      </a:r>
                      <a:endParaRPr/>
                    </a:p>
                  </a:txBody>
                  <a:tcPr marT="91425" marB="91425" marR="91425" marL="91425">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solidFill>
                      <a:srgbClr val="FFFFFF"/>
                    </a:solidFill>
                  </a:tcPr>
                </a:tc>
              </a:tr>
              <a:tr h="381000">
                <a:tc>
                  <a:txBody>
                    <a:bodyPr>
                      <a:noAutofit/>
                    </a:bodyPr>
                    <a:lstStyle/>
                    <a:p>
                      <a:pPr indent="0" lvl="0" marL="0">
                        <a:spcBef>
                          <a:spcPts val="0"/>
                        </a:spcBef>
                        <a:spcAft>
                          <a:spcPts val="0"/>
                        </a:spcAft>
                        <a:buNone/>
                      </a:pPr>
                      <a:r>
                        <a:rPr lang="en"/>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None/>
                      </a:pPr>
                      <a:r>
                        <a:rPr lang="en"/>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None/>
                      </a:pPr>
                      <a:r>
                        <a:rPr lang="en"/>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a:spcBef>
                          <a:spcPts val="0"/>
                        </a:spcBef>
                        <a:spcAft>
                          <a:spcPts val="0"/>
                        </a:spcAft>
                        <a:buClr>
                          <a:schemeClr val="dk1"/>
                        </a:buClr>
                        <a:buSzPts val="1100"/>
                        <a:buFont typeface="Arial"/>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solidFill>
                  <a:schemeClr val="lt1"/>
                </a:solidFill>
              </a:rPr>
              <a:t>‹#›</a:t>
            </a:fld>
            <a:endParaRPr>
              <a:solidFill>
                <a:schemeClr val="lt1"/>
              </a:solidFill>
            </a:endParaRPr>
          </a:p>
        </p:txBody>
      </p:sp>
      <p:graphicFrame>
        <p:nvGraphicFramePr>
          <p:cNvPr id="373" name="Shape 373"/>
          <p:cNvGraphicFramePr/>
          <p:nvPr/>
        </p:nvGraphicFramePr>
        <p:xfrm>
          <a:off x="952500" y="144875"/>
          <a:ext cx="3000000" cy="3000000"/>
        </p:xfrm>
        <a:graphic>
          <a:graphicData uri="http://schemas.openxmlformats.org/drawingml/2006/table">
            <a:tbl>
              <a:tblPr>
                <a:noFill/>
                <a:tableStyleId>{C2209E0E-58F9-4073-82E5-E03DEF3D66B4}</a:tableStyleId>
              </a:tblPr>
              <a:tblGrid>
                <a:gridCol w="2413000"/>
                <a:gridCol w="2413000"/>
                <a:gridCol w="2413000"/>
              </a:tblGrid>
              <a:tr h="381000">
                <a:tc>
                  <a:txBody>
                    <a:bodyPr>
                      <a:noAutofit/>
                    </a:bodyPr>
                    <a:lstStyle/>
                    <a:p>
                      <a:pPr indent="0" lvl="0" marL="0" rtl="0">
                        <a:spcBef>
                          <a:spcPts val="0"/>
                        </a:spcBef>
                        <a:spcAft>
                          <a:spcPts val="0"/>
                        </a:spcAft>
                        <a:buNone/>
                      </a:pPr>
                      <a:r>
                        <a:rPr b="1" lang="en"/>
                        <a:t>Expr Date</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t>Quantity</a:t>
                      </a:r>
                      <a:endParaRPr b="1"/>
                    </a:p>
                  </a:txBody>
                  <a:tcPr marT="91425" marB="91425" marR="91425" marL="91425">
                    <a:solidFill>
                      <a:srgbClr val="FFFFFF"/>
                    </a:solidFill>
                  </a:tcPr>
                </a:tc>
                <a:tc>
                  <a:txBody>
                    <a:bodyPr>
                      <a:noAutofit/>
                    </a:bodyPr>
                    <a:lstStyle/>
                    <a:p>
                      <a:pPr indent="0" lvl="0" marL="0" rtl="0">
                        <a:spcBef>
                          <a:spcPts val="0"/>
                        </a:spcBef>
                        <a:spcAft>
                          <a:spcPts val="0"/>
                        </a:spcAft>
                        <a:buNone/>
                      </a:pPr>
                      <a:r>
                        <a:rPr b="1" lang="en"/>
                        <a:t>Card Type</a:t>
                      </a:r>
                      <a:endParaRPr b="1"/>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t>1+ Year</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Amex</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Discover</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solidFill>
                      <a:srgbClr val="FFFFFF"/>
                    </a:solidFill>
                  </a:tcPr>
                </a:tc>
                <a:tc>
                  <a:txBody>
                    <a:bodyPr>
                      <a:noAutofit/>
                    </a:bodyPr>
                    <a:lstStyle/>
                    <a:p>
                      <a:pPr indent="0" lvl="0" marL="0">
                        <a:spcBef>
                          <a:spcPts val="0"/>
                        </a:spcBef>
                        <a:spcAft>
                          <a:spcPts val="0"/>
                        </a:spcAft>
                        <a:buNone/>
                      </a:pPr>
                      <a:r>
                        <a:rPr lang="en"/>
                        <a:t>Visa</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1+ Year</a:t>
                      </a:r>
                      <a:endParaRPr/>
                    </a:p>
                  </a:txBody>
                  <a:tcPr marT="91425" marB="91425" marR="91425" marL="91425">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Amex</a:t>
                      </a:r>
                      <a:endParaRPr/>
                    </a:p>
                  </a:txBody>
                  <a:tcPr marT="91425" marB="91425" marR="91425" marL="91425">
                    <a:solidFill>
                      <a:srgbClr val="FFFFFF"/>
                    </a:solidFill>
                  </a:tcPr>
                </a:tc>
              </a:tr>
              <a:tr h="381000">
                <a:tc>
                  <a:txBody>
                    <a:bodyPr>
                      <a:noAutofit/>
                    </a:bodyPr>
                    <a:lstStyle/>
                    <a:p>
                      <a:pPr indent="0" lvl="0" marL="0" rtl="0">
                        <a:spcBef>
                          <a:spcPts val="0"/>
                        </a:spcBef>
                        <a:spcAft>
                          <a:spcPts val="0"/>
                        </a:spcAft>
                        <a:buNone/>
                      </a:pPr>
                      <a:r>
                        <a:rPr lang="en"/>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Discover</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Visa</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Amex</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Today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Discover</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Visa</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Amex</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rtl="0">
                        <a:spcBef>
                          <a:spcPts val="0"/>
                        </a:spcBef>
                        <a:spcAft>
                          <a:spcPts val="0"/>
                        </a:spcAft>
                        <a:buNone/>
                      </a:pPr>
                      <a:r>
                        <a:rPr lang="en"/>
                        <a:t>Discover</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Yesterday</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Visa</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rtl="0">
                        <a:spcBef>
                          <a:spcPts val="0"/>
                        </a:spcBef>
                        <a:spcAft>
                          <a:spcPts val="0"/>
                        </a:spcAft>
                        <a:buNone/>
                      </a:pPr>
                      <a:r>
                        <a:rPr lang="en"/>
                        <a:t>Amex</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0</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Discover</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-1</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Visa</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r h="381000">
                <a:tc>
                  <a:txBody>
                    <a:bodyPr>
                      <a:noAutofit/>
                    </a:bodyPr>
                    <a:lstStyle/>
                    <a:p>
                      <a:pPr indent="0" lvl="0" marL="0" rtl="0">
                        <a:spcBef>
                          <a:spcPts val="0"/>
                        </a:spcBef>
                        <a:spcAft>
                          <a:spcPts val="0"/>
                        </a:spcAft>
                        <a:buNone/>
                      </a:pPr>
                      <a:r>
                        <a:rPr lang="en">
                          <a:solidFill>
                            <a:schemeClr val="dk1"/>
                          </a:solidFill>
                        </a:rPr>
                        <a:t>Invalid Date</a:t>
                      </a:r>
                      <a:endParaRPr/>
                    </a:p>
                  </a:txBody>
                  <a:tcPr marT="91425" marB="91425" marR="91425" marL="91425">
                    <a:lnR cap="flat" cmpd="sng" w="9525">
                      <a:solidFill>
                        <a:srgbClr val="9E9E9E"/>
                      </a:solidFill>
                      <a:prstDash val="solid"/>
                      <a:round/>
                      <a:headEnd len="med" w="med" type="none"/>
                      <a:tailEnd len="med" w="med" type="none"/>
                    </a:lnR>
                    <a:solidFill>
                      <a:srgbClr val="FFFFFF"/>
                    </a:solidFill>
                  </a:tcPr>
                </a:tc>
                <a:tc>
                  <a:txBody>
                    <a:bodyPr>
                      <a:noAutofit/>
                    </a:bodyPr>
                    <a:lstStyle/>
                    <a:p>
                      <a:pPr indent="0" lvl="0" marL="0" rtl="0">
                        <a:spcBef>
                          <a:spcPts val="0"/>
                        </a:spcBef>
                        <a:spcAft>
                          <a:spcPts val="0"/>
                        </a:spcAft>
                        <a:buNone/>
                      </a:pPr>
                      <a:r>
                        <a:rPr lang="en"/>
                        <a:t>2</a:t>
                      </a:r>
                      <a:endParaRPr/>
                    </a:p>
                  </a:txBody>
                  <a:tcPr marT="91425" marB="91425" marR="91425" marL="91425">
                    <a:lnL cap="flat" cmpd="sng" w="9525">
                      <a:solidFill>
                        <a:srgbClr val="9E9E9E"/>
                      </a:solidFill>
                      <a:prstDash val="solid"/>
                      <a:round/>
                      <a:headEnd len="med" w="med" type="none"/>
                      <a:tailEnd len="med" w="med" type="none"/>
                    </a:lnL>
                    <a:lnR cap="flat" cmpd="sng" w="9525">
                      <a:solidFill>
                        <a:srgbClr val="9E9E9E"/>
                      </a:solidFill>
                      <a:prstDash val="solid"/>
                      <a:round/>
                      <a:headEnd len="med" w="med" type="none"/>
                      <a:tailEnd len="med" w="med" type="none"/>
                    </a:lnR>
                    <a:lnT cap="flat" cmpd="sng" w="9525">
                      <a:solidFill>
                        <a:srgbClr val="9E9E9E"/>
                      </a:solidFill>
                      <a:prstDash val="solid"/>
                      <a:round/>
                      <a:headEnd len="med" w="med" type="none"/>
                      <a:tailEnd len="med" w="med" type="none"/>
                    </a:lnT>
                    <a:lnB cap="flat" cmpd="sng" w="9525">
                      <a:solidFill>
                        <a:srgbClr val="9E9E9E"/>
                      </a:solidFill>
                      <a:prstDash val="solid"/>
                      <a:round/>
                      <a:headEnd len="med" w="med" type="none"/>
                      <a:tailEnd len="med" w="med" type="none"/>
                    </a:lnB>
                    <a:solidFill>
                      <a:srgbClr val="FFFFFF"/>
                    </a:solidFill>
                  </a:tcPr>
                </a:tc>
                <a:tc>
                  <a:txBody>
                    <a:bodyPr>
                      <a:noAutofit/>
                    </a:bodyPr>
                    <a:lstStyle/>
                    <a:p>
                      <a:pPr indent="0" lvl="0" marL="0">
                        <a:spcBef>
                          <a:spcPts val="0"/>
                        </a:spcBef>
                        <a:spcAft>
                          <a:spcPts val="0"/>
                        </a:spcAft>
                        <a:buNone/>
                      </a:pPr>
                      <a:r>
                        <a:rPr lang="en"/>
                        <a:t>(any value)</a:t>
                      </a:r>
                      <a:endParaRPr/>
                    </a:p>
                  </a:txBody>
                  <a:tcPr marT="91425" marB="91425" marR="91425" marL="91425">
                    <a:lnL cap="flat" cmpd="sng" w="9525">
                      <a:solidFill>
                        <a:srgbClr val="9E9E9E"/>
                      </a:solidFill>
                      <a:prstDash val="solid"/>
                      <a:round/>
                      <a:headEnd len="med" w="med" type="none"/>
                      <a:tailEnd len="med" w="med" type="none"/>
                    </a:lnL>
                    <a:solidFill>
                      <a:srgbClr val="FFFFFF"/>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Constraining the Combinations</a:t>
            </a:r>
            <a:endParaRPr/>
          </a:p>
        </p:txBody>
      </p:sp>
      <p:sp>
        <p:nvSpPr>
          <p:cNvPr id="379" name="Shape 3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Some combinations may not be possible in practice. Constraints can be used to remove invalid combinations.</a:t>
            </a:r>
            <a:endParaRPr/>
          </a:p>
          <a:p>
            <a:pPr indent="-381000" lvl="1" marL="914400" marR="0" rtl="0" algn="l">
              <a:lnSpc>
                <a:spcPct val="100000"/>
              </a:lnSpc>
              <a:spcBef>
                <a:spcPts val="0"/>
              </a:spcBef>
              <a:spcAft>
                <a:spcPts val="0"/>
              </a:spcAft>
              <a:buSzPts val="2400"/>
              <a:buChar char="○"/>
            </a:pPr>
            <a:r>
              <a:rPr lang="en"/>
              <a:t>Monochrome is only an option for handheld displays.</a:t>
            </a:r>
            <a:endParaRPr/>
          </a:p>
          <a:p>
            <a:pPr indent="-381000" lvl="1" marL="914400" marR="0" rtl="0" algn="l">
              <a:lnSpc>
                <a:spcPct val="100000"/>
              </a:lnSpc>
              <a:spcBef>
                <a:spcPts val="0"/>
              </a:spcBef>
              <a:spcAft>
                <a:spcPts val="0"/>
              </a:spcAft>
              <a:buSzPts val="2400"/>
              <a:buChar char="○"/>
            </a:pPr>
            <a:r>
              <a:rPr lang="en"/>
              <a:t>So, we remove any pairing of monochrome with laptop or full-size displays.</a:t>
            </a:r>
            <a:endParaRPr/>
          </a:p>
          <a:p>
            <a:pPr indent="0" lvl="0" marL="0" marR="0" rtl="0" algn="l">
              <a:lnSpc>
                <a:spcPct val="100000"/>
              </a:lnSpc>
              <a:spcBef>
                <a:spcPts val="600"/>
              </a:spcBef>
              <a:spcAft>
                <a:spcPts val="0"/>
              </a:spcAft>
              <a:buNone/>
            </a:pPr>
            <a:r>
              <a:t/>
            </a:r>
            <a:endParaRPr/>
          </a:p>
        </p:txBody>
      </p:sp>
      <p:sp>
        <p:nvSpPr>
          <p:cNvPr id="380" name="Shape 3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86" name="Shape 3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Requirements-based tests are derived by </a:t>
            </a:r>
            <a:endParaRPr/>
          </a:p>
          <a:p>
            <a:pPr indent="-381000" lvl="1" marL="914400" marR="0" rtl="0" algn="l">
              <a:lnSpc>
                <a:spcPct val="100000"/>
              </a:lnSpc>
              <a:spcBef>
                <a:spcPts val="0"/>
              </a:spcBef>
              <a:spcAft>
                <a:spcPts val="0"/>
              </a:spcAft>
              <a:buSzPts val="2400"/>
              <a:buChar char="○"/>
            </a:pPr>
            <a:r>
              <a:rPr lang="en"/>
              <a:t>identifying independently testable features</a:t>
            </a:r>
            <a:endParaRPr/>
          </a:p>
          <a:p>
            <a:pPr indent="-381000" lvl="1" marL="914400" marR="0" rtl="0" algn="l">
              <a:lnSpc>
                <a:spcPct val="100000"/>
              </a:lnSpc>
              <a:spcBef>
                <a:spcPts val="0"/>
              </a:spcBef>
              <a:spcAft>
                <a:spcPts val="0"/>
              </a:spcAft>
              <a:buSzPts val="2400"/>
              <a:buChar char="○"/>
            </a:pPr>
            <a:r>
              <a:rPr lang="en"/>
              <a:t>partitioning their input/output to identify equivalence partitions </a:t>
            </a:r>
            <a:endParaRPr/>
          </a:p>
          <a:p>
            <a:pPr indent="-381000" lvl="1" marL="914400" marR="0" rtl="0" algn="l">
              <a:lnSpc>
                <a:spcPct val="100000"/>
              </a:lnSpc>
              <a:spcBef>
                <a:spcPts val="0"/>
              </a:spcBef>
              <a:spcAft>
                <a:spcPts val="0"/>
              </a:spcAft>
              <a:buSzPts val="2400"/>
              <a:buChar char="○"/>
            </a:pPr>
            <a:r>
              <a:rPr lang="en"/>
              <a:t>combining inputs into test specifications</a:t>
            </a:r>
            <a:endParaRPr/>
          </a:p>
          <a:p>
            <a:pPr indent="-381000" lvl="2" marL="1371600" marR="0" rtl="0" algn="l">
              <a:lnSpc>
                <a:spcPct val="100000"/>
              </a:lnSpc>
              <a:spcBef>
                <a:spcPts val="0"/>
              </a:spcBef>
              <a:spcAft>
                <a:spcPts val="0"/>
              </a:spcAft>
              <a:buSzPts val="2400"/>
              <a:buChar char="■"/>
            </a:pPr>
            <a:r>
              <a:rPr lang="en"/>
              <a:t>and removing impossible combinations</a:t>
            </a:r>
            <a:endParaRPr/>
          </a:p>
          <a:p>
            <a:pPr indent="-381000" lvl="1" marL="914400" marR="0" rtl="0" algn="l">
              <a:lnSpc>
                <a:spcPct val="100000"/>
              </a:lnSpc>
              <a:spcBef>
                <a:spcPts val="0"/>
              </a:spcBef>
              <a:spcAft>
                <a:spcPts val="0"/>
              </a:spcAft>
              <a:buSzPts val="2400"/>
              <a:buChar char="○"/>
            </a:pPr>
            <a:r>
              <a:rPr lang="en"/>
              <a:t>then choosing concrete test values for each specification</a:t>
            </a:r>
            <a:endParaRPr/>
          </a:p>
        </p:txBody>
      </p:sp>
      <p:sp>
        <p:nvSpPr>
          <p:cNvPr id="387" name="Shape 3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93" name="Shape 39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We may have too many test specifications to realistically implement. </a:t>
            </a:r>
            <a:endParaRPr/>
          </a:p>
          <a:p>
            <a:pPr indent="-381000" lvl="1" marL="914400" marR="0" rtl="0" algn="l">
              <a:lnSpc>
                <a:spcPct val="100000"/>
              </a:lnSpc>
              <a:spcBef>
                <a:spcPts val="0"/>
              </a:spcBef>
              <a:spcAft>
                <a:spcPts val="0"/>
              </a:spcAft>
              <a:buSzPts val="2400"/>
              <a:buChar char="○"/>
            </a:pPr>
            <a:r>
              <a:rPr lang="en"/>
              <a:t>Can impose constraints through category-partition testing.</a:t>
            </a:r>
            <a:endParaRPr/>
          </a:p>
          <a:p>
            <a:pPr indent="-381000" lvl="1" marL="914400" marR="0" rtl="0" algn="l">
              <a:lnSpc>
                <a:spcPct val="100000"/>
              </a:lnSpc>
              <a:spcBef>
                <a:spcPts val="0"/>
              </a:spcBef>
              <a:spcAft>
                <a:spcPts val="0"/>
              </a:spcAft>
              <a:buSzPts val="2400"/>
              <a:buChar char="○"/>
            </a:pPr>
            <a:r>
              <a:rPr lang="en"/>
              <a:t>Can use combinatorial interaction testing to cover all </a:t>
            </a:r>
            <a:r>
              <a:rPr i="1" lang="en"/>
              <a:t>n-way</a:t>
            </a:r>
            <a:r>
              <a:rPr lang="en"/>
              <a:t> pairs efficiently. </a:t>
            </a:r>
            <a:endParaRPr/>
          </a:p>
        </p:txBody>
      </p:sp>
      <p:sp>
        <p:nvSpPr>
          <p:cNvPr id="394" name="Shape 3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Class</a:t>
            </a:r>
            <a:endParaRPr/>
          </a:p>
        </p:txBody>
      </p:sp>
      <p:sp>
        <p:nvSpPr>
          <p:cNvPr id="400" name="Shape 4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Assessing test suite adequacy</a:t>
            </a:r>
            <a:endParaRPr/>
          </a:p>
          <a:p>
            <a:pPr indent="-381000" lvl="1" marL="914400" marR="0" rtl="0" algn="l">
              <a:lnSpc>
                <a:spcPct val="100000"/>
              </a:lnSpc>
              <a:spcBef>
                <a:spcPts val="0"/>
              </a:spcBef>
              <a:spcAft>
                <a:spcPts val="0"/>
              </a:spcAft>
              <a:buSzPts val="2400"/>
              <a:buChar char="○"/>
            </a:pPr>
            <a:r>
              <a:rPr lang="en"/>
              <a:t>How do we measure “good enough” testing?</a:t>
            </a:r>
            <a:endParaRPr/>
          </a:p>
          <a:p>
            <a:pPr indent="-419100" lvl="0" marL="457200" marR="0" rtl="0" algn="l">
              <a:lnSpc>
                <a:spcPct val="100000"/>
              </a:lnSpc>
              <a:spcBef>
                <a:spcPts val="0"/>
              </a:spcBef>
              <a:spcAft>
                <a:spcPts val="0"/>
              </a:spcAft>
              <a:buSzPts val="3000"/>
              <a:buChar char="●"/>
            </a:pPr>
            <a:r>
              <a:rPr lang="en"/>
              <a:t>Structural testing</a:t>
            </a:r>
            <a:endParaRPr/>
          </a:p>
          <a:p>
            <a:pPr indent="-381000" lvl="1" marL="914400" marR="0" rtl="0" algn="l">
              <a:lnSpc>
                <a:spcPct val="100000"/>
              </a:lnSpc>
              <a:spcBef>
                <a:spcPts val="0"/>
              </a:spcBef>
              <a:spcAft>
                <a:spcPts val="0"/>
              </a:spcAft>
              <a:buSzPts val="2400"/>
              <a:buChar char="○"/>
            </a:pPr>
            <a:r>
              <a:rPr lang="en"/>
              <a:t>Deriving tests from the source code of the system.</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Reading: Chapter 9, 12</a:t>
            </a:r>
            <a:endParaRPr/>
          </a:p>
          <a:p>
            <a:pPr indent="-419100" lvl="0" marL="457200" marR="0" rtl="0" algn="l">
              <a:lnSpc>
                <a:spcPct val="100000"/>
              </a:lnSpc>
              <a:spcBef>
                <a:spcPts val="0"/>
              </a:spcBef>
              <a:spcAft>
                <a:spcPts val="0"/>
              </a:spcAft>
              <a:buSzPts val="3000"/>
              <a:buChar char="●"/>
            </a:pPr>
            <a:r>
              <a:rPr lang="en"/>
              <a:t>Homework: </a:t>
            </a:r>
            <a:endParaRPr/>
          </a:p>
          <a:p>
            <a:pPr indent="-381000" lvl="1" marL="914400" marR="0" rtl="0" algn="l">
              <a:lnSpc>
                <a:spcPct val="100000"/>
              </a:lnSpc>
              <a:spcBef>
                <a:spcPts val="0"/>
              </a:spcBef>
              <a:spcAft>
                <a:spcPts val="0"/>
              </a:spcAft>
              <a:buSzPts val="2400"/>
              <a:buChar char="○"/>
            </a:pPr>
            <a:r>
              <a:rPr lang="en"/>
              <a:t>Assignment 1 is out. Due February 8.</a:t>
            </a:r>
            <a:endParaRPr/>
          </a:p>
          <a:p>
            <a:pPr indent="-381000" lvl="1" marL="914400" marR="0" rtl="0" algn="l">
              <a:lnSpc>
                <a:spcPct val="100000"/>
              </a:lnSpc>
              <a:spcBef>
                <a:spcPts val="0"/>
              </a:spcBef>
              <a:spcAft>
                <a:spcPts val="0"/>
              </a:spcAft>
              <a:buSzPts val="2400"/>
              <a:buChar char="○"/>
            </a:pPr>
            <a:r>
              <a:rPr lang="en"/>
              <a:t>Any questions?</a:t>
            </a:r>
            <a:endParaRPr/>
          </a:p>
        </p:txBody>
      </p:sp>
      <p:sp>
        <p:nvSpPr>
          <p:cNvPr id="401" name="Shape 4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Question 6 (2) - Solution</a:t>
            </a:r>
            <a:endParaRPr/>
          </a:p>
        </p:txBody>
      </p:sp>
      <p:graphicFrame>
        <p:nvGraphicFramePr>
          <p:cNvPr id="84" name="Shape 84"/>
          <p:cNvGraphicFramePr/>
          <p:nvPr/>
        </p:nvGraphicFramePr>
        <p:xfrm>
          <a:off x="380125" y="1584850"/>
          <a:ext cx="3000000" cy="3000000"/>
        </p:xfrm>
        <a:graphic>
          <a:graphicData uri="http://schemas.openxmlformats.org/drawingml/2006/table">
            <a:tbl>
              <a:tblPr>
                <a:noFill/>
                <a:tableStyleId>{BB97AC39-3C1D-44DB-92B8-CA21C0848D1C}</a:tableStyleId>
              </a:tblPr>
              <a:tblGrid>
                <a:gridCol w="776375"/>
                <a:gridCol w="2081950"/>
                <a:gridCol w="1429150"/>
              </a:tblGrid>
              <a:tr h="363525">
                <a:tc>
                  <a:txBody>
                    <a:bodyPr>
                      <a:noAutofit/>
                    </a:bodyPr>
                    <a:lstStyle/>
                    <a:p>
                      <a:pPr indent="0" lvl="0" marL="0" rtl="0">
                        <a:spcBef>
                          <a:spcPts val="0"/>
                        </a:spcBef>
                        <a:spcAft>
                          <a:spcPts val="0"/>
                        </a:spcAft>
                        <a:buNone/>
                      </a:pPr>
                      <a:r>
                        <a:rPr b="1" i="1" lang="en"/>
                        <a:t>Insert</a:t>
                      </a:r>
                      <a:endParaRPr b="1" i="1"/>
                    </a:p>
                  </a:txBody>
                  <a:tcPr marT="63500" marB="63500" marR="63500" marL="63500"/>
                </a:tc>
                <a:tc>
                  <a:txBody>
                    <a:bodyPr>
                      <a:noAutofit/>
                    </a:bodyPr>
                    <a:lstStyle/>
                    <a:p>
                      <a:pPr indent="0" lvl="0" marL="0" rtl="0">
                        <a:spcBef>
                          <a:spcPts val="0"/>
                        </a:spcBef>
                        <a:spcAft>
                          <a:spcPts val="0"/>
                        </a:spcAft>
                        <a:buNone/>
                      </a:pPr>
                      <a:r>
                        <a:rPr i="1" lang="en"/>
                        <a:t>Empty/ any e</a:t>
                      </a:r>
                      <a:endParaRPr i="1"/>
                    </a:p>
                  </a:txBody>
                  <a:tcPr marT="63500" marB="63500" marR="63500" marL="63500"/>
                </a:tc>
                <a:tc>
                  <a:txBody>
                    <a:bodyPr>
                      <a:noAutofit/>
                    </a:bodyPr>
                    <a:lstStyle/>
                    <a:p>
                      <a:pPr indent="0" lvl="0" marL="0" rtl="0">
                        <a:spcBef>
                          <a:spcPts val="0"/>
                        </a:spcBef>
                        <a:spcAft>
                          <a:spcPts val="0"/>
                        </a:spcAft>
                        <a:buNone/>
                      </a:pPr>
                      <a:r>
                        <a:rPr i="1" lang="en"/>
                        <a:t>e in container</a:t>
                      </a:r>
                      <a:endParaRPr i="1"/>
                    </a:p>
                  </a:txBody>
                  <a:tcPr marT="63500" marB="63500" marR="63500" marL="63500"/>
                </a:tc>
              </a:tr>
              <a:tr h="52177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E with one element / any e</a:t>
                      </a:r>
                      <a:endParaRPr i="1"/>
                    </a:p>
                  </a:txBody>
                  <a:tcPr marT="63500" marB="63500" marR="63500" marL="63500"/>
                </a:tc>
                <a:tc>
                  <a:txBody>
                    <a:bodyPr>
                      <a:noAutofit/>
                    </a:bodyPr>
                    <a:lstStyle/>
                    <a:p>
                      <a:pPr indent="0" lvl="0" marL="0" rtl="0">
                        <a:spcBef>
                          <a:spcPts val="0"/>
                        </a:spcBef>
                        <a:spcAft>
                          <a:spcPts val="0"/>
                        </a:spcAft>
                        <a:buNone/>
                      </a:pPr>
                      <a:r>
                        <a:rPr i="1" lang="en"/>
                        <a:t>e in container</a:t>
                      </a:r>
                      <a:endParaRPr i="1"/>
                    </a:p>
                  </a:txBody>
                  <a:tcPr marT="63500" marB="63500" marR="63500" marL="63500"/>
                </a:tc>
              </a:tr>
              <a:tr h="52177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E with multiple elements / any e</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in container</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Very large E/ any e</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in container</a:t>
                      </a:r>
                      <a:endParaRPr i="1"/>
                    </a:p>
                  </a:txBody>
                  <a:tcPr marT="63500" marB="63500" marR="63500" marL="63500"/>
                </a:tc>
              </a:tr>
              <a:tr h="52177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E containing e/ e</a:t>
                      </a:r>
                      <a:endParaRPr i="1"/>
                    </a:p>
                  </a:txBody>
                  <a:tcPr marT="63500" marB="63500" marR="63500" marL="63500"/>
                </a:tc>
                <a:tc>
                  <a:txBody>
                    <a:bodyPr>
                      <a:noAutofit/>
                    </a:bodyPr>
                    <a:lstStyle/>
                    <a:p>
                      <a:pPr indent="0" lvl="0" marL="0" rtl="0">
                        <a:spcBef>
                          <a:spcPts val="0"/>
                        </a:spcBef>
                        <a:spcAft>
                          <a:spcPts val="0"/>
                        </a:spcAft>
                        <a:buNone/>
                      </a:pPr>
                      <a:r>
                        <a:rPr i="1" lang="en"/>
                        <a:t>Error or no change</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Any E/ malformed e</a:t>
                      </a:r>
                      <a:endParaRPr i="1"/>
                    </a:p>
                  </a:txBody>
                  <a:tcPr marT="63500" marB="63500" marR="63500" marL="63500"/>
                </a:tc>
                <a:tc>
                  <a:txBody>
                    <a:bodyPr>
                      <a:noAutofit/>
                    </a:bodyPr>
                    <a:lstStyle/>
                    <a:p>
                      <a:pPr indent="0" lvl="0" marL="0" rtl="0">
                        <a:spcBef>
                          <a:spcPts val="0"/>
                        </a:spcBef>
                        <a:spcAft>
                          <a:spcPts val="0"/>
                        </a:spcAft>
                        <a:buNone/>
                      </a:pPr>
                      <a:r>
                        <a:rPr i="1" lang="en"/>
                        <a:t>Error</a:t>
                      </a:r>
                      <a:endParaRPr i="1"/>
                    </a:p>
                  </a:txBody>
                  <a:tcPr marT="63500" marB="63500" marR="63500" marL="63500"/>
                </a:tc>
              </a:tr>
              <a:tr h="363525">
                <a:tc>
                  <a:txBody>
                    <a:bodyPr>
                      <a:noAutofit/>
                    </a:bodyPr>
                    <a:lstStyle/>
                    <a:p>
                      <a:pPr indent="0" lvl="0" marL="0" rtl="0">
                        <a:spcBef>
                          <a:spcPts val="0"/>
                        </a:spcBef>
                        <a:spcAft>
                          <a:spcPts val="0"/>
                        </a:spcAft>
                        <a:buNone/>
                      </a:pPr>
                      <a:r>
                        <a:rPr b="1" i="1" lang="en"/>
                        <a:t>Exists</a:t>
                      </a:r>
                      <a:endParaRPr b="1"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containing e/ e</a:t>
                      </a:r>
                      <a:endParaRPr i="1"/>
                    </a:p>
                  </a:txBody>
                  <a:tcPr marT="63500" marB="63500" marR="63500" marL="63500"/>
                </a:tc>
                <a:tc>
                  <a:txBody>
                    <a:bodyPr>
                      <a:noAutofit/>
                    </a:bodyPr>
                    <a:lstStyle/>
                    <a:p>
                      <a:pPr indent="0" lvl="0" marL="0" rtl="0">
                        <a:spcBef>
                          <a:spcPts val="0"/>
                        </a:spcBef>
                        <a:spcAft>
                          <a:spcPts val="0"/>
                        </a:spcAft>
                        <a:buNone/>
                      </a:pPr>
                      <a:r>
                        <a:rPr i="1" lang="en"/>
                        <a:t>True</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not containing e/ e</a:t>
                      </a:r>
                      <a:endParaRPr i="1"/>
                    </a:p>
                  </a:txBody>
                  <a:tcPr marT="63500" marB="63500" marR="63500" marL="63500"/>
                </a:tc>
                <a:tc>
                  <a:txBody>
                    <a:bodyPr>
                      <a:noAutofit/>
                    </a:bodyPr>
                    <a:lstStyle/>
                    <a:p>
                      <a:pPr indent="0" lvl="0" marL="0" rtl="0">
                        <a:spcBef>
                          <a:spcPts val="0"/>
                        </a:spcBef>
                        <a:spcAft>
                          <a:spcPts val="0"/>
                        </a:spcAft>
                        <a:buNone/>
                      </a:pPr>
                      <a:r>
                        <a:rPr i="1" lang="en"/>
                        <a:t>False</a:t>
                      </a:r>
                      <a:endParaRPr i="1"/>
                    </a:p>
                  </a:txBody>
                  <a:tcPr marT="63500" marB="63500" marR="63500" marL="63500"/>
                </a:tc>
              </a:tr>
              <a:tr h="52177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Very large E containing e/ e</a:t>
                      </a:r>
                      <a:endParaRPr i="1"/>
                    </a:p>
                  </a:txBody>
                  <a:tcPr marT="63500" marB="63500" marR="63500" marL="63500"/>
                </a:tc>
                <a:tc>
                  <a:txBody>
                    <a:bodyPr>
                      <a:noAutofit/>
                    </a:bodyPr>
                    <a:lstStyle/>
                    <a:p>
                      <a:pPr indent="0" lvl="0" marL="0" rtl="0">
                        <a:spcBef>
                          <a:spcPts val="0"/>
                        </a:spcBef>
                        <a:spcAft>
                          <a:spcPts val="0"/>
                        </a:spcAft>
                        <a:buNone/>
                      </a:pPr>
                      <a:r>
                        <a:rPr i="1" lang="en"/>
                        <a:t>True</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E with only element e/ e</a:t>
                      </a:r>
                      <a:endParaRPr i="1"/>
                    </a:p>
                  </a:txBody>
                  <a:tcPr marT="63500" marB="63500" marR="63500" marL="63500"/>
                </a:tc>
                <a:tc>
                  <a:txBody>
                    <a:bodyPr>
                      <a:noAutofit/>
                    </a:bodyPr>
                    <a:lstStyle/>
                    <a:p>
                      <a:pPr indent="0" lvl="0" marL="0" rtl="0">
                        <a:spcBef>
                          <a:spcPts val="0"/>
                        </a:spcBef>
                        <a:spcAft>
                          <a:spcPts val="0"/>
                        </a:spcAft>
                        <a:buNone/>
                      </a:pPr>
                      <a:r>
                        <a:rPr i="1" lang="en"/>
                        <a:t>True</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Any E / malformed e</a:t>
                      </a:r>
                      <a:endParaRPr i="1"/>
                    </a:p>
                  </a:txBody>
                  <a:tcPr marT="63500" marB="63500" marR="63500" marL="63500"/>
                </a:tc>
                <a:tc>
                  <a:txBody>
                    <a:bodyPr>
                      <a:noAutofit/>
                    </a:bodyPr>
                    <a:lstStyle/>
                    <a:p>
                      <a:pPr indent="0" lvl="0" marL="0" rtl="0">
                        <a:spcBef>
                          <a:spcPts val="0"/>
                        </a:spcBef>
                        <a:spcAft>
                          <a:spcPts val="0"/>
                        </a:spcAft>
                        <a:buNone/>
                      </a:pPr>
                      <a:r>
                        <a:rPr i="1" lang="en"/>
                        <a:t>Error</a:t>
                      </a:r>
                      <a:endParaRPr i="1"/>
                    </a:p>
                  </a:txBody>
                  <a:tcPr marT="63500" marB="63500" marR="63500" marL="63500"/>
                </a:tc>
              </a:tr>
              <a:tr h="363525">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t>Empty / e</a:t>
                      </a:r>
                      <a:endParaRPr i="1"/>
                    </a:p>
                  </a:txBody>
                  <a:tcPr marT="63500" marB="63500" marR="63500" marL="63500"/>
                </a:tc>
                <a:tc>
                  <a:txBody>
                    <a:bodyPr>
                      <a:noAutofit/>
                    </a:bodyPr>
                    <a:lstStyle/>
                    <a:p>
                      <a:pPr indent="0" lvl="0" marL="0" rtl="0">
                        <a:spcBef>
                          <a:spcPts val="0"/>
                        </a:spcBef>
                        <a:spcAft>
                          <a:spcPts val="0"/>
                        </a:spcAft>
                        <a:buNone/>
                      </a:pPr>
                      <a:r>
                        <a:rPr i="1" lang="en"/>
                        <a:t>False</a:t>
                      </a:r>
                      <a:endParaRPr i="1"/>
                    </a:p>
                  </a:txBody>
                  <a:tcPr marT="63500" marB="63500" marR="63500" marL="63500"/>
                </a:tc>
              </a:tr>
            </a:tbl>
          </a:graphicData>
        </a:graphic>
      </p:graphicFrame>
      <p:graphicFrame>
        <p:nvGraphicFramePr>
          <p:cNvPr id="85" name="Shape 85"/>
          <p:cNvGraphicFramePr/>
          <p:nvPr/>
        </p:nvGraphicFramePr>
        <p:xfrm>
          <a:off x="4759300" y="2562250"/>
          <a:ext cx="3000000" cy="3000000"/>
        </p:xfrm>
        <a:graphic>
          <a:graphicData uri="http://schemas.openxmlformats.org/drawingml/2006/table">
            <a:tbl>
              <a:tblPr>
                <a:noFill/>
                <a:tableStyleId>{BB97AC39-3C1D-44DB-92B8-CA21C0848D1C}</a:tableStyleId>
              </a:tblPr>
              <a:tblGrid>
                <a:gridCol w="674700"/>
                <a:gridCol w="2054350"/>
                <a:gridCol w="1135275"/>
              </a:tblGrid>
              <a:tr h="714750">
                <a:tc>
                  <a:txBody>
                    <a:bodyPr>
                      <a:noAutofit/>
                    </a:bodyPr>
                    <a:lstStyle/>
                    <a:p>
                      <a:pPr indent="0" lvl="0" marL="0" rtl="0">
                        <a:spcBef>
                          <a:spcPts val="0"/>
                        </a:spcBef>
                        <a:spcAft>
                          <a:spcPts val="0"/>
                        </a:spcAft>
                        <a:buNone/>
                      </a:pPr>
                      <a:r>
                        <a:rPr b="1" i="1" lang="en"/>
                        <a:t>Delete</a:t>
                      </a:r>
                      <a:endParaRPr b="1"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containing e/ e</a:t>
                      </a:r>
                      <a:endParaRPr i="1"/>
                    </a:p>
                  </a:txBody>
                  <a:tcPr marT="63500" marB="63500" marR="63500" marL="63500"/>
                </a:tc>
                <a:tc>
                  <a:txBody>
                    <a:bodyPr>
                      <a:noAutofit/>
                    </a:bodyPr>
                    <a:lstStyle/>
                    <a:p>
                      <a:pPr indent="0" lvl="0" marL="0" rtl="0">
                        <a:spcBef>
                          <a:spcPts val="0"/>
                        </a:spcBef>
                        <a:spcAft>
                          <a:spcPts val="0"/>
                        </a:spcAft>
                        <a:buNone/>
                      </a:pPr>
                      <a:r>
                        <a:rPr i="1" lang="en"/>
                        <a:t>e no longer in list</a:t>
                      </a:r>
                      <a:endParaRPr i="1"/>
                    </a:p>
                  </a:txBody>
                  <a:tcPr marT="63500" marB="63500" marR="63500" marL="63500"/>
                </a:tc>
              </a:tr>
              <a:tr h="714750">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not containing e/ e</a:t>
                      </a:r>
                      <a:endParaRPr i="1"/>
                    </a:p>
                  </a:txBody>
                  <a:tcPr marT="63500" marB="63500" marR="63500" marL="63500"/>
                </a:tc>
                <a:tc>
                  <a:txBody>
                    <a:bodyPr>
                      <a:noAutofit/>
                    </a:bodyPr>
                    <a:lstStyle/>
                    <a:p>
                      <a:pPr indent="0" lvl="0" marL="0" rtl="0">
                        <a:spcBef>
                          <a:spcPts val="0"/>
                        </a:spcBef>
                        <a:spcAft>
                          <a:spcPts val="0"/>
                        </a:spcAft>
                        <a:buNone/>
                      </a:pPr>
                      <a:r>
                        <a:rPr i="1" lang="en"/>
                        <a:t>no change (or error)</a:t>
                      </a:r>
                      <a:endParaRPr i="1"/>
                    </a:p>
                  </a:txBody>
                  <a:tcPr marT="63500" marB="63500" marR="63500" marL="63500"/>
                </a:tc>
              </a:tr>
              <a:tr h="453950">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Any E / malformed e</a:t>
                      </a:r>
                      <a:endParaRPr i="1"/>
                    </a:p>
                  </a:txBody>
                  <a:tcPr marT="63500" marB="63500" marR="63500" marL="63500"/>
                </a:tc>
                <a:tc>
                  <a:txBody>
                    <a:bodyPr>
                      <a:noAutofit/>
                    </a:bodyPr>
                    <a:lstStyle/>
                    <a:p>
                      <a:pPr indent="0" lvl="0" marL="0" rtl="0">
                        <a:spcBef>
                          <a:spcPts val="0"/>
                        </a:spcBef>
                        <a:spcAft>
                          <a:spcPts val="0"/>
                        </a:spcAft>
                        <a:buNone/>
                      </a:pPr>
                      <a:r>
                        <a:rPr i="1" lang="en"/>
                        <a:t>error</a:t>
                      </a:r>
                      <a:endParaRPr i="1"/>
                    </a:p>
                  </a:txBody>
                  <a:tcPr marT="63500" marB="63500" marR="63500" marL="63500"/>
                </a:tc>
              </a:tr>
              <a:tr h="714750">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Very large E containing e/ e</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 no longer in list</a:t>
                      </a:r>
                      <a:endParaRPr i="1"/>
                    </a:p>
                  </a:txBody>
                  <a:tcPr marT="63500" marB="63500" marR="63500" marL="63500"/>
                </a:tc>
              </a:tr>
              <a:tr h="453950">
                <a:tc>
                  <a:txBody>
                    <a:bodyPr>
                      <a:noAutofit/>
                    </a:bodyPr>
                    <a:lstStyle/>
                    <a:p>
                      <a:pPr indent="0" lvl="0" marL="0" rtl="0">
                        <a:spcBef>
                          <a:spcPts val="0"/>
                        </a:spcBef>
                        <a:spcAft>
                          <a:spcPts val="0"/>
                        </a:spcAft>
                        <a:buNone/>
                      </a:pPr>
                      <a:r>
                        <a:t/>
                      </a:r>
                      <a:endParaRPr i="1"/>
                    </a:p>
                  </a:txBody>
                  <a:tcPr marT="63500" marB="63500" marR="63500" marL="63500"/>
                </a:tc>
                <a:tc>
                  <a:txBody>
                    <a:bodyPr>
                      <a:noAutofit/>
                    </a:bodyPr>
                    <a:lstStyle/>
                    <a:p>
                      <a:pPr indent="0" lvl="0" marL="0" rtl="0">
                        <a:spcBef>
                          <a:spcPts val="0"/>
                        </a:spcBef>
                        <a:spcAft>
                          <a:spcPts val="0"/>
                        </a:spcAft>
                        <a:buNone/>
                      </a:pPr>
                      <a:r>
                        <a:rPr i="1" lang="en">
                          <a:solidFill>
                            <a:schemeClr val="dk1"/>
                          </a:solidFill>
                        </a:rPr>
                        <a:t>Empty / e</a:t>
                      </a:r>
                      <a:endParaRPr i="1"/>
                    </a:p>
                  </a:txBody>
                  <a:tcPr marT="63500" marB="63500" marR="63500" marL="63500"/>
                </a:tc>
                <a:tc>
                  <a:txBody>
                    <a:bodyPr>
                      <a:noAutofit/>
                    </a:bodyPr>
                    <a:lstStyle/>
                    <a:p>
                      <a:pPr indent="0" lvl="0" marL="0" rtl="0">
                        <a:spcBef>
                          <a:spcPts val="0"/>
                        </a:spcBef>
                        <a:spcAft>
                          <a:spcPts val="0"/>
                        </a:spcAft>
                        <a:buNone/>
                      </a:pPr>
                      <a:r>
                        <a:rPr i="1" lang="en"/>
                        <a:t>no change</a:t>
                      </a:r>
                      <a:endParaRPr i="1"/>
                    </a:p>
                  </a:txBody>
                  <a:tcPr marT="63500" marB="63500" marR="63500" marL="63500"/>
                </a:tc>
              </a:tr>
            </a:tbl>
          </a:graphicData>
        </a:graphic>
      </p:graphicFrame>
      <p:sp>
        <p:nvSpPr>
          <p:cNvPr id="86" name="Shape 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Building a Test Suite</a:t>
            </a:r>
            <a:endParaRPr/>
          </a:p>
        </p:txBody>
      </p:sp>
      <p:sp>
        <p:nvSpPr>
          <p:cNvPr id="92" name="Shape 92"/>
          <p:cNvSpPr/>
          <p:nvPr/>
        </p:nvSpPr>
        <p:spPr>
          <a:xfrm>
            <a:off x="515450" y="2740263"/>
            <a:ext cx="1877400" cy="640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Values</a:t>
            </a:r>
            <a:endParaRPr b="1"/>
          </a:p>
        </p:txBody>
      </p:sp>
      <p:sp>
        <p:nvSpPr>
          <p:cNvPr id="93" name="Shape 93"/>
          <p:cNvSpPr/>
          <p:nvPr/>
        </p:nvSpPr>
        <p:spPr>
          <a:xfrm>
            <a:off x="1595514" y="3619880"/>
            <a:ext cx="1877400" cy="640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94" name="Shape 94"/>
          <p:cNvSpPr/>
          <p:nvPr/>
        </p:nvSpPr>
        <p:spPr>
          <a:xfrm>
            <a:off x="2714501" y="4519184"/>
            <a:ext cx="1877400" cy="640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95" name="Shape 95"/>
          <p:cNvCxnSpPr/>
          <p:nvPr/>
        </p:nvCxnSpPr>
        <p:spPr>
          <a:xfrm>
            <a:off x="933479" y="3380540"/>
            <a:ext cx="661800" cy="537300"/>
          </a:xfrm>
          <a:prstGeom prst="straightConnector1">
            <a:avLst/>
          </a:prstGeom>
          <a:noFill/>
          <a:ln cap="flat" cmpd="sng" w="19050">
            <a:solidFill>
              <a:schemeClr val="dk2"/>
            </a:solidFill>
            <a:prstDash val="solid"/>
            <a:round/>
            <a:headEnd len="lg" w="lg" type="none"/>
            <a:tailEnd len="lg" w="lg" type="triangle"/>
          </a:ln>
        </p:spPr>
      </p:cxnSp>
      <p:cxnSp>
        <p:nvCxnSpPr>
          <p:cNvPr id="96" name="Shape 96"/>
          <p:cNvCxnSpPr/>
          <p:nvPr/>
        </p:nvCxnSpPr>
        <p:spPr>
          <a:xfrm>
            <a:off x="2052467" y="4260146"/>
            <a:ext cx="661800" cy="537300"/>
          </a:xfrm>
          <a:prstGeom prst="straightConnector1">
            <a:avLst/>
          </a:prstGeom>
          <a:noFill/>
          <a:ln cap="flat" cmpd="sng" w="19050">
            <a:solidFill>
              <a:schemeClr val="dk2"/>
            </a:solidFill>
            <a:prstDash val="solid"/>
            <a:round/>
            <a:headEnd len="lg" w="lg" type="none"/>
            <a:tailEnd len="lg" w="lg" type="triangle"/>
          </a:ln>
        </p:spPr>
      </p:cxnSp>
      <p:sp>
        <p:nvSpPr>
          <p:cNvPr id="97" name="Shape 9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Smarter process than random testing, but still comes down to brute force:</a:t>
            </a:r>
            <a:endParaRPr sz="2000"/>
          </a:p>
          <a:p>
            <a:pPr indent="-355600" lvl="0" marL="457200" rtl="0">
              <a:spcBef>
                <a:spcPts val="600"/>
              </a:spcBef>
              <a:spcAft>
                <a:spcPts val="0"/>
              </a:spcAft>
              <a:buSzPts val="2000"/>
              <a:buChar char="●"/>
            </a:pPr>
            <a:r>
              <a:rPr lang="en" sz="2000"/>
              <a:t>May still be an infeasibly high number of test specifications.</a:t>
            </a:r>
            <a:endParaRPr sz="2000"/>
          </a:p>
          <a:p>
            <a:pPr indent="-355600" lvl="0" marL="457200" rtl="0">
              <a:spcBef>
                <a:spcPts val="0"/>
              </a:spcBef>
              <a:spcAft>
                <a:spcPts val="0"/>
              </a:spcAft>
              <a:buSzPts val="2000"/>
              <a:buChar char="●"/>
            </a:pPr>
            <a:r>
              <a:rPr lang="en" sz="2000"/>
              <a:t>Each specification can be transformed into MANY concrete test cases. How many should be tried?</a:t>
            </a:r>
            <a:endParaRPr sz="2000"/>
          </a:p>
          <a:p>
            <a:pPr indent="0" lvl="0" marL="0" rtl="0">
              <a:spcBef>
                <a:spcPts val="600"/>
              </a:spcBef>
              <a:spcAft>
                <a:spcPts val="0"/>
              </a:spcAft>
              <a:buNone/>
            </a:pPr>
            <a:r>
              <a:t/>
            </a:r>
            <a:endParaRPr sz="2000"/>
          </a:p>
          <a:p>
            <a:pPr indent="0" lvl="0" marL="0" rtl="0">
              <a:spcBef>
                <a:spcPts val="600"/>
              </a:spcBef>
              <a:spcAft>
                <a:spcPts val="0"/>
              </a:spcAft>
              <a:buNone/>
            </a:pPr>
            <a:r>
              <a:rPr lang="en" sz="2000"/>
              <a:t>How do we arrive at an effective, reasonably-sized test suite?</a:t>
            </a:r>
            <a:endParaRPr sz="2000"/>
          </a:p>
        </p:txBody>
      </p:sp>
      <p:sp>
        <p:nvSpPr>
          <p:cNvPr id="98" name="Shape 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Goals:</a:t>
            </a:r>
            <a:endParaRPr/>
          </a:p>
        </p:txBody>
      </p:sp>
      <p:sp>
        <p:nvSpPr>
          <p:cNvPr id="104" name="Shape 10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Category-Partition Method</a:t>
            </a:r>
            <a:endParaRPr/>
          </a:p>
          <a:p>
            <a:pPr indent="-381000" lvl="1" marL="914400" marR="0" rtl="0" algn="l">
              <a:lnSpc>
                <a:spcPct val="100000"/>
              </a:lnSpc>
              <a:spcBef>
                <a:spcPts val="0"/>
              </a:spcBef>
              <a:spcAft>
                <a:spcPts val="0"/>
              </a:spcAft>
              <a:buSzPts val="2400"/>
              <a:buChar char="○"/>
            </a:pPr>
            <a:r>
              <a:rPr lang="en"/>
              <a:t>Assists in identifying test specifications, estimating the number of tests, and forming a subset that meets your budget</a:t>
            </a:r>
            <a:endParaRPr/>
          </a:p>
          <a:p>
            <a:pPr indent="-419100" lvl="0" marL="457200" marR="0" rtl="0" algn="l">
              <a:lnSpc>
                <a:spcPct val="100000"/>
              </a:lnSpc>
              <a:spcBef>
                <a:spcPts val="0"/>
              </a:spcBef>
              <a:spcAft>
                <a:spcPts val="0"/>
              </a:spcAft>
              <a:buSzPts val="3000"/>
              <a:buChar char="●"/>
            </a:pPr>
            <a:r>
              <a:rPr lang="en"/>
              <a:t>Combinatorial Interaction Testing</a:t>
            </a:r>
            <a:endParaRPr/>
          </a:p>
          <a:p>
            <a:pPr indent="-381000" lvl="1" marL="914400" marR="0" rtl="0" algn="l">
              <a:lnSpc>
                <a:spcPct val="100000"/>
              </a:lnSpc>
              <a:spcBef>
                <a:spcPts val="0"/>
              </a:spcBef>
              <a:spcAft>
                <a:spcPts val="0"/>
              </a:spcAft>
              <a:buSzPts val="2400"/>
              <a:buChar char="○"/>
            </a:pPr>
            <a:r>
              <a:rPr lang="en"/>
              <a:t>Method of covering n-way combinations of parameter values with a small number of tests.</a:t>
            </a:r>
            <a:endParaRPr/>
          </a:p>
        </p:txBody>
      </p:sp>
      <p:sp>
        <p:nvSpPr>
          <p:cNvPr id="105" name="Shape 10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sz="4800"/>
            </a:br>
            <a:r>
              <a:rPr lang="en" sz="4800"/>
              <a:t>Category-Partition Method</a:t>
            </a:r>
            <a:endParaRPr sz="4800"/>
          </a:p>
        </p:txBody>
      </p:sp>
      <p:sp>
        <p:nvSpPr>
          <p:cNvPr id="111" name="Shape 1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Category-Partition Method</a:t>
            </a:r>
            <a:endParaRPr/>
          </a:p>
        </p:txBody>
      </p:sp>
      <p:sp>
        <p:nvSpPr>
          <p:cNvPr id="117" name="Shape 1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 method of generating test specifications from requirement specifications.</a:t>
            </a:r>
            <a:endParaRPr/>
          </a:p>
          <a:p>
            <a:pPr indent="-419100" lvl="0" marL="457200" marR="0" rtl="0" algn="l">
              <a:lnSpc>
                <a:spcPct val="100000"/>
              </a:lnSpc>
              <a:spcBef>
                <a:spcPts val="600"/>
              </a:spcBef>
              <a:spcAft>
                <a:spcPts val="0"/>
              </a:spcAft>
              <a:buSzPts val="3000"/>
              <a:buChar char="●"/>
            </a:pPr>
            <a:r>
              <a:rPr lang="en"/>
              <a:t>A small number of additional steps on the process discussed last class.</a:t>
            </a:r>
            <a:endParaRPr/>
          </a:p>
          <a:p>
            <a:pPr indent="-419100" lvl="0" marL="457200" marR="0" rtl="0" algn="l">
              <a:lnSpc>
                <a:spcPct val="100000"/>
              </a:lnSpc>
              <a:spcBef>
                <a:spcPts val="0"/>
              </a:spcBef>
              <a:spcAft>
                <a:spcPts val="0"/>
              </a:spcAft>
              <a:buSzPts val="3000"/>
              <a:buChar char="●"/>
            </a:pPr>
            <a:r>
              <a:rPr lang="en"/>
              <a:t>Requires identifying </a:t>
            </a:r>
            <a:r>
              <a:rPr i="1" lang="en"/>
              <a:t>categories</a:t>
            </a:r>
            <a:r>
              <a:rPr lang="en"/>
              <a:t>, </a:t>
            </a:r>
            <a:r>
              <a:rPr i="1" lang="en"/>
              <a:t>choices</a:t>
            </a:r>
            <a:r>
              <a:rPr lang="en"/>
              <a:t>, and </a:t>
            </a:r>
            <a:r>
              <a:rPr i="1" lang="en"/>
              <a:t>constraints</a:t>
            </a:r>
            <a:r>
              <a:rPr lang="en"/>
              <a:t>. </a:t>
            </a:r>
            <a:endParaRPr/>
          </a:p>
          <a:p>
            <a:pPr indent="-419100" lvl="0" marL="457200" marR="0" rtl="0" algn="l">
              <a:lnSpc>
                <a:spcPct val="100000"/>
              </a:lnSpc>
              <a:spcBef>
                <a:spcPts val="0"/>
              </a:spcBef>
              <a:spcAft>
                <a:spcPts val="0"/>
              </a:spcAft>
              <a:buSzPts val="3000"/>
              <a:buChar char="●"/>
            </a:pPr>
            <a:r>
              <a:rPr lang="en"/>
              <a:t>Once identified, these can be used to automatically generate a list of test specifications to cover.</a:t>
            </a:r>
            <a:endParaRPr/>
          </a:p>
        </p:txBody>
      </p:sp>
      <p:sp>
        <p:nvSpPr>
          <p:cNvPr id="118" name="Shape 1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3000"/>
              <a:t>Identify Independently Testable Features and Parameter Characteristics</a:t>
            </a:r>
            <a:endParaRPr sz="3000"/>
          </a:p>
        </p:txBody>
      </p:sp>
      <p:sp>
        <p:nvSpPr>
          <p:cNvPr id="124" name="Shape 1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Identify features and their parameters.</a:t>
            </a:r>
            <a:endParaRPr/>
          </a:p>
          <a:p>
            <a:pPr indent="-419100" lvl="0" marL="457200" marR="0" rtl="0" algn="l">
              <a:lnSpc>
                <a:spcPct val="100000"/>
              </a:lnSpc>
              <a:spcBef>
                <a:spcPts val="0"/>
              </a:spcBef>
              <a:spcAft>
                <a:spcPts val="0"/>
              </a:spcAft>
              <a:buSzPts val="3000"/>
              <a:buChar char="●"/>
            </a:pPr>
            <a:r>
              <a:rPr lang="en"/>
              <a:t>Identify </a:t>
            </a:r>
            <a:r>
              <a:rPr b="1" lang="en"/>
              <a:t>characteristics</a:t>
            </a:r>
            <a:r>
              <a:rPr lang="en"/>
              <a:t> of each parameter.</a:t>
            </a:r>
            <a:endParaRPr/>
          </a:p>
          <a:p>
            <a:pPr indent="-381000" lvl="1" marL="914400" marR="0" rtl="0" algn="l">
              <a:lnSpc>
                <a:spcPct val="100000"/>
              </a:lnSpc>
              <a:spcBef>
                <a:spcPts val="0"/>
              </a:spcBef>
              <a:spcAft>
                <a:spcPts val="0"/>
              </a:spcAft>
              <a:buSzPts val="2400"/>
              <a:buChar char="○"/>
            </a:pPr>
            <a:r>
              <a:rPr lang="en"/>
              <a:t>What are the controllable attributes?</a:t>
            </a:r>
            <a:endParaRPr/>
          </a:p>
          <a:p>
            <a:pPr indent="-381000" lvl="1" marL="914400" marR="0" rtl="0" algn="l">
              <a:lnSpc>
                <a:spcPct val="100000"/>
              </a:lnSpc>
              <a:spcBef>
                <a:spcPts val="0"/>
              </a:spcBef>
              <a:spcAft>
                <a:spcPts val="0"/>
              </a:spcAft>
              <a:buSzPts val="2400"/>
              <a:buChar char="○"/>
            </a:pPr>
            <a:r>
              <a:rPr lang="en"/>
              <a:t>What are their possible values?</a:t>
            </a:r>
            <a:endParaRPr/>
          </a:p>
          <a:p>
            <a:pPr indent="-381000" lvl="2" marL="1371600" marR="0" rtl="0" algn="l">
              <a:lnSpc>
                <a:spcPct val="100000"/>
              </a:lnSpc>
              <a:spcBef>
                <a:spcPts val="0"/>
              </a:spcBef>
              <a:spcAft>
                <a:spcPts val="0"/>
              </a:spcAft>
              <a:buSzPts val="2400"/>
              <a:buChar char="■"/>
            </a:pPr>
            <a:r>
              <a:rPr lang="en"/>
              <a:t>May be defined partially by other parameters and their characteristics.</a:t>
            </a:r>
            <a:endParaRPr/>
          </a:p>
          <a:p>
            <a:pPr indent="-381000" lvl="2" marL="1371600" marR="0" rtl="0" algn="l">
              <a:lnSpc>
                <a:spcPct val="100000"/>
              </a:lnSpc>
              <a:spcBef>
                <a:spcPts val="0"/>
              </a:spcBef>
              <a:spcAft>
                <a:spcPts val="0"/>
              </a:spcAft>
              <a:buSzPts val="2400"/>
              <a:buChar char="■"/>
            </a:pPr>
            <a:r>
              <a:rPr lang="en"/>
              <a:t>May not correspond to variables in the code.</a:t>
            </a:r>
            <a:endParaRPr/>
          </a:p>
          <a:p>
            <a:pPr indent="-419100" lvl="0" marL="457200" marR="0" rtl="0" algn="l">
              <a:lnSpc>
                <a:spcPct val="100000"/>
              </a:lnSpc>
              <a:spcBef>
                <a:spcPts val="0"/>
              </a:spcBef>
              <a:spcAft>
                <a:spcPts val="0"/>
              </a:spcAft>
              <a:buSzPts val="3000"/>
              <a:buChar char="●"/>
            </a:pPr>
            <a:r>
              <a:rPr lang="en"/>
              <a:t>The parameter characteristics are called </a:t>
            </a:r>
            <a:r>
              <a:rPr b="1" i="1" lang="en"/>
              <a:t>categories</a:t>
            </a:r>
            <a:r>
              <a:rPr lang="en"/>
              <a:t>.</a:t>
            </a:r>
            <a:endParaRPr/>
          </a:p>
        </p:txBody>
      </p:sp>
      <p:sp>
        <p:nvSpPr>
          <p:cNvPr id="125" name="Shape 1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