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showSpecialPlsOnTitleSld="0">
  <p:sldMasterIdLst>
    <p:sldMasterId id="2147483655"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EB4B47C4-2E1C-4586-B6A4-639B53B92817}">
  <a:tblStyle styleId="{EB4B47C4-2E1C-4586-B6A4-639B53B92817}"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slide" Target="slides/slide37.xml"/><Relationship Id="rId41" Type="http://schemas.openxmlformats.org/officeDocument/2006/relationships/slide" Target="slides/slide36.xml"/><Relationship Id="rId22" Type="http://schemas.openxmlformats.org/officeDocument/2006/relationships/slide" Target="slides/slide17.xml"/><Relationship Id="rId44" Type="http://schemas.openxmlformats.org/officeDocument/2006/relationships/slide" Target="slides/slide39.xml"/><Relationship Id="rId21" Type="http://schemas.openxmlformats.org/officeDocument/2006/relationships/slide" Target="slides/slide16.xml"/><Relationship Id="rId43" Type="http://schemas.openxmlformats.org/officeDocument/2006/relationships/slide" Target="slides/slide38.xml"/><Relationship Id="rId24" Type="http://schemas.openxmlformats.org/officeDocument/2006/relationships/slide" Target="slides/slide19.xml"/><Relationship Id="rId46" Type="http://schemas.openxmlformats.org/officeDocument/2006/relationships/slide" Target="slides/slide41.xml"/><Relationship Id="rId23" Type="http://schemas.openxmlformats.org/officeDocument/2006/relationships/slide" Target="slides/slide18.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47" Type="http://schemas.openxmlformats.org/officeDocument/2006/relationships/slide" Target="slides/slide42.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1" Type="http://schemas.openxmlformats.org/officeDocument/2006/relationships/hyperlink" Target="http://en.wikipedia.org/wiki/Graph_%28mathematics%29" TargetMode="External"/><Relationship Id="rId10" Type="http://schemas.openxmlformats.org/officeDocument/2006/relationships/hyperlink" Target="http://en.wikipedia.org/wiki/Graph_%28mathematics%29" TargetMode="External"/><Relationship Id="rId13" Type="http://schemas.openxmlformats.org/officeDocument/2006/relationships/hyperlink" Target="http://en.wikipedia.org/wiki/Directed_graph" TargetMode="External"/><Relationship Id="rId12" Type="http://schemas.openxmlformats.org/officeDocument/2006/relationships/hyperlink" Target="http://en.wikipedia.org/wiki/Directed_graph" TargetMode="External"/><Relationship Id="rId1" Type="http://schemas.openxmlformats.org/officeDocument/2006/relationships/notesMaster" Target="../notesMasters/notesMaster1.xml"/><Relationship Id="rId2" Type="http://schemas.openxmlformats.org/officeDocument/2006/relationships/hyperlink" Target="http://en.wikipedia.org/wiki/Depiction" TargetMode="External"/><Relationship Id="rId3" Type="http://schemas.openxmlformats.org/officeDocument/2006/relationships/hyperlink" Target="http://en.wikipedia.org/wiki/Depiction" TargetMode="External"/><Relationship Id="rId4" Type="http://schemas.openxmlformats.org/officeDocument/2006/relationships/hyperlink" Target="http://en.wikipedia.org/wiki/Graph_%28mathematics%29" TargetMode="External"/><Relationship Id="rId9" Type="http://schemas.openxmlformats.org/officeDocument/2006/relationships/hyperlink" Target="http://en.wikipedia.org/wiki/Execution_%28computers%29" TargetMode="External"/><Relationship Id="rId5" Type="http://schemas.openxmlformats.org/officeDocument/2006/relationships/hyperlink" Target="http://en.wikipedia.org/wiki/Graph_%28mathematics%29" TargetMode="External"/><Relationship Id="rId6" Type="http://schemas.openxmlformats.org/officeDocument/2006/relationships/hyperlink" Target="http://en.wikipedia.org/wiki/Computer_program" TargetMode="External"/><Relationship Id="rId7" Type="http://schemas.openxmlformats.org/officeDocument/2006/relationships/hyperlink" Target="http://en.wikipedia.org/wiki/Computer_program" TargetMode="External"/><Relationship Id="rId8" Type="http://schemas.openxmlformats.org/officeDocument/2006/relationships/hyperlink" Target="http://en.wikipedia.org/wiki/Execution_%28computers%29" TargetMode="Externa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 name="Shape 46"/>
        <p:cNvGrpSpPr/>
        <p:nvPr/>
      </p:nvGrpSpPr>
      <p:grpSpPr>
        <a:xfrm>
          <a:off x="0" y="0"/>
          <a:ext cx="0" cy="0"/>
          <a:chOff x="0" y="0"/>
          <a:chExt cx="0" cy="0"/>
        </a:xfrm>
      </p:grpSpPr>
      <p:sp>
        <p:nvSpPr>
          <p:cNvPr id="47" name="Shape 4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48" name="Shape 4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Shape 10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10" name="Shape 11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There are other reasons too, but the chief one is that (read)\</a:t>
            </a:r>
            <a:endParaRPr/>
          </a:p>
          <a:p>
            <a:pPr indent="0" lvl="0" marL="0">
              <a:spcBef>
                <a:spcPts val="0"/>
              </a:spcBef>
              <a:spcAft>
                <a:spcPts val="0"/>
              </a:spcAft>
              <a:buNone/>
            </a:pPr>
            <a:r>
              <a:rPr lang="en"/>
              <a:t>That’s pretty straightforward - if we don’t try the code, we won’t find the faults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Shape 11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16" name="Shape 11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20000"/>
              </a:lnSpc>
              <a:spcBef>
                <a:spcPts val="0"/>
              </a:spcBef>
              <a:spcAft>
                <a:spcPts val="0"/>
              </a:spcAft>
              <a:buNone/>
            </a:pPr>
            <a:r>
              <a:rPr lang="en">
                <a:solidFill>
                  <a:schemeClr val="dk1"/>
                </a:solidFill>
              </a:rPr>
              <a:t>(read 1) You will write code that has nothing to do directly with the requirements. Fulfilling the specifications may not involve executing helper functions such as getters, setters, equals methods, and the like. Data-structure related code. Operating system interfacing. Corner cases in execution. Error-handling code might never be triggered. You might be missing information such as certain outcomes of conditions in your specifications - those won’t be executed in the program then. There are all sorts of reasons that checking the requirements might not run some of the code, and that means faults might be lurking.</a:t>
            </a:r>
            <a:endParaRPr>
              <a:solidFill>
                <a:schemeClr val="dk1"/>
              </a:solidFill>
            </a:endParaRPr>
          </a:p>
          <a:p>
            <a:pPr indent="0" lvl="0" marL="0" rtl="0">
              <a:lnSpc>
                <a:spcPct val="120000"/>
              </a:lnSpc>
              <a:spcBef>
                <a:spcPts val="0"/>
              </a:spcBef>
              <a:spcAft>
                <a:spcPts val="0"/>
              </a:spcAft>
              <a:buNone/>
            </a:pPr>
            <a:r>
              <a:rPr lang="en">
                <a:solidFill>
                  <a:schemeClr val="dk1"/>
                </a:solidFill>
              </a:rPr>
              <a:t>(read 5). Requirements say little about how the code should be executed, and how the code is executed matters. So, the goal here is that, by executing everything, and by controlling how code is executed, we can do a more thorough job of testing. </a:t>
            </a:r>
            <a:endParaRPr>
              <a:solidFill>
                <a:schemeClr val="dk1"/>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Shape 12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23" name="Shape 12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20000"/>
              </a:lnSpc>
              <a:spcBef>
                <a:spcPts val="0"/>
              </a:spcBef>
              <a:spcAft>
                <a:spcPts val="0"/>
              </a:spcAft>
              <a:buNone/>
            </a:pPr>
            <a:r>
              <a:rPr lang="en">
                <a:solidFill>
                  <a:schemeClr val="dk1"/>
                </a:solidFill>
              </a:rPr>
              <a:t>Now, structural tests are - in many ways - very powerful. They can potentially expose many faults in the system. But, they can’t directly replace requirements-based tests. </a:t>
            </a:r>
            <a:endParaRPr>
              <a:solidFill>
                <a:schemeClr val="dk1"/>
              </a:solidFill>
            </a:endParaRPr>
          </a:p>
          <a:p>
            <a:pPr indent="0" lvl="0" marL="0" rtl="0">
              <a:lnSpc>
                <a:spcPct val="120000"/>
              </a:lnSpc>
              <a:spcBef>
                <a:spcPts val="0"/>
              </a:spcBef>
              <a:spcAft>
                <a:spcPts val="0"/>
              </a:spcAft>
              <a:buNone/>
            </a:pPr>
            <a:r>
              <a:rPr lang="en">
                <a:solidFill>
                  <a:schemeClr val="dk1"/>
                </a:solidFill>
              </a:rPr>
              <a:t>(read) </a:t>
            </a:r>
            <a:endParaRPr>
              <a:solidFill>
                <a:schemeClr val="dk1"/>
              </a:solidFill>
            </a:endParaRPr>
          </a:p>
          <a:p>
            <a:pPr indent="0" lvl="0" marL="0" rtl="0">
              <a:lnSpc>
                <a:spcPct val="120000"/>
              </a:lnSpc>
              <a:spcBef>
                <a:spcPts val="0"/>
              </a:spcBef>
              <a:spcAft>
                <a:spcPts val="0"/>
              </a:spcAft>
              <a:buNone/>
            </a:pPr>
            <a:r>
              <a:rPr lang="en">
                <a:solidFill>
                  <a:schemeClr val="dk1"/>
                </a:solidFill>
              </a:rPr>
              <a:t>and more importantly, they can’t find what is missing. If the implementation does not include a function specified in the SRS, then only tests created from the SRS can expose that fault. Structural tests are based on the code that is there, and cannot expose what isn’t in the code. </a:t>
            </a:r>
            <a:endParaRPr>
              <a:solidFill>
                <a:schemeClr val="dk1"/>
              </a:solidFill>
            </a:endParaRPr>
          </a:p>
          <a:p>
            <a:pPr indent="0" lvl="0" marL="0" rtl="0">
              <a:lnSpc>
                <a:spcPct val="120000"/>
              </a:lnSpc>
              <a:spcBef>
                <a:spcPts val="0"/>
              </a:spcBef>
              <a:spcAft>
                <a:spcPts val="0"/>
              </a:spcAft>
              <a:buNone/>
            </a:pPr>
            <a:r>
              <a:rPr lang="en">
                <a:solidFill>
                  <a:schemeClr val="dk1"/>
                </a:solidFill>
              </a:rPr>
              <a:t>(read) conceptual faults - mistaken understanding about what they are supposed to implement</a:t>
            </a:r>
            <a:endParaRPr>
              <a:solidFill>
                <a:schemeClr val="dk1"/>
              </a:solidFill>
            </a:endParaRPr>
          </a:p>
          <a:p>
            <a:pPr indent="0" lvl="0" marL="0" rtl="0">
              <a:lnSpc>
                <a:spcPct val="120000"/>
              </a:lnSpc>
              <a:spcBef>
                <a:spcPts val="0"/>
              </a:spcBef>
              <a:spcAft>
                <a:spcPts val="0"/>
              </a:spcAft>
              <a:buNone/>
            </a:pPr>
            <a:r>
              <a:t/>
            </a:r>
            <a:endParaRPr>
              <a:solidFill>
                <a:schemeClr val="dk1"/>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Shape 12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30" name="Shape 13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20000"/>
              </a:lnSpc>
              <a:spcBef>
                <a:spcPts val="0"/>
              </a:spcBef>
              <a:spcAft>
                <a:spcPts val="0"/>
              </a:spcAft>
              <a:buNone/>
            </a:pPr>
            <a:r>
              <a:rPr lang="en" sz="1000">
                <a:solidFill>
                  <a:srgbClr val="222222"/>
                </a:solidFill>
                <a:highlight>
                  <a:srgbClr val="FFFFFF"/>
                </a:highlight>
              </a:rPr>
              <a:t>The rough process of structural testing  is that we take the component code and pull out some information about the structure - these are our test obligations - what do we need to do to exercise this code? What combinations of elements do we need to cover? </a:t>
            </a:r>
            <a:endParaRPr sz="1000">
              <a:solidFill>
                <a:srgbClr val="222222"/>
              </a:solidFill>
              <a:highlight>
                <a:srgbClr val="FFFFFF"/>
              </a:highlight>
            </a:endParaRPr>
          </a:p>
          <a:p>
            <a:pPr indent="0" lvl="0" marL="0" rtl="0">
              <a:lnSpc>
                <a:spcPct val="120000"/>
              </a:lnSpc>
              <a:spcBef>
                <a:spcPts val="0"/>
              </a:spcBef>
              <a:spcAft>
                <a:spcPts val="0"/>
              </a:spcAft>
              <a:buNone/>
            </a:pPr>
            <a:r>
              <a:rPr lang="en" sz="1000">
                <a:solidFill>
                  <a:srgbClr val="222222"/>
                </a:solidFill>
                <a:highlight>
                  <a:srgbClr val="FFFFFF"/>
                </a:highlight>
              </a:rPr>
              <a:t>Then, we can use that set of obligations in one of two ways. </a:t>
            </a:r>
            <a:endParaRPr sz="1000">
              <a:solidFill>
                <a:srgbClr val="222222"/>
              </a:solidFill>
              <a:highlight>
                <a:srgbClr val="FFFFFF"/>
              </a:highlight>
            </a:endParaRPr>
          </a:p>
          <a:p>
            <a:pPr indent="0" lvl="0" marL="0" rtl="0">
              <a:lnSpc>
                <a:spcPct val="120000"/>
              </a:lnSpc>
              <a:spcBef>
                <a:spcPts val="0"/>
              </a:spcBef>
              <a:spcAft>
                <a:spcPts val="0"/>
              </a:spcAft>
              <a:buNone/>
            </a:pPr>
            <a:r>
              <a:rPr lang="en" sz="1000">
                <a:solidFill>
                  <a:srgbClr val="222222"/>
                </a:solidFill>
                <a:highlight>
                  <a:srgbClr val="FFFFFF"/>
                </a:highlight>
              </a:rPr>
              <a:t>We can take these obligations and use them to create tests. We know how we need to execute the code, so we write tests that will trigger those conditions. We can either do this by hand - target an element, write a test that will cover it, or as part of an automated test generation technique. Since we have a target, we essentially have an optimization problem. We can try to auto-generate tests that hit that target.</a:t>
            </a:r>
            <a:endParaRPr sz="1000">
              <a:solidFill>
                <a:srgbClr val="222222"/>
              </a:solidFill>
              <a:highlight>
                <a:srgbClr val="FFFFFF"/>
              </a:highlight>
            </a:endParaRPr>
          </a:p>
          <a:p>
            <a:pPr indent="0" lvl="0" marL="0" rtl="0">
              <a:lnSpc>
                <a:spcPct val="120000"/>
              </a:lnSpc>
              <a:spcBef>
                <a:spcPts val="0"/>
              </a:spcBef>
              <a:spcAft>
                <a:spcPts val="0"/>
              </a:spcAft>
              <a:buNone/>
            </a:pPr>
            <a:r>
              <a:rPr lang="en" sz="1000">
                <a:solidFill>
                  <a:srgbClr val="222222"/>
                </a:solidFill>
                <a:highlight>
                  <a:srgbClr val="FFFFFF"/>
                </a:highlight>
              </a:rPr>
              <a:t>Or, since we have a set of obligations, we can use them to measure coverage of existing tests. Just run existing tests on the code and measure how much coverage we have achieved. This can tell us how adequate our tests are. How good are they at covering the code? If there are gaps, we can supplement our existing tests with additional tests targeted at coverage of elements. The latter is important because it gives us a stopping criteria. When are you done testing? Potentially never. But, if we think coverage is a proxy for effective testing, then we can use 100% coverage as a stopping point.</a:t>
            </a:r>
            <a:endParaRPr sz="1000">
              <a:solidFill>
                <a:srgbClr val="222222"/>
              </a:solidFill>
              <a:highlight>
                <a:srgbClr val="FFFFFF"/>
              </a:highlight>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Shape 14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45" name="Shape 14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20000"/>
              </a:lnSpc>
              <a:spcBef>
                <a:spcPts val="0"/>
              </a:spcBef>
              <a:spcAft>
                <a:spcPts val="0"/>
              </a:spcAft>
              <a:buNone/>
            </a:pPr>
            <a:r>
              <a:rPr lang="en">
                <a:solidFill>
                  <a:schemeClr val="dk1"/>
                </a:solidFill>
              </a:rPr>
              <a:t>Now, to measure coverage, we often need more than just the source code itself. Like in design - we used sequence diagrams to provide context the the abstract structural information. Here, we need information on how that code works - specifically, we need to know about control and data flow. In the first case, we need to know what parts of the code execute when we run a test. (read 2). The clearest example if if-then-else, well, only one outcome will execute, depending on the conditions we set. So, for a given test, we probably won’t execute both code branches. We need to know where control can branch, and in what ways. To do so, we track control flow information (read 3).</a:t>
            </a:r>
            <a:endParaRPr>
              <a:solidFill>
                <a:schemeClr val="dk1"/>
              </a:solidFill>
            </a:endParaRPr>
          </a:p>
          <a:p>
            <a:pPr indent="0" lvl="0" marL="0" rtl="0">
              <a:lnSpc>
                <a:spcPct val="120000"/>
              </a:lnSpc>
              <a:spcBef>
                <a:spcPts val="0"/>
              </a:spcBef>
              <a:spcAft>
                <a:spcPts val="0"/>
              </a:spcAft>
              <a:buNone/>
            </a:pPr>
            <a:r>
              <a:rPr lang="en">
                <a:solidFill>
                  <a:schemeClr val="dk1"/>
                </a:solidFill>
              </a:rPr>
              <a:t>We also make use of the idea of data flow (read 4). So, each time we assign a value to a variable, we track that new definition, and look at where that variable and its current value is used in other expressions, until it gets redefined again.</a:t>
            </a:r>
            <a:endParaRPr>
              <a:solidFill>
                <a:schemeClr val="dk1"/>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Shape 15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52" name="Shape 15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20000"/>
              </a:lnSpc>
              <a:spcBef>
                <a:spcPts val="0"/>
              </a:spcBef>
              <a:spcAft>
                <a:spcPts val="0"/>
              </a:spcAft>
              <a:buNone/>
            </a:pPr>
            <a:r>
              <a:rPr lang="en">
                <a:solidFill>
                  <a:schemeClr val="dk1"/>
                </a:solidFill>
              </a:rPr>
              <a:t>So, to get information about control flow, we start by deriving the control flow graph. We talked about this before, but to quickly review - </a:t>
            </a:r>
            <a:endParaRPr>
              <a:solidFill>
                <a:schemeClr val="dk1"/>
              </a:solidFill>
            </a:endParaRPr>
          </a:p>
          <a:p>
            <a:pPr indent="0" lvl="0" marL="0" rtl="0">
              <a:lnSpc>
                <a:spcPct val="120000"/>
              </a:lnSpc>
              <a:spcBef>
                <a:spcPts val="0"/>
              </a:spcBef>
              <a:spcAft>
                <a:spcPts val="0"/>
              </a:spcAft>
              <a:buNone/>
            </a:pPr>
            <a:r>
              <a:rPr lang="en">
                <a:solidFill>
                  <a:schemeClr val="dk1"/>
                </a:solidFill>
              </a:rPr>
              <a:t>Some of these structural coverage measurements do not use the code directly. Instead, they extract a directed graph representing the different ways the program can be executed. We call this a control flow graph, and it is a quick way to visualize the execution of a program. </a:t>
            </a:r>
            <a:r>
              <a:rPr lang="en">
                <a:solidFill>
                  <a:schemeClr val="dk1"/>
                </a:solidFill>
                <a:highlight>
                  <a:srgbClr val="FFFFFF"/>
                </a:highlight>
              </a:rPr>
              <a:t>A </a:t>
            </a:r>
            <a:r>
              <a:rPr b="1" lang="en">
                <a:solidFill>
                  <a:schemeClr val="dk1"/>
                </a:solidFill>
                <a:highlight>
                  <a:srgbClr val="FFFFFF"/>
                </a:highlight>
              </a:rPr>
              <a:t>control flow graph</a:t>
            </a:r>
            <a:r>
              <a:rPr lang="en">
                <a:solidFill>
                  <a:schemeClr val="dk1"/>
                </a:solidFill>
                <a:highlight>
                  <a:srgbClr val="FFFFFF"/>
                </a:highlight>
              </a:rPr>
              <a:t> (</a:t>
            </a:r>
            <a:r>
              <a:rPr b="1" lang="en">
                <a:solidFill>
                  <a:schemeClr val="dk1"/>
                </a:solidFill>
                <a:highlight>
                  <a:srgbClr val="FFFFFF"/>
                </a:highlight>
              </a:rPr>
              <a:t>CFG</a:t>
            </a:r>
            <a:r>
              <a:rPr lang="en">
                <a:solidFill>
                  <a:schemeClr val="dk1"/>
                </a:solidFill>
                <a:highlight>
                  <a:srgbClr val="FFFFFF"/>
                </a:highlight>
              </a:rPr>
              <a:t>) in computer science is a</a:t>
            </a:r>
            <a:r>
              <a:rPr lang="en">
                <a:solidFill>
                  <a:schemeClr val="dk1"/>
                </a:solidFill>
                <a:highlight>
                  <a:srgbClr val="FFFFFF"/>
                </a:highlight>
                <a:hlinkClick r:id="rId2"/>
              </a:rPr>
              <a:t> </a:t>
            </a:r>
            <a:r>
              <a:rPr lang="en">
                <a:solidFill>
                  <a:srgbClr val="0B0080"/>
                </a:solidFill>
                <a:highlight>
                  <a:srgbClr val="FFFFFF"/>
                </a:highlight>
                <a:hlinkClick r:id="rId3"/>
              </a:rPr>
              <a:t>representation</a:t>
            </a:r>
            <a:r>
              <a:rPr lang="en">
                <a:solidFill>
                  <a:schemeClr val="dk1"/>
                </a:solidFill>
                <a:highlight>
                  <a:srgbClr val="FFFFFF"/>
                </a:highlight>
              </a:rPr>
              <a:t>, using</a:t>
            </a:r>
            <a:r>
              <a:rPr lang="en">
                <a:solidFill>
                  <a:schemeClr val="dk1"/>
                </a:solidFill>
                <a:highlight>
                  <a:srgbClr val="FFFFFF"/>
                </a:highlight>
                <a:hlinkClick r:id="rId4"/>
              </a:rPr>
              <a:t> a directed </a:t>
            </a:r>
            <a:r>
              <a:rPr lang="en">
                <a:solidFill>
                  <a:srgbClr val="0B0080"/>
                </a:solidFill>
                <a:highlight>
                  <a:srgbClr val="FFFFFF"/>
                </a:highlight>
                <a:hlinkClick r:id="rId5"/>
              </a:rPr>
              <a:t>graph</a:t>
            </a:r>
            <a:r>
              <a:rPr lang="en">
                <a:solidFill>
                  <a:schemeClr val="dk1"/>
                </a:solidFill>
                <a:highlight>
                  <a:srgbClr val="FFFFFF"/>
                </a:highlight>
              </a:rPr>
              <a:t>, of all paths that might be traversed through a</a:t>
            </a:r>
            <a:r>
              <a:rPr lang="en">
                <a:solidFill>
                  <a:schemeClr val="dk1"/>
                </a:solidFill>
                <a:highlight>
                  <a:srgbClr val="FFFFFF"/>
                </a:highlight>
                <a:hlinkClick r:id="rId6"/>
              </a:rPr>
              <a:t> </a:t>
            </a:r>
            <a:r>
              <a:rPr lang="en">
                <a:solidFill>
                  <a:srgbClr val="0B0080"/>
                </a:solidFill>
                <a:highlight>
                  <a:srgbClr val="FFFFFF"/>
                </a:highlight>
                <a:hlinkClick r:id="rId7"/>
              </a:rPr>
              <a:t>program</a:t>
            </a:r>
            <a:r>
              <a:rPr lang="en">
                <a:solidFill>
                  <a:schemeClr val="dk1"/>
                </a:solidFill>
                <a:highlight>
                  <a:srgbClr val="FFFFFF"/>
                </a:highlight>
              </a:rPr>
              <a:t> during its</a:t>
            </a:r>
            <a:r>
              <a:rPr lang="en">
                <a:solidFill>
                  <a:schemeClr val="dk1"/>
                </a:solidFill>
                <a:highlight>
                  <a:srgbClr val="FFFFFF"/>
                </a:highlight>
                <a:hlinkClick r:id="rId8"/>
              </a:rPr>
              <a:t> </a:t>
            </a:r>
            <a:r>
              <a:rPr lang="en">
                <a:solidFill>
                  <a:srgbClr val="0B0080"/>
                </a:solidFill>
                <a:highlight>
                  <a:srgbClr val="FFFFFF"/>
                </a:highlight>
                <a:hlinkClick r:id="rId9"/>
              </a:rPr>
              <a:t>execution</a:t>
            </a:r>
            <a:r>
              <a:rPr lang="en">
                <a:solidFill>
                  <a:schemeClr val="dk1"/>
                </a:solidFill>
                <a:highlight>
                  <a:srgbClr val="FFFFFF"/>
                </a:highlight>
              </a:rPr>
              <a:t>. the nodes of the</a:t>
            </a:r>
            <a:r>
              <a:rPr lang="en">
                <a:solidFill>
                  <a:schemeClr val="dk1"/>
                </a:solidFill>
                <a:highlight>
                  <a:srgbClr val="FFFFFF"/>
                </a:highlight>
                <a:hlinkClick r:id="rId10"/>
              </a:rPr>
              <a:t> </a:t>
            </a:r>
            <a:r>
              <a:rPr lang="en">
                <a:solidFill>
                  <a:srgbClr val="0B0080"/>
                </a:solidFill>
                <a:highlight>
                  <a:srgbClr val="FFFFFF"/>
                </a:highlight>
                <a:hlinkClick r:id="rId11"/>
              </a:rPr>
              <a:t>graph</a:t>
            </a:r>
            <a:r>
              <a:rPr lang="en">
                <a:solidFill>
                  <a:schemeClr val="dk1"/>
                </a:solidFill>
                <a:highlight>
                  <a:srgbClr val="FFFFFF"/>
                </a:highlight>
              </a:rPr>
              <a:t> correspond to commands in a program - what we call basic blocks, sets of program statements executed without any possible path branching - and a</a:t>
            </a:r>
            <a:r>
              <a:rPr lang="en">
                <a:solidFill>
                  <a:schemeClr val="dk1"/>
                </a:solidFill>
                <a:highlight>
                  <a:srgbClr val="FFFFFF"/>
                </a:highlight>
                <a:hlinkClick r:id="rId12"/>
              </a:rPr>
              <a:t> </a:t>
            </a:r>
            <a:r>
              <a:rPr lang="en">
                <a:solidFill>
                  <a:srgbClr val="0B0080"/>
                </a:solidFill>
                <a:highlight>
                  <a:srgbClr val="FFFFFF"/>
                </a:highlight>
                <a:hlinkClick r:id="rId13"/>
              </a:rPr>
              <a:t>directed</a:t>
            </a:r>
            <a:r>
              <a:rPr lang="en">
                <a:solidFill>
                  <a:schemeClr val="dk1"/>
                </a:solidFill>
                <a:highlight>
                  <a:srgbClr val="FFFFFF"/>
                </a:highlight>
              </a:rPr>
              <a:t> edge indicates when control branches or is interrupted. If there are multiple edges, than control flow can take multiple paths depending on the current conditions in the program - indicating loops, if statements or switches for instance.</a:t>
            </a:r>
            <a:endParaRPr>
              <a:solidFill>
                <a:schemeClr val="dk1"/>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Shape 17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80" name="Shape 18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20000"/>
              </a:lnSpc>
              <a:spcBef>
                <a:spcPts val="0"/>
              </a:spcBef>
              <a:spcAft>
                <a:spcPts val="0"/>
              </a:spcAft>
              <a:buNone/>
            </a:pPr>
            <a:r>
              <a:rPr lang="en" sz="1200">
                <a:solidFill>
                  <a:schemeClr val="dk1"/>
                </a:solidFill>
              </a:rPr>
              <a:t>Structural testing is based on the simple observation that a fault in a given element of the program cannot be revealed without exercising the specific element. As a result, a bunch of different criteria can be defined depending on the elements that need to be covered: statements - the nodes of the CFG, branches - the edges of the CFG, different ways of exercising conditions, different execution paths, and dozens of others. As I mentioned earlier, the basic idea is that we can point our inadequacies - places where our tests have fallen short. (read 8)</a:t>
            </a:r>
            <a:endParaRPr sz="1200">
              <a:solidFill>
                <a:schemeClr val="dk1"/>
              </a:solidFill>
            </a:endParaRPr>
          </a:p>
          <a:p>
            <a:pPr indent="0" lvl="0" marL="0" rtl="0">
              <a:lnSpc>
                <a:spcPct val="120000"/>
              </a:lnSpc>
              <a:spcBef>
                <a:spcPts val="0"/>
              </a:spcBef>
              <a:spcAft>
                <a:spcPts val="0"/>
              </a:spcAft>
              <a:buNone/>
            </a:pPr>
            <a:r>
              <a:rPr lang="en" sz="1200">
                <a:solidFill>
                  <a:schemeClr val="dk1"/>
                </a:solidFill>
              </a:rPr>
              <a:t>If that’s the case, well, we can target that missed obligation and come up with a test to fill in that crack. We can beef up our test suite by using these metrics as checklists to mark off while testing.</a:t>
            </a:r>
            <a:endParaRPr>
              <a:solidFill>
                <a:schemeClr val="dk1"/>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Shape 18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88" name="Shape 18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20000"/>
              </a:lnSpc>
              <a:spcBef>
                <a:spcPts val="0"/>
              </a:spcBef>
              <a:spcAft>
                <a:spcPts val="0"/>
              </a:spcAft>
              <a:buNone/>
            </a:pPr>
            <a:r>
              <a:rPr lang="en">
                <a:solidFill>
                  <a:schemeClr val="dk1"/>
                </a:solidFill>
              </a:rPr>
              <a:t>(read)</a:t>
            </a:r>
            <a:endParaRPr>
              <a:solidFill>
                <a:schemeClr val="dk1"/>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Shape 195"/>
          <p:cNvSpPr txBox="1"/>
          <p:nvPr>
            <p:ph idx="2" type="hdr"/>
          </p:nvPr>
        </p:nvSpPr>
        <p:spPr>
          <a:xfrm>
            <a:off x="0" y="0"/>
            <a:ext cx="2971800" cy="457200"/>
          </a:xfrm>
          <a:prstGeom prst="rect">
            <a:avLst/>
          </a:prstGeom>
          <a:noFill/>
          <a:ln>
            <a:noFill/>
          </a:ln>
        </p:spPr>
        <p:txBody>
          <a:bodyPr anchorCtr="0" anchor="t" bIns="45550" lIns="91100" spcFirstLastPara="1" rIns="91100" wrap="square" tIns="45550">
            <a:noAutofit/>
          </a:bodyPr>
          <a:lstStyle/>
          <a:p>
            <a:pPr indent="0" lvl="0" marL="0" marR="0" rtl="0" algn="l">
              <a:spcBef>
                <a:spcPts val="0"/>
              </a:spcBef>
              <a:spcAft>
                <a:spcPts val="0"/>
              </a:spcAft>
              <a:buNone/>
            </a:pPr>
            <a:r>
              <a:rPr b="0" i="0" lang="en" sz="1200" u="none" cap="none" strike="noStrike"/>
              <a:t>Lecture 23 - White-Box Testing</a:t>
            </a:r>
            <a:endParaRPr b="0" i="0" sz="1700" u="none" cap="none" strike="noStrike"/>
          </a:p>
        </p:txBody>
      </p:sp>
      <p:sp>
        <p:nvSpPr>
          <p:cNvPr id="196" name="Shape 196"/>
          <p:cNvSpPr txBox="1"/>
          <p:nvPr>
            <p:ph idx="10" type="dt"/>
          </p:nvPr>
        </p:nvSpPr>
        <p:spPr>
          <a:xfrm>
            <a:off x="3884613" y="0"/>
            <a:ext cx="2971800" cy="457200"/>
          </a:xfrm>
          <a:prstGeom prst="rect">
            <a:avLst/>
          </a:prstGeom>
          <a:noFill/>
          <a:ln>
            <a:noFill/>
          </a:ln>
        </p:spPr>
        <p:txBody>
          <a:bodyPr anchorCtr="0" anchor="t" bIns="45550" lIns="91100" spcFirstLastPara="1" rIns="91100" wrap="square" tIns="45550">
            <a:noAutofit/>
          </a:bodyPr>
          <a:lstStyle/>
          <a:p>
            <a:pPr indent="0" lvl="0" marL="0" marR="0" rtl="0" algn="r">
              <a:spcBef>
                <a:spcPts val="0"/>
              </a:spcBef>
              <a:spcAft>
                <a:spcPts val="0"/>
              </a:spcAft>
              <a:buNone/>
            </a:pPr>
            <a:r>
              <a:rPr b="0" i="0" lang="en" sz="1200" u="none" cap="none" strike="noStrike"/>
              <a:t>CSci 5801  - Fall 2012</a:t>
            </a:r>
            <a:endParaRPr b="0" i="0" sz="1700" u="none" cap="none" strike="noStrike"/>
          </a:p>
        </p:txBody>
      </p:sp>
      <p:sp>
        <p:nvSpPr>
          <p:cNvPr id="197" name="Shape 197"/>
          <p:cNvSpPr txBox="1"/>
          <p:nvPr>
            <p:ph idx="11" type="ftr"/>
          </p:nvPr>
        </p:nvSpPr>
        <p:spPr>
          <a:xfrm>
            <a:off x="0" y="8685213"/>
            <a:ext cx="2971800" cy="457200"/>
          </a:xfrm>
          <a:prstGeom prst="rect">
            <a:avLst/>
          </a:prstGeom>
          <a:noFill/>
          <a:ln>
            <a:noFill/>
          </a:ln>
        </p:spPr>
        <p:txBody>
          <a:bodyPr anchorCtr="0" anchor="b" bIns="45550" lIns="91100" spcFirstLastPara="1" rIns="91100" wrap="square" tIns="45550">
            <a:noAutofit/>
          </a:bodyPr>
          <a:lstStyle/>
          <a:p>
            <a:pPr indent="0" lvl="0" marL="0" marR="0" rtl="0" algn="l">
              <a:spcBef>
                <a:spcPts val="0"/>
              </a:spcBef>
              <a:spcAft>
                <a:spcPts val="0"/>
              </a:spcAft>
              <a:buNone/>
            </a:pPr>
            <a:r>
              <a:rPr b="0" i="0" lang="en" sz="1200" u="none" cap="none" strike="noStrike"/>
              <a:t>CSci 5801 - Dr. Mats Heimdahl</a:t>
            </a:r>
            <a:endParaRPr b="0" i="0" sz="1200" u="none" cap="none" strike="noStrike"/>
          </a:p>
        </p:txBody>
      </p:sp>
      <p:sp>
        <p:nvSpPr>
          <p:cNvPr id="198" name="Shape 198"/>
          <p:cNvSpPr txBox="1"/>
          <p:nvPr>
            <p:ph idx="12" type="sldNum"/>
          </p:nvPr>
        </p:nvSpPr>
        <p:spPr>
          <a:xfrm>
            <a:off x="3884613" y="8685213"/>
            <a:ext cx="2971800" cy="457200"/>
          </a:xfrm>
          <a:prstGeom prst="rect">
            <a:avLst/>
          </a:prstGeom>
          <a:noFill/>
          <a:ln>
            <a:noFill/>
          </a:ln>
        </p:spPr>
        <p:txBody>
          <a:bodyPr anchorCtr="0" anchor="b" bIns="45550" lIns="91100" spcFirstLastPara="1" rIns="91100" wrap="square" tIns="45550">
            <a:noAutofit/>
          </a:bodyPr>
          <a:lstStyle/>
          <a:p>
            <a:pPr indent="0" lvl="0" marL="0" marR="0" rtl="0" algn="r">
              <a:spcBef>
                <a:spcPts val="0"/>
              </a:spcBef>
              <a:spcAft>
                <a:spcPts val="0"/>
              </a:spcAft>
              <a:buNone/>
            </a:pPr>
            <a:r>
              <a:rPr lang="en" sz="1300"/>
              <a:t> </a:t>
            </a:r>
            <a:endParaRPr b="0" i="0" sz="1700" u="none" cap="none" strike="noStrike"/>
          </a:p>
        </p:txBody>
      </p:sp>
      <p:sp>
        <p:nvSpPr>
          <p:cNvPr id="199" name="Shape 199"/>
          <p:cNvSpPr txBox="1"/>
          <p:nvPr>
            <p:ph idx="1" type="body"/>
          </p:nvPr>
        </p:nvSpPr>
        <p:spPr>
          <a:xfrm>
            <a:off x="751582" y="4573512"/>
            <a:ext cx="5430600" cy="3884100"/>
          </a:xfrm>
          <a:prstGeom prst="rect">
            <a:avLst/>
          </a:prstGeom>
          <a:noFill/>
          <a:ln>
            <a:noFill/>
          </a:ln>
        </p:spPr>
        <p:txBody>
          <a:bodyPr anchorCtr="0" anchor="t" bIns="44275" lIns="90125" spcFirstLastPara="1" rIns="90125" wrap="square" tIns="44275">
            <a:noAutofit/>
          </a:bodyPr>
          <a:lstStyle/>
          <a:p>
            <a:pPr indent="0" lvl="0" marL="0" rtl="0">
              <a:spcBef>
                <a:spcPts val="0"/>
              </a:spcBef>
              <a:spcAft>
                <a:spcPts val="0"/>
              </a:spcAft>
              <a:buClr>
                <a:schemeClr val="dk1"/>
              </a:buClr>
              <a:buSzPts val="1000"/>
              <a:buFont typeface="Arial"/>
              <a:buNone/>
            </a:pPr>
            <a:r>
              <a:rPr lang="en" sz="1000"/>
              <a:t>Let’s look at an example.</a:t>
            </a:r>
            <a:r>
              <a:rPr lang="en" sz="1000">
                <a:solidFill>
                  <a:schemeClr val="dk1"/>
                </a:solidFill>
              </a:rPr>
              <a:t> In the program on this slide, we have a method which takes in an array and two integers - N and X - the number of elements in an array and some numeric threshold. Then, while a counter is less than N and the current entry of the array is less than X, if the current entry of the array is negative, we make it positive. The control flow graph for this method is on the right.</a:t>
            </a:r>
            <a:endParaRPr sz="1000"/>
          </a:p>
          <a:p>
            <a:pPr indent="0" lvl="0" marL="0" rtl="0">
              <a:spcBef>
                <a:spcPts val="0"/>
              </a:spcBef>
              <a:spcAft>
                <a:spcPts val="0"/>
              </a:spcAft>
              <a:buNone/>
            </a:pPr>
            <a:r>
              <a:rPr lang="en" sz="1000"/>
              <a:t>(participate - how many test cases? what is weakness of this? What won’t be revealed? Where would you use statement coverage?)</a:t>
            </a:r>
            <a:endParaRPr sz="1000"/>
          </a:p>
          <a:p>
            <a:pPr indent="0" lvl="0" marL="0" rtl="0">
              <a:spcBef>
                <a:spcPts val="0"/>
              </a:spcBef>
              <a:spcAft>
                <a:spcPts val="0"/>
              </a:spcAft>
              <a:buNone/>
            </a:pPr>
            <a:r>
              <a:rPr lang="en" sz="1000"/>
              <a:t>1- </a:t>
            </a:r>
            <a:r>
              <a:rPr b="0" i="0" lang="en" sz="1000" u="none" cap="none" strike="noStrike"/>
              <a:t>For th</a:t>
            </a:r>
            <a:r>
              <a:rPr lang="en" sz="1000"/>
              <a:t>is</a:t>
            </a:r>
            <a:r>
              <a:rPr b="0" i="0" lang="en" sz="1000" u="none" cap="none" strike="noStrike"/>
              <a:t> simple </a:t>
            </a:r>
            <a:r>
              <a:rPr lang="en" sz="1000"/>
              <a:t>method</a:t>
            </a:r>
            <a:r>
              <a:rPr b="0" i="0" lang="en" sz="1000" u="none" cap="none" strike="noStrike"/>
              <a:t>, a single test </a:t>
            </a:r>
            <a:r>
              <a:rPr lang="en" sz="1000"/>
              <a:t>input</a:t>
            </a:r>
            <a:r>
              <a:rPr b="0" i="0" lang="en" sz="1000" u="none" cap="none" strike="noStrike"/>
              <a:t> that executes the loop at least once with a negative array entry satisfies the criterion. </a:t>
            </a:r>
            <a:endParaRPr b="0" i="0" sz="1000" u="none" cap="none" strike="noStrike"/>
          </a:p>
          <a:p>
            <a:pPr indent="0" lvl="0" marL="0" rtl="0">
              <a:spcBef>
                <a:spcPts val="0"/>
              </a:spcBef>
              <a:spcAft>
                <a:spcPts val="0"/>
              </a:spcAft>
              <a:buNone/>
            </a:pPr>
            <a:r>
              <a:rPr lang="en" sz="1000"/>
              <a:t>2 - </a:t>
            </a:r>
            <a:r>
              <a:rPr b="0" i="0" lang="en" sz="1000" u="none" cap="none" strike="noStrike"/>
              <a:t>Statement coverage represents the basic coverage criterion.  We just ask that the code be execut</a:t>
            </a:r>
            <a:r>
              <a:rPr lang="en" sz="1000"/>
              <a:t>ed. </a:t>
            </a:r>
            <a:r>
              <a:rPr b="0" i="0" lang="en" sz="1000" u="none" cap="none" strike="noStrike"/>
              <a:t>Many possible faults can remain uncover with tests that satisfy statement coverage.  In the example, the chosen test would not reveal failures that could occur when </a:t>
            </a:r>
            <a:r>
              <a:rPr lang="en" sz="1000"/>
              <a:t>the </a:t>
            </a:r>
            <a:r>
              <a:rPr b="0" i="0" lang="en" sz="1000" u="none" cap="none" strike="noStrike"/>
              <a:t>loop is not executed, failu</a:t>
            </a:r>
            <a:r>
              <a:rPr lang="en" sz="1000"/>
              <a:t>res due to taking the false branch in the a[i]&lt; 0 stepm </a:t>
            </a:r>
            <a:r>
              <a:rPr b="0" i="0" lang="en" sz="1000" u="none" cap="none" strike="noStrike"/>
              <a:t>failures in one of the two conditions of the boolean while expression, failures due to the bad access of elements of the tail of the array.</a:t>
            </a:r>
            <a:endParaRPr sz="1000"/>
          </a:p>
          <a:p>
            <a:pPr indent="0" lvl="0" marL="0" rtl="0">
              <a:spcBef>
                <a:spcPts val="0"/>
              </a:spcBef>
              <a:spcAft>
                <a:spcPts val="0"/>
              </a:spcAft>
              <a:buNone/>
            </a:pPr>
            <a:r>
              <a:rPr lang="en" sz="1000"/>
              <a:t>3- Statement coverage is often easy to obtain and, as a result, cheap. It is used </a:t>
            </a:r>
            <a:r>
              <a:rPr b="0" i="0" lang="en" sz="1000" u="none" cap="none" strike="noStrike"/>
              <a:t>where other criteria would require too many test cases, or for programs  with very low reliability criteria, where a good coverage would be too expensive with respect to the requirements.</a:t>
            </a:r>
            <a:endParaRPr sz="1000"/>
          </a:p>
        </p:txBody>
      </p:sp>
      <p:sp>
        <p:nvSpPr>
          <p:cNvPr id="200" name="Shape 200"/>
          <p:cNvSpPr/>
          <p:nvPr>
            <p:ph idx="3" type="sldImg"/>
          </p:nvPr>
        </p:nvSpPr>
        <p:spPr>
          <a:xfrm>
            <a:off x="1324570" y="798286"/>
            <a:ext cx="4209000" cy="3207000"/>
          </a:xfrm>
          <a:custGeom>
            <a:pathLst>
              <a:path extrusionOk="0" h="120000" w="120000">
                <a:moveTo>
                  <a:pt x="0" y="0"/>
                </a:moveTo>
                <a:lnTo>
                  <a:pt x="120000" y="0"/>
                </a:lnTo>
                <a:lnTo>
                  <a:pt x="120000" y="120000"/>
                </a:lnTo>
                <a:lnTo>
                  <a:pt x="0" y="120000"/>
                </a:lnTo>
                <a:close/>
              </a:path>
            </a:pathLst>
          </a:custGeom>
          <a:noFill/>
          <a:ln cap="flat" cmpd="sng" w="12700">
            <a:solidFill>
              <a:schemeClr val="dk1"/>
            </a:solidFill>
            <a:prstDash val="solid"/>
            <a:miter lim="8000"/>
            <a:headEnd len="med" w="med" type="none"/>
            <a:tailEnd len="med" w="med"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6" name="Shape 226"/>
        <p:cNvGrpSpPr/>
        <p:nvPr/>
      </p:nvGrpSpPr>
      <p:grpSpPr>
        <a:xfrm>
          <a:off x="0" y="0"/>
          <a:ext cx="0" cy="0"/>
          <a:chOff x="0" y="0"/>
          <a:chExt cx="0" cy="0"/>
        </a:xfrm>
      </p:grpSpPr>
      <p:sp>
        <p:nvSpPr>
          <p:cNvPr id="227" name="Shape 22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28" name="Shape 22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20000"/>
              </a:lnSpc>
              <a:spcBef>
                <a:spcPts val="0"/>
              </a:spcBef>
              <a:spcAft>
                <a:spcPts val="0"/>
              </a:spcAft>
              <a:buNone/>
            </a:pPr>
            <a:r>
              <a:rPr lang="en">
                <a:solidFill>
                  <a:schemeClr val="dk1"/>
                </a:solidFill>
              </a:rPr>
              <a:t>One thing to note is that (read 1). It’s all in how you write the test - you could write 1, 5, 20 tests - all could achieve the same level of coverage. (read 2)</a:t>
            </a:r>
            <a:endParaRPr>
              <a:solidFill>
                <a:schemeClr val="dk1"/>
              </a:solidFill>
            </a:endParaRPr>
          </a:p>
          <a:p>
            <a:pPr indent="0" lvl="0" marL="0" rtl="0">
              <a:lnSpc>
                <a:spcPct val="120000"/>
              </a:lnSpc>
              <a:spcBef>
                <a:spcPts val="0"/>
              </a:spcBef>
              <a:spcAft>
                <a:spcPts val="0"/>
              </a:spcAft>
              <a:buNone/>
            </a:pPr>
            <a:r>
              <a:rPr lang="en">
                <a:solidFill>
                  <a:schemeClr val="dk1"/>
                </a:solidFill>
              </a:rPr>
              <a:t>That said, larger test suites may not achieve more coverage, but (read 3)</a:t>
            </a:r>
            <a:endParaRPr>
              <a:solidFill>
                <a:schemeClr val="dk1"/>
              </a:solidFill>
            </a:endParaRPr>
          </a:p>
          <a:p>
            <a:pPr indent="0" lvl="0" marL="0" rtl="0">
              <a:lnSpc>
                <a:spcPct val="120000"/>
              </a:lnSpc>
              <a:spcBef>
                <a:spcPts val="0"/>
              </a:spcBef>
              <a:spcAft>
                <a:spcPts val="0"/>
              </a:spcAft>
              <a:buNone/>
            </a:pPr>
            <a:r>
              <a:rPr lang="en">
                <a:solidFill>
                  <a:schemeClr val="dk1"/>
                </a:solidFill>
              </a:rPr>
              <a:t>The reason is that (read 4). They might run the same code twice, but supply the right values to trigger a fault that had not been seen before.</a:t>
            </a:r>
            <a:endParaRPr>
              <a:solidFill>
                <a:schemeClr val="dk1"/>
              </a:solidFill>
            </a:endParaRPr>
          </a:p>
          <a:p>
            <a:pPr indent="0" lvl="0" marL="0" rtl="0">
              <a:lnSpc>
                <a:spcPct val="120000"/>
              </a:lnSpc>
              <a:spcBef>
                <a:spcPts val="0"/>
              </a:spcBef>
              <a:spcAft>
                <a:spcPts val="0"/>
              </a:spcAft>
              <a:buNone/>
            </a:pPr>
            <a:r>
              <a:rPr lang="en">
                <a:solidFill>
                  <a:schemeClr val="dk1"/>
                </a:solidFill>
              </a:rPr>
              <a:t>This hints at a very important truth - (read 5)</a:t>
            </a:r>
            <a:endParaRPr>
              <a:solidFill>
                <a:schemeClr val="dk1"/>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 name="Shape 52"/>
        <p:cNvGrpSpPr/>
        <p:nvPr/>
      </p:nvGrpSpPr>
      <p:grpSpPr>
        <a:xfrm>
          <a:off x="0" y="0"/>
          <a:ext cx="0" cy="0"/>
          <a:chOff x="0" y="0"/>
          <a:chExt cx="0" cy="0"/>
        </a:xfrm>
      </p:grpSpPr>
      <p:sp>
        <p:nvSpPr>
          <p:cNvPr id="53" name="Shape 53"/>
          <p:cNvSpPr/>
          <p:nvPr>
            <p:ph idx="2" type="sldImg"/>
          </p:nvPr>
        </p:nvSpPr>
        <p:spPr>
          <a:xfrm>
            <a:off x="1714753" y="685800"/>
            <a:ext cx="3429300" cy="3429000"/>
          </a:xfrm>
          <a:custGeom>
            <a:pathLst>
              <a:path extrusionOk="0" h="120000" w="120000">
                <a:moveTo>
                  <a:pt x="0" y="0"/>
                </a:moveTo>
                <a:lnTo>
                  <a:pt x="120000" y="0"/>
                </a:lnTo>
                <a:lnTo>
                  <a:pt x="120000" y="120000"/>
                </a:lnTo>
                <a:lnTo>
                  <a:pt x="0" y="120000"/>
                </a:lnTo>
                <a:close/>
              </a:path>
            </a:pathLst>
          </a:custGeom>
        </p:spPr>
      </p:sp>
      <p:sp>
        <p:nvSpPr>
          <p:cNvPr id="54" name="Shape 5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After we have made a test plan, come up with tests, and executed them...</a:t>
            </a:r>
            <a:endParaRPr/>
          </a:p>
          <a:p>
            <a:pPr indent="0" lvl="0" marL="0" rtl="0">
              <a:spcBef>
                <a:spcPts val="0"/>
              </a:spcBef>
              <a:spcAft>
                <a:spcPts val="0"/>
              </a:spcAft>
              <a:buNone/>
            </a:pPr>
            <a:r>
              <a:rPr lang="en"/>
              <a:t>eventually make a judgement call</a:t>
            </a:r>
            <a:endParaRPr/>
          </a:p>
          <a:p>
            <a:pPr indent="0" lvl="0" marL="0" rtl="0">
              <a:spcBef>
                <a:spcPts val="0"/>
              </a:spcBef>
              <a:spcAft>
                <a:spcPts val="0"/>
              </a:spcAft>
              <a:buNone/>
            </a:pPr>
            <a:r>
              <a:rPr lang="en"/>
              <a:t>how do you answer a question like that?</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3" name="Shape 233"/>
        <p:cNvGrpSpPr/>
        <p:nvPr/>
      </p:nvGrpSpPr>
      <p:grpSpPr>
        <a:xfrm>
          <a:off x="0" y="0"/>
          <a:ext cx="0" cy="0"/>
          <a:chOff x="0" y="0"/>
          <a:chExt cx="0" cy="0"/>
        </a:xfrm>
      </p:grpSpPr>
      <p:sp>
        <p:nvSpPr>
          <p:cNvPr id="234" name="Shape 23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35" name="Shape 23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20000"/>
              </a:lnSpc>
              <a:spcBef>
                <a:spcPts val="0"/>
              </a:spcBef>
              <a:spcAft>
                <a:spcPts val="0"/>
              </a:spcAft>
              <a:buNone/>
            </a:pPr>
            <a:r>
              <a:rPr lang="en">
                <a:solidFill>
                  <a:schemeClr val="dk1"/>
                </a:solidFill>
              </a:rPr>
              <a:t>(read 1). This is because some tests are better than others for localizing faults. If we choose one obligation at a time and target that specifically, we effectively carve out one path and execute it. If that test fails, we can more easily tell what exactly went wrong. Contrast that against a test that goes in and executes - say - a loop over and over again. It might satsify a bunch of test obligations - it gets us, technically, closer to our goal. But, if it fails, it’s much harder to tell what went wrong. This is another important lesson with coverage - it’s actually easy to achieve a lot of the time. It shouldn’t be treated as the be-all-end-all goal of testing. We don’t test to achieve coverage, we test to find faults. These measurements are meant to help you build good tests, not to be something to hit as fast as possible so we can go home. So, things that quickly increase the coverage level are not always the best testing approaches. They satisfy the letter of the law, but not the spirit.</a:t>
            </a:r>
            <a:endParaRPr>
              <a:solidFill>
                <a:schemeClr val="dk1"/>
              </a:solidFil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0" name="Shape 240"/>
        <p:cNvGrpSpPr/>
        <p:nvPr/>
      </p:nvGrpSpPr>
      <p:grpSpPr>
        <a:xfrm>
          <a:off x="0" y="0"/>
          <a:ext cx="0" cy="0"/>
          <a:chOff x="0" y="0"/>
          <a:chExt cx="0" cy="0"/>
        </a:xfrm>
      </p:grpSpPr>
      <p:sp>
        <p:nvSpPr>
          <p:cNvPr id="241" name="Shape 24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42" name="Shape 24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20000"/>
              </a:lnSpc>
              <a:spcBef>
                <a:spcPts val="0"/>
              </a:spcBef>
              <a:spcAft>
                <a:spcPts val="0"/>
              </a:spcAft>
              <a:buNone/>
            </a:pPr>
            <a:r>
              <a:rPr lang="en">
                <a:solidFill>
                  <a:schemeClr val="dk1"/>
                </a:solidFill>
              </a:rPr>
              <a:t>(read)</a:t>
            </a:r>
            <a:endParaRPr>
              <a:solidFill>
                <a:schemeClr val="dk1"/>
              </a:solidFil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8" name="Shape 248"/>
        <p:cNvGrpSpPr/>
        <p:nvPr/>
      </p:nvGrpSpPr>
      <p:grpSpPr>
        <a:xfrm>
          <a:off x="0" y="0"/>
          <a:ext cx="0" cy="0"/>
          <a:chOff x="0" y="0"/>
          <a:chExt cx="0" cy="0"/>
        </a:xfrm>
      </p:grpSpPr>
      <p:sp>
        <p:nvSpPr>
          <p:cNvPr id="249" name="Shape 24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50" name="Shape 25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20000"/>
              </a:lnSpc>
              <a:spcBef>
                <a:spcPts val="0"/>
              </a:spcBef>
              <a:spcAft>
                <a:spcPts val="0"/>
              </a:spcAft>
              <a:buNone/>
            </a:pPr>
            <a:r>
              <a:rPr lang="en">
                <a:solidFill>
                  <a:schemeClr val="dk1"/>
                </a:solidFill>
              </a:rPr>
              <a:t>(read)</a:t>
            </a:r>
            <a:endParaRPr>
              <a:solidFill>
                <a:schemeClr val="dk1"/>
              </a:solidFil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5" name="Shape 255"/>
        <p:cNvGrpSpPr/>
        <p:nvPr/>
      </p:nvGrpSpPr>
      <p:grpSpPr>
        <a:xfrm>
          <a:off x="0" y="0"/>
          <a:ext cx="0" cy="0"/>
          <a:chOff x="0" y="0"/>
          <a:chExt cx="0" cy="0"/>
        </a:xfrm>
      </p:grpSpPr>
      <p:sp>
        <p:nvSpPr>
          <p:cNvPr id="256" name="Shape 25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57" name="Shape 25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20000"/>
              </a:lnSpc>
              <a:spcBef>
                <a:spcPts val="0"/>
              </a:spcBef>
              <a:spcAft>
                <a:spcPts val="0"/>
              </a:spcAft>
              <a:buNone/>
            </a:pPr>
            <a:r>
              <a:rPr lang="en">
                <a:solidFill>
                  <a:schemeClr val="dk1"/>
                </a:solidFill>
              </a:rPr>
              <a:t>(read 1-3)</a:t>
            </a:r>
            <a:endParaRPr>
              <a:solidFill>
                <a:schemeClr val="dk1"/>
              </a:solidFill>
            </a:endParaRPr>
          </a:p>
          <a:p>
            <a:pPr indent="0" lvl="0" marL="0" rtl="0">
              <a:lnSpc>
                <a:spcPct val="120000"/>
              </a:lnSpc>
              <a:spcBef>
                <a:spcPts val="0"/>
              </a:spcBef>
              <a:spcAft>
                <a:spcPts val="0"/>
              </a:spcAft>
              <a:buNone/>
            </a:pPr>
            <a:r>
              <a:rPr lang="en">
                <a:solidFill>
                  <a:schemeClr val="dk1"/>
                </a:solidFill>
              </a:rPr>
              <a:t>It’s subsuming the other for a reason, and that’s because you’re doing more work. At the least, (read 4). And, in those cases, you might actually end up with a bunch of unsatisfiable obligations - ones that are impossible to come up with tests for. In that case, you might end up with a test suite that is less effective than one that targets an easier criterion because it doesn’t actually exercise that much of the code. </a:t>
            </a:r>
            <a:endParaRPr>
              <a:solidFill>
                <a:schemeClr val="dk1"/>
              </a:solidFill>
            </a:endParaRPr>
          </a:p>
          <a:p>
            <a:pPr indent="0" lvl="0" marL="0" rtl="0">
              <a:lnSpc>
                <a:spcPct val="120000"/>
              </a:lnSpc>
              <a:spcBef>
                <a:spcPts val="0"/>
              </a:spcBef>
              <a:spcAft>
                <a:spcPts val="0"/>
              </a:spcAft>
              <a:buNone/>
            </a:pPr>
            <a:r>
              <a:rPr lang="en">
                <a:solidFill>
                  <a:schemeClr val="dk1"/>
                </a:solidFill>
              </a:rPr>
              <a:t>You need to consider your capabilities and your budget in choosing how you test. Statement coverage may be all you can afford, it may be enough, but if you have the time and budget to shoot for branch coverage instead - and you can cover all of the branches - then you can claim statement coverage as well.</a:t>
            </a:r>
            <a:endParaRPr>
              <a:solidFill>
                <a:schemeClr val="dk1"/>
              </a:solidFil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2" name="Shape 262"/>
        <p:cNvGrpSpPr/>
        <p:nvPr/>
      </p:nvGrpSpPr>
      <p:grpSpPr>
        <a:xfrm>
          <a:off x="0" y="0"/>
          <a:ext cx="0" cy="0"/>
          <a:chOff x="0" y="0"/>
          <a:chExt cx="0" cy="0"/>
        </a:xfrm>
      </p:grpSpPr>
      <p:sp>
        <p:nvSpPr>
          <p:cNvPr id="263" name="Shape 263"/>
          <p:cNvSpPr txBox="1"/>
          <p:nvPr>
            <p:ph idx="2" type="hdr"/>
          </p:nvPr>
        </p:nvSpPr>
        <p:spPr>
          <a:xfrm>
            <a:off x="0" y="0"/>
            <a:ext cx="2971800" cy="457200"/>
          </a:xfrm>
          <a:prstGeom prst="rect">
            <a:avLst/>
          </a:prstGeom>
          <a:noFill/>
          <a:ln>
            <a:noFill/>
          </a:ln>
        </p:spPr>
        <p:txBody>
          <a:bodyPr anchorCtr="0" anchor="t" bIns="45550" lIns="91100" spcFirstLastPara="1" rIns="91100" wrap="square" tIns="45550">
            <a:noAutofit/>
          </a:bodyPr>
          <a:lstStyle/>
          <a:p>
            <a:pPr indent="0" lvl="0" marL="0" marR="0" rtl="0" algn="l">
              <a:spcBef>
                <a:spcPts val="0"/>
              </a:spcBef>
              <a:spcAft>
                <a:spcPts val="0"/>
              </a:spcAft>
              <a:buNone/>
            </a:pPr>
            <a:r>
              <a:rPr b="0" i="0" lang="en" sz="1200" u="none" cap="none" strike="noStrike"/>
              <a:t>Lecture 23 - White-Box Testing</a:t>
            </a:r>
            <a:endParaRPr b="0" i="0" sz="1700" u="none" cap="none" strike="noStrike"/>
          </a:p>
        </p:txBody>
      </p:sp>
      <p:sp>
        <p:nvSpPr>
          <p:cNvPr id="264" name="Shape 264"/>
          <p:cNvSpPr txBox="1"/>
          <p:nvPr>
            <p:ph idx="10" type="dt"/>
          </p:nvPr>
        </p:nvSpPr>
        <p:spPr>
          <a:xfrm>
            <a:off x="3884613" y="0"/>
            <a:ext cx="2971800" cy="457200"/>
          </a:xfrm>
          <a:prstGeom prst="rect">
            <a:avLst/>
          </a:prstGeom>
          <a:noFill/>
          <a:ln>
            <a:noFill/>
          </a:ln>
        </p:spPr>
        <p:txBody>
          <a:bodyPr anchorCtr="0" anchor="t" bIns="45550" lIns="91100" spcFirstLastPara="1" rIns="91100" wrap="square" tIns="45550">
            <a:noAutofit/>
          </a:bodyPr>
          <a:lstStyle/>
          <a:p>
            <a:pPr indent="0" lvl="0" marL="0" marR="0" rtl="0" algn="r">
              <a:spcBef>
                <a:spcPts val="0"/>
              </a:spcBef>
              <a:spcAft>
                <a:spcPts val="0"/>
              </a:spcAft>
              <a:buNone/>
            </a:pPr>
            <a:r>
              <a:rPr b="0" i="0" lang="en" sz="1200" u="none" cap="none" strike="noStrike"/>
              <a:t>CSci 5801  - Fall 2012</a:t>
            </a:r>
            <a:endParaRPr b="0" i="0" sz="1700" u="none" cap="none" strike="noStrike"/>
          </a:p>
        </p:txBody>
      </p:sp>
      <p:sp>
        <p:nvSpPr>
          <p:cNvPr id="265" name="Shape 265"/>
          <p:cNvSpPr txBox="1"/>
          <p:nvPr>
            <p:ph idx="11" type="ftr"/>
          </p:nvPr>
        </p:nvSpPr>
        <p:spPr>
          <a:xfrm>
            <a:off x="0" y="8685213"/>
            <a:ext cx="2971800" cy="457200"/>
          </a:xfrm>
          <a:prstGeom prst="rect">
            <a:avLst/>
          </a:prstGeom>
          <a:noFill/>
          <a:ln>
            <a:noFill/>
          </a:ln>
        </p:spPr>
        <p:txBody>
          <a:bodyPr anchorCtr="0" anchor="b" bIns="45550" lIns="91100" spcFirstLastPara="1" rIns="91100" wrap="square" tIns="45550">
            <a:noAutofit/>
          </a:bodyPr>
          <a:lstStyle/>
          <a:p>
            <a:pPr indent="0" lvl="0" marL="0" marR="0" rtl="0" algn="l">
              <a:spcBef>
                <a:spcPts val="0"/>
              </a:spcBef>
              <a:spcAft>
                <a:spcPts val="0"/>
              </a:spcAft>
              <a:buNone/>
            </a:pPr>
            <a:r>
              <a:rPr b="0" i="0" lang="en" sz="1200" u="none" cap="none" strike="noStrike"/>
              <a:t>CSci 5801 - Dr. Mats Heimdahl</a:t>
            </a:r>
            <a:endParaRPr b="0" i="0" sz="1200" u="none" cap="none" strike="noStrike"/>
          </a:p>
        </p:txBody>
      </p:sp>
      <p:sp>
        <p:nvSpPr>
          <p:cNvPr id="266" name="Shape 266"/>
          <p:cNvSpPr txBox="1"/>
          <p:nvPr>
            <p:ph idx="12" type="sldNum"/>
          </p:nvPr>
        </p:nvSpPr>
        <p:spPr>
          <a:xfrm>
            <a:off x="3884613" y="8685213"/>
            <a:ext cx="2971800" cy="457200"/>
          </a:xfrm>
          <a:prstGeom prst="rect">
            <a:avLst/>
          </a:prstGeom>
          <a:noFill/>
          <a:ln>
            <a:noFill/>
          </a:ln>
        </p:spPr>
        <p:txBody>
          <a:bodyPr anchorCtr="0" anchor="b" bIns="45550" lIns="91100" spcFirstLastPara="1" rIns="91100" wrap="square" tIns="45550">
            <a:noAutofit/>
          </a:bodyPr>
          <a:lstStyle/>
          <a:p>
            <a:pPr indent="0" lvl="0" marL="0" marR="0" rtl="0" algn="r">
              <a:spcBef>
                <a:spcPts val="0"/>
              </a:spcBef>
              <a:spcAft>
                <a:spcPts val="0"/>
              </a:spcAft>
              <a:buNone/>
            </a:pPr>
            <a:r>
              <a:rPr lang="en" sz="1300"/>
              <a:t> </a:t>
            </a:r>
            <a:endParaRPr b="0" i="0" sz="1700" u="none" cap="none" strike="noStrike"/>
          </a:p>
        </p:txBody>
      </p:sp>
      <p:sp>
        <p:nvSpPr>
          <p:cNvPr id="267" name="Shape 267"/>
          <p:cNvSpPr txBox="1"/>
          <p:nvPr>
            <p:ph idx="1" type="body"/>
          </p:nvPr>
        </p:nvSpPr>
        <p:spPr>
          <a:xfrm>
            <a:off x="751582" y="4573512"/>
            <a:ext cx="5430600" cy="3884100"/>
          </a:xfrm>
          <a:prstGeom prst="rect">
            <a:avLst/>
          </a:prstGeom>
          <a:noFill/>
          <a:ln>
            <a:noFill/>
          </a:ln>
        </p:spPr>
        <p:txBody>
          <a:bodyPr anchorCtr="0" anchor="t" bIns="44275" lIns="90125" spcFirstLastPara="1" rIns="90125" wrap="square" tIns="44275">
            <a:noAutofit/>
          </a:bodyPr>
          <a:lstStyle/>
          <a:p>
            <a:pPr indent="0" lvl="0" marL="0" rtl="0">
              <a:spcBef>
                <a:spcPts val="0"/>
              </a:spcBef>
              <a:spcAft>
                <a:spcPts val="0"/>
              </a:spcAft>
              <a:buNone/>
            </a:pPr>
            <a:r>
              <a:rPr lang="en" sz="1000"/>
              <a:t>Lets look at this program again</a:t>
            </a:r>
            <a:endParaRPr sz="1000"/>
          </a:p>
          <a:p>
            <a:pPr indent="0" lvl="0" marL="0" rtl="0">
              <a:spcBef>
                <a:spcPts val="0"/>
              </a:spcBef>
              <a:spcAft>
                <a:spcPts val="0"/>
              </a:spcAft>
              <a:buNone/>
            </a:pPr>
            <a:r>
              <a:rPr lang="en" sz="1000"/>
              <a:t>(participation - do we need to add any tests? Relation to statement? weaknesses? faults not revealed?)</a:t>
            </a:r>
            <a:endParaRPr sz="1000"/>
          </a:p>
          <a:p>
            <a:pPr indent="0" lvl="0" marL="0" rtl="0">
              <a:spcBef>
                <a:spcPts val="0"/>
              </a:spcBef>
              <a:spcAft>
                <a:spcPts val="0"/>
              </a:spcAft>
              <a:buNone/>
            </a:pPr>
            <a:r>
              <a:rPr b="0" i="0" lang="en" sz="1000" u="none" cap="none" strike="noStrike"/>
              <a:t>In the example on the slide, this would require to cover both the </a:t>
            </a:r>
            <a:r>
              <a:rPr b="0" i="1" lang="en" sz="1000" u="none" cap="none" strike="noStrike"/>
              <a:t>True</a:t>
            </a:r>
            <a:r>
              <a:rPr b="0" i="0" lang="en" sz="1000" u="none" cap="none" strike="noStrike"/>
              <a:t> and the </a:t>
            </a:r>
            <a:r>
              <a:rPr b="0" i="1" lang="en" sz="1000" u="none" cap="none" strike="noStrike"/>
              <a:t>False</a:t>
            </a:r>
            <a:r>
              <a:rPr b="0" i="0" lang="en" sz="1000" u="none" cap="none" strike="noStrike"/>
              <a:t> edges exiting the </a:t>
            </a:r>
            <a:r>
              <a:rPr b="0" i="1" lang="en" sz="1000" u="none" cap="none" strike="noStrike"/>
              <a:t>if</a:t>
            </a:r>
            <a:r>
              <a:rPr b="0" i="0" lang="en" sz="1000" u="none" cap="none" strike="noStrike"/>
              <a:t> condition. </a:t>
            </a:r>
            <a:r>
              <a:rPr lang="en" sz="1000"/>
              <a:t>This can still be done in one test that executes the loop twice - once where the array entry is negative and once where it is positive, but it does require a little more though - you need to cover that false branch, which was not required in statement coverage.</a:t>
            </a:r>
            <a:endParaRPr b="0" i="0" sz="1000" u="none" cap="none" strike="noStrike"/>
          </a:p>
          <a:p>
            <a:pPr indent="0" lvl="0" marL="0" rtl="0">
              <a:spcBef>
                <a:spcPts val="0"/>
              </a:spcBef>
              <a:spcAft>
                <a:spcPts val="0"/>
              </a:spcAft>
              <a:buNone/>
            </a:pPr>
            <a:r>
              <a:rPr b="0" i="0" lang="en" sz="1000" u="none" cap="none" strike="noStrike"/>
              <a:t>Branch coverage improves (subsumes) statement coverage, since tests that satisfy branch coverage, satisfy also statement coverage, but not the contrary. In the example, branch coverage </a:t>
            </a:r>
            <a:r>
              <a:rPr lang="en" sz="1000"/>
              <a:t>improves </a:t>
            </a:r>
            <a:r>
              <a:rPr b="0" i="0" lang="en" sz="1000" u="none" cap="none" strike="noStrike"/>
              <a:t> the possibility of revealing faults due to </a:t>
            </a:r>
            <a:r>
              <a:rPr lang="en" sz="1000"/>
              <a:t>bad</a:t>
            </a:r>
            <a:r>
              <a:rPr b="0" i="0" lang="en" sz="1000" u="none" cap="none" strike="noStrike"/>
              <a:t> handling of positive elements of the array (that are dealt with by the </a:t>
            </a:r>
            <a:r>
              <a:rPr b="0" i="1" lang="en" sz="1000" u="none" cap="none" strike="noStrike"/>
              <a:t>if-false</a:t>
            </a:r>
            <a:r>
              <a:rPr b="0" i="0" lang="en" sz="1000" u="none" cap="none" strike="noStrike"/>
              <a:t> branch).</a:t>
            </a:r>
            <a:r>
              <a:rPr lang="en" sz="1000"/>
              <a:t> But</a:t>
            </a:r>
            <a:r>
              <a:rPr b="0" i="0" lang="en" sz="1000" u="none" cap="none" strike="noStrike"/>
              <a:t>, failures that occur when the cycle is not executed, failures due to one of the two conditions of the boolean while expression, failures due to the bad access of elements of the tail of the array would still remain uncaught. So, we can do a bit better</a:t>
            </a:r>
            <a:r>
              <a:rPr lang="en" sz="1000"/>
              <a:t>,</a:t>
            </a:r>
            <a:endParaRPr sz="1000"/>
          </a:p>
          <a:p>
            <a:pPr indent="0" lvl="0" marL="0" rtl="0">
              <a:spcBef>
                <a:spcPts val="0"/>
              </a:spcBef>
              <a:spcAft>
                <a:spcPts val="0"/>
              </a:spcAft>
              <a:buNone/>
            </a:pPr>
            <a:r>
              <a:rPr lang="en" sz="1000"/>
              <a:t>Branch is probably the most common coveage type measured. Branch coverage gives you statement for not much more cost, and it hits all sorts of faults that statement coverage might miss, so it is often the default used in testing. It misses some kinds of faults, but hits a nice balance between cost and fault-exposing potential. </a:t>
            </a:r>
            <a:endParaRPr sz="1000"/>
          </a:p>
        </p:txBody>
      </p:sp>
      <p:sp>
        <p:nvSpPr>
          <p:cNvPr id="268" name="Shape 268"/>
          <p:cNvSpPr/>
          <p:nvPr>
            <p:ph idx="3" type="sldImg"/>
          </p:nvPr>
        </p:nvSpPr>
        <p:spPr>
          <a:xfrm>
            <a:off x="1324570" y="798286"/>
            <a:ext cx="4209000" cy="3207000"/>
          </a:xfrm>
          <a:custGeom>
            <a:pathLst>
              <a:path extrusionOk="0" h="120000" w="120000">
                <a:moveTo>
                  <a:pt x="0" y="0"/>
                </a:moveTo>
                <a:lnTo>
                  <a:pt x="120000" y="0"/>
                </a:lnTo>
                <a:lnTo>
                  <a:pt x="120000" y="120000"/>
                </a:lnTo>
                <a:lnTo>
                  <a:pt x="0" y="120000"/>
                </a:lnTo>
                <a:close/>
              </a:path>
            </a:pathLst>
          </a:custGeom>
          <a:noFill/>
          <a:ln cap="flat" cmpd="sng" w="12700">
            <a:solidFill>
              <a:schemeClr val="dk1"/>
            </a:solidFill>
            <a:prstDash val="solid"/>
            <a:miter lim="8000"/>
            <a:headEnd len="med" w="med" type="none"/>
            <a:tailEnd len="med" w="med"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4" name="Shape 294"/>
        <p:cNvGrpSpPr/>
        <p:nvPr/>
      </p:nvGrpSpPr>
      <p:grpSpPr>
        <a:xfrm>
          <a:off x="0" y="0"/>
          <a:ext cx="0" cy="0"/>
          <a:chOff x="0" y="0"/>
          <a:chExt cx="0" cy="0"/>
        </a:xfrm>
      </p:grpSpPr>
      <p:sp>
        <p:nvSpPr>
          <p:cNvPr id="295" name="Shape 29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96" name="Shape 29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20000"/>
              </a:lnSpc>
              <a:spcBef>
                <a:spcPts val="0"/>
              </a:spcBef>
              <a:spcAft>
                <a:spcPts val="0"/>
              </a:spcAft>
              <a:buNone/>
            </a:pPr>
            <a:r>
              <a:rPr lang="en">
                <a:solidFill>
                  <a:schemeClr val="dk1"/>
                </a:solidFill>
              </a:rPr>
              <a:t>When you decide which branch to take in the code, that decision is usually made by evaluating the result of a complex boolean expression. These expressions are known as decisions.</a:t>
            </a:r>
            <a:endParaRPr>
              <a:solidFill>
                <a:schemeClr val="dk1"/>
              </a:solidFill>
            </a:endParaRPr>
          </a:p>
          <a:p>
            <a:pPr indent="0" lvl="0" marL="0" rtl="0">
              <a:lnSpc>
                <a:spcPct val="120000"/>
              </a:lnSpc>
              <a:spcBef>
                <a:spcPts val="0"/>
              </a:spcBef>
              <a:spcAft>
                <a:spcPts val="0"/>
              </a:spcAft>
              <a:buNone/>
            </a:pPr>
            <a:r>
              <a:rPr lang="en">
                <a:solidFill>
                  <a:schemeClr val="dk1"/>
                </a:solidFill>
              </a:rPr>
              <a:t>(1 -5). </a:t>
            </a:r>
            <a:endParaRPr>
              <a:solidFill>
                <a:schemeClr val="dk1"/>
              </a:solidFill>
            </a:endParaRPr>
          </a:p>
          <a:p>
            <a:pPr indent="0" lvl="0" marL="0" rtl="0">
              <a:lnSpc>
                <a:spcPct val="120000"/>
              </a:lnSpc>
              <a:spcBef>
                <a:spcPts val="0"/>
              </a:spcBef>
              <a:spcAft>
                <a:spcPts val="0"/>
              </a:spcAft>
              <a:buNone/>
            </a:pPr>
            <a:r>
              <a:rPr lang="en">
                <a:solidFill>
                  <a:schemeClr val="dk1"/>
                </a:solidFill>
              </a:rPr>
              <a:t>There is even a type of coverage called Decision coverage, which asks for all decisions to evaluate to true and false - so, branch coverage + the decisions that do not cause branching.</a:t>
            </a:r>
            <a:endParaRPr>
              <a:solidFill>
                <a:schemeClr val="dk1"/>
              </a:solidFill>
            </a:endParaRPr>
          </a:p>
          <a:p>
            <a:pPr indent="0" lvl="0" marL="0" rtl="0">
              <a:lnSpc>
                <a:spcPct val="120000"/>
              </a:lnSpc>
              <a:spcBef>
                <a:spcPts val="0"/>
              </a:spcBef>
              <a:spcAft>
                <a:spcPts val="0"/>
              </a:spcAft>
              <a:buNone/>
            </a:pPr>
            <a:r>
              <a:rPr lang="en">
                <a:solidFill>
                  <a:schemeClr val="dk1"/>
                </a:solidFill>
              </a:rPr>
              <a:t>Branch coverage is useful for exercising faults in the way that a computation is decomposed into different cases. But, the evaluated decision statements are often quite complex and - although they evaluate to true or false - the solution can often be reached in many different ways. In these cases, it is worth digging further into how we reach the true/false conclusion.</a:t>
            </a:r>
            <a:endParaRPr>
              <a:solidFill>
                <a:schemeClr val="dk1"/>
              </a:solidFill>
            </a:endParaRPr>
          </a:p>
          <a:p>
            <a:pPr indent="0" lvl="0" marL="0" rtl="0">
              <a:lnSpc>
                <a:spcPct val="120000"/>
              </a:lnSpc>
              <a:spcBef>
                <a:spcPts val="0"/>
              </a:spcBef>
              <a:spcAft>
                <a:spcPts val="0"/>
              </a:spcAft>
              <a:buNone/>
            </a:pPr>
            <a:r>
              <a:rPr lang="en">
                <a:solidFill>
                  <a:schemeClr val="dk1"/>
                </a:solidFill>
              </a:rPr>
              <a:t>Decisions are (6). These conditions are (7 -9)</a:t>
            </a:r>
            <a:endParaRPr>
              <a:solidFill>
                <a:schemeClr val="dk1"/>
              </a:solidFil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1" name="Shape 301"/>
        <p:cNvGrpSpPr/>
        <p:nvPr/>
      </p:nvGrpSpPr>
      <p:grpSpPr>
        <a:xfrm>
          <a:off x="0" y="0"/>
          <a:ext cx="0" cy="0"/>
          <a:chOff x="0" y="0"/>
          <a:chExt cx="0" cy="0"/>
        </a:xfrm>
      </p:grpSpPr>
      <p:sp>
        <p:nvSpPr>
          <p:cNvPr id="302" name="Shape 30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03" name="Shape 30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20000"/>
              </a:lnSpc>
              <a:spcBef>
                <a:spcPts val="0"/>
              </a:spcBef>
              <a:spcAft>
                <a:spcPts val="0"/>
              </a:spcAft>
              <a:buNone/>
            </a:pPr>
            <a:r>
              <a:rPr lang="en">
                <a:solidFill>
                  <a:schemeClr val="dk1"/>
                </a:solidFill>
              </a:rPr>
              <a:t>1-3. This is useful if your program has a large amount of boolean logic, as it helps uncover issues with how those expressions evaluate.</a:t>
            </a:r>
            <a:endParaRPr>
              <a:solidFill>
                <a:schemeClr val="dk1"/>
              </a:solidFil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9" name="Shape 309"/>
        <p:cNvGrpSpPr/>
        <p:nvPr/>
      </p:nvGrpSpPr>
      <p:grpSpPr>
        <a:xfrm>
          <a:off x="0" y="0"/>
          <a:ext cx="0" cy="0"/>
          <a:chOff x="0" y="0"/>
          <a:chExt cx="0" cy="0"/>
        </a:xfrm>
      </p:grpSpPr>
      <p:sp>
        <p:nvSpPr>
          <p:cNvPr id="310" name="Shape 31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11" name="Shape 31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20000"/>
              </a:lnSpc>
              <a:spcBef>
                <a:spcPts val="0"/>
              </a:spcBef>
              <a:spcAft>
                <a:spcPts val="0"/>
              </a:spcAft>
              <a:buNone/>
            </a:pPr>
            <a:r>
              <a:rPr lang="en">
                <a:solidFill>
                  <a:schemeClr val="dk1"/>
                </a:solidFill>
              </a:rPr>
              <a:t>(1)</a:t>
            </a:r>
            <a:endParaRPr>
              <a:solidFill>
                <a:schemeClr val="dk1"/>
              </a:solidFill>
            </a:endParaRPr>
          </a:p>
          <a:p>
            <a:pPr indent="0" lvl="0" marL="0" rtl="0">
              <a:lnSpc>
                <a:spcPct val="120000"/>
              </a:lnSpc>
              <a:spcBef>
                <a:spcPts val="0"/>
              </a:spcBef>
              <a:spcAft>
                <a:spcPts val="0"/>
              </a:spcAft>
              <a:buNone/>
            </a:pPr>
            <a:r>
              <a:rPr lang="en">
                <a:solidFill>
                  <a:schemeClr val="dk1"/>
                </a:solidFill>
              </a:rPr>
              <a:t>(2) example: as trivial as this seems, this fault could easily be missed by branch coverage since it only requires that the whole decision evaluate to true and false. Condition-based coverage metrics will be more likely to find these issues by diving into the contents of the statement. There are several forms of condition coverage, but the most basic asks (3-4)</a:t>
            </a:r>
            <a:endParaRPr>
              <a:solidFill>
                <a:schemeClr val="dk1"/>
              </a:solidFil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7" name="Shape 317"/>
        <p:cNvGrpSpPr/>
        <p:nvPr/>
      </p:nvGrpSpPr>
      <p:grpSpPr>
        <a:xfrm>
          <a:off x="0" y="0"/>
          <a:ext cx="0" cy="0"/>
          <a:chOff x="0" y="0"/>
          <a:chExt cx="0" cy="0"/>
        </a:xfrm>
      </p:grpSpPr>
      <p:sp>
        <p:nvSpPr>
          <p:cNvPr id="318" name="Shape 318"/>
          <p:cNvSpPr txBox="1"/>
          <p:nvPr>
            <p:ph idx="2" type="hdr"/>
          </p:nvPr>
        </p:nvSpPr>
        <p:spPr>
          <a:xfrm>
            <a:off x="0" y="0"/>
            <a:ext cx="2971800" cy="457200"/>
          </a:xfrm>
          <a:prstGeom prst="rect">
            <a:avLst/>
          </a:prstGeom>
          <a:noFill/>
          <a:ln>
            <a:noFill/>
          </a:ln>
        </p:spPr>
        <p:txBody>
          <a:bodyPr anchorCtr="0" anchor="t" bIns="45550" lIns="91100" spcFirstLastPara="1" rIns="91100" wrap="square" tIns="45550">
            <a:noAutofit/>
          </a:bodyPr>
          <a:lstStyle/>
          <a:p>
            <a:pPr indent="0" lvl="0" marL="0" marR="0" rtl="0" algn="l">
              <a:spcBef>
                <a:spcPts val="0"/>
              </a:spcBef>
              <a:spcAft>
                <a:spcPts val="0"/>
              </a:spcAft>
              <a:buNone/>
            </a:pPr>
            <a:r>
              <a:rPr b="0" i="0" lang="en" sz="1200" u="none" cap="none" strike="noStrike"/>
              <a:t>Lecture 23 - White-Box Testing</a:t>
            </a:r>
            <a:endParaRPr b="0" i="0" sz="1700" u="none" cap="none" strike="noStrike"/>
          </a:p>
        </p:txBody>
      </p:sp>
      <p:sp>
        <p:nvSpPr>
          <p:cNvPr id="319" name="Shape 319"/>
          <p:cNvSpPr txBox="1"/>
          <p:nvPr>
            <p:ph idx="10" type="dt"/>
          </p:nvPr>
        </p:nvSpPr>
        <p:spPr>
          <a:xfrm>
            <a:off x="3884613" y="0"/>
            <a:ext cx="2971800" cy="457200"/>
          </a:xfrm>
          <a:prstGeom prst="rect">
            <a:avLst/>
          </a:prstGeom>
          <a:noFill/>
          <a:ln>
            <a:noFill/>
          </a:ln>
        </p:spPr>
        <p:txBody>
          <a:bodyPr anchorCtr="0" anchor="t" bIns="45550" lIns="91100" spcFirstLastPara="1" rIns="91100" wrap="square" tIns="45550">
            <a:noAutofit/>
          </a:bodyPr>
          <a:lstStyle/>
          <a:p>
            <a:pPr indent="0" lvl="0" marL="0" marR="0" rtl="0" algn="r">
              <a:spcBef>
                <a:spcPts val="0"/>
              </a:spcBef>
              <a:spcAft>
                <a:spcPts val="0"/>
              </a:spcAft>
              <a:buNone/>
            </a:pPr>
            <a:r>
              <a:rPr b="0" i="0" lang="en" sz="1200" u="none" cap="none" strike="noStrike"/>
              <a:t>CSci 5801  - Fall 2012</a:t>
            </a:r>
            <a:endParaRPr b="0" i="0" sz="1700" u="none" cap="none" strike="noStrike"/>
          </a:p>
        </p:txBody>
      </p:sp>
      <p:sp>
        <p:nvSpPr>
          <p:cNvPr id="320" name="Shape 320"/>
          <p:cNvSpPr txBox="1"/>
          <p:nvPr>
            <p:ph idx="11" type="ftr"/>
          </p:nvPr>
        </p:nvSpPr>
        <p:spPr>
          <a:xfrm>
            <a:off x="0" y="8685213"/>
            <a:ext cx="2971800" cy="457200"/>
          </a:xfrm>
          <a:prstGeom prst="rect">
            <a:avLst/>
          </a:prstGeom>
          <a:noFill/>
          <a:ln>
            <a:noFill/>
          </a:ln>
        </p:spPr>
        <p:txBody>
          <a:bodyPr anchorCtr="0" anchor="b" bIns="45550" lIns="91100" spcFirstLastPara="1" rIns="91100" wrap="square" tIns="45550">
            <a:noAutofit/>
          </a:bodyPr>
          <a:lstStyle/>
          <a:p>
            <a:pPr indent="0" lvl="0" marL="0" marR="0" rtl="0" algn="l">
              <a:spcBef>
                <a:spcPts val="0"/>
              </a:spcBef>
              <a:spcAft>
                <a:spcPts val="0"/>
              </a:spcAft>
              <a:buNone/>
            </a:pPr>
            <a:r>
              <a:rPr b="0" i="0" lang="en" sz="1200" u="none" cap="none" strike="noStrike"/>
              <a:t>CSci 5801 - Dr. Mats Heimdahl</a:t>
            </a:r>
            <a:endParaRPr b="0" i="0" sz="1200" u="none" cap="none" strike="noStrike"/>
          </a:p>
        </p:txBody>
      </p:sp>
      <p:sp>
        <p:nvSpPr>
          <p:cNvPr id="321" name="Shape 321"/>
          <p:cNvSpPr txBox="1"/>
          <p:nvPr>
            <p:ph idx="12" type="sldNum"/>
          </p:nvPr>
        </p:nvSpPr>
        <p:spPr>
          <a:xfrm>
            <a:off x="3884613" y="8685213"/>
            <a:ext cx="2971800" cy="457200"/>
          </a:xfrm>
          <a:prstGeom prst="rect">
            <a:avLst/>
          </a:prstGeom>
          <a:noFill/>
          <a:ln>
            <a:noFill/>
          </a:ln>
        </p:spPr>
        <p:txBody>
          <a:bodyPr anchorCtr="0" anchor="b" bIns="45550" lIns="91100" spcFirstLastPara="1" rIns="91100" wrap="square" tIns="45550">
            <a:noAutofit/>
          </a:bodyPr>
          <a:lstStyle/>
          <a:p>
            <a:pPr indent="0" lvl="0" marL="0" marR="0" rtl="0" algn="r">
              <a:spcBef>
                <a:spcPts val="0"/>
              </a:spcBef>
              <a:spcAft>
                <a:spcPts val="0"/>
              </a:spcAft>
              <a:buNone/>
            </a:pPr>
            <a:r>
              <a:rPr lang="en" sz="1300"/>
              <a:t> </a:t>
            </a:r>
            <a:endParaRPr b="0" i="0" sz="1700" u="none" cap="none" strike="noStrike"/>
          </a:p>
        </p:txBody>
      </p:sp>
      <p:sp>
        <p:nvSpPr>
          <p:cNvPr id="322" name="Shape 322"/>
          <p:cNvSpPr/>
          <p:nvPr>
            <p:ph idx="3" type="sldImg"/>
          </p:nvPr>
        </p:nvSpPr>
        <p:spPr>
          <a:xfrm>
            <a:off x="1178719" y="686405"/>
            <a:ext cx="4500600" cy="3429000"/>
          </a:xfrm>
          <a:custGeom>
            <a:pathLst>
              <a:path extrusionOk="0" h="120000" w="120000">
                <a:moveTo>
                  <a:pt x="0" y="0"/>
                </a:moveTo>
                <a:lnTo>
                  <a:pt x="120000" y="0"/>
                </a:lnTo>
                <a:lnTo>
                  <a:pt x="120000" y="120000"/>
                </a:lnTo>
                <a:lnTo>
                  <a:pt x="0" y="120000"/>
                </a:lnTo>
                <a:close/>
              </a:path>
            </a:pathLst>
          </a:custGeom>
          <a:noFill/>
          <a:ln>
            <a:noFill/>
          </a:ln>
        </p:spPr>
      </p:sp>
      <p:sp>
        <p:nvSpPr>
          <p:cNvPr id="323" name="Shape 323"/>
          <p:cNvSpPr txBox="1"/>
          <p:nvPr>
            <p:ph idx="1" type="body"/>
          </p:nvPr>
        </p:nvSpPr>
        <p:spPr>
          <a:xfrm>
            <a:off x="685800" y="4343400"/>
            <a:ext cx="5486400" cy="4114800"/>
          </a:xfrm>
          <a:prstGeom prst="rect">
            <a:avLst/>
          </a:prstGeom>
          <a:noFill/>
          <a:ln>
            <a:noFill/>
          </a:ln>
        </p:spPr>
        <p:txBody>
          <a:bodyPr anchorCtr="0" anchor="t" bIns="45550" lIns="91100" spcFirstLastPara="1" rIns="91100" wrap="square" tIns="45550">
            <a:noAutofit/>
          </a:bodyPr>
          <a:lstStyle/>
          <a:p>
            <a:pPr indent="0" lvl="0" marL="0" rtl="0">
              <a:spcBef>
                <a:spcPts val="0"/>
              </a:spcBef>
              <a:spcAft>
                <a:spcPts val="0"/>
              </a:spcAft>
              <a:buNone/>
            </a:pPr>
            <a:r>
              <a:rPr lang="en" sz="1300"/>
              <a:t>There are a number of variants on condition coverage - in the simplest case - basic condition coverage - we just need to make each condition true and false at some point</a:t>
            </a:r>
            <a:endParaRPr sz="1300"/>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0" name="Shape 330"/>
        <p:cNvGrpSpPr/>
        <p:nvPr/>
      </p:nvGrpSpPr>
      <p:grpSpPr>
        <a:xfrm>
          <a:off x="0" y="0"/>
          <a:ext cx="0" cy="0"/>
          <a:chOff x="0" y="0"/>
          <a:chExt cx="0" cy="0"/>
        </a:xfrm>
      </p:grpSpPr>
      <p:sp>
        <p:nvSpPr>
          <p:cNvPr id="331" name="Shape 331"/>
          <p:cNvSpPr txBox="1"/>
          <p:nvPr>
            <p:ph idx="2" type="hdr"/>
          </p:nvPr>
        </p:nvSpPr>
        <p:spPr>
          <a:xfrm>
            <a:off x="0" y="0"/>
            <a:ext cx="2971800" cy="457200"/>
          </a:xfrm>
          <a:prstGeom prst="rect">
            <a:avLst/>
          </a:prstGeom>
          <a:noFill/>
          <a:ln>
            <a:noFill/>
          </a:ln>
        </p:spPr>
        <p:txBody>
          <a:bodyPr anchorCtr="0" anchor="t" bIns="45550" lIns="91100" spcFirstLastPara="1" rIns="91100" wrap="square" tIns="45550">
            <a:noAutofit/>
          </a:bodyPr>
          <a:lstStyle/>
          <a:p>
            <a:pPr indent="0" lvl="0" marL="0" marR="0" rtl="0" algn="l">
              <a:spcBef>
                <a:spcPts val="0"/>
              </a:spcBef>
              <a:spcAft>
                <a:spcPts val="0"/>
              </a:spcAft>
              <a:buNone/>
            </a:pPr>
            <a:r>
              <a:rPr b="0" i="0" lang="en" sz="1200" u="none" cap="none" strike="noStrike"/>
              <a:t>Lecture 23 - White-Box Testing</a:t>
            </a:r>
            <a:endParaRPr b="0" i="0" sz="1700" u="none" cap="none" strike="noStrike"/>
          </a:p>
        </p:txBody>
      </p:sp>
      <p:sp>
        <p:nvSpPr>
          <p:cNvPr id="332" name="Shape 332"/>
          <p:cNvSpPr txBox="1"/>
          <p:nvPr>
            <p:ph idx="10" type="dt"/>
          </p:nvPr>
        </p:nvSpPr>
        <p:spPr>
          <a:xfrm>
            <a:off x="3884613" y="0"/>
            <a:ext cx="2971800" cy="457200"/>
          </a:xfrm>
          <a:prstGeom prst="rect">
            <a:avLst/>
          </a:prstGeom>
          <a:noFill/>
          <a:ln>
            <a:noFill/>
          </a:ln>
        </p:spPr>
        <p:txBody>
          <a:bodyPr anchorCtr="0" anchor="t" bIns="45550" lIns="91100" spcFirstLastPara="1" rIns="91100" wrap="square" tIns="45550">
            <a:noAutofit/>
          </a:bodyPr>
          <a:lstStyle/>
          <a:p>
            <a:pPr indent="0" lvl="0" marL="0" marR="0" rtl="0" algn="r">
              <a:spcBef>
                <a:spcPts val="0"/>
              </a:spcBef>
              <a:spcAft>
                <a:spcPts val="0"/>
              </a:spcAft>
              <a:buNone/>
            </a:pPr>
            <a:r>
              <a:rPr b="0" i="0" lang="en" sz="1200" u="none" cap="none" strike="noStrike"/>
              <a:t>CSci 5801  - Fall 2012</a:t>
            </a:r>
            <a:endParaRPr b="0" i="0" sz="1700" u="none" cap="none" strike="noStrike"/>
          </a:p>
        </p:txBody>
      </p:sp>
      <p:sp>
        <p:nvSpPr>
          <p:cNvPr id="333" name="Shape 333"/>
          <p:cNvSpPr txBox="1"/>
          <p:nvPr>
            <p:ph idx="11" type="ftr"/>
          </p:nvPr>
        </p:nvSpPr>
        <p:spPr>
          <a:xfrm>
            <a:off x="0" y="8685213"/>
            <a:ext cx="2971800" cy="457200"/>
          </a:xfrm>
          <a:prstGeom prst="rect">
            <a:avLst/>
          </a:prstGeom>
          <a:noFill/>
          <a:ln>
            <a:noFill/>
          </a:ln>
        </p:spPr>
        <p:txBody>
          <a:bodyPr anchorCtr="0" anchor="b" bIns="45550" lIns="91100" spcFirstLastPara="1" rIns="91100" wrap="square" tIns="45550">
            <a:noAutofit/>
          </a:bodyPr>
          <a:lstStyle/>
          <a:p>
            <a:pPr indent="0" lvl="0" marL="0" marR="0" rtl="0" algn="l">
              <a:spcBef>
                <a:spcPts val="0"/>
              </a:spcBef>
              <a:spcAft>
                <a:spcPts val="0"/>
              </a:spcAft>
              <a:buNone/>
            </a:pPr>
            <a:r>
              <a:rPr b="0" i="0" lang="en" sz="1200" u="none" cap="none" strike="noStrike"/>
              <a:t>CSci 5801 - Dr. Mats Heimdahl</a:t>
            </a:r>
            <a:endParaRPr b="0" i="0" sz="1200" u="none" cap="none" strike="noStrike"/>
          </a:p>
        </p:txBody>
      </p:sp>
      <p:sp>
        <p:nvSpPr>
          <p:cNvPr id="334" name="Shape 334"/>
          <p:cNvSpPr txBox="1"/>
          <p:nvPr>
            <p:ph idx="12" type="sldNum"/>
          </p:nvPr>
        </p:nvSpPr>
        <p:spPr>
          <a:xfrm>
            <a:off x="3884613" y="8685213"/>
            <a:ext cx="2971800" cy="457200"/>
          </a:xfrm>
          <a:prstGeom prst="rect">
            <a:avLst/>
          </a:prstGeom>
          <a:noFill/>
          <a:ln>
            <a:noFill/>
          </a:ln>
        </p:spPr>
        <p:txBody>
          <a:bodyPr anchorCtr="0" anchor="b" bIns="45550" lIns="91100" spcFirstLastPara="1" rIns="91100" wrap="square" tIns="45550">
            <a:noAutofit/>
          </a:bodyPr>
          <a:lstStyle/>
          <a:p>
            <a:pPr indent="0" lvl="0" marL="0" marR="0" rtl="0" algn="r">
              <a:spcBef>
                <a:spcPts val="0"/>
              </a:spcBef>
              <a:spcAft>
                <a:spcPts val="0"/>
              </a:spcAft>
              <a:buNone/>
            </a:pPr>
            <a:r>
              <a:rPr lang="en" sz="1300"/>
              <a:t> </a:t>
            </a:r>
            <a:endParaRPr b="0" i="0" sz="1700" u="none" cap="none" strike="noStrike"/>
          </a:p>
        </p:txBody>
      </p:sp>
      <p:sp>
        <p:nvSpPr>
          <p:cNvPr id="335" name="Shape 335"/>
          <p:cNvSpPr/>
          <p:nvPr>
            <p:ph idx="3" type="sldImg"/>
          </p:nvPr>
        </p:nvSpPr>
        <p:spPr>
          <a:xfrm>
            <a:off x="1324570" y="798286"/>
            <a:ext cx="4209000" cy="3207000"/>
          </a:xfrm>
          <a:custGeom>
            <a:pathLst>
              <a:path extrusionOk="0" h="120000" w="120000">
                <a:moveTo>
                  <a:pt x="0" y="0"/>
                </a:moveTo>
                <a:lnTo>
                  <a:pt x="120000" y="0"/>
                </a:lnTo>
                <a:lnTo>
                  <a:pt x="120000" y="120000"/>
                </a:lnTo>
                <a:lnTo>
                  <a:pt x="0" y="120000"/>
                </a:lnTo>
                <a:close/>
              </a:path>
            </a:pathLst>
          </a:custGeom>
          <a:noFill/>
          <a:ln cap="flat" cmpd="sng" w="12700">
            <a:solidFill>
              <a:schemeClr val="dk1"/>
            </a:solidFill>
            <a:prstDash val="solid"/>
            <a:miter lim="8000"/>
            <a:headEnd len="med" w="med" type="none"/>
            <a:tailEnd len="med" w="med" type="none"/>
          </a:ln>
        </p:spPr>
      </p:sp>
      <p:sp>
        <p:nvSpPr>
          <p:cNvPr id="336" name="Shape 336"/>
          <p:cNvSpPr txBox="1"/>
          <p:nvPr>
            <p:ph idx="1" type="body"/>
          </p:nvPr>
        </p:nvSpPr>
        <p:spPr>
          <a:xfrm>
            <a:off x="751582" y="4573512"/>
            <a:ext cx="5430600" cy="3884100"/>
          </a:xfrm>
          <a:prstGeom prst="rect">
            <a:avLst/>
          </a:prstGeom>
          <a:noFill/>
          <a:ln>
            <a:noFill/>
          </a:ln>
        </p:spPr>
        <p:txBody>
          <a:bodyPr anchorCtr="0" anchor="t" bIns="44275" lIns="90125" spcFirstLastPara="1" rIns="90125" wrap="square" tIns="44275">
            <a:noAutofit/>
          </a:bodyPr>
          <a:lstStyle/>
          <a:p>
            <a:pPr indent="0" lvl="0" marL="0" rtl="0">
              <a:spcBef>
                <a:spcPts val="0"/>
              </a:spcBef>
              <a:spcAft>
                <a:spcPts val="0"/>
              </a:spcAft>
              <a:buNone/>
            </a:pPr>
            <a:r>
              <a:rPr b="0" i="0" lang="en" sz="1100" u="none" cap="none" strike="noStrike"/>
              <a:t>Condition coverage requires each elementary condition belonging to a boolean expression to be exercised. </a:t>
            </a:r>
            <a:r>
              <a:rPr lang="en" sz="1100"/>
              <a:t>In branch coverage, the compound condition - i&lt;N and A[i] &lt; X - had to be true and false. This is fairly easy, since it’s a loop, as long as you don’t get caught in an infinite loops, you have to eventually exit - take the false branch. Now, we need to play with those conditional statements within the decision.</a:t>
            </a:r>
            <a:endParaRPr sz="1100"/>
          </a:p>
          <a:p>
            <a:pPr indent="0" lvl="0" marL="0" rtl="0">
              <a:spcBef>
                <a:spcPts val="0"/>
              </a:spcBef>
              <a:spcAft>
                <a:spcPts val="0"/>
              </a:spcAft>
              <a:buNone/>
            </a:pPr>
            <a:r>
              <a:rPr lang="en" sz="1100"/>
              <a:t>(participation - so, what is new? what do we need to cover now? does this subsume branch? weakness? faults?)</a:t>
            </a:r>
            <a:endParaRPr sz="1100"/>
          </a:p>
          <a:p>
            <a:pPr indent="0" lvl="0" marL="0" rtl="0">
              <a:spcBef>
                <a:spcPts val="0"/>
              </a:spcBef>
              <a:spcAft>
                <a:spcPts val="0"/>
              </a:spcAft>
              <a:buNone/>
            </a:pPr>
            <a:r>
              <a:rPr b="0" i="0" lang="en" sz="1100" u="none" cap="none" strike="noStrike"/>
              <a:t>In the example, this results in producing test cases that result in each elementary condition of the while expression to be </a:t>
            </a:r>
            <a:r>
              <a:rPr b="0" i="1" lang="en" sz="1100" u="none" cap="none" strike="noStrike"/>
              <a:t>False</a:t>
            </a:r>
            <a:r>
              <a:rPr b="0" i="0" lang="en" sz="1100" u="none" cap="none" strike="noStrike"/>
              <a:t> and </a:t>
            </a:r>
            <a:r>
              <a:rPr b="0" i="1" lang="en" sz="1100" u="none" cap="none" strike="noStrike"/>
              <a:t>True</a:t>
            </a:r>
            <a:r>
              <a:rPr b="0" i="0" lang="en" sz="1100" u="none" cap="none" strike="noStrike"/>
              <a:t>. this is equivalent to check both ways of exiting the while. We must add tests that ca</a:t>
            </a:r>
            <a:r>
              <a:rPr lang="en" sz="1100"/>
              <a:t>use the loop to exit for a value greater than X. This can be done in a single test case - three array values, one where it’s negative, one where it is positive but less than X and one where it is greater than or equal to X. Make sense? Again, a little more thought-  we need to do interesting things with the decision statements/</a:t>
            </a:r>
            <a:endParaRPr sz="1100"/>
          </a:p>
          <a:p>
            <a:pPr indent="0" lvl="0" marL="0" rtl="0">
              <a:spcBef>
                <a:spcPts val="0"/>
              </a:spcBef>
              <a:spcAft>
                <a:spcPts val="0"/>
              </a:spcAft>
              <a:buNone/>
            </a:pPr>
            <a:r>
              <a:rPr b="0" i="0" lang="en" sz="1100" u="none" cap="none" strike="noStrike"/>
              <a:t>Condition coverage further helps in augmenting the possibility of revealing failures, but still does not help in revealing failures that occur when loops are executed several times.</a:t>
            </a:r>
            <a:endParaRPr b="0" i="0" sz="1100" u="none" cap="none" strike="noStrike"/>
          </a:p>
          <a:p>
            <a:pPr indent="0" lvl="0" marL="0" rtl="0">
              <a:spcBef>
                <a:spcPts val="0"/>
              </a:spcBef>
              <a:spcAft>
                <a:spcPts val="0"/>
              </a:spcAft>
              <a:buClr>
                <a:schemeClr val="dk1"/>
              </a:buClr>
              <a:buSzPts val="1100"/>
              <a:buFont typeface="Arial"/>
              <a:buNone/>
            </a:pPr>
            <a:r>
              <a:rPr lang="en" sz="1100">
                <a:solidFill>
                  <a:schemeClr val="dk1"/>
                </a:solidFill>
              </a:rPr>
              <a:t>Since, Condition coverage does not properly subsume branch coverage, i.e., we can have tests that satisfy condition coverage but not branch coverage and vice versa, we may not reveal the same faults.  Usually, the two criteria are used jointly by requiring branch and condition coverage from the same test.</a:t>
            </a:r>
            <a:endParaRPr sz="1100">
              <a:solidFill>
                <a:schemeClr val="dk1"/>
              </a:solidFill>
            </a:endParaRPr>
          </a:p>
          <a:p>
            <a:pPr indent="0" lvl="0" marL="0" rtl="0">
              <a:spcBef>
                <a:spcPts val="0"/>
              </a:spcBef>
              <a:spcAft>
                <a:spcPts val="0"/>
              </a:spcAft>
              <a:buNone/>
            </a:pPr>
            <a:r>
              <a:t/>
            </a:r>
            <a:endParaRPr sz="1100"/>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Shape 59"/>
          <p:cNvSpPr/>
          <p:nvPr>
            <p:ph idx="2" type="sldImg"/>
          </p:nvPr>
        </p:nvSpPr>
        <p:spPr>
          <a:xfrm>
            <a:off x="1714753" y="685800"/>
            <a:ext cx="3429300" cy="3429000"/>
          </a:xfrm>
          <a:custGeom>
            <a:pathLst>
              <a:path extrusionOk="0" h="120000" w="120000">
                <a:moveTo>
                  <a:pt x="0" y="0"/>
                </a:moveTo>
                <a:lnTo>
                  <a:pt x="120000" y="0"/>
                </a:lnTo>
                <a:lnTo>
                  <a:pt x="120000" y="120000"/>
                </a:lnTo>
                <a:lnTo>
                  <a:pt x="0" y="120000"/>
                </a:lnTo>
                <a:close/>
              </a:path>
            </a:pathLst>
          </a:custGeom>
        </p:spPr>
      </p:sp>
      <p:sp>
        <p:nvSpPr>
          <p:cNvPr id="60" name="Shape 6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000">
                <a:solidFill>
                  <a:schemeClr val="dk1"/>
                </a:solidFill>
                <a:highlight>
                  <a:srgbClr val="FFFFFF"/>
                </a:highlight>
              </a:rPr>
              <a:t>This is actually a really hard question to answer. </a:t>
            </a:r>
            <a:r>
              <a:rPr lang="en" sz="1000">
                <a:solidFill>
                  <a:schemeClr val="dk1"/>
                </a:solidFill>
                <a:highlight>
                  <a:schemeClr val="lt1"/>
                </a:highlight>
              </a:rPr>
              <a:t>So, what we’d like to do is find all of the faults. That’s the point of testing, right? Too bad - it’s impossible. You can’t prove a negative, and no matter how much testing you do, you can’t do enough with real world software to prove there are no faults. Not unless you can try every possible input to the software and every environmental factor that can influence execution, and in practice, you can’t. It would take the lifetime of the earth. If we could just pull up a list of faults and check them off, there’d be no need to testing in the first place.</a:t>
            </a:r>
            <a:endParaRPr sz="1000">
              <a:solidFill>
                <a:schemeClr val="dk1"/>
              </a:solidFill>
              <a:highlight>
                <a:schemeClr val="lt1"/>
              </a:highlight>
            </a:endParaRPr>
          </a:p>
          <a:p>
            <a:pPr indent="0" lvl="0" marL="0" rtl="0">
              <a:spcBef>
                <a:spcPts val="0"/>
              </a:spcBef>
              <a:spcAft>
                <a:spcPts val="0"/>
              </a:spcAft>
              <a:buClr>
                <a:schemeClr val="dk1"/>
              </a:buClr>
              <a:buSzPts val="1100"/>
              <a:buFont typeface="Arial"/>
              <a:buNone/>
            </a:pPr>
            <a:r>
              <a:rPr lang="en" sz="1000">
                <a:solidFill>
                  <a:schemeClr val="dk1"/>
                </a:solidFill>
                <a:highlight>
                  <a:schemeClr val="lt1"/>
                </a:highlight>
              </a:rPr>
              <a:t>So, if we’ve found and fixed some faults and we haven’t found any new faults in awhile, are we done testing? Have we done a good job? Or have we just not come up with good enough tests yet? That’s the question we’re left with.</a:t>
            </a:r>
            <a:endParaRPr sz="1000">
              <a:solidFill>
                <a:schemeClr val="dk1"/>
              </a:solidFill>
              <a:highlight>
                <a:schemeClr val="lt1"/>
              </a:highlight>
            </a:endParaRPr>
          </a:p>
          <a:p>
            <a:pPr indent="0" lvl="0" marL="0" rtl="0">
              <a:spcBef>
                <a:spcPts val="0"/>
              </a:spcBef>
              <a:spcAft>
                <a:spcPts val="0"/>
              </a:spcAft>
              <a:buClr>
                <a:schemeClr val="dk1"/>
              </a:buClr>
              <a:buSzPts val="1100"/>
              <a:buFont typeface="Arial"/>
              <a:buNone/>
            </a:pPr>
            <a:r>
              <a:rPr lang="en" sz="1000">
                <a:solidFill>
                  <a:schemeClr val="dk1"/>
                </a:solidFill>
                <a:highlight>
                  <a:schemeClr val="lt1"/>
                </a:highlight>
              </a:rPr>
              <a:t>In practice, how this usually turns out is that, either </a:t>
            </a:r>
            <a:endParaRPr sz="1000">
              <a:solidFill>
                <a:schemeClr val="dk1"/>
              </a:solidFill>
              <a:highlight>
                <a:schemeClr val="lt1"/>
              </a:highlight>
            </a:endParaRPr>
          </a:p>
          <a:p>
            <a:pPr indent="0" lvl="0" marL="0" rtl="0">
              <a:spcBef>
                <a:spcPts val="0"/>
              </a:spcBef>
              <a:spcAft>
                <a:spcPts val="0"/>
              </a:spcAft>
              <a:buClr>
                <a:schemeClr val="dk1"/>
              </a:buClr>
              <a:buSzPts val="1100"/>
              <a:buFont typeface="Arial"/>
              <a:buNone/>
            </a:pPr>
            <a:r>
              <a:rPr lang="en" sz="1000">
                <a:solidFill>
                  <a:schemeClr val="dk1"/>
                </a:solidFill>
                <a:highlight>
                  <a:schemeClr val="lt1"/>
                </a:highlight>
              </a:rPr>
              <a:t>- (read). Or, you’ve written up a couple of tests, tried some basic usage scenarios, and you settle for that</a:t>
            </a:r>
            <a:endParaRPr sz="1000">
              <a:solidFill>
                <a:schemeClr val="dk1"/>
              </a:solidFill>
              <a:highlight>
                <a:schemeClr val="lt1"/>
              </a:highlight>
            </a:endParaRPr>
          </a:p>
          <a:p>
            <a:pPr indent="0" lvl="0" marL="0" rtl="0">
              <a:spcBef>
                <a:spcPts val="0"/>
              </a:spcBef>
              <a:spcAft>
                <a:spcPts val="0"/>
              </a:spcAft>
              <a:buClr>
                <a:schemeClr val="dk1"/>
              </a:buClr>
              <a:buSzPts val="1100"/>
              <a:buFont typeface="Arial"/>
              <a:buNone/>
            </a:pPr>
            <a:r>
              <a:rPr lang="en" sz="1000">
                <a:solidFill>
                  <a:schemeClr val="dk1"/>
                </a:solidFill>
                <a:highlight>
                  <a:schemeClr val="lt1"/>
                </a:highlight>
              </a:rPr>
              <a:t>- (read). Ran out of cash for testing, or - commonly - ran out of time. Video games - last year Assassin’s Creed, Battlefield 4. Deadlines are a beast.</a:t>
            </a:r>
            <a:endParaRPr sz="1000">
              <a:solidFill>
                <a:schemeClr val="dk1"/>
              </a:solidFill>
              <a:highlight>
                <a:schemeClr val="lt1"/>
              </a:highlight>
            </a:endParaRPr>
          </a:p>
          <a:p>
            <a:pPr indent="0" lvl="0" marL="0" rtl="0">
              <a:spcBef>
                <a:spcPts val="0"/>
              </a:spcBef>
              <a:spcAft>
                <a:spcPts val="0"/>
              </a:spcAft>
              <a:buNone/>
            </a:pPr>
            <a:r>
              <a:rPr lang="en" sz="1000">
                <a:solidFill>
                  <a:schemeClr val="dk1"/>
                </a:solidFill>
                <a:highlight>
                  <a:schemeClr val="lt1"/>
                </a:highlight>
              </a:rPr>
              <a:t>In both cases, the testing is inadequate, and that can bite you - it’ll either be expensive, it can be annoying, or even life threatening. </a:t>
            </a:r>
            <a:endParaRPr sz="1000">
              <a:solidFill>
                <a:schemeClr val="dk1"/>
              </a:solidFill>
              <a:highlight>
                <a:srgbClr val="FFFFFF"/>
              </a:highlight>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2" name="Shape 362"/>
        <p:cNvGrpSpPr/>
        <p:nvPr/>
      </p:nvGrpSpPr>
      <p:grpSpPr>
        <a:xfrm>
          <a:off x="0" y="0"/>
          <a:ext cx="0" cy="0"/>
          <a:chOff x="0" y="0"/>
          <a:chExt cx="0" cy="0"/>
        </a:xfrm>
      </p:grpSpPr>
      <p:sp>
        <p:nvSpPr>
          <p:cNvPr id="363" name="Shape 363"/>
          <p:cNvSpPr txBox="1"/>
          <p:nvPr>
            <p:ph idx="2" type="hdr"/>
          </p:nvPr>
        </p:nvSpPr>
        <p:spPr>
          <a:xfrm>
            <a:off x="0" y="0"/>
            <a:ext cx="2971800" cy="457200"/>
          </a:xfrm>
          <a:prstGeom prst="rect">
            <a:avLst/>
          </a:prstGeom>
          <a:noFill/>
          <a:ln>
            <a:noFill/>
          </a:ln>
        </p:spPr>
        <p:txBody>
          <a:bodyPr anchorCtr="0" anchor="t" bIns="45550" lIns="91100" spcFirstLastPara="1" rIns="91100" wrap="square" tIns="45550">
            <a:noAutofit/>
          </a:bodyPr>
          <a:lstStyle/>
          <a:p>
            <a:pPr indent="0" lvl="0" marL="0" marR="0" rtl="0" algn="l">
              <a:spcBef>
                <a:spcPts val="0"/>
              </a:spcBef>
              <a:spcAft>
                <a:spcPts val="0"/>
              </a:spcAft>
              <a:buNone/>
            </a:pPr>
            <a:r>
              <a:rPr b="0" i="0" lang="en" sz="1200" u="none" cap="none" strike="noStrike"/>
              <a:t>Lecture 23 - White-Box Testing</a:t>
            </a:r>
            <a:endParaRPr b="0" i="0" sz="1700" u="none" cap="none" strike="noStrike"/>
          </a:p>
        </p:txBody>
      </p:sp>
      <p:sp>
        <p:nvSpPr>
          <p:cNvPr id="364" name="Shape 364"/>
          <p:cNvSpPr txBox="1"/>
          <p:nvPr>
            <p:ph idx="10" type="dt"/>
          </p:nvPr>
        </p:nvSpPr>
        <p:spPr>
          <a:xfrm>
            <a:off x="3884613" y="0"/>
            <a:ext cx="2971800" cy="457200"/>
          </a:xfrm>
          <a:prstGeom prst="rect">
            <a:avLst/>
          </a:prstGeom>
          <a:noFill/>
          <a:ln>
            <a:noFill/>
          </a:ln>
        </p:spPr>
        <p:txBody>
          <a:bodyPr anchorCtr="0" anchor="t" bIns="45550" lIns="91100" spcFirstLastPara="1" rIns="91100" wrap="square" tIns="45550">
            <a:noAutofit/>
          </a:bodyPr>
          <a:lstStyle/>
          <a:p>
            <a:pPr indent="0" lvl="0" marL="0" marR="0" rtl="0" algn="r">
              <a:spcBef>
                <a:spcPts val="0"/>
              </a:spcBef>
              <a:spcAft>
                <a:spcPts val="0"/>
              </a:spcAft>
              <a:buNone/>
            </a:pPr>
            <a:r>
              <a:rPr b="0" i="0" lang="en" sz="1200" u="none" cap="none" strike="noStrike"/>
              <a:t>CSci 5801  - Fall 2012</a:t>
            </a:r>
            <a:endParaRPr b="0" i="0" sz="1700" u="none" cap="none" strike="noStrike"/>
          </a:p>
        </p:txBody>
      </p:sp>
      <p:sp>
        <p:nvSpPr>
          <p:cNvPr id="365" name="Shape 365"/>
          <p:cNvSpPr txBox="1"/>
          <p:nvPr>
            <p:ph idx="11" type="ftr"/>
          </p:nvPr>
        </p:nvSpPr>
        <p:spPr>
          <a:xfrm>
            <a:off x="0" y="8685213"/>
            <a:ext cx="2971800" cy="457200"/>
          </a:xfrm>
          <a:prstGeom prst="rect">
            <a:avLst/>
          </a:prstGeom>
          <a:noFill/>
          <a:ln>
            <a:noFill/>
          </a:ln>
        </p:spPr>
        <p:txBody>
          <a:bodyPr anchorCtr="0" anchor="b" bIns="45550" lIns="91100" spcFirstLastPara="1" rIns="91100" wrap="square" tIns="45550">
            <a:noAutofit/>
          </a:bodyPr>
          <a:lstStyle/>
          <a:p>
            <a:pPr indent="0" lvl="0" marL="0" marR="0" rtl="0" algn="l">
              <a:spcBef>
                <a:spcPts val="0"/>
              </a:spcBef>
              <a:spcAft>
                <a:spcPts val="0"/>
              </a:spcAft>
              <a:buNone/>
            </a:pPr>
            <a:r>
              <a:rPr b="0" i="0" lang="en" sz="1200" u="none" cap="none" strike="noStrike"/>
              <a:t>CSci 5801 - Dr. Mats Heimdahl</a:t>
            </a:r>
            <a:endParaRPr b="0" i="0" sz="1200" u="none" cap="none" strike="noStrike"/>
          </a:p>
        </p:txBody>
      </p:sp>
      <p:sp>
        <p:nvSpPr>
          <p:cNvPr id="366" name="Shape 366"/>
          <p:cNvSpPr txBox="1"/>
          <p:nvPr>
            <p:ph idx="12" type="sldNum"/>
          </p:nvPr>
        </p:nvSpPr>
        <p:spPr>
          <a:xfrm>
            <a:off x="3884613" y="8685213"/>
            <a:ext cx="2971800" cy="457200"/>
          </a:xfrm>
          <a:prstGeom prst="rect">
            <a:avLst/>
          </a:prstGeom>
          <a:noFill/>
          <a:ln>
            <a:noFill/>
          </a:ln>
        </p:spPr>
        <p:txBody>
          <a:bodyPr anchorCtr="0" anchor="b" bIns="45550" lIns="91100" spcFirstLastPara="1" rIns="91100" wrap="square" tIns="45550">
            <a:noAutofit/>
          </a:bodyPr>
          <a:lstStyle/>
          <a:p>
            <a:pPr indent="0" lvl="0" marL="0" marR="0" rtl="0" algn="r">
              <a:spcBef>
                <a:spcPts val="0"/>
              </a:spcBef>
              <a:spcAft>
                <a:spcPts val="0"/>
              </a:spcAft>
              <a:buNone/>
            </a:pPr>
            <a:r>
              <a:rPr lang="en" sz="1300"/>
              <a:t> </a:t>
            </a:r>
            <a:endParaRPr b="0" i="0" sz="1700" u="none" cap="none" strike="noStrike"/>
          </a:p>
        </p:txBody>
      </p:sp>
      <p:sp>
        <p:nvSpPr>
          <p:cNvPr id="367" name="Shape 367"/>
          <p:cNvSpPr/>
          <p:nvPr>
            <p:ph idx="3" type="sldImg"/>
          </p:nvPr>
        </p:nvSpPr>
        <p:spPr>
          <a:xfrm>
            <a:off x="1178719" y="686405"/>
            <a:ext cx="4500600" cy="3429000"/>
          </a:xfrm>
          <a:custGeom>
            <a:pathLst>
              <a:path extrusionOk="0" h="120000" w="120000">
                <a:moveTo>
                  <a:pt x="0" y="0"/>
                </a:moveTo>
                <a:lnTo>
                  <a:pt x="120000" y="0"/>
                </a:lnTo>
                <a:lnTo>
                  <a:pt x="120000" y="120000"/>
                </a:lnTo>
                <a:lnTo>
                  <a:pt x="0" y="120000"/>
                </a:lnTo>
                <a:close/>
              </a:path>
            </a:pathLst>
          </a:custGeom>
          <a:noFill/>
          <a:ln>
            <a:noFill/>
          </a:ln>
        </p:spPr>
      </p:sp>
      <p:sp>
        <p:nvSpPr>
          <p:cNvPr id="368" name="Shape 368"/>
          <p:cNvSpPr txBox="1"/>
          <p:nvPr>
            <p:ph idx="1" type="body"/>
          </p:nvPr>
        </p:nvSpPr>
        <p:spPr>
          <a:xfrm>
            <a:off x="685800" y="4343400"/>
            <a:ext cx="5486400" cy="4114800"/>
          </a:xfrm>
          <a:prstGeom prst="rect">
            <a:avLst/>
          </a:prstGeom>
          <a:noFill/>
          <a:ln>
            <a:noFill/>
          </a:ln>
        </p:spPr>
        <p:txBody>
          <a:bodyPr anchorCtr="0" anchor="t" bIns="45550" lIns="91100" spcFirstLastPara="1" rIns="91100" wrap="square" tIns="45550">
            <a:noAutofit/>
          </a:bodyPr>
          <a:lstStyle/>
          <a:p>
            <a:pPr indent="0" lvl="0" marL="0" rtl="0">
              <a:spcBef>
                <a:spcPts val="0"/>
              </a:spcBef>
              <a:spcAft>
                <a:spcPts val="0"/>
              </a:spcAft>
              <a:buNone/>
            </a:pPr>
            <a:r>
              <a:rPr lang="en" sz="1300"/>
              <a:t>Compound condition coverage, on the other hand, requires every combination of conditions. </a:t>
            </a:r>
            <a:endParaRPr sz="1300"/>
          </a:p>
          <a:p>
            <a:pPr indent="0" lvl="0" marL="0" rtl="0">
              <a:spcBef>
                <a:spcPts val="0"/>
              </a:spcBef>
              <a:spcAft>
                <a:spcPts val="0"/>
              </a:spcAft>
              <a:buNone/>
            </a:pPr>
            <a:r>
              <a:rPr lang="en" sz="1300"/>
              <a:t>Now, this may seem like a good idea at first. Compound condition does subsume branch coverage, strengthens condition coverage greatly. It can find all sorts of faults that basic condition coverage cannot. What’s the problem?</a:t>
            </a:r>
            <a:endParaRPr sz="1300"/>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5" name="Shape 375"/>
        <p:cNvGrpSpPr/>
        <p:nvPr/>
      </p:nvGrpSpPr>
      <p:grpSpPr>
        <a:xfrm>
          <a:off x="0" y="0"/>
          <a:ext cx="0" cy="0"/>
          <a:chOff x="0" y="0"/>
          <a:chExt cx="0" cy="0"/>
        </a:xfrm>
      </p:grpSpPr>
      <p:sp>
        <p:nvSpPr>
          <p:cNvPr id="376" name="Shape 376"/>
          <p:cNvSpPr txBox="1"/>
          <p:nvPr>
            <p:ph idx="2" type="hdr"/>
          </p:nvPr>
        </p:nvSpPr>
        <p:spPr>
          <a:xfrm>
            <a:off x="0" y="0"/>
            <a:ext cx="2971800" cy="457200"/>
          </a:xfrm>
          <a:prstGeom prst="rect">
            <a:avLst/>
          </a:prstGeom>
          <a:noFill/>
          <a:ln>
            <a:noFill/>
          </a:ln>
        </p:spPr>
        <p:txBody>
          <a:bodyPr anchorCtr="0" anchor="t" bIns="45550" lIns="91100" spcFirstLastPara="1" rIns="91100" wrap="square" tIns="45550">
            <a:noAutofit/>
          </a:bodyPr>
          <a:lstStyle/>
          <a:p>
            <a:pPr indent="0" lvl="0" marL="0" marR="0" rtl="0" algn="l">
              <a:spcBef>
                <a:spcPts val="0"/>
              </a:spcBef>
              <a:spcAft>
                <a:spcPts val="0"/>
              </a:spcAft>
              <a:buNone/>
            </a:pPr>
            <a:r>
              <a:rPr b="0" i="0" lang="en" sz="1200" u="none" cap="none" strike="noStrike"/>
              <a:t>Lecture 23 - White-Box Testing</a:t>
            </a:r>
            <a:endParaRPr b="0" i="0" sz="1700" u="none" cap="none" strike="noStrike"/>
          </a:p>
        </p:txBody>
      </p:sp>
      <p:sp>
        <p:nvSpPr>
          <p:cNvPr id="377" name="Shape 377"/>
          <p:cNvSpPr txBox="1"/>
          <p:nvPr>
            <p:ph idx="10" type="dt"/>
          </p:nvPr>
        </p:nvSpPr>
        <p:spPr>
          <a:xfrm>
            <a:off x="3884613" y="0"/>
            <a:ext cx="2971800" cy="457200"/>
          </a:xfrm>
          <a:prstGeom prst="rect">
            <a:avLst/>
          </a:prstGeom>
          <a:noFill/>
          <a:ln>
            <a:noFill/>
          </a:ln>
        </p:spPr>
        <p:txBody>
          <a:bodyPr anchorCtr="0" anchor="t" bIns="45550" lIns="91100" spcFirstLastPara="1" rIns="91100" wrap="square" tIns="45550">
            <a:noAutofit/>
          </a:bodyPr>
          <a:lstStyle/>
          <a:p>
            <a:pPr indent="0" lvl="0" marL="0" marR="0" rtl="0" algn="r">
              <a:spcBef>
                <a:spcPts val="0"/>
              </a:spcBef>
              <a:spcAft>
                <a:spcPts val="0"/>
              </a:spcAft>
              <a:buNone/>
            </a:pPr>
            <a:r>
              <a:rPr b="0" i="0" lang="en" sz="1200" u="none" cap="none" strike="noStrike"/>
              <a:t>CSci 5801  - Fall 2012</a:t>
            </a:r>
            <a:endParaRPr b="0" i="0" sz="1700" u="none" cap="none" strike="noStrike"/>
          </a:p>
        </p:txBody>
      </p:sp>
      <p:sp>
        <p:nvSpPr>
          <p:cNvPr id="378" name="Shape 378"/>
          <p:cNvSpPr txBox="1"/>
          <p:nvPr>
            <p:ph idx="11" type="ftr"/>
          </p:nvPr>
        </p:nvSpPr>
        <p:spPr>
          <a:xfrm>
            <a:off x="0" y="8685213"/>
            <a:ext cx="2971800" cy="457200"/>
          </a:xfrm>
          <a:prstGeom prst="rect">
            <a:avLst/>
          </a:prstGeom>
          <a:noFill/>
          <a:ln>
            <a:noFill/>
          </a:ln>
        </p:spPr>
        <p:txBody>
          <a:bodyPr anchorCtr="0" anchor="b" bIns="45550" lIns="91100" spcFirstLastPara="1" rIns="91100" wrap="square" tIns="45550">
            <a:noAutofit/>
          </a:bodyPr>
          <a:lstStyle/>
          <a:p>
            <a:pPr indent="0" lvl="0" marL="0" marR="0" rtl="0" algn="l">
              <a:spcBef>
                <a:spcPts val="0"/>
              </a:spcBef>
              <a:spcAft>
                <a:spcPts val="0"/>
              </a:spcAft>
              <a:buNone/>
            </a:pPr>
            <a:r>
              <a:rPr b="0" i="0" lang="en" sz="1200" u="none" cap="none" strike="noStrike"/>
              <a:t>CSci 5801 - Dr. Mats Heimdahl</a:t>
            </a:r>
            <a:endParaRPr b="0" i="0" sz="1200" u="none" cap="none" strike="noStrike"/>
          </a:p>
        </p:txBody>
      </p:sp>
      <p:sp>
        <p:nvSpPr>
          <p:cNvPr id="379" name="Shape 379"/>
          <p:cNvSpPr txBox="1"/>
          <p:nvPr>
            <p:ph idx="12" type="sldNum"/>
          </p:nvPr>
        </p:nvSpPr>
        <p:spPr>
          <a:xfrm>
            <a:off x="3884613" y="8685213"/>
            <a:ext cx="2971800" cy="457200"/>
          </a:xfrm>
          <a:prstGeom prst="rect">
            <a:avLst/>
          </a:prstGeom>
          <a:noFill/>
          <a:ln>
            <a:noFill/>
          </a:ln>
        </p:spPr>
        <p:txBody>
          <a:bodyPr anchorCtr="0" anchor="b" bIns="45550" lIns="91100" spcFirstLastPara="1" rIns="91100" wrap="square" tIns="45550">
            <a:noAutofit/>
          </a:bodyPr>
          <a:lstStyle/>
          <a:p>
            <a:pPr indent="0" lvl="0" marL="0" marR="0" rtl="0" algn="r">
              <a:spcBef>
                <a:spcPts val="0"/>
              </a:spcBef>
              <a:spcAft>
                <a:spcPts val="0"/>
              </a:spcAft>
              <a:buNone/>
            </a:pPr>
            <a:r>
              <a:rPr lang="en" sz="1300"/>
              <a:t> </a:t>
            </a:r>
            <a:endParaRPr b="0" i="0" sz="1700" u="none" cap="none" strike="noStrike"/>
          </a:p>
        </p:txBody>
      </p:sp>
      <p:sp>
        <p:nvSpPr>
          <p:cNvPr id="380" name="Shape 380"/>
          <p:cNvSpPr/>
          <p:nvPr>
            <p:ph idx="3" type="sldImg"/>
          </p:nvPr>
        </p:nvSpPr>
        <p:spPr>
          <a:xfrm>
            <a:off x="1178719" y="686405"/>
            <a:ext cx="4500600" cy="3429000"/>
          </a:xfrm>
          <a:custGeom>
            <a:pathLst>
              <a:path extrusionOk="0" h="120000" w="120000">
                <a:moveTo>
                  <a:pt x="0" y="0"/>
                </a:moveTo>
                <a:lnTo>
                  <a:pt x="120000" y="0"/>
                </a:lnTo>
                <a:lnTo>
                  <a:pt x="120000" y="120000"/>
                </a:lnTo>
                <a:lnTo>
                  <a:pt x="0" y="120000"/>
                </a:lnTo>
                <a:close/>
              </a:path>
            </a:pathLst>
          </a:custGeom>
          <a:noFill/>
          <a:ln>
            <a:noFill/>
          </a:ln>
        </p:spPr>
      </p:sp>
      <p:sp>
        <p:nvSpPr>
          <p:cNvPr id="381" name="Shape 381"/>
          <p:cNvSpPr txBox="1"/>
          <p:nvPr>
            <p:ph idx="1" type="body"/>
          </p:nvPr>
        </p:nvSpPr>
        <p:spPr>
          <a:xfrm>
            <a:off x="685800" y="4343400"/>
            <a:ext cx="5486400" cy="4114800"/>
          </a:xfrm>
          <a:prstGeom prst="rect">
            <a:avLst/>
          </a:prstGeom>
          <a:noFill/>
          <a:ln>
            <a:noFill/>
          </a:ln>
        </p:spPr>
        <p:txBody>
          <a:bodyPr anchorCtr="0" anchor="t" bIns="45550" lIns="91100" spcFirstLastPara="1" rIns="91100" wrap="square" tIns="45550">
            <a:noAutofit/>
          </a:bodyPr>
          <a:lstStyle/>
          <a:p>
            <a:pPr indent="0" lvl="0" marL="0" rtl="0">
              <a:spcBef>
                <a:spcPts val="0"/>
              </a:spcBef>
              <a:spcAft>
                <a:spcPts val="0"/>
              </a:spcAft>
              <a:buNone/>
            </a:pPr>
            <a:r>
              <a:rPr lang="en">
                <a:solidFill>
                  <a:schemeClr val="dk1"/>
                </a:solidFill>
              </a:rPr>
              <a:t>Explosion of test cases, many of which lead to redundant outcomes.</a:t>
            </a:r>
            <a:endParaRPr sz="1300"/>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8" name="Shape 388"/>
        <p:cNvGrpSpPr/>
        <p:nvPr/>
      </p:nvGrpSpPr>
      <p:grpSpPr>
        <a:xfrm>
          <a:off x="0" y="0"/>
          <a:ext cx="0" cy="0"/>
          <a:chOff x="0" y="0"/>
          <a:chExt cx="0" cy="0"/>
        </a:xfrm>
      </p:grpSpPr>
      <p:sp>
        <p:nvSpPr>
          <p:cNvPr id="389" name="Shape 389"/>
          <p:cNvSpPr txBox="1"/>
          <p:nvPr>
            <p:ph idx="2" type="hdr"/>
          </p:nvPr>
        </p:nvSpPr>
        <p:spPr>
          <a:xfrm>
            <a:off x="0" y="0"/>
            <a:ext cx="2971800" cy="457200"/>
          </a:xfrm>
          <a:prstGeom prst="rect">
            <a:avLst/>
          </a:prstGeom>
          <a:noFill/>
          <a:ln>
            <a:noFill/>
          </a:ln>
        </p:spPr>
        <p:txBody>
          <a:bodyPr anchorCtr="0" anchor="t" bIns="45550" lIns="91100" spcFirstLastPara="1" rIns="91100" wrap="square" tIns="45550">
            <a:noAutofit/>
          </a:bodyPr>
          <a:lstStyle/>
          <a:p>
            <a:pPr indent="0" lvl="0" marL="0" marR="0" rtl="0" algn="l">
              <a:spcBef>
                <a:spcPts val="0"/>
              </a:spcBef>
              <a:spcAft>
                <a:spcPts val="0"/>
              </a:spcAft>
              <a:buNone/>
            </a:pPr>
            <a:r>
              <a:rPr b="0" i="0" lang="en" sz="1200" u="none" cap="none" strike="noStrike"/>
              <a:t>Lecture 23 - White-Box Testing</a:t>
            </a:r>
            <a:endParaRPr b="0" i="0" sz="1700" u="none" cap="none" strike="noStrike"/>
          </a:p>
        </p:txBody>
      </p:sp>
      <p:sp>
        <p:nvSpPr>
          <p:cNvPr id="390" name="Shape 390"/>
          <p:cNvSpPr txBox="1"/>
          <p:nvPr>
            <p:ph idx="10" type="dt"/>
          </p:nvPr>
        </p:nvSpPr>
        <p:spPr>
          <a:xfrm>
            <a:off x="3884613" y="0"/>
            <a:ext cx="2971800" cy="457200"/>
          </a:xfrm>
          <a:prstGeom prst="rect">
            <a:avLst/>
          </a:prstGeom>
          <a:noFill/>
          <a:ln>
            <a:noFill/>
          </a:ln>
        </p:spPr>
        <p:txBody>
          <a:bodyPr anchorCtr="0" anchor="t" bIns="45550" lIns="91100" spcFirstLastPara="1" rIns="91100" wrap="square" tIns="45550">
            <a:noAutofit/>
          </a:bodyPr>
          <a:lstStyle/>
          <a:p>
            <a:pPr indent="0" lvl="0" marL="0" marR="0" rtl="0" algn="r">
              <a:spcBef>
                <a:spcPts val="0"/>
              </a:spcBef>
              <a:spcAft>
                <a:spcPts val="0"/>
              </a:spcAft>
              <a:buNone/>
            </a:pPr>
            <a:r>
              <a:rPr b="0" i="0" lang="en" sz="1200" u="none" cap="none" strike="noStrike"/>
              <a:t>CSci 5801  - Fall 2012</a:t>
            </a:r>
            <a:endParaRPr b="0" i="0" sz="1700" u="none" cap="none" strike="noStrike"/>
          </a:p>
        </p:txBody>
      </p:sp>
      <p:sp>
        <p:nvSpPr>
          <p:cNvPr id="391" name="Shape 391"/>
          <p:cNvSpPr txBox="1"/>
          <p:nvPr>
            <p:ph idx="11" type="ftr"/>
          </p:nvPr>
        </p:nvSpPr>
        <p:spPr>
          <a:xfrm>
            <a:off x="0" y="8685213"/>
            <a:ext cx="2971800" cy="457200"/>
          </a:xfrm>
          <a:prstGeom prst="rect">
            <a:avLst/>
          </a:prstGeom>
          <a:noFill/>
          <a:ln>
            <a:noFill/>
          </a:ln>
        </p:spPr>
        <p:txBody>
          <a:bodyPr anchorCtr="0" anchor="b" bIns="45550" lIns="91100" spcFirstLastPara="1" rIns="91100" wrap="square" tIns="45550">
            <a:noAutofit/>
          </a:bodyPr>
          <a:lstStyle/>
          <a:p>
            <a:pPr indent="0" lvl="0" marL="0" marR="0" rtl="0" algn="l">
              <a:spcBef>
                <a:spcPts val="0"/>
              </a:spcBef>
              <a:spcAft>
                <a:spcPts val="0"/>
              </a:spcAft>
              <a:buNone/>
            </a:pPr>
            <a:r>
              <a:rPr b="0" i="0" lang="en" sz="1200" u="none" cap="none" strike="noStrike"/>
              <a:t>CSci 5801 - Dr. Mats Heimdahl</a:t>
            </a:r>
            <a:endParaRPr b="0" i="0" sz="1200" u="none" cap="none" strike="noStrike"/>
          </a:p>
        </p:txBody>
      </p:sp>
      <p:sp>
        <p:nvSpPr>
          <p:cNvPr id="392" name="Shape 392"/>
          <p:cNvSpPr txBox="1"/>
          <p:nvPr>
            <p:ph idx="12" type="sldNum"/>
          </p:nvPr>
        </p:nvSpPr>
        <p:spPr>
          <a:xfrm>
            <a:off x="3884613" y="8685213"/>
            <a:ext cx="2971800" cy="457200"/>
          </a:xfrm>
          <a:prstGeom prst="rect">
            <a:avLst/>
          </a:prstGeom>
          <a:noFill/>
          <a:ln>
            <a:noFill/>
          </a:ln>
        </p:spPr>
        <p:txBody>
          <a:bodyPr anchorCtr="0" anchor="b" bIns="45550" lIns="91100" spcFirstLastPara="1" rIns="91100" wrap="square" tIns="45550">
            <a:noAutofit/>
          </a:bodyPr>
          <a:lstStyle/>
          <a:p>
            <a:pPr indent="0" lvl="0" marL="0" marR="0" rtl="0" algn="r">
              <a:spcBef>
                <a:spcPts val="0"/>
              </a:spcBef>
              <a:spcAft>
                <a:spcPts val="0"/>
              </a:spcAft>
              <a:buNone/>
            </a:pPr>
            <a:r>
              <a:rPr lang="en" sz="1300"/>
              <a:t> </a:t>
            </a:r>
            <a:endParaRPr b="0" i="0" sz="1700" u="none" cap="none" strike="noStrike"/>
          </a:p>
        </p:txBody>
      </p:sp>
      <p:sp>
        <p:nvSpPr>
          <p:cNvPr id="393" name="Shape 393"/>
          <p:cNvSpPr/>
          <p:nvPr>
            <p:ph idx="3" type="sldImg"/>
          </p:nvPr>
        </p:nvSpPr>
        <p:spPr>
          <a:xfrm>
            <a:off x="1178719" y="686405"/>
            <a:ext cx="4500600" cy="3429000"/>
          </a:xfrm>
          <a:custGeom>
            <a:pathLst>
              <a:path extrusionOk="0" h="120000" w="120000">
                <a:moveTo>
                  <a:pt x="0" y="0"/>
                </a:moveTo>
                <a:lnTo>
                  <a:pt x="120000" y="0"/>
                </a:lnTo>
                <a:lnTo>
                  <a:pt x="120000" y="120000"/>
                </a:lnTo>
                <a:lnTo>
                  <a:pt x="0" y="120000"/>
                </a:lnTo>
                <a:close/>
              </a:path>
            </a:pathLst>
          </a:custGeom>
          <a:noFill/>
          <a:ln>
            <a:noFill/>
          </a:ln>
        </p:spPr>
      </p:sp>
      <p:sp>
        <p:nvSpPr>
          <p:cNvPr id="394" name="Shape 394"/>
          <p:cNvSpPr txBox="1"/>
          <p:nvPr>
            <p:ph idx="1" type="body"/>
          </p:nvPr>
        </p:nvSpPr>
        <p:spPr>
          <a:xfrm>
            <a:off x="685800" y="4343400"/>
            <a:ext cx="5486400" cy="4114800"/>
          </a:xfrm>
          <a:prstGeom prst="rect">
            <a:avLst/>
          </a:prstGeom>
          <a:noFill/>
          <a:ln>
            <a:noFill/>
          </a:ln>
        </p:spPr>
        <p:txBody>
          <a:bodyPr anchorCtr="0" anchor="t" bIns="45550" lIns="91100" spcFirstLastPara="1" rIns="91100" wrap="square" tIns="45550">
            <a:noAutofit/>
          </a:bodyPr>
          <a:lstStyle/>
          <a:p>
            <a:pPr indent="0" lvl="0" marL="0" rtl="0">
              <a:spcBef>
                <a:spcPts val="0"/>
              </a:spcBef>
              <a:spcAft>
                <a:spcPts val="0"/>
              </a:spcAft>
              <a:buNone/>
            </a:pPr>
            <a:r>
              <a:rPr lang="en" sz="1300"/>
              <a:t>(read)</a:t>
            </a:r>
            <a:endParaRPr sz="1300"/>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1" name="Shape 401"/>
        <p:cNvGrpSpPr/>
        <p:nvPr/>
      </p:nvGrpSpPr>
      <p:grpSpPr>
        <a:xfrm>
          <a:off x="0" y="0"/>
          <a:ext cx="0" cy="0"/>
          <a:chOff x="0" y="0"/>
          <a:chExt cx="0" cy="0"/>
        </a:xfrm>
      </p:grpSpPr>
      <p:sp>
        <p:nvSpPr>
          <p:cNvPr id="402" name="Shape 402"/>
          <p:cNvSpPr txBox="1"/>
          <p:nvPr>
            <p:ph idx="2" type="hdr"/>
          </p:nvPr>
        </p:nvSpPr>
        <p:spPr>
          <a:xfrm>
            <a:off x="0" y="0"/>
            <a:ext cx="2971800" cy="457200"/>
          </a:xfrm>
          <a:prstGeom prst="rect">
            <a:avLst/>
          </a:prstGeom>
          <a:noFill/>
          <a:ln>
            <a:noFill/>
          </a:ln>
        </p:spPr>
        <p:txBody>
          <a:bodyPr anchorCtr="0" anchor="t" bIns="45550" lIns="91100" spcFirstLastPara="1" rIns="91100" wrap="square" tIns="45550">
            <a:noAutofit/>
          </a:bodyPr>
          <a:lstStyle/>
          <a:p>
            <a:pPr indent="0" lvl="0" marL="0" marR="0" rtl="0" algn="l">
              <a:spcBef>
                <a:spcPts val="0"/>
              </a:spcBef>
              <a:spcAft>
                <a:spcPts val="0"/>
              </a:spcAft>
              <a:buNone/>
            </a:pPr>
            <a:r>
              <a:rPr b="0" i="0" lang="en" sz="1200" u="none" cap="none" strike="noStrike"/>
              <a:t>Lecture 23 - White-Box Testing</a:t>
            </a:r>
            <a:endParaRPr b="0" i="0" sz="1700" u="none" cap="none" strike="noStrike"/>
          </a:p>
        </p:txBody>
      </p:sp>
      <p:sp>
        <p:nvSpPr>
          <p:cNvPr id="403" name="Shape 403"/>
          <p:cNvSpPr txBox="1"/>
          <p:nvPr>
            <p:ph idx="10" type="dt"/>
          </p:nvPr>
        </p:nvSpPr>
        <p:spPr>
          <a:xfrm>
            <a:off x="3884613" y="0"/>
            <a:ext cx="2971800" cy="457200"/>
          </a:xfrm>
          <a:prstGeom prst="rect">
            <a:avLst/>
          </a:prstGeom>
          <a:noFill/>
          <a:ln>
            <a:noFill/>
          </a:ln>
        </p:spPr>
        <p:txBody>
          <a:bodyPr anchorCtr="0" anchor="t" bIns="45550" lIns="91100" spcFirstLastPara="1" rIns="91100" wrap="square" tIns="45550">
            <a:noAutofit/>
          </a:bodyPr>
          <a:lstStyle/>
          <a:p>
            <a:pPr indent="0" lvl="0" marL="0" marR="0" rtl="0" algn="r">
              <a:spcBef>
                <a:spcPts val="0"/>
              </a:spcBef>
              <a:spcAft>
                <a:spcPts val="0"/>
              </a:spcAft>
              <a:buNone/>
            </a:pPr>
            <a:r>
              <a:rPr b="0" i="0" lang="en" sz="1200" u="none" cap="none" strike="noStrike"/>
              <a:t>CSci 5801  - Fall 2012</a:t>
            </a:r>
            <a:endParaRPr b="0" i="0" sz="1700" u="none" cap="none" strike="noStrike"/>
          </a:p>
        </p:txBody>
      </p:sp>
      <p:sp>
        <p:nvSpPr>
          <p:cNvPr id="404" name="Shape 404"/>
          <p:cNvSpPr txBox="1"/>
          <p:nvPr>
            <p:ph idx="11" type="ftr"/>
          </p:nvPr>
        </p:nvSpPr>
        <p:spPr>
          <a:xfrm>
            <a:off x="0" y="8685213"/>
            <a:ext cx="2971800" cy="457200"/>
          </a:xfrm>
          <a:prstGeom prst="rect">
            <a:avLst/>
          </a:prstGeom>
          <a:noFill/>
          <a:ln>
            <a:noFill/>
          </a:ln>
        </p:spPr>
        <p:txBody>
          <a:bodyPr anchorCtr="0" anchor="b" bIns="45550" lIns="91100" spcFirstLastPara="1" rIns="91100" wrap="square" tIns="45550">
            <a:noAutofit/>
          </a:bodyPr>
          <a:lstStyle/>
          <a:p>
            <a:pPr indent="0" lvl="0" marL="0" marR="0" rtl="0" algn="l">
              <a:spcBef>
                <a:spcPts val="0"/>
              </a:spcBef>
              <a:spcAft>
                <a:spcPts val="0"/>
              </a:spcAft>
              <a:buNone/>
            </a:pPr>
            <a:r>
              <a:rPr b="0" i="0" lang="en" sz="1200" u="none" cap="none" strike="noStrike"/>
              <a:t>CSci 5801 - Dr. Mats Heimdahl</a:t>
            </a:r>
            <a:endParaRPr b="0" i="0" sz="1200" u="none" cap="none" strike="noStrike"/>
          </a:p>
        </p:txBody>
      </p:sp>
      <p:sp>
        <p:nvSpPr>
          <p:cNvPr id="405" name="Shape 405"/>
          <p:cNvSpPr txBox="1"/>
          <p:nvPr>
            <p:ph idx="12" type="sldNum"/>
          </p:nvPr>
        </p:nvSpPr>
        <p:spPr>
          <a:xfrm>
            <a:off x="3884613" y="8685213"/>
            <a:ext cx="2971800" cy="457200"/>
          </a:xfrm>
          <a:prstGeom prst="rect">
            <a:avLst/>
          </a:prstGeom>
          <a:noFill/>
          <a:ln>
            <a:noFill/>
          </a:ln>
        </p:spPr>
        <p:txBody>
          <a:bodyPr anchorCtr="0" anchor="b" bIns="45550" lIns="91100" spcFirstLastPara="1" rIns="91100" wrap="square" tIns="45550">
            <a:noAutofit/>
          </a:bodyPr>
          <a:lstStyle/>
          <a:p>
            <a:pPr indent="0" lvl="0" marL="0" marR="0" rtl="0" algn="r">
              <a:spcBef>
                <a:spcPts val="0"/>
              </a:spcBef>
              <a:spcAft>
                <a:spcPts val="0"/>
              </a:spcAft>
              <a:buNone/>
            </a:pPr>
            <a:r>
              <a:rPr lang="en" sz="1300"/>
              <a:t> </a:t>
            </a:r>
            <a:endParaRPr b="0" i="0" sz="1700" u="none" cap="none" strike="noStrike"/>
          </a:p>
        </p:txBody>
      </p:sp>
      <p:sp>
        <p:nvSpPr>
          <p:cNvPr id="406" name="Shape 406"/>
          <p:cNvSpPr/>
          <p:nvPr>
            <p:ph idx="3" type="sldImg"/>
          </p:nvPr>
        </p:nvSpPr>
        <p:spPr>
          <a:xfrm>
            <a:off x="1178719" y="686405"/>
            <a:ext cx="4500600" cy="3429000"/>
          </a:xfrm>
          <a:custGeom>
            <a:pathLst>
              <a:path extrusionOk="0" h="120000" w="120000">
                <a:moveTo>
                  <a:pt x="0" y="0"/>
                </a:moveTo>
                <a:lnTo>
                  <a:pt x="120000" y="0"/>
                </a:lnTo>
                <a:lnTo>
                  <a:pt x="120000" y="120000"/>
                </a:lnTo>
                <a:lnTo>
                  <a:pt x="0" y="120000"/>
                </a:lnTo>
                <a:close/>
              </a:path>
            </a:pathLst>
          </a:custGeom>
          <a:noFill/>
          <a:ln>
            <a:noFill/>
          </a:ln>
        </p:spPr>
      </p:sp>
      <p:sp>
        <p:nvSpPr>
          <p:cNvPr id="407" name="Shape 407"/>
          <p:cNvSpPr txBox="1"/>
          <p:nvPr>
            <p:ph idx="1" type="body"/>
          </p:nvPr>
        </p:nvSpPr>
        <p:spPr>
          <a:xfrm>
            <a:off x="685800" y="4343400"/>
            <a:ext cx="5486400" cy="4114800"/>
          </a:xfrm>
          <a:prstGeom prst="rect">
            <a:avLst/>
          </a:prstGeom>
          <a:noFill/>
          <a:ln>
            <a:noFill/>
          </a:ln>
        </p:spPr>
        <p:txBody>
          <a:bodyPr anchorCtr="0" anchor="t" bIns="45550" lIns="91100" spcFirstLastPara="1" rIns="91100" wrap="square" tIns="45550">
            <a:noAutofit/>
          </a:bodyPr>
          <a:lstStyle/>
          <a:p>
            <a:pPr indent="0" lvl="0" marL="0" rtl="0">
              <a:spcBef>
                <a:spcPts val="0"/>
              </a:spcBef>
              <a:spcAft>
                <a:spcPts val="0"/>
              </a:spcAft>
              <a:buNone/>
            </a:pPr>
            <a:r>
              <a:rPr lang="en" sz="1100"/>
              <a:t>The nice thing is that, if you’re smart, you don’t need compound condition coverage. The requirements of MC/DC - modified condition and decision coverage - result in the the same outcomes as compound condition coverage, but with a much smaller group of tests. MCDC cuts out the redundancy by instead of naively requiring all outcomes of condition pairing, it encodes stronger requirements on the tests you choose. It instead requires that the entire decision statement evaluate to each outcome - the branches - each basic condition evaluate to each outcome - like in basic condition coverage - and that you show the independent impact of each condition in at least one test. That one requires a little explanation</a:t>
            </a:r>
            <a:endParaRPr sz="1100"/>
          </a:p>
          <a:p>
            <a:pPr indent="0" lvl="0" marL="0">
              <a:spcBef>
                <a:spcPts val="0"/>
              </a:spcBef>
              <a:spcAft>
                <a:spcPts val="0"/>
              </a:spcAft>
              <a:buNone/>
            </a:pPr>
            <a:r>
              <a:rPr lang="en" sz="1100"/>
              <a:t>So, take A and B. We have four tests required for compound condition coverage. Let’s look at those. Can you tell me which of these we need for MC/DC and why?</a:t>
            </a:r>
            <a:endParaRPr sz="1100"/>
          </a:p>
          <a:p>
            <a:pPr indent="0" lvl="0" marL="0">
              <a:spcBef>
                <a:spcPts val="0"/>
              </a:spcBef>
              <a:spcAft>
                <a:spcPts val="0"/>
              </a:spcAft>
              <a:buNone/>
            </a:pPr>
            <a:r>
              <a:rPr lang="en" sz="1100"/>
              <a:t>- First, we take a pair of tests. We hold B constant,</a:t>
            </a:r>
            <a:endParaRPr sz="1100"/>
          </a:p>
          <a:p>
            <a:pPr indent="0" lvl="0" marL="0" rtl="0">
              <a:spcBef>
                <a:spcPts val="0"/>
              </a:spcBef>
              <a:spcAft>
                <a:spcPts val="0"/>
              </a:spcAft>
              <a:buNone/>
            </a:pPr>
            <a:r>
              <a:rPr lang="en" sz="1100"/>
              <a:t>-  but change the value of A. This flips the result of the expression. Because B was constant, we show A’s </a:t>
            </a:r>
            <a:r>
              <a:rPr lang="en" sz="1100"/>
              <a:t>independent</a:t>
            </a:r>
            <a:r>
              <a:rPr lang="en" sz="1100"/>
              <a:t> impact.</a:t>
            </a:r>
            <a:endParaRPr sz="1100"/>
          </a:p>
          <a:p>
            <a:pPr indent="0" lvl="0" marL="0" rtl="0">
              <a:spcBef>
                <a:spcPts val="0"/>
              </a:spcBef>
              <a:spcAft>
                <a:spcPts val="0"/>
              </a:spcAft>
              <a:buNone/>
            </a:pPr>
            <a:r>
              <a:rPr lang="en" sz="1100"/>
              <a:t>- As a result, the outcome of the expression changes. That shows that A can have an independent impact on the whole decision.</a:t>
            </a:r>
            <a:endParaRPr sz="1100"/>
          </a:p>
          <a:p>
            <a:pPr indent="0" lvl="0" marL="0">
              <a:spcBef>
                <a:spcPts val="0"/>
              </a:spcBef>
              <a:spcAft>
                <a:spcPts val="0"/>
              </a:spcAft>
              <a:buNone/>
            </a:pPr>
            <a:r>
              <a:rPr lang="en" sz="1100"/>
              <a:t>- now, take this pair. We hold A constant  </a:t>
            </a:r>
            <a:endParaRPr sz="1100"/>
          </a:p>
          <a:p>
            <a:pPr indent="0" lvl="0" marL="0" rtl="0">
              <a:spcBef>
                <a:spcPts val="0"/>
              </a:spcBef>
              <a:spcAft>
                <a:spcPts val="0"/>
              </a:spcAft>
              <a:buNone/>
            </a:pPr>
            <a:r>
              <a:rPr lang="en" sz="1100"/>
              <a:t>- and vary B. The outcome changes. We see the independent impact of B.</a:t>
            </a:r>
            <a:endParaRPr sz="1100"/>
          </a:p>
          <a:p>
            <a:pPr indent="0" lvl="0" marL="0" rtl="0">
              <a:spcBef>
                <a:spcPts val="0"/>
              </a:spcBef>
              <a:spcAft>
                <a:spcPts val="0"/>
              </a:spcAft>
              <a:buNone/>
            </a:pPr>
            <a:r>
              <a:rPr lang="en" sz="1100"/>
              <a:t>- We can get rid of test 4, as it isn’t necessary.</a:t>
            </a:r>
            <a:endParaRPr sz="1100"/>
          </a:p>
          <a:p>
            <a:pPr indent="0" lvl="0" marL="0" rtl="0">
              <a:spcBef>
                <a:spcPts val="0"/>
              </a:spcBef>
              <a:spcAft>
                <a:spcPts val="0"/>
              </a:spcAft>
              <a:buNone/>
            </a:pPr>
            <a:r>
              <a:rPr lang="en" sz="1100"/>
              <a:t>MC/DC can be harder to come up with test cases for - have to think a little more - but it can be achieved in a fraction of the tests that compound coverage requires and gives the same outcomes. In this simple case, we go from four tests in compound condition to three in MC/DC. In the four condition example on the previous slide, we go from 16 tests to five. With the right tests, MC/DC can be satisfied in as little as (num conditions + 1) test cases.</a:t>
            </a:r>
            <a:endParaRPr sz="1100"/>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2" name="Shape 422"/>
        <p:cNvGrpSpPr/>
        <p:nvPr/>
      </p:nvGrpSpPr>
      <p:grpSpPr>
        <a:xfrm>
          <a:off x="0" y="0"/>
          <a:ext cx="0" cy="0"/>
          <a:chOff x="0" y="0"/>
          <a:chExt cx="0" cy="0"/>
        </a:xfrm>
      </p:grpSpPr>
      <p:sp>
        <p:nvSpPr>
          <p:cNvPr id="423" name="Shape 42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424" name="Shape 42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20000"/>
              </a:lnSpc>
              <a:spcBef>
                <a:spcPts val="0"/>
              </a:spcBef>
              <a:spcAft>
                <a:spcPts val="0"/>
              </a:spcAft>
              <a:buNone/>
            </a:pPr>
            <a:r>
              <a:t/>
            </a:r>
            <a:endParaRPr>
              <a:solidFill>
                <a:schemeClr val="dk1"/>
              </a:solidFill>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9" name="Shape 429"/>
        <p:cNvGrpSpPr/>
        <p:nvPr/>
      </p:nvGrpSpPr>
      <p:grpSpPr>
        <a:xfrm>
          <a:off x="0" y="0"/>
          <a:ext cx="0" cy="0"/>
          <a:chOff x="0" y="0"/>
          <a:chExt cx="0" cy="0"/>
        </a:xfrm>
      </p:grpSpPr>
      <p:sp>
        <p:nvSpPr>
          <p:cNvPr id="430" name="Shape 43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431" name="Shape 43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solidFill>
                  <a:schemeClr val="dk1"/>
                </a:solidFill>
              </a:rPr>
              <a:t>Start by drawing the control-flow graph. This is a pretty similar example to the one we examined earlier, but has a few more branches to the logic. </a:t>
            </a:r>
            <a:endParaRPr>
              <a:solidFill>
                <a:schemeClr val="dk1"/>
              </a:solidFill>
            </a:endParaRPr>
          </a:p>
          <a:p>
            <a:pPr indent="0" lvl="0" marL="0" rtl="0">
              <a:spcBef>
                <a:spcPts val="0"/>
              </a:spcBef>
              <a:spcAft>
                <a:spcPts val="0"/>
              </a:spcAft>
              <a:buNone/>
            </a:pPr>
            <a:r>
              <a:rPr lang="en">
                <a:solidFill>
                  <a:schemeClr val="dk1"/>
                </a:solidFill>
              </a:rPr>
              <a:t>(walk through)</a:t>
            </a:r>
            <a:endParaRPr>
              <a:solidFill>
                <a:schemeClr val="dk1"/>
              </a:solidFill>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9" name="Shape 469"/>
        <p:cNvGrpSpPr/>
        <p:nvPr/>
      </p:nvGrpSpPr>
      <p:grpSpPr>
        <a:xfrm>
          <a:off x="0" y="0"/>
          <a:ext cx="0" cy="0"/>
          <a:chOff x="0" y="0"/>
          <a:chExt cx="0" cy="0"/>
        </a:xfrm>
      </p:grpSpPr>
      <p:sp>
        <p:nvSpPr>
          <p:cNvPr id="470" name="Shape 470"/>
          <p:cNvSpPr txBox="1"/>
          <p:nvPr>
            <p:ph idx="2" type="hdr"/>
          </p:nvPr>
        </p:nvSpPr>
        <p:spPr>
          <a:xfrm>
            <a:off x="0" y="0"/>
            <a:ext cx="2971800" cy="457200"/>
          </a:xfrm>
          <a:prstGeom prst="rect">
            <a:avLst/>
          </a:prstGeom>
          <a:noFill/>
          <a:ln>
            <a:noFill/>
          </a:ln>
        </p:spPr>
        <p:txBody>
          <a:bodyPr anchorCtr="0" anchor="t" bIns="45550" lIns="91100" spcFirstLastPara="1" rIns="91100" wrap="square" tIns="45550">
            <a:noAutofit/>
          </a:bodyPr>
          <a:lstStyle/>
          <a:p>
            <a:pPr indent="0" lvl="0" marL="0" marR="0" rtl="0" algn="l">
              <a:spcBef>
                <a:spcPts val="0"/>
              </a:spcBef>
              <a:spcAft>
                <a:spcPts val="0"/>
              </a:spcAft>
              <a:buNone/>
            </a:pPr>
            <a:r>
              <a:rPr b="0" i="0" lang="en" sz="1200" u="none" cap="none" strike="noStrike"/>
              <a:t>Lecture 23 - White-Box Testing</a:t>
            </a:r>
            <a:endParaRPr b="0" i="0" sz="1700" u="none" cap="none" strike="noStrike"/>
          </a:p>
        </p:txBody>
      </p:sp>
      <p:sp>
        <p:nvSpPr>
          <p:cNvPr id="471" name="Shape 471"/>
          <p:cNvSpPr txBox="1"/>
          <p:nvPr>
            <p:ph idx="10" type="dt"/>
          </p:nvPr>
        </p:nvSpPr>
        <p:spPr>
          <a:xfrm>
            <a:off x="3884613" y="0"/>
            <a:ext cx="2971800" cy="457200"/>
          </a:xfrm>
          <a:prstGeom prst="rect">
            <a:avLst/>
          </a:prstGeom>
          <a:noFill/>
          <a:ln>
            <a:noFill/>
          </a:ln>
        </p:spPr>
        <p:txBody>
          <a:bodyPr anchorCtr="0" anchor="t" bIns="45550" lIns="91100" spcFirstLastPara="1" rIns="91100" wrap="square" tIns="45550">
            <a:noAutofit/>
          </a:bodyPr>
          <a:lstStyle/>
          <a:p>
            <a:pPr indent="0" lvl="0" marL="0" marR="0" rtl="0" algn="r">
              <a:spcBef>
                <a:spcPts val="0"/>
              </a:spcBef>
              <a:spcAft>
                <a:spcPts val="0"/>
              </a:spcAft>
              <a:buNone/>
            </a:pPr>
            <a:r>
              <a:rPr b="0" i="0" lang="en" sz="1200" u="none" cap="none" strike="noStrike"/>
              <a:t>CSci 5801  - Fall 2012</a:t>
            </a:r>
            <a:endParaRPr b="0" i="0" sz="1700" u="none" cap="none" strike="noStrike"/>
          </a:p>
        </p:txBody>
      </p:sp>
      <p:sp>
        <p:nvSpPr>
          <p:cNvPr id="472" name="Shape 472"/>
          <p:cNvSpPr txBox="1"/>
          <p:nvPr>
            <p:ph idx="11" type="ftr"/>
          </p:nvPr>
        </p:nvSpPr>
        <p:spPr>
          <a:xfrm>
            <a:off x="0" y="8685213"/>
            <a:ext cx="2971800" cy="457200"/>
          </a:xfrm>
          <a:prstGeom prst="rect">
            <a:avLst/>
          </a:prstGeom>
          <a:noFill/>
          <a:ln>
            <a:noFill/>
          </a:ln>
        </p:spPr>
        <p:txBody>
          <a:bodyPr anchorCtr="0" anchor="b" bIns="45550" lIns="91100" spcFirstLastPara="1" rIns="91100" wrap="square" tIns="45550">
            <a:noAutofit/>
          </a:bodyPr>
          <a:lstStyle/>
          <a:p>
            <a:pPr indent="0" lvl="0" marL="0" marR="0" rtl="0" algn="l">
              <a:spcBef>
                <a:spcPts val="0"/>
              </a:spcBef>
              <a:spcAft>
                <a:spcPts val="0"/>
              </a:spcAft>
              <a:buNone/>
            </a:pPr>
            <a:r>
              <a:rPr b="0" i="0" lang="en" sz="1200" u="none" cap="none" strike="noStrike"/>
              <a:t>CSci 5801 - Dr. Mats Heimdahl</a:t>
            </a:r>
            <a:endParaRPr b="0" i="0" sz="1200" u="none" cap="none" strike="noStrike"/>
          </a:p>
        </p:txBody>
      </p:sp>
      <p:sp>
        <p:nvSpPr>
          <p:cNvPr id="473" name="Shape 473"/>
          <p:cNvSpPr txBox="1"/>
          <p:nvPr>
            <p:ph idx="12" type="sldNum"/>
          </p:nvPr>
        </p:nvSpPr>
        <p:spPr>
          <a:xfrm>
            <a:off x="3884613" y="8685213"/>
            <a:ext cx="2971800" cy="457200"/>
          </a:xfrm>
          <a:prstGeom prst="rect">
            <a:avLst/>
          </a:prstGeom>
          <a:noFill/>
          <a:ln>
            <a:noFill/>
          </a:ln>
        </p:spPr>
        <p:txBody>
          <a:bodyPr anchorCtr="0" anchor="b" bIns="45550" lIns="91100" spcFirstLastPara="1" rIns="91100" wrap="square" tIns="45550">
            <a:noAutofit/>
          </a:bodyPr>
          <a:lstStyle/>
          <a:p>
            <a:pPr indent="0" lvl="0" marL="0" marR="0" rtl="0" algn="r">
              <a:spcBef>
                <a:spcPts val="0"/>
              </a:spcBef>
              <a:spcAft>
                <a:spcPts val="0"/>
              </a:spcAft>
              <a:buNone/>
            </a:pPr>
            <a:r>
              <a:rPr lang="en" sz="1300"/>
              <a:t> </a:t>
            </a:r>
            <a:endParaRPr b="0" i="0" sz="1700" u="none" cap="none" strike="noStrike"/>
          </a:p>
        </p:txBody>
      </p:sp>
      <p:sp>
        <p:nvSpPr>
          <p:cNvPr id="474" name="Shape 474"/>
          <p:cNvSpPr/>
          <p:nvPr>
            <p:ph idx="3" type="sldImg"/>
          </p:nvPr>
        </p:nvSpPr>
        <p:spPr>
          <a:xfrm>
            <a:off x="1324570" y="798286"/>
            <a:ext cx="4209000" cy="3207000"/>
          </a:xfrm>
          <a:custGeom>
            <a:pathLst>
              <a:path extrusionOk="0" h="120000" w="120000">
                <a:moveTo>
                  <a:pt x="0" y="0"/>
                </a:moveTo>
                <a:lnTo>
                  <a:pt x="120000" y="0"/>
                </a:lnTo>
                <a:lnTo>
                  <a:pt x="120000" y="120000"/>
                </a:lnTo>
                <a:lnTo>
                  <a:pt x="0" y="120000"/>
                </a:lnTo>
                <a:close/>
              </a:path>
            </a:pathLst>
          </a:custGeom>
          <a:noFill/>
          <a:ln cap="flat" cmpd="sng" w="12700">
            <a:solidFill>
              <a:schemeClr val="dk1"/>
            </a:solidFill>
            <a:prstDash val="solid"/>
            <a:miter lim="8000"/>
            <a:headEnd len="med" w="med" type="none"/>
            <a:tailEnd len="med" w="med" type="none"/>
          </a:ln>
        </p:spPr>
      </p:sp>
      <p:sp>
        <p:nvSpPr>
          <p:cNvPr id="475" name="Shape 475"/>
          <p:cNvSpPr txBox="1"/>
          <p:nvPr>
            <p:ph idx="1" type="body"/>
          </p:nvPr>
        </p:nvSpPr>
        <p:spPr>
          <a:xfrm>
            <a:off x="751582" y="4573512"/>
            <a:ext cx="5430600" cy="3884100"/>
          </a:xfrm>
          <a:prstGeom prst="rect">
            <a:avLst/>
          </a:prstGeom>
          <a:noFill/>
          <a:ln>
            <a:noFill/>
          </a:ln>
        </p:spPr>
        <p:txBody>
          <a:bodyPr anchorCtr="0" anchor="t" bIns="44275" lIns="90125" spcFirstLastPara="1" rIns="90125" wrap="square" tIns="44275">
            <a:noAutofit/>
          </a:bodyPr>
          <a:lstStyle/>
          <a:p>
            <a:pPr indent="0" lvl="0" marL="0" rtl="0">
              <a:spcBef>
                <a:spcPts val="0"/>
              </a:spcBef>
              <a:spcAft>
                <a:spcPts val="0"/>
              </a:spcAft>
              <a:buNone/>
            </a:pPr>
            <a:r>
              <a:rPr lang="en" sz="1100"/>
              <a:t>(click click) Our first test, we feed in an array with two entries, a size of 2, and a string for the entry we want. In this case, the entry we want is in the array. So, we initialize the index, when we get to the fist condition, we see that N is not = 1, so we check the next condition. Well, N is not equal to 0, so we check the third condition. N is greater than 1, so we enter the loop. The first array entry is not the one we want, so we increment index and return to the loop condition. The loop condition is still true, so we check the second entry and, it turns out it is what we want, so we return the index.</a:t>
            </a:r>
            <a:endParaRPr sz="1100"/>
          </a:p>
          <a:p>
            <a:pPr indent="0" lvl="0" marL="0" rtl="0">
              <a:spcBef>
                <a:spcPts val="0"/>
              </a:spcBef>
              <a:spcAft>
                <a:spcPts val="0"/>
              </a:spcAft>
              <a:buNone/>
            </a:pPr>
            <a:r>
              <a:rPr lang="en" sz="1100"/>
              <a:t>- The second test is very similar to the first, but the entry we want isn’t in the array. So, the loop iterates over the array, doesn’t find what it is looking for, and finally returns -1, aka entry not found.</a:t>
            </a:r>
            <a:endParaRPr sz="1100"/>
          </a:p>
          <a:p>
            <a:pPr indent="0" lvl="0" marL="0" rtl="0">
              <a:spcBef>
                <a:spcPts val="0"/>
              </a:spcBef>
              <a:spcAft>
                <a:spcPts val="0"/>
              </a:spcAft>
              <a:buNone/>
            </a:pPr>
            <a:r>
              <a:rPr lang="en" sz="1100"/>
              <a:t>- Test 3 puts in an empty array and a length of 0. Note that this code is technically unnecessary - a programmer who planned this code through more before writing it might have just left the check for an array of length 0 out altogether, since the result is the same as the default if none of theconditions hold. Still, they wrote the code, so we need to cover it.</a:t>
            </a:r>
            <a:endParaRPr sz="1100"/>
          </a:p>
          <a:p>
            <a:pPr indent="0" lvl="0" marL="0" rtl="0">
              <a:spcBef>
                <a:spcPts val="0"/>
              </a:spcBef>
              <a:spcAft>
                <a:spcPts val="0"/>
              </a:spcAft>
              <a:buNone/>
            </a:pPr>
            <a:r>
              <a:rPr lang="en" sz="1100"/>
              <a:t>- Similarly, in test 4, we pass in a single entry array, and that entry is actually what we’re looking for. We knock another statement off our list.</a:t>
            </a:r>
            <a:endParaRPr sz="1100"/>
          </a:p>
          <a:p>
            <a:pPr indent="0" lvl="0" marL="0" rtl="0">
              <a:spcBef>
                <a:spcPts val="0"/>
              </a:spcBef>
              <a:spcAft>
                <a:spcPts val="0"/>
              </a:spcAft>
              <a:buNone/>
            </a:pPr>
            <a:r>
              <a:rPr lang="en" sz="1100"/>
              <a:t>- So, these four tests give us statement coverage, but what about branch? Right - test 5 gets that last branch. </a:t>
            </a:r>
            <a:endParaRPr sz="1100"/>
          </a:p>
          <a:p>
            <a:pPr indent="0" lvl="0" marL="0" rtl="0">
              <a:spcBef>
                <a:spcPts val="0"/>
              </a:spcBef>
              <a:spcAft>
                <a:spcPts val="0"/>
              </a:spcAft>
              <a:buNone/>
            </a:pPr>
            <a:r>
              <a:rPr lang="en" sz="1100"/>
              <a:t>Do we have condition coverage now? We only have one decision statement with multiple conditions - N==1 and A[0] = what - Tests 1-3 all give us a false for n=1, tests 4 and 5 give us a true for that. Great. Test 4 gives us a true for the other condition, and test 5 gives us a false. There we go, the first four tests give us statement coverage, and the fifth gives us branch and condition. </a:t>
            </a:r>
            <a:endParaRPr sz="1100"/>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0" name="Shape 520"/>
        <p:cNvGrpSpPr/>
        <p:nvPr/>
      </p:nvGrpSpPr>
      <p:grpSpPr>
        <a:xfrm>
          <a:off x="0" y="0"/>
          <a:ext cx="0" cy="0"/>
          <a:chOff x="0" y="0"/>
          <a:chExt cx="0" cy="0"/>
        </a:xfrm>
      </p:grpSpPr>
      <p:sp>
        <p:nvSpPr>
          <p:cNvPr id="521" name="Shape 52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522" name="Shape 52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20000"/>
              </a:lnSpc>
              <a:spcBef>
                <a:spcPts val="0"/>
              </a:spcBef>
              <a:spcAft>
                <a:spcPts val="0"/>
              </a:spcAft>
              <a:buNone/>
            </a:pPr>
            <a:r>
              <a:rPr lang="en">
                <a:solidFill>
                  <a:schemeClr val="dk1"/>
                </a:solidFill>
              </a:rPr>
              <a:t>(read)</a:t>
            </a:r>
            <a:endParaRPr>
              <a:solidFill>
                <a:schemeClr val="dk1"/>
              </a:solidFill>
            </a:endParaRPr>
          </a:p>
          <a:p>
            <a:pPr indent="0" lvl="0" marL="0" rtl="0">
              <a:lnSpc>
                <a:spcPct val="120000"/>
              </a:lnSpc>
              <a:spcBef>
                <a:spcPts val="0"/>
              </a:spcBef>
              <a:spcAft>
                <a:spcPts val="0"/>
              </a:spcAft>
              <a:buNone/>
            </a:pPr>
            <a:r>
              <a:rPr lang="en">
                <a:solidFill>
                  <a:schemeClr val="dk1"/>
                </a:solidFill>
              </a:rPr>
              <a:t>Why? (discuss)</a:t>
            </a:r>
            <a:endParaRPr>
              <a:solidFill>
                <a:schemeClr val="dk1"/>
              </a:solidFill>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8" name="Shape 528"/>
        <p:cNvGrpSpPr/>
        <p:nvPr/>
      </p:nvGrpSpPr>
      <p:grpSpPr>
        <a:xfrm>
          <a:off x="0" y="0"/>
          <a:ext cx="0" cy="0"/>
          <a:chOff x="0" y="0"/>
          <a:chExt cx="0" cy="0"/>
        </a:xfrm>
      </p:grpSpPr>
      <p:sp>
        <p:nvSpPr>
          <p:cNvPr id="529" name="Shape 529"/>
          <p:cNvSpPr txBox="1"/>
          <p:nvPr>
            <p:ph idx="2" type="hdr"/>
          </p:nvPr>
        </p:nvSpPr>
        <p:spPr>
          <a:xfrm>
            <a:off x="0" y="0"/>
            <a:ext cx="2971800" cy="457200"/>
          </a:xfrm>
          <a:prstGeom prst="rect">
            <a:avLst/>
          </a:prstGeom>
          <a:noFill/>
          <a:ln>
            <a:noFill/>
          </a:ln>
        </p:spPr>
        <p:txBody>
          <a:bodyPr anchorCtr="0" anchor="t" bIns="45550" lIns="91100" spcFirstLastPara="1" rIns="91100" wrap="square" tIns="45550">
            <a:noAutofit/>
          </a:bodyPr>
          <a:lstStyle/>
          <a:p>
            <a:pPr indent="0" lvl="0" marL="0" marR="0" rtl="0" algn="l">
              <a:spcBef>
                <a:spcPts val="0"/>
              </a:spcBef>
              <a:spcAft>
                <a:spcPts val="0"/>
              </a:spcAft>
              <a:buNone/>
            </a:pPr>
            <a:r>
              <a:rPr b="0" i="0" lang="en" sz="1200" u="none" cap="none" strike="noStrike"/>
              <a:t>Lecture 23 - White-Box Testing</a:t>
            </a:r>
            <a:endParaRPr b="0" i="0" sz="1700" u="none" cap="none" strike="noStrike"/>
          </a:p>
        </p:txBody>
      </p:sp>
      <p:sp>
        <p:nvSpPr>
          <p:cNvPr id="530" name="Shape 530"/>
          <p:cNvSpPr txBox="1"/>
          <p:nvPr>
            <p:ph idx="10" type="dt"/>
          </p:nvPr>
        </p:nvSpPr>
        <p:spPr>
          <a:xfrm>
            <a:off x="3884613" y="0"/>
            <a:ext cx="2971800" cy="457200"/>
          </a:xfrm>
          <a:prstGeom prst="rect">
            <a:avLst/>
          </a:prstGeom>
          <a:noFill/>
          <a:ln>
            <a:noFill/>
          </a:ln>
        </p:spPr>
        <p:txBody>
          <a:bodyPr anchorCtr="0" anchor="t" bIns="45550" lIns="91100" spcFirstLastPara="1" rIns="91100" wrap="square" tIns="45550">
            <a:noAutofit/>
          </a:bodyPr>
          <a:lstStyle/>
          <a:p>
            <a:pPr indent="0" lvl="0" marL="0" marR="0" rtl="0" algn="r">
              <a:spcBef>
                <a:spcPts val="0"/>
              </a:spcBef>
              <a:spcAft>
                <a:spcPts val="0"/>
              </a:spcAft>
              <a:buNone/>
            </a:pPr>
            <a:r>
              <a:rPr b="0" i="0" lang="en" sz="1200" u="none" cap="none" strike="noStrike"/>
              <a:t>CSci 5801  - Fall 2012</a:t>
            </a:r>
            <a:endParaRPr b="0" i="0" sz="1700" u="none" cap="none" strike="noStrike"/>
          </a:p>
        </p:txBody>
      </p:sp>
      <p:sp>
        <p:nvSpPr>
          <p:cNvPr id="531" name="Shape 531"/>
          <p:cNvSpPr txBox="1"/>
          <p:nvPr>
            <p:ph idx="11" type="ftr"/>
          </p:nvPr>
        </p:nvSpPr>
        <p:spPr>
          <a:xfrm>
            <a:off x="0" y="8685213"/>
            <a:ext cx="2971800" cy="457200"/>
          </a:xfrm>
          <a:prstGeom prst="rect">
            <a:avLst/>
          </a:prstGeom>
          <a:noFill/>
          <a:ln>
            <a:noFill/>
          </a:ln>
        </p:spPr>
        <p:txBody>
          <a:bodyPr anchorCtr="0" anchor="b" bIns="45550" lIns="91100" spcFirstLastPara="1" rIns="91100" wrap="square" tIns="45550">
            <a:noAutofit/>
          </a:bodyPr>
          <a:lstStyle/>
          <a:p>
            <a:pPr indent="0" lvl="0" marL="0" marR="0" rtl="0" algn="l">
              <a:spcBef>
                <a:spcPts val="0"/>
              </a:spcBef>
              <a:spcAft>
                <a:spcPts val="0"/>
              </a:spcAft>
              <a:buNone/>
            </a:pPr>
            <a:r>
              <a:rPr b="0" i="0" lang="en" sz="1200" u="none" cap="none" strike="noStrike"/>
              <a:t>CSci 5801 - Dr. Mats Heimdahl</a:t>
            </a:r>
            <a:endParaRPr b="0" i="0" sz="1200" u="none" cap="none" strike="noStrike"/>
          </a:p>
        </p:txBody>
      </p:sp>
      <p:sp>
        <p:nvSpPr>
          <p:cNvPr id="532" name="Shape 532"/>
          <p:cNvSpPr txBox="1"/>
          <p:nvPr>
            <p:ph idx="12" type="sldNum"/>
          </p:nvPr>
        </p:nvSpPr>
        <p:spPr>
          <a:xfrm>
            <a:off x="3884613" y="8685213"/>
            <a:ext cx="2971800" cy="457200"/>
          </a:xfrm>
          <a:prstGeom prst="rect">
            <a:avLst/>
          </a:prstGeom>
          <a:noFill/>
          <a:ln>
            <a:noFill/>
          </a:ln>
        </p:spPr>
        <p:txBody>
          <a:bodyPr anchorCtr="0" anchor="b" bIns="45550" lIns="91100" spcFirstLastPara="1" rIns="91100" wrap="square" tIns="45550">
            <a:noAutofit/>
          </a:bodyPr>
          <a:lstStyle/>
          <a:p>
            <a:pPr indent="0" lvl="0" marL="0" marR="0" rtl="0" algn="r">
              <a:spcBef>
                <a:spcPts val="0"/>
              </a:spcBef>
              <a:spcAft>
                <a:spcPts val="0"/>
              </a:spcAft>
              <a:buNone/>
            </a:pPr>
            <a:r>
              <a:rPr lang="en" sz="1300"/>
              <a:t> </a:t>
            </a:r>
            <a:endParaRPr b="0" i="0" sz="1700" u="none" cap="none" strike="noStrike"/>
          </a:p>
        </p:txBody>
      </p:sp>
      <p:sp>
        <p:nvSpPr>
          <p:cNvPr id="533" name="Shape 533"/>
          <p:cNvSpPr/>
          <p:nvPr>
            <p:ph idx="3" type="sldImg"/>
          </p:nvPr>
        </p:nvSpPr>
        <p:spPr>
          <a:xfrm>
            <a:off x="1324570" y="798286"/>
            <a:ext cx="4209000" cy="3207000"/>
          </a:xfrm>
          <a:custGeom>
            <a:pathLst>
              <a:path extrusionOk="0" h="120000" w="120000">
                <a:moveTo>
                  <a:pt x="0" y="0"/>
                </a:moveTo>
                <a:lnTo>
                  <a:pt x="120000" y="0"/>
                </a:lnTo>
                <a:lnTo>
                  <a:pt x="120000" y="120000"/>
                </a:lnTo>
                <a:lnTo>
                  <a:pt x="0" y="120000"/>
                </a:lnTo>
                <a:close/>
              </a:path>
            </a:pathLst>
          </a:custGeom>
          <a:noFill/>
          <a:ln cap="flat" cmpd="sng" w="12700">
            <a:solidFill>
              <a:schemeClr val="dk1"/>
            </a:solidFill>
            <a:prstDash val="solid"/>
            <a:miter lim="8000"/>
            <a:headEnd len="med" w="med" type="none"/>
            <a:tailEnd len="med" w="med" type="none"/>
          </a:ln>
        </p:spPr>
      </p:sp>
      <p:sp>
        <p:nvSpPr>
          <p:cNvPr id="534" name="Shape 534"/>
          <p:cNvSpPr txBox="1"/>
          <p:nvPr>
            <p:ph idx="1" type="body"/>
          </p:nvPr>
        </p:nvSpPr>
        <p:spPr>
          <a:xfrm>
            <a:off x="751582" y="4573512"/>
            <a:ext cx="5430600" cy="3884100"/>
          </a:xfrm>
          <a:prstGeom prst="rect">
            <a:avLst/>
          </a:prstGeom>
          <a:noFill/>
          <a:ln>
            <a:noFill/>
          </a:ln>
        </p:spPr>
        <p:txBody>
          <a:bodyPr anchorCtr="0" anchor="t" bIns="44275" lIns="90125" spcFirstLastPara="1" rIns="90125" wrap="square" tIns="44275">
            <a:noAutofit/>
          </a:bodyPr>
          <a:lstStyle/>
          <a:p>
            <a:pPr indent="0" lvl="0" marL="0" rtl="0">
              <a:spcBef>
                <a:spcPts val="0"/>
              </a:spcBef>
              <a:spcAft>
                <a:spcPts val="0"/>
              </a:spcAft>
              <a:buNone/>
            </a:pPr>
            <a:r>
              <a:rPr lang="en" sz="1000"/>
              <a:t>(read) </a:t>
            </a:r>
            <a:endParaRPr sz="1000"/>
          </a:p>
          <a:p>
            <a:pPr indent="0" lvl="0" marL="0" rtl="0">
              <a:spcBef>
                <a:spcPts val="0"/>
              </a:spcBef>
              <a:spcAft>
                <a:spcPts val="0"/>
              </a:spcAft>
              <a:buNone/>
            </a:pPr>
            <a:r>
              <a:rPr lang="en" sz="1000"/>
              <a:t>Take a good look at this method. The loop is a big problem. A loop can be executed an infinite number of times, and a loop run twice counts as a different path than one that runs 23 times. The sequence of statements is different, even if the practical outcome of the program is the same. As a result, path coverage is impossible for anything other than a nontrivial program. Even without loops, the number of possible paths can get quite high. With loops, it’s infinite. </a:t>
            </a:r>
            <a:endParaRPr sz="1000"/>
          </a:p>
          <a:p>
            <a:pPr indent="0" lvl="0" marL="0" rtl="0">
              <a:spcBef>
                <a:spcPts val="0"/>
              </a:spcBef>
              <a:spcAft>
                <a:spcPts val="0"/>
              </a:spcAft>
              <a:buNone/>
            </a:pPr>
            <a:r>
              <a:t/>
            </a:r>
            <a:endParaRPr sz="1000"/>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0" name="Shape 560"/>
        <p:cNvGrpSpPr/>
        <p:nvPr/>
      </p:nvGrpSpPr>
      <p:grpSpPr>
        <a:xfrm>
          <a:off x="0" y="0"/>
          <a:ext cx="0" cy="0"/>
          <a:chOff x="0" y="0"/>
          <a:chExt cx="0" cy="0"/>
        </a:xfrm>
      </p:grpSpPr>
      <p:sp>
        <p:nvSpPr>
          <p:cNvPr id="561" name="Shape 561"/>
          <p:cNvSpPr txBox="1"/>
          <p:nvPr>
            <p:ph idx="2" type="hdr"/>
          </p:nvPr>
        </p:nvSpPr>
        <p:spPr>
          <a:xfrm>
            <a:off x="0" y="0"/>
            <a:ext cx="2971800" cy="457200"/>
          </a:xfrm>
          <a:prstGeom prst="rect">
            <a:avLst/>
          </a:prstGeom>
          <a:noFill/>
          <a:ln>
            <a:noFill/>
          </a:ln>
        </p:spPr>
        <p:txBody>
          <a:bodyPr anchorCtr="0" anchor="t" bIns="45550" lIns="91100" spcFirstLastPara="1" rIns="91100" wrap="square" tIns="45550">
            <a:noAutofit/>
          </a:bodyPr>
          <a:lstStyle/>
          <a:p>
            <a:pPr indent="0" lvl="0" marL="0" marR="0" rtl="0" algn="l">
              <a:spcBef>
                <a:spcPts val="0"/>
              </a:spcBef>
              <a:spcAft>
                <a:spcPts val="0"/>
              </a:spcAft>
              <a:buNone/>
            </a:pPr>
            <a:r>
              <a:rPr b="0" i="0" lang="en" sz="1200" u="none" cap="none" strike="noStrike"/>
              <a:t>Lecture 23 - White-Box Testing</a:t>
            </a:r>
            <a:endParaRPr b="0" i="0" sz="1700" u="none" cap="none" strike="noStrike"/>
          </a:p>
        </p:txBody>
      </p:sp>
      <p:sp>
        <p:nvSpPr>
          <p:cNvPr id="562" name="Shape 562"/>
          <p:cNvSpPr txBox="1"/>
          <p:nvPr>
            <p:ph idx="10" type="dt"/>
          </p:nvPr>
        </p:nvSpPr>
        <p:spPr>
          <a:xfrm>
            <a:off x="3884613" y="0"/>
            <a:ext cx="2971800" cy="457200"/>
          </a:xfrm>
          <a:prstGeom prst="rect">
            <a:avLst/>
          </a:prstGeom>
          <a:noFill/>
          <a:ln>
            <a:noFill/>
          </a:ln>
        </p:spPr>
        <p:txBody>
          <a:bodyPr anchorCtr="0" anchor="t" bIns="45550" lIns="91100" spcFirstLastPara="1" rIns="91100" wrap="square" tIns="45550">
            <a:noAutofit/>
          </a:bodyPr>
          <a:lstStyle/>
          <a:p>
            <a:pPr indent="0" lvl="0" marL="0" marR="0" rtl="0" algn="r">
              <a:spcBef>
                <a:spcPts val="0"/>
              </a:spcBef>
              <a:spcAft>
                <a:spcPts val="0"/>
              </a:spcAft>
              <a:buNone/>
            </a:pPr>
            <a:r>
              <a:rPr b="0" i="0" lang="en" sz="1200" u="none" cap="none" strike="noStrike"/>
              <a:t>CSci 5801  - Fall 2012</a:t>
            </a:r>
            <a:endParaRPr b="0" i="0" sz="1700" u="none" cap="none" strike="noStrike"/>
          </a:p>
        </p:txBody>
      </p:sp>
      <p:sp>
        <p:nvSpPr>
          <p:cNvPr id="563" name="Shape 563"/>
          <p:cNvSpPr txBox="1"/>
          <p:nvPr>
            <p:ph idx="11" type="ftr"/>
          </p:nvPr>
        </p:nvSpPr>
        <p:spPr>
          <a:xfrm>
            <a:off x="0" y="8685213"/>
            <a:ext cx="2971800" cy="457200"/>
          </a:xfrm>
          <a:prstGeom prst="rect">
            <a:avLst/>
          </a:prstGeom>
          <a:noFill/>
          <a:ln>
            <a:noFill/>
          </a:ln>
        </p:spPr>
        <p:txBody>
          <a:bodyPr anchorCtr="0" anchor="b" bIns="45550" lIns="91100" spcFirstLastPara="1" rIns="91100" wrap="square" tIns="45550">
            <a:noAutofit/>
          </a:bodyPr>
          <a:lstStyle/>
          <a:p>
            <a:pPr indent="0" lvl="0" marL="0" marR="0" rtl="0" algn="l">
              <a:spcBef>
                <a:spcPts val="0"/>
              </a:spcBef>
              <a:spcAft>
                <a:spcPts val="0"/>
              </a:spcAft>
              <a:buNone/>
            </a:pPr>
            <a:r>
              <a:rPr b="0" i="0" lang="en" sz="1200" u="none" cap="none" strike="noStrike"/>
              <a:t>CSci 5801 - Dr. Mats Heimdahl</a:t>
            </a:r>
            <a:endParaRPr b="0" i="0" sz="1200" u="none" cap="none" strike="noStrike"/>
          </a:p>
        </p:txBody>
      </p:sp>
      <p:sp>
        <p:nvSpPr>
          <p:cNvPr id="564" name="Shape 564"/>
          <p:cNvSpPr txBox="1"/>
          <p:nvPr>
            <p:ph idx="12" type="sldNum"/>
          </p:nvPr>
        </p:nvSpPr>
        <p:spPr>
          <a:xfrm>
            <a:off x="3884613" y="8685213"/>
            <a:ext cx="2971800" cy="457200"/>
          </a:xfrm>
          <a:prstGeom prst="rect">
            <a:avLst/>
          </a:prstGeom>
          <a:noFill/>
          <a:ln>
            <a:noFill/>
          </a:ln>
        </p:spPr>
        <p:txBody>
          <a:bodyPr anchorCtr="0" anchor="b" bIns="45550" lIns="91100" spcFirstLastPara="1" rIns="91100" wrap="square" tIns="45550">
            <a:noAutofit/>
          </a:bodyPr>
          <a:lstStyle/>
          <a:p>
            <a:pPr indent="0" lvl="0" marL="0" marR="0" rtl="0" algn="r">
              <a:spcBef>
                <a:spcPts val="0"/>
              </a:spcBef>
              <a:spcAft>
                <a:spcPts val="0"/>
              </a:spcAft>
              <a:buNone/>
            </a:pPr>
            <a:r>
              <a:rPr lang="en" sz="1300"/>
              <a:t> </a:t>
            </a:r>
            <a:endParaRPr b="0" i="0" sz="1700" u="none" cap="none" strike="noStrike"/>
          </a:p>
        </p:txBody>
      </p:sp>
      <p:sp>
        <p:nvSpPr>
          <p:cNvPr id="565" name="Shape 565"/>
          <p:cNvSpPr/>
          <p:nvPr>
            <p:ph idx="3" type="sldImg"/>
          </p:nvPr>
        </p:nvSpPr>
        <p:spPr>
          <a:xfrm>
            <a:off x="1178719" y="686405"/>
            <a:ext cx="4500600" cy="3429000"/>
          </a:xfrm>
          <a:custGeom>
            <a:pathLst>
              <a:path extrusionOk="0" h="120000" w="120000">
                <a:moveTo>
                  <a:pt x="0" y="0"/>
                </a:moveTo>
                <a:lnTo>
                  <a:pt x="120000" y="0"/>
                </a:lnTo>
                <a:lnTo>
                  <a:pt x="120000" y="120000"/>
                </a:lnTo>
                <a:lnTo>
                  <a:pt x="0" y="120000"/>
                </a:lnTo>
                <a:close/>
              </a:path>
            </a:pathLst>
          </a:custGeom>
          <a:noFill/>
          <a:ln>
            <a:noFill/>
          </a:ln>
        </p:spPr>
      </p:sp>
      <p:sp>
        <p:nvSpPr>
          <p:cNvPr id="566" name="Shape 566"/>
          <p:cNvSpPr txBox="1"/>
          <p:nvPr>
            <p:ph idx="1" type="body"/>
          </p:nvPr>
        </p:nvSpPr>
        <p:spPr>
          <a:xfrm>
            <a:off x="685800" y="4343400"/>
            <a:ext cx="5486400" cy="4114800"/>
          </a:xfrm>
          <a:prstGeom prst="rect">
            <a:avLst/>
          </a:prstGeom>
          <a:noFill/>
          <a:ln>
            <a:noFill/>
          </a:ln>
        </p:spPr>
        <p:txBody>
          <a:bodyPr anchorCtr="0" anchor="t" bIns="45550" lIns="91100" spcFirstLastPara="1" rIns="91100" wrap="square" tIns="45550">
            <a:noAutofit/>
          </a:bodyPr>
          <a:lstStyle/>
          <a:p>
            <a:pPr indent="-298450" lvl="0" marL="457200" rtl="0">
              <a:spcBef>
                <a:spcPts val="0"/>
              </a:spcBef>
              <a:spcAft>
                <a:spcPts val="0"/>
              </a:spcAft>
              <a:buSzPts val="1100"/>
              <a:buChar char="-"/>
            </a:pPr>
            <a:r>
              <a:rPr lang="en" sz="1100"/>
              <a:t>Statement in four, we’ve hit all of the nodes. </a:t>
            </a:r>
            <a:endParaRPr sz="1100"/>
          </a:p>
          <a:p>
            <a:pPr indent="-298450" lvl="0" marL="457200" rtl="0">
              <a:spcBef>
                <a:spcPts val="0"/>
              </a:spcBef>
              <a:spcAft>
                <a:spcPts val="0"/>
              </a:spcAft>
              <a:buSzPts val="1100"/>
              <a:buChar char="-"/>
            </a:pPr>
            <a:r>
              <a:rPr lang="en" sz="1100"/>
              <a:t>Branch in another two. </a:t>
            </a:r>
            <a:endParaRPr sz="1100"/>
          </a:p>
          <a:p>
            <a:pPr indent="-298450" lvl="0" marL="457200" rtl="0">
              <a:spcBef>
                <a:spcPts val="0"/>
              </a:spcBef>
              <a:spcAft>
                <a:spcPts val="0"/>
              </a:spcAft>
              <a:buSzPts val="1100"/>
              <a:buChar char="-"/>
            </a:pPr>
            <a:r>
              <a:rPr lang="en" sz="1100"/>
              <a:t>Now, what about path? To deal with the infinite problem, we could simply limit the number of loop executions. Let’s say we bound the loop to 20 cycles at most. How many tests do you think that is?</a:t>
            </a:r>
            <a:endParaRPr sz="1100"/>
          </a:p>
          <a:p>
            <a:pPr indent="0" lvl="0" marL="0" rtl="0">
              <a:spcBef>
                <a:spcPts val="0"/>
              </a:spcBef>
              <a:spcAft>
                <a:spcPts val="0"/>
              </a:spcAft>
              <a:buNone/>
            </a:pPr>
            <a:r>
              <a:rPr b="0" i="0" lang="en" sz="1100" u="none" cap="none" strike="noStrike"/>
              <a:t>Path coverage 3,656,158,440,062,976</a:t>
            </a:r>
            <a:endParaRPr sz="1100"/>
          </a:p>
          <a:p>
            <a:pPr indent="0" lvl="0" marL="0" rtl="0">
              <a:spcBef>
                <a:spcPts val="0"/>
              </a:spcBef>
              <a:spcAft>
                <a:spcPts val="0"/>
              </a:spcAft>
              <a:buNone/>
            </a:pPr>
            <a:r>
              <a:rPr b="0" i="0" lang="en" sz="1100" u="none" cap="none" strike="noStrike"/>
              <a:t>1000 tests per second</a:t>
            </a:r>
            <a:endParaRPr sz="1100"/>
          </a:p>
          <a:p>
            <a:pPr indent="0" lvl="0" marL="0" rtl="0">
              <a:spcBef>
                <a:spcPts val="0"/>
              </a:spcBef>
              <a:spcAft>
                <a:spcPts val="0"/>
              </a:spcAft>
              <a:buNone/>
            </a:pPr>
            <a:r>
              <a:rPr b="0" i="0" lang="en" sz="1100" u="none" cap="none" strike="noStrike"/>
              <a:t>116,000 years</a:t>
            </a:r>
            <a:endParaRPr b="0" i="0" sz="1100" u="none" cap="none" strike="noStrike"/>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Shape 66"/>
          <p:cNvSpPr/>
          <p:nvPr>
            <p:ph idx="2" type="sldImg"/>
          </p:nvPr>
        </p:nvSpPr>
        <p:spPr>
          <a:xfrm>
            <a:off x="1714753" y="685800"/>
            <a:ext cx="3429300" cy="3429000"/>
          </a:xfrm>
          <a:custGeom>
            <a:pathLst>
              <a:path extrusionOk="0" h="120000" w="120000">
                <a:moveTo>
                  <a:pt x="0" y="0"/>
                </a:moveTo>
                <a:lnTo>
                  <a:pt x="120000" y="0"/>
                </a:lnTo>
                <a:lnTo>
                  <a:pt x="120000" y="120000"/>
                </a:lnTo>
                <a:lnTo>
                  <a:pt x="0" y="120000"/>
                </a:lnTo>
                <a:close/>
              </a:path>
            </a:pathLst>
          </a:custGeom>
        </p:spPr>
      </p:sp>
      <p:sp>
        <p:nvSpPr>
          <p:cNvPr id="67" name="Shape 6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20000"/>
              </a:lnSpc>
              <a:spcBef>
                <a:spcPts val="0"/>
              </a:spcBef>
              <a:spcAft>
                <a:spcPts val="0"/>
              </a:spcAft>
              <a:buNone/>
            </a:pPr>
            <a:r>
              <a:rPr lang="en" sz="1200">
                <a:solidFill>
                  <a:schemeClr val="dk1"/>
                </a:solidFill>
              </a:rPr>
              <a:t>At some level, testing is futile - one can never prove the absence of faults with testing. But, it’s better than doing nothing. You can’t find faults without trying the system out. But, can we do better? Can we find some compromise point between the impossible and the inadequate? Some way to strike a middle ground by offering some way of measuring whether our tests are good.</a:t>
            </a:r>
            <a:endParaRPr sz="1200">
              <a:solidFill>
                <a:schemeClr val="dk1"/>
              </a:solidFill>
            </a:endParaRPr>
          </a:p>
          <a:p>
            <a:pPr indent="0" lvl="0" marL="0" rtl="0">
              <a:lnSpc>
                <a:spcPct val="120000"/>
              </a:lnSpc>
              <a:spcBef>
                <a:spcPts val="0"/>
              </a:spcBef>
              <a:spcAft>
                <a:spcPts val="0"/>
              </a:spcAft>
              <a:buNone/>
            </a:pPr>
            <a:r>
              <a:rPr lang="en" sz="1200">
                <a:solidFill>
                  <a:schemeClr val="dk1"/>
                </a:solidFill>
              </a:rPr>
              <a:t>People have attempted to do this. Today’s topic are what are called test adequacy metrics.</a:t>
            </a:r>
            <a:endParaRPr sz="1200">
              <a:solidFill>
                <a:schemeClr val="dk1"/>
              </a:solidFill>
            </a:endParaRPr>
          </a:p>
          <a:p>
            <a:pPr indent="0" lvl="0" marL="0" rtl="0">
              <a:lnSpc>
                <a:spcPct val="120000"/>
              </a:lnSpc>
              <a:spcBef>
                <a:spcPts val="0"/>
              </a:spcBef>
              <a:spcAft>
                <a:spcPts val="0"/>
              </a:spcAft>
              <a:buNone/>
            </a:pPr>
            <a:r>
              <a:rPr lang="en" sz="1200">
                <a:solidFill>
                  <a:schemeClr val="dk1"/>
                </a:solidFill>
              </a:rPr>
              <a:t>These adequacy metrics are ways of scoring our testing efforts. We take our tests and we check them against a criterion - a list of test obligations. These obligations are properties that must be met by our tests, a list of conditions that - in theory - let us make an argument that we did the best we can - by using these measurements of good testing as a guide in generating tests, we can offer something concrete to indicate that we tried to find faults. We’ve tested up to some level. We offer some evidence that our testing effort is better than inadequate - no testing or ideally better than purely random testing - even if it doesn’t do the impossible - definitively proving that there are no faults left in the code.</a:t>
            </a:r>
            <a:endParaRPr sz="1200">
              <a:solidFill>
                <a:schemeClr val="dk1"/>
              </a:solidFill>
            </a:endParaRPr>
          </a:p>
          <a:p>
            <a:pPr indent="0" lvl="0" marL="0" rtl="0">
              <a:lnSpc>
                <a:spcPct val="120000"/>
              </a:lnSpc>
              <a:spcBef>
                <a:spcPts val="0"/>
              </a:spcBef>
              <a:spcAft>
                <a:spcPts val="0"/>
              </a:spcAft>
              <a:buNone/>
            </a:pPr>
            <a:r>
              <a:t/>
            </a:r>
            <a:endParaRPr sz="1200">
              <a:solidFill>
                <a:schemeClr val="dk1"/>
              </a:solidFill>
            </a:endParaRPr>
          </a:p>
          <a:p>
            <a:pPr indent="0" lvl="0" marL="0" rtl="0">
              <a:lnSpc>
                <a:spcPct val="120000"/>
              </a:lnSpc>
              <a:spcBef>
                <a:spcPts val="0"/>
              </a:spcBef>
              <a:spcAft>
                <a:spcPts val="0"/>
              </a:spcAft>
              <a:buNone/>
            </a:pPr>
            <a:r>
              <a:rPr lang="en" sz="1200">
                <a:solidFill>
                  <a:schemeClr val="dk1"/>
                </a:solidFill>
              </a:rPr>
              <a:t>Of course, this is actually quite the challenge. What makes a test good? Again, we don’t know what faults are there, so we need to identify some proxy. What is something that we can measure, something that can be used to calculate a score, and something we can say is indicative of that fault-finding potential that we seek.</a:t>
            </a:r>
            <a:endParaRPr sz="1200">
              <a:solidFill>
                <a:schemeClr val="dk1"/>
              </a:solidFill>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7" name="Shape 617"/>
        <p:cNvGrpSpPr/>
        <p:nvPr/>
      </p:nvGrpSpPr>
      <p:grpSpPr>
        <a:xfrm>
          <a:off x="0" y="0"/>
          <a:ext cx="0" cy="0"/>
          <a:chOff x="0" y="0"/>
          <a:chExt cx="0" cy="0"/>
        </a:xfrm>
      </p:grpSpPr>
      <p:sp>
        <p:nvSpPr>
          <p:cNvPr id="618" name="Shape 61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619" name="Shape 61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20000"/>
              </a:lnSpc>
              <a:spcBef>
                <a:spcPts val="0"/>
              </a:spcBef>
              <a:spcAft>
                <a:spcPts val="0"/>
              </a:spcAft>
              <a:buNone/>
            </a:pPr>
            <a:r>
              <a:rPr lang="en" sz="1200">
                <a:solidFill>
                  <a:schemeClr val="dk1"/>
                </a:solidFill>
              </a:rPr>
              <a:t>(read) </a:t>
            </a:r>
            <a:endParaRPr sz="1200">
              <a:solidFill>
                <a:schemeClr val="dk1"/>
              </a:solidFill>
            </a:endParaRPr>
          </a:p>
          <a:p>
            <a:pPr indent="0" lvl="0" marL="0" rtl="0">
              <a:lnSpc>
                <a:spcPct val="120000"/>
              </a:lnSpc>
              <a:spcBef>
                <a:spcPts val="0"/>
              </a:spcBef>
              <a:spcAft>
                <a:spcPts val="0"/>
              </a:spcAft>
              <a:buNone/>
            </a:pPr>
            <a:r>
              <a:t/>
            </a:r>
            <a:endParaRPr sz="1200">
              <a:solidFill>
                <a:schemeClr val="dk1"/>
              </a:solidFill>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4" name="Shape 624"/>
        <p:cNvGrpSpPr/>
        <p:nvPr/>
      </p:nvGrpSpPr>
      <p:grpSpPr>
        <a:xfrm>
          <a:off x="0" y="0"/>
          <a:ext cx="0" cy="0"/>
          <a:chOff x="0" y="0"/>
          <a:chExt cx="0" cy="0"/>
        </a:xfrm>
      </p:grpSpPr>
      <p:sp>
        <p:nvSpPr>
          <p:cNvPr id="625" name="Shape 62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626" name="Shape 62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solidFill>
                <a:schemeClr val="dk1"/>
              </a:solidFill>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1" name="Shape 631"/>
        <p:cNvGrpSpPr/>
        <p:nvPr/>
      </p:nvGrpSpPr>
      <p:grpSpPr>
        <a:xfrm>
          <a:off x="0" y="0"/>
          <a:ext cx="0" cy="0"/>
          <a:chOff x="0" y="0"/>
          <a:chExt cx="0" cy="0"/>
        </a:xfrm>
      </p:grpSpPr>
      <p:sp>
        <p:nvSpPr>
          <p:cNvPr id="632" name="Shape 63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633" name="Shape 63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solidFill>
                <a:schemeClr val="dk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Shape 73"/>
          <p:cNvSpPr/>
          <p:nvPr>
            <p:ph idx="2" type="sldImg"/>
          </p:nvPr>
        </p:nvSpPr>
        <p:spPr>
          <a:xfrm>
            <a:off x="1714753" y="685800"/>
            <a:ext cx="3429300" cy="3429000"/>
          </a:xfrm>
          <a:custGeom>
            <a:pathLst>
              <a:path extrusionOk="0" h="120000" w="120000">
                <a:moveTo>
                  <a:pt x="0" y="0"/>
                </a:moveTo>
                <a:lnTo>
                  <a:pt x="120000" y="0"/>
                </a:lnTo>
                <a:lnTo>
                  <a:pt x="120000" y="120000"/>
                </a:lnTo>
                <a:lnTo>
                  <a:pt x="0" y="120000"/>
                </a:lnTo>
                <a:close/>
              </a:path>
            </a:pathLst>
          </a:custGeom>
        </p:spPr>
      </p:sp>
      <p:sp>
        <p:nvSpPr>
          <p:cNvPr id="74" name="Shape 7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20000"/>
              </a:lnSpc>
              <a:spcBef>
                <a:spcPts val="0"/>
              </a:spcBef>
              <a:spcAft>
                <a:spcPts val="0"/>
              </a:spcAft>
              <a:buNone/>
            </a:pPr>
            <a:r>
              <a:rPr lang="en" sz="1200">
                <a:solidFill>
                  <a:schemeClr val="dk1"/>
                </a:solidFill>
              </a:rPr>
              <a:t>Of course, this is actually quite the challenge. What makes a test good? Again, we don’t know what faults are there, so we need to identify some proxy. What is something that we can measure, something that can be used to calculate a score, and something we can say is indicative of that fault-finding potential that we seek. In practice, rather than stating that our tests are definitively adequate - up to the task - we instead use these criteria to point out clear inadequacies in our tests. (read 3-4)</a:t>
            </a:r>
            <a:endParaRPr sz="1200">
              <a:solidFill>
                <a:schemeClr val="dk1"/>
              </a:solidFill>
            </a:endParaRPr>
          </a:p>
          <a:p>
            <a:pPr indent="0" lvl="0" marL="0" rtl="0">
              <a:lnSpc>
                <a:spcPct val="120000"/>
              </a:lnSpc>
              <a:spcBef>
                <a:spcPts val="0"/>
              </a:spcBef>
              <a:spcAft>
                <a:spcPts val="0"/>
              </a:spcAft>
              <a:buNone/>
            </a:pPr>
            <a:r>
              <a:rPr lang="en" sz="1200">
                <a:solidFill>
                  <a:schemeClr val="dk1"/>
                </a:solidFill>
              </a:rPr>
              <a:t>If we don’t meet this list of obligations, we add tests that do. We keep building tests until the checklist is complete. At that point, we don’t know that our tests are perfect, we can never be sure, but we know that they are not inadequate in the manner prescribed by the metric we’re measuring.</a:t>
            </a:r>
            <a:endParaRPr sz="1200">
              <a:solidFill>
                <a:schemeClr val="dk1"/>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Shape 80"/>
          <p:cNvSpPr/>
          <p:nvPr>
            <p:ph idx="2" type="sldImg"/>
          </p:nvPr>
        </p:nvSpPr>
        <p:spPr>
          <a:xfrm>
            <a:off x="1714753" y="685800"/>
            <a:ext cx="3429300" cy="3429000"/>
          </a:xfrm>
          <a:custGeom>
            <a:pathLst>
              <a:path extrusionOk="0" h="120000" w="120000">
                <a:moveTo>
                  <a:pt x="0" y="0"/>
                </a:moveTo>
                <a:lnTo>
                  <a:pt x="120000" y="0"/>
                </a:lnTo>
                <a:lnTo>
                  <a:pt x="120000" y="120000"/>
                </a:lnTo>
                <a:lnTo>
                  <a:pt x="0" y="120000"/>
                </a:lnTo>
                <a:close/>
              </a:path>
            </a:pathLst>
          </a:custGeom>
        </p:spPr>
      </p:sp>
      <p:sp>
        <p:nvSpPr>
          <p:cNvPr id="81" name="Shape 8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20000"/>
              </a:lnSpc>
              <a:spcBef>
                <a:spcPts val="0"/>
              </a:spcBef>
              <a:spcAft>
                <a:spcPts val="0"/>
              </a:spcAft>
              <a:buNone/>
            </a:pPr>
            <a:r>
              <a:rPr lang="en" sz="1200">
                <a:solidFill>
                  <a:schemeClr val="dk1"/>
                </a:solidFill>
              </a:rPr>
              <a:t>There are dozens of these metrics, but they are all based on the central idea that they cover a set of factors that are - hopefuly- correlated to finding faults. If you build these tests and run them, you’ll be more likely to have noticed certain types of faults. (read 3). </a:t>
            </a:r>
            <a:endParaRPr sz="1200">
              <a:solidFill>
                <a:schemeClr val="dk1"/>
              </a:solidFill>
            </a:endParaRPr>
          </a:p>
          <a:p>
            <a:pPr indent="0" lvl="0" marL="0" rtl="0">
              <a:lnSpc>
                <a:spcPct val="120000"/>
              </a:lnSpc>
              <a:spcBef>
                <a:spcPts val="0"/>
              </a:spcBef>
              <a:spcAft>
                <a:spcPts val="0"/>
              </a:spcAft>
              <a:buNone/>
            </a:pPr>
            <a:r>
              <a:rPr lang="en" sz="1200">
                <a:solidFill>
                  <a:schemeClr val="dk1"/>
                </a:solidFill>
              </a:rPr>
              <a:t>(read 4) If you think back to last class - something like combinatorial interaction testing. That’s an adequacy metric in a way, we want to cover all 2-way or 3-way interactions between input partitions. That gives us a checklist to mark off, something we can measure.</a:t>
            </a:r>
            <a:endParaRPr sz="1200">
              <a:solidFill>
                <a:schemeClr val="dk1"/>
              </a:solidFill>
            </a:endParaRPr>
          </a:p>
          <a:p>
            <a:pPr indent="0" lvl="0" marL="0" rtl="0">
              <a:lnSpc>
                <a:spcPct val="120000"/>
              </a:lnSpc>
              <a:spcBef>
                <a:spcPts val="0"/>
              </a:spcBef>
              <a:spcAft>
                <a:spcPts val="0"/>
              </a:spcAft>
              <a:buNone/>
            </a:pPr>
            <a:r>
              <a:rPr lang="en" sz="1200">
                <a:solidFill>
                  <a:schemeClr val="dk1"/>
                </a:solidFill>
              </a:rPr>
              <a:t>(read 5)</a:t>
            </a:r>
            <a:endParaRPr sz="1200">
              <a:solidFill>
                <a:schemeClr val="dk1"/>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Shape 8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88" name="Shape 8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20000"/>
              </a:lnSpc>
              <a:spcBef>
                <a:spcPts val="0"/>
              </a:spcBef>
              <a:spcAft>
                <a:spcPts val="0"/>
              </a:spcAft>
              <a:buNone/>
            </a:pPr>
            <a:r>
              <a:rPr lang="en">
                <a:solidFill>
                  <a:schemeClr val="dk1"/>
                </a:solidFill>
              </a:rPr>
              <a:t>We’ve talked about black box or functional testing, where you use your requirement specification to define inputs to and expected output from your system. This helps ensure your system fulfills the requirements. Functional testing, however, is based on the requirements - of course - and not the code itself. It is an important practice, but there is not a 1-1 correlation, and to really root out faults, we need to consider the code itself, and the structure of the software. Today, we’ll describe (read)</a:t>
            </a:r>
            <a:endParaRPr>
              <a:solidFill>
                <a:schemeClr val="dk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Shape 9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95" name="Shape 9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20000"/>
              </a:lnSpc>
              <a:spcBef>
                <a:spcPts val="0"/>
              </a:spcBef>
              <a:spcAft>
                <a:spcPts val="0"/>
              </a:spcAft>
              <a:buNone/>
            </a:pPr>
            <a:r>
              <a:rPr lang="en">
                <a:solidFill>
                  <a:schemeClr val="dk1"/>
                </a:solidFill>
              </a:rPr>
              <a:t>Earlier, we talked about functional testing, using the requirements to come up with tests. That’s called black box testing because we don’t know what it inside the box, the actual software. We write tests using all of the other information lying around - the requirements, specifications, usage scenarios - but the program is this untamperable box, often because it doesn’t exist when you’re writing the tests. However, the structure of the code is itself a valuable source of information, so we should make use of that. This is the basic idea behind structural testing. We should throw open the white box.</a:t>
            </a:r>
            <a:endParaRPr>
              <a:solidFill>
                <a:schemeClr val="dk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Shape 10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02" name="Shape 10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20000"/>
              </a:lnSpc>
              <a:spcBef>
                <a:spcPts val="0"/>
              </a:spcBef>
              <a:spcAft>
                <a:spcPts val="0"/>
              </a:spcAft>
              <a:buNone/>
            </a:pPr>
            <a:r>
              <a:rPr lang="en">
                <a:solidFill>
                  <a:schemeClr val="dk1"/>
                </a:solidFill>
              </a:rPr>
              <a:t>The base idea of structural testing is that you can measure how the program is exercised. How many statements of branches of control flow did you cover? How many paths? Did you exercise the right set of conditions? We can define a bunch of different ways to measure execution, then try to cover those testing goals, using the percentage of covered obligations as a test adequacy score. Take that if statement. We need a test where eptr has a + sign in it to hit the true branch of that if statement. So, if our tests don’t do that, we should come up with a test to satisfy that condition.</a:t>
            </a:r>
            <a:endParaRPr>
              <a:solidFill>
                <a:schemeClr val="dk1"/>
              </a:solidFill>
            </a:endParaRPr>
          </a:p>
          <a:p>
            <a:pPr indent="0" lvl="0" marL="0" rtl="0">
              <a:lnSpc>
                <a:spcPct val="120000"/>
              </a:lnSpc>
              <a:spcBef>
                <a:spcPts val="0"/>
              </a:spcBef>
              <a:spcAft>
                <a:spcPts val="0"/>
              </a:spcAft>
              <a:buNone/>
            </a:pPr>
            <a:r>
              <a:rPr lang="en">
                <a:solidFill>
                  <a:schemeClr val="dk1"/>
                </a:solidFill>
              </a:rPr>
              <a:t>Why? (discuss - look for answers like no faults without execution, Corner cases, more thorough testing, requirements don’t necessarily cover things like helper functions, error handling code, etc. Requirements might be incomplete.</a:t>
            </a:r>
            <a:endParaRPr>
              <a:solidFill>
                <a:schemeClr val="dk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Shape 10"/>
          <p:cNvSpPr/>
          <p:nvPr/>
        </p:nvSpPr>
        <p:spPr>
          <a:xfrm>
            <a:off x="0" y="0"/>
            <a:ext cx="9144000" cy="4691400"/>
          </a:xfrm>
          <a:prstGeom prst="rect">
            <a:avLst/>
          </a:prstGeom>
          <a:solidFill>
            <a:schemeClr val="dk2"/>
          </a:solidFill>
          <a:ln>
            <a:noFill/>
          </a:ln>
        </p:spPr>
        <p:txBody>
          <a:bodyPr anchorCtr="0" anchor="ctr" bIns="45700" lIns="91425" spcFirstLastPara="1" rIns="91425" wrap="square" tIns="45700">
            <a:noAutofit/>
          </a:bodyPr>
          <a:lstStyle/>
          <a:p>
            <a:pPr indent="0" lvl="0" marL="0">
              <a:spcBef>
                <a:spcPts val="0"/>
              </a:spcBef>
              <a:spcAft>
                <a:spcPts val="0"/>
              </a:spcAft>
              <a:buNone/>
            </a:pPr>
            <a:r>
              <a:t/>
            </a:r>
            <a:endParaRPr/>
          </a:p>
        </p:txBody>
      </p:sp>
      <p:cxnSp>
        <p:nvCxnSpPr>
          <p:cNvPr id="11" name="Shape 11"/>
          <p:cNvCxnSpPr/>
          <p:nvPr/>
        </p:nvCxnSpPr>
        <p:spPr>
          <a:xfrm>
            <a:off x="0" y="4662140"/>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12" name="Shape 12"/>
          <p:cNvSpPr txBox="1"/>
          <p:nvPr>
            <p:ph type="ctrTitle"/>
          </p:nvPr>
        </p:nvSpPr>
        <p:spPr>
          <a:xfrm>
            <a:off x="685800" y="2490375"/>
            <a:ext cx="7772400" cy="2198400"/>
          </a:xfrm>
          <a:prstGeom prst="rect">
            <a:avLst/>
          </a:prstGeom>
        </p:spPr>
        <p:txBody>
          <a:bodyPr anchorCtr="0" anchor="b" bIns="91425" lIns="91425" spcFirstLastPara="1" rIns="91425" wrap="square" tIns="91425"/>
          <a:lstStyle>
            <a:lvl1pPr lvl="0">
              <a:spcBef>
                <a:spcPts val="0"/>
              </a:spcBef>
              <a:spcAft>
                <a:spcPts val="0"/>
              </a:spcAft>
              <a:buSzPts val="7200"/>
              <a:buNone/>
              <a:defRPr sz="7200"/>
            </a:lvl1pPr>
            <a:lvl2pPr lvl="1">
              <a:spcBef>
                <a:spcPts val="0"/>
              </a:spcBef>
              <a:spcAft>
                <a:spcPts val="0"/>
              </a:spcAft>
              <a:buSzPts val="7200"/>
              <a:buNone/>
              <a:defRPr sz="7200"/>
            </a:lvl2pPr>
            <a:lvl3pPr lvl="2">
              <a:spcBef>
                <a:spcPts val="0"/>
              </a:spcBef>
              <a:spcAft>
                <a:spcPts val="0"/>
              </a:spcAft>
              <a:buSzPts val="7200"/>
              <a:buNone/>
              <a:defRPr sz="7200"/>
            </a:lvl3pPr>
            <a:lvl4pPr lvl="3">
              <a:spcBef>
                <a:spcPts val="0"/>
              </a:spcBef>
              <a:spcAft>
                <a:spcPts val="0"/>
              </a:spcAft>
              <a:buSzPts val="7200"/>
              <a:buNone/>
              <a:defRPr sz="7200"/>
            </a:lvl4pPr>
            <a:lvl5pPr lvl="4">
              <a:spcBef>
                <a:spcPts val="0"/>
              </a:spcBef>
              <a:spcAft>
                <a:spcPts val="0"/>
              </a:spcAft>
              <a:buSzPts val="7200"/>
              <a:buNone/>
              <a:defRPr sz="7200"/>
            </a:lvl5pPr>
            <a:lvl6pPr lvl="5">
              <a:spcBef>
                <a:spcPts val="0"/>
              </a:spcBef>
              <a:spcAft>
                <a:spcPts val="0"/>
              </a:spcAft>
              <a:buSzPts val="7200"/>
              <a:buNone/>
              <a:defRPr sz="7200"/>
            </a:lvl6pPr>
            <a:lvl7pPr lvl="6">
              <a:spcBef>
                <a:spcPts val="0"/>
              </a:spcBef>
              <a:spcAft>
                <a:spcPts val="0"/>
              </a:spcAft>
              <a:buSzPts val="7200"/>
              <a:buNone/>
              <a:defRPr sz="7200"/>
            </a:lvl7pPr>
            <a:lvl8pPr lvl="7">
              <a:spcBef>
                <a:spcPts val="0"/>
              </a:spcBef>
              <a:spcAft>
                <a:spcPts val="0"/>
              </a:spcAft>
              <a:buSzPts val="7200"/>
              <a:buNone/>
              <a:defRPr sz="7200"/>
            </a:lvl8pPr>
            <a:lvl9pPr lvl="8">
              <a:spcBef>
                <a:spcPts val="0"/>
              </a:spcBef>
              <a:spcAft>
                <a:spcPts val="0"/>
              </a:spcAft>
              <a:buSzPts val="7200"/>
              <a:buNone/>
              <a:defRPr sz="7200"/>
            </a:lvl9pPr>
          </a:lstStyle>
          <a:p/>
        </p:txBody>
      </p:sp>
      <p:sp>
        <p:nvSpPr>
          <p:cNvPr id="13" name="Shape 13"/>
          <p:cNvSpPr txBox="1"/>
          <p:nvPr>
            <p:ph idx="1" type="subTitle"/>
          </p:nvPr>
        </p:nvSpPr>
        <p:spPr>
          <a:xfrm>
            <a:off x="685800" y="4836036"/>
            <a:ext cx="7772400" cy="10326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3000"/>
              <a:buNone/>
              <a:defRPr>
                <a:solidFill>
                  <a:schemeClr val="dk2"/>
                </a:solidFill>
              </a:defRPr>
            </a:lvl1pPr>
            <a:lvl2pPr lvl="1">
              <a:spcBef>
                <a:spcPts val="0"/>
              </a:spcBef>
              <a:spcAft>
                <a:spcPts val="0"/>
              </a:spcAft>
              <a:buClr>
                <a:schemeClr val="dk2"/>
              </a:buClr>
              <a:buSzPts val="3000"/>
              <a:buNone/>
              <a:defRPr sz="3000">
                <a:solidFill>
                  <a:schemeClr val="dk2"/>
                </a:solidFill>
              </a:defRPr>
            </a:lvl2pPr>
            <a:lvl3pPr lvl="2">
              <a:spcBef>
                <a:spcPts val="0"/>
              </a:spcBef>
              <a:spcAft>
                <a:spcPts val="0"/>
              </a:spcAft>
              <a:buClr>
                <a:schemeClr val="dk2"/>
              </a:buClr>
              <a:buSzPts val="3000"/>
              <a:buNone/>
              <a:defRPr sz="3000">
                <a:solidFill>
                  <a:schemeClr val="dk2"/>
                </a:solidFill>
              </a:defRPr>
            </a:lvl3pPr>
            <a:lvl4pPr lvl="3">
              <a:spcBef>
                <a:spcPts val="0"/>
              </a:spcBef>
              <a:spcAft>
                <a:spcPts val="0"/>
              </a:spcAft>
              <a:buClr>
                <a:schemeClr val="dk2"/>
              </a:buClr>
              <a:buSzPts val="3000"/>
              <a:buNone/>
              <a:defRPr sz="3000">
                <a:solidFill>
                  <a:schemeClr val="dk2"/>
                </a:solidFill>
              </a:defRPr>
            </a:lvl4pPr>
            <a:lvl5pPr lvl="4">
              <a:spcBef>
                <a:spcPts val="0"/>
              </a:spcBef>
              <a:spcAft>
                <a:spcPts val="0"/>
              </a:spcAft>
              <a:buClr>
                <a:schemeClr val="dk2"/>
              </a:buClr>
              <a:buSzPts val="3000"/>
              <a:buNone/>
              <a:defRPr sz="3000">
                <a:solidFill>
                  <a:schemeClr val="dk2"/>
                </a:solidFill>
              </a:defRPr>
            </a:lvl5pPr>
            <a:lvl6pPr lvl="5">
              <a:spcBef>
                <a:spcPts val="0"/>
              </a:spcBef>
              <a:spcAft>
                <a:spcPts val="0"/>
              </a:spcAft>
              <a:buClr>
                <a:schemeClr val="dk2"/>
              </a:buClr>
              <a:buSzPts val="3000"/>
              <a:buNone/>
              <a:defRPr sz="3000">
                <a:solidFill>
                  <a:schemeClr val="dk2"/>
                </a:solidFill>
              </a:defRPr>
            </a:lvl6pPr>
            <a:lvl7pPr lvl="6">
              <a:spcBef>
                <a:spcPts val="0"/>
              </a:spcBef>
              <a:spcAft>
                <a:spcPts val="0"/>
              </a:spcAft>
              <a:buClr>
                <a:schemeClr val="dk2"/>
              </a:buClr>
              <a:buSzPts val="3000"/>
              <a:buNone/>
              <a:defRPr sz="3000">
                <a:solidFill>
                  <a:schemeClr val="dk2"/>
                </a:solidFill>
              </a:defRPr>
            </a:lvl7pPr>
            <a:lvl8pPr lvl="7">
              <a:spcBef>
                <a:spcPts val="0"/>
              </a:spcBef>
              <a:spcAft>
                <a:spcPts val="0"/>
              </a:spcAft>
              <a:buClr>
                <a:schemeClr val="dk2"/>
              </a:buClr>
              <a:buSzPts val="3000"/>
              <a:buNone/>
              <a:defRPr sz="3000">
                <a:solidFill>
                  <a:schemeClr val="dk2"/>
                </a:solidFill>
              </a:defRPr>
            </a:lvl8pPr>
            <a:lvl9pPr lvl="8">
              <a:spcBef>
                <a:spcPts val="0"/>
              </a:spcBef>
              <a:spcAft>
                <a:spcPts val="0"/>
              </a:spcAft>
              <a:buClr>
                <a:schemeClr val="dk2"/>
              </a:buClr>
              <a:buSzPts val="3000"/>
              <a:buNone/>
              <a:defRPr sz="3000">
                <a:solidFill>
                  <a:schemeClr val="dk2"/>
                </a:solidFill>
              </a:defRPr>
            </a:lvl9pPr>
          </a:lstStyle>
          <a:p/>
        </p:txBody>
      </p:sp>
      <p:sp>
        <p:nvSpPr>
          <p:cNvPr id="14" name="Shape 14"/>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5" name="Shape 15"/>
        <p:cNvGrpSpPr/>
        <p:nvPr/>
      </p:nvGrpSpPr>
      <p:grpSpPr>
        <a:xfrm>
          <a:off x="0" y="0"/>
          <a:ext cx="0" cy="0"/>
          <a:chOff x="0" y="0"/>
          <a:chExt cx="0" cy="0"/>
        </a:xfrm>
      </p:grpSpPr>
      <p:sp>
        <p:nvSpPr>
          <p:cNvPr id="16" name="Shape 16"/>
          <p:cNvSpPr/>
          <p:nvPr/>
        </p:nvSpPr>
        <p:spPr>
          <a:xfrm>
            <a:off x="0" y="0"/>
            <a:ext cx="9144000" cy="1533000"/>
          </a:xfrm>
          <a:prstGeom prst="rect">
            <a:avLst/>
          </a:prstGeom>
          <a:solidFill>
            <a:srgbClr val="2388DB"/>
          </a:solidFill>
          <a:ln>
            <a:noFill/>
          </a:ln>
        </p:spPr>
        <p:txBody>
          <a:bodyPr anchorCtr="0" anchor="ctr" bIns="45700" lIns="91425" spcFirstLastPara="1" rIns="91425" wrap="square" tIns="45700">
            <a:noAutofit/>
          </a:bodyPr>
          <a:lstStyle/>
          <a:p>
            <a:pPr indent="0" lvl="0" marL="0">
              <a:spcBef>
                <a:spcPts val="0"/>
              </a:spcBef>
              <a:spcAft>
                <a:spcPts val="0"/>
              </a:spcAft>
              <a:buNone/>
            </a:pPr>
            <a:r>
              <a:t/>
            </a:r>
            <a:endParaRPr/>
          </a:p>
        </p:txBody>
      </p:sp>
      <p:cxnSp>
        <p:nvCxnSpPr>
          <p:cNvPr id="17" name="Shape 17"/>
          <p:cNvCxnSpPr/>
          <p:nvPr/>
        </p:nvCxnSpPr>
        <p:spPr>
          <a:xfrm>
            <a:off x="0" y="1503834"/>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18" name="Shape 18"/>
          <p:cNvSpPr txBox="1"/>
          <p:nvPr>
            <p:ph type="title"/>
          </p:nvPr>
        </p:nvSpPr>
        <p:spPr>
          <a:xfrm>
            <a:off x="457200" y="274638"/>
            <a:ext cx="8229600" cy="1143000"/>
          </a:xfrm>
          <a:prstGeom prst="rect">
            <a:avLst/>
          </a:prstGeom>
        </p:spPr>
        <p:txBody>
          <a:bodyPr anchorCtr="0" anchor="b"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19" name="Shape 19"/>
          <p:cNvSpPr txBox="1"/>
          <p:nvPr>
            <p:ph idx="1" type="body"/>
          </p:nvPr>
        </p:nvSpPr>
        <p:spPr>
          <a:xfrm>
            <a:off x="457200" y="1600200"/>
            <a:ext cx="8229600" cy="4967700"/>
          </a:xfrm>
          <a:prstGeom prst="rect">
            <a:avLst/>
          </a:prstGeom>
        </p:spPr>
        <p:txBody>
          <a:bodyPr anchorCtr="0" anchor="t" bIns="91425" lIns="91425" spcFirstLastPara="1" rIns="91425" wrap="square" tIns="91425"/>
          <a:lstStyle>
            <a:lvl1pPr indent="-419100" lvl="0" marL="457200">
              <a:spcBef>
                <a:spcPts val="600"/>
              </a:spcBef>
              <a:spcAft>
                <a:spcPts val="0"/>
              </a:spcAft>
              <a:buSzPts val="30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20" name="Shape 20"/>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1" name="Shape 21"/>
        <p:cNvGrpSpPr/>
        <p:nvPr/>
      </p:nvGrpSpPr>
      <p:grpSpPr>
        <a:xfrm>
          <a:off x="0" y="0"/>
          <a:ext cx="0" cy="0"/>
          <a:chOff x="0" y="0"/>
          <a:chExt cx="0" cy="0"/>
        </a:xfrm>
      </p:grpSpPr>
      <p:sp>
        <p:nvSpPr>
          <p:cNvPr id="22" name="Shape 22"/>
          <p:cNvSpPr/>
          <p:nvPr/>
        </p:nvSpPr>
        <p:spPr>
          <a:xfrm>
            <a:off x="0" y="0"/>
            <a:ext cx="9144000" cy="1533000"/>
          </a:xfrm>
          <a:prstGeom prst="rect">
            <a:avLst/>
          </a:prstGeom>
          <a:solidFill>
            <a:schemeClr val="dk2"/>
          </a:solidFill>
          <a:ln>
            <a:noFill/>
          </a:ln>
        </p:spPr>
        <p:txBody>
          <a:bodyPr anchorCtr="0" anchor="ctr" bIns="45700" lIns="91425" spcFirstLastPara="1" rIns="91425" wrap="square" tIns="45700">
            <a:noAutofit/>
          </a:bodyPr>
          <a:lstStyle/>
          <a:p>
            <a:pPr indent="0" lvl="0" marL="0">
              <a:spcBef>
                <a:spcPts val="0"/>
              </a:spcBef>
              <a:spcAft>
                <a:spcPts val="0"/>
              </a:spcAft>
              <a:buNone/>
            </a:pPr>
            <a:r>
              <a:t/>
            </a:r>
            <a:endParaRPr/>
          </a:p>
        </p:txBody>
      </p:sp>
      <p:cxnSp>
        <p:nvCxnSpPr>
          <p:cNvPr id="23" name="Shape 23"/>
          <p:cNvCxnSpPr/>
          <p:nvPr/>
        </p:nvCxnSpPr>
        <p:spPr>
          <a:xfrm>
            <a:off x="0" y="1503834"/>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24" name="Shape 24"/>
          <p:cNvSpPr txBox="1"/>
          <p:nvPr>
            <p:ph type="title"/>
          </p:nvPr>
        </p:nvSpPr>
        <p:spPr>
          <a:xfrm>
            <a:off x="457200" y="274638"/>
            <a:ext cx="8229600" cy="1143000"/>
          </a:xfrm>
          <a:prstGeom prst="rect">
            <a:avLst/>
          </a:prstGeom>
        </p:spPr>
        <p:txBody>
          <a:bodyPr anchorCtr="0" anchor="b"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5" name="Shape 25"/>
          <p:cNvSpPr txBox="1"/>
          <p:nvPr>
            <p:ph idx="1" type="body"/>
          </p:nvPr>
        </p:nvSpPr>
        <p:spPr>
          <a:xfrm>
            <a:off x="457200" y="1600200"/>
            <a:ext cx="3994500" cy="4967700"/>
          </a:xfrm>
          <a:prstGeom prst="rect">
            <a:avLst/>
          </a:prstGeom>
        </p:spPr>
        <p:txBody>
          <a:bodyPr anchorCtr="0" anchor="t" bIns="91425" lIns="91425" spcFirstLastPara="1" rIns="91425" wrap="square" tIns="91425"/>
          <a:lstStyle>
            <a:lvl1pPr indent="-419100" lvl="0" marL="457200">
              <a:spcBef>
                <a:spcPts val="600"/>
              </a:spcBef>
              <a:spcAft>
                <a:spcPts val="0"/>
              </a:spcAft>
              <a:buSzPts val="30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26" name="Shape 26"/>
          <p:cNvSpPr txBox="1"/>
          <p:nvPr>
            <p:ph idx="2" type="body"/>
          </p:nvPr>
        </p:nvSpPr>
        <p:spPr>
          <a:xfrm>
            <a:off x="4692274" y="1600200"/>
            <a:ext cx="3994500" cy="4967700"/>
          </a:xfrm>
          <a:prstGeom prst="rect">
            <a:avLst/>
          </a:prstGeom>
        </p:spPr>
        <p:txBody>
          <a:bodyPr anchorCtr="0" anchor="t" bIns="91425" lIns="91425" spcFirstLastPara="1" rIns="91425" wrap="square" tIns="91425"/>
          <a:lstStyle>
            <a:lvl1pPr indent="-419100" lvl="0" marL="457200">
              <a:spcBef>
                <a:spcPts val="600"/>
              </a:spcBef>
              <a:spcAft>
                <a:spcPts val="0"/>
              </a:spcAft>
              <a:buSzPts val="30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27" name="Shape 27"/>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8" name="Shape 28"/>
        <p:cNvGrpSpPr/>
        <p:nvPr/>
      </p:nvGrpSpPr>
      <p:grpSpPr>
        <a:xfrm>
          <a:off x="0" y="0"/>
          <a:ext cx="0" cy="0"/>
          <a:chOff x="0" y="0"/>
          <a:chExt cx="0" cy="0"/>
        </a:xfrm>
      </p:grpSpPr>
      <p:sp>
        <p:nvSpPr>
          <p:cNvPr id="29" name="Shape 29"/>
          <p:cNvSpPr/>
          <p:nvPr/>
        </p:nvSpPr>
        <p:spPr>
          <a:xfrm>
            <a:off x="0" y="0"/>
            <a:ext cx="9144000" cy="1533000"/>
          </a:xfrm>
          <a:prstGeom prst="rect">
            <a:avLst/>
          </a:prstGeom>
          <a:solidFill>
            <a:srgbClr val="2388DB"/>
          </a:solidFill>
          <a:ln>
            <a:noFill/>
          </a:ln>
        </p:spPr>
        <p:txBody>
          <a:bodyPr anchorCtr="0" anchor="ctr" bIns="45700" lIns="91425" spcFirstLastPara="1" rIns="91425" wrap="square" tIns="45700">
            <a:noAutofit/>
          </a:bodyPr>
          <a:lstStyle/>
          <a:p>
            <a:pPr indent="0" lvl="0" marL="0">
              <a:spcBef>
                <a:spcPts val="0"/>
              </a:spcBef>
              <a:spcAft>
                <a:spcPts val="0"/>
              </a:spcAft>
              <a:buNone/>
            </a:pPr>
            <a:r>
              <a:t/>
            </a:r>
            <a:endParaRPr/>
          </a:p>
        </p:txBody>
      </p:sp>
      <p:cxnSp>
        <p:nvCxnSpPr>
          <p:cNvPr id="30" name="Shape 30"/>
          <p:cNvCxnSpPr/>
          <p:nvPr/>
        </p:nvCxnSpPr>
        <p:spPr>
          <a:xfrm>
            <a:off x="0" y="1503834"/>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31" name="Shape 31"/>
          <p:cNvSpPr txBox="1"/>
          <p:nvPr>
            <p:ph type="title"/>
          </p:nvPr>
        </p:nvSpPr>
        <p:spPr>
          <a:xfrm>
            <a:off x="457200" y="274638"/>
            <a:ext cx="8229600" cy="1143000"/>
          </a:xfrm>
          <a:prstGeom prst="rect">
            <a:avLst/>
          </a:prstGeom>
        </p:spPr>
        <p:txBody>
          <a:bodyPr anchorCtr="0" anchor="b"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Shape 32"/>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33" name="Shape 33"/>
        <p:cNvGrpSpPr/>
        <p:nvPr/>
      </p:nvGrpSpPr>
      <p:grpSpPr>
        <a:xfrm>
          <a:off x="0" y="0"/>
          <a:ext cx="0" cy="0"/>
          <a:chOff x="0" y="0"/>
          <a:chExt cx="0" cy="0"/>
        </a:xfrm>
      </p:grpSpPr>
      <p:sp>
        <p:nvSpPr>
          <p:cNvPr id="34" name="Shape 34"/>
          <p:cNvSpPr txBox="1"/>
          <p:nvPr>
            <p:ph idx="1" type="body"/>
          </p:nvPr>
        </p:nvSpPr>
        <p:spPr>
          <a:xfrm>
            <a:off x="457200" y="5875079"/>
            <a:ext cx="8229600" cy="692700"/>
          </a:xfrm>
          <a:prstGeom prst="rect">
            <a:avLst/>
          </a:prstGeom>
        </p:spPr>
        <p:txBody>
          <a:bodyPr anchorCtr="0" anchor="t" bIns="91425" lIns="91425" spcFirstLastPara="1" rIns="91425" wrap="square" tIns="91425"/>
          <a:lstStyle>
            <a:lvl1pPr indent="-228600" lvl="0" marL="457200">
              <a:spcBef>
                <a:spcPts val="0"/>
              </a:spcBef>
              <a:spcAft>
                <a:spcPts val="0"/>
              </a:spcAft>
              <a:buClr>
                <a:schemeClr val="dk2"/>
              </a:buClr>
              <a:buSzPts val="1800"/>
              <a:buNone/>
              <a:defRPr sz="1800">
                <a:solidFill>
                  <a:schemeClr val="dk2"/>
                </a:solidFill>
              </a:defRPr>
            </a:lvl1pPr>
          </a:lstStyle>
          <a:p/>
        </p:txBody>
      </p:sp>
      <p:sp>
        <p:nvSpPr>
          <p:cNvPr id="35" name="Shape 35"/>
          <p:cNvSpPr/>
          <p:nvPr/>
        </p:nvSpPr>
        <p:spPr>
          <a:xfrm>
            <a:off x="4274" y="0"/>
            <a:ext cx="9144000" cy="5875200"/>
          </a:xfrm>
          <a:prstGeom prst="rect">
            <a:avLst/>
          </a:prstGeom>
          <a:solidFill>
            <a:srgbClr val="2388DB"/>
          </a:solidFill>
          <a:ln>
            <a:noFill/>
          </a:ln>
        </p:spPr>
        <p:txBody>
          <a:bodyPr anchorCtr="0" anchor="ctr" bIns="45700" lIns="91425" spcFirstLastPara="1" rIns="91425" wrap="square" tIns="45700">
            <a:noAutofit/>
          </a:bodyPr>
          <a:lstStyle/>
          <a:p>
            <a:pPr indent="0" lvl="0" marL="0">
              <a:spcBef>
                <a:spcPts val="0"/>
              </a:spcBef>
              <a:spcAft>
                <a:spcPts val="0"/>
              </a:spcAft>
              <a:buNone/>
            </a:pPr>
            <a:r>
              <a:t/>
            </a:r>
            <a:endParaRPr/>
          </a:p>
        </p:txBody>
      </p:sp>
      <p:cxnSp>
        <p:nvCxnSpPr>
          <p:cNvPr id="36" name="Shape 36"/>
          <p:cNvCxnSpPr/>
          <p:nvPr/>
        </p:nvCxnSpPr>
        <p:spPr>
          <a:xfrm>
            <a:off x="0" y="5845828"/>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37" name="Shape 37"/>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bg>
      <p:bgPr>
        <a:solidFill>
          <a:schemeClr val="dk2"/>
        </a:solidFill>
      </p:bgPr>
    </p:bg>
    <p:spTree>
      <p:nvGrpSpPr>
        <p:cNvPr id="38" name="Shape 38"/>
        <p:cNvGrpSpPr/>
        <p:nvPr/>
      </p:nvGrpSpPr>
      <p:grpSpPr>
        <a:xfrm>
          <a:off x="0" y="0"/>
          <a:ext cx="0" cy="0"/>
          <a:chOff x="0" y="0"/>
          <a:chExt cx="0" cy="0"/>
        </a:xfrm>
      </p:grpSpPr>
      <p:sp>
        <p:nvSpPr>
          <p:cNvPr id="39" name="Shape 39"/>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lvl1pPr lvl="0">
              <a:spcBef>
                <a:spcPts val="0"/>
              </a:spcBef>
              <a:buNone/>
              <a:defRPr>
                <a:solidFill>
                  <a:schemeClr val="lt1"/>
                </a:solidFill>
              </a:defRPr>
            </a:lvl1pPr>
            <a:lvl2pPr lvl="1">
              <a:spcBef>
                <a:spcPts val="0"/>
              </a:spcBef>
              <a:buNone/>
              <a:defRPr>
                <a:solidFill>
                  <a:schemeClr val="lt1"/>
                </a:solidFill>
              </a:defRPr>
            </a:lvl2pPr>
            <a:lvl3pPr lvl="2">
              <a:spcBef>
                <a:spcPts val="0"/>
              </a:spcBef>
              <a:buNone/>
              <a:defRPr>
                <a:solidFill>
                  <a:schemeClr val="lt1"/>
                </a:solidFill>
              </a:defRPr>
            </a:lvl3pPr>
            <a:lvl4pPr lvl="3">
              <a:spcBef>
                <a:spcPts val="0"/>
              </a:spcBef>
              <a:buNone/>
              <a:defRPr>
                <a:solidFill>
                  <a:schemeClr val="lt1"/>
                </a:solidFill>
              </a:defRPr>
            </a:lvl4pPr>
            <a:lvl5pPr lvl="4">
              <a:spcBef>
                <a:spcPts val="0"/>
              </a:spcBef>
              <a:buNone/>
              <a:defRPr>
                <a:solidFill>
                  <a:schemeClr val="lt1"/>
                </a:solidFill>
              </a:defRPr>
            </a:lvl5pPr>
            <a:lvl6pPr lvl="5">
              <a:spcBef>
                <a:spcPts val="0"/>
              </a:spcBef>
              <a:buNone/>
              <a:defRPr>
                <a:solidFill>
                  <a:schemeClr val="lt1"/>
                </a:solidFill>
              </a:defRPr>
            </a:lvl6pPr>
            <a:lvl7pPr lvl="6">
              <a:spcBef>
                <a:spcPts val="0"/>
              </a:spcBef>
              <a:buNone/>
              <a:defRPr>
                <a:solidFill>
                  <a:schemeClr val="lt1"/>
                </a:solidFill>
              </a:defRPr>
            </a:lvl7pPr>
            <a:lvl8pPr lvl="7">
              <a:spcBef>
                <a:spcPts val="0"/>
              </a:spcBef>
              <a:buNone/>
              <a:defRPr>
                <a:solidFill>
                  <a:schemeClr val="lt1"/>
                </a:solidFill>
              </a:defRPr>
            </a:lvl8pPr>
            <a:lvl9pPr lvl="8">
              <a:spcBef>
                <a:spcPts val="0"/>
              </a:spcBef>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40" name="Shape 40"/>
        <p:cNvGrpSpPr/>
        <p:nvPr/>
      </p:nvGrpSpPr>
      <p:grpSpPr>
        <a:xfrm>
          <a:off x="0" y="0"/>
          <a:ext cx="0" cy="0"/>
          <a:chOff x="0" y="0"/>
          <a:chExt cx="0" cy="0"/>
        </a:xfrm>
      </p:grpSpPr>
      <p:sp>
        <p:nvSpPr>
          <p:cNvPr id="41" name="Shape 41"/>
          <p:cNvSpPr txBox="1"/>
          <p:nvPr>
            <p:ph type="title"/>
          </p:nvPr>
        </p:nvSpPr>
        <p:spPr>
          <a:xfrm>
            <a:off x="457200" y="155448"/>
            <a:ext cx="8229600" cy="1252800"/>
          </a:xfrm>
          <a:prstGeom prst="rect">
            <a:avLst/>
          </a:prstGeom>
          <a:noFill/>
          <a:ln>
            <a:noFill/>
          </a:ln>
        </p:spPr>
        <p:txBody>
          <a:bodyPr anchorCtr="0" anchor="ctr" bIns="91425" lIns="91425" spcFirstLastPara="1" rIns="91425" wrap="square" tIns="91425"/>
          <a:lstStyle>
            <a:lvl1pPr lvl="0" rtl="0" algn="l">
              <a:spcBef>
                <a:spcPts val="0"/>
              </a:spcBef>
              <a:spcAft>
                <a:spcPts val="0"/>
              </a:spcAft>
              <a:buClr>
                <a:srgbClr val="F34E26"/>
              </a:buClr>
              <a:buSzPts val="3600"/>
              <a:buFont typeface="Arial"/>
              <a:buNone/>
              <a:defRPr b="1" sz="4500">
                <a:solidFill>
                  <a:srgbClr val="F34E26"/>
                </a:solidFill>
                <a:latin typeface="Arial"/>
                <a:ea typeface="Arial"/>
                <a:cs typeface="Arial"/>
                <a:sym typeface="Arial"/>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42" name="Shape 42"/>
          <p:cNvSpPr txBox="1"/>
          <p:nvPr>
            <p:ph idx="1" type="body"/>
          </p:nvPr>
        </p:nvSpPr>
        <p:spPr>
          <a:xfrm>
            <a:off x="457200" y="1775192"/>
            <a:ext cx="8229600" cy="4625700"/>
          </a:xfrm>
          <a:prstGeom prst="rect">
            <a:avLst/>
          </a:prstGeom>
          <a:noFill/>
          <a:ln>
            <a:noFill/>
          </a:ln>
        </p:spPr>
        <p:txBody>
          <a:bodyPr anchorCtr="0" anchor="t" bIns="91425" lIns="91425" spcFirstLastPara="1" rIns="91425" wrap="square" tIns="91425"/>
          <a:lstStyle>
            <a:lvl1pPr indent="-419100" lvl="0" marL="457200" rtl="0" algn="l">
              <a:spcBef>
                <a:spcPts val="0"/>
              </a:spcBef>
              <a:spcAft>
                <a:spcPts val="0"/>
              </a:spcAft>
              <a:buClr>
                <a:schemeClr val="accent1"/>
              </a:buClr>
              <a:buSzPts val="3000"/>
              <a:buFont typeface="Arial"/>
              <a:buChar char="◼"/>
              <a:defRPr sz="3200">
                <a:solidFill>
                  <a:schemeClr val="dk1"/>
                </a:solidFill>
                <a:latin typeface="Arial"/>
                <a:ea typeface="Arial"/>
                <a:cs typeface="Arial"/>
                <a:sym typeface="Arial"/>
              </a:defRPr>
            </a:lvl1pPr>
            <a:lvl2pPr indent="-381000" lvl="1" marL="914400" rtl="0" algn="l">
              <a:spcBef>
                <a:spcPts val="560"/>
              </a:spcBef>
              <a:spcAft>
                <a:spcPts val="0"/>
              </a:spcAft>
              <a:buClr>
                <a:schemeClr val="accent2"/>
              </a:buClr>
              <a:buSzPts val="2400"/>
              <a:buFont typeface="Arial"/>
              <a:buChar char="▪"/>
              <a:defRPr sz="2800">
                <a:solidFill>
                  <a:schemeClr val="dk1"/>
                </a:solidFill>
                <a:latin typeface="Arial"/>
                <a:ea typeface="Arial"/>
                <a:cs typeface="Arial"/>
                <a:sym typeface="Arial"/>
              </a:defRPr>
            </a:lvl2pPr>
            <a:lvl3pPr indent="-381000" lvl="2" marL="1371600" rtl="0" algn="l">
              <a:spcBef>
                <a:spcPts val="480"/>
              </a:spcBef>
              <a:spcAft>
                <a:spcPts val="0"/>
              </a:spcAft>
              <a:buClr>
                <a:schemeClr val="accent3"/>
              </a:buClr>
              <a:buSzPts val="2400"/>
              <a:buFont typeface="Arial"/>
              <a:buChar char="▪"/>
              <a:defRPr sz="2400">
                <a:solidFill>
                  <a:schemeClr val="dk1"/>
                </a:solidFill>
                <a:latin typeface="Arial"/>
                <a:ea typeface="Arial"/>
                <a:cs typeface="Arial"/>
                <a:sym typeface="Arial"/>
              </a:defRPr>
            </a:lvl3pPr>
            <a:lvl4pPr indent="-342900" lvl="3" marL="1828800" rtl="0" algn="l">
              <a:spcBef>
                <a:spcPts val="400"/>
              </a:spcBef>
              <a:spcAft>
                <a:spcPts val="0"/>
              </a:spcAft>
              <a:buClr>
                <a:schemeClr val="accent4"/>
              </a:buClr>
              <a:buSzPts val="1800"/>
              <a:buFont typeface="Arial"/>
              <a:buChar char="▪"/>
              <a:defRPr sz="2000">
                <a:solidFill>
                  <a:schemeClr val="dk1"/>
                </a:solidFill>
                <a:latin typeface="Arial"/>
                <a:ea typeface="Arial"/>
                <a:cs typeface="Arial"/>
                <a:sym typeface="Arial"/>
              </a:defRPr>
            </a:lvl4pPr>
            <a:lvl5pPr indent="-342900" lvl="4" marL="2286000" rtl="0" algn="l">
              <a:spcBef>
                <a:spcPts val="400"/>
              </a:spcBef>
              <a:spcAft>
                <a:spcPts val="0"/>
              </a:spcAft>
              <a:buClr>
                <a:schemeClr val="accent5"/>
              </a:buClr>
              <a:buSzPts val="1800"/>
              <a:buFont typeface="Arial"/>
              <a:buChar char=""/>
              <a:defRPr sz="2000">
                <a:solidFill>
                  <a:schemeClr val="dk1"/>
                </a:solidFill>
                <a:latin typeface="Arial"/>
                <a:ea typeface="Arial"/>
                <a:cs typeface="Arial"/>
                <a:sym typeface="Arial"/>
              </a:defRPr>
            </a:lvl5pPr>
            <a:lvl6pPr indent="-342900" lvl="5" marL="2743200" rtl="0" algn="l">
              <a:spcBef>
                <a:spcPts val="400"/>
              </a:spcBef>
              <a:spcAft>
                <a:spcPts val="0"/>
              </a:spcAft>
              <a:buClr>
                <a:schemeClr val="accent6"/>
              </a:buClr>
              <a:buSzPts val="1800"/>
              <a:buFont typeface="Arial"/>
              <a:buChar char="⚫"/>
              <a:defRPr sz="2000">
                <a:solidFill>
                  <a:schemeClr val="dk1"/>
                </a:solidFill>
                <a:latin typeface="Arial"/>
                <a:ea typeface="Arial"/>
                <a:cs typeface="Arial"/>
                <a:sym typeface="Arial"/>
              </a:defRPr>
            </a:lvl6pPr>
            <a:lvl7pPr indent="-342900" lvl="6" marL="3200400" rtl="0" algn="l">
              <a:spcBef>
                <a:spcPts val="360"/>
              </a:spcBef>
              <a:spcAft>
                <a:spcPts val="0"/>
              </a:spcAft>
              <a:buClr>
                <a:schemeClr val="accent1"/>
              </a:buClr>
              <a:buSzPts val="1800"/>
              <a:buFont typeface="Arial"/>
              <a:buChar char="⚫"/>
              <a:defRPr sz="1800">
                <a:solidFill>
                  <a:schemeClr val="dk1"/>
                </a:solidFill>
                <a:latin typeface="Arial"/>
                <a:ea typeface="Arial"/>
                <a:cs typeface="Arial"/>
                <a:sym typeface="Arial"/>
              </a:defRPr>
            </a:lvl7pPr>
            <a:lvl8pPr indent="-342900" lvl="7" marL="3657600" rtl="0" algn="l">
              <a:spcBef>
                <a:spcPts val="360"/>
              </a:spcBef>
              <a:spcAft>
                <a:spcPts val="0"/>
              </a:spcAft>
              <a:buClr>
                <a:schemeClr val="accent2"/>
              </a:buClr>
              <a:buSzPts val="1800"/>
              <a:buFont typeface="Arial"/>
              <a:buChar char="⚫"/>
              <a:defRPr sz="1800">
                <a:solidFill>
                  <a:schemeClr val="dk1"/>
                </a:solidFill>
                <a:latin typeface="Arial"/>
                <a:ea typeface="Arial"/>
                <a:cs typeface="Arial"/>
                <a:sym typeface="Arial"/>
              </a:defRPr>
            </a:lvl8pPr>
            <a:lvl9pPr indent="-342900" lvl="8" marL="4114800" rtl="0" algn="l">
              <a:spcBef>
                <a:spcPts val="360"/>
              </a:spcBef>
              <a:spcAft>
                <a:spcPts val="0"/>
              </a:spcAft>
              <a:buClr>
                <a:schemeClr val="accent3"/>
              </a:buClr>
              <a:buSzPts val="1800"/>
              <a:buFont typeface="Arial"/>
              <a:buChar char="⚫"/>
              <a:defRPr sz="1800">
                <a:solidFill>
                  <a:schemeClr val="dk1"/>
                </a:solidFill>
                <a:latin typeface="Arial"/>
                <a:ea typeface="Arial"/>
                <a:cs typeface="Arial"/>
                <a:sym typeface="Arial"/>
              </a:defRPr>
            </a:lvl9pPr>
          </a:lstStyle>
          <a:p/>
        </p:txBody>
      </p:sp>
      <p:sp>
        <p:nvSpPr>
          <p:cNvPr id="43" name="Shape 43"/>
          <p:cNvSpPr txBox="1"/>
          <p:nvPr>
            <p:ph idx="10" type="dt"/>
          </p:nvPr>
        </p:nvSpPr>
        <p:spPr>
          <a:xfrm>
            <a:off x="457200" y="6476999"/>
            <a:ext cx="2133600" cy="274200"/>
          </a:xfrm>
          <a:prstGeom prst="rect">
            <a:avLst/>
          </a:prstGeom>
          <a:noFill/>
          <a:ln>
            <a:noFill/>
          </a:ln>
        </p:spPr>
        <p:txBody>
          <a:bodyPr anchorCtr="0" anchor="b" bIns="91425" lIns="91425" spcFirstLastPara="1" rIns="91425" wrap="square" tIns="91425"/>
          <a:lstStyle>
            <a:lvl1pPr indent="-88900" lvl="0" marL="0" marR="0" rtl="0" algn="l">
              <a:spcBef>
                <a:spcPts val="0"/>
              </a:spcBef>
              <a:spcAft>
                <a:spcPts val="0"/>
              </a:spcAft>
              <a:buSzPts val="1400"/>
              <a:buChar char="●"/>
              <a:defRPr b="0" i="0" sz="1200" u="none" cap="none" strike="noStrike">
                <a:solidFill>
                  <a:srgbClr val="414141"/>
                </a:solidFill>
                <a:latin typeface="Arial"/>
                <a:ea typeface="Arial"/>
                <a:cs typeface="Arial"/>
                <a:sym typeface="Arial"/>
              </a:defRPr>
            </a:lvl1pPr>
            <a:lvl2pPr indent="-88900" lvl="1" marL="457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2pPr>
            <a:lvl3pPr indent="-88900" lvl="2" marL="914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3pPr>
            <a:lvl4pPr indent="-88900" lvl="3" marL="1371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4pPr>
            <a:lvl5pPr indent="-88900" lvl="4" marL="18288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5pPr>
            <a:lvl6pPr indent="-88900" lvl="5" marL="22860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6pPr>
            <a:lvl7pPr indent="-88900" lvl="6" marL="2743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7pPr>
            <a:lvl8pPr indent="-88900" lvl="7" marL="3200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8pPr>
            <a:lvl9pPr indent="-88900" lvl="8" marL="3657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9pPr>
          </a:lstStyle>
          <a:p/>
        </p:txBody>
      </p:sp>
      <p:sp>
        <p:nvSpPr>
          <p:cNvPr id="44" name="Shape 44"/>
          <p:cNvSpPr txBox="1"/>
          <p:nvPr>
            <p:ph idx="11" type="ftr"/>
          </p:nvPr>
        </p:nvSpPr>
        <p:spPr>
          <a:xfrm>
            <a:off x="2640598" y="6476999"/>
            <a:ext cx="5507700" cy="274200"/>
          </a:xfrm>
          <a:prstGeom prst="rect">
            <a:avLst/>
          </a:prstGeom>
          <a:noFill/>
          <a:ln>
            <a:noFill/>
          </a:ln>
        </p:spPr>
        <p:txBody>
          <a:bodyPr anchorCtr="0" anchor="b" bIns="91425" lIns="91425" spcFirstLastPara="1" rIns="91425" wrap="square" tIns="91425"/>
          <a:lstStyle>
            <a:lvl1pPr indent="-88900" lvl="0" marL="0" marR="0" rtl="0" algn="l">
              <a:spcBef>
                <a:spcPts val="0"/>
              </a:spcBef>
              <a:spcAft>
                <a:spcPts val="0"/>
              </a:spcAft>
              <a:buSzPts val="1400"/>
              <a:buChar char="●"/>
              <a:defRPr b="0" i="0" sz="1200" u="none" cap="none" strike="noStrike">
                <a:solidFill>
                  <a:srgbClr val="414141"/>
                </a:solidFill>
                <a:latin typeface="Arial"/>
                <a:ea typeface="Arial"/>
                <a:cs typeface="Arial"/>
                <a:sym typeface="Arial"/>
              </a:defRPr>
            </a:lvl1pPr>
            <a:lvl2pPr indent="-88900" lvl="1" marL="457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2pPr>
            <a:lvl3pPr indent="-88900" lvl="2" marL="914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3pPr>
            <a:lvl4pPr indent="-88900" lvl="3" marL="1371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4pPr>
            <a:lvl5pPr indent="-88900" lvl="4" marL="18288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5pPr>
            <a:lvl6pPr indent="-88900" lvl="5" marL="22860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6pPr>
            <a:lvl7pPr indent="-88900" lvl="6" marL="2743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7pPr>
            <a:lvl8pPr indent="-88900" lvl="7" marL="3200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8pPr>
            <a:lvl9pPr indent="-88900" lvl="8" marL="3657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9pPr>
          </a:lstStyle>
          <a:p/>
        </p:txBody>
      </p:sp>
      <p:sp>
        <p:nvSpPr>
          <p:cNvPr id="45" name="Shape 45"/>
          <p:cNvSpPr txBox="1"/>
          <p:nvPr>
            <p:ph idx="12" type="sldNum"/>
          </p:nvPr>
        </p:nvSpPr>
        <p:spPr>
          <a:xfrm>
            <a:off x="8204396" y="6476999"/>
            <a:ext cx="733800" cy="274200"/>
          </a:xfrm>
          <a:prstGeom prst="rect">
            <a:avLst/>
          </a:prstGeom>
          <a:noFill/>
          <a:ln>
            <a:noFill/>
          </a:ln>
        </p:spPr>
        <p:txBody>
          <a:bodyPr anchorCtr="0" anchor="b" bIns="91425" lIns="91425" spcFirstLastPara="1" rIns="91425" wrap="square" tIns="91425">
            <a:noAutofit/>
          </a:bodyPr>
          <a:lstStyle>
            <a:lvl1pPr indent="0" lvl="0" marL="0" marR="0" rtl="0">
              <a:lnSpc>
                <a:spcPct val="100000"/>
              </a:lnSpc>
              <a:spcBef>
                <a:spcPts val="0"/>
              </a:spcBef>
              <a:spcAft>
                <a:spcPts val="0"/>
              </a:spcAft>
              <a:buNone/>
              <a:defRPr>
                <a:solidFill>
                  <a:srgbClr val="414141"/>
                </a:solidFill>
              </a:defRPr>
            </a:lvl1pPr>
            <a:lvl2pPr indent="0" lvl="1" marL="0" marR="0" rtl="0">
              <a:lnSpc>
                <a:spcPct val="100000"/>
              </a:lnSpc>
              <a:spcBef>
                <a:spcPts val="0"/>
              </a:spcBef>
              <a:spcAft>
                <a:spcPts val="0"/>
              </a:spcAft>
              <a:buNone/>
              <a:defRPr>
                <a:solidFill>
                  <a:srgbClr val="414141"/>
                </a:solidFill>
              </a:defRPr>
            </a:lvl2pPr>
            <a:lvl3pPr indent="0" lvl="2" marL="0" marR="0" rtl="0">
              <a:lnSpc>
                <a:spcPct val="100000"/>
              </a:lnSpc>
              <a:spcBef>
                <a:spcPts val="0"/>
              </a:spcBef>
              <a:spcAft>
                <a:spcPts val="0"/>
              </a:spcAft>
              <a:buNone/>
              <a:defRPr>
                <a:solidFill>
                  <a:srgbClr val="414141"/>
                </a:solidFill>
              </a:defRPr>
            </a:lvl3pPr>
            <a:lvl4pPr indent="0" lvl="3" marL="0" marR="0" rtl="0">
              <a:lnSpc>
                <a:spcPct val="100000"/>
              </a:lnSpc>
              <a:spcBef>
                <a:spcPts val="0"/>
              </a:spcBef>
              <a:spcAft>
                <a:spcPts val="0"/>
              </a:spcAft>
              <a:buNone/>
              <a:defRPr>
                <a:solidFill>
                  <a:srgbClr val="414141"/>
                </a:solidFill>
              </a:defRPr>
            </a:lvl4pPr>
            <a:lvl5pPr indent="0" lvl="4" marL="0" marR="0" rtl="0">
              <a:lnSpc>
                <a:spcPct val="100000"/>
              </a:lnSpc>
              <a:spcBef>
                <a:spcPts val="0"/>
              </a:spcBef>
              <a:spcAft>
                <a:spcPts val="0"/>
              </a:spcAft>
              <a:buNone/>
              <a:defRPr>
                <a:solidFill>
                  <a:srgbClr val="414141"/>
                </a:solidFill>
              </a:defRPr>
            </a:lvl5pPr>
            <a:lvl6pPr indent="0" lvl="5" marL="0" marR="0" rtl="0">
              <a:lnSpc>
                <a:spcPct val="100000"/>
              </a:lnSpc>
              <a:spcBef>
                <a:spcPts val="0"/>
              </a:spcBef>
              <a:spcAft>
                <a:spcPts val="0"/>
              </a:spcAft>
              <a:buNone/>
              <a:defRPr>
                <a:solidFill>
                  <a:srgbClr val="414141"/>
                </a:solidFill>
              </a:defRPr>
            </a:lvl6pPr>
            <a:lvl7pPr indent="0" lvl="6" marL="0" marR="0" rtl="0">
              <a:lnSpc>
                <a:spcPct val="100000"/>
              </a:lnSpc>
              <a:spcBef>
                <a:spcPts val="0"/>
              </a:spcBef>
              <a:spcAft>
                <a:spcPts val="0"/>
              </a:spcAft>
              <a:buNone/>
              <a:defRPr>
                <a:solidFill>
                  <a:srgbClr val="414141"/>
                </a:solidFill>
              </a:defRPr>
            </a:lvl7pPr>
            <a:lvl8pPr indent="0" lvl="7" marL="0" marR="0" rtl="0">
              <a:lnSpc>
                <a:spcPct val="100000"/>
              </a:lnSpc>
              <a:spcBef>
                <a:spcPts val="0"/>
              </a:spcBef>
              <a:spcAft>
                <a:spcPts val="0"/>
              </a:spcAft>
              <a:buNone/>
              <a:defRPr>
                <a:solidFill>
                  <a:srgbClr val="414141"/>
                </a:solidFill>
              </a:defRPr>
            </a:lvl8pPr>
            <a:lvl9pPr indent="0" lvl="8" marL="0" marR="0" rtl="0">
              <a:lnSpc>
                <a:spcPct val="100000"/>
              </a:lnSpc>
              <a:spcBef>
                <a:spcPts val="0"/>
              </a:spcBef>
              <a:spcAft>
                <a:spcPts val="0"/>
              </a:spcAft>
              <a:buNone/>
              <a:defRPr>
                <a:solidFill>
                  <a:srgbClr val="414141"/>
                </a:solidFill>
              </a:defRPr>
            </a:lvl9pPr>
          </a:lstStyle>
          <a:p>
            <a:pPr indent="0" lvl="0" marL="0">
              <a:spcBef>
                <a:spcPts val="0"/>
              </a:spcBef>
              <a:spcAft>
                <a:spcPts val="0"/>
              </a:spcAft>
              <a:buNone/>
            </a:pPr>
            <a:fld id="{00000000-1234-1234-1234-123412341234}" type="slidenum">
              <a:rPr lang="en"/>
              <a:t>‹#›</a:t>
            </a:fld>
            <a:endParaRPr b="0" i="0" u="none" cap="none" strike="noStrik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z">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457200" y="274638"/>
            <a:ext cx="8229600" cy="1143000"/>
          </a:xfrm>
          <a:prstGeom prst="rect">
            <a:avLst/>
          </a:prstGeom>
          <a:noFill/>
          <a:ln>
            <a:noFill/>
          </a:ln>
        </p:spPr>
        <p:txBody>
          <a:bodyPr anchorCtr="0" anchor="b" bIns="91425" lIns="91425" spcFirstLastPara="1" rIns="91425" wrap="square" tIns="91425"/>
          <a:lstStyle>
            <a:lvl1pPr lvl="0">
              <a:spcBef>
                <a:spcPts val="0"/>
              </a:spcBef>
              <a:spcAft>
                <a:spcPts val="0"/>
              </a:spcAft>
              <a:buClr>
                <a:schemeClr val="lt1"/>
              </a:buClr>
              <a:buSzPts val="3600"/>
              <a:buNone/>
              <a:defRPr b="1" sz="3600">
                <a:solidFill>
                  <a:schemeClr val="lt1"/>
                </a:solidFill>
              </a:defRPr>
            </a:lvl1pPr>
            <a:lvl2pPr lvl="1">
              <a:spcBef>
                <a:spcPts val="0"/>
              </a:spcBef>
              <a:spcAft>
                <a:spcPts val="0"/>
              </a:spcAft>
              <a:buClr>
                <a:schemeClr val="lt1"/>
              </a:buClr>
              <a:buSzPts val="3600"/>
              <a:buNone/>
              <a:defRPr b="1" sz="3600">
                <a:solidFill>
                  <a:schemeClr val="lt1"/>
                </a:solidFill>
              </a:defRPr>
            </a:lvl2pPr>
            <a:lvl3pPr lvl="2">
              <a:spcBef>
                <a:spcPts val="0"/>
              </a:spcBef>
              <a:spcAft>
                <a:spcPts val="0"/>
              </a:spcAft>
              <a:buClr>
                <a:schemeClr val="lt1"/>
              </a:buClr>
              <a:buSzPts val="3600"/>
              <a:buNone/>
              <a:defRPr b="1" sz="3600">
                <a:solidFill>
                  <a:schemeClr val="lt1"/>
                </a:solidFill>
              </a:defRPr>
            </a:lvl3pPr>
            <a:lvl4pPr lvl="3">
              <a:spcBef>
                <a:spcPts val="0"/>
              </a:spcBef>
              <a:spcAft>
                <a:spcPts val="0"/>
              </a:spcAft>
              <a:buClr>
                <a:schemeClr val="lt1"/>
              </a:buClr>
              <a:buSzPts val="3600"/>
              <a:buNone/>
              <a:defRPr b="1" sz="3600">
                <a:solidFill>
                  <a:schemeClr val="lt1"/>
                </a:solidFill>
              </a:defRPr>
            </a:lvl4pPr>
            <a:lvl5pPr lvl="4">
              <a:spcBef>
                <a:spcPts val="0"/>
              </a:spcBef>
              <a:spcAft>
                <a:spcPts val="0"/>
              </a:spcAft>
              <a:buClr>
                <a:schemeClr val="lt1"/>
              </a:buClr>
              <a:buSzPts val="3600"/>
              <a:buNone/>
              <a:defRPr b="1" sz="3600">
                <a:solidFill>
                  <a:schemeClr val="lt1"/>
                </a:solidFill>
              </a:defRPr>
            </a:lvl5pPr>
            <a:lvl6pPr lvl="5">
              <a:spcBef>
                <a:spcPts val="0"/>
              </a:spcBef>
              <a:spcAft>
                <a:spcPts val="0"/>
              </a:spcAft>
              <a:buClr>
                <a:schemeClr val="lt1"/>
              </a:buClr>
              <a:buSzPts val="3600"/>
              <a:buNone/>
              <a:defRPr b="1" sz="3600">
                <a:solidFill>
                  <a:schemeClr val="lt1"/>
                </a:solidFill>
              </a:defRPr>
            </a:lvl6pPr>
            <a:lvl7pPr lvl="6">
              <a:spcBef>
                <a:spcPts val="0"/>
              </a:spcBef>
              <a:spcAft>
                <a:spcPts val="0"/>
              </a:spcAft>
              <a:buClr>
                <a:schemeClr val="lt1"/>
              </a:buClr>
              <a:buSzPts val="3600"/>
              <a:buNone/>
              <a:defRPr b="1" sz="3600">
                <a:solidFill>
                  <a:schemeClr val="lt1"/>
                </a:solidFill>
              </a:defRPr>
            </a:lvl7pPr>
            <a:lvl8pPr lvl="7">
              <a:spcBef>
                <a:spcPts val="0"/>
              </a:spcBef>
              <a:spcAft>
                <a:spcPts val="0"/>
              </a:spcAft>
              <a:buClr>
                <a:schemeClr val="lt1"/>
              </a:buClr>
              <a:buSzPts val="3600"/>
              <a:buNone/>
              <a:defRPr b="1" sz="3600">
                <a:solidFill>
                  <a:schemeClr val="lt1"/>
                </a:solidFill>
              </a:defRPr>
            </a:lvl8pPr>
            <a:lvl9pPr lvl="8">
              <a:spcBef>
                <a:spcPts val="0"/>
              </a:spcBef>
              <a:spcAft>
                <a:spcPts val="0"/>
              </a:spcAft>
              <a:buClr>
                <a:schemeClr val="lt1"/>
              </a:buClr>
              <a:buSzPts val="3600"/>
              <a:buNone/>
              <a:defRPr b="1" sz="3600">
                <a:solidFill>
                  <a:schemeClr val="lt1"/>
                </a:solidFill>
              </a:defRPr>
            </a:lvl9pPr>
          </a:lstStyle>
          <a:p/>
        </p:txBody>
      </p:sp>
      <p:sp>
        <p:nvSpPr>
          <p:cNvPr id="7" name="Shape 7"/>
          <p:cNvSpPr txBox="1"/>
          <p:nvPr>
            <p:ph idx="1" type="body"/>
          </p:nvPr>
        </p:nvSpPr>
        <p:spPr>
          <a:xfrm>
            <a:off x="457200" y="1600200"/>
            <a:ext cx="8229600" cy="4967700"/>
          </a:xfrm>
          <a:prstGeom prst="rect">
            <a:avLst/>
          </a:prstGeom>
          <a:noFill/>
          <a:ln>
            <a:noFill/>
          </a:ln>
        </p:spPr>
        <p:txBody>
          <a:bodyPr anchorCtr="0" anchor="t" bIns="91425" lIns="91425" spcFirstLastPara="1" rIns="91425" wrap="square" tIns="91425"/>
          <a:lstStyle>
            <a:lvl1pPr indent="-419100" lvl="0" marL="457200">
              <a:spcBef>
                <a:spcPts val="600"/>
              </a:spcBef>
              <a:spcAft>
                <a:spcPts val="0"/>
              </a:spcAft>
              <a:buClr>
                <a:schemeClr val="dk1"/>
              </a:buClr>
              <a:buSzPts val="3000"/>
              <a:buChar char="●"/>
              <a:defRPr sz="3000">
                <a:solidFill>
                  <a:schemeClr val="dk1"/>
                </a:solidFill>
              </a:defRPr>
            </a:lvl1pPr>
            <a:lvl2pPr indent="-381000" lvl="1" marL="914400">
              <a:spcBef>
                <a:spcPts val="0"/>
              </a:spcBef>
              <a:spcAft>
                <a:spcPts val="0"/>
              </a:spcAft>
              <a:buClr>
                <a:schemeClr val="dk1"/>
              </a:buClr>
              <a:buSzPts val="2400"/>
              <a:buChar char="○"/>
              <a:defRPr sz="2400">
                <a:solidFill>
                  <a:schemeClr val="dk1"/>
                </a:solidFill>
              </a:defRPr>
            </a:lvl2pPr>
            <a:lvl3pPr indent="-381000" lvl="2" marL="1371600">
              <a:spcBef>
                <a:spcPts val="0"/>
              </a:spcBef>
              <a:spcAft>
                <a:spcPts val="0"/>
              </a:spcAft>
              <a:buClr>
                <a:schemeClr val="dk1"/>
              </a:buClr>
              <a:buSzPts val="2400"/>
              <a:buChar char="■"/>
              <a:defRPr sz="2400">
                <a:solidFill>
                  <a:schemeClr val="dk1"/>
                </a:solidFill>
              </a:defRPr>
            </a:lvl3pPr>
            <a:lvl4pPr indent="-342900" lvl="3" marL="1828800">
              <a:spcBef>
                <a:spcPts val="0"/>
              </a:spcBef>
              <a:spcAft>
                <a:spcPts val="0"/>
              </a:spcAft>
              <a:buClr>
                <a:schemeClr val="dk1"/>
              </a:buClr>
              <a:buSzPts val="1800"/>
              <a:buChar char="●"/>
              <a:defRPr sz="1800">
                <a:solidFill>
                  <a:schemeClr val="dk1"/>
                </a:solidFill>
              </a:defRPr>
            </a:lvl4pPr>
            <a:lvl5pPr indent="-342900" lvl="4" marL="2286000">
              <a:spcBef>
                <a:spcPts val="0"/>
              </a:spcBef>
              <a:spcAft>
                <a:spcPts val="0"/>
              </a:spcAft>
              <a:buClr>
                <a:schemeClr val="dk1"/>
              </a:buClr>
              <a:buSzPts val="1800"/>
              <a:buChar char="○"/>
              <a:defRPr sz="1800">
                <a:solidFill>
                  <a:schemeClr val="dk1"/>
                </a:solidFill>
              </a:defRPr>
            </a:lvl5pPr>
            <a:lvl6pPr indent="-342900" lvl="5" marL="2743200">
              <a:spcBef>
                <a:spcPts val="0"/>
              </a:spcBef>
              <a:spcAft>
                <a:spcPts val="0"/>
              </a:spcAft>
              <a:buClr>
                <a:schemeClr val="dk1"/>
              </a:buClr>
              <a:buSzPts val="1800"/>
              <a:buChar char="■"/>
              <a:defRPr sz="1800">
                <a:solidFill>
                  <a:schemeClr val="dk1"/>
                </a:solidFill>
              </a:defRPr>
            </a:lvl6pPr>
            <a:lvl7pPr indent="-342900" lvl="6" marL="3200400">
              <a:spcBef>
                <a:spcPts val="0"/>
              </a:spcBef>
              <a:spcAft>
                <a:spcPts val="0"/>
              </a:spcAft>
              <a:buClr>
                <a:schemeClr val="dk1"/>
              </a:buClr>
              <a:buSzPts val="1800"/>
              <a:buChar char="●"/>
              <a:defRPr sz="1800">
                <a:solidFill>
                  <a:schemeClr val="dk1"/>
                </a:solidFill>
              </a:defRPr>
            </a:lvl7pPr>
            <a:lvl8pPr indent="-342900" lvl="7" marL="3657600">
              <a:spcBef>
                <a:spcPts val="0"/>
              </a:spcBef>
              <a:spcAft>
                <a:spcPts val="0"/>
              </a:spcAft>
              <a:buClr>
                <a:schemeClr val="dk1"/>
              </a:buClr>
              <a:buSzPts val="1800"/>
              <a:buChar char="○"/>
              <a:defRPr sz="1800">
                <a:solidFill>
                  <a:schemeClr val="dk1"/>
                </a:solidFill>
              </a:defRPr>
            </a:lvl8pPr>
            <a:lvl9pPr indent="-342900" lvl="8" marL="4114800">
              <a:spcBef>
                <a:spcPts val="0"/>
              </a:spcBef>
              <a:spcAft>
                <a:spcPts val="0"/>
              </a:spcAft>
              <a:buClr>
                <a:schemeClr val="dk1"/>
              </a:buClr>
              <a:buSzPts val="1800"/>
              <a:buChar char="■"/>
              <a:defRPr sz="1800">
                <a:solidFill>
                  <a:schemeClr val="dk1"/>
                </a:solidFill>
              </a:defRPr>
            </a:lvl9pPr>
          </a:lstStyle>
          <a:p/>
        </p:txBody>
      </p:sp>
      <p:sp>
        <p:nvSpPr>
          <p:cNvPr id="8" name="Shape 8"/>
          <p:cNvSpPr txBox="1"/>
          <p:nvPr>
            <p:ph idx="12" type="sldNum"/>
          </p:nvPr>
        </p:nvSpPr>
        <p:spPr>
          <a:xfrm>
            <a:off x="8556791" y="6333134"/>
            <a:ext cx="548700" cy="524700"/>
          </a:xfrm>
          <a:prstGeom prst="rect">
            <a:avLst/>
          </a:prstGeom>
          <a:noFill/>
          <a:ln>
            <a:noFill/>
          </a:ln>
        </p:spPr>
        <p:txBody>
          <a:bodyPr anchorCtr="0" anchor="ctr" bIns="91425" lIns="91425" spcFirstLastPara="1" rIns="91425" wrap="square" tIns="91425">
            <a:noAutofit/>
          </a:bodyPr>
          <a:lstStyle>
            <a:lvl1pPr lvl="0" algn="r">
              <a:spcBef>
                <a:spcPts val="0"/>
              </a:spcBef>
              <a:buNone/>
              <a:defRPr sz="1300">
                <a:solidFill>
                  <a:schemeClr val="dk2"/>
                </a:solidFill>
              </a:defRPr>
            </a:lvl1pPr>
            <a:lvl2pPr lvl="1" algn="r">
              <a:spcBef>
                <a:spcPts val="0"/>
              </a:spcBef>
              <a:buNone/>
              <a:defRPr sz="1300">
                <a:solidFill>
                  <a:schemeClr val="dk2"/>
                </a:solidFill>
              </a:defRPr>
            </a:lvl2pPr>
            <a:lvl3pPr lvl="2" algn="r">
              <a:spcBef>
                <a:spcPts val="0"/>
              </a:spcBef>
              <a:buNone/>
              <a:defRPr sz="1300">
                <a:solidFill>
                  <a:schemeClr val="dk2"/>
                </a:solidFill>
              </a:defRPr>
            </a:lvl3pPr>
            <a:lvl4pPr lvl="3" algn="r">
              <a:spcBef>
                <a:spcPts val="0"/>
              </a:spcBef>
              <a:buNone/>
              <a:defRPr sz="1300">
                <a:solidFill>
                  <a:schemeClr val="dk2"/>
                </a:solidFill>
              </a:defRPr>
            </a:lvl4pPr>
            <a:lvl5pPr lvl="4" algn="r">
              <a:spcBef>
                <a:spcPts val="0"/>
              </a:spcBef>
              <a:buNone/>
              <a:defRPr sz="1300">
                <a:solidFill>
                  <a:schemeClr val="dk2"/>
                </a:solidFill>
              </a:defRPr>
            </a:lvl5pPr>
            <a:lvl6pPr lvl="5" algn="r">
              <a:spcBef>
                <a:spcPts val="0"/>
              </a:spcBef>
              <a:buNone/>
              <a:defRPr sz="1300">
                <a:solidFill>
                  <a:schemeClr val="dk2"/>
                </a:solidFill>
              </a:defRPr>
            </a:lvl6pPr>
            <a:lvl7pPr lvl="6" algn="r">
              <a:spcBef>
                <a:spcPts val="0"/>
              </a:spcBef>
              <a:buNone/>
              <a:defRPr sz="1300">
                <a:solidFill>
                  <a:schemeClr val="dk2"/>
                </a:solidFill>
              </a:defRPr>
            </a:lvl7pPr>
            <a:lvl8pPr lvl="7" algn="r">
              <a:spcBef>
                <a:spcPts val="0"/>
              </a:spcBef>
              <a:buNone/>
              <a:defRPr sz="1300">
                <a:solidFill>
                  <a:schemeClr val="dk2"/>
                </a:solidFill>
              </a:defRPr>
            </a:lvl8pPr>
            <a:lvl9pPr lvl="8" algn="r">
              <a:spcBef>
                <a:spcPts val="0"/>
              </a:spcBef>
              <a:buNone/>
              <a:defRPr sz="1300">
                <a:solidFill>
                  <a:schemeClr val="dk2"/>
                </a:solidFill>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 name="Shape 49"/>
        <p:cNvGrpSpPr/>
        <p:nvPr/>
      </p:nvGrpSpPr>
      <p:grpSpPr>
        <a:xfrm>
          <a:off x="0" y="0"/>
          <a:ext cx="0" cy="0"/>
          <a:chOff x="0" y="0"/>
          <a:chExt cx="0" cy="0"/>
        </a:xfrm>
      </p:grpSpPr>
      <p:sp>
        <p:nvSpPr>
          <p:cNvPr id="50" name="Shape 50"/>
          <p:cNvSpPr txBox="1"/>
          <p:nvPr>
            <p:ph type="ctrTitle"/>
          </p:nvPr>
        </p:nvSpPr>
        <p:spPr>
          <a:xfrm>
            <a:off x="685800" y="2490375"/>
            <a:ext cx="7772400" cy="21984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sz="5600"/>
              <a:t>Structural Testing</a:t>
            </a:r>
            <a:endParaRPr sz="5600"/>
          </a:p>
        </p:txBody>
      </p:sp>
      <p:sp>
        <p:nvSpPr>
          <p:cNvPr id="51" name="Shape 51"/>
          <p:cNvSpPr txBox="1"/>
          <p:nvPr>
            <p:ph idx="1" type="subTitle"/>
          </p:nvPr>
        </p:nvSpPr>
        <p:spPr>
          <a:xfrm>
            <a:off x="685800" y="4836036"/>
            <a:ext cx="7772400" cy="10323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CSCE 747 - Lecture 6 - 02/06/2018</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Shape 112"/>
          <p:cNvSpPr txBox="1"/>
          <p:nvPr/>
        </p:nvSpPr>
        <p:spPr>
          <a:xfrm>
            <a:off x="715300" y="1966200"/>
            <a:ext cx="8113500" cy="26295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sz="4800">
                <a:solidFill>
                  <a:srgbClr val="FFFFFF"/>
                </a:solidFill>
              </a:rPr>
              <a:t>The basic idea:</a:t>
            </a:r>
            <a:endParaRPr b="1" sz="4800">
              <a:solidFill>
                <a:srgbClr val="FFFFFF"/>
              </a:solidFill>
            </a:endParaRPr>
          </a:p>
          <a:p>
            <a:pPr indent="0" lvl="0" marL="0">
              <a:spcBef>
                <a:spcPts val="0"/>
              </a:spcBef>
              <a:spcAft>
                <a:spcPts val="0"/>
              </a:spcAft>
              <a:buNone/>
            </a:pPr>
            <a:r>
              <a:rPr b="1" lang="en" sz="4800">
                <a:solidFill>
                  <a:srgbClr val="FFFFFF"/>
                </a:solidFill>
              </a:rPr>
              <a:t>You can’t find all of the faults without exercising all of the code.</a:t>
            </a:r>
            <a:endParaRPr b="1" sz="4800">
              <a:solidFill>
                <a:srgbClr val="FFFFFF"/>
              </a:solidFill>
            </a:endParaRPr>
          </a:p>
        </p:txBody>
      </p:sp>
      <p:sp>
        <p:nvSpPr>
          <p:cNvPr id="113" name="Shape 113"/>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Shape 118"/>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Structural Testing - Motivation</a:t>
            </a:r>
            <a:endParaRPr/>
          </a:p>
        </p:txBody>
      </p:sp>
      <p:sp>
        <p:nvSpPr>
          <p:cNvPr id="119" name="Shape 119"/>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20000"/>
              </a:lnSpc>
              <a:spcBef>
                <a:spcPts val="0"/>
              </a:spcBef>
              <a:spcAft>
                <a:spcPts val="0"/>
              </a:spcAft>
              <a:buClr>
                <a:schemeClr val="dk1"/>
              </a:buClr>
              <a:buSzPts val="3000"/>
              <a:buFont typeface="Arial"/>
              <a:buChar char="●"/>
            </a:pPr>
            <a:r>
              <a:rPr lang="en"/>
              <a:t>Requirements-based tests should execute </a:t>
            </a:r>
            <a:r>
              <a:rPr i="1" lang="en"/>
              <a:t>most</a:t>
            </a:r>
            <a:r>
              <a:rPr lang="en"/>
              <a:t> code, but will rarely execute all of it.</a:t>
            </a:r>
            <a:endParaRPr/>
          </a:p>
          <a:p>
            <a:pPr indent="-381000" lvl="1" marL="914400" marR="0" rtl="0" algn="l">
              <a:lnSpc>
                <a:spcPct val="120000"/>
              </a:lnSpc>
              <a:spcBef>
                <a:spcPts val="0"/>
              </a:spcBef>
              <a:spcAft>
                <a:spcPts val="0"/>
              </a:spcAft>
              <a:buSzPts val="2400"/>
              <a:buChar char="○"/>
            </a:pPr>
            <a:r>
              <a:rPr lang="en"/>
              <a:t>Helper functions</a:t>
            </a:r>
            <a:endParaRPr/>
          </a:p>
          <a:p>
            <a:pPr indent="-381000" lvl="1" marL="914400" marR="0" rtl="0" algn="l">
              <a:lnSpc>
                <a:spcPct val="120000"/>
              </a:lnSpc>
              <a:spcBef>
                <a:spcPts val="0"/>
              </a:spcBef>
              <a:spcAft>
                <a:spcPts val="0"/>
              </a:spcAft>
              <a:buSzPts val="2400"/>
              <a:buChar char="○"/>
            </a:pPr>
            <a:r>
              <a:rPr lang="en"/>
              <a:t>Error-handling code</a:t>
            </a:r>
            <a:endParaRPr/>
          </a:p>
          <a:p>
            <a:pPr indent="-381000" lvl="1" marL="914400" marR="0" rtl="0" algn="l">
              <a:lnSpc>
                <a:spcPct val="120000"/>
              </a:lnSpc>
              <a:spcBef>
                <a:spcPts val="0"/>
              </a:spcBef>
              <a:spcAft>
                <a:spcPts val="0"/>
              </a:spcAft>
              <a:buSzPts val="2400"/>
              <a:buChar char="○"/>
            </a:pPr>
            <a:r>
              <a:rPr lang="en"/>
              <a:t>Requirements missing outcomes </a:t>
            </a:r>
            <a:endParaRPr/>
          </a:p>
          <a:p>
            <a:pPr indent="-419100" lvl="0" marL="457200" marR="0" rtl="0" algn="l">
              <a:lnSpc>
                <a:spcPct val="120000"/>
              </a:lnSpc>
              <a:spcBef>
                <a:spcPts val="0"/>
              </a:spcBef>
              <a:spcAft>
                <a:spcPts val="0"/>
              </a:spcAft>
              <a:buSzPts val="3000"/>
              <a:buChar char="●"/>
            </a:pPr>
            <a:r>
              <a:rPr lang="en"/>
              <a:t>Structural testing compliments functional testing by requiring that code elements are exercised in prescribed ways.</a:t>
            </a:r>
            <a:endParaRPr/>
          </a:p>
        </p:txBody>
      </p:sp>
      <p:sp>
        <p:nvSpPr>
          <p:cNvPr id="120" name="Shape 120"/>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Shape 125"/>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Structural Testing Does Not Replace Functional Testing</a:t>
            </a:r>
            <a:endParaRPr/>
          </a:p>
        </p:txBody>
      </p:sp>
      <p:sp>
        <p:nvSpPr>
          <p:cNvPr id="126" name="Shape 126"/>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20000"/>
              </a:lnSpc>
              <a:spcBef>
                <a:spcPts val="0"/>
              </a:spcBef>
              <a:spcAft>
                <a:spcPts val="0"/>
              </a:spcAft>
              <a:buSzPts val="3000"/>
              <a:buChar char="●"/>
            </a:pPr>
            <a:r>
              <a:rPr lang="en"/>
              <a:t>Structural testing should not be the basis for “How do I choose tests?”</a:t>
            </a:r>
            <a:endParaRPr/>
          </a:p>
          <a:p>
            <a:pPr indent="-381000" lvl="1" marL="914400" marR="0" rtl="0" algn="l">
              <a:lnSpc>
                <a:spcPct val="120000"/>
              </a:lnSpc>
              <a:spcBef>
                <a:spcPts val="0"/>
              </a:spcBef>
              <a:spcAft>
                <a:spcPts val="0"/>
              </a:spcAft>
              <a:buSzPts val="2400"/>
              <a:buChar char="○"/>
            </a:pPr>
            <a:r>
              <a:rPr lang="en"/>
              <a:t>Structure-based tests do not directly make an argument for verification or expose missing functionality.</a:t>
            </a:r>
            <a:endParaRPr/>
          </a:p>
          <a:p>
            <a:pPr indent="-381000" lvl="1" marL="914400" marR="0" rtl="0" algn="l">
              <a:lnSpc>
                <a:spcPct val="120000"/>
              </a:lnSpc>
              <a:spcBef>
                <a:spcPts val="0"/>
              </a:spcBef>
              <a:spcAft>
                <a:spcPts val="0"/>
              </a:spcAft>
              <a:buSzPts val="2400"/>
              <a:buChar char="○"/>
            </a:pPr>
            <a:r>
              <a:rPr lang="en"/>
              <a:t>Structural testing is useful for supplementing functional tests to help reveal faults.</a:t>
            </a:r>
            <a:endParaRPr/>
          </a:p>
          <a:p>
            <a:pPr indent="-361950" lvl="2" marL="1371600" marR="0" rtl="0" algn="l">
              <a:lnSpc>
                <a:spcPct val="120000"/>
              </a:lnSpc>
              <a:spcBef>
                <a:spcPts val="0"/>
              </a:spcBef>
              <a:spcAft>
                <a:spcPts val="0"/>
              </a:spcAft>
              <a:buSzPts val="2100"/>
              <a:buChar char="■"/>
            </a:pPr>
            <a:r>
              <a:rPr lang="en" sz="2100"/>
              <a:t>Functional tests are good at exposing conceptual faults. Structural tests are good at exposing coding mistakes.</a:t>
            </a:r>
            <a:endParaRPr sz="2100"/>
          </a:p>
        </p:txBody>
      </p:sp>
      <p:sp>
        <p:nvSpPr>
          <p:cNvPr id="127" name="Shape 127"/>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Shape 132"/>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Structural Testing Usage</a:t>
            </a:r>
            <a:endParaRPr/>
          </a:p>
        </p:txBody>
      </p:sp>
      <p:sp>
        <p:nvSpPr>
          <p:cNvPr id="133" name="Shape 133"/>
          <p:cNvSpPr txBox="1"/>
          <p:nvPr>
            <p:ph idx="1" type="body"/>
          </p:nvPr>
        </p:nvSpPr>
        <p:spPr>
          <a:xfrm>
            <a:off x="457200" y="1600200"/>
            <a:ext cx="5045100" cy="4967700"/>
          </a:xfrm>
          <a:prstGeom prst="rect">
            <a:avLst/>
          </a:prstGeom>
        </p:spPr>
        <p:txBody>
          <a:bodyPr anchorCtr="0" anchor="t" bIns="91425" lIns="91425" spcFirstLastPara="1" rIns="91425" wrap="square" tIns="91425">
            <a:noAutofit/>
          </a:bodyPr>
          <a:lstStyle/>
          <a:p>
            <a:pPr indent="0" lvl="0" marL="0" rtl="0">
              <a:lnSpc>
                <a:spcPct val="120000"/>
              </a:lnSpc>
              <a:spcBef>
                <a:spcPts val="0"/>
              </a:spcBef>
              <a:spcAft>
                <a:spcPts val="0"/>
              </a:spcAft>
              <a:buNone/>
            </a:pPr>
            <a:r>
              <a:rPr lang="en" sz="2400"/>
              <a:t>Take code, derive information about structure, use test obligation information to:</a:t>
            </a:r>
            <a:endParaRPr sz="2400"/>
          </a:p>
          <a:p>
            <a:pPr indent="-381000" lvl="0" marL="457200" rtl="0">
              <a:lnSpc>
                <a:spcPct val="120000"/>
              </a:lnSpc>
              <a:spcBef>
                <a:spcPts val="0"/>
              </a:spcBef>
              <a:spcAft>
                <a:spcPts val="0"/>
              </a:spcAft>
              <a:buSzPts val="2400"/>
              <a:buChar char="●"/>
            </a:pPr>
            <a:r>
              <a:rPr lang="en" sz="2400"/>
              <a:t>Create Tests</a:t>
            </a:r>
            <a:endParaRPr sz="2400"/>
          </a:p>
          <a:p>
            <a:pPr indent="-381000" lvl="1" marL="914400" rtl="0">
              <a:lnSpc>
                <a:spcPct val="120000"/>
              </a:lnSpc>
              <a:spcBef>
                <a:spcPts val="0"/>
              </a:spcBef>
              <a:spcAft>
                <a:spcPts val="0"/>
              </a:spcAft>
              <a:buSzPts val="2400"/>
              <a:buChar char="○"/>
            </a:pPr>
            <a:r>
              <a:rPr lang="en"/>
              <a:t>Design tests that satisfy obligations.</a:t>
            </a:r>
            <a:endParaRPr sz="2400"/>
          </a:p>
          <a:p>
            <a:pPr indent="-381000" lvl="0" marL="457200" rtl="0">
              <a:lnSpc>
                <a:spcPct val="120000"/>
              </a:lnSpc>
              <a:spcBef>
                <a:spcPts val="0"/>
              </a:spcBef>
              <a:spcAft>
                <a:spcPts val="0"/>
              </a:spcAft>
              <a:buSzPts val="2400"/>
              <a:buChar char="●"/>
            </a:pPr>
            <a:r>
              <a:rPr lang="en" sz="2400"/>
              <a:t>Measure Adequacy of Existing Tests</a:t>
            </a:r>
            <a:endParaRPr sz="2400"/>
          </a:p>
          <a:p>
            <a:pPr indent="-381000" lvl="1" marL="914400" rtl="0">
              <a:lnSpc>
                <a:spcPct val="120000"/>
              </a:lnSpc>
              <a:spcBef>
                <a:spcPts val="0"/>
              </a:spcBef>
              <a:spcAft>
                <a:spcPts val="0"/>
              </a:spcAft>
              <a:buSzPts val="2400"/>
              <a:buChar char="○"/>
            </a:pPr>
            <a:r>
              <a:rPr lang="en"/>
              <a:t>Measure coverage of existing tests, fill in gaps.</a:t>
            </a:r>
            <a:endParaRPr sz="2400"/>
          </a:p>
        </p:txBody>
      </p:sp>
      <p:sp>
        <p:nvSpPr>
          <p:cNvPr id="134" name="Shape 134"/>
          <p:cNvSpPr/>
          <p:nvPr/>
        </p:nvSpPr>
        <p:spPr>
          <a:xfrm>
            <a:off x="6342275" y="3434650"/>
            <a:ext cx="1740000" cy="8814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lgn="ctr">
              <a:spcBef>
                <a:spcPts val="0"/>
              </a:spcBef>
              <a:spcAft>
                <a:spcPts val="0"/>
              </a:spcAft>
              <a:buNone/>
            </a:pPr>
            <a:r>
              <a:rPr b="1" lang="en"/>
              <a:t>System Under Test</a:t>
            </a:r>
            <a:endParaRPr b="1"/>
          </a:p>
        </p:txBody>
      </p:sp>
      <p:sp>
        <p:nvSpPr>
          <p:cNvPr id="135" name="Shape 135"/>
          <p:cNvSpPr/>
          <p:nvPr/>
        </p:nvSpPr>
        <p:spPr>
          <a:xfrm>
            <a:off x="6585275" y="2067575"/>
            <a:ext cx="1254000" cy="790800"/>
          </a:xfrm>
          <a:prstGeom prst="rect">
            <a:avLst/>
          </a:prstGeom>
          <a:solidFill>
            <a:srgbClr val="E6B8AF"/>
          </a:solidFill>
          <a:ln cap="flat" cmpd="sng" w="19050">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lgn="ctr">
              <a:spcBef>
                <a:spcPts val="0"/>
              </a:spcBef>
              <a:spcAft>
                <a:spcPts val="0"/>
              </a:spcAft>
              <a:buNone/>
            </a:pPr>
            <a:r>
              <a:rPr b="1" lang="en"/>
              <a:t>Test Inputs</a:t>
            </a:r>
            <a:endParaRPr b="1"/>
          </a:p>
        </p:txBody>
      </p:sp>
      <p:cxnSp>
        <p:nvCxnSpPr>
          <p:cNvPr id="136" name="Shape 136"/>
          <p:cNvCxnSpPr/>
          <p:nvPr/>
        </p:nvCxnSpPr>
        <p:spPr>
          <a:xfrm rot="10800000">
            <a:off x="7562525" y="2858375"/>
            <a:ext cx="0" cy="576300"/>
          </a:xfrm>
          <a:prstGeom prst="straightConnector1">
            <a:avLst/>
          </a:prstGeom>
          <a:noFill/>
          <a:ln cap="flat" cmpd="sng" w="19050">
            <a:solidFill>
              <a:schemeClr val="dk2"/>
            </a:solidFill>
            <a:prstDash val="solid"/>
            <a:round/>
            <a:headEnd len="lg" w="lg" type="none"/>
            <a:tailEnd len="lg" w="lg" type="triangle"/>
          </a:ln>
        </p:spPr>
      </p:cxnSp>
      <p:cxnSp>
        <p:nvCxnSpPr>
          <p:cNvPr id="137" name="Shape 137"/>
          <p:cNvCxnSpPr/>
          <p:nvPr/>
        </p:nvCxnSpPr>
        <p:spPr>
          <a:xfrm>
            <a:off x="6816825" y="2858375"/>
            <a:ext cx="0" cy="576300"/>
          </a:xfrm>
          <a:prstGeom prst="straightConnector1">
            <a:avLst/>
          </a:prstGeom>
          <a:noFill/>
          <a:ln cap="flat" cmpd="sng" w="19050">
            <a:solidFill>
              <a:schemeClr val="dk2"/>
            </a:solidFill>
            <a:prstDash val="solid"/>
            <a:round/>
            <a:headEnd len="lg" w="lg" type="none"/>
            <a:tailEnd len="lg" w="lg" type="triangle"/>
          </a:ln>
        </p:spPr>
      </p:cxnSp>
      <p:sp>
        <p:nvSpPr>
          <p:cNvPr id="138" name="Shape 138"/>
          <p:cNvSpPr txBox="1"/>
          <p:nvPr/>
        </p:nvSpPr>
        <p:spPr>
          <a:xfrm>
            <a:off x="7749000" y="2982725"/>
            <a:ext cx="937800" cy="2715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lang="en"/>
              <a:t>Derives</a:t>
            </a:r>
            <a:endParaRPr/>
          </a:p>
        </p:txBody>
      </p:sp>
      <p:sp>
        <p:nvSpPr>
          <p:cNvPr id="139" name="Shape 139"/>
          <p:cNvSpPr txBox="1"/>
          <p:nvPr/>
        </p:nvSpPr>
        <p:spPr>
          <a:xfrm>
            <a:off x="5822525" y="3010750"/>
            <a:ext cx="937800" cy="2715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Tests</a:t>
            </a:r>
            <a:endParaRPr/>
          </a:p>
        </p:txBody>
      </p:sp>
      <p:sp>
        <p:nvSpPr>
          <p:cNvPr id="140" name="Shape 140"/>
          <p:cNvSpPr/>
          <p:nvPr/>
        </p:nvSpPr>
        <p:spPr>
          <a:xfrm>
            <a:off x="6585275" y="4892325"/>
            <a:ext cx="1254000" cy="790800"/>
          </a:xfrm>
          <a:prstGeom prst="rect">
            <a:avLst/>
          </a:prstGeom>
          <a:solidFill>
            <a:srgbClr val="E6B8AF"/>
          </a:solidFill>
          <a:ln cap="flat" cmpd="sng" w="19050">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Test Output</a:t>
            </a:r>
            <a:endParaRPr b="1"/>
          </a:p>
        </p:txBody>
      </p:sp>
      <p:cxnSp>
        <p:nvCxnSpPr>
          <p:cNvPr id="141" name="Shape 141"/>
          <p:cNvCxnSpPr>
            <a:stCxn id="134" idx="2"/>
            <a:endCxn id="140" idx="0"/>
          </p:cNvCxnSpPr>
          <p:nvPr/>
        </p:nvCxnSpPr>
        <p:spPr>
          <a:xfrm>
            <a:off x="7212275" y="4316050"/>
            <a:ext cx="0" cy="576300"/>
          </a:xfrm>
          <a:prstGeom prst="straightConnector1">
            <a:avLst/>
          </a:prstGeom>
          <a:noFill/>
          <a:ln cap="flat" cmpd="sng" w="19050">
            <a:solidFill>
              <a:schemeClr val="dk2"/>
            </a:solidFill>
            <a:prstDash val="solid"/>
            <a:round/>
            <a:headEnd len="lg" w="lg" type="none"/>
            <a:tailEnd len="lg" w="lg" type="triangle"/>
          </a:ln>
        </p:spPr>
      </p:cxnSp>
      <p:sp>
        <p:nvSpPr>
          <p:cNvPr id="142" name="Shape 142"/>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Shape 147"/>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Control and Data Flow</a:t>
            </a:r>
            <a:endParaRPr/>
          </a:p>
        </p:txBody>
      </p:sp>
      <p:sp>
        <p:nvSpPr>
          <p:cNvPr id="148" name="Shape 148"/>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20000"/>
              </a:lnSpc>
              <a:spcBef>
                <a:spcPts val="0"/>
              </a:spcBef>
              <a:spcAft>
                <a:spcPts val="0"/>
              </a:spcAft>
              <a:buSzPts val="3000"/>
              <a:buChar char="●"/>
            </a:pPr>
            <a:r>
              <a:rPr lang="en"/>
              <a:t>We need context on how system executes.</a:t>
            </a:r>
            <a:endParaRPr/>
          </a:p>
          <a:p>
            <a:pPr indent="-419100" lvl="0" marL="457200" marR="0" rtl="0" algn="l">
              <a:lnSpc>
                <a:spcPct val="120000"/>
              </a:lnSpc>
              <a:spcBef>
                <a:spcPts val="0"/>
              </a:spcBef>
              <a:spcAft>
                <a:spcPts val="0"/>
              </a:spcAft>
              <a:buSzPts val="3000"/>
              <a:buChar char="●"/>
            </a:pPr>
            <a:r>
              <a:rPr lang="en"/>
              <a:t>Code is rarely sequential - conditional statements result in branches in execution, jumping between blocks of code.</a:t>
            </a:r>
            <a:endParaRPr/>
          </a:p>
          <a:p>
            <a:pPr indent="-381000" lvl="1" marL="914400" marR="0" rtl="0" algn="l">
              <a:lnSpc>
                <a:spcPct val="120000"/>
              </a:lnSpc>
              <a:spcBef>
                <a:spcPts val="0"/>
              </a:spcBef>
              <a:spcAft>
                <a:spcPts val="0"/>
              </a:spcAft>
              <a:buSzPts val="2400"/>
              <a:buChar char="○"/>
            </a:pPr>
            <a:r>
              <a:rPr lang="en"/>
              <a:t>Control flow is information on how control passes between blocks of code.</a:t>
            </a:r>
            <a:endParaRPr/>
          </a:p>
          <a:p>
            <a:pPr indent="-419100" lvl="0" marL="457200" marR="0" rtl="0" algn="l">
              <a:lnSpc>
                <a:spcPct val="120000"/>
              </a:lnSpc>
              <a:spcBef>
                <a:spcPts val="0"/>
              </a:spcBef>
              <a:spcAft>
                <a:spcPts val="0"/>
              </a:spcAft>
              <a:buSzPts val="3000"/>
              <a:buChar char="●"/>
            </a:pPr>
            <a:r>
              <a:rPr lang="en"/>
              <a:t>Data flow is information on how variables are used in other expressions. </a:t>
            </a:r>
            <a:endParaRPr/>
          </a:p>
        </p:txBody>
      </p:sp>
      <p:sp>
        <p:nvSpPr>
          <p:cNvPr id="149" name="Shape 149"/>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Shape 154"/>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Control-Flow Graphs</a:t>
            </a:r>
            <a:endParaRPr/>
          </a:p>
        </p:txBody>
      </p:sp>
      <p:sp>
        <p:nvSpPr>
          <p:cNvPr id="155" name="Shape 155"/>
          <p:cNvSpPr txBox="1"/>
          <p:nvPr>
            <p:ph idx="1" type="body"/>
          </p:nvPr>
        </p:nvSpPr>
        <p:spPr>
          <a:xfrm>
            <a:off x="457200" y="1600200"/>
            <a:ext cx="3994500" cy="4967700"/>
          </a:xfrm>
          <a:prstGeom prst="rect">
            <a:avLst/>
          </a:prstGeom>
        </p:spPr>
        <p:txBody>
          <a:bodyPr anchorCtr="0" anchor="t" bIns="91425" lIns="91425" spcFirstLastPara="1" rIns="91425" wrap="square" tIns="91425">
            <a:noAutofit/>
          </a:bodyPr>
          <a:lstStyle/>
          <a:p>
            <a:pPr indent="-355600" lvl="0" marL="457200" marR="0" rtl="0" algn="l">
              <a:lnSpc>
                <a:spcPct val="120000"/>
              </a:lnSpc>
              <a:spcBef>
                <a:spcPts val="0"/>
              </a:spcBef>
              <a:spcAft>
                <a:spcPts val="0"/>
              </a:spcAft>
              <a:buClr>
                <a:schemeClr val="dk1"/>
              </a:buClr>
              <a:buSzPts val="2000"/>
              <a:buFont typeface="Arial"/>
              <a:buChar char="●"/>
            </a:pPr>
            <a:r>
              <a:rPr lang="en" sz="2000"/>
              <a:t>A directed graph representing the flow of control through the program.</a:t>
            </a:r>
            <a:endParaRPr sz="2000"/>
          </a:p>
          <a:p>
            <a:pPr indent="-355600" lvl="0" marL="457200" marR="0" rtl="0" algn="l">
              <a:lnSpc>
                <a:spcPct val="120000"/>
              </a:lnSpc>
              <a:spcBef>
                <a:spcPts val="0"/>
              </a:spcBef>
              <a:spcAft>
                <a:spcPts val="0"/>
              </a:spcAft>
              <a:buSzPts val="2000"/>
              <a:buChar char="●"/>
            </a:pPr>
            <a:r>
              <a:rPr lang="en" sz="2000"/>
              <a:t>Nodes represent sequential blocks of program commands. </a:t>
            </a:r>
            <a:endParaRPr sz="2000"/>
          </a:p>
          <a:p>
            <a:pPr indent="-355600" lvl="0" marL="457200" marR="0" rtl="0" algn="l">
              <a:lnSpc>
                <a:spcPct val="120000"/>
              </a:lnSpc>
              <a:spcBef>
                <a:spcPts val="0"/>
              </a:spcBef>
              <a:spcAft>
                <a:spcPts val="0"/>
              </a:spcAft>
              <a:buSzPts val="2000"/>
              <a:buChar char="●"/>
            </a:pPr>
            <a:r>
              <a:rPr lang="en" sz="2000"/>
              <a:t>Edges connect nodes in the sequence they are executed. Multiple edges indicate conditional statements (loops, if statements, switches).</a:t>
            </a:r>
            <a:endParaRPr sz="2000"/>
          </a:p>
        </p:txBody>
      </p:sp>
      <p:sp>
        <p:nvSpPr>
          <p:cNvPr id="156" name="Shape 156"/>
          <p:cNvSpPr txBox="1"/>
          <p:nvPr/>
        </p:nvSpPr>
        <p:spPr>
          <a:xfrm>
            <a:off x="0" y="0"/>
            <a:ext cx="3000000" cy="30000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
              <a:t> </a:t>
            </a:r>
            <a:endParaRPr/>
          </a:p>
        </p:txBody>
      </p:sp>
      <p:cxnSp>
        <p:nvCxnSpPr>
          <p:cNvPr id="157" name="Shape 157"/>
          <p:cNvCxnSpPr/>
          <p:nvPr/>
        </p:nvCxnSpPr>
        <p:spPr>
          <a:xfrm>
            <a:off x="6549726" y="3628933"/>
            <a:ext cx="0" cy="352800"/>
          </a:xfrm>
          <a:prstGeom prst="straightConnector1">
            <a:avLst/>
          </a:prstGeom>
          <a:noFill/>
          <a:ln cap="flat" cmpd="sng" w="28575">
            <a:solidFill>
              <a:srgbClr val="000000"/>
            </a:solidFill>
            <a:prstDash val="solid"/>
            <a:round/>
            <a:headEnd len="med" w="med" type="none"/>
            <a:tailEnd len="med" w="med" type="triangle"/>
          </a:ln>
        </p:spPr>
      </p:cxnSp>
      <p:cxnSp>
        <p:nvCxnSpPr>
          <p:cNvPr id="158" name="Shape 158"/>
          <p:cNvCxnSpPr/>
          <p:nvPr/>
        </p:nvCxnSpPr>
        <p:spPr>
          <a:xfrm>
            <a:off x="4575841" y="3628933"/>
            <a:ext cx="0" cy="1358400"/>
          </a:xfrm>
          <a:prstGeom prst="straightConnector1">
            <a:avLst/>
          </a:prstGeom>
          <a:noFill/>
          <a:ln cap="flat" cmpd="sng" w="28575">
            <a:solidFill>
              <a:srgbClr val="000000"/>
            </a:solidFill>
            <a:prstDash val="solid"/>
            <a:round/>
            <a:headEnd len="med" w="med" type="none"/>
            <a:tailEnd len="med" w="med" type="triangle"/>
          </a:ln>
        </p:spPr>
      </p:cxnSp>
      <p:sp>
        <p:nvSpPr>
          <p:cNvPr id="159" name="Shape 159"/>
          <p:cNvSpPr/>
          <p:nvPr/>
        </p:nvSpPr>
        <p:spPr>
          <a:xfrm>
            <a:off x="7359993" y="5375547"/>
            <a:ext cx="645900" cy="434100"/>
          </a:xfrm>
          <a:prstGeom prst="rect">
            <a:avLst/>
          </a:prstGeom>
          <a:solidFill>
            <a:srgbClr val="F4FEDE"/>
          </a:solidFill>
          <a:ln cap="flat" cmpd="sng" w="12700">
            <a:solidFill>
              <a:schemeClr val="dk1"/>
            </a:solidFill>
            <a:prstDash val="solid"/>
            <a:miter lim="8000"/>
            <a:headEnd len="med" w="med" type="none"/>
            <a:tailEnd len="med" w="med"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i="0" lang="en" sz="1600" u="none" cap="none" strike="noStrike">
                <a:solidFill>
                  <a:schemeClr val="dk1"/>
                </a:solidFill>
                <a:latin typeface="Arial"/>
                <a:ea typeface="Arial"/>
                <a:cs typeface="Arial"/>
                <a:sym typeface="Arial"/>
              </a:rPr>
              <a:t>i++</a:t>
            </a:r>
            <a:endParaRPr b="0" i="0" sz="1800" u="none" cap="none" strike="noStrike">
              <a:solidFill>
                <a:schemeClr val="dk1"/>
              </a:solidFill>
              <a:latin typeface="Arial"/>
              <a:ea typeface="Arial"/>
              <a:cs typeface="Arial"/>
              <a:sym typeface="Arial"/>
            </a:endParaRPr>
          </a:p>
        </p:txBody>
      </p:sp>
      <p:sp>
        <p:nvSpPr>
          <p:cNvPr id="160" name="Shape 160"/>
          <p:cNvSpPr/>
          <p:nvPr/>
        </p:nvSpPr>
        <p:spPr>
          <a:xfrm>
            <a:off x="4240409" y="3319174"/>
            <a:ext cx="2431500" cy="604200"/>
          </a:xfrm>
          <a:prstGeom prst="diamond">
            <a:avLst/>
          </a:prstGeom>
          <a:solidFill>
            <a:srgbClr val="F4FEDE"/>
          </a:solidFill>
          <a:ln cap="flat" cmpd="sng" w="12700">
            <a:solidFill>
              <a:schemeClr val="dk1"/>
            </a:solidFill>
            <a:prstDash val="solid"/>
            <a:miter lim="8000"/>
            <a:headEnd len="med" w="med" type="none"/>
            <a:tailEnd len="med" w="med"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lang="en" sz="1600">
                <a:solidFill>
                  <a:schemeClr val="dk1"/>
                </a:solidFill>
              </a:rPr>
              <a:t>      </a:t>
            </a:r>
            <a:r>
              <a:rPr b="1" i="0" lang="en" sz="1600" u="none" cap="none" strike="noStrike">
                <a:solidFill>
                  <a:schemeClr val="dk1"/>
                </a:solidFill>
                <a:latin typeface="Arial"/>
                <a:ea typeface="Arial"/>
                <a:cs typeface="Arial"/>
                <a:sym typeface="Arial"/>
              </a:rPr>
              <a:t>i&lt;N</a:t>
            </a:r>
            <a:endParaRPr b="0" i="0" sz="1800" u="none" cap="none" strike="noStrike">
              <a:solidFill>
                <a:schemeClr val="dk1"/>
              </a:solidFill>
              <a:latin typeface="Arial"/>
              <a:ea typeface="Arial"/>
              <a:cs typeface="Arial"/>
              <a:sym typeface="Arial"/>
            </a:endParaRPr>
          </a:p>
        </p:txBody>
      </p:sp>
      <p:sp>
        <p:nvSpPr>
          <p:cNvPr id="161" name="Shape 161"/>
          <p:cNvSpPr/>
          <p:nvPr/>
        </p:nvSpPr>
        <p:spPr>
          <a:xfrm>
            <a:off x="5472923" y="3981629"/>
            <a:ext cx="2167200" cy="604200"/>
          </a:xfrm>
          <a:prstGeom prst="diamond">
            <a:avLst/>
          </a:prstGeom>
          <a:solidFill>
            <a:srgbClr val="F4FEDE"/>
          </a:solidFill>
          <a:ln cap="flat" cmpd="sng" w="12700">
            <a:solidFill>
              <a:schemeClr val="dk1"/>
            </a:solidFill>
            <a:prstDash val="solid"/>
            <a:miter lim="8000"/>
            <a:headEnd len="med" w="med" type="none"/>
            <a:tailEnd len="med" w="med"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i="0" lang="en" sz="1600" u="none" cap="none" strike="noStrike">
                <a:solidFill>
                  <a:schemeClr val="dk1"/>
                </a:solidFill>
                <a:latin typeface="Arial"/>
                <a:ea typeface="Arial"/>
                <a:cs typeface="Arial"/>
                <a:sym typeface="Arial"/>
              </a:rPr>
              <a:t>A[i]&lt;0</a:t>
            </a:r>
            <a:endParaRPr b="0" i="0" sz="1800" u="none" cap="none" strike="noStrike">
              <a:solidFill>
                <a:schemeClr val="dk1"/>
              </a:solidFill>
              <a:latin typeface="Arial"/>
              <a:ea typeface="Arial"/>
              <a:cs typeface="Arial"/>
              <a:sym typeface="Arial"/>
            </a:endParaRPr>
          </a:p>
        </p:txBody>
      </p:sp>
      <p:sp>
        <p:nvSpPr>
          <p:cNvPr id="162" name="Shape 162"/>
          <p:cNvSpPr/>
          <p:nvPr/>
        </p:nvSpPr>
        <p:spPr>
          <a:xfrm>
            <a:off x="6994459" y="4639485"/>
            <a:ext cx="1303800" cy="434100"/>
          </a:xfrm>
          <a:prstGeom prst="rect">
            <a:avLst/>
          </a:prstGeom>
          <a:solidFill>
            <a:srgbClr val="F4FEDE"/>
          </a:solidFill>
          <a:ln cap="flat" cmpd="sng" w="12700">
            <a:solidFill>
              <a:schemeClr val="dk1"/>
            </a:solidFill>
            <a:prstDash val="solid"/>
            <a:miter lim="8000"/>
            <a:headEnd len="med" w="med" type="none"/>
            <a:tailEnd len="med" w="med"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i="0" lang="en" sz="1600" u="none" cap="none" strike="noStrike">
                <a:solidFill>
                  <a:schemeClr val="dk1"/>
                </a:solidFill>
                <a:latin typeface="Arial"/>
                <a:ea typeface="Arial"/>
                <a:cs typeface="Arial"/>
                <a:sym typeface="Arial"/>
              </a:rPr>
              <a:t>A[i] = - A[i];</a:t>
            </a:r>
            <a:endParaRPr b="0" i="0" sz="1800" u="none" cap="none" strike="noStrike">
              <a:solidFill>
                <a:schemeClr val="dk1"/>
              </a:solidFill>
              <a:latin typeface="Arial"/>
              <a:ea typeface="Arial"/>
              <a:cs typeface="Arial"/>
              <a:sym typeface="Arial"/>
            </a:endParaRPr>
          </a:p>
        </p:txBody>
      </p:sp>
      <p:sp>
        <p:nvSpPr>
          <p:cNvPr id="163" name="Shape 163"/>
          <p:cNvSpPr/>
          <p:nvPr/>
        </p:nvSpPr>
        <p:spPr>
          <a:xfrm>
            <a:off x="3922450" y="5007516"/>
            <a:ext cx="1305300" cy="434100"/>
          </a:xfrm>
          <a:prstGeom prst="rect">
            <a:avLst/>
          </a:prstGeom>
          <a:solidFill>
            <a:srgbClr val="F4FEDE"/>
          </a:solidFill>
          <a:ln cap="flat" cmpd="sng" w="12700">
            <a:solidFill>
              <a:schemeClr val="dk1"/>
            </a:solidFill>
            <a:prstDash val="solid"/>
            <a:miter lim="8000"/>
            <a:headEnd len="med" w="med" type="none"/>
            <a:tailEnd len="med" w="med"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i="0" lang="en" sz="1600" u="none" cap="none" strike="noStrike">
                <a:solidFill>
                  <a:schemeClr val="dk1"/>
                </a:solidFill>
                <a:latin typeface="Arial"/>
                <a:ea typeface="Arial"/>
                <a:cs typeface="Arial"/>
                <a:sym typeface="Arial"/>
              </a:rPr>
              <a:t>return(1)</a:t>
            </a:r>
            <a:endParaRPr b="0" i="0" sz="1800" u="none" cap="none" strike="noStrike">
              <a:solidFill>
                <a:schemeClr val="dk1"/>
              </a:solidFill>
              <a:latin typeface="Arial"/>
              <a:ea typeface="Arial"/>
              <a:cs typeface="Arial"/>
              <a:sym typeface="Arial"/>
            </a:endParaRPr>
          </a:p>
        </p:txBody>
      </p:sp>
      <p:cxnSp>
        <p:nvCxnSpPr>
          <p:cNvPr id="164" name="Shape 164"/>
          <p:cNvCxnSpPr/>
          <p:nvPr/>
        </p:nvCxnSpPr>
        <p:spPr>
          <a:xfrm>
            <a:off x="5526230" y="2892871"/>
            <a:ext cx="0" cy="401700"/>
          </a:xfrm>
          <a:prstGeom prst="straightConnector1">
            <a:avLst/>
          </a:prstGeom>
          <a:noFill/>
          <a:ln cap="flat" cmpd="sng" w="28575">
            <a:solidFill>
              <a:srgbClr val="000000"/>
            </a:solidFill>
            <a:prstDash val="solid"/>
            <a:round/>
            <a:headEnd len="med" w="med" type="none"/>
            <a:tailEnd len="med" w="med" type="triangle"/>
          </a:ln>
        </p:spPr>
      </p:cxnSp>
      <p:cxnSp>
        <p:nvCxnSpPr>
          <p:cNvPr id="165" name="Shape 165"/>
          <p:cNvCxnSpPr/>
          <p:nvPr/>
        </p:nvCxnSpPr>
        <p:spPr>
          <a:xfrm>
            <a:off x="7646328" y="4291389"/>
            <a:ext cx="0" cy="340500"/>
          </a:xfrm>
          <a:prstGeom prst="straightConnector1">
            <a:avLst/>
          </a:prstGeom>
          <a:noFill/>
          <a:ln cap="flat" cmpd="sng" w="28575">
            <a:solidFill>
              <a:srgbClr val="000000"/>
            </a:solidFill>
            <a:prstDash val="solid"/>
            <a:round/>
            <a:headEnd len="med" w="med" type="none"/>
            <a:tailEnd len="med" w="med" type="triangle"/>
          </a:ln>
        </p:spPr>
      </p:cxnSp>
      <p:cxnSp>
        <p:nvCxnSpPr>
          <p:cNvPr id="166" name="Shape 166"/>
          <p:cNvCxnSpPr/>
          <p:nvPr/>
        </p:nvCxnSpPr>
        <p:spPr>
          <a:xfrm>
            <a:off x="8017955" y="5594832"/>
            <a:ext cx="426600" cy="0"/>
          </a:xfrm>
          <a:prstGeom prst="straightConnector1">
            <a:avLst/>
          </a:prstGeom>
          <a:noFill/>
          <a:ln cap="flat" cmpd="sng" w="28575">
            <a:solidFill>
              <a:srgbClr val="000000"/>
            </a:solidFill>
            <a:prstDash val="solid"/>
            <a:round/>
            <a:headEnd len="med" w="med" type="none"/>
            <a:tailEnd len="med" w="med" type="none"/>
          </a:ln>
        </p:spPr>
      </p:cxnSp>
      <p:cxnSp>
        <p:nvCxnSpPr>
          <p:cNvPr id="167" name="Shape 167"/>
          <p:cNvCxnSpPr/>
          <p:nvPr/>
        </p:nvCxnSpPr>
        <p:spPr>
          <a:xfrm>
            <a:off x="8432106" y="3708601"/>
            <a:ext cx="0" cy="1886100"/>
          </a:xfrm>
          <a:prstGeom prst="straightConnector1">
            <a:avLst/>
          </a:prstGeom>
          <a:noFill/>
          <a:ln cap="flat" cmpd="sng" w="28575">
            <a:solidFill>
              <a:srgbClr val="000000"/>
            </a:solidFill>
            <a:prstDash val="solid"/>
            <a:round/>
            <a:headEnd len="med" w="med" type="none"/>
            <a:tailEnd len="med" w="med" type="none"/>
          </a:ln>
        </p:spPr>
      </p:cxnSp>
      <p:cxnSp>
        <p:nvCxnSpPr>
          <p:cNvPr id="168" name="Shape 168"/>
          <p:cNvCxnSpPr/>
          <p:nvPr/>
        </p:nvCxnSpPr>
        <p:spPr>
          <a:xfrm>
            <a:off x="5547553" y="3040084"/>
            <a:ext cx="2884500" cy="622500"/>
          </a:xfrm>
          <a:prstGeom prst="straightConnector1">
            <a:avLst/>
          </a:prstGeom>
          <a:noFill/>
          <a:ln cap="flat" cmpd="sng" w="28575">
            <a:solidFill>
              <a:srgbClr val="000000"/>
            </a:solidFill>
            <a:prstDash val="solid"/>
            <a:round/>
            <a:headEnd len="med" w="med" type="triangle"/>
            <a:tailEnd len="med" w="med" type="none"/>
          </a:ln>
        </p:spPr>
      </p:cxnSp>
      <p:sp>
        <p:nvSpPr>
          <p:cNvPr id="169" name="Shape 169"/>
          <p:cNvSpPr/>
          <p:nvPr/>
        </p:nvSpPr>
        <p:spPr>
          <a:xfrm>
            <a:off x="6609141" y="3659602"/>
            <a:ext cx="846900" cy="324600"/>
          </a:xfrm>
          <a:prstGeom prst="rect">
            <a:avLst/>
          </a:prstGeom>
          <a:noFill/>
          <a:ln>
            <a:noFill/>
          </a:ln>
        </p:spPr>
        <p:txBody>
          <a:bodyPr anchorCtr="0" anchor="t" bIns="44450" lIns="90475" spcFirstLastPara="1" rIns="90475" wrap="square" tIns="44450">
            <a:noAutofit/>
          </a:bodyPr>
          <a:lstStyle/>
          <a:p>
            <a:pPr indent="0" lvl="0" marL="0" marR="0" rtl="0" algn="l">
              <a:spcBef>
                <a:spcPts val="0"/>
              </a:spcBef>
              <a:spcAft>
                <a:spcPts val="0"/>
              </a:spcAft>
              <a:buNone/>
            </a:pPr>
            <a:r>
              <a:rPr b="1" i="0" lang="en" sz="1600" u="none" cap="none" strike="noStrike">
                <a:solidFill>
                  <a:schemeClr val="dk1"/>
                </a:solidFill>
                <a:latin typeface="Arial"/>
                <a:ea typeface="Arial"/>
                <a:cs typeface="Arial"/>
                <a:sym typeface="Arial"/>
              </a:rPr>
              <a:t>True</a:t>
            </a:r>
            <a:endParaRPr b="0" i="0" sz="1800" u="none" cap="none" strike="noStrike">
              <a:solidFill>
                <a:schemeClr val="dk1"/>
              </a:solidFill>
              <a:latin typeface="Arial"/>
              <a:ea typeface="Arial"/>
              <a:cs typeface="Arial"/>
              <a:sym typeface="Arial"/>
            </a:endParaRPr>
          </a:p>
        </p:txBody>
      </p:sp>
      <p:sp>
        <p:nvSpPr>
          <p:cNvPr id="170" name="Shape 170"/>
          <p:cNvSpPr/>
          <p:nvPr/>
        </p:nvSpPr>
        <p:spPr>
          <a:xfrm>
            <a:off x="4562122" y="3954025"/>
            <a:ext cx="846900" cy="324600"/>
          </a:xfrm>
          <a:prstGeom prst="rect">
            <a:avLst/>
          </a:prstGeom>
          <a:noFill/>
          <a:ln>
            <a:noFill/>
          </a:ln>
        </p:spPr>
        <p:txBody>
          <a:bodyPr anchorCtr="0" anchor="t" bIns="44450" lIns="90475" spcFirstLastPara="1" rIns="90475" wrap="square" tIns="44450">
            <a:noAutofit/>
          </a:bodyPr>
          <a:lstStyle/>
          <a:p>
            <a:pPr indent="0" lvl="0" marL="0" marR="0" rtl="0" algn="l">
              <a:spcBef>
                <a:spcPts val="0"/>
              </a:spcBef>
              <a:spcAft>
                <a:spcPts val="0"/>
              </a:spcAft>
              <a:buNone/>
            </a:pPr>
            <a:r>
              <a:rPr b="1" i="0" lang="en" sz="1600" u="none" cap="none" strike="noStrike">
                <a:solidFill>
                  <a:schemeClr val="dk1"/>
                </a:solidFill>
                <a:latin typeface="Arial"/>
                <a:ea typeface="Arial"/>
                <a:cs typeface="Arial"/>
                <a:sym typeface="Arial"/>
              </a:rPr>
              <a:t>False</a:t>
            </a:r>
            <a:endParaRPr b="0" i="0" sz="1800" u="none" cap="none" strike="noStrike">
              <a:solidFill>
                <a:schemeClr val="dk1"/>
              </a:solidFill>
              <a:latin typeface="Arial"/>
              <a:ea typeface="Arial"/>
              <a:cs typeface="Arial"/>
              <a:sym typeface="Arial"/>
            </a:endParaRPr>
          </a:p>
        </p:txBody>
      </p:sp>
      <p:sp>
        <p:nvSpPr>
          <p:cNvPr id="171" name="Shape 171"/>
          <p:cNvSpPr/>
          <p:nvPr/>
        </p:nvSpPr>
        <p:spPr>
          <a:xfrm>
            <a:off x="7741027" y="4200263"/>
            <a:ext cx="846900" cy="324600"/>
          </a:xfrm>
          <a:prstGeom prst="rect">
            <a:avLst/>
          </a:prstGeom>
          <a:noFill/>
          <a:ln>
            <a:noFill/>
          </a:ln>
        </p:spPr>
        <p:txBody>
          <a:bodyPr anchorCtr="0" anchor="t" bIns="44450" lIns="90475" spcFirstLastPara="1" rIns="90475" wrap="square" tIns="44450">
            <a:noAutofit/>
          </a:bodyPr>
          <a:lstStyle/>
          <a:p>
            <a:pPr indent="0" lvl="0" marL="0" marR="0" rtl="0" algn="l">
              <a:spcBef>
                <a:spcPts val="0"/>
              </a:spcBef>
              <a:spcAft>
                <a:spcPts val="0"/>
              </a:spcAft>
              <a:buNone/>
            </a:pPr>
            <a:r>
              <a:rPr b="1" i="0" lang="en" sz="1600" u="none" cap="none" strike="noStrike">
                <a:solidFill>
                  <a:schemeClr val="dk1"/>
                </a:solidFill>
                <a:latin typeface="Arial"/>
                <a:ea typeface="Arial"/>
                <a:cs typeface="Arial"/>
                <a:sym typeface="Arial"/>
              </a:rPr>
              <a:t>True</a:t>
            </a:r>
            <a:endParaRPr b="0" i="0" sz="1800" u="none" cap="none" strike="noStrike">
              <a:solidFill>
                <a:schemeClr val="dk1"/>
              </a:solidFill>
              <a:latin typeface="Arial"/>
              <a:ea typeface="Arial"/>
              <a:cs typeface="Arial"/>
              <a:sym typeface="Arial"/>
            </a:endParaRPr>
          </a:p>
        </p:txBody>
      </p:sp>
      <p:sp>
        <p:nvSpPr>
          <p:cNvPr id="172" name="Shape 172"/>
          <p:cNvSpPr/>
          <p:nvPr/>
        </p:nvSpPr>
        <p:spPr>
          <a:xfrm>
            <a:off x="5585624" y="4542875"/>
            <a:ext cx="800700" cy="324600"/>
          </a:xfrm>
          <a:prstGeom prst="rect">
            <a:avLst/>
          </a:prstGeom>
          <a:noFill/>
          <a:ln>
            <a:noFill/>
          </a:ln>
        </p:spPr>
        <p:txBody>
          <a:bodyPr anchorCtr="0" anchor="t" bIns="44450" lIns="90475" spcFirstLastPara="1" rIns="90475" wrap="square" tIns="44450">
            <a:noAutofit/>
          </a:bodyPr>
          <a:lstStyle/>
          <a:p>
            <a:pPr indent="0" lvl="0" marL="0" marR="0" rtl="0" algn="l">
              <a:spcBef>
                <a:spcPts val="0"/>
              </a:spcBef>
              <a:spcAft>
                <a:spcPts val="0"/>
              </a:spcAft>
              <a:buNone/>
            </a:pPr>
            <a:r>
              <a:rPr b="1" i="0" lang="en" sz="1600" u="none" cap="none" strike="noStrike">
                <a:solidFill>
                  <a:schemeClr val="dk1"/>
                </a:solidFill>
                <a:latin typeface="Arial"/>
                <a:ea typeface="Arial"/>
                <a:cs typeface="Arial"/>
                <a:sym typeface="Arial"/>
              </a:rPr>
              <a:t>False</a:t>
            </a:r>
            <a:endParaRPr b="0" i="0" sz="1800" u="none" cap="none" strike="noStrike">
              <a:solidFill>
                <a:schemeClr val="dk1"/>
              </a:solidFill>
              <a:latin typeface="Arial"/>
              <a:ea typeface="Arial"/>
              <a:cs typeface="Arial"/>
              <a:sym typeface="Arial"/>
            </a:endParaRPr>
          </a:p>
        </p:txBody>
      </p:sp>
      <p:cxnSp>
        <p:nvCxnSpPr>
          <p:cNvPr id="173" name="Shape 173"/>
          <p:cNvCxnSpPr/>
          <p:nvPr/>
        </p:nvCxnSpPr>
        <p:spPr>
          <a:xfrm>
            <a:off x="5526230" y="4291389"/>
            <a:ext cx="0" cy="1297500"/>
          </a:xfrm>
          <a:prstGeom prst="straightConnector1">
            <a:avLst/>
          </a:prstGeom>
          <a:noFill/>
          <a:ln cap="flat" cmpd="sng" w="28575">
            <a:solidFill>
              <a:schemeClr val="dk1"/>
            </a:solidFill>
            <a:prstDash val="solid"/>
            <a:round/>
            <a:headEnd len="med" w="med" type="none"/>
            <a:tailEnd len="med" w="med" type="none"/>
          </a:ln>
        </p:spPr>
      </p:cxnSp>
      <p:cxnSp>
        <p:nvCxnSpPr>
          <p:cNvPr id="174" name="Shape 174"/>
          <p:cNvCxnSpPr/>
          <p:nvPr/>
        </p:nvCxnSpPr>
        <p:spPr>
          <a:xfrm>
            <a:off x="5547553" y="5594832"/>
            <a:ext cx="1800300" cy="0"/>
          </a:xfrm>
          <a:prstGeom prst="straightConnector1">
            <a:avLst/>
          </a:prstGeom>
          <a:noFill/>
          <a:ln cap="flat" cmpd="sng" w="28575">
            <a:solidFill>
              <a:schemeClr val="dk1"/>
            </a:solidFill>
            <a:prstDash val="solid"/>
            <a:round/>
            <a:headEnd len="med" w="med" type="none"/>
            <a:tailEnd len="med" w="med" type="triangle"/>
          </a:ln>
        </p:spPr>
      </p:cxnSp>
      <p:sp>
        <p:nvSpPr>
          <p:cNvPr id="175" name="Shape 175"/>
          <p:cNvSpPr/>
          <p:nvPr/>
        </p:nvSpPr>
        <p:spPr>
          <a:xfrm>
            <a:off x="5093681" y="2431300"/>
            <a:ext cx="846900" cy="434100"/>
          </a:xfrm>
          <a:prstGeom prst="rect">
            <a:avLst/>
          </a:prstGeom>
          <a:solidFill>
            <a:srgbClr val="F4FEDE"/>
          </a:solidFill>
          <a:ln cap="flat" cmpd="sng" w="12700">
            <a:solidFill>
              <a:schemeClr val="dk1"/>
            </a:solidFill>
            <a:prstDash val="solid"/>
            <a:miter lim="8000"/>
            <a:headEnd len="med" w="med" type="none"/>
            <a:tailEnd len="med" w="med"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i="0" lang="en" sz="1600" u="none" cap="none" strike="noStrike">
                <a:solidFill>
                  <a:schemeClr val="dk1"/>
                </a:solidFill>
                <a:latin typeface="Arial"/>
                <a:ea typeface="Arial"/>
                <a:cs typeface="Arial"/>
                <a:sym typeface="Arial"/>
              </a:rPr>
              <a:t>i=0</a:t>
            </a:r>
            <a:endParaRPr b="0" i="0" sz="1800" u="none" cap="none" strike="noStrike">
              <a:solidFill>
                <a:schemeClr val="dk1"/>
              </a:solidFill>
              <a:latin typeface="Arial"/>
              <a:ea typeface="Arial"/>
              <a:cs typeface="Arial"/>
              <a:sym typeface="Arial"/>
            </a:endParaRPr>
          </a:p>
        </p:txBody>
      </p:sp>
      <p:cxnSp>
        <p:nvCxnSpPr>
          <p:cNvPr id="176" name="Shape 176"/>
          <p:cNvCxnSpPr/>
          <p:nvPr/>
        </p:nvCxnSpPr>
        <p:spPr>
          <a:xfrm>
            <a:off x="7646328" y="5101057"/>
            <a:ext cx="0" cy="267000"/>
          </a:xfrm>
          <a:prstGeom prst="straightConnector1">
            <a:avLst/>
          </a:prstGeom>
          <a:noFill/>
          <a:ln cap="flat" cmpd="sng" w="28575">
            <a:solidFill>
              <a:srgbClr val="000000"/>
            </a:solidFill>
            <a:prstDash val="solid"/>
            <a:round/>
            <a:headEnd len="med" w="med" type="none"/>
            <a:tailEnd len="med" w="med" type="triangle"/>
          </a:ln>
        </p:spPr>
      </p:cxnSp>
      <p:sp>
        <p:nvSpPr>
          <p:cNvPr id="177" name="Shape 177"/>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Shape 182"/>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Structural Coverage Criteria</a:t>
            </a:r>
            <a:endParaRPr/>
          </a:p>
        </p:txBody>
      </p:sp>
      <p:sp>
        <p:nvSpPr>
          <p:cNvPr id="183" name="Shape 183"/>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20000"/>
              </a:lnSpc>
              <a:spcBef>
                <a:spcPts val="0"/>
              </a:spcBef>
              <a:spcAft>
                <a:spcPts val="0"/>
              </a:spcAft>
              <a:buSzPts val="3000"/>
              <a:buChar char="●"/>
            </a:pPr>
            <a:r>
              <a:rPr lang="en"/>
              <a:t>Criteria based on exercising of:</a:t>
            </a:r>
            <a:endParaRPr/>
          </a:p>
          <a:p>
            <a:pPr indent="-381000" lvl="1" marL="914400" marR="0" rtl="0" algn="l">
              <a:lnSpc>
                <a:spcPct val="120000"/>
              </a:lnSpc>
              <a:spcBef>
                <a:spcPts val="0"/>
              </a:spcBef>
              <a:spcAft>
                <a:spcPts val="0"/>
              </a:spcAft>
              <a:buSzPts val="2400"/>
              <a:buChar char="○"/>
            </a:pPr>
            <a:r>
              <a:rPr lang="en"/>
              <a:t>Statements (nodes of CFG)</a:t>
            </a:r>
            <a:endParaRPr/>
          </a:p>
          <a:p>
            <a:pPr indent="-381000" lvl="1" marL="914400" marR="0" rtl="0" algn="l">
              <a:lnSpc>
                <a:spcPct val="120000"/>
              </a:lnSpc>
              <a:spcBef>
                <a:spcPts val="0"/>
              </a:spcBef>
              <a:spcAft>
                <a:spcPts val="0"/>
              </a:spcAft>
              <a:buSzPts val="2400"/>
              <a:buChar char="○"/>
            </a:pPr>
            <a:r>
              <a:rPr lang="en"/>
              <a:t>Branches (edges of CFG)</a:t>
            </a:r>
            <a:endParaRPr/>
          </a:p>
          <a:p>
            <a:pPr indent="-381000" lvl="1" marL="914400" marR="0" rtl="0" algn="l">
              <a:lnSpc>
                <a:spcPct val="120000"/>
              </a:lnSpc>
              <a:spcBef>
                <a:spcPts val="0"/>
              </a:spcBef>
              <a:spcAft>
                <a:spcPts val="0"/>
              </a:spcAft>
              <a:buSzPts val="2400"/>
              <a:buChar char="○"/>
            </a:pPr>
            <a:r>
              <a:rPr lang="en"/>
              <a:t>Conditions</a:t>
            </a:r>
            <a:endParaRPr/>
          </a:p>
          <a:p>
            <a:pPr indent="-381000" lvl="1" marL="914400" marR="0" rtl="0" algn="l">
              <a:lnSpc>
                <a:spcPct val="120000"/>
              </a:lnSpc>
              <a:spcBef>
                <a:spcPts val="0"/>
              </a:spcBef>
              <a:spcAft>
                <a:spcPts val="0"/>
              </a:spcAft>
              <a:buSzPts val="2400"/>
              <a:buChar char="○"/>
            </a:pPr>
            <a:r>
              <a:rPr lang="en"/>
              <a:t>Paths</a:t>
            </a:r>
            <a:endParaRPr/>
          </a:p>
          <a:p>
            <a:pPr indent="-381000" lvl="1" marL="914400" marR="0" rtl="0" algn="l">
              <a:lnSpc>
                <a:spcPct val="120000"/>
              </a:lnSpc>
              <a:spcBef>
                <a:spcPts val="0"/>
              </a:spcBef>
              <a:spcAft>
                <a:spcPts val="0"/>
              </a:spcAft>
              <a:buSzPts val="2400"/>
              <a:buChar char="○"/>
            </a:pPr>
            <a:r>
              <a:rPr lang="en"/>
              <a:t>… and many more</a:t>
            </a:r>
            <a:endParaRPr/>
          </a:p>
          <a:p>
            <a:pPr indent="-419100" lvl="0" marL="457200" marR="0" rtl="0" algn="l">
              <a:lnSpc>
                <a:spcPct val="120000"/>
              </a:lnSpc>
              <a:spcBef>
                <a:spcPts val="0"/>
              </a:spcBef>
              <a:spcAft>
                <a:spcPts val="0"/>
              </a:spcAft>
              <a:buSzPts val="3000"/>
              <a:buChar char="●"/>
            </a:pPr>
            <a:r>
              <a:rPr lang="en"/>
              <a:t>Measurements used as (in)adequacy criteria</a:t>
            </a:r>
            <a:endParaRPr/>
          </a:p>
          <a:p>
            <a:pPr indent="-381000" lvl="1" marL="914400" marR="0" rtl="0" algn="l">
              <a:lnSpc>
                <a:spcPct val="120000"/>
              </a:lnSpc>
              <a:spcBef>
                <a:spcPts val="0"/>
              </a:spcBef>
              <a:spcAft>
                <a:spcPts val="0"/>
              </a:spcAft>
              <a:buSzPts val="2400"/>
              <a:buChar char="○"/>
            </a:pPr>
            <a:r>
              <a:rPr lang="en"/>
              <a:t>If significant parts of the program are not tested, testing is surely inadequate.</a:t>
            </a:r>
            <a:endParaRPr/>
          </a:p>
        </p:txBody>
      </p:sp>
      <p:sp>
        <p:nvSpPr>
          <p:cNvPr id="184" name="Shape 184"/>
          <p:cNvSpPr txBox="1"/>
          <p:nvPr/>
        </p:nvSpPr>
        <p:spPr>
          <a:xfrm>
            <a:off x="0" y="0"/>
            <a:ext cx="3000000" cy="3000000"/>
          </a:xfrm>
          <a:prstGeom prst="rect">
            <a:avLst/>
          </a:prstGeom>
          <a:noFill/>
          <a:ln>
            <a:noFill/>
          </a:ln>
        </p:spPr>
        <p:txBody>
          <a:bodyPr anchorCtr="0" anchor="ctr" bIns="91425" lIns="91425" spcFirstLastPara="1" rIns="91425" wrap="square" tIns="91425">
            <a:noAutofit/>
          </a:bodyPr>
          <a:lstStyle/>
          <a:p>
            <a:pPr indent="0" lvl="0" marL="0" rtl="0">
              <a:spcBef>
                <a:spcPts val="0"/>
              </a:spcBef>
              <a:spcAft>
                <a:spcPts val="0"/>
              </a:spcAft>
              <a:buNone/>
            </a:pPr>
            <a:r>
              <a:rPr lang="en"/>
              <a:t> </a:t>
            </a:r>
            <a:endParaRPr/>
          </a:p>
        </p:txBody>
      </p:sp>
      <p:sp>
        <p:nvSpPr>
          <p:cNvPr id="185" name="Shape 185"/>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Shape 190"/>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Statement Coverage</a:t>
            </a:r>
            <a:endParaRPr/>
          </a:p>
        </p:txBody>
      </p:sp>
      <p:sp>
        <p:nvSpPr>
          <p:cNvPr id="191" name="Shape 191"/>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20000"/>
              </a:lnSpc>
              <a:spcBef>
                <a:spcPts val="0"/>
              </a:spcBef>
              <a:spcAft>
                <a:spcPts val="0"/>
              </a:spcAft>
              <a:buClr>
                <a:schemeClr val="dk1"/>
              </a:buClr>
              <a:buSzPts val="3000"/>
              <a:buFont typeface="Arial"/>
              <a:buChar char="●"/>
            </a:pPr>
            <a:r>
              <a:rPr lang="en"/>
              <a:t>The most intuitive criteria. Did we execute every statement at least once?</a:t>
            </a:r>
            <a:endParaRPr/>
          </a:p>
          <a:p>
            <a:pPr indent="-381000" lvl="1" marL="914400" marR="0" rtl="0" algn="l">
              <a:lnSpc>
                <a:spcPct val="120000"/>
              </a:lnSpc>
              <a:spcBef>
                <a:spcPts val="0"/>
              </a:spcBef>
              <a:spcAft>
                <a:spcPts val="0"/>
              </a:spcAft>
              <a:buSzPts val="2400"/>
              <a:buChar char="○"/>
            </a:pPr>
            <a:r>
              <a:rPr lang="en"/>
              <a:t>Cover each node of the CFG.</a:t>
            </a:r>
            <a:endParaRPr/>
          </a:p>
          <a:p>
            <a:pPr indent="-419100" lvl="0" marL="457200" marR="0" rtl="0" algn="l">
              <a:lnSpc>
                <a:spcPct val="120000"/>
              </a:lnSpc>
              <a:spcBef>
                <a:spcPts val="0"/>
              </a:spcBef>
              <a:spcAft>
                <a:spcPts val="0"/>
              </a:spcAft>
              <a:buSzPts val="3000"/>
              <a:buChar char="●"/>
            </a:pPr>
            <a:r>
              <a:rPr lang="en"/>
              <a:t>The idea: a fault in a statement cannot be revealed unless we execute the statement.</a:t>
            </a:r>
            <a:endParaRPr/>
          </a:p>
          <a:p>
            <a:pPr indent="-419100" lvl="0" marL="457200" marR="0" rtl="0" algn="l">
              <a:lnSpc>
                <a:spcPct val="120000"/>
              </a:lnSpc>
              <a:spcBef>
                <a:spcPts val="0"/>
              </a:spcBef>
              <a:spcAft>
                <a:spcPts val="0"/>
              </a:spcAft>
              <a:buSzPts val="3000"/>
              <a:buChar char="●"/>
            </a:pPr>
            <a:r>
              <a:rPr lang="en"/>
              <a:t>Coverage = Number of Statements Covered</a:t>
            </a:r>
            <a:endParaRPr/>
          </a:p>
          <a:p>
            <a:pPr indent="0" lvl="0" marL="0" marR="0" rtl="0" algn="l">
              <a:lnSpc>
                <a:spcPct val="120000"/>
              </a:lnSpc>
              <a:spcBef>
                <a:spcPts val="0"/>
              </a:spcBef>
              <a:spcAft>
                <a:spcPts val="0"/>
              </a:spcAft>
              <a:buNone/>
            </a:pPr>
            <a:r>
              <a:rPr lang="en"/>
              <a:t>						Number of Total Statements</a:t>
            </a:r>
            <a:endParaRPr/>
          </a:p>
        </p:txBody>
      </p:sp>
      <p:cxnSp>
        <p:nvCxnSpPr>
          <p:cNvPr id="192" name="Shape 192"/>
          <p:cNvCxnSpPr/>
          <p:nvPr/>
        </p:nvCxnSpPr>
        <p:spPr>
          <a:xfrm flipH="1" rot="10800000">
            <a:off x="3073100" y="4846525"/>
            <a:ext cx="5389500" cy="11700"/>
          </a:xfrm>
          <a:prstGeom prst="straightConnector1">
            <a:avLst/>
          </a:prstGeom>
          <a:noFill/>
          <a:ln cap="flat" cmpd="sng" w="19050">
            <a:solidFill>
              <a:srgbClr val="000000"/>
            </a:solidFill>
            <a:prstDash val="solid"/>
            <a:round/>
            <a:headEnd len="lg" w="lg" type="none"/>
            <a:tailEnd len="lg" w="lg" type="none"/>
          </a:ln>
        </p:spPr>
      </p:cxnSp>
      <p:sp>
        <p:nvSpPr>
          <p:cNvPr id="193" name="Shape 193"/>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 name="Shape 201"/>
        <p:cNvGrpSpPr/>
        <p:nvPr/>
      </p:nvGrpSpPr>
      <p:grpSpPr>
        <a:xfrm>
          <a:off x="0" y="0"/>
          <a:ext cx="0" cy="0"/>
          <a:chOff x="0" y="0"/>
          <a:chExt cx="0" cy="0"/>
        </a:xfrm>
      </p:grpSpPr>
      <p:sp>
        <p:nvSpPr>
          <p:cNvPr id="202" name="Shape 202"/>
          <p:cNvSpPr txBox="1"/>
          <p:nvPr>
            <p:ph type="title"/>
          </p:nvPr>
        </p:nvSpPr>
        <p:spPr>
          <a:xfrm>
            <a:off x="452500" y="528088"/>
            <a:ext cx="8229600" cy="1143000"/>
          </a:xfrm>
          <a:prstGeom prst="rect">
            <a:avLst/>
          </a:prstGeom>
          <a:noFill/>
          <a:ln>
            <a:noFill/>
          </a:ln>
        </p:spPr>
        <p:txBody>
          <a:bodyPr anchorCtr="0" anchor="ctr" bIns="45700" lIns="91425" spcFirstLastPara="1" rIns="45700" wrap="square" tIns="45700">
            <a:noAutofit/>
          </a:bodyPr>
          <a:lstStyle/>
          <a:p>
            <a:pPr indent="0" lvl="0" marL="0" marR="0" rtl="0" algn="l">
              <a:spcBef>
                <a:spcPts val="0"/>
              </a:spcBef>
              <a:spcAft>
                <a:spcPts val="0"/>
              </a:spcAft>
              <a:buClr>
                <a:srgbClr val="F34E26"/>
              </a:buClr>
              <a:buFont typeface="Arial"/>
              <a:buNone/>
            </a:pPr>
            <a:r>
              <a:rPr b="1" i="0" lang="en" u="none" cap="none" strike="noStrike">
                <a:solidFill>
                  <a:srgbClr val="FFFFFF"/>
                </a:solidFill>
                <a:latin typeface="Arial"/>
                <a:ea typeface="Arial"/>
                <a:cs typeface="Arial"/>
                <a:sym typeface="Arial"/>
              </a:rPr>
              <a:t>Statement Coverage</a:t>
            </a:r>
            <a:endParaRPr b="0" i="0" u="none" cap="none" strike="noStrike">
              <a:solidFill>
                <a:srgbClr val="FFFFFF"/>
              </a:solidFill>
              <a:latin typeface="Arial"/>
              <a:ea typeface="Arial"/>
              <a:cs typeface="Arial"/>
              <a:sym typeface="Arial"/>
            </a:endParaRPr>
          </a:p>
        </p:txBody>
      </p:sp>
      <p:sp>
        <p:nvSpPr>
          <p:cNvPr id="203" name="Shape 203"/>
          <p:cNvSpPr/>
          <p:nvPr/>
        </p:nvSpPr>
        <p:spPr>
          <a:xfrm>
            <a:off x="452500" y="1765775"/>
            <a:ext cx="4590300" cy="2859900"/>
          </a:xfrm>
          <a:prstGeom prst="rect">
            <a:avLst/>
          </a:prstGeom>
          <a:noFill/>
          <a:ln>
            <a:noFill/>
          </a:ln>
        </p:spPr>
        <p:txBody>
          <a:bodyPr anchorCtr="0" anchor="t" bIns="44450" lIns="90475" spcFirstLastPara="1" rIns="90475" wrap="square" tIns="44450">
            <a:noAutofit/>
          </a:bodyPr>
          <a:lstStyle/>
          <a:p>
            <a:pPr indent="0" lvl="0" marL="0" marR="0" rtl="0" algn="l">
              <a:spcBef>
                <a:spcPts val="0"/>
              </a:spcBef>
              <a:spcAft>
                <a:spcPts val="0"/>
              </a:spcAft>
              <a:buNone/>
            </a:pPr>
            <a:r>
              <a:rPr b="1" i="0" lang="en" sz="1600" u="none" cap="none" strike="noStrike">
                <a:solidFill>
                  <a:schemeClr val="dk1"/>
                </a:solidFill>
                <a:latin typeface="Courier New"/>
                <a:ea typeface="Courier New"/>
                <a:cs typeface="Courier New"/>
                <a:sym typeface="Courier New"/>
              </a:rPr>
              <a:t>int </a:t>
            </a:r>
            <a:r>
              <a:rPr b="1" lang="en" sz="1600">
                <a:solidFill>
                  <a:schemeClr val="dk1"/>
                </a:solidFill>
                <a:latin typeface="Courier New"/>
                <a:ea typeface="Courier New"/>
                <a:cs typeface="Courier New"/>
                <a:sym typeface="Courier New"/>
              </a:rPr>
              <a:t>flipSome</a:t>
            </a:r>
            <a:r>
              <a:rPr b="1" i="0" lang="en" sz="1600" u="none" cap="none" strike="noStrike">
                <a:solidFill>
                  <a:schemeClr val="dk1"/>
                </a:solidFill>
                <a:latin typeface="Courier New"/>
                <a:ea typeface="Courier New"/>
                <a:cs typeface="Courier New"/>
                <a:sym typeface="Courier New"/>
              </a:rPr>
              <a:t>(int A[], int N, int X) </a:t>
            </a:r>
            <a:endParaRPr b="0" i="0" sz="1800" u="none" cap="none" strike="noStrike">
              <a:solidFill>
                <a:schemeClr val="dk1"/>
              </a:solidFill>
              <a:latin typeface="Arial"/>
              <a:ea typeface="Arial"/>
              <a:cs typeface="Arial"/>
              <a:sym typeface="Arial"/>
            </a:endParaRPr>
          </a:p>
          <a:p>
            <a:pPr indent="0" lvl="0" marL="0" marR="0" rtl="0" algn="l">
              <a:spcBef>
                <a:spcPts val="0"/>
              </a:spcBef>
              <a:spcAft>
                <a:spcPts val="0"/>
              </a:spcAft>
              <a:buNone/>
            </a:pPr>
            <a:r>
              <a:rPr b="1" i="0" lang="en" sz="1600" u="none" cap="none" strike="noStrike">
                <a:solidFill>
                  <a:schemeClr val="dk1"/>
                </a:solidFill>
                <a:latin typeface="Courier New"/>
                <a:ea typeface="Courier New"/>
                <a:cs typeface="Courier New"/>
                <a:sym typeface="Courier New"/>
              </a:rPr>
              <a:t>{</a:t>
            </a:r>
            <a:endParaRPr b="0" i="0" sz="1800" u="none" cap="none" strike="noStrike">
              <a:solidFill>
                <a:schemeClr val="dk1"/>
              </a:solidFill>
              <a:latin typeface="Arial"/>
              <a:ea typeface="Arial"/>
              <a:cs typeface="Arial"/>
              <a:sym typeface="Arial"/>
            </a:endParaRPr>
          </a:p>
          <a:p>
            <a:pPr indent="0" lvl="0" marL="0" marR="0" rtl="0" algn="l">
              <a:spcBef>
                <a:spcPts val="0"/>
              </a:spcBef>
              <a:spcAft>
                <a:spcPts val="0"/>
              </a:spcAft>
              <a:buNone/>
            </a:pPr>
            <a:r>
              <a:rPr b="1" i="0" lang="en" sz="1600" u="none" cap="none" strike="noStrike">
                <a:solidFill>
                  <a:schemeClr val="dk1"/>
                </a:solidFill>
                <a:latin typeface="Courier New"/>
                <a:ea typeface="Courier New"/>
                <a:cs typeface="Courier New"/>
                <a:sym typeface="Courier New"/>
              </a:rPr>
              <a:t>	int i=0;</a:t>
            </a:r>
            <a:endParaRPr b="0" i="0" sz="1800" u="none" cap="none" strike="noStrike">
              <a:solidFill>
                <a:schemeClr val="dk1"/>
              </a:solidFill>
              <a:latin typeface="Arial"/>
              <a:ea typeface="Arial"/>
              <a:cs typeface="Arial"/>
              <a:sym typeface="Arial"/>
            </a:endParaRPr>
          </a:p>
          <a:p>
            <a:pPr indent="0" lvl="0" marL="0" marR="0" rtl="0" algn="l">
              <a:spcBef>
                <a:spcPts val="0"/>
              </a:spcBef>
              <a:spcAft>
                <a:spcPts val="0"/>
              </a:spcAft>
              <a:buNone/>
            </a:pPr>
            <a:r>
              <a:rPr b="1" i="0" lang="en" sz="1600" u="none" cap="none" strike="noStrike">
                <a:solidFill>
                  <a:schemeClr val="dk1"/>
                </a:solidFill>
                <a:latin typeface="Courier New"/>
                <a:ea typeface="Courier New"/>
                <a:cs typeface="Courier New"/>
                <a:sym typeface="Courier New"/>
              </a:rPr>
              <a:t>	while (i&lt;N and A[i] &lt;X) </a:t>
            </a:r>
            <a:endParaRPr b="0" i="0" sz="1800" u="none" cap="none" strike="noStrike">
              <a:solidFill>
                <a:schemeClr val="dk1"/>
              </a:solidFill>
              <a:latin typeface="Arial"/>
              <a:ea typeface="Arial"/>
              <a:cs typeface="Arial"/>
              <a:sym typeface="Arial"/>
            </a:endParaRPr>
          </a:p>
          <a:p>
            <a:pPr indent="0" lvl="0" marL="0" marR="0" rtl="0" algn="l">
              <a:spcBef>
                <a:spcPts val="0"/>
              </a:spcBef>
              <a:spcAft>
                <a:spcPts val="0"/>
              </a:spcAft>
              <a:buNone/>
            </a:pPr>
            <a:r>
              <a:rPr b="1" i="0" lang="en" sz="1600" u="none" cap="none" strike="noStrike">
                <a:solidFill>
                  <a:schemeClr val="dk1"/>
                </a:solidFill>
                <a:latin typeface="Courier New"/>
                <a:ea typeface="Courier New"/>
                <a:cs typeface="Courier New"/>
                <a:sym typeface="Courier New"/>
              </a:rPr>
              <a:t>	{</a:t>
            </a:r>
            <a:endParaRPr b="0" i="0" sz="1800" u="none" cap="none" strike="noStrike">
              <a:solidFill>
                <a:schemeClr val="dk1"/>
              </a:solidFill>
              <a:latin typeface="Arial"/>
              <a:ea typeface="Arial"/>
              <a:cs typeface="Arial"/>
              <a:sym typeface="Arial"/>
            </a:endParaRPr>
          </a:p>
          <a:p>
            <a:pPr indent="0" lvl="0" marL="0" marR="0" rtl="0" algn="l">
              <a:spcBef>
                <a:spcPts val="0"/>
              </a:spcBef>
              <a:spcAft>
                <a:spcPts val="0"/>
              </a:spcAft>
              <a:buNone/>
            </a:pPr>
            <a:r>
              <a:rPr b="1" i="0" lang="en" sz="1600" u="none" cap="none" strike="noStrike">
                <a:solidFill>
                  <a:schemeClr val="dk1"/>
                </a:solidFill>
                <a:latin typeface="Courier New"/>
                <a:ea typeface="Courier New"/>
                <a:cs typeface="Courier New"/>
                <a:sym typeface="Courier New"/>
              </a:rPr>
              <a:t>		if (A[i]&lt;0) </a:t>
            </a:r>
            <a:endParaRPr b="0" i="0" sz="1800" u="none" cap="none" strike="noStrike">
              <a:solidFill>
                <a:schemeClr val="dk1"/>
              </a:solidFill>
              <a:latin typeface="Arial"/>
              <a:ea typeface="Arial"/>
              <a:cs typeface="Arial"/>
              <a:sym typeface="Arial"/>
            </a:endParaRPr>
          </a:p>
          <a:p>
            <a:pPr indent="0" lvl="0" marL="0" marR="0" rtl="0" algn="l">
              <a:spcBef>
                <a:spcPts val="0"/>
              </a:spcBef>
              <a:spcAft>
                <a:spcPts val="0"/>
              </a:spcAft>
              <a:buNone/>
            </a:pPr>
            <a:r>
              <a:rPr b="1" i="0" lang="en" sz="1600" u="none" cap="none" strike="noStrike">
                <a:solidFill>
                  <a:schemeClr val="dk1"/>
                </a:solidFill>
                <a:latin typeface="Courier New"/>
                <a:ea typeface="Courier New"/>
                <a:cs typeface="Courier New"/>
                <a:sym typeface="Courier New"/>
              </a:rPr>
              <a:t>			A[i] = - A[i];</a:t>
            </a:r>
            <a:endParaRPr b="0" i="0" sz="1800" u="none" cap="none" strike="noStrike">
              <a:solidFill>
                <a:schemeClr val="dk1"/>
              </a:solidFill>
              <a:latin typeface="Arial"/>
              <a:ea typeface="Arial"/>
              <a:cs typeface="Arial"/>
              <a:sym typeface="Arial"/>
            </a:endParaRPr>
          </a:p>
          <a:p>
            <a:pPr indent="0" lvl="0" marL="0" marR="0" rtl="0" algn="l">
              <a:spcBef>
                <a:spcPts val="0"/>
              </a:spcBef>
              <a:spcAft>
                <a:spcPts val="0"/>
              </a:spcAft>
              <a:buNone/>
            </a:pPr>
            <a:r>
              <a:rPr b="1" i="0" lang="en" sz="1600" u="none" cap="none" strike="noStrike">
                <a:solidFill>
                  <a:schemeClr val="dk1"/>
                </a:solidFill>
                <a:latin typeface="Courier New"/>
                <a:ea typeface="Courier New"/>
                <a:cs typeface="Courier New"/>
                <a:sym typeface="Courier New"/>
              </a:rPr>
              <a:t>		i++;</a:t>
            </a:r>
            <a:endParaRPr b="0" i="0" sz="1800" u="none" cap="none" strike="noStrike">
              <a:solidFill>
                <a:schemeClr val="dk1"/>
              </a:solidFill>
              <a:latin typeface="Arial"/>
              <a:ea typeface="Arial"/>
              <a:cs typeface="Arial"/>
              <a:sym typeface="Arial"/>
            </a:endParaRPr>
          </a:p>
          <a:p>
            <a:pPr indent="0" lvl="0" marL="0" marR="0" rtl="0" algn="l">
              <a:spcBef>
                <a:spcPts val="0"/>
              </a:spcBef>
              <a:spcAft>
                <a:spcPts val="0"/>
              </a:spcAft>
              <a:buNone/>
            </a:pPr>
            <a:r>
              <a:rPr b="1" i="0" lang="en" sz="1600" u="none" cap="none" strike="noStrike">
                <a:solidFill>
                  <a:schemeClr val="dk1"/>
                </a:solidFill>
                <a:latin typeface="Courier New"/>
                <a:ea typeface="Courier New"/>
                <a:cs typeface="Courier New"/>
                <a:sym typeface="Courier New"/>
              </a:rPr>
              <a:t>	}</a:t>
            </a:r>
            <a:endParaRPr b="0" i="0" sz="1800" u="none" cap="none" strike="noStrike">
              <a:solidFill>
                <a:schemeClr val="dk1"/>
              </a:solidFill>
              <a:latin typeface="Arial"/>
              <a:ea typeface="Arial"/>
              <a:cs typeface="Arial"/>
              <a:sym typeface="Arial"/>
            </a:endParaRPr>
          </a:p>
          <a:p>
            <a:pPr indent="0" lvl="0" marL="0" marR="0" rtl="0" algn="l">
              <a:spcBef>
                <a:spcPts val="0"/>
              </a:spcBef>
              <a:spcAft>
                <a:spcPts val="0"/>
              </a:spcAft>
              <a:buNone/>
            </a:pPr>
            <a:r>
              <a:rPr b="1" i="0" lang="en" sz="1600" u="none" cap="none" strike="noStrike">
                <a:solidFill>
                  <a:schemeClr val="dk1"/>
                </a:solidFill>
                <a:latin typeface="Courier New"/>
                <a:ea typeface="Courier New"/>
                <a:cs typeface="Courier New"/>
                <a:sym typeface="Courier New"/>
              </a:rPr>
              <a:t>	return(1);</a:t>
            </a:r>
            <a:endParaRPr b="0" i="0" sz="1800" u="none" cap="none" strike="noStrike">
              <a:solidFill>
                <a:schemeClr val="dk1"/>
              </a:solidFill>
              <a:latin typeface="Arial"/>
              <a:ea typeface="Arial"/>
              <a:cs typeface="Arial"/>
              <a:sym typeface="Arial"/>
            </a:endParaRPr>
          </a:p>
          <a:p>
            <a:pPr indent="0" lvl="0" marL="0" marR="0" rtl="0" algn="l">
              <a:spcBef>
                <a:spcPts val="0"/>
              </a:spcBef>
              <a:spcAft>
                <a:spcPts val="0"/>
              </a:spcAft>
              <a:buNone/>
            </a:pPr>
            <a:r>
              <a:rPr b="1" i="0" lang="en" sz="1600" u="none" cap="none" strike="noStrike">
                <a:solidFill>
                  <a:schemeClr val="dk1"/>
                </a:solidFill>
                <a:latin typeface="Courier New"/>
                <a:ea typeface="Courier New"/>
                <a:cs typeface="Courier New"/>
                <a:sym typeface="Courier New"/>
              </a:rPr>
              <a:t>}</a:t>
            </a:r>
            <a:endParaRPr b="0" i="0" sz="1800" u="none" cap="none" strike="noStrike">
              <a:solidFill>
                <a:schemeClr val="dk1"/>
              </a:solidFill>
              <a:latin typeface="Arial"/>
              <a:ea typeface="Arial"/>
              <a:cs typeface="Arial"/>
              <a:sym typeface="Arial"/>
            </a:endParaRPr>
          </a:p>
        </p:txBody>
      </p:sp>
      <p:cxnSp>
        <p:nvCxnSpPr>
          <p:cNvPr id="204" name="Shape 204"/>
          <p:cNvCxnSpPr/>
          <p:nvPr/>
        </p:nvCxnSpPr>
        <p:spPr>
          <a:xfrm>
            <a:off x="6732910" y="2714988"/>
            <a:ext cx="0" cy="348000"/>
          </a:xfrm>
          <a:prstGeom prst="straightConnector1">
            <a:avLst/>
          </a:prstGeom>
          <a:noFill/>
          <a:ln cap="flat" cmpd="sng" w="28575">
            <a:solidFill>
              <a:srgbClr val="000000"/>
            </a:solidFill>
            <a:prstDash val="solid"/>
            <a:round/>
            <a:headEnd len="med" w="med" type="none"/>
            <a:tailEnd len="med" w="med" type="triangle"/>
          </a:ln>
        </p:spPr>
      </p:cxnSp>
      <p:cxnSp>
        <p:nvCxnSpPr>
          <p:cNvPr id="205" name="Shape 205"/>
          <p:cNvCxnSpPr/>
          <p:nvPr/>
        </p:nvCxnSpPr>
        <p:spPr>
          <a:xfrm>
            <a:off x="4824810" y="2714988"/>
            <a:ext cx="0" cy="1340100"/>
          </a:xfrm>
          <a:prstGeom prst="straightConnector1">
            <a:avLst/>
          </a:prstGeom>
          <a:noFill/>
          <a:ln cap="flat" cmpd="sng" w="28575">
            <a:solidFill>
              <a:srgbClr val="000000"/>
            </a:solidFill>
            <a:prstDash val="solid"/>
            <a:round/>
            <a:headEnd len="med" w="med" type="none"/>
            <a:tailEnd len="med" w="med" type="triangle"/>
          </a:ln>
        </p:spPr>
      </p:cxnSp>
      <p:sp>
        <p:nvSpPr>
          <p:cNvPr id="206" name="Shape 206"/>
          <p:cNvSpPr/>
          <p:nvPr/>
        </p:nvSpPr>
        <p:spPr>
          <a:xfrm>
            <a:off x="7516173" y="4437910"/>
            <a:ext cx="624300" cy="428100"/>
          </a:xfrm>
          <a:prstGeom prst="rect">
            <a:avLst/>
          </a:prstGeom>
          <a:solidFill>
            <a:srgbClr val="F4FEDE"/>
          </a:solidFill>
          <a:ln cap="flat" cmpd="sng" w="12700">
            <a:solidFill>
              <a:schemeClr val="dk1"/>
            </a:solidFill>
            <a:prstDash val="solid"/>
            <a:miter lim="8000"/>
            <a:headEnd len="med" w="med" type="none"/>
            <a:tailEnd len="med" w="med"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i="0" lang="en" sz="1600" u="none" cap="none" strike="noStrike">
                <a:solidFill>
                  <a:schemeClr val="dk1"/>
                </a:solidFill>
                <a:latin typeface="Arial"/>
                <a:ea typeface="Arial"/>
                <a:cs typeface="Arial"/>
                <a:sym typeface="Arial"/>
              </a:rPr>
              <a:t>i++</a:t>
            </a:r>
            <a:endParaRPr b="0" i="0" sz="1800" u="none" cap="none" strike="noStrike">
              <a:solidFill>
                <a:schemeClr val="dk1"/>
              </a:solidFill>
              <a:latin typeface="Arial"/>
              <a:ea typeface="Arial"/>
              <a:cs typeface="Arial"/>
              <a:sym typeface="Arial"/>
            </a:endParaRPr>
          </a:p>
        </p:txBody>
      </p:sp>
      <p:sp>
        <p:nvSpPr>
          <p:cNvPr id="207" name="Shape 207"/>
          <p:cNvSpPr/>
          <p:nvPr/>
        </p:nvSpPr>
        <p:spPr>
          <a:xfrm>
            <a:off x="4146625" y="2409430"/>
            <a:ext cx="3015900" cy="596100"/>
          </a:xfrm>
          <a:prstGeom prst="diamond">
            <a:avLst/>
          </a:prstGeom>
          <a:solidFill>
            <a:srgbClr val="F4FEDE"/>
          </a:solidFill>
          <a:ln cap="flat" cmpd="sng" w="12700">
            <a:solidFill>
              <a:schemeClr val="dk1"/>
            </a:solidFill>
            <a:prstDash val="solid"/>
            <a:miter lim="8000"/>
            <a:headEnd len="med" w="med" type="none"/>
            <a:tailEnd len="med" w="med"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i="0" lang="en" sz="1600" u="none" cap="none" strike="noStrike">
                <a:solidFill>
                  <a:schemeClr val="dk1"/>
                </a:solidFill>
                <a:latin typeface="Arial"/>
                <a:ea typeface="Arial"/>
                <a:cs typeface="Arial"/>
                <a:sym typeface="Arial"/>
              </a:rPr>
              <a:t>i&lt;N and A[i] &lt;X</a:t>
            </a:r>
            <a:endParaRPr b="0" i="0" sz="1800" u="none" cap="none" strike="noStrike">
              <a:solidFill>
                <a:schemeClr val="dk1"/>
              </a:solidFill>
              <a:latin typeface="Arial"/>
              <a:ea typeface="Arial"/>
              <a:cs typeface="Arial"/>
              <a:sym typeface="Arial"/>
            </a:endParaRPr>
          </a:p>
        </p:txBody>
      </p:sp>
      <p:sp>
        <p:nvSpPr>
          <p:cNvPr id="208" name="Shape 208"/>
          <p:cNvSpPr/>
          <p:nvPr/>
        </p:nvSpPr>
        <p:spPr>
          <a:xfrm>
            <a:off x="5691995" y="3062900"/>
            <a:ext cx="2095200" cy="596100"/>
          </a:xfrm>
          <a:prstGeom prst="diamond">
            <a:avLst/>
          </a:prstGeom>
          <a:solidFill>
            <a:srgbClr val="F4FEDE"/>
          </a:solidFill>
          <a:ln cap="flat" cmpd="sng" w="12700">
            <a:solidFill>
              <a:schemeClr val="dk1"/>
            </a:solidFill>
            <a:prstDash val="solid"/>
            <a:miter lim="8000"/>
            <a:headEnd len="med" w="med" type="none"/>
            <a:tailEnd len="med" w="med"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i="0" lang="en" sz="1600" u="none" cap="none" strike="noStrike">
                <a:solidFill>
                  <a:schemeClr val="dk1"/>
                </a:solidFill>
                <a:latin typeface="Arial"/>
                <a:ea typeface="Arial"/>
                <a:cs typeface="Arial"/>
                <a:sym typeface="Arial"/>
              </a:rPr>
              <a:t>A[i]&lt;0</a:t>
            </a:r>
            <a:endParaRPr b="0" i="0" sz="1800" u="none" cap="none" strike="noStrike">
              <a:solidFill>
                <a:schemeClr val="dk1"/>
              </a:solidFill>
              <a:latin typeface="Arial"/>
              <a:ea typeface="Arial"/>
              <a:cs typeface="Arial"/>
              <a:sym typeface="Arial"/>
            </a:endParaRPr>
          </a:p>
        </p:txBody>
      </p:sp>
      <p:sp>
        <p:nvSpPr>
          <p:cNvPr id="209" name="Shape 209"/>
          <p:cNvSpPr/>
          <p:nvPr/>
        </p:nvSpPr>
        <p:spPr>
          <a:xfrm>
            <a:off x="7085150" y="3711825"/>
            <a:ext cx="1338000" cy="428100"/>
          </a:xfrm>
          <a:prstGeom prst="rect">
            <a:avLst/>
          </a:prstGeom>
          <a:solidFill>
            <a:srgbClr val="F4FEDE"/>
          </a:solidFill>
          <a:ln cap="flat" cmpd="sng" w="12700">
            <a:solidFill>
              <a:schemeClr val="dk1"/>
            </a:solidFill>
            <a:prstDash val="solid"/>
            <a:miter lim="8000"/>
            <a:headEnd len="med" w="med" type="none"/>
            <a:tailEnd len="med" w="med"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i="0" lang="en" sz="1600" u="none" cap="none" strike="noStrike">
                <a:solidFill>
                  <a:schemeClr val="dk1"/>
                </a:solidFill>
                <a:latin typeface="Arial"/>
                <a:ea typeface="Arial"/>
                <a:cs typeface="Arial"/>
                <a:sym typeface="Arial"/>
              </a:rPr>
              <a:t>A[i] = - A[i];</a:t>
            </a:r>
            <a:endParaRPr b="0" i="0" sz="1800" u="none" cap="none" strike="noStrike">
              <a:solidFill>
                <a:schemeClr val="dk1"/>
              </a:solidFill>
              <a:latin typeface="Arial"/>
              <a:ea typeface="Arial"/>
              <a:cs typeface="Arial"/>
              <a:sym typeface="Arial"/>
            </a:endParaRPr>
          </a:p>
        </p:txBody>
      </p:sp>
      <p:sp>
        <p:nvSpPr>
          <p:cNvPr id="210" name="Shape 210"/>
          <p:cNvSpPr/>
          <p:nvPr/>
        </p:nvSpPr>
        <p:spPr>
          <a:xfrm>
            <a:off x="4193194" y="4074871"/>
            <a:ext cx="1261800" cy="428100"/>
          </a:xfrm>
          <a:prstGeom prst="rect">
            <a:avLst/>
          </a:prstGeom>
          <a:solidFill>
            <a:srgbClr val="F4FEDE"/>
          </a:solidFill>
          <a:ln cap="flat" cmpd="sng" w="12700">
            <a:solidFill>
              <a:schemeClr val="dk1"/>
            </a:solidFill>
            <a:prstDash val="solid"/>
            <a:miter lim="8000"/>
            <a:headEnd len="med" w="med" type="none"/>
            <a:tailEnd len="med" w="med"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i="0" lang="en" sz="1600" u="none" cap="none" strike="noStrike">
                <a:solidFill>
                  <a:schemeClr val="dk1"/>
                </a:solidFill>
                <a:latin typeface="Arial"/>
                <a:ea typeface="Arial"/>
                <a:cs typeface="Arial"/>
                <a:sym typeface="Arial"/>
              </a:rPr>
              <a:t>return(1)</a:t>
            </a:r>
            <a:endParaRPr b="0" i="0" sz="1800" u="none" cap="none" strike="noStrike">
              <a:solidFill>
                <a:schemeClr val="dk1"/>
              </a:solidFill>
              <a:latin typeface="Arial"/>
              <a:ea typeface="Arial"/>
              <a:cs typeface="Arial"/>
              <a:sym typeface="Arial"/>
            </a:endParaRPr>
          </a:p>
        </p:txBody>
      </p:sp>
      <p:cxnSp>
        <p:nvCxnSpPr>
          <p:cNvPr id="211" name="Shape 211"/>
          <p:cNvCxnSpPr/>
          <p:nvPr/>
        </p:nvCxnSpPr>
        <p:spPr>
          <a:xfrm>
            <a:off x="5743525" y="1988910"/>
            <a:ext cx="0" cy="396300"/>
          </a:xfrm>
          <a:prstGeom prst="straightConnector1">
            <a:avLst/>
          </a:prstGeom>
          <a:noFill/>
          <a:ln cap="flat" cmpd="sng" w="28575">
            <a:solidFill>
              <a:srgbClr val="000000"/>
            </a:solidFill>
            <a:prstDash val="solid"/>
            <a:round/>
            <a:headEnd len="med" w="med" type="none"/>
            <a:tailEnd len="med" w="med" type="triangle"/>
          </a:ln>
        </p:spPr>
      </p:cxnSp>
      <p:cxnSp>
        <p:nvCxnSpPr>
          <p:cNvPr id="212" name="Shape 212"/>
          <p:cNvCxnSpPr/>
          <p:nvPr/>
        </p:nvCxnSpPr>
        <p:spPr>
          <a:xfrm>
            <a:off x="7792966" y="3368458"/>
            <a:ext cx="0" cy="336000"/>
          </a:xfrm>
          <a:prstGeom prst="straightConnector1">
            <a:avLst/>
          </a:prstGeom>
          <a:noFill/>
          <a:ln cap="flat" cmpd="sng" w="28575">
            <a:solidFill>
              <a:srgbClr val="000000"/>
            </a:solidFill>
            <a:prstDash val="solid"/>
            <a:round/>
            <a:headEnd len="med" w="med" type="none"/>
            <a:tailEnd len="med" w="med" type="triangle"/>
          </a:ln>
        </p:spPr>
      </p:cxnSp>
      <p:cxnSp>
        <p:nvCxnSpPr>
          <p:cNvPr id="213" name="Shape 213"/>
          <p:cNvCxnSpPr/>
          <p:nvPr/>
        </p:nvCxnSpPr>
        <p:spPr>
          <a:xfrm>
            <a:off x="8152206" y="4654220"/>
            <a:ext cx="412200" cy="0"/>
          </a:xfrm>
          <a:prstGeom prst="straightConnector1">
            <a:avLst/>
          </a:prstGeom>
          <a:noFill/>
          <a:ln cap="flat" cmpd="sng" w="28575">
            <a:solidFill>
              <a:srgbClr val="000000"/>
            </a:solidFill>
            <a:prstDash val="solid"/>
            <a:round/>
            <a:headEnd len="med" w="med" type="none"/>
            <a:tailEnd len="med" w="med" type="none"/>
          </a:ln>
        </p:spPr>
      </p:cxnSp>
      <p:cxnSp>
        <p:nvCxnSpPr>
          <p:cNvPr id="214" name="Shape 214"/>
          <p:cNvCxnSpPr/>
          <p:nvPr/>
        </p:nvCxnSpPr>
        <p:spPr>
          <a:xfrm>
            <a:off x="8570339" y="2787596"/>
            <a:ext cx="0" cy="1860600"/>
          </a:xfrm>
          <a:prstGeom prst="straightConnector1">
            <a:avLst/>
          </a:prstGeom>
          <a:noFill/>
          <a:ln cap="flat" cmpd="sng" w="28575">
            <a:solidFill>
              <a:srgbClr val="000000"/>
            </a:solidFill>
            <a:prstDash val="solid"/>
            <a:round/>
            <a:headEnd len="med" w="med" type="none"/>
            <a:tailEnd len="med" w="med" type="none"/>
          </a:ln>
        </p:spPr>
      </p:cxnSp>
      <p:cxnSp>
        <p:nvCxnSpPr>
          <p:cNvPr id="215" name="Shape 215"/>
          <p:cNvCxnSpPr/>
          <p:nvPr/>
        </p:nvCxnSpPr>
        <p:spPr>
          <a:xfrm>
            <a:off x="5764137" y="2134126"/>
            <a:ext cx="2788500" cy="614100"/>
          </a:xfrm>
          <a:prstGeom prst="straightConnector1">
            <a:avLst/>
          </a:prstGeom>
          <a:noFill/>
          <a:ln cap="flat" cmpd="sng" w="28575">
            <a:solidFill>
              <a:srgbClr val="000000"/>
            </a:solidFill>
            <a:prstDash val="solid"/>
            <a:round/>
            <a:headEnd len="med" w="med" type="triangle"/>
            <a:tailEnd len="med" w="med" type="none"/>
          </a:ln>
        </p:spPr>
      </p:cxnSp>
      <p:sp>
        <p:nvSpPr>
          <p:cNvPr id="216" name="Shape 216"/>
          <p:cNvSpPr/>
          <p:nvPr/>
        </p:nvSpPr>
        <p:spPr>
          <a:xfrm>
            <a:off x="6790345" y="2745241"/>
            <a:ext cx="818700" cy="320100"/>
          </a:xfrm>
          <a:prstGeom prst="rect">
            <a:avLst/>
          </a:prstGeom>
          <a:noFill/>
          <a:ln>
            <a:noFill/>
          </a:ln>
        </p:spPr>
        <p:txBody>
          <a:bodyPr anchorCtr="0" anchor="t" bIns="44450" lIns="90475" spcFirstLastPara="1" rIns="90475" wrap="square" tIns="44450">
            <a:noAutofit/>
          </a:bodyPr>
          <a:lstStyle/>
          <a:p>
            <a:pPr indent="0" lvl="0" marL="0" marR="0" rtl="0" algn="l">
              <a:spcBef>
                <a:spcPts val="0"/>
              </a:spcBef>
              <a:spcAft>
                <a:spcPts val="0"/>
              </a:spcAft>
              <a:buNone/>
            </a:pPr>
            <a:r>
              <a:rPr b="1" i="0" lang="en" sz="1600" u="none" cap="none" strike="noStrike">
                <a:solidFill>
                  <a:schemeClr val="dk1"/>
                </a:solidFill>
                <a:latin typeface="Arial"/>
                <a:ea typeface="Arial"/>
                <a:cs typeface="Arial"/>
                <a:sym typeface="Arial"/>
              </a:rPr>
              <a:t>True</a:t>
            </a:r>
            <a:endParaRPr b="0" i="0" sz="1800" u="none" cap="none" strike="noStrike">
              <a:solidFill>
                <a:schemeClr val="dk1"/>
              </a:solidFill>
              <a:latin typeface="Arial"/>
              <a:ea typeface="Arial"/>
              <a:cs typeface="Arial"/>
              <a:sym typeface="Arial"/>
            </a:endParaRPr>
          </a:p>
        </p:txBody>
      </p:sp>
      <p:sp>
        <p:nvSpPr>
          <p:cNvPr id="217" name="Shape 217"/>
          <p:cNvSpPr/>
          <p:nvPr/>
        </p:nvSpPr>
        <p:spPr>
          <a:xfrm>
            <a:off x="4811548" y="3035675"/>
            <a:ext cx="818700" cy="320100"/>
          </a:xfrm>
          <a:prstGeom prst="rect">
            <a:avLst/>
          </a:prstGeom>
          <a:noFill/>
          <a:ln>
            <a:noFill/>
          </a:ln>
        </p:spPr>
        <p:txBody>
          <a:bodyPr anchorCtr="0" anchor="t" bIns="44450" lIns="90475" spcFirstLastPara="1" rIns="90475" wrap="square" tIns="44450">
            <a:noAutofit/>
          </a:bodyPr>
          <a:lstStyle/>
          <a:p>
            <a:pPr indent="0" lvl="0" marL="0" marR="0" rtl="0" algn="l">
              <a:spcBef>
                <a:spcPts val="0"/>
              </a:spcBef>
              <a:spcAft>
                <a:spcPts val="0"/>
              </a:spcAft>
              <a:buNone/>
            </a:pPr>
            <a:r>
              <a:rPr b="1" i="0" lang="en" sz="1600" u="none" cap="none" strike="noStrike">
                <a:solidFill>
                  <a:schemeClr val="dk1"/>
                </a:solidFill>
                <a:latin typeface="Arial"/>
                <a:ea typeface="Arial"/>
                <a:cs typeface="Arial"/>
                <a:sym typeface="Arial"/>
              </a:rPr>
              <a:t>False</a:t>
            </a:r>
            <a:endParaRPr b="0" i="0" sz="1800" u="none" cap="none" strike="noStrike">
              <a:solidFill>
                <a:schemeClr val="dk1"/>
              </a:solidFill>
              <a:latin typeface="Arial"/>
              <a:ea typeface="Arial"/>
              <a:cs typeface="Arial"/>
              <a:sym typeface="Arial"/>
            </a:endParaRPr>
          </a:p>
        </p:txBody>
      </p:sp>
      <p:sp>
        <p:nvSpPr>
          <p:cNvPr id="218" name="Shape 218"/>
          <p:cNvSpPr/>
          <p:nvPr/>
        </p:nvSpPr>
        <p:spPr>
          <a:xfrm>
            <a:off x="7863548" y="3326103"/>
            <a:ext cx="818700" cy="320100"/>
          </a:xfrm>
          <a:prstGeom prst="rect">
            <a:avLst/>
          </a:prstGeom>
          <a:noFill/>
          <a:ln>
            <a:noFill/>
          </a:ln>
        </p:spPr>
        <p:txBody>
          <a:bodyPr anchorCtr="0" anchor="t" bIns="44450" lIns="90475" spcFirstLastPara="1" rIns="90475" wrap="square" tIns="44450">
            <a:noAutofit/>
          </a:bodyPr>
          <a:lstStyle/>
          <a:p>
            <a:pPr indent="0" lvl="0" marL="0" marR="0" rtl="0" algn="l">
              <a:spcBef>
                <a:spcPts val="0"/>
              </a:spcBef>
              <a:spcAft>
                <a:spcPts val="0"/>
              </a:spcAft>
              <a:buNone/>
            </a:pPr>
            <a:r>
              <a:rPr b="1" i="0" lang="en" sz="1600" u="none" cap="none" strike="noStrike">
                <a:solidFill>
                  <a:schemeClr val="dk1"/>
                </a:solidFill>
                <a:latin typeface="Arial"/>
                <a:ea typeface="Arial"/>
                <a:cs typeface="Arial"/>
                <a:sym typeface="Arial"/>
              </a:rPr>
              <a:t>True</a:t>
            </a:r>
            <a:endParaRPr b="0" i="0" sz="1800" u="none" cap="none" strike="noStrike">
              <a:solidFill>
                <a:schemeClr val="dk1"/>
              </a:solidFill>
              <a:latin typeface="Arial"/>
              <a:ea typeface="Arial"/>
              <a:cs typeface="Arial"/>
              <a:sym typeface="Arial"/>
            </a:endParaRPr>
          </a:p>
        </p:txBody>
      </p:sp>
      <p:sp>
        <p:nvSpPr>
          <p:cNvPr id="219" name="Shape 219"/>
          <p:cNvSpPr/>
          <p:nvPr/>
        </p:nvSpPr>
        <p:spPr>
          <a:xfrm>
            <a:off x="5800951" y="3616525"/>
            <a:ext cx="751200" cy="320100"/>
          </a:xfrm>
          <a:prstGeom prst="rect">
            <a:avLst/>
          </a:prstGeom>
          <a:noFill/>
          <a:ln>
            <a:noFill/>
          </a:ln>
        </p:spPr>
        <p:txBody>
          <a:bodyPr anchorCtr="0" anchor="t" bIns="44450" lIns="90475" spcFirstLastPara="1" rIns="90475" wrap="square" tIns="44450">
            <a:noAutofit/>
          </a:bodyPr>
          <a:lstStyle/>
          <a:p>
            <a:pPr indent="0" lvl="0" marL="0" marR="0" rtl="0" algn="l">
              <a:spcBef>
                <a:spcPts val="0"/>
              </a:spcBef>
              <a:spcAft>
                <a:spcPts val="0"/>
              </a:spcAft>
              <a:buNone/>
            </a:pPr>
            <a:r>
              <a:rPr b="1" i="0" lang="en" sz="1600" u="none" cap="none" strike="noStrike">
                <a:solidFill>
                  <a:schemeClr val="dk1"/>
                </a:solidFill>
                <a:latin typeface="Arial"/>
                <a:ea typeface="Arial"/>
                <a:cs typeface="Arial"/>
                <a:sym typeface="Arial"/>
              </a:rPr>
              <a:t>False</a:t>
            </a:r>
            <a:endParaRPr b="0" i="0" sz="1800" u="none" cap="none" strike="noStrike">
              <a:solidFill>
                <a:schemeClr val="dk1"/>
              </a:solidFill>
              <a:latin typeface="Arial"/>
              <a:ea typeface="Arial"/>
              <a:cs typeface="Arial"/>
              <a:sym typeface="Arial"/>
            </a:endParaRPr>
          </a:p>
        </p:txBody>
      </p:sp>
      <p:cxnSp>
        <p:nvCxnSpPr>
          <p:cNvPr id="220" name="Shape 220"/>
          <p:cNvCxnSpPr/>
          <p:nvPr/>
        </p:nvCxnSpPr>
        <p:spPr>
          <a:xfrm>
            <a:off x="5743525" y="3368458"/>
            <a:ext cx="0" cy="1279800"/>
          </a:xfrm>
          <a:prstGeom prst="straightConnector1">
            <a:avLst/>
          </a:prstGeom>
          <a:noFill/>
          <a:ln cap="flat" cmpd="sng" w="28575">
            <a:solidFill>
              <a:schemeClr val="dk1"/>
            </a:solidFill>
            <a:prstDash val="solid"/>
            <a:round/>
            <a:headEnd len="med" w="med" type="none"/>
            <a:tailEnd len="med" w="med" type="none"/>
          </a:ln>
        </p:spPr>
      </p:cxnSp>
      <p:cxnSp>
        <p:nvCxnSpPr>
          <p:cNvPr id="221" name="Shape 221"/>
          <p:cNvCxnSpPr/>
          <p:nvPr/>
        </p:nvCxnSpPr>
        <p:spPr>
          <a:xfrm>
            <a:off x="5764137" y="4654220"/>
            <a:ext cx="1740300" cy="0"/>
          </a:xfrm>
          <a:prstGeom prst="straightConnector1">
            <a:avLst/>
          </a:prstGeom>
          <a:noFill/>
          <a:ln cap="flat" cmpd="sng" w="28575">
            <a:solidFill>
              <a:schemeClr val="dk1"/>
            </a:solidFill>
            <a:prstDash val="solid"/>
            <a:round/>
            <a:headEnd len="med" w="med" type="none"/>
            <a:tailEnd len="med" w="med" type="triangle"/>
          </a:ln>
        </p:spPr>
      </p:cxnSp>
      <p:sp>
        <p:nvSpPr>
          <p:cNvPr id="222" name="Shape 222"/>
          <p:cNvSpPr/>
          <p:nvPr/>
        </p:nvSpPr>
        <p:spPr>
          <a:xfrm>
            <a:off x="5325392" y="1533599"/>
            <a:ext cx="818700" cy="428100"/>
          </a:xfrm>
          <a:prstGeom prst="rect">
            <a:avLst/>
          </a:prstGeom>
          <a:solidFill>
            <a:srgbClr val="F4FEDE"/>
          </a:solidFill>
          <a:ln cap="flat" cmpd="sng" w="12700">
            <a:solidFill>
              <a:schemeClr val="dk1"/>
            </a:solidFill>
            <a:prstDash val="solid"/>
            <a:miter lim="8000"/>
            <a:headEnd len="med" w="med" type="none"/>
            <a:tailEnd len="med" w="med"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i="0" lang="en" sz="1600" u="none" cap="none" strike="noStrike">
                <a:solidFill>
                  <a:schemeClr val="dk1"/>
                </a:solidFill>
                <a:latin typeface="Arial"/>
                <a:ea typeface="Arial"/>
                <a:cs typeface="Arial"/>
                <a:sym typeface="Arial"/>
              </a:rPr>
              <a:t>i=0</a:t>
            </a:r>
            <a:endParaRPr b="0" i="0" sz="1800" u="none" cap="none" strike="noStrike">
              <a:solidFill>
                <a:schemeClr val="dk1"/>
              </a:solidFill>
              <a:latin typeface="Arial"/>
              <a:ea typeface="Arial"/>
              <a:cs typeface="Arial"/>
              <a:sym typeface="Arial"/>
            </a:endParaRPr>
          </a:p>
        </p:txBody>
      </p:sp>
      <p:cxnSp>
        <p:nvCxnSpPr>
          <p:cNvPr id="223" name="Shape 223"/>
          <p:cNvCxnSpPr/>
          <p:nvPr/>
        </p:nvCxnSpPr>
        <p:spPr>
          <a:xfrm>
            <a:off x="7792966" y="4167143"/>
            <a:ext cx="0" cy="263400"/>
          </a:xfrm>
          <a:prstGeom prst="straightConnector1">
            <a:avLst/>
          </a:prstGeom>
          <a:noFill/>
          <a:ln cap="flat" cmpd="sng" w="28575">
            <a:solidFill>
              <a:srgbClr val="000000"/>
            </a:solidFill>
            <a:prstDash val="solid"/>
            <a:round/>
            <a:headEnd len="med" w="med" type="none"/>
            <a:tailEnd len="med" w="med" type="triangle"/>
          </a:ln>
        </p:spPr>
      </p:cxnSp>
      <p:sp>
        <p:nvSpPr>
          <p:cNvPr id="224" name="Shape 224"/>
          <p:cNvSpPr txBox="1"/>
          <p:nvPr/>
        </p:nvSpPr>
        <p:spPr>
          <a:xfrm>
            <a:off x="452500" y="4958200"/>
            <a:ext cx="8660100" cy="14064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sz="2400"/>
              <a:t>How many tests do we need to provide coverage?</a:t>
            </a:r>
            <a:endParaRPr b="1" sz="2400"/>
          </a:p>
          <a:p>
            <a:pPr indent="0" lvl="0" marL="0" rtl="0">
              <a:spcBef>
                <a:spcPts val="0"/>
              </a:spcBef>
              <a:spcAft>
                <a:spcPts val="0"/>
              </a:spcAft>
              <a:buNone/>
            </a:pPr>
            <a:r>
              <a:rPr b="1" lang="en" sz="2400"/>
              <a:t>What kind of faults could we miss?</a:t>
            </a:r>
            <a:endParaRPr b="1" sz="2400"/>
          </a:p>
          <a:p>
            <a:pPr indent="0" lvl="0" marL="0">
              <a:spcBef>
                <a:spcPts val="0"/>
              </a:spcBef>
              <a:spcAft>
                <a:spcPts val="0"/>
              </a:spcAft>
              <a:buNone/>
            </a:pPr>
            <a:r>
              <a:rPr b="1" lang="en" sz="2400"/>
              <a:t>Where would we want to use statement coverage?</a:t>
            </a:r>
            <a:endParaRPr b="1" sz="2400"/>
          </a:p>
        </p:txBody>
      </p:sp>
      <p:sp>
        <p:nvSpPr>
          <p:cNvPr id="225" name="Shape 225"/>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9" name="Shape 229"/>
        <p:cNvGrpSpPr/>
        <p:nvPr/>
      </p:nvGrpSpPr>
      <p:grpSpPr>
        <a:xfrm>
          <a:off x="0" y="0"/>
          <a:ext cx="0" cy="0"/>
          <a:chOff x="0" y="0"/>
          <a:chExt cx="0" cy="0"/>
        </a:xfrm>
      </p:grpSpPr>
      <p:sp>
        <p:nvSpPr>
          <p:cNvPr id="230" name="Shape 230"/>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A Note on Test Suite Size</a:t>
            </a:r>
            <a:endParaRPr/>
          </a:p>
        </p:txBody>
      </p:sp>
      <p:sp>
        <p:nvSpPr>
          <p:cNvPr id="231" name="Shape 231"/>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20000"/>
              </a:lnSpc>
              <a:spcBef>
                <a:spcPts val="0"/>
              </a:spcBef>
              <a:spcAft>
                <a:spcPts val="0"/>
              </a:spcAft>
              <a:buClr>
                <a:schemeClr val="dk1"/>
              </a:buClr>
              <a:buSzPts val="3000"/>
              <a:buFont typeface="Arial"/>
              <a:buChar char="●"/>
            </a:pPr>
            <a:r>
              <a:rPr lang="en"/>
              <a:t>Level of coverage is not strictly correlated to test suite size.</a:t>
            </a:r>
            <a:endParaRPr/>
          </a:p>
          <a:p>
            <a:pPr indent="-381000" lvl="1" marL="914400" marR="0" rtl="0" algn="l">
              <a:lnSpc>
                <a:spcPct val="120000"/>
              </a:lnSpc>
              <a:spcBef>
                <a:spcPts val="0"/>
              </a:spcBef>
              <a:spcAft>
                <a:spcPts val="0"/>
              </a:spcAft>
              <a:buSzPts val="2400"/>
              <a:buChar char="○"/>
            </a:pPr>
            <a:r>
              <a:rPr lang="en"/>
              <a:t>Coverage depends on whether obligations are met. Some tests might not cover new code.</a:t>
            </a:r>
            <a:endParaRPr/>
          </a:p>
          <a:p>
            <a:pPr indent="-419100" lvl="0" marL="457200" marR="0" rtl="0" algn="l">
              <a:lnSpc>
                <a:spcPct val="120000"/>
              </a:lnSpc>
              <a:spcBef>
                <a:spcPts val="0"/>
              </a:spcBef>
              <a:spcAft>
                <a:spcPts val="0"/>
              </a:spcAft>
              <a:buSzPts val="3000"/>
              <a:buChar char="●"/>
            </a:pPr>
            <a:r>
              <a:rPr lang="en"/>
              <a:t>However, larger suites often find more faults.</a:t>
            </a:r>
            <a:endParaRPr/>
          </a:p>
          <a:p>
            <a:pPr indent="-381000" lvl="1" marL="914400" marR="0" rtl="0" algn="l">
              <a:lnSpc>
                <a:spcPct val="120000"/>
              </a:lnSpc>
              <a:spcBef>
                <a:spcPts val="0"/>
              </a:spcBef>
              <a:spcAft>
                <a:spcPts val="0"/>
              </a:spcAft>
              <a:buSzPts val="2400"/>
              <a:buChar char="○"/>
            </a:pPr>
            <a:r>
              <a:rPr lang="en"/>
              <a:t>They exercise the code more thoroughly. </a:t>
            </a:r>
            <a:endParaRPr/>
          </a:p>
          <a:p>
            <a:pPr indent="-381000" lvl="1" marL="914400" marR="0" rtl="0" algn="l">
              <a:lnSpc>
                <a:spcPct val="120000"/>
              </a:lnSpc>
              <a:spcBef>
                <a:spcPts val="0"/>
              </a:spcBef>
              <a:spcAft>
                <a:spcPts val="0"/>
              </a:spcAft>
              <a:buSzPts val="2400"/>
              <a:buChar char="○"/>
            </a:pPr>
            <a:r>
              <a:rPr i="1" lang="en"/>
              <a:t>How</a:t>
            </a:r>
            <a:r>
              <a:rPr lang="en"/>
              <a:t> code is executed is often more important than </a:t>
            </a:r>
            <a:r>
              <a:rPr i="1" lang="en"/>
              <a:t>whether</a:t>
            </a:r>
            <a:r>
              <a:rPr lang="en"/>
              <a:t> it was executed.</a:t>
            </a:r>
            <a:endParaRPr/>
          </a:p>
        </p:txBody>
      </p:sp>
      <p:sp>
        <p:nvSpPr>
          <p:cNvPr id="232" name="Shape 232"/>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 name="Shape 55"/>
        <p:cNvGrpSpPr/>
        <p:nvPr/>
      </p:nvGrpSpPr>
      <p:grpSpPr>
        <a:xfrm>
          <a:off x="0" y="0"/>
          <a:ext cx="0" cy="0"/>
          <a:chOff x="0" y="0"/>
          <a:chExt cx="0" cy="0"/>
        </a:xfrm>
      </p:grpSpPr>
      <p:sp>
        <p:nvSpPr>
          <p:cNvPr id="56" name="Shape 56"/>
          <p:cNvSpPr txBox="1"/>
          <p:nvPr>
            <p:ph idx="4294967295" type="title"/>
          </p:nvPr>
        </p:nvSpPr>
        <p:spPr>
          <a:xfrm>
            <a:off x="692200" y="1467000"/>
            <a:ext cx="7948500" cy="24795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sz="4000"/>
              <a:t>Every developer must answer:</a:t>
            </a:r>
            <a:endParaRPr sz="4000"/>
          </a:p>
          <a:p>
            <a:pPr indent="0" lvl="0" marL="0" rtl="0">
              <a:spcBef>
                <a:spcPts val="0"/>
              </a:spcBef>
              <a:spcAft>
                <a:spcPts val="0"/>
              </a:spcAft>
              <a:buNone/>
            </a:pPr>
            <a:r>
              <a:rPr lang="en"/>
              <a:t>    Are our tests are any good?</a:t>
            </a:r>
            <a:endParaRPr/>
          </a:p>
          <a:p>
            <a:pPr indent="0" lvl="0" marL="0" rtl="0">
              <a:spcBef>
                <a:spcPts val="0"/>
              </a:spcBef>
              <a:spcAft>
                <a:spcPts val="0"/>
              </a:spcAft>
              <a:buNone/>
            </a:pPr>
            <a:r>
              <a:rPr lang="en"/>
              <a:t>	</a:t>
            </a:r>
            <a:r>
              <a:rPr lang="en" sz="3000"/>
              <a:t>More importantly… Are they good </a:t>
            </a:r>
            <a:endParaRPr sz="3000"/>
          </a:p>
          <a:p>
            <a:pPr indent="457200" lvl="0" marL="0" rtl="0">
              <a:spcBef>
                <a:spcPts val="0"/>
              </a:spcBef>
              <a:spcAft>
                <a:spcPts val="0"/>
              </a:spcAft>
              <a:buNone/>
            </a:pPr>
            <a:r>
              <a:rPr lang="en" sz="3000"/>
              <a:t>enough to stop writing new tests?</a:t>
            </a:r>
            <a:endParaRPr sz="3000"/>
          </a:p>
        </p:txBody>
      </p:sp>
      <p:sp>
        <p:nvSpPr>
          <p:cNvPr id="57" name="Shape 57"/>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6" name="Shape 236"/>
        <p:cNvGrpSpPr/>
        <p:nvPr/>
      </p:nvGrpSpPr>
      <p:grpSpPr>
        <a:xfrm>
          <a:off x="0" y="0"/>
          <a:ext cx="0" cy="0"/>
          <a:chOff x="0" y="0"/>
          <a:chExt cx="0" cy="0"/>
        </a:xfrm>
      </p:grpSpPr>
      <p:sp>
        <p:nvSpPr>
          <p:cNvPr id="237" name="Shape 237"/>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Test Suite Size</a:t>
            </a:r>
            <a:endParaRPr/>
          </a:p>
        </p:txBody>
      </p:sp>
      <p:sp>
        <p:nvSpPr>
          <p:cNvPr id="238" name="Shape 238"/>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20000"/>
              </a:lnSpc>
              <a:spcBef>
                <a:spcPts val="0"/>
              </a:spcBef>
              <a:spcAft>
                <a:spcPts val="0"/>
              </a:spcAft>
              <a:buSzPts val="3000"/>
              <a:buChar char="●"/>
            </a:pPr>
            <a:r>
              <a:rPr lang="en"/>
              <a:t>Generally, we favor a large number of </a:t>
            </a:r>
            <a:r>
              <a:rPr i="1" lang="en"/>
              <a:t>targeted </a:t>
            </a:r>
            <a:r>
              <a:rPr lang="en"/>
              <a:t>tests over a smaller number of tests that exercise a lot of statements.</a:t>
            </a:r>
            <a:endParaRPr/>
          </a:p>
          <a:p>
            <a:pPr indent="-381000" lvl="1" marL="914400" marR="0" rtl="0" algn="l">
              <a:lnSpc>
                <a:spcPct val="120000"/>
              </a:lnSpc>
              <a:spcBef>
                <a:spcPts val="0"/>
              </a:spcBef>
              <a:spcAft>
                <a:spcPts val="0"/>
              </a:spcAft>
              <a:buSzPts val="2400"/>
              <a:buChar char="○"/>
            </a:pPr>
            <a:r>
              <a:rPr lang="en"/>
              <a:t>If a test targets a smaller number of obligations, it is easier to tell where a fault is.</a:t>
            </a:r>
            <a:endParaRPr/>
          </a:p>
          <a:p>
            <a:pPr indent="-381000" lvl="1" marL="914400" marR="0" rtl="0" algn="l">
              <a:lnSpc>
                <a:spcPct val="120000"/>
              </a:lnSpc>
              <a:spcBef>
                <a:spcPts val="0"/>
              </a:spcBef>
              <a:spcAft>
                <a:spcPts val="0"/>
              </a:spcAft>
              <a:buSzPts val="2400"/>
              <a:buChar char="○"/>
            </a:pPr>
            <a:r>
              <a:rPr lang="en"/>
              <a:t>If a test executes everything and covers a large number of obligations, we get higher coverage, but at the cost of being able to identify and fix faults.</a:t>
            </a:r>
            <a:endParaRPr/>
          </a:p>
          <a:p>
            <a:pPr indent="-381000" lvl="1" marL="914400" marR="0" rtl="0" algn="l">
              <a:lnSpc>
                <a:spcPct val="120000"/>
              </a:lnSpc>
              <a:spcBef>
                <a:spcPts val="0"/>
              </a:spcBef>
              <a:spcAft>
                <a:spcPts val="0"/>
              </a:spcAft>
              <a:buSzPts val="2400"/>
              <a:buChar char="○"/>
            </a:pPr>
            <a:r>
              <a:rPr lang="en"/>
              <a:t>The exception - cost to execute each test is high.</a:t>
            </a:r>
            <a:endParaRPr/>
          </a:p>
        </p:txBody>
      </p:sp>
      <p:sp>
        <p:nvSpPr>
          <p:cNvPr id="239" name="Shape 239"/>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3" name="Shape 243"/>
        <p:cNvGrpSpPr/>
        <p:nvPr/>
      </p:nvGrpSpPr>
      <p:grpSpPr>
        <a:xfrm>
          <a:off x="0" y="0"/>
          <a:ext cx="0" cy="0"/>
          <a:chOff x="0" y="0"/>
          <a:chExt cx="0" cy="0"/>
        </a:xfrm>
      </p:grpSpPr>
      <p:sp>
        <p:nvSpPr>
          <p:cNvPr id="244" name="Shape 244"/>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Branch Coverage</a:t>
            </a:r>
            <a:endParaRPr/>
          </a:p>
        </p:txBody>
      </p:sp>
      <p:sp>
        <p:nvSpPr>
          <p:cNvPr id="245" name="Shape 245"/>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20000"/>
              </a:lnSpc>
              <a:spcBef>
                <a:spcPts val="0"/>
              </a:spcBef>
              <a:spcAft>
                <a:spcPts val="0"/>
              </a:spcAft>
              <a:buClr>
                <a:schemeClr val="dk1"/>
              </a:buClr>
              <a:buSzPts val="3000"/>
              <a:buFont typeface="Arial"/>
              <a:buChar char="●"/>
            </a:pPr>
            <a:r>
              <a:rPr lang="en"/>
              <a:t>Do we have tests that take all of the control branches at some point?</a:t>
            </a:r>
            <a:endParaRPr/>
          </a:p>
          <a:p>
            <a:pPr indent="-381000" lvl="1" marL="914400" marR="0" rtl="0" algn="l">
              <a:lnSpc>
                <a:spcPct val="120000"/>
              </a:lnSpc>
              <a:spcBef>
                <a:spcPts val="0"/>
              </a:spcBef>
              <a:spcAft>
                <a:spcPts val="0"/>
              </a:spcAft>
              <a:buSzPts val="2400"/>
              <a:buChar char="○"/>
            </a:pPr>
            <a:r>
              <a:rPr lang="en"/>
              <a:t>Cover each edge of the CFG.</a:t>
            </a:r>
            <a:endParaRPr/>
          </a:p>
          <a:p>
            <a:pPr indent="-419100" lvl="0" marL="457200" marR="0" rtl="0" algn="l">
              <a:lnSpc>
                <a:spcPct val="120000"/>
              </a:lnSpc>
              <a:spcBef>
                <a:spcPts val="0"/>
              </a:spcBef>
              <a:spcAft>
                <a:spcPts val="0"/>
              </a:spcAft>
              <a:buSzPts val="3000"/>
              <a:buChar char="●"/>
            </a:pPr>
            <a:r>
              <a:rPr lang="en"/>
              <a:t>Helps identify faults in decision statements.</a:t>
            </a:r>
            <a:endParaRPr/>
          </a:p>
          <a:p>
            <a:pPr indent="-419100" lvl="0" marL="457200" marR="0" rtl="0" algn="l">
              <a:lnSpc>
                <a:spcPct val="120000"/>
              </a:lnSpc>
              <a:spcBef>
                <a:spcPts val="0"/>
              </a:spcBef>
              <a:spcAft>
                <a:spcPts val="0"/>
              </a:spcAft>
              <a:buSzPts val="3000"/>
              <a:buChar char="●"/>
            </a:pPr>
            <a:r>
              <a:rPr lang="en"/>
              <a:t>Coverage = Number of Branches Covered</a:t>
            </a:r>
            <a:endParaRPr/>
          </a:p>
          <a:p>
            <a:pPr indent="0" lvl="0" marL="0" marR="0" rtl="0" algn="l">
              <a:lnSpc>
                <a:spcPct val="120000"/>
              </a:lnSpc>
              <a:spcBef>
                <a:spcPts val="0"/>
              </a:spcBef>
              <a:spcAft>
                <a:spcPts val="0"/>
              </a:spcAft>
              <a:buNone/>
            </a:pPr>
            <a:r>
              <a:rPr lang="en"/>
              <a:t>						Number of Total Branches</a:t>
            </a:r>
            <a:endParaRPr/>
          </a:p>
        </p:txBody>
      </p:sp>
      <p:cxnSp>
        <p:nvCxnSpPr>
          <p:cNvPr id="246" name="Shape 246"/>
          <p:cNvCxnSpPr/>
          <p:nvPr/>
        </p:nvCxnSpPr>
        <p:spPr>
          <a:xfrm flipH="1" rot="10800000">
            <a:off x="2895825" y="4309275"/>
            <a:ext cx="5389500" cy="11700"/>
          </a:xfrm>
          <a:prstGeom prst="straightConnector1">
            <a:avLst/>
          </a:prstGeom>
          <a:noFill/>
          <a:ln cap="flat" cmpd="sng" w="19050">
            <a:solidFill>
              <a:srgbClr val="000000"/>
            </a:solidFill>
            <a:prstDash val="solid"/>
            <a:round/>
            <a:headEnd len="lg" w="lg" type="none"/>
            <a:tailEnd len="lg" w="lg" type="none"/>
          </a:ln>
        </p:spPr>
      </p:cxnSp>
      <p:sp>
        <p:nvSpPr>
          <p:cNvPr id="247" name="Shape 247"/>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1" name="Shape 251"/>
        <p:cNvGrpSpPr/>
        <p:nvPr/>
      </p:nvGrpSpPr>
      <p:grpSpPr>
        <a:xfrm>
          <a:off x="0" y="0"/>
          <a:ext cx="0" cy="0"/>
          <a:chOff x="0" y="0"/>
          <a:chExt cx="0" cy="0"/>
        </a:xfrm>
      </p:grpSpPr>
      <p:sp>
        <p:nvSpPr>
          <p:cNvPr id="252" name="Shape 252"/>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Subsumption</a:t>
            </a:r>
            <a:endParaRPr/>
          </a:p>
        </p:txBody>
      </p:sp>
      <p:sp>
        <p:nvSpPr>
          <p:cNvPr id="253" name="Shape 253"/>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06400" lvl="0" marL="457200" marR="0" rtl="0" algn="l">
              <a:lnSpc>
                <a:spcPct val="120000"/>
              </a:lnSpc>
              <a:spcBef>
                <a:spcPts val="0"/>
              </a:spcBef>
              <a:spcAft>
                <a:spcPts val="0"/>
              </a:spcAft>
              <a:buClr>
                <a:schemeClr val="dk1"/>
              </a:buClr>
              <a:buSzPts val="2800"/>
              <a:buFont typeface="Arial"/>
              <a:buChar char="●"/>
            </a:pPr>
            <a:r>
              <a:rPr lang="en" sz="2800"/>
              <a:t>Coverage metric (</a:t>
            </a:r>
            <a:r>
              <a:rPr i="1" lang="en" sz="2800"/>
              <a:t>A</a:t>
            </a:r>
            <a:r>
              <a:rPr lang="en" sz="2800"/>
              <a:t>) </a:t>
            </a:r>
            <a:r>
              <a:rPr i="1" lang="en" sz="2800"/>
              <a:t>subsumes</a:t>
            </a:r>
            <a:r>
              <a:rPr lang="en" sz="2800"/>
              <a:t> another metric (</a:t>
            </a:r>
            <a:r>
              <a:rPr i="1" lang="en" sz="2800"/>
              <a:t>B</a:t>
            </a:r>
            <a:r>
              <a:rPr lang="en" sz="2800"/>
              <a:t>) if, for every program </a:t>
            </a:r>
            <a:r>
              <a:rPr i="1" lang="en" sz="2800"/>
              <a:t>P</a:t>
            </a:r>
            <a:r>
              <a:rPr lang="en" sz="2800"/>
              <a:t>, every test suite satisfying </a:t>
            </a:r>
            <a:r>
              <a:rPr i="1" lang="en" sz="2800"/>
              <a:t>A</a:t>
            </a:r>
            <a:r>
              <a:rPr lang="en" sz="2800"/>
              <a:t> also satisfies </a:t>
            </a:r>
            <a:r>
              <a:rPr i="1" lang="en" sz="2800"/>
              <a:t>B</a:t>
            </a:r>
            <a:r>
              <a:rPr lang="en" sz="2800"/>
              <a:t> with respect to </a:t>
            </a:r>
            <a:r>
              <a:rPr i="1" lang="en" sz="2800"/>
              <a:t>P</a:t>
            </a:r>
            <a:r>
              <a:rPr lang="en" sz="2800"/>
              <a:t>.</a:t>
            </a:r>
            <a:endParaRPr sz="2800"/>
          </a:p>
          <a:p>
            <a:pPr indent="-381000" lvl="1" marL="914400" marR="0" rtl="0" algn="l">
              <a:lnSpc>
                <a:spcPct val="120000"/>
              </a:lnSpc>
              <a:spcBef>
                <a:spcPts val="0"/>
              </a:spcBef>
              <a:spcAft>
                <a:spcPts val="0"/>
              </a:spcAft>
              <a:buSzPts val="2400"/>
              <a:buChar char="○"/>
            </a:pPr>
            <a:r>
              <a:rPr lang="en"/>
              <a:t>If we satisfy A, there is no point in measuring B. </a:t>
            </a:r>
            <a:endParaRPr/>
          </a:p>
          <a:p>
            <a:pPr indent="-381000" lvl="1" marL="914400" marR="0" rtl="0" algn="l">
              <a:lnSpc>
                <a:spcPct val="120000"/>
              </a:lnSpc>
              <a:spcBef>
                <a:spcPts val="0"/>
              </a:spcBef>
              <a:spcAft>
                <a:spcPts val="0"/>
              </a:spcAft>
              <a:buSzPts val="2400"/>
              <a:buChar char="○"/>
            </a:pPr>
            <a:r>
              <a:rPr lang="en"/>
              <a:t>Branch coverage subsumes statement coverage.</a:t>
            </a:r>
            <a:endParaRPr/>
          </a:p>
          <a:p>
            <a:pPr indent="-381000" lvl="2" marL="1371600" marR="0" rtl="0" algn="l">
              <a:lnSpc>
                <a:spcPct val="120000"/>
              </a:lnSpc>
              <a:spcBef>
                <a:spcPts val="0"/>
              </a:spcBef>
              <a:spcAft>
                <a:spcPts val="0"/>
              </a:spcAft>
              <a:buSzPts val="2400"/>
              <a:buChar char="■"/>
            </a:pPr>
            <a:r>
              <a:rPr lang="en"/>
              <a:t>Covering all edges requires covering all nodes in a control-flow graph.</a:t>
            </a:r>
            <a:endParaRPr/>
          </a:p>
          <a:p>
            <a:pPr indent="-381000" lvl="1" marL="914400" marR="0" rtl="0" algn="l">
              <a:lnSpc>
                <a:spcPct val="120000"/>
              </a:lnSpc>
              <a:spcBef>
                <a:spcPts val="0"/>
              </a:spcBef>
              <a:spcAft>
                <a:spcPts val="0"/>
              </a:spcAft>
              <a:buSzPts val="2400"/>
              <a:buChar char="○"/>
            </a:pPr>
            <a:r>
              <a:rPr lang="en"/>
              <a:t>Covering all 2-way parameter interactions (combinatorial-interaction testing) subsumes covering all parameter partitions individually.</a:t>
            </a:r>
            <a:endParaRPr/>
          </a:p>
        </p:txBody>
      </p:sp>
      <p:sp>
        <p:nvSpPr>
          <p:cNvPr id="254" name="Shape 254"/>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8" name="Shape 258"/>
        <p:cNvGrpSpPr/>
        <p:nvPr/>
      </p:nvGrpSpPr>
      <p:grpSpPr>
        <a:xfrm>
          <a:off x="0" y="0"/>
          <a:ext cx="0" cy="0"/>
          <a:chOff x="0" y="0"/>
          <a:chExt cx="0" cy="0"/>
        </a:xfrm>
      </p:grpSpPr>
      <p:sp>
        <p:nvSpPr>
          <p:cNvPr id="259" name="Shape 259"/>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Subsumption</a:t>
            </a:r>
            <a:endParaRPr/>
          </a:p>
        </p:txBody>
      </p:sp>
      <p:sp>
        <p:nvSpPr>
          <p:cNvPr id="260" name="Shape 260"/>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20000"/>
              </a:lnSpc>
              <a:spcBef>
                <a:spcPts val="0"/>
              </a:spcBef>
              <a:spcAft>
                <a:spcPts val="0"/>
              </a:spcAft>
              <a:buClr>
                <a:schemeClr val="dk1"/>
              </a:buClr>
              <a:buSzPts val="3000"/>
              <a:buFont typeface="Arial"/>
              <a:buChar char="●"/>
            </a:pPr>
            <a:r>
              <a:rPr lang="en"/>
              <a:t>Shouldn’t we always choose the stronger metric?</a:t>
            </a:r>
            <a:endParaRPr/>
          </a:p>
          <a:p>
            <a:pPr indent="-381000" lvl="1" marL="914400" marR="0" rtl="0" algn="l">
              <a:lnSpc>
                <a:spcPct val="120000"/>
              </a:lnSpc>
              <a:spcBef>
                <a:spcPts val="0"/>
              </a:spcBef>
              <a:spcAft>
                <a:spcPts val="0"/>
              </a:spcAft>
              <a:buSzPts val="2400"/>
              <a:buChar char="○"/>
            </a:pPr>
            <a:r>
              <a:rPr lang="en"/>
              <a:t>Not always…</a:t>
            </a:r>
            <a:endParaRPr/>
          </a:p>
          <a:p>
            <a:pPr indent="-381000" lvl="2" marL="1371600" marR="0" rtl="0" algn="l">
              <a:lnSpc>
                <a:spcPct val="120000"/>
              </a:lnSpc>
              <a:spcBef>
                <a:spcPts val="0"/>
              </a:spcBef>
              <a:spcAft>
                <a:spcPts val="0"/>
              </a:spcAft>
              <a:buSzPts val="2400"/>
              <a:buChar char="■"/>
            </a:pPr>
            <a:r>
              <a:rPr lang="en"/>
              <a:t>Typically require more obligations (so, you have to come up with more tests)</a:t>
            </a:r>
            <a:endParaRPr/>
          </a:p>
          <a:p>
            <a:pPr indent="-342900" lvl="3" marL="1828800" marR="0" rtl="0" algn="l">
              <a:lnSpc>
                <a:spcPct val="120000"/>
              </a:lnSpc>
              <a:spcBef>
                <a:spcPts val="0"/>
              </a:spcBef>
              <a:spcAft>
                <a:spcPts val="0"/>
              </a:spcAft>
              <a:buSzPts val="1800"/>
              <a:buChar char="●"/>
            </a:pPr>
            <a:r>
              <a:rPr lang="en"/>
              <a:t>Or, at least, tougher obligations - making it harder to come up with the test cases.</a:t>
            </a:r>
            <a:endParaRPr/>
          </a:p>
          <a:p>
            <a:pPr indent="-381000" lvl="2" marL="1371600" marR="0" rtl="0" algn="l">
              <a:lnSpc>
                <a:spcPct val="120000"/>
              </a:lnSpc>
              <a:spcBef>
                <a:spcPts val="0"/>
              </a:spcBef>
              <a:spcAft>
                <a:spcPts val="0"/>
              </a:spcAft>
              <a:buSzPts val="2400"/>
              <a:buChar char="■"/>
            </a:pPr>
            <a:r>
              <a:rPr lang="en"/>
              <a:t>May end up with a large number of </a:t>
            </a:r>
            <a:r>
              <a:rPr i="1" lang="en"/>
              <a:t>unsatisfiable</a:t>
            </a:r>
            <a:r>
              <a:rPr lang="en"/>
              <a:t> obligations</a:t>
            </a:r>
            <a:endParaRPr/>
          </a:p>
        </p:txBody>
      </p:sp>
      <p:sp>
        <p:nvSpPr>
          <p:cNvPr id="261" name="Shape 261"/>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9" name="Shape 269"/>
        <p:cNvGrpSpPr/>
        <p:nvPr/>
      </p:nvGrpSpPr>
      <p:grpSpPr>
        <a:xfrm>
          <a:off x="0" y="0"/>
          <a:ext cx="0" cy="0"/>
          <a:chOff x="0" y="0"/>
          <a:chExt cx="0" cy="0"/>
        </a:xfrm>
      </p:grpSpPr>
      <p:sp>
        <p:nvSpPr>
          <p:cNvPr id="270" name="Shape 270"/>
          <p:cNvSpPr txBox="1"/>
          <p:nvPr>
            <p:ph type="title"/>
          </p:nvPr>
        </p:nvSpPr>
        <p:spPr>
          <a:xfrm>
            <a:off x="457200" y="490388"/>
            <a:ext cx="8229600" cy="1143000"/>
          </a:xfrm>
          <a:prstGeom prst="rect">
            <a:avLst/>
          </a:prstGeom>
          <a:noFill/>
          <a:ln>
            <a:noFill/>
          </a:ln>
        </p:spPr>
        <p:txBody>
          <a:bodyPr anchorCtr="0" anchor="ctr" bIns="45700" lIns="91425" spcFirstLastPara="1" rIns="45700" wrap="square" tIns="45700">
            <a:noAutofit/>
          </a:bodyPr>
          <a:lstStyle/>
          <a:p>
            <a:pPr indent="0" lvl="0" marL="0" marR="0" rtl="0" algn="l">
              <a:spcBef>
                <a:spcPts val="0"/>
              </a:spcBef>
              <a:spcAft>
                <a:spcPts val="0"/>
              </a:spcAft>
              <a:buClr>
                <a:srgbClr val="F34E26"/>
              </a:buClr>
              <a:buFont typeface="Arial"/>
              <a:buNone/>
            </a:pPr>
            <a:r>
              <a:rPr b="1" i="0" lang="en" u="none" cap="none" strike="noStrike">
                <a:solidFill>
                  <a:srgbClr val="FFFFFF"/>
                </a:solidFill>
                <a:latin typeface="Arial"/>
                <a:ea typeface="Arial"/>
                <a:cs typeface="Arial"/>
                <a:sym typeface="Arial"/>
              </a:rPr>
              <a:t>Branch Coverage</a:t>
            </a:r>
            <a:endParaRPr b="0" i="0" u="none" cap="none" strike="noStrike">
              <a:solidFill>
                <a:srgbClr val="FFFFFF"/>
              </a:solidFill>
              <a:latin typeface="Arial"/>
              <a:ea typeface="Arial"/>
              <a:cs typeface="Arial"/>
              <a:sym typeface="Arial"/>
            </a:endParaRPr>
          </a:p>
        </p:txBody>
      </p:sp>
      <p:cxnSp>
        <p:nvCxnSpPr>
          <p:cNvPr id="271" name="Shape 271"/>
          <p:cNvCxnSpPr/>
          <p:nvPr/>
        </p:nvCxnSpPr>
        <p:spPr>
          <a:xfrm>
            <a:off x="6835800" y="2684810"/>
            <a:ext cx="0" cy="361200"/>
          </a:xfrm>
          <a:prstGeom prst="straightConnector1">
            <a:avLst/>
          </a:prstGeom>
          <a:noFill/>
          <a:ln cap="flat" cmpd="sng" w="28575">
            <a:solidFill>
              <a:srgbClr val="00279F"/>
            </a:solidFill>
            <a:prstDash val="solid"/>
            <a:round/>
            <a:headEnd len="med" w="med" type="none"/>
            <a:tailEnd len="med" w="med" type="triangle"/>
          </a:ln>
        </p:spPr>
      </p:cxnSp>
      <p:cxnSp>
        <p:nvCxnSpPr>
          <p:cNvPr id="272" name="Shape 272"/>
          <p:cNvCxnSpPr/>
          <p:nvPr/>
        </p:nvCxnSpPr>
        <p:spPr>
          <a:xfrm>
            <a:off x="4913608" y="2684810"/>
            <a:ext cx="0" cy="1391400"/>
          </a:xfrm>
          <a:prstGeom prst="straightConnector1">
            <a:avLst/>
          </a:prstGeom>
          <a:noFill/>
          <a:ln cap="flat" cmpd="sng" w="28575">
            <a:solidFill>
              <a:srgbClr val="00279F"/>
            </a:solidFill>
            <a:prstDash val="solid"/>
            <a:round/>
            <a:headEnd len="med" w="med" type="none"/>
            <a:tailEnd len="med" w="med" type="triangle"/>
          </a:ln>
        </p:spPr>
      </p:cxnSp>
      <p:sp>
        <p:nvSpPr>
          <p:cNvPr id="273" name="Shape 273"/>
          <p:cNvSpPr/>
          <p:nvPr/>
        </p:nvSpPr>
        <p:spPr>
          <a:xfrm>
            <a:off x="5417887" y="1533525"/>
            <a:ext cx="824700" cy="444600"/>
          </a:xfrm>
          <a:prstGeom prst="rect">
            <a:avLst/>
          </a:prstGeom>
          <a:solidFill>
            <a:srgbClr val="F4FEDE"/>
          </a:solidFill>
          <a:ln cap="flat" cmpd="sng" w="12700">
            <a:solidFill>
              <a:schemeClr val="dk1"/>
            </a:solidFill>
            <a:prstDash val="solid"/>
            <a:miter lim="8000"/>
            <a:headEnd len="med" w="med" type="none"/>
            <a:tailEnd len="med" w="med"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i="0" lang="en" sz="1400" u="none" cap="none" strike="noStrike">
                <a:solidFill>
                  <a:schemeClr val="dk1"/>
                </a:solidFill>
                <a:latin typeface="Arial"/>
                <a:ea typeface="Arial"/>
                <a:cs typeface="Arial"/>
                <a:sym typeface="Arial"/>
              </a:rPr>
              <a:t>i=0</a:t>
            </a:r>
            <a:endParaRPr b="0" i="0" sz="1800" u="none" cap="none" strike="noStrike">
              <a:solidFill>
                <a:schemeClr val="dk1"/>
              </a:solidFill>
              <a:latin typeface="Arial"/>
              <a:ea typeface="Arial"/>
              <a:cs typeface="Arial"/>
              <a:sym typeface="Arial"/>
            </a:endParaRPr>
          </a:p>
        </p:txBody>
      </p:sp>
      <p:sp>
        <p:nvSpPr>
          <p:cNvPr id="274" name="Shape 274"/>
          <p:cNvSpPr/>
          <p:nvPr/>
        </p:nvSpPr>
        <p:spPr>
          <a:xfrm>
            <a:off x="4092050" y="2367527"/>
            <a:ext cx="2808900" cy="618900"/>
          </a:xfrm>
          <a:prstGeom prst="diamond">
            <a:avLst/>
          </a:prstGeom>
          <a:solidFill>
            <a:srgbClr val="F4FEDE"/>
          </a:solidFill>
          <a:ln cap="flat" cmpd="sng" w="12700">
            <a:solidFill>
              <a:schemeClr val="dk1"/>
            </a:solidFill>
            <a:prstDash val="solid"/>
            <a:miter lim="8000"/>
            <a:headEnd len="med" w="med" type="none"/>
            <a:tailEnd len="med" w="med"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i="0" lang="en" sz="1400" u="none" cap="none" strike="noStrike">
                <a:solidFill>
                  <a:schemeClr val="dk1"/>
                </a:solidFill>
                <a:latin typeface="Arial"/>
                <a:ea typeface="Arial"/>
                <a:cs typeface="Arial"/>
                <a:sym typeface="Arial"/>
              </a:rPr>
              <a:t>i&lt;N and A[i] &lt;X</a:t>
            </a:r>
            <a:endParaRPr b="0" i="0" sz="1800" u="none" cap="none" strike="noStrike">
              <a:solidFill>
                <a:schemeClr val="dk1"/>
              </a:solidFill>
              <a:latin typeface="Arial"/>
              <a:ea typeface="Arial"/>
              <a:cs typeface="Arial"/>
              <a:sym typeface="Arial"/>
            </a:endParaRPr>
          </a:p>
        </p:txBody>
      </p:sp>
      <p:sp>
        <p:nvSpPr>
          <p:cNvPr id="275" name="Shape 275"/>
          <p:cNvSpPr/>
          <p:nvPr/>
        </p:nvSpPr>
        <p:spPr>
          <a:xfrm>
            <a:off x="5787197" y="3046059"/>
            <a:ext cx="2110500" cy="618900"/>
          </a:xfrm>
          <a:prstGeom prst="diamond">
            <a:avLst/>
          </a:prstGeom>
          <a:solidFill>
            <a:srgbClr val="F4FEDE"/>
          </a:solidFill>
          <a:ln cap="flat" cmpd="sng" w="12700">
            <a:solidFill>
              <a:schemeClr val="dk1"/>
            </a:solidFill>
            <a:prstDash val="solid"/>
            <a:miter lim="8000"/>
            <a:headEnd len="med" w="med" type="none"/>
            <a:tailEnd len="med" w="med"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i="0" lang="en" sz="1400" u="none" cap="none" strike="noStrike">
                <a:solidFill>
                  <a:schemeClr val="dk1"/>
                </a:solidFill>
                <a:latin typeface="Arial"/>
                <a:ea typeface="Arial"/>
                <a:cs typeface="Arial"/>
                <a:sym typeface="Arial"/>
              </a:rPr>
              <a:t>A[i]&lt;0</a:t>
            </a:r>
            <a:endParaRPr b="0" i="0" sz="1800" u="none" cap="none" strike="noStrike">
              <a:solidFill>
                <a:schemeClr val="dk1"/>
              </a:solidFill>
              <a:latin typeface="Arial"/>
              <a:ea typeface="Arial"/>
              <a:cs typeface="Arial"/>
              <a:sym typeface="Arial"/>
            </a:endParaRPr>
          </a:p>
        </p:txBody>
      </p:sp>
      <p:sp>
        <p:nvSpPr>
          <p:cNvPr id="276" name="Shape 276"/>
          <p:cNvSpPr/>
          <p:nvPr/>
        </p:nvSpPr>
        <p:spPr>
          <a:xfrm>
            <a:off x="7055310" y="3795259"/>
            <a:ext cx="1412100" cy="444600"/>
          </a:xfrm>
          <a:prstGeom prst="rect">
            <a:avLst/>
          </a:prstGeom>
          <a:solidFill>
            <a:srgbClr val="F4FEDE"/>
          </a:solidFill>
          <a:ln cap="flat" cmpd="sng" w="12700">
            <a:solidFill>
              <a:schemeClr val="dk1"/>
            </a:solidFill>
            <a:prstDash val="solid"/>
            <a:miter lim="8000"/>
            <a:headEnd len="med" w="med" type="none"/>
            <a:tailEnd len="med" w="med"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i="0" lang="en" sz="1400" u="none" cap="none" strike="noStrike">
                <a:solidFill>
                  <a:schemeClr val="dk1"/>
                </a:solidFill>
                <a:latin typeface="Arial"/>
                <a:ea typeface="Arial"/>
                <a:cs typeface="Arial"/>
                <a:sym typeface="Arial"/>
              </a:rPr>
              <a:t>A[i] = - A[i];</a:t>
            </a:r>
            <a:endParaRPr b="0" i="0" sz="1800" u="none" cap="none" strike="noStrike">
              <a:solidFill>
                <a:schemeClr val="dk1"/>
              </a:solidFill>
              <a:latin typeface="Arial"/>
              <a:ea typeface="Arial"/>
              <a:cs typeface="Arial"/>
              <a:sym typeface="Arial"/>
            </a:endParaRPr>
          </a:p>
        </p:txBody>
      </p:sp>
      <p:sp>
        <p:nvSpPr>
          <p:cNvPr id="277" name="Shape 277"/>
          <p:cNvSpPr/>
          <p:nvPr/>
        </p:nvSpPr>
        <p:spPr>
          <a:xfrm>
            <a:off x="4277327" y="4096823"/>
            <a:ext cx="1271100" cy="444600"/>
          </a:xfrm>
          <a:prstGeom prst="rect">
            <a:avLst/>
          </a:prstGeom>
          <a:solidFill>
            <a:srgbClr val="F4FEDE"/>
          </a:solidFill>
          <a:ln cap="flat" cmpd="sng" w="12700">
            <a:solidFill>
              <a:schemeClr val="dk1"/>
            </a:solidFill>
            <a:prstDash val="solid"/>
            <a:miter lim="8000"/>
            <a:headEnd len="med" w="med" type="none"/>
            <a:tailEnd len="med" w="med"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i="0" lang="en" sz="1400" u="none" cap="none" strike="noStrike">
                <a:solidFill>
                  <a:schemeClr val="dk1"/>
                </a:solidFill>
                <a:latin typeface="Arial"/>
                <a:ea typeface="Arial"/>
                <a:cs typeface="Arial"/>
                <a:sym typeface="Arial"/>
              </a:rPr>
              <a:t>return(1)</a:t>
            </a:r>
            <a:endParaRPr b="0" i="0" sz="1800" u="none" cap="none" strike="noStrike">
              <a:solidFill>
                <a:schemeClr val="dk1"/>
              </a:solidFill>
              <a:latin typeface="Arial"/>
              <a:ea typeface="Arial"/>
              <a:cs typeface="Arial"/>
              <a:sym typeface="Arial"/>
            </a:endParaRPr>
          </a:p>
        </p:txBody>
      </p:sp>
      <p:cxnSp>
        <p:nvCxnSpPr>
          <p:cNvPr id="278" name="Shape 278"/>
          <p:cNvCxnSpPr/>
          <p:nvPr/>
        </p:nvCxnSpPr>
        <p:spPr>
          <a:xfrm>
            <a:off x="5839108" y="2006290"/>
            <a:ext cx="0" cy="411300"/>
          </a:xfrm>
          <a:prstGeom prst="straightConnector1">
            <a:avLst/>
          </a:prstGeom>
          <a:noFill/>
          <a:ln cap="flat" cmpd="sng" w="28575">
            <a:solidFill>
              <a:srgbClr val="00279F"/>
            </a:solidFill>
            <a:prstDash val="solid"/>
            <a:round/>
            <a:headEnd len="med" w="med" type="none"/>
            <a:tailEnd len="med" w="med" type="triangle"/>
          </a:ln>
        </p:spPr>
      </p:cxnSp>
      <p:cxnSp>
        <p:nvCxnSpPr>
          <p:cNvPr id="279" name="Shape 279"/>
          <p:cNvCxnSpPr/>
          <p:nvPr/>
        </p:nvCxnSpPr>
        <p:spPr>
          <a:xfrm>
            <a:off x="7903685" y="3363330"/>
            <a:ext cx="0" cy="424200"/>
          </a:xfrm>
          <a:prstGeom prst="straightConnector1">
            <a:avLst/>
          </a:prstGeom>
          <a:noFill/>
          <a:ln cap="flat" cmpd="sng" w="28575">
            <a:solidFill>
              <a:srgbClr val="00279F"/>
            </a:solidFill>
            <a:prstDash val="solid"/>
            <a:round/>
            <a:headEnd len="med" w="med" type="none"/>
            <a:tailEnd len="med" w="med" type="triangle"/>
          </a:ln>
        </p:spPr>
      </p:cxnSp>
      <p:cxnSp>
        <p:nvCxnSpPr>
          <p:cNvPr id="280" name="Shape 280"/>
          <p:cNvCxnSpPr/>
          <p:nvPr/>
        </p:nvCxnSpPr>
        <p:spPr>
          <a:xfrm>
            <a:off x="8123195" y="4773773"/>
            <a:ext cx="545700" cy="0"/>
          </a:xfrm>
          <a:prstGeom prst="straightConnector1">
            <a:avLst/>
          </a:prstGeom>
          <a:noFill/>
          <a:ln cap="flat" cmpd="sng" w="28575">
            <a:solidFill>
              <a:srgbClr val="00279F"/>
            </a:solidFill>
            <a:prstDash val="solid"/>
            <a:round/>
            <a:headEnd len="med" w="med" type="none"/>
            <a:tailEnd len="med" w="med" type="none"/>
          </a:ln>
        </p:spPr>
      </p:cxnSp>
      <p:cxnSp>
        <p:nvCxnSpPr>
          <p:cNvPr id="281" name="Shape 281"/>
          <p:cNvCxnSpPr/>
          <p:nvPr/>
        </p:nvCxnSpPr>
        <p:spPr>
          <a:xfrm>
            <a:off x="8686800" y="2835592"/>
            <a:ext cx="0" cy="1932000"/>
          </a:xfrm>
          <a:prstGeom prst="straightConnector1">
            <a:avLst/>
          </a:prstGeom>
          <a:noFill/>
          <a:ln cap="flat" cmpd="sng" w="28575">
            <a:solidFill>
              <a:srgbClr val="00279F"/>
            </a:solidFill>
            <a:prstDash val="solid"/>
            <a:round/>
            <a:headEnd len="med" w="med" type="none"/>
            <a:tailEnd len="med" w="med" type="none"/>
          </a:ln>
        </p:spPr>
      </p:cxnSp>
      <p:cxnSp>
        <p:nvCxnSpPr>
          <p:cNvPr id="282" name="Shape 282"/>
          <p:cNvCxnSpPr/>
          <p:nvPr/>
        </p:nvCxnSpPr>
        <p:spPr>
          <a:xfrm>
            <a:off x="5859872" y="2157072"/>
            <a:ext cx="2808900" cy="637500"/>
          </a:xfrm>
          <a:prstGeom prst="straightConnector1">
            <a:avLst/>
          </a:prstGeom>
          <a:noFill/>
          <a:ln cap="flat" cmpd="sng" w="28575">
            <a:solidFill>
              <a:srgbClr val="00279F"/>
            </a:solidFill>
            <a:prstDash val="solid"/>
            <a:round/>
            <a:headEnd len="med" w="med" type="triangle"/>
            <a:tailEnd len="med" w="med" type="none"/>
          </a:ln>
        </p:spPr>
      </p:cxnSp>
      <p:sp>
        <p:nvSpPr>
          <p:cNvPr id="283" name="Shape 283"/>
          <p:cNvSpPr/>
          <p:nvPr/>
        </p:nvSpPr>
        <p:spPr>
          <a:xfrm>
            <a:off x="6893659" y="2716211"/>
            <a:ext cx="685500" cy="301800"/>
          </a:xfrm>
          <a:prstGeom prst="rect">
            <a:avLst/>
          </a:prstGeom>
          <a:noFill/>
          <a:ln>
            <a:noFill/>
          </a:ln>
        </p:spPr>
        <p:txBody>
          <a:bodyPr anchorCtr="0" anchor="t" bIns="44450" lIns="90475" spcFirstLastPara="1" rIns="90475" wrap="square" tIns="44450">
            <a:noAutofit/>
          </a:bodyPr>
          <a:lstStyle/>
          <a:p>
            <a:pPr indent="0" lvl="0" marL="0" marR="0" rtl="0" algn="l">
              <a:spcBef>
                <a:spcPts val="0"/>
              </a:spcBef>
              <a:spcAft>
                <a:spcPts val="0"/>
              </a:spcAft>
              <a:buNone/>
            </a:pPr>
            <a:r>
              <a:rPr b="1" i="0" lang="en" sz="1400" u="none" cap="none" strike="noStrike">
                <a:solidFill>
                  <a:schemeClr val="dk1"/>
                </a:solidFill>
                <a:latin typeface="Arial"/>
                <a:ea typeface="Arial"/>
                <a:cs typeface="Arial"/>
                <a:sym typeface="Arial"/>
              </a:rPr>
              <a:t>True</a:t>
            </a:r>
            <a:endParaRPr b="0" i="0" sz="1800" u="none" cap="none" strike="noStrike">
              <a:solidFill>
                <a:schemeClr val="dk1"/>
              </a:solidFill>
              <a:latin typeface="Arial"/>
              <a:ea typeface="Arial"/>
              <a:cs typeface="Arial"/>
              <a:sym typeface="Arial"/>
            </a:endParaRPr>
          </a:p>
        </p:txBody>
      </p:sp>
      <p:sp>
        <p:nvSpPr>
          <p:cNvPr id="284" name="Shape 284"/>
          <p:cNvSpPr/>
          <p:nvPr/>
        </p:nvSpPr>
        <p:spPr>
          <a:xfrm>
            <a:off x="4900274" y="3017776"/>
            <a:ext cx="723900" cy="301800"/>
          </a:xfrm>
          <a:prstGeom prst="rect">
            <a:avLst/>
          </a:prstGeom>
          <a:noFill/>
          <a:ln>
            <a:noFill/>
          </a:ln>
        </p:spPr>
        <p:txBody>
          <a:bodyPr anchorCtr="0" anchor="t" bIns="44450" lIns="90475" spcFirstLastPara="1" rIns="90475" wrap="square" tIns="44450">
            <a:noAutofit/>
          </a:bodyPr>
          <a:lstStyle/>
          <a:p>
            <a:pPr indent="0" lvl="0" marL="0" marR="0" rtl="0" algn="l">
              <a:spcBef>
                <a:spcPts val="0"/>
              </a:spcBef>
              <a:spcAft>
                <a:spcPts val="0"/>
              </a:spcAft>
              <a:buNone/>
            </a:pPr>
            <a:r>
              <a:rPr b="1" i="0" lang="en" sz="1400" u="none" cap="none" strike="noStrike">
                <a:solidFill>
                  <a:schemeClr val="dk1"/>
                </a:solidFill>
                <a:latin typeface="Arial"/>
                <a:ea typeface="Arial"/>
                <a:cs typeface="Arial"/>
                <a:sym typeface="Arial"/>
              </a:rPr>
              <a:t>False</a:t>
            </a:r>
            <a:endParaRPr b="0" i="0" sz="1800" u="none" cap="none" strike="noStrike">
              <a:solidFill>
                <a:schemeClr val="dk1"/>
              </a:solidFill>
              <a:latin typeface="Arial"/>
              <a:ea typeface="Arial"/>
              <a:cs typeface="Arial"/>
              <a:sym typeface="Arial"/>
            </a:endParaRPr>
          </a:p>
        </p:txBody>
      </p:sp>
      <p:sp>
        <p:nvSpPr>
          <p:cNvPr id="285" name="Shape 285"/>
          <p:cNvSpPr/>
          <p:nvPr/>
        </p:nvSpPr>
        <p:spPr>
          <a:xfrm>
            <a:off x="7890352" y="3319340"/>
            <a:ext cx="723900" cy="301800"/>
          </a:xfrm>
          <a:prstGeom prst="rect">
            <a:avLst/>
          </a:prstGeom>
          <a:noFill/>
          <a:ln>
            <a:noFill/>
          </a:ln>
        </p:spPr>
        <p:txBody>
          <a:bodyPr anchorCtr="0" anchor="t" bIns="44450" lIns="90475" spcFirstLastPara="1" rIns="90475" wrap="square" tIns="44450">
            <a:noAutofit/>
          </a:bodyPr>
          <a:lstStyle/>
          <a:p>
            <a:pPr indent="0" lvl="0" marL="0" marR="0" rtl="0" algn="l">
              <a:spcBef>
                <a:spcPts val="0"/>
              </a:spcBef>
              <a:spcAft>
                <a:spcPts val="0"/>
              </a:spcAft>
              <a:buNone/>
            </a:pPr>
            <a:r>
              <a:rPr b="1" i="0" lang="en" sz="1400" u="none" cap="none" strike="noStrike">
                <a:solidFill>
                  <a:schemeClr val="dk1"/>
                </a:solidFill>
                <a:latin typeface="Arial"/>
                <a:ea typeface="Arial"/>
                <a:cs typeface="Arial"/>
                <a:sym typeface="Arial"/>
              </a:rPr>
              <a:t>True</a:t>
            </a:r>
            <a:endParaRPr b="0" i="0" sz="1800" u="none" cap="none" strike="noStrike">
              <a:solidFill>
                <a:schemeClr val="dk1"/>
              </a:solidFill>
              <a:latin typeface="Arial"/>
              <a:ea typeface="Arial"/>
              <a:cs typeface="Arial"/>
              <a:sym typeface="Arial"/>
            </a:endParaRPr>
          </a:p>
        </p:txBody>
      </p:sp>
      <p:sp>
        <p:nvSpPr>
          <p:cNvPr id="286" name="Shape 286"/>
          <p:cNvSpPr/>
          <p:nvPr/>
        </p:nvSpPr>
        <p:spPr>
          <a:xfrm>
            <a:off x="5896966" y="3620905"/>
            <a:ext cx="723900" cy="301800"/>
          </a:xfrm>
          <a:prstGeom prst="rect">
            <a:avLst/>
          </a:prstGeom>
          <a:noFill/>
          <a:ln>
            <a:noFill/>
          </a:ln>
        </p:spPr>
        <p:txBody>
          <a:bodyPr anchorCtr="0" anchor="t" bIns="44450" lIns="90475" spcFirstLastPara="1" rIns="90475" wrap="square" tIns="44450">
            <a:noAutofit/>
          </a:bodyPr>
          <a:lstStyle/>
          <a:p>
            <a:pPr indent="0" lvl="0" marL="0" marR="0" rtl="0" algn="l">
              <a:spcBef>
                <a:spcPts val="0"/>
              </a:spcBef>
              <a:spcAft>
                <a:spcPts val="0"/>
              </a:spcAft>
              <a:buNone/>
            </a:pPr>
            <a:r>
              <a:rPr b="1" i="0" lang="en" sz="1400" u="none" cap="none" strike="noStrike">
                <a:solidFill>
                  <a:schemeClr val="dk1"/>
                </a:solidFill>
                <a:latin typeface="Arial"/>
                <a:ea typeface="Arial"/>
                <a:cs typeface="Arial"/>
                <a:sym typeface="Arial"/>
              </a:rPr>
              <a:t>False</a:t>
            </a:r>
            <a:endParaRPr b="0" i="0" sz="1800" u="none" cap="none" strike="noStrike">
              <a:solidFill>
                <a:schemeClr val="dk1"/>
              </a:solidFill>
              <a:latin typeface="Arial"/>
              <a:ea typeface="Arial"/>
              <a:cs typeface="Arial"/>
              <a:sym typeface="Arial"/>
            </a:endParaRPr>
          </a:p>
        </p:txBody>
      </p:sp>
      <p:cxnSp>
        <p:nvCxnSpPr>
          <p:cNvPr id="287" name="Shape 287"/>
          <p:cNvCxnSpPr/>
          <p:nvPr/>
        </p:nvCxnSpPr>
        <p:spPr>
          <a:xfrm>
            <a:off x="5839108" y="3382178"/>
            <a:ext cx="0" cy="1379100"/>
          </a:xfrm>
          <a:prstGeom prst="straightConnector1">
            <a:avLst/>
          </a:prstGeom>
          <a:noFill/>
          <a:ln cap="flat" cmpd="sng" w="28575">
            <a:solidFill>
              <a:srgbClr val="FC0128"/>
            </a:solidFill>
            <a:prstDash val="solid"/>
            <a:round/>
            <a:headEnd len="med" w="med" type="none"/>
            <a:tailEnd len="med" w="med" type="none"/>
          </a:ln>
        </p:spPr>
      </p:cxnSp>
      <p:cxnSp>
        <p:nvCxnSpPr>
          <p:cNvPr id="288" name="Shape 288"/>
          <p:cNvCxnSpPr/>
          <p:nvPr/>
        </p:nvCxnSpPr>
        <p:spPr>
          <a:xfrm>
            <a:off x="5850973" y="4773773"/>
            <a:ext cx="1613700" cy="0"/>
          </a:xfrm>
          <a:prstGeom prst="straightConnector1">
            <a:avLst/>
          </a:prstGeom>
          <a:noFill/>
          <a:ln cap="flat" cmpd="sng" w="28575">
            <a:solidFill>
              <a:srgbClr val="FC0128"/>
            </a:solidFill>
            <a:prstDash val="solid"/>
            <a:round/>
            <a:headEnd len="med" w="med" type="none"/>
            <a:tailEnd len="med" w="med" type="triangle"/>
          </a:ln>
        </p:spPr>
      </p:cxnSp>
      <p:sp>
        <p:nvSpPr>
          <p:cNvPr id="289" name="Shape 289"/>
          <p:cNvSpPr/>
          <p:nvPr/>
        </p:nvSpPr>
        <p:spPr>
          <a:xfrm>
            <a:off x="457200" y="1800275"/>
            <a:ext cx="4806600" cy="2859900"/>
          </a:xfrm>
          <a:prstGeom prst="rect">
            <a:avLst/>
          </a:prstGeom>
          <a:noFill/>
          <a:ln>
            <a:noFill/>
          </a:ln>
        </p:spPr>
        <p:txBody>
          <a:bodyPr anchorCtr="0" anchor="t" bIns="44450" lIns="90475" spcFirstLastPara="1" rIns="90475" wrap="square" tIns="44450">
            <a:noAutofit/>
          </a:bodyPr>
          <a:lstStyle/>
          <a:p>
            <a:pPr indent="0" lvl="0" marL="0" marR="0" rtl="0" algn="l">
              <a:spcBef>
                <a:spcPts val="0"/>
              </a:spcBef>
              <a:spcAft>
                <a:spcPts val="0"/>
              </a:spcAft>
              <a:buNone/>
            </a:pPr>
            <a:r>
              <a:rPr b="1" i="0" lang="en" sz="1600" u="none" cap="none" strike="noStrike">
                <a:solidFill>
                  <a:schemeClr val="dk1"/>
                </a:solidFill>
                <a:latin typeface="Courier New"/>
                <a:ea typeface="Courier New"/>
                <a:cs typeface="Courier New"/>
                <a:sym typeface="Courier New"/>
              </a:rPr>
              <a:t>int </a:t>
            </a:r>
            <a:r>
              <a:rPr b="1" lang="en" sz="1600">
                <a:solidFill>
                  <a:schemeClr val="dk1"/>
                </a:solidFill>
                <a:latin typeface="Courier New"/>
                <a:ea typeface="Courier New"/>
                <a:cs typeface="Courier New"/>
                <a:sym typeface="Courier New"/>
              </a:rPr>
              <a:t>flipSome</a:t>
            </a:r>
            <a:r>
              <a:rPr b="1" i="0" lang="en" sz="1600" u="none" cap="none" strike="noStrike">
                <a:solidFill>
                  <a:schemeClr val="dk1"/>
                </a:solidFill>
                <a:latin typeface="Courier New"/>
                <a:ea typeface="Courier New"/>
                <a:cs typeface="Courier New"/>
                <a:sym typeface="Courier New"/>
              </a:rPr>
              <a:t>(int A[], int N, int X) </a:t>
            </a:r>
            <a:endParaRPr b="0" i="0" sz="1800" u="none" cap="none" strike="noStrike">
              <a:solidFill>
                <a:schemeClr val="dk1"/>
              </a:solidFill>
              <a:latin typeface="Arial"/>
              <a:ea typeface="Arial"/>
              <a:cs typeface="Arial"/>
              <a:sym typeface="Arial"/>
            </a:endParaRPr>
          </a:p>
          <a:p>
            <a:pPr indent="0" lvl="0" marL="0" marR="0" rtl="0" algn="l">
              <a:spcBef>
                <a:spcPts val="0"/>
              </a:spcBef>
              <a:spcAft>
                <a:spcPts val="0"/>
              </a:spcAft>
              <a:buNone/>
            </a:pPr>
            <a:r>
              <a:rPr b="1" i="0" lang="en" sz="1600" u="none" cap="none" strike="noStrike">
                <a:solidFill>
                  <a:schemeClr val="dk1"/>
                </a:solidFill>
                <a:latin typeface="Courier New"/>
                <a:ea typeface="Courier New"/>
                <a:cs typeface="Courier New"/>
                <a:sym typeface="Courier New"/>
              </a:rPr>
              <a:t>{</a:t>
            </a:r>
            <a:endParaRPr b="0" i="0" sz="1800" u="none" cap="none" strike="noStrike">
              <a:solidFill>
                <a:schemeClr val="dk1"/>
              </a:solidFill>
              <a:latin typeface="Arial"/>
              <a:ea typeface="Arial"/>
              <a:cs typeface="Arial"/>
              <a:sym typeface="Arial"/>
            </a:endParaRPr>
          </a:p>
          <a:p>
            <a:pPr indent="0" lvl="0" marL="0" marR="0" rtl="0" algn="l">
              <a:spcBef>
                <a:spcPts val="0"/>
              </a:spcBef>
              <a:spcAft>
                <a:spcPts val="0"/>
              </a:spcAft>
              <a:buNone/>
            </a:pPr>
            <a:r>
              <a:rPr b="1" i="0" lang="en" sz="1600" u="none" cap="none" strike="noStrike">
                <a:solidFill>
                  <a:schemeClr val="dk1"/>
                </a:solidFill>
                <a:latin typeface="Courier New"/>
                <a:ea typeface="Courier New"/>
                <a:cs typeface="Courier New"/>
                <a:sym typeface="Courier New"/>
              </a:rPr>
              <a:t>	int i=0;</a:t>
            </a:r>
            <a:endParaRPr b="0" i="0" sz="1800" u="none" cap="none" strike="noStrike">
              <a:solidFill>
                <a:schemeClr val="dk1"/>
              </a:solidFill>
              <a:latin typeface="Arial"/>
              <a:ea typeface="Arial"/>
              <a:cs typeface="Arial"/>
              <a:sym typeface="Arial"/>
            </a:endParaRPr>
          </a:p>
          <a:p>
            <a:pPr indent="0" lvl="0" marL="0" marR="0" rtl="0" algn="l">
              <a:spcBef>
                <a:spcPts val="0"/>
              </a:spcBef>
              <a:spcAft>
                <a:spcPts val="0"/>
              </a:spcAft>
              <a:buNone/>
            </a:pPr>
            <a:r>
              <a:rPr b="1" i="0" lang="en" sz="1600" u="none" cap="none" strike="noStrike">
                <a:solidFill>
                  <a:schemeClr val="dk1"/>
                </a:solidFill>
                <a:latin typeface="Courier New"/>
                <a:ea typeface="Courier New"/>
                <a:cs typeface="Courier New"/>
                <a:sym typeface="Courier New"/>
              </a:rPr>
              <a:t>	while (i&lt;N and A[i] &lt;X) </a:t>
            </a:r>
            <a:endParaRPr b="0" i="0" sz="1800" u="none" cap="none" strike="noStrike">
              <a:solidFill>
                <a:schemeClr val="dk1"/>
              </a:solidFill>
              <a:latin typeface="Arial"/>
              <a:ea typeface="Arial"/>
              <a:cs typeface="Arial"/>
              <a:sym typeface="Arial"/>
            </a:endParaRPr>
          </a:p>
          <a:p>
            <a:pPr indent="0" lvl="0" marL="0" marR="0" rtl="0" algn="l">
              <a:spcBef>
                <a:spcPts val="0"/>
              </a:spcBef>
              <a:spcAft>
                <a:spcPts val="0"/>
              </a:spcAft>
              <a:buNone/>
            </a:pPr>
            <a:r>
              <a:rPr b="1" i="0" lang="en" sz="1600" u="none" cap="none" strike="noStrike">
                <a:solidFill>
                  <a:schemeClr val="dk1"/>
                </a:solidFill>
                <a:latin typeface="Courier New"/>
                <a:ea typeface="Courier New"/>
                <a:cs typeface="Courier New"/>
                <a:sym typeface="Courier New"/>
              </a:rPr>
              <a:t>	{</a:t>
            </a:r>
            <a:endParaRPr b="0" i="0" sz="1800" u="none" cap="none" strike="noStrike">
              <a:solidFill>
                <a:schemeClr val="dk1"/>
              </a:solidFill>
              <a:latin typeface="Arial"/>
              <a:ea typeface="Arial"/>
              <a:cs typeface="Arial"/>
              <a:sym typeface="Arial"/>
            </a:endParaRPr>
          </a:p>
          <a:p>
            <a:pPr indent="0" lvl="0" marL="0" marR="0" rtl="0" algn="l">
              <a:spcBef>
                <a:spcPts val="0"/>
              </a:spcBef>
              <a:spcAft>
                <a:spcPts val="0"/>
              </a:spcAft>
              <a:buNone/>
            </a:pPr>
            <a:r>
              <a:rPr b="1" i="0" lang="en" sz="1600" u="none" cap="none" strike="noStrike">
                <a:solidFill>
                  <a:schemeClr val="dk1"/>
                </a:solidFill>
                <a:latin typeface="Courier New"/>
                <a:ea typeface="Courier New"/>
                <a:cs typeface="Courier New"/>
                <a:sym typeface="Courier New"/>
              </a:rPr>
              <a:t>		if (A[i]&lt;0) </a:t>
            </a:r>
            <a:endParaRPr b="0" i="0" sz="1800" u="none" cap="none" strike="noStrike">
              <a:solidFill>
                <a:schemeClr val="dk1"/>
              </a:solidFill>
              <a:latin typeface="Arial"/>
              <a:ea typeface="Arial"/>
              <a:cs typeface="Arial"/>
              <a:sym typeface="Arial"/>
            </a:endParaRPr>
          </a:p>
          <a:p>
            <a:pPr indent="0" lvl="0" marL="0" marR="0" rtl="0" algn="l">
              <a:spcBef>
                <a:spcPts val="0"/>
              </a:spcBef>
              <a:spcAft>
                <a:spcPts val="0"/>
              </a:spcAft>
              <a:buNone/>
            </a:pPr>
            <a:r>
              <a:rPr b="1" i="0" lang="en" sz="1600" u="none" cap="none" strike="noStrike">
                <a:solidFill>
                  <a:schemeClr val="dk1"/>
                </a:solidFill>
                <a:latin typeface="Courier New"/>
                <a:ea typeface="Courier New"/>
                <a:cs typeface="Courier New"/>
                <a:sym typeface="Courier New"/>
              </a:rPr>
              <a:t>			A[i] = - A[i];</a:t>
            </a:r>
            <a:endParaRPr b="0" i="0" sz="1800" u="none" cap="none" strike="noStrike">
              <a:solidFill>
                <a:schemeClr val="dk1"/>
              </a:solidFill>
              <a:latin typeface="Arial"/>
              <a:ea typeface="Arial"/>
              <a:cs typeface="Arial"/>
              <a:sym typeface="Arial"/>
            </a:endParaRPr>
          </a:p>
          <a:p>
            <a:pPr indent="0" lvl="0" marL="0" marR="0" rtl="0" algn="l">
              <a:spcBef>
                <a:spcPts val="0"/>
              </a:spcBef>
              <a:spcAft>
                <a:spcPts val="0"/>
              </a:spcAft>
              <a:buNone/>
            </a:pPr>
            <a:r>
              <a:rPr b="1" i="0" lang="en" sz="1600" u="none" cap="none" strike="noStrike">
                <a:solidFill>
                  <a:schemeClr val="dk1"/>
                </a:solidFill>
                <a:latin typeface="Courier New"/>
                <a:ea typeface="Courier New"/>
                <a:cs typeface="Courier New"/>
                <a:sym typeface="Courier New"/>
              </a:rPr>
              <a:t>		i++;</a:t>
            </a:r>
            <a:endParaRPr b="0" i="0" sz="1800" u="none" cap="none" strike="noStrike">
              <a:solidFill>
                <a:schemeClr val="dk1"/>
              </a:solidFill>
              <a:latin typeface="Arial"/>
              <a:ea typeface="Arial"/>
              <a:cs typeface="Arial"/>
              <a:sym typeface="Arial"/>
            </a:endParaRPr>
          </a:p>
          <a:p>
            <a:pPr indent="0" lvl="0" marL="0" marR="0" rtl="0" algn="l">
              <a:spcBef>
                <a:spcPts val="0"/>
              </a:spcBef>
              <a:spcAft>
                <a:spcPts val="0"/>
              </a:spcAft>
              <a:buNone/>
            </a:pPr>
            <a:r>
              <a:rPr b="1" i="0" lang="en" sz="1600" u="none" cap="none" strike="noStrike">
                <a:solidFill>
                  <a:schemeClr val="dk1"/>
                </a:solidFill>
                <a:latin typeface="Courier New"/>
                <a:ea typeface="Courier New"/>
                <a:cs typeface="Courier New"/>
                <a:sym typeface="Courier New"/>
              </a:rPr>
              <a:t>	}</a:t>
            </a:r>
            <a:endParaRPr b="0" i="0" sz="1800" u="none" cap="none" strike="noStrike">
              <a:solidFill>
                <a:schemeClr val="dk1"/>
              </a:solidFill>
              <a:latin typeface="Arial"/>
              <a:ea typeface="Arial"/>
              <a:cs typeface="Arial"/>
              <a:sym typeface="Arial"/>
            </a:endParaRPr>
          </a:p>
          <a:p>
            <a:pPr indent="0" lvl="0" marL="0" marR="0" rtl="0" algn="l">
              <a:spcBef>
                <a:spcPts val="0"/>
              </a:spcBef>
              <a:spcAft>
                <a:spcPts val="0"/>
              </a:spcAft>
              <a:buNone/>
            </a:pPr>
            <a:r>
              <a:rPr b="1" i="0" lang="en" sz="1600" u="none" cap="none" strike="noStrike">
                <a:solidFill>
                  <a:schemeClr val="dk1"/>
                </a:solidFill>
                <a:latin typeface="Courier New"/>
                <a:ea typeface="Courier New"/>
                <a:cs typeface="Courier New"/>
                <a:sym typeface="Courier New"/>
              </a:rPr>
              <a:t>	return(1);</a:t>
            </a:r>
            <a:endParaRPr b="0" i="0" sz="1800" u="none" cap="none" strike="noStrike">
              <a:solidFill>
                <a:schemeClr val="dk1"/>
              </a:solidFill>
              <a:latin typeface="Arial"/>
              <a:ea typeface="Arial"/>
              <a:cs typeface="Arial"/>
              <a:sym typeface="Arial"/>
            </a:endParaRPr>
          </a:p>
          <a:p>
            <a:pPr indent="0" lvl="0" marL="0" marR="0" rtl="0" algn="l">
              <a:spcBef>
                <a:spcPts val="0"/>
              </a:spcBef>
              <a:spcAft>
                <a:spcPts val="0"/>
              </a:spcAft>
              <a:buNone/>
            </a:pPr>
            <a:r>
              <a:rPr b="1" i="0" lang="en" sz="1600" u="none" cap="none" strike="noStrike">
                <a:solidFill>
                  <a:schemeClr val="dk1"/>
                </a:solidFill>
                <a:latin typeface="Courier New"/>
                <a:ea typeface="Courier New"/>
                <a:cs typeface="Courier New"/>
                <a:sym typeface="Courier New"/>
              </a:rPr>
              <a:t>}</a:t>
            </a:r>
            <a:endParaRPr b="0" i="0" sz="1800" u="none" cap="none" strike="noStrike">
              <a:solidFill>
                <a:schemeClr val="dk1"/>
              </a:solidFill>
              <a:latin typeface="Arial"/>
              <a:ea typeface="Arial"/>
              <a:cs typeface="Arial"/>
              <a:sym typeface="Arial"/>
            </a:endParaRPr>
          </a:p>
        </p:txBody>
      </p:sp>
      <p:sp>
        <p:nvSpPr>
          <p:cNvPr id="290" name="Shape 290"/>
          <p:cNvSpPr/>
          <p:nvPr/>
        </p:nvSpPr>
        <p:spPr>
          <a:xfrm>
            <a:off x="7482464" y="4549170"/>
            <a:ext cx="629100" cy="444600"/>
          </a:xfrm>
          <a:prstGeom prst="rect">
            <a:avLst/>
          </a:prstGeom>
          <a:solidFill>
            <a:srgbClr val="F4FEDE"/>
          </a:solidFill>
          <a:ln cap="flat" cmpd="sng" w="12700">
            <a:solidFill>
              <a:schemeClr val="dk1"/>
            </a:solidFill>
            <a:prstDash val="solid"/>
            <a:miter lim="8000"/>
            <a:headEnd len="med" w="med" type="none"/>
            <a:tailEnd len="med" w="med"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i="0" lang="en" sz="1400" u="none" cap="none" strike="noStrike">
                <a:solidFill>
                  <a:schemeClr val="dk1"/>
                </a:solidFill>
                <a:latin typeface="Arial"/>
                <a:ea typeface="Arial"/>
                <a:cs typeface="Arial"/>
                <a:sym typeface="Arial"/>
              </a:rPr>
              <a:t>i++</a:t>
            </a:r>
            <a:endParaRPr b="0" i="0" sz="1800" u="none" cap="none" strike="noStrike">
              <a:solidFill>
                <a:schemeClr val="dk1"/>
              </a:solidFill>
              <a:latin typeface="Arial"/>
              <a:ea typeface="Arial"/>
              <a:cs typeface="Arial"/>
              <a:sym typeface="Arial"/>
            </a:endParaRPr>
          </a:p>
        </p:txBody>
      </p:sp>
      <p:cxnSp>
        <p:nvCxnSpPr>
          <p:cNvPr id="291" name="Shape 291"/>
          <p:cNvCxnSpPr/>
          <p:nvPr/>
        </p:nvCxnSpPr>
        <p:spPr>
          <a:xfrm>
            <a:off x="7903685" y="4268024"/>
            <a:ext cx="0" cy="273300"/>
          </a:xfrm>
          <a:prstGeom prst="straightConnector1">
            <a:avLst/>
          </a:prstGeom>
          <a:noFill/>
          <a:ln cap="flat" cmpd="sng" w="28575">
            <a:solidFill>
              <a:srgbClr val="00279F"/>
            </a:solidFill>
            <a:prstDash val="solid"/>
            <a:round/>
            <a:headEnd len="med" w="med" type="none"/>
            <a:tailEnd len="med" w="med" type="triangle"/>
          </a:ln>
        </p:spPr>
      </p:cxnSp>
      <p:sp>
        <p:nvSpPr>
          <p:cNvPr id="292" name="Shape 292"/>
          <p:cNvSpPr txBox="1"/>
          <p:nvPr/>
        </p:nvSpPr>
        <p:spPr>
          <a:xfrm>
            <a:off x="457200" y="5001625"/>
            <a:ext cx="8660100" cy="14064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Clr>
                <a:schemeClr val="dk1"/>
              </a:buClr>
              <a:buSzPts val="1100"/>
              <a:buFont typeface="Arial"/>
              <a:buNone/>
            </a:pPr>
            <a:r>
              <a:rPr b="1" lang="en" sz="2400">
                <a:solidFill>
                  <a:schemeClr val="dk1"/>
                </a:solidFill>
              </a:rPr>
              <a:t>What test obligations must be covered?</a:t>
            </a:r>
            <a:endParaRPr b="1" sz="2400"/>
          </a:p>
          <a:p>
            <a:pPr indent="0" lvl="0" marL="0" rtl="0">
              <a:spcBef>
                <a:spcPts val="0"/>
              </a:spcBef>
              <a:spcAft>
                <a:spcPts val="0"/>
              </a:spcAft>
              <a:buNone/>
            </a:pPr>
            <a:r>
              <a:rPr b="1" lang="en" sz="2400"/>
              <a:t>How does fault detection potential change?</a:t>
            </a:r>
            <a:endParaRPr b="1" sz="2400"/>
          </a:p>
          <a:p>
            <a:pPr indent="0" lvl="0" marL="0" rtl="0">
              <a:spcBef>
                <a:spcPts val="0"/>
              </a:spcBef>
              <a:spcAft>
                <a:spcPts val="0"/>
              </a:spcAft>
              <a:buNone/>
            </a:pPr>
            <a:r>
              <a:rPr b="1" lang="en" sz="2400"/>
              <a:t>Where would we want to use branch coverage?</a:t>
            </a:r>
            <a:endParaRPr b="1" sz="2400"/>
          </a:p>
        </p:txBody>
      </p:sp>
      <p:sp>
        <p:nvSpPr>
          <p:cNvPr id="293" name="Shape 293"/>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7" name="Shape 297"/>
        <p:cNvGrpSpPr/>
        <p:nvPr/>
      </p:nvGrpSpPr>
      <p:grpSpPr>
        <a:xfrm>
          <a:off x="0" y="0"/>
          <a:ext cx="0" cy="0"/>
          <a:chOff x="0" y="0"/>
          <a:chExt cx="0" cy="0"/>
        </a:xfrm>
      </p:grpSpPr>
      <p:sp>
        <p:nvSpPr>
          <p:cNvPr id="298" name="Shape 298"/>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Decisions and Conditions</a:t>
            </a:r>
            <a:endParaRPr/>
          </a:p>
        </p:txBody>
      </p:sp>
      <p:sp>
        <p:nvSpPr>
          <p:cNvPr id="299" name="Shape 299"/>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20000"/>
              </a:lnSpc>
              <a:spcBef>
                <a:spcPts val="0"/>
              </a:spcBef>
              <a:spcAft>
                <a:spcPts val="0"/>
              </a:spcAft>
              <a:buSzPts val="3000"/>
              <a:buChar char="●"/>
            </a:pPr>
            <a:r>
              <a:rPr lang="en"/>
              <a:t>A </a:t>
            </a:r>
            <a:r>
              <a:rPr i="1" lang="en"/>
              <a:t>decision</a:t>
            </a:r>
            <a:r>
              <a:rPr lang="en"/>
              <a:t> is a complex Boolean expression.</a:t>
            </a:r>
            <a:endParaRPr/>
          </a:p>
          <a:p>
            <a:pPr indent="-381000" lvl="1" marL="914400" marR="0" rtl="0" algn="l">
              <a:lnSpc>
                <a:spcPct val="120000"/>
              </a:lnSpc>
              <a:spcBef>
                <a:spcPts val="0"/>
              </a:spcBef>
              <a:spcAft>
                <a:spcPts val="0"/>
              </a:spcAft>
              <a:buSzPts val="2400"/>
              <a:buChar char="○"/>
            </a:pPr>
            <a:r>
              <a:rPr lang="en"/>
              <a:t>Often cause control-flow branching:</a:t>
            </a:r>
            <a:endParaRPr/>
          </a:p>
          <a:p>
            <a:pPr indent="-355600" lvl="2" marL="1371600" marR="0" rtl="0" algn="l">
              <a:lnSpc>
                <a:spcPct val="120000"/>
              </a:lnSpc>
              <a:spcBef>
                <a:spcPts val="0"/>
              </a:spcBef>
              <a:spcAft>
                <a:spcPts val="0"/>
              </a:spcAft>
              <a:buSzPts val="2000"/>
              <a:buFont typeface="Courier New"/>
              <a:buChar char="■"/>
            </a:pPr>
            <a:r>
              <a:rPr lang="en" sz="2000">
                <a:latin typeface="Courier New"/>
                <a:ea typeface="Courier New"/>
                <a:cs typeface="Courier New"/>
                <a:sym typeface="Courier New"/>
              </a:rPr>
              <a:t>if ((a &amp;&amp; b) || !c) { ...</a:t>
            </a:r>
            <a:endParaRPr sz="2000">
              <a:latin typeface="Courier New"/>
              <a:ea typeface="Courier New"/>
              <a:cs typeface="Courier New"/>
              <a:sym typeface="Courier New"/>
            </a:endParaRPr>
          </a:p>
          <a:p>
            <a:pPr indent="-381000" lvl="1" marL="914400" marR="0" rtl="0" algn="l">
              <a:lnSpc>
                <a:spcPct val="120000"/>
              </a:lnSpc>
              <a:spcBef>
                <a:spcPts val="0"/>
              </a:spcBef>
              <a:spcAft>
                <a:spcPts val="0"/>
              </a:spcAft>
              <a:buSzPts val="2400"/>
              <a:buChar char="○"/>
            </a:pPr>
            <a:r>
              <a:rPr lang="en"/>
              <a:t>But not always:</a:t>
            </a:r>
            <a:endParaRPr/>
          </a:p>
          <a:p>
            <a:pPr indent="-355600" lvl="2" marL="1371600" marR="0" rtl="0" algn="l">
              <a:lnSpc>
                <a:spcPct val="120000"/>
              </a:lnSpc>
              <a:spcBef>
                <a:spcPts val="0"/>
              </a:spcBef>
              <a:spcAft>
                <a:spcPts val="0"/>
              </a:spcAft>
              <a:buSzPts val="2000"/>
              <a:buFont typeface="Courier New"/>
              <a:buChar char="■"/>
            </a:pPr>
            <a:r>
              <a:rPr lang="en" sz="2000">
                <a:latin typeface="Courier New"/>
                <a:ea typeface="Courier New"/>
                <a:cs typeface="Courier New"/>
                <a:sym typeface="Courier New"/>
              </a:rPr>
              <a:t>Boolean x = ((a &amp;&amp; b) || !c);</a:t>
            </a:r>
            <a:endParaRPr sz="2000">
              <a:latin typeface="Courier New"/>
              <a:ea typeface="Courier New"/>
              <a:cs typeface="Courier New"/>
              <a:sym typeface="Courier New"/>
            </a:endParaRPr>
          </a:p>
          <a:p>
            <a:pPr indent="-381000" lvl="1" marL="914400" marR="0" rtl="0" algn="l">
              <a:lnSpc>
                <a:spcPct val="120000"/>
              </a:lnSpc>
              <a:spcBef>
                <a:spcPts val="0"/>
              </a:spcBef>
              <a:spcAft>
                <a:spcPts val="0"/>
              </a:spcAft>
              <a:buSzPts val="2400"/>
              <a:buChar char="○"/>
            </a:pPr>
            <a:r>
              <a:rPr lang="en"/>
              <a:t>Made up of </a:t>
            </a:r>
            <a:r>
              <a:rPr i="1" lang="en"/>
              <a:t>conditions</a:t>
            </a:r>
            <a:r>
              <a:rPr lang="en"/>
              <a:t> connected with Boolean operators (and, or, xor, not):</a:t>
            </a:r>
            <a:endParaRPr/>
          </a:p>
          <a:p>
            <a:pPr indent="-381000" lvl="2" marL="1371600" marR="0" rtl="0" algn="l">
              <a:lnSpc>
                <a:spcPct val="120000"/>
              </a:lnSpc>
              <a:spcBef>
                <a:spcPts val="0"/>
              </a:spcBef>
              <a:spcAft>
                <a:spcPts val="0"/>
              </a:spcAft>
              <a:buSzPts val="2400"/>
              <a:buChar char="■"/>
            </a:pPr>
            <a:r>
              <a:rPr lang="en"/>
              <a:t>Simple Boolean connectives.</a:t>
            </a:r>
            <a:endParaRPr/>
          </a:p>
          <a:p>
            <a:pPr indent="-342900" lvl="3" marL="1828800" marR="0" rtl="0" algn="l">
              <a:lnSpc>
                <a:spcPct val="120000"/>
              </a:lnSpc>
              <a:spcBef>
                <a:spcPts val="0"/>
              </a:spcBef>
              <a:spcAft>
                <a:spcPts val="0"/>
              </a:spcAft>
              <a:buSzPts val="1800"/>
              <a:buChar char="●"/>
            </a:pPr>
            <a:r>
              <a:rPr lang="en"/>
              <a:t>Boolean variables: </a:t>
            </a:r>
            <a:r>
              <a:rPr lang="en">
                <a:latin typeface="Courier New"/>
                <a:ea typeface="Courier New"/>
                <a:cs typeface="Courier New"/>
                <a:sym typeface="Courier New"/>
              </a:rPr>
              <a:t>Boolean b = false;</a:t>
            </a:r>
            <a:endParaRPr>
              <a:latin typeface="Courier New"/>
              <a:ea typeface="Courier New"/>
              <a:cs typeface="Courier New"/>
              <a:sym typeface="Courier New"/>
            </a:endParaRPr>
          </a:p>
          <a:p>
            <a:pPr indent="-342900" lvl="3" marL="1828800" marR="0" rtl="0" algn="l">
              <a:lnSpc>
                <a:spcPct val="120000"/>
              </a:lnSpc>
              <a:spcBef>
                <a:spcPts val="0"/>
              </a:spcBef>
              <a:spcAft>
                <a:spcPts val="0"/>
              </a:spcAft>
              <a:buSzPts val="1800"/>
              <a:buChar char="●"/>
            </a:pPr>
            <a:r>
              <a:rPr lang="en"/>
              <a:t>Subexpressions that evaluate to true/false involving (&lt;, &gt;, &lt;=, &gt;=, ==, and !=): </a:t>
            </a:r>
            <a:r>
              <a:rPr lang="en">
                <a:latin typeface="Courier New"/>
                <a:ea typeface="Courier New"/>
                <a:cs typeface="Courier New"/>
                <a:sym typeface="Courier New"/>
              </a:rPr>
              <a:t>Boolean x = (y &lt; 12);</a:t>
            </a:r>
            <a:endParaRPr>
              <a:latin typeface="Courier New"/>
              <a:ea typeface="Courier New"/>
              <a:cs typeface="Courier New"/>
              <a:sym typeface="Courier New"/>
            </a:endParaRPr>
          </a:p>
          <a:p>
            <a:pPr indent="0" lvl="0" marL="0" marR="0" rtl="0" algn="l">
              <a:lnSpc>
                <a:spcPct val="120000"/>
              </a:lnSpc>
              <a:spcBef>
                <a:spcPts val="0"/>
              </a:spcBef>
              <a:spcAft>
                <a:spcPts val="0"/>
              </a:spcAft>
              <a:buNone/>
            </a:pPr>
            <a:r>
              <a:t/>
            </a:r>
            <a:endParaRPr sz="2400"/>
          </a:p>
        </p:txBody>
      </p:sp>
      <p:sp>
        <p:nvSpPr>
          <p:cNvPr id="300" name="Shape 300"/>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4" name="Shape 304"/>
        <p:cNvGrpSpPr/>
        <p:nvPr/>
      </p:nvGrpSpPr>
      <p:grpSpPr>
        <a:xfrm>
          <a:off x="0" y="0"/>
          <a:ext cx="0" cy="0"/>
          <a:chOff x="0" y="0"/>
          <a:chExt cx="0" cy="0"/>
        </a:xfrm>
      </p:grpSpPr>
      <p:sp>
        <p:nvSpPr>
          <p:cNvPr id="305" name="Shape 305"/>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Decision Coverage</a:t>
            </a:r>
            <a:endParaRPr/>
          </a:p>
        </p:txBody>
      </p:sp>
      <p:sp>
        <p:nvSpPr>
          <p:cNvPr id="306" name="Shape 306"/>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20000"/>
              </a:lnSpc>
              <a:spcBef>
                <a:spcPts val="0"/>
              </a:spcBef>
              <a:spcAft>
                <a:spcPts val="0"/>
              </a:spcAft>
              <a:buClr>
                <a:schemeClr val="dk1"/>
              </a:buClr>
              <a:buSzPts val="3000"/>
              <a:buFont typeface="Arial"/>
              <a:buChar char="●"/>
            </a:pPr>
            <a:r>
              <a:rPr lang="en"/>
              <a:t>Branch Coverage deals with a subset of  </a:t>
            </a:r>
            <a:r>
              <a:rPr i="1" lang="en"/>
              <a:t>decisions</a:t>
            </a:r>
            <a:r>
              <a:rPr lang="en"/>
              <a:t>.</a:t>
            </a:r>
            <a:endParaRPr/>
          </a:p>
          <a:p>
            <a:pPr indent="-419100" lvl="1" marL="914400" marR="0" rtl="0" algn="l">
              <a:lnSpc>
                <a:spcPct val="120000"/>
              </a:lnSpc>
              <a:spcBef>
                <a:spcPts val="0"/>
              </a:spcBef>
              <a:spcAft>
                <a:spcPts val="0"/>
              </a:spcAft>
              <a:buClr>
                <a:schemeClr val="dk1"/>
              </a:buClr>
              <a:buSzPts val="3000"/>
              <a:buFont typeface="Arial"/>
              <a:buChar char="○"/>
            </a:pPr>
            <a:r>
              <a:rPr lang="en"/>
              <a:t>Branching decisions that decide how control is routed through the program.</a:t>
            </a:r>
            <a:endParaRPr/>
          </a:p>
          <a:p>
            <a:pPr indent="-419100" lvl="0" marL="457200" marR="0" rtl="0" algn="l">
              <a:lnSpc>
                <a:spcPct val="120000"/>
              </a:lnSpc>
              <a:spcBef>
                <a:spcPts val="0"/>
              </a:spcBef>
              <a:spcAft>
                <a:spcPts val="0"/>
              </a:spcAft>
              <a:buClr>
                <a:schemeClr val="dk1"/>
              </a:buClr>
              <a:buSzPts val="3000"/>
              <a:buFont typeface="Arial"/>
              <a:buChar char="●"/>
            </a:pPr>
            <a:r>
              <a:rPr lang="en"/>
              <a:t>Decision coverage requires that all boolean decisions evaluate to true and false.</a:t>
            </a:r>
            <a:endParaRPr/>
          </a:p>
          <a:p>
            <a:pPr indent="-419100" lvl="0" marL="457200" marR="0" rtl="0" algn="l">
              <a:lnSpc>
                <a:spcPct val="120000"/>
              </a:lnSpc>
              <a:spcBef>
                <a:spcPts val="0"/>
              </a:spcBef>
              <a:spcAft>
                <a:spcPts val="0"/>
              </a:spcAft>
              <a:buSzPts val="3000"/>
              <a:buChar char="●"/>
            </a:pPr>
            <a:r>
              <a:rPr lang="en"/>
              <a:t>Coverage = Number of Decisions Covered</a:t>
            </a:r>
            <a:endParaRPr/>
          </a:p>
          <a:p>
            <a:pPr indent="0" lvl="0" marL="0" marR="0" rtl="0" algn="l">
              <a:lnSpc>
                <a:spcPct val="120000"/>
              </a:lnSpc>
              <a:spcBef>
                <a:spcPts val="0"/>
              </a:spcBef>
              <a:spcAft>
                <a:spcPts val="0"/>
              </a:spcAft>
              <a:buNone/>
            </a:pPr>
            <a:r>
              <a:rPr lang="en"/>
              <a:t>						Number of Total Decisions</a:t>
            </a:r>
            <a:endParaRPr/>
          </a:p>
        </p:txBody>
      </p:sp>
      <p:cxnSp>
        <p:nvCxnSpPr>
          <p:cNvPr id="307" name="Shape 307"/>
          <p:cNvCxnSpPr/>
          <p:nvPr/>
        </p:nvCxnSpPr>
        <p:spPr>
          <a:xfrm flipH="1" rot="10800000">
            <a:off x="2968650" y="5389550"/>
            <a:ext cx="5389500" cy="11700"/>
          </a:xfrm>
          <a:prstGeom prst="straightConnector1">
            <a:avLst/>
          </a:prstGeom>
          <a:noFill/>
          <a:ln cap="flat" cmpd="sng" w="19050">
            <a:solidFill>
              <a:srgbClr val="000000"/>
            </a:solidFill>
            <a:prstDash val="solid"/>
            <a:round/>
            <a:headEnd len="lg" w="lg" type="none"/>
            <a:tailEnd len="lg" w="lg" type="none"/>
          </a:ln>
        </p:spPr>
      </p:cxnSp>
      <p:sp>
        <p:nvSpPr>
          <p:cNvPr id="308" name="Shape 308"/>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2" name="Shape 312"/>
        <p:cNvGrpSpPr/>
        <p:nvPr/>
      </p:nvGrpSpPr>
      <p:grpSpPr>
        <a:xfrm>
          <a:off x="0" y="0"/>
          <a:ext cx="0" cy="0"/>
          <a:chOff x="0" y="0"/>
          <a:chExt cx="0" cy="0"/>
        </a:xfrm>
      </p:grpSpPr>
      <p:sp>
        <p:nvSpPr>
          <p:cNvPr id="313" name="Shape 313"/>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Basic Condition Coverage</a:t>
            </a:r>
            <a:endParaRPr/>
          </a:p>
        </p:txBody>
      </p:sp>
      <p:sp>
        <p:nvSpPr>
          <p:cNvPr id="314" name="Shape 314"/>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nSpc>
                <a:spcPct val="120000"/>
              </a:lnSpc>
              <a:spcBef>
                <a:spcPts val="0"/>
              </a:spcBef>
              <a:spcAft>
                <a:spcPts val="0"/>
              </a:spcAft>
              <a:buSzPts val="3000"/>
              <a:buChar char="●"/>
            </a:pPr>
            <a:r>
              <a:rPr lang="en"/>
              <a:t>Several coverage metrics examine the individual </a:t>
            </a:r>
            <a:r>
              <a:rPr i="1" lang="en"/>
              <a:t>conditions</a:t>
            </a:r>
            <a:r>
              <a:rPr lang="en"/>
              <a:t> that make up a </a:t>
            </a:r>
            <a:r>
              <a:rPr i="1" lang="en"/>
              <a:t>decision</a:t>
            </a:r>
            <a:r>
              <a:rPr lang="en"/>
              <a:t>.</a:t>
            </a:r>
            <a:endParaRPr/>
          </a:p>
          <a:p>
            <a:pPr indent="-419100" lvl="0" marL="457200" marR="0" rtl="0" algn="l">
              <a:lnSpc>
                <a:spcPct val="120000"/>
              </a:lnSpc>
              <a:spcBef>
                <a:spcPts val="0"/>
              </a:spcBef>
              <a:spcAft>
                <a:spcPts val="0"/>
              </a:spcAft>
              <a:buSzPts val="3000"/>
              <a:buChar char="●"/>
            </a:pPr>
            <a:r>
              <a:rPr lang="en"/>
              <a:t>Identify faults in decision</a:t>
            </a:r>
            <a:r>
              <a:rPr i="1" lang="en"/>
              <a:t> </a:t>
            </a:r>
            <a:r>
              <a:rPr lang="en"/>
              <a:t>statements.</a:t>
            </a:r>
            <a:endParaRPr/>
          </a:p>
          <a:p>
            <a:pPr indent="0" lvl="0" marL="0" marR="0" rtl="0" algn="l">
              <a:lnSpc>
                <a:spcPct val="120000"/>
              </a:lnSpc>
              <a:spcBef>
                <a:spcPts val="0"/>
              </a:spcBef>
              <a:spcAft>
                <a:spcPts val="0"/>
              </a:spcAft>
              <a:buNone/>
            </a:pPr>
            <a:r>
              <a:rPr lang="en"/>
              <a:t>	</a:t>
            </a:r>
            <a:r>
              <a:rPr lang="en" sz="1800">
                <a:latin typeface="Courier New"/>
                <a:ea typeface="Courier New"/>
                <a:cs typeface="Courier New"/>
                <a:sym typeface="Courier New"/>
              </a:rPr>
              <a:t>(</a:t>
            </a:r>
            <a:r>
              <a:rPr b="1" lang="en" sz="1800">
                <a:latin typeface="Courier New"/>
                <a:ea typeface="Courier New"/>
                <a:cs typeface="Courier New"/>
                <a:sym typeface="Courier New"/>
              </a:rPr>
              <a:t>a == 1</a:t>
            </a:r>
            <a:r>
              <a:rPr lang="en" sz="1800">
                <a:latin typeface="Courier New"/>
                <a:ea typeface="Courier New"/>
                <a:cs typeface="Courier New"/>
                <a:sym typeface="Courier New"/>
              </a:rPr>
              <a:t> || b == -1) </a:t>
            </a:r>
            <a:r>
              <a:rPr lang="en" sz="1800"/>
              <a:t>instead of </a:t>
            </a:r>
            <a:r>
              <a:rPr lang="en" sz="1800">
                <a:latin typeface="Courier New"/>
                <a:ea typeface="Courier New"/>
                <a:cs typeface="Courier New"/>
                <a:sym typeface="Courier New"/>
              </a:rPr>
              <a:t>(</a:t>
            </a:r>
            <a:r>
              <a:rPr b="1" lang="en" sz="1800">
                <a:latin typeface="Courier New"/>
                <a:ea typeface="Courier New"/>
                <a:cs typeface="Courier New"/>
                <a:sym typeface="Courier New"/>
              </a:rPr>
              <a:t>a == -1</a:t>
            </a:r>
            <a:r>
              <a:rPr lang="en" sz="1800">
                <a:latin typeface="Courier New"/>
                <a:ea typeface="Courier New"/>
                <a:cs typeface="Courier New"/>
                <a:sym typeface="Courier New"/>
              </a:rPr>
              <a:t> || b == -1)</a:t>
            </a:r>
            <a:endParaRPr sz="1800"/>
          </a:p>
          <a:p>
            <a:pPr indent="-419100" lvl="0" marL="457200" marR="0" rtl="0" algn="l">
              <a:lnSpc>
                <a:spcPct val="120000"/>
              </a:lnSpc>
              <a:spcBef>
                <a:spcPts val="0"/>
              </a:spcBef>
              <a:spcAft>
                <a:spcPts val="0"/>
              </a:spcAft>
              <a:buClr>
                <a:schemeClr val="dk1"/>
              </a:buClr>
              <a:buSzPts val="3000"/>
              <a:buFont typeface="Arial"/>
              <a:buChar char="●"/>
            </a:pPr>
            <a:r>
              <a:rPr lang="en"/>
              <a:t>Most basic form: make each condition T/F.</a:t>
            </a:r>
            <a:endParaRPr/>
          </a:p>
          <a:p>
            <a:pPr indent="-381000" lvl="0" marL="457200" marR="0" rtl="0" algn="l">
              <a:lnSpc>
                <a:spcPct val="120000"/>
              </a:lnSpc>
              <a:spcBef>
                <a:spcPts val="0"/>
              </a:spcBef>
              <a:spcAft>
                <a:spcPts val="0"/>
              </a:spcAft>
              <a:buSzPts val="2400"/>
              <a:buChar char="●"/>
            </a:pPr>
            <a:r>
              <a:rPr lang="en" sz="2400"/>
              <a:t>Coverage = Number of Truth Values for All Conditions</a:t>
            </a:r>
            <a:endParaRPr sz="2400"/>
          </a:p>
          <a:p>
            <a:pPr indent="0" lvl="0" marL="0" marR="0" rtl="0" algn="l">
              <a:lnSpc>
                <a:spcPct val="120000"/>
              </a:lnSpc>
              <a:spcBef>
                <a:spcPts val="0"/>
              </a:spcBef>
              <a:spcAft>
                <a:spcPts val="0"/>
              </a:spcAft>
              <a:buNone/>
            </a:pPr>
            <a:r>
              <a:rPr lang="en" sz="2400"/>
              <a:t>						2x Number of Conditions</a:t>
            </a:r>
            <a:endParaRPr sz="2400"/>
          </a:p>
        </p:txBody>
      </p:sp>
      <p:cxnSp>
        <p:nvCxnSpPr>
          <p:cNvPr id="315" name="Shape 315"/>
          <p:cNvCxnSpPr/>
          <p:nvPr/>
        </p:nvCxnSpPr>
        <p:spPr>
          <a:xfrm flipH="1" rot="10800000">
            <a:off x="2756075" y="5399475"/>
            <a:ext cx="5389500" cy="11700"/>
          </a:xfrm>
          <a:prstGeom prst="straightConnector1">
            <a:avLst/>
          </a:prstGeom>
          <a:noFill/>
          <a:ln cap="flat" cmpd="sng" w="19050">
            <a:solidFill>
              <a:srgbClr val="000000"/>
            </a:solidFill>
            <a:prstDash val="solid"/>
            <a:round/>
            <a:headEnd len="lg" w="lg" type="none"/>
            <a:tailEnd len="lg" w="lg" type="none"/>
          </a:ln>
        </p:spPr>
      </p:cxnSp>
      <p:sp>
        <p:nvSpPr>
          <p:cNvPr id="316" name="Shape 316"/>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4" name="Shape 324"/>
        <p:cNvGrpSpPr/>
        <p:nvPr/>
      </p:nvGrpSpPr>
      <p:grpSpPr>
        <a:xfrm>
          <a:off x="0" y="0"/>
          <a:ext cx="0" cy="0"/>
          <a:chOff x="0" y="0"/>
          <a:chExt cx="0" cy="0"/>
        </a:xfrm>
      </p:grpSpPr>
      <p:sp>
        <p:nvSpPr>
          <p:cNvPr id="325" name="Shape 325"/>
          <p:cNvSpPr txBox="1"/>
          <p:nvPr>
            <p:ph type="title"/>
          </p:nvPr>
        </p:nvSpPr>
        <p:spPr>
          <a:xfrm>
            <a:off x="457200" y="375188"/>
            <a:ext cx="8229600" cy="1143000"/>
          </a:xfrm>
          <a:prstGeom prst="rect">
            <a:avLst/>
          </a:prstGeom>
          <a:noFill/>
          <a:ln>
            <a:noFill/>
          </a:ln>
        </p:spPr>
        <p:txBody>
          <a:bodyPr anchorCtr="0" anchor="ctr" bIns="45700" lIns="91425" spcFirstLastPara="1" rIns="45700" wrap="square" tIns="45700">
            <a:noAutofit/>
          </a:bodyPr>
          <a:lstStyle/>
          <a:p>
            <a:pPr indent="0" lvl="0" marL="0" marR="0" rtl="0" algn="l">
              <a:spcBef>
                <a:spcPts val="0"/>
              </a:spcBef>
              <a:spcAft>
                <a:spcPts val="0"/>
              </a:spcAft>
              <a:buClr>
                <a:srgbClr val="F34E26"/>
              </a:buClr>
              <a:buFont typeface="Arial"/>
              <a:buNone/>
            </a:pPr>
            <a:r>
              <a:rPr b="1" i="0" lang="en" u="none" cap="none" strike="noStrike">
                <a:solidFill>
                  <a:srgbClr val="FFFFFF"/>
                </a:solidFill>
                <a:latin typeface="Arial"/>
                <a:ea typeface="Arial"/>
                <a:cs typeface="Arial"/>
                <a:sym typeface="Arial"/>
              </a:rPr>
              <a:t>Basic Condition Coverage</a:t>
            </a:r>
            <a:endParaRPr b="0" i="0" u="none" cap="none" strike="noStrike">
              <a:solidFill>
                <a:srgbClr val="FFFFFF"/>
              </a:solidFill>
              <a:latin typeface="Arial"/>
              <a:ea typeface="Arial"/>
              <a:cs typeface="Arial"/>
              <a:sym typeface="Arial"/>
            </a:endParaRPr>
          </a:p>
        </p:txBody>
      </p:sp>
      <p:sp>
        <p:nvSpPr>
          <p:cNvPr id="326" name="Shape 326"/>
          <p:cNvSpPr txBox="1"/>
          <p:nvPr>
            <p:ph idx="1" type="body"/>
          </p:nvPr>
        </p:nvSpPr>
        <p:spPr>
          <a:xfrm>
            <a:off x="457200" y="1600200"/>
            <a:ext cx="8229600" cy="4967700"/>
          </a:xfrm>
          <a:prstGeom prst="rect">
            <a:avLst/>
          </a:prstGeom>
          <a:noFill/>
          <a:ln>
            <a:noFill/>
          </a:ln>
        </p:spPr>
        <p:txBody>
          <a:bodyPr anchorCtr="0" anchor="t" bIns="45700" lIns="54850" spcFirstLastPara="1" rIns="91425" wrap="square" tIns="91425">
            <a:noAutofit/>
          </a:bodyPr>
          <a:lstStyle/>
          <a:p>
            <a:pPr indent="-419100" lvl="0" marL="457200" marR="0" rtl="0" algn="l">
              <a:spcBef>
                <a:spcPts val="0"/>
              </a:spcBef>
              <a:spcAft>
                <a:spcPts val="0"/>
              </a:spcAft>
              <a:buClr>
                <a:schemeClr val="dk1"/>
              </a:buClr>
              <a:buSzPts val="3000"/>
              <a:buFont typeface="Arial"/>
              <a:buChar char="●"/>
            </a:pPr>
            <a:r>
              <a:rPr b="0" i="0" lang="en" u="none" cap="none" strike="noStrike">
                <a:solidFill>
                  <a:schemeClr val="dk1"/>
                </a:solidFill>
                <a:latin typeface="Arial"/>
                <a:ea typeface="Arial"/>
                <a:cs typeface="Arial"/>
                <a:sym typeface="Arial"/>
              </a:rPr>
              <a:t>Make each condition both True and False</a:t>
            </a:r>
            <a:endParaRPr b="0" i="0" u="none" cap="none" strike="noStrike">
              <a:solidFill>
                <a:schemeClr val="dk1"/>
              </a:solidFill>
              <a:latin typeface="Arial"/>
              <a:ea typeface="Arial"/>
              <a:cs typeface="Arial"/>
              <a:sym typeface="Arial"/>
            </a:endParaRPr>
          </a:p>
          <a:p>
            <a:pPr indent="0" lvl="0" marL="0" marR="0" rtl="0" algn="l">
              <a:spcBef>
                <a:spcPts val="0"/>
              </a:spcBef>
              <a:spcAft>
                <a:spcPts val="0"/>
              </a:spcAft>
              <a:buNone/>
            </a:pPr>
            <a:r>
              <a:t/>
            </a:r>
            <a:endParaRPr sz="3200"/>
          </a:p>
          <a:p>
            <a:pPr indent="0" lvl="0" marL="0" marR="0" rtl="0" algn="l">
              <a:spcBef>
                <a:spcPts val="0"/>
              </a:spcBef>
              <a:spcAft>
                <a:spcPts val="0"/>
              </a:spcAft>
              <a:buNone/>
            </a:pPr>
            <a:r>
              <a:t/>
            </a:r>
            <a:endParaRPr sz="3200"/>
          </a:p>
          <a:p>
            <a:pPr indent="0" lvl="0" marL="0" marR="0" rtl="0" algn="l">
              <a:spcBef>
                <a:spcPts val="0"/>
              </a:spcBef>
              <a:spcAft>
                <a:spcPts val="0"/>
              </a:spcAft>
              <a:buNone/>
            </a:pPr>
            <a:r>
              <a:t/>
            </a:r>
            <a:endParaRPr sz="3200"/>
          </a:p>
          <a:p>
            <a:pPr indent="0" lvl="0" marL="0" marR="0" rtl="0" algn="l">
              <a:spcBef>
                <a:spcPts val="0"/>
              </a:spcBef>
              <a:spcAft>
                <a:spcPts val="0"/>
              </a:spcAft>
              <a:buNone/>
            </a:pPr>
            <a:r>
              <a:t/>
            </a:r>
            <a:endParaRPr sz="3200"/>
          </a:p>
          <a:p>
            <a:pPr indent="-431800" lvl="0" marL="457200" marR="0" rtl="0" algn="l">
              <a:spcBef>
                <a:spcPts val="0"/>
              </a:spcBef>
              <a:spcAft>
                <a:spcPts val="0"/>
              </a:spcAft>
              <a:buSzPts val="3200"/>
              <a:buChar char="●"/>
            </a:pPr>
            <a:r>
              <a:rPr lang="en" sz="3200"/>
              <a:t>Can be satisfied without hitting both branches, so does not subsume branch coverage.</a:t>
            </a:r>
            <a:endParaRPr sz="3200"/>
          </a:p>
          <a:p>
            <a:pPr indent="-381000" lvl="1" marL="914400" marR="0" rtl="0" algn="l">
              <a:spcBef>
                <a:spcPts val="0"/>
              </a:spcBef>
              <a:spcAft>
                <a:spcPts val="0"/>
              </a:spcAft>
              <a:buSzPts val="2400"/>
              <a:buChar char="○"/>
            </a:pPr>
            <a:r>
              <a:rPr lang="en"/>
              <a:t>In this case, false branch is taken for both tests</a:t>
            </a:r>
            <a:endParaRPr/>
          </a:p>
          <a:p>
            <a:pPr indent="-162052" lvl="0" marL="438912" marR="0" rtl="0" algn="l">
              <a:spcBef>
                <a:spcPts val="0"/>
              </a:spcBef>
              <a:spcAft>
                <a:spcPts val="0"/>
              </a:spcAft>
              <a:buClr>
                <a:schemeClr val="accent1"/>
              </a:buClr>
              <a:buSzPts val="2560"/>
              <a:buFont typeface="Arial"/>
              <a:buNone/>
            </a:pPr>
            <a:r>
              <a:t/>
            </a:r>
            <a:endParaRPr b="0" i="0" sz="2400" u="none" cap="none" strike="noStrike">
              <a:solidFill>
                <a:schemeClr val="dk1"/>
              </a:solidFill>
              <a:latin typeface="Arial"/>
              <a:ea typeface="Arial"/>
              <a:cs typeface="Arial"/>
              <a:sym typeface="Arial"/>
            </a:endParaRPr>
          </a:p>
        </p:txBody>
      </p:sp>
      <p:graphicFrame>
        <p:nvGraphicFramePr>
          <p:cNvPr id="327" name="Shape 327"/>
          <p:cNvGraphicFramePr/>
          <p:nvPr/>
        </p:nvGraphicFramePr>
        <p:xfrm>
          <a:off x="3053525" y="2222338"/>
          <a:ext cx="3000000" cy="3000000"/>
        </p:xfrm>
        <a:graphic>
          <a:graphicData uri="http://schemas.openxmlformats.org/drawingml/2006/table">
            <a:tbl>
              <a:tblPr>
                <a:noFill/>
                <a:tableStyleId>{EB4B47C4-2E1C-4586-B6A4-639B53B92817}</a:tableStyleId>
              </a:tblPr>
              <a:tblGrid>
                <a:gridCol w="1803400"/>
                <a:gridCol w="1803400"/>
                <a:gridCol w="1803400"/>
              </a:tblGrid>
              <a:tr h="457200">
                <a:tc>
                  <a:txBody>
                    <a:bodyPr>
                      <a:noAutofit/>
                    </a:bodyPr>
                    <a:lstStyle/>
                    <a:p>
                      <a:pPr indent="0" lvl="0" marL="0" marR="0" rtl="0" algn="ctr">
                        <a:lnSpc>
                          <a:spcPct val="90000"/>
                        </a:lnSpc>
                        <a:spcBef>
                          <a:spcPts val="0"/>
                        </a:spcBef>
                        <a:spcAft>
                          <a:spcPts val="0"/>
                        </a:spcAft>
                        <a:buClr>
                          <a:srgbClr val="FF0000"/>
                        </a:buClr>
                        <a:buFont typeface="Times New Roman"/>
                        <a:buNone/>
                      </a:pPr>
                      <a:r>
                        <a:rPr b="1" i="0" lang="en" sz="2800" u="none" cap="none" strike="noStrike">
                          <a:solidFill>
                            <a:schemeClr val="dk1"/>
                          </a:solidFill>
                          <a:latin typeface="Times New Roman"/>
                          <a:ea typeface="Times New Roman"/>
                          <a:cs typeface="Times New Roman"/>
                          <a:sym typeface="Times New Roman"/>
                        </a:rPr>
                        <a:t>Test Case</a:t>
                      </a:r>
                      <a:endParaRPr/>
                    </a:p>
                  </a:txBody>
                  <a:tcPr marT="45725" marB="45725" marR="91450" marL="91450">
                    <a:lnL cap="flat" cmpd="sng" w="28575">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28575">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ctr">
                        <a:lnSpc>
                          <a:spcPct val="90000"/>
                        </a:lnSpc>
                        <a:spcBef>
                          <a:spcPts val="0"/>
                        </a:spcBef>
                        <a:spcAft>
                          <a:spcPts val="0"/>
                        </a:spcAft>
                        <a:buClr>
                          <a:srgbClr val="FF0000"/>
                        </a:buClr>
                        <a:buFont typeface="Times New Roman"/>
                        <a:buNone/>
                      </a:pPr>
                      <a:r>
                        <a:rPr b="1" lang="en" sz="2800">
                          <a:solidFill>
                            <a:schemeClr val="dk1"/>
                          </a:solidFill>
                          <a:latin typeface="Times New Roman"/>
                          <a:ea typeface="Times New Roman"/>
                          <a:cs typeface="Times New Roman"/>
                          <a:sym typeface="Times New Roman"/>
                        </a:rPr>
                        <a:t>A</a:t>
                      </a:r>
                      <a:endParaRPr/>
                    </a:p>
                  </a:txBody>
                  <a:tcPr marT="45725" marB="45725" marR="91450" marL="91450">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28575">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ctr">
                        <a:lnSpc>
                          <a:spcPct val="90000"/>
                        </a:lnSpc>
                        <a:spcBef>
                          <a:spcPts val="0"/>
                        </a:spcBef>
                        <a:spcAft>
                          <a:spcPts val="0"/>
                        </a:spcAft>
                        <a:buClr>
                          <a:srgbClr val="FF0000"/>
                        </a:buClr>
                        <a:buFont typeface="Times New Roman"/>
                        <a:buNone/>
                      </a:pPr>
                      <a:r>
                        <a:rPr b="1" lang="en" sz="2800">
                          <a:solidFill>
                            <a:schemeClr val="dk1"/>
                          </a:solidFill>
                          <a:latin typeface="Times New Roman"/>
                          <a:ea typeface="Times New Roman"/>
                          <a:cs typeface="Times New Roman"/>
                          <a:sym typeface="Times New Roman"/>
                        </a:rPr>
                        <a:t>B</a:t>
                      </a:r>
                      <a:endParaRPr/>
                    </a:p>
                  </a:txBody>
                  <a:tcPr marT="45725" marB="45725" marR="91450" marL="91450">
                    <a:lnL cap="flat" cmpd="sng" w="12700">
                      <a:solidFill>
                        <a:schemeClr val="dk1"/>
                      </a:solidFill>
                      <a:prstDash val="solid"/>
                      <a:round/>
                      <a:headEnd len="med" w="med" type="none"/>
                      <a:tailEnd len="med" w="med" type="none"/>
                    </a:lnL>
                    <a:lnR cap="flat" cmpd="sng" w="28575">
                      <a:solidFill>
                        <a:schemeClr val="dk1"/>
                      </a:solidFill>
                      <a:prstDash val="solid"/>
                      <a:round/>
                      <a:headEnd len="med" w="med" type="none"/>
                      <a:tailEnd len="med" w="med" type="none"/>
                    </a:lnR>
                    <a:lnT cap="flat" cmpd="sng" w="28575">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r>
              <a:tr h="574675">
                <a:tc>
                  <a:txBody>
                    <a:bodyPr>
                      <a:noAutofit/>
                    </a:bodyPr>
                    <a:lstStyle/>
                    <a:p>
                      <a:pPr indent="0" lvl="0" marL="0" marR="0" rtl="0" algn="ctr">
                        <a:lnSpc>
                          <a:spcPct val="90000"/>
                        </a:lnSpc>
                        <a:spcBef>
                          <a:spcPts val="0"/>
                        </a:spcBef>
                        <a:spcAft>
                          <a:spcPts val="0"/>
                        </a:spcAft>
                        <a:buClr>
                          <a:srgbClr val="FF0000"/>
                        </a:buClr>
                        <a:buFont typeface="Times New Roman"/>
                        <a:buNone/>
                      </a:pPr>
                      <a:r>
                        <a:rPr b="0" i="0" lang="en" sz="2800" u="none" cap="none" strike="noStrike">
                          <a:solidFill>
                            <a:schemeClr val="dk1"/>
                          </a:solidFill>
                          <a:latin typeface="Times New Roman"/>
                          <a:ea typeface="Times New Roman"/>
                          <a:cs typeface="Times New Roman"/>
                          <a:sym typeface="Times New Roman"/>
                        </a:rPr>
                        <a:t>1</a:t>
                      </a:r>
                      <a:endParaRPr/>
                    </a:p>
                  </a:txBody>
                  <a:tcPr marT="45725" marB="45725" marR="91450" marL="91450">
                    <a:lnL cap="flat" cmpd="sng" w="28575">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Font typeface="Times New Roman"/>
                        <a:buNone/>
                      </a:pPr>
                      <a:r>
                        <a:rPr b="0" i="0" lang="en" sz="2800" u="none" cap="none" strike="noStrike">
                          <a:solidFill>
                            <a:schemeClr val="dk1"/>
                          </a:solidFill>
                          <a:latin typeface="Times New Roman"/>
                          <a:ea typeface="Times New Roman"/>
                          <a:cs typeface="Times New Roman"/>
                          <a:sym typeface="Times New Roman"/>
                        </a:rPr>
                        <a:t>True</a:t>
                      </a:r>
                      <a:endParaRPr/>
                    </a:p>
                  </a:txBody>
                  <a:tcPr marT="45725" marB="45725" marR="91450" marL="91450">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Font typeface="Times New Roman"/>
                        <a:buNone/>
                      </a:pPr>
                      <a:r>
                        <a:rPr b="0" i="0" lang="en" sz="2800" u="none" cap="none" strike="noStrike">
                          <a:solidFill>
                            <a:schemeClr val="dk1"/>
                          </a:solidFill>
                          <a:latin typeface="Times New Roman"/>
                          <a:ea typeface="Times New Roman"/>
                          <a:cs typeface="Times New Roman"/>
                          <a:sym typeface="Times New Roman"/>
                        </a:rPr>
                        <a:t>False</a:t>
                      </a:r>
                      <a:endParaRPr/>
                    </a:p>
                  </a:txBody>
                  <a:tcPr marT="45725" marB="45725" marR="91450" marL="91450">
                    <a:lnL cap="flat" cmpd="sng" w="12700">
                      <a:solidFill>
                        <a:schemeClr val="dk1"/>
                      </a:solidFill>
                      <a:prstDash val="solid"/>
                      <a:round/>
                      <a:headEnd len="med" w="med" type="none"/>
                      <a:tailEnd len="med" w="med" type="none"/>
                    </a:lnL>
                    <a:lnR cap="flat" cmpd="sng" w="28575">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r>
              <a:tr h="777875">
                <a:tc>
                  <a:txBody>
                    <a:bodyPr>
                      <a:noAutofit/>
                    </a:bodyPr>
                    <a:lstStyle/>
                    <a:p>
                      <a:pPr indent="0" lvl="0" marL="0" marR="0" rtl="0" algn="ctr">
                        <a:lnSpc>
                          <a:spcPct val="90000"/>
                        </a:lnSpc>
                        <a:spcBef>
                          <a:spcPts val="0"/>
                        </a:spcBef>
                        <a:spcAft>
                          <a:spcPts val="0"/>
                        </a:spcAft>
                        <a:buClr>
                          <a:srgbClr val="FF0000"/>
                        </a:buClr>
                        <a:buFont typeface="Times New Roman"/>
                        <a:buNone/>
                      </a:pPr>
                      <a:r>
                        <a:rPr b="0" i="0" lang="en" sz="2800" u="none" cap="none" strike="noStrike">
                          <a:solidFill>
                            <a:schemeClr val="dk1"/>
                          </a:solidFill>
                          <a:latin typeface="Times New Roman"/>
                          <a:ea typeface="Times New Roman"/>
                          <a:cs typeface="Times New Roman"/>
                          <a:sym typeface="Times New Roman"/>
                        </a:rPr>
                        <a:t>2</a:t>
                      </a:r>
                      <a:endParaRPr/>
                    </a:p>
                  </a:txBody>
                  <a:tcPr marT="45725" marB="45725" marR="91450" marL="91450">
                    <a:lnL cap="flat" cmpd="sng" w="28575">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28575">
                      <a:solidFill>
                        <a:schemeClr val="dk1"/>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Font typeface="Times New Roman"/>
                        <a:buNone/>
                      </a:pPr>
                      <a:r>
                        <a:rPr b="0" i="0" lang="en" sz="2800" u="none" cap="none" strike="noStrike">
                          <a:solidFill>
                            <a:schemeClr val="dk1"/>
                          </a:solidFill>
                          <a:latin typeface="Times New Roman"/>
                          <a:ea typeface="Times New Roman"/>
                          <a:cs typeface="Times New Roman"/>
                          <a:sym typeface="Times New Roman"/>
                        </a:rPr>
                        <a:t>False</a:t>
                      </a:r>
                      <a:endParaRPr/>
                    </a:p>
                  </a:txBody>
                  <a:tcPr marT="45725" marB="45725" marR="91450" marL="91450">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28575">
                      <a:solidFill>
                        <a:schemeClr val="dk1"/>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Font typeface="Times New Roman"/>
                        <a:buNone/>
                      </a:pPr>
                      <a:r>
                        <a:rPr b="0" i="0" lang="en" sz="2800" u="none" cap="none" strike="noStrike">
                          <a:solidFill>
                            <a:schemeClr val="dk1"/>
                          </a:solidFill>
                          <a:latin typeface="Times New Roman"/>
                          <a:ea typeface="Times New Roman"/>
                          <a:cs typeface="Times New Roman"/>
                          <a:sym typeface="Times New Roman"/>
                        </a:rPr>
                        <a:t>True</a:t>
                      </a:r>
                      <a:endParaRPr/>
                    </a:p>
                  </a:txBody>
                  <a:tcPr marT="45725" marB="45725" marR="91450" marL="91450">
                    <a:lnL cap="flat" cmpd="sng" w="12700">
                      <a:solidFill>
                        <a:schemeClr val="dk1"/>
                      </a:solidFill>
                      <a:prstDash val="solid"/>
                      <a:round/>
                      <a:headEnd len="med" w="med" type="none"/>
                      <a:tailEnd len="med" w="med" type="none"/>
                    </a:lnL>
                    <a:lnR cap="flat" cmpd="sng" w="28575">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28575">
                      <a:solidFill>
                        <a:schemeClr val="dk1"/>
                      </a:solidFill>
                      <a:prstDash val="solid"/>
                      <a:round/>
                      <a:headEnd len="med" w="med" type="none"/>
                      <a:tailEnd len="med" w="med" type="none"/>
                    </a:lnB>
                  </a:tcPr>
                </a:tc>
              </a:tr>
            </a:tbl>
          </a:graphicData>
        </a:graphic>
      </p:graphicFrame>
      <p:sp>
        <p:nvSpPr>
          <p:cNvPr id="328" name="Shape 328"/>
          <p:cNvSpPr txBox="1"/>
          <p:nvPr/>
        </p:nvSpPr>
        <p:spPr>
          <a:xfrm>
            <a:off x="706025" y="2774513"/>
            <a:ext cx="2347500" cy="7683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b="1" lang="en" sz="3600"/>
              <a:t>(A and B)</a:t>
            </a:r>
            <a:endParaRPr b="1" sz="3600"/>
          </a:p>
        </p:txBody>
      </p:sp>
      <p:sp>
        <p:nvSpPr>
          <p:cNvPr id="329" name="Shape 329"/>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7" name="Shape 337"/>
        <p:cNvGrpSpPr/>
        <p:nvPr/>
      </p:nvGrpSpPr>
      <p:grpSpPr>
        <a:xfrm>
          <a:off x="0" y="0"/>
          <a:ext cx="0" cy="0"/>
          <a:chOff x="0" y="0"/>
          <a:chExt cx="0" cy="0"/>
        </a:xfrm>
      </p:grpSpPr>
      <p:sp>
        <p:nvSpPr>
          <p:cNvPr id="338" name="Shape 338"/>
          <p:cNvSpPr txBox="1"/>
          <p:nvPr>
            <p:ph type="title"/>
          </p:nvPr>
        </p:nvSpPr>
        <p:spPr>
          <a:xfrm>
            <a:off x="457200" y="484388"/>
            <a:ext cx="8229600" cy="1143000"/>
          </a:xfrm>
          <a:prstGeom prst="rect">
            <a:avLst/>
          </a:prstGeom>
          <a:noFill/>
          <a:ln>
            <a:noFill/>
          </a:ln>
        </p:spPr>
        <p:txBody>
          <a:bodyPr anchorCtr="0" anchor="ctr" bIns="45700" lIns="91425" spcFirstLastPara="1" rIns="45700" wrap="square" tIns="45700">
            <a:noAutofit/>
          </a:bodyPr>
          <a:lstStyle/>
          <a:p>
            <a:pPr indent="0" lvl="0" marL="0" marR="0" rtl="0" algn="l">
              <a:spcBef>
                <a:spcPts val="0"/>
              </a:spcBef>
              <a:spcAft>
                <a:spcPts val="0"/>
              </a:spcAft>
              <a:buClr>
                <a:srgbClr val="F34E26"/>
              </a:buClr>
              <a:buFont typeface="Arial"/>
              <a:buNone/>
            </a:pPr>
            <a:r>
              <a:rPr lang="en">
                <a:solidFill>
                  <a:srgbClr val="FFFFFF"/>
                </a:solidFill>
              </a:rPr>
              <a:t>Basic </a:t>
            </a:r>
            <a:r>
              <a:rPr b="1" i="0" lang="en" u="none" cap="none" strike="noStrike">
                <a:solidFill>
                  <a:srgbClr val="FFFFFF"/>
                </a:solidFill>
                <a:latin typeface="Arial"/>
                <a:ea typeface="Arial"/>
                <a:cs typeface="Arial"/>
                <a:sym typeface="Arial"/>
              </a:rPr>
              <a:t>Condition Coverage</a:t>
            </a:r>
            <a:endParaRPr b="0" i="0" u="none" cap="none" strike="noStrike">
              <a:solidFill>
                <a:srgbClr val="FFFFFF"/>
              </a:solidFill>
              <a:latin typeface="Arial"/>
              <a:ea typeface="Arial"/>
              <a:cs typeface="Arial"/>
              <a:sym typeface="Arial"/>
            </a:endParaRPr>
          </a:p>
        </p:txBody>
      </p:sp>
      <p:cxnSp>
        <p:nvCxnSpPr>
          <p:cNvPr id="339" name="Shape 339"/>
          <p:cNvCxnSpPr/>
          <p:nvPr/>
        </p:nvCxnSpPr>
        <p:spPr>
          <a:xfrm>
            <a:off x="6927627" y="2652202"/>
            <a:ext cx="0" cy="348600"/>
          </a:xfrm>
          <a:prstGeom prst="straightConnector1">
            <a:avLst/>
          </a:prstGeom>
          <a:noFill/>
          <a:ln cap="flat" cmpd="sng" w="12700">
            <a:solidFill>
              <a:srgbClr val="000000"/>
            </a:solidFill>
            <a:prstDash val="solid"/>
            <a:round/>
            <a:headEnd len="med" w="med" type="none"/>
            <a:tailEnd len="med" w="med" type="triangle"/>
          </a:ln>
        </p:spPr>
      </p:cxnSp>
      <p:cxnSp>
        <p:nvCxnSpPr>
          <p:cNvPr id="340" name="Shape 340"/>
          <p:cNvCxnSpPr/>
          <p:nvPr/>
        </p:nvCxnSpPr>
        <p:spPr>
          <a:xfrm>
            <a:off x="4905668" y="2652202"/>
            <a:ext cx="0" cy="1342500"/>
          </a:xfrm>
          <a:prstGeom prst="straightConnector1">
            <a:avLst/>
          </a:prstGeom>
          <a:noFill/>
          <a:ln cap="flat" cmpd="sng" w="28575">
            <a:solidFill>
              <a:srgbClr val="000000"/>
            </a:solidFill>
            <a:prstDash val="solid"/>
            <a:round/>
            <a:headEnd len="med" w="med" type="none"/>
            <a:tailEnd len="med" w="med" type="triangle"/>
          </a:ln>
        </p:spPr>
      </p:cxnSp>
      <p:sp>
        <p:nvSpPr>
          <p:cNvPr id="341" name="Shape 341"/>
          <p:cNvSpPr/>
          <p:nvPr/>
        </p:nvSpPr>
        <p:spPr>
          <a:xfrm>
            <a:off x="5399537" y="1541500"/>
            <a:ext cx="807600" cy="429000"/>
          </a:xfrm>
          <a:prstGeom prst="rect">
            <a:avLst/>
          </a:prstGeom>
          <a:solidFill>
            <a:srgbClr val="F4FEDE"/>
          </a:solidFill>
          <a:ln cap="flat" cmpd="sng" w="12700">
            <a:solidFill>
              <a:schemeClr val="dk1"/>
            </a:solidFill>
            <a:prstDash val="solid"/>
            <a:miter lim="8000"/>
            <a:headEnd len="med" w="med" type="none"/>
            <a:tailEnd len="med" w="med"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i="0" lang="en" sz="1600" u="none" cap="none" strike="noStrike">
                <a:solidFill>
                  <a:schemeClr val="dk1"/>
                </a:solidFill>
                <a:latin typeface="Arial"/>
                <a:ea typeface="Arial"/>
                <a:cs typeface="Arial"/>
                <a:sym typeface="Arial"/>
              </a:rPr>
              <a:t>i=0</a:t>
            </a:r>
            <a:endParaRPr b="0" i="0" sz="1800" u="none" cap="none" strike="noStrike">
              <a:solidFill>
                <a:schemeClr val="dk1"/>
              </a:solidFill>
              <a:latin typeface="Arial"/>
              <a:ea typeface="Arial"/>
              <a:cs typeface="Arial"/>
              <a:sym typeface="Arial"/>
            </a:endParaRPr>
          </a:p>
        </p:txBody>
      </p:sp>
      <p:sp>
        <p:nvSpPr>
          <p:cNvPr id="342" name="Shape 342"/>
          <p:cNvSpPr/>
          <p:nvPr/>
        </p:nvSpPr>
        <p:spPr>
          <a:xfrm>
            <a:off x="4008400" y="2346103"/>
            <a:ext cx="3053100" cy="715200"/>
          </a:xfrm>
          <a:prstGeom prst="diamond">
            <a:avLst/>
          </a:prstGeom>
          <a:solidFill>
            <a:srgbClr val="F4FEDE"/>
          </a:solidFill>
          <a:ln cap="flat" cmpd="sng" w="12700">
            <a:solidFill>
              <a:schemeClr val="dk1"/>
            </a:solidFill>
            <a:prstDash val="solid"/>
            <a:miter lim="8000"/>
            <a:headEnd len="med" w="med" type="none"/>
            <a:tailEnd len="med" w="med"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i="0" lang="en" sz="1600" u="none" cap="none" strike="noStrike">
                <a:solidFill>
                  <a:srgbClr val="FF0000"/>
                </a:solidFill>
                <a:latin typeface="Arial"/>
                <a:ea typeface="Arial"/>
                <a:cs typeface="Arial"/>
                <a:sym typeface="Arial"/>
              </a:rPr>
              <a:t>i&lt;N</a:t>
            </a:r>
            <a:r>
              <a:rPr b="1" i="0" lang="en" sz="1600" u="none" cap="none" strike="noStrike">
                <a:solidFill>
                  <a:schemeClr val="dk1"/>
                </a:solidFill>
                <a:latin typeface="Arial"/>
                <a:ea typeface="Arial"/>
                <a:cs typeface="Arial"/>
                <a:sym typeface="Arial"/>
              </a:rPr>
              <a:t> and </a:t>
            </a:r>
            <a:r>
              <a:rPr b="1" i="0" lang="en" sz="1600" u="none" cap="none" strike="noStrike">
                <a:solidFill>
                  <a:srgbClr val="FF0000"/>
                </a:solidFill>
                <a:latin typeface="Arial"/>
                <a:ea typeface="Arial"/>
                <a:cs typeface="Arial"/>
                <a:sym typeface="Arial"/>
              </a:rPr>
              <a:t>A[i] &lt;X</a:t>
            </a:r>
            <a:endParaRPr b="0" i="0" sz="1800" u="none" cap="none" strike="noStrike">
              <a:solidFill>
                <a:schemeClr val="dk1"/>
              </a:solidFill>
              <a:latin typeface="Arial"/>
              <a:ea typeface="Arial"/>
              <a:cs typeface="Arial"/>
              <a:sym typeface="Arial"/>
            </a:endParaRPr>
          </a:p>
        </p:txBody>
      </p:sp>
      <p:sp>
        <p:nvSpPr>
          <p:cNvPr id="343" name="Shape 343"/>
          <p:cNvSpPr/>
          <p:nvPr/>
        </p:nvSpPr>
        <p:spPr>
          <a:xfrm>
            <a:off x="5761224" y="3000717"/>
            <a:ext cx="2067000" cy="597000"/>
          </a:xfrm>
          <a:prstGeom prst="diamond">
            <a:avLst/>
          </a:prstGeom>
          <a:solidFill>
            <a:srgbClr val="F4FEDE"/>
          </a:solidFill>
          <a:ln cap="flat" cmpd="sng" w="12700">
            <a:solidFill>
              <a:schemeClr val="dk1"/>
            </a:solidFill>
            <a:prstDash val="solid"/>
            <a:miter lim="8000"/>
            <a:headEnd len="med" w="med" type="none"/>
            <a:tailEnd len="med" w="med"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i="0" lang="en" sz="1600" u="none" cap="none" strike="noStrike">
                <a:solidFill>
                  <a:srgbClr val="FF0000"/>
                </a:solidFill>
                <a:latin typeface="Arial"/>
                <a:ea typeface="Arial"/>
                <a:cs typeface="Arial"/>
                <a:sym typeface="Arial"/>
              </a:rPr>
              <a:t>A[i]&lt;0</a:t>
            </a:r>
            <a:endParaRPr b="0" i="0" sz="1800" u="none" cap="none" strike="noStrike">
              <a:solidFill>
                <a:srgbClr val="FF0000"/>
              </a:solidFill>
              <a:latin typeface="Arial"/>
              <a:ea typeface="Arial"/>
              <a:cs typeface="Arial"/>
              <a:sym typeface="Arial"/>
            </a:endParaRPr>
          </a:p>
        </p:txBody>
      </p:sp>
      <p:sp>
        <p:nvSpPr>
          <p:cNvPr id="344" name="Shape 344"/>
          <p:cNvSpPr/>
          <p:nvPr/>
        </p:nvSpPr>
        <p:spPr>
          <a:xfrm>
            <a:off x="6863714" y="3723508"/>
            <a:ext cx="1522500" cy="429000"/>
          </a:xfrm>
          <a:prstGeom prst="rect">
            <a:avLst/>
          </a:prstGeom>
          <a:solidFill>
            <a:srgbClr val="F4FEDE"/>
          </a:solidFill>
          <a:ln cap="flat" cmpd="sng" w="12700">
            <a:solidFill>
              <a:schemeClr val="dk1"/>
            </a:solidFill>
            <a:prstDash val="solid"/>
            <a:miter lim="8000"/>
            <a:headEnd len="med" w="med" type="none"/>
            <a:tailEnd len="med" w="med"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i="0" lang="en" sz="1600" u="none" cap="none" strike="noStrike">
                <a:solidFill>
                  <a:schemeClr val="dk1"/>
                </a:solidFill>
                <a:latin typeface="Arial"/>
                <a:ea typeface="Arial"/>
                <a:cs typeface="Arial"/>
                <a:sym typeface="Arial"/>
              </a:rPr>
              <a:t>A[i] = - A[i];</a:t>
            </a:r>
            <a:endParaRPr b="0" i="0" sz="1800" u="none" cap="none" strike="noStrike">
              <a:solidFill>
                <a:schemeClr val="dk1"/>
              </a:solidFill>
              <a:latin typeface="Arial"/>
              <a:ea typeface="Arial"/>
              <a:cs typeface="Arial"/>
              <a:sym typeface="Arial"/>
            </a:endParaRPr>
          </a:p>
        </p:txBody>
      </p:sp>
      <p:sp>
        <p:nvSpPr>
          <p:cNvPr id="345" name="Shape 345"/>
          <p:cNvSpPr/>
          <p:nvPr/>
        </p:nvSpPr>
        <p:spPr>
          <a:xfrm>
            <a:off x="4282522" y="4014442"/>
            <a:ext cx="1245000" cy="429000"/>
          </a:xfrm>
          <a:prstGeom prst="rect">
            <a:avLst/>
          </a:prstGeom>
          <a:solidFill>
            <a:srgbClr val="F4FEDE"/>
          </a:solidFill>
          <a:ln cap="flat" cmpd="sng" w="12700">
            <a:solidFill>
              <a:schemeClr val="dk1"/>
            </a:solidFill>
            <a:prstDash val="solid"/>
            <a:miter lim="8000"/>
            <a:headEnd len="med" w="med" type="none"/>
            <a:tailEnd len="med" w="med"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i="0" lang="en" sz="1600" u="none" cap="none" strike="noStrike">
                <a:solidFill>
                  <a:schemeClr val="dk1"/>
                </a:solidFill>
                <a:latin typeface="Arial"/>
                <a:ea typeface="Arial"/>
                <a:cs typeface="Arial"/>
                <a:sym typeface="Arial"/>
              </a:rPr>
              <a:t>return(1)</a:t>
            </a:r>
            <a:endParaRPr b="0" i="0" sz="1800" u="none" cap="none" strike="noStrike">
              <a:solidFill>
                <a:schemeClr val="dk1"/>
              </a:solidFill>
              <a:latin typeface="Arial"/>
              <a:ea typeface="Arial"/>
              <a:cs typeface="Arial"/>
              <a:sym typeface="Arial"/>
            </a:endParaRPr>
          </a:p>
        </p:txBody>
      </p:sp>
      <p:cxnSp>
        <p:nvCxnSpPr>
          <p:cNvPr id="346" name="Shape 346"/>
          <p:cNvCxnSpPr/>
          <p:nvPr/>
        </p:nvCxnSpPr>
        <p:spPr>
          <a:xfrm>
            <a:off x="5812063" y="1997600"/>
            <a:ext cx="0" cy="336600"/>
          </a:xfrm>
          <a:prstGeom prst="straightConnector1">
            <a:avLst/>
          </a:prstGeom>
          <a:noFill/>
          <a:ln cap="flat" cmpd="sng" w="28575">
            <a:solidFill>
              <a:srgbClr val="000000"/>
            </a:solidFill>
            <a:prstDash val="solid"/>
            <a:round/>
            <a:headEnd len="med" w="med" type="none"/>
            <a:tailEnd len="med" w="med" type="triangle"/>
          </a:ln>
        </p:spPr>
      </p:cxnSp>
      <p:cxnSp>
        <p:nvCxnSpPr>
          <p:cNvPr id="347" name="Shape 347"/>
          <p:cNvCxnSpPr/>
          <p:nvPr/>
        </p:nvCxnSpPr>
        <p:spPr>
          <a:xfrm>
            <a:off x="7834022" y="3306804"/>
            <a:ext cx="0" cy="409200"/>
          </a:xfrm>
          <a:prstGeom prst="straightConnector1">
            <a:avLst/>
          </a:prstGeom>
          <a:noFill/>
          <a:ln cap="flat" cmpd="sng" w="28575">
            <a:solidFill>
              <a:srgbClr val="000000"/>
            </a:solidFill>
            <a:prstDash val="solid"/>
            <a:round/>
            <a:headEnd len="med" w="med" type="none"/>
            <a:tailEnd len="med" w="med" type="triangle"/>
          </a:ln>
        </p:spPr>
      </p:cxnSp>
      <p:cxnSp>
        <p:nvCxnSpPr>
          <p:cNvPr id="348" name="Shape 348"/>
          <p:cNvCxnSpPr/>
          <p:nvPr/>
        </p:nvCxnSpPr>
        <p:spPr>
          <a:xfrm>
            <a:off x="8118723" y="4667529"/>
            <a:ext cx="464700" cy="0"/>
          </a:xfrm>
          <a:prstGeom prst="straightConnector1">
            <a:avLst/>
          </a:prstGeom>
          <a:noFill/>
          <a:ln cap="flat" cmpd="sng" w="28575">
            <a:solidFill>
              <a:srgbClr val="000000"/>
            </a:solidFill>
            <a:prstDash val="solid"/>
            <a:round/>
            <a:headEnd len="med" w="med" type="none"/>
            <a:tailEnd len="med" w="med" type="none"/>
          </a:ln>
        </p:spPr>
      </p:cxnSp>
      <p:cxnSp>
        <p:nvCxnSpPr>
          <p:cNvPr id="349" name="Shape 349"/>
          <p:cNvCxnSpPr/>
          <p:nvPr/>
        </p:nvCxnSpPr>
        <p:spPr>
          <a:xfrm>
            <a:off x="8600971" y="2724936"/>
            <a:ext cx="0" cy="1936500"/>
          </a:xfrm>
          <a:prstGeom prst="straightConnector1">
            <a:avLst/>
          </a:prstGeom>
          <a:noFill/>
          <a:ln cap="flat" cmpd="sng" w="28575">
            <a:solidFill>
              <a:srgbClr val="000000"/>
            </a:solidFill>
            <a:prstDash val="solid"/>
            <a:round/>
            <a:headEnd len="med" w="med" type="none"/>
            <a:tailEnd len="med" w="med" type="none"/>
          </a:ln>
        </p:spPr>
      </p:cxnSp>
      <p:cxnSp>
        <p:nvCxnSpPr>
          <p:cNvPr id="350" name="Shape 350"/>
          <p:cNvCxnSpPr/>
          <p:nvPr/>
        </p:nvCxnSpPr>
        <p:spPr>
          <a:xfrm>
            <a:off x="5832399" y="2070333"/>
            <a:ext cx="2751000" cy="615000"/>
          </a:xfrm>
          <a:prstGeom prst="straightConnector1">
            <a:avLst/>
          </a:prstGeom>
          <a:noFill/>
          <a:ln cap="flat" cmpd="sng" w="28575">
            <a:solidFill>
              <a:srgbClr val="000000"/>
            </a:solidFill>
            <a:prstDash val="solid"/>
            <a:round/>
            <a:headEnd len="med" w="med" type="triangle"/>
            <a:tailEnd len="med" w="med" type="none"/>
          </a:ln>
        </p:spPr>
      </p:cxnSp>
      <p:sp>
        <p:nvSpPr>
          <p:cNvPr id="351" name="Shape 351"/>
          <p:cNvSpPr/>
          <p:nvPr/>
        </p:nvSpPr>
        <p:spPr>
          <a:xfrm>
            <a:off x="7123735" y="2682496"/>
            <a:ext cx="671400" cy="320700"/>
          </a:xfrm>
          <a:prstGeom prst="rect">
            <a:avLst/>
          </a:prstGeom>
          <a:noFill/>
          <a:ln>
            <a:noFill/>
          </a:ln>
        </p:spPr>
        <p:txBody>
          <a:bodyPr anchorCtr="0" anchor="t" bIns="44450" lIns="90475" spcFirstLastPara="1" rIns="90475" wrap="square" tIns="44450">
            <a:noAutofit/>
          </a:bodyPr>
          <a:lstStyle/>
          <a:p>
            <a:pPr indent="0" lvl="0" marL="0" marR="0" rtl="0" algn="l">
              <a:spcBef>
                <a:spcPts val="0"/>
              </a:spcBef>
              <a:spcAft>
                <a:spcPts val="0"/>
              </a:spcAft>
              <a:buNone/>
            </a:pPr>
            <a:r>
              <a:rPr b="1" i="0" lang="en" sz="1600" u="none" cap="none" strike="noStrike">
                <a:solidFill>
                  <a:schemeClr val="dk1"/>
                </a:solidFill>
                <a:latin typeface="Arial"/>
                <a:ea typeface="Arial"/>
                <a:cs typeface="Arial"/>
                <a:sym typeface="Arial"/>
              </a:rPr>
              <a:t>True</a:t>
            </a:r>
            <a:endParaRPr b="0" i="0" sz="1800" u="none" cap="none" strike="noStrike">
              <a:solidFill>
                <a:schemeClr val="dk1"/>
              </a:solidFill>
              <a:latin typeface="Arial"/>
              <a:ea typeface="Arial"/>
              <a:cs typeface="Arial"/>
              <a:sym typeface="Arial"/>
            </a:endParaRPr>
          </a:p>
        </p:txBody>
      </p:sp>
      <p:sp>
        <p:nvSpPr>
          <p:cNvPr id="352" name="Shape 352"/>
          <p:cNvSpPr/>
          <p:nvPr/>
        </p:nvSpPr>
        <p:spPr>
          <a:xfrm>
            <a:off x="4892602" y="2973450"/>
            <a:ext cx="868500" cy="320700"/>
          </a:xfrm>
          <a:prstGeom prst="rect">
            <a:avLst/>
          </a:prstGeom>
          <a:noFill/>
          <a:ln>
            <a:noFill/>
          </a:ln>
        </p:spPr>
        <p:txBody>
          <a:bodyPr anchorCtr="0" anchor="t" bIns="44450" lIns="90475" spcFirstLastPara="1" rIns="90475" wrap="square" tIns="44450">
            <a:noAutofit/>
          </a:bodyPr>
          <a:lstStyle/>
          <a:p>
            <a:pPr indent="0" lvl="0" marL="0" marR="0" rtl="0" algn="l">
              <a:spcBef>
                <a:spcPts val="0"/>
              </a:spcBef>
              <a:spcAft>
                <a:spcPts val="0"/>
              </a:spcAft>
              <a:buNone/>
            </a:pPr>
            <a:r>
              <a:rPr b="1" i="0" lang="en" sz="1600" u="none" cap="none" strike="noStrike">
                <a:solidFill>
                  <a:schemeClr val="dk1"/>
                </a:solidFill>
                <a:latin typeface="Arial"/>
                <a:ea typeface="Arial"/>
                <a:cs typeface="Arial"/>
                <a:sym typeface="Arial"/>
              </a:rPr>
              <a:t>False</a:t>
            </a:r>
            <a:endParaRPr b="0" i="0" sz="1800" u="none" cap="none" strike="noStrike">
              <a:solidFill>
                <a:schemeClr val="dk1"/>
              </a:solidFill>
              <a:latin typeface="Arial"/>
              <a:ea typeface="Arial"/>
              <a:cs typeface="Arial"/>
              <a:sym typeface="Arial"/>
            </a:endParaRPr>
          </a:p>
        </p:txBody>
      </p:sp>
      <p:sp>
        <p:nvSpPr>
          <p:cNvPr id="353" name="Shape 353"/>
          <p:cNvSpPr/>
          <p:nvPr/>
        </p:nvSpPr>
        <p:spPr>
          <a:xfrm>
            <a:off x="8015376" y="3306793"/>
            <a:ext cx="671400" cy="320700"/>
          </a:xfrm>
          <a:prstGeom prst="rect">
            <a:avLst/>
          </a:prstGeom>
          <a:noFill/>
          <a:ln>
            <a:noFill/>
          </a:ln>
        </p:spPr>
        <p:txBody>
          <a:bodyPr anchorCtr="0" anchor="t" bIns="44450" lIns="90475" spcFirstLastPara="1" rIns="90475" wrap="square" tIns="44450">
            <a:noAutofit/>
          </a:bodyPr>
          <a:lstStyle/>
          <a:p>
            <a:pPr indent="0" lvl="0" marL="0" marR="0" rtl="0" algn="l">
              <a:spcBef>
                <a:spcPts val="0"/>
              </a:spcBef>
              <a:spcAft>
                <a:spcPts val="0"/>
              </a:spcAft>
              <a:buNone/>
            </a:pPr>
            <a:r>
              <a:rPr b="1" i="0" lang="en" sz="1600" u="none" cap="none" strike="noStrike">
                <a:solidFill>
                  <a:schemeClr val="dk1"/>
                </a:solidFill>
                <a:latin typeface="Arial"/>
                <a:ea typeface="Arial"/>
                <a:cs typeface="Arial"/>
                <a:sym typeface="Arial"/>
              </a:rPr>
              <a:t>True</a:t>
            </a:r>
            <a:endParaRPr b="0" i="0" sz="1800" u="none" cap="none" strike="noStrike">
              <a:solidFill>
                <a:schemeClr val="dk1"/>
              </a:solidFill>
              <a:latin typeface="Arial"/>
              <a:ea typeface="Arial"/>
              <a:cs typeface="Arial"/>
              <a:sym typeface="Arial"/>
            </a:endParaRPr>
          </a:p>
        </p:txBody>
      </p:sp>
      <p:sp>
        <p:nvSpPr>
          <p:cNvPr id="354" name="Shape 354"/>
          <p:cNvSpPr/>
          <p:nvPr/>
        </p:nvSpPr>
        <p:spPr>
          <a:xfrm>
            <a:off x="5868728" y="3555300"/>
            <a:ext cx="807600" cy="320700"/>
          </a:xfrm>
          <a:prstGeom prst="rect">
            <a:avLst/>
          </a:prstGeom>
          <a:noFill/>
          <a:ln>
            <a:noFill/>
          </a:ln>
        </p:spPr>
        <p:txBody>
          <a:bodyPr anchorCtr="0" anchor="t" bIns="44450" lIns="90475" spcFirstLastPara="1" rIns="90475" wrap="square" tIns="44450">
            <a:noAutofit/>
          </a:bodyPr>
          <a:lstStyle/>
          <a:p>
            <a:pPr indent="0" lvl="0" marL="0" marR="0" rtl="0" algn="l">
              <a:spcBef>
                <a:spcPts val="0"/>
              </a:spcBef>
              <a:spcAft>
                <a:spcPts val="0"/>
              </a:spcAft>
              <a:buNone/>
            </a:pPr>
            <a:r>
              <a:rPr b="1" i="0" lang="en" sz="1600" u="none" cap="none" strike="noStrike">
                <a:solidFill>
                  <a:schemeClr val="dk1"/>
                </a:solidFill>
                <a:latin typeface="Arial"/>
                <a:ea typeface="Arial"/>
                <a:cs typeface="Arial"/>
                <a:sym typeface="Arial"/>
              </a:rPr>
              <a:t>False</a:t>
            </a:r>
            <a:endParaRPr b="0" i="0" sz="1800" u="none" cap="none" strike="noStrike">
              <a:solidFill>
                <a:schemeClr val="dk1"/>
              </a:solidFill>
              <a:latin typeface="Arial"/>
              <a:ea typeface="Arial"/>
              <a:cs typeface="Arial"/>
              <a:sym typeface="Arial"/>
            </a:endParaRPr>
          </a:p>
        </p:txBody>
      </p:sp>
      <p:cxnSp>
        <p:nvCxnSpPr>
          <p:cNvPr id="355" name="Shape 355"/>
          <p:cNvCxnSpPr/>
          <p:nvPr/>
        </p:nvCxnSpPr>
        <p:spPr>
          <a:xfrm>
            <a:off x="5812063" y="3324988"/>
            <a:ext cx="0" cy="1330500"/>
          </a:xfrm>
          <a:prstGeom prst="straightConnector1">
            <a:avLst/>
          </a:prstGeom>
          <a:noFill/>
          <a:ln cap="flat" cmpd="sng" w="28575">
            <a:solidFill>
              <a:srgbClr val="000000"/>
            </a:solidFill>
            <a:prstDash val="solid"/>
            <a:round/>
            <a:headEnd len="med" w="med" type="none"/>
            <a:tailEnd len="med" w="med" type="none"/>
          </a:ln>
        </p:spPr>
      </p:cxnSp>
      <p:cxnSp>
        <p:nvCxnSpPr>
          <p:cNvPr id="356" name="Shape 356"/>
          <p:cNvCxnSpPr/>
          <p:nvPr/>
        </p:nvCxnSpPr>
        <p:spPr>
          <a:xfrm>
            <a:off x="5849830" y="4667529"/>
            <a:ext cx="1623900" cy="0"/>
          </a:xfrm>
          <a:prstGeom prst="straightConnector1">
            <a:avLst/>
          </a:prstGeom>
          <a:noFill/>
          <a:ln cap="flat" cmpd="sng" w="28575">
            <a:solidFill>
              <a:srgbClr val="000000"/>
            </a:solidFill>
            <a:prstDash val="solid"/>
            <a:round/>
            <a:headEnd len="med" w="med" type="none"/>
            <a:tailEnd len="med" w="med" type="triangle"/>
          </a:ln>
        </p:spPr>
      </p:cxnSp>
      <p:sp>
        <p:nvSpPr>
          <p:cNvPr id="357" name="Shape 357"/>
          <p:cNvSpPr/>
          <p:nvPr/>
        </p:nvSpPr>
        <p:spPr>
          <a:xfrm>
            <a:off x="457200" y="1880650"/>
            <a:ext cx="4595100" cy="2859900"/>
          </a:xfrm>
          <a:prstGeom prst="rect">
            <a:avLst/>
          </a:prstGeom>
          <a:noFill/>
          <a:ln>
            <a:noFill/>
          </a:ln>
        </p:spPr>
        <p:txBody>
          <a:bodyPr anchorCtr="0" anchor="t" bIns="44450" lIns="90475" spcFirstLastPara="1" rIns="90475" wrap="square" tIns="44450">
            <a:noAutofit/>
          </a:bodyPr>
          <a:lstStyle/>
          <a:p>
            <a:pPr indent="0" lvl="0" marL="0" marR="0" rtl="0" algn="l">
              <a:spcBef>
                <a:spcPts val="0"/>
              </a:spcBef>
              <a:spcAft>
                <a:spcPts val="0"/>
              </a:spcAft>
              <a:buNone/>
            </a:pPr>
            <a:r>
              <a:rPr b="1" i="0" lang="en" sz="1600" u="none" cap="none" strike="noStrike">
                <a:solidFill>
                  <a:schemeClr val="dk1"/>
                </a:solidFill>
                <a:latin typeface="Courier New"/>
                <a:ea typeface="Courier New"/>
                <a:cs typeface="Courier New"/>
                <a:sym typeface="Courier New"/>
              </a:rPr>
              <a:t>int </a:t>
            </a:r>
            <a:r>
              <a:rPr b="1" lang="en" sz="1600">
                <a:solidFill>
                  <a:schemeClr val="dk1"/>
                </a:solidFill>
                <a:latin typeface="Courier New"/>
                <a:ea typeface="Courier New"/>
                <a:cs typeface="Courier New"/>
                <a:sym typeface="Courier New"/>
              </a:rPr>
              <a:t>flipSome</a:t>
            </a:r>
            <a:r>
              <a:rPr b="1" i="0" lang="en" sz="1600" u="none" cap="none" strike="noStrike">
                <a:solidFill>
                  <a:schemeClr val="dk1"/>
                </a:solidFill>
                <a:latin typeface="Courier New"/>
                <a:ea typeface="Courier New"/>
                <a:cs typeface="Courier New"/>
                <a:sym typeface="Courier New"/>
              </a:rPr>
              <a:t>(int A[], int N, int X) </a:t>
            </a:r>
            <a:endParaRPr b="0" i="0" sz="1800" u="none" cap="none" strike="noStrike">
              <a:solidFill>
                <a:schemeClr val="dk1"/>
              </a:solidFill>
              <a:latin typeface="Arial"/>
              <a:ea typeface="Arial"/>
              <a:cs typeface="Arial"/>
              <a:sym typeface="Arial"/>
            </a:endParaRPr>
          </a:p>
          <a:p>
            <a:pPr indent="0" lvl="0" marL="0" marR="0" rtl="0" algn="l">
              <a:spcBef>
                <a:spcPts val="0"/>
              </a:spcBef>
              <a:spcAft>
                <a:spcPts val="0"/>
              </a:spcAft>
              <a:buNone/>
            </a:pPr>
            <a:r>
              <a:rPr b="1" i="0" lang="en" sz="1600" u="none" cap="none" strike="noStrike">
                <a:solidFill>
                  <a:schemeClr val="dk1"/>
                </a:solidFill>
                <a:latin typeface="Courier New"/>
                <a:ea typeface="Courier New"/>
                <a:cs typeface="Courier New"/>
                <a:sym typeface="Courier New"/>
              </a:rPr>
              <a:t>{</a:t>
            </a:r>
            <a:endParaRPr b="0" i="0" sz="1800" u="none" cap="none" strike="noStrike">
              <a:solidFill>
                <a:schemeClr val="dk1"/>
              </a:solidFill>
              <a:latin typeface="Arial"/>
              <a:ea typeface="Arial"/>
              <a:cs typeface="Arial"/>
              <a:sym typeface="Arial"/>
            </a:endParaRPr>
          </a:p>
          <a:p>
            <a:pPr indent="0" lvl="0" marL="0" marR="0" rtl="0" algn="l">
              <a:spcBef>
                <a:spcPts val="0"/>
              </a:spcBef>
              <a:spcAft>
                <a:spcPts val="0"/>
              </a:spcAft>
              <a:buNone/>
            </a:pPr>
            <a:r>
              <a:rPr b="1" i="0" lang="en" sz="1600" u="none" cap="none" strike="noStrike">
                <a:solidFill>
                  <a:schemeClr val="dk1"/>
                </a:solidFill>
                <a:latin typeface="Courier New"/>
                <a:ea typeface="Courier New"/>
                <a:cs typeface="Courier New"/>
                <a:sym typeface="Courier New"/>
              </a:rPr>
              <a:t>	int i=0;</a:t>
            </a:r>
            <a:endParaRPr b="0" i="0" sz="1800" u="none" cap="none" strike="noStrike">
              <a:solidFill>
                <a:schemeClr val="dk1"/>
              </a:solidFill>
              <a:latin typeface="Arial"/>
              <a:ea typeface="Arial"/>
              <a:cs typeface="Arial"/>
              <a:sym typeface="Arial"/>
            </a:endParaRPr>
          </a:p>
          <a:p>
            <a:pPr indent="0" lvl="0" marL="0" marR="0" rtl="0" algn="l">
              <a:spcBef>
                <a:spcPts val="0"/>
              </a:spcBef>
              <a:spcAft>
                <a:spcPts val="0"/>
              </a:spcAft>
              <a:buNone/>
            </a:pPr>
            <a:r>
              <a:rPr b="1" i="0" lang="en" sz="1600" u="none" cap="none" strike="noStrike">
                <a:solidFill>
                  <a:schemeClr val="dk1"/>
                </a:solidFill>
                <a:latin typeface="Courier New"/>
                <a:ea typeface="Courier New"/>
                <a:cs typeface="Courier New"/>
                <a:sym typeface="Courier New"/>
              </a:rPr>
              <a:t>	while (i&lt;N and A[i] &lt;X) </a:t>
            </a:r>
            <a:endParaRPr b="0" i="0" sz="1800" u="none" cap="none" strike="noStrike">
              <a:solidFill>
                <a:schemeClr val="dk1"/>
              </a:solidFill>
              <a:latin typeface="Arial"/>
              <a:ea typeface="Arial"/>
              <a:cs typeface="Arial"/>
              <a:sym typeface="Arial"/>
            </a:endParaRPr>
          </a:p>
          <a:p>
            <a:pPr indent="0" lvl="0" marL="0" marR="0" rtl="0" algn="l">
              <a:spcBef>
                <a:spcPts val="0"/>
              </a:spcBef>
              <a:spcAft>
                <a:spcPts val="0"/>
              </a:spcAft>
              <a:buNone/>
            </a:pPr>
            <a:r>
              <a:rPr b="1" i="0" lang="en" sz="1600" u="none" cap="none" strike="noStrike">
                <a:solidFill>
                  <a:schemeClr val="dk1"/>
                </a:solidFill>
                <a:latin typeface="Courier New"/>
                <a:ea typeface="Courier New"/>
                <a:cs typeface="Courier New"/>
                <a:sym typeface="Courier New"/>
              </a:rPr>
              <a:t>	{</a:t>
            </a:r>
            <a:endParaRPr b="0" i="0" sz="1800" u="none" cap="none" strike="noStrike">
              <a:solidFill>
                <a:schemeClr val="dk1"/>
              </a:solidFill>
              <a:latin typeface="Arial"/>
              <a:ea typeface="Arial"/>
              <a:cs typeface="Arial"/>
              <a:sym typeface="Arial"/>
            </a:endParaRPr>
          </a:p>
          <a:p>
            <a:pPr indent="0" lvl="0" marL="0" marR="0" rtl="0" algn="l">
              <a:spcBef>
                <a:spcPts val="0"/>
              </a:spcBef>
              <a:spcAft>
                <a:spcPts val="0"/>
              </a:spcAft>
              <a:buNone/>
            </a:pPr>
            <a:r>
              <a:rPr b="1" i="0" lang="en" sz="1600" u="none" cap="none" strike="noStrike">
                <a:solidFill>
                  <a:schemeClr val="dk1"/>
                </a:solidFill>
                <a:latin typeface="Courier New"/>
                <a:ea typeface="Courier New"/>
                <a:cs typeface="Courier New"/>
                <a:sym typeface="Courier New"/>
              </a:rPr>
              <a:t>		if (A[i]&lt;0) </a:t>
            </a:r>
            <a:endParaRPr b="0" i="0" sz="1800" u="none" cap="none" strike="noStrike">
              <a:solidFill>
                <a:schemeClr val="dk1"/>
              </a:solidFill>
              <a:latin typeface="Arial"/>
              <a:ea typeface="Arial"/>
              <a:cs typeface="Arial"/>
              <a:sym typeface="Arial"/>
            </a:endParaRPr>
          </a:p>
          <a:p>
            <a:pPr indent="0" lvl="0" marL="0" marR="0" rtl="0" algn="l">
              <a:spcBef>
                <a:spcPts val="0"/>
              </a:spcBef>
              <a:spcAft>
                <a:spcPts val="0"/>
              </a:spcAft>
              <a:buNone/>
            </a:pPr>
            <a:r>
              <a:rPr b="1" i="0" lang="en" sz="1600" u="none" cap="none" strike="noStrike">
                <a:solidFill>
                  <a:schemeClr val="dk1"/>
                </a:solidFill>
                <a:latin typeface="Courier New"/>
                <a:ea typeface="Courier New"/>
                <a:cs typeface="Courier New"/>
                <a:sym typeface="Courier New"/>
              </a:rPr>
              <a:t>			A[i] = - A[i];</a:t>
            </a:r>
            <a:endParaRPr b="0" i="0" sz="1800" u="none" cap="none" strike="noStrike">
              <a:solidFill>
                <a:schemeClr val="dk1"/>
              </a:solidFill>
              <a:latin typeface="Arial"/>
              <a:ea typeface="Arial"/>
              <a:cs typeface="Arial"/>
              <a:sym typeface="Arial"/>
            </a:endParaRPr>
          </a:p>
          <a:p>
            <a:pPr indent="0" lvl="0" marL="0" marR="0" rtl="0" algn="l">
              <a:spcBef>
                <a:spcPts val="0"/>
              </a:spcBef>
              <a:spcAft>
                <a:spcPts val="0"/>
              </a:spcAft>
              <a:buNone/>
            </a:pPr>
            <a:r>
              <a:rPr b="1" i="0" lang="en" sz="1600" u="none" cap="none" strike="noStrike">
                <a:solidFill>
                  <a:schemeClr val="dk1"/>
                </a:solidFill>
                <a:latin typeface="Courier New"/>
                <a:ea typeface="Courier New"/>
                <a:cs typeface="Courier New"/>
                <a:sym typeface="Courier New"/>
              </a:rPr>
              <a:t>		i++;</a:t>
            </a:r>
            <a:endParaRPr b="0" i="0" sz="1800" u="none" cap="none" strike="noStrike">
              <a:solidFill>
                <a:schemeClr val="dk1"/>
              </a:solidFill>
              <a:latin typeface="Arial"/>
              <a:ea typeface="Arial"/>
              <a:cs typeface="Arial"/>
              <a:sym typeface="Arial"/>
            </a:endParaRPr>
          </a:p>
          <a:p>
            <a:pPr indent="0" lvl="0" marL="0" marR="0" rtl="0" algn="l">
              <a:spcBef>
                <a:spcPts val="0"/>
              </a:spcBef>
              <a:spcAft>
                <a:spcPts val="0"/>
              </a:spcAft>
              <a:buNone/>
            </a:pPr>
            <a:r>
              <a:rPr b="1" i="0" lang="en" sz="1600" u="none" cap="none" strike="noStrike">
                <a:solidFill>
                  <a:schemeClr val="dk1"/>
                </a:solidFill>
                <a:latin typeface="Courier New"/>
                <a:ea typeface="Courier New"/>
                <a:cs typeface="Courier New"/>
                <a:sym typeface="Courier New"/>
              </a:rPr>
              <a:t>	}</a:t>
            </a:r>
            <a:endParaRPr b="0" i="0" sz="1800" u="none" cap="none" strike="noStrike">
              <a:solidFill>
                <a:schemeClr val="dk1"/>
              </a:solidFill>
              <a:latin typeface="Arial"/>
              <a:ea typeface="Arial"/>
              <a:cs typeface="Arial"/>
              <a:sym typeface="Arial"/>
            </a:endParaRPr>
          </a:p>
          <a:p>
            <a:pPr indent="0" lvl="0" marL="0" marR="0" rtl="0" algn="l">
              <a:spcBef>
                <a:spcPts val="0"/>
              </a:spcBef>
              <a:spcAft>
                <a:spcPts val="0"/>
              </a:spcAft>
              <a:buNone/>
            </a:pPr>
            <a:r>
              <a:rPr b="1" i="0" lang="en" sz="1600" u="none" cap="none" strike="noStrike">
                <a:solidFill>
                  <a:schemeClr val="dk1"/>
                </a:solidFill>
                <a:latin typeface="Courier New"/>
                <a:ea typeface="Courier New"/>
                <a:cs typeface="Courier New"/>
                <a:sym typeface="Courier New"/>
              </a:rPr>
              <a:t>	return(1);</a:t>
            </a:r>
            <a:endParaRPr b="0" i="0" sz="1800" u="none" cap="none" strike="noStrike">
              <a:solidFill>
                <a:schemeClr val="dk1"/>
              </a:solidFill>
              <a:latin typeface="Arial"/>
              <a:ea typeface="Arial"/>
              <a:cs typeface="Arial"/>
              <a:sym typeface="Arial"/>
            </a:endParaRPr>
          </a:p>
          <a:p>
            <a:pPr indent="0" lvl="0" marL="0" marR="0" rtl="0" algn="l">
              <a:spcBef>
                <a:spcPts val="0"/>
              </a:spcBef>
              <a:spcAft>
                <a:spcPts val="0"/>
              </a:spcAft>
              <a:buNone/>
            </a:pPr>
            <a:r>
              <a:rPr b="1" i="0" lang="en" sz="1600" u="none" cap="none" strike="noStrike">
                <a:solidFill>
                  <a:schemeClr val="dk1"/>
                </a:solidFill>
                <a:latin typeface="Courier New"/>
                <a:ea typeface="Courier New"/>
                <a:cs typeface="Courier New"/>
                <a:sym typeface="Courier New"/>
              </a:rPr>
              <a:t>}</a:t>
            </a:r>
            <a:endParaRPr b="0" i="0" sz="1800" u="none" cap="none" strike="noStrike">
              <a:solidFill>
                <a:schemeClr val="dk1"/>
              </a:solidFill>
              <a:latin typeface="Arial"/>
              <a:ea typeface="Arial"/>
              <a:cs typeface="Arial"/>
              <a:sym typeface="Arial"/>
            </a:endParaRPr>
          </a:p>
        </p:txBody>
      </p:sp>
      <p:sp>
        <p:nvSpPr>
          <p:cNvPr id="358" name="Shape 358"/>
          <p:cNvSpPr/>
          <p:nvPr/>
        </p:nvSpPr>
        <p:spPr>
          <a:xfrm>
            <a:off x="7491218" y="4450844"/>
            <a:ext cx="615900" cy="429000"/>
          </a:xfrm>
          <a:prstGeom prst="rect">
            <a:avLst/>
          </a:prstGeom>
          <a:solidFill>
            <a:srgbClr val="F4FEDE"/>
          </a:solidFill>
          <a:ln cap="flat" cmpd="sng" w="12700">
            <a:solidFill>
              <a:schemeClr val="dk1"/>
            </a:solidFill>
            <a:prstDash val="solid"/>
            <a:miter lim="8000"/>
            <a:headEnd len="med" w="med" type="none"/>
            <a:tailEnd len="med" w="med"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i="0" lang="en" sz="1600" u="none" cap="none" strike="noStrike">
                <a:solidFill>
                  <a:schemeClr val="dk1"/>
                </a:solidFill>
                <a:latin typeface="Arial"/>
                <a:ea typeface="Arial"/>
                <a:cs typeface="Arial"/>
                <a:sym typeface="Arial"/>
              </a:rPr>
              <a:t>i++</a:t>
            </a:r>
            <a:endParaRPr b="0" i="0" sz="1800" u="none" cap="none" strike="noStrike">
              <a:solidFill>
                <a:schemeClr val="dk1"/>
              </a:solidFill>
              <a:latin typeface="Arial"/>
              <a:ea typeface="Arial"/>
              <a:cs typeface="Arial"/>
              <a:sym typeface="Arial"/>
            </a:endParaRPr>
          </a:p>
        </p:txBody>
      </p:sp>
      <p:cxnSp>
        <p:nvCxnSpPr>
          <p:cNvPr id="359" name="Shape 359"/>
          <p:cNvCxnSpPr/>
          <p:nvPr/>
        </p:nvCxnSpPr>
        <p:spPr>
          <a:xfrm>
            <a:off x="7834022" y="4179607"/>
            <a:ext cx="0" cy="263700"/>
          </a:xfrm>
          <a:prstGeom prst="straightConnector1">
            <a:avLst/>
          </a:prstGeom>
          <a:noFill/>
          <a:ln cap="flat" cmpd="sng" w="28575">
            <a:solidFill>
              <a:srgbClr val="000000"/>
            </a:solidFill>
            <a:prstDash val="solid"/>
            <a:round/>
            <a:headEnd len="med" w="med" type="none"/>
            <a:tailEnd len="med" w="med" type="triangle"/>
          </a:ln>
        </p:spPr>
      </p:cxnSp>
      <p:sp>
        <p:nvSpPr>
          <p:cNvPr id="360" name="Shape 360"/>
          <p:cNvSpPr txBox="1"/>
          <p:nvPr/>
        </p:nvSpPr>
        <p:spPr>
          <a:xfrm>
            <a:off x="457200" y="4993825"/>
            <a:ext cx="8660100" cy="14064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sz="2400"/>
              <a:t>What test obligations must be covered?</a:t>
            </a:r>
            <a:endParaRPr b="1" sz="2400"/>
          </a:p>
          <a:p>
            <a:pPr indent="0" lvl="0" marL="0" rtl="0">
              <a:spcBef>
                <a:spcPts val="0"/>
              </a:spcBef>
              <a:spcAft>
                <a:spcPts val="0"/>
              </a:spcAft>
              <a:buNone/>
            </a:pPr>
            <a:r>
              <a:rPr b="1" lang="en" sz="2400"/>
              <a:t>How does fault detection potential change?</a:t>
            </a:r>
            <a:endParaRPr b="1" sz="2400"/>
          </a:p>
          <a:p>
            <a:pPr indent="0" lvl="0" marL="0" rtl="0">
              <a:spcBef>
                <a:spcPts val="0"/>
              </a:spcBef>
              <a:spcAft>
                <a:spcPts val="0"/>
              </a:spcAft>
              <a:buNone/>
            </a:pPr>
            <a:r>
              <a:rPr b="1" lang="en" sz="2400"/>
              <a:t>Where would we want to use condition coverage?</a:t>
            </a:r>
            <a:endParaRPr b="1" sz="2400"/>
          </a:p>
        </p:txBody>
      </p:sp>
      <p:sp>
        <p:nvSpPr>
          <p:cNvPr id="361" name="Shape 361"/>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sp>
        <p:nvSpPr>
          <p:cNvPr id="62" name="Shape 62"/>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Have We Done a Good Job?</a:t>
            </a:r>
            <a:endParaRPr/>
          </a:p>
        </p:txBody>
      </p:sp>
      <p:sp>
        <p:nvSpPr>
          <p:cNvPr id="63" name="Shape 63"/>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rtl="0">
              <a:spcBef>
                <a:spcPts val="600"/>
              </a:spcBef>
              <a:spcAft>
                <a:spcPts val="0"/>
              </a:spcAft>
              <a:buClr>
                <a:schemeClr val="dk1"/>
              </a:buClr>
              <a:buSzPts val="1100"/>
              <a:buFont typeface="Arial"/>
              <a:buNone/>
            </a:pPr>
            <a:r>
              <a:rPr lang="en"/>
              <a:t>What we want:</a:t>
            </a:r>
            <a:endParaRPr/>
          </a:p>
          <a:p>
            <a:pPr indent="-419100" lvl="0" marL="457200" rtl="0">
              <a:spcBef>
                <a:spcPts val="600"/>
              </a:spcBef>
              <a:spcAft>
                <a:spcPts val="0"/>
              </a:spcAft>
              <a:buSzPts val="3000"/>
              <a:buChar char="●"/>
            </a:pPr>
            <a:r>
              <a:rPr lang="en"/>
              <a:t>We’ve found all the faults.</a:t>
            </a:r>
            <a:endParaRPr/>
          </a:p>
          <a:p>
            <a:pPr indent="-381000" lvl="1" marL="914400" rtl="0">
              <a:spcBef>
                <a:spcPts val="0"/>
              </a:spcBef>
              <a:spcAft>
                <a:spcPts val="0"/>
              </a:spcAft>
              <a:buSzPts val="2400"/>
              <a:buChar char="○"/>
            </a:pPr>
            <a:r>
              <a:rPr lang="en"/>
              <a:t>Impossible.</a:t>
            </a:r>
            <a:endParaRPr/>
          </a:p>
          <a:p>
            <a:pPr indent="0" lvl="0" marL="0" rtl="0" algn="l">
              <a:spcBef>
                <a:spcPts val="600"/>
              </a:spcBef>
              <a:spcAft>
                <a:spcPts val="0"/>
              </a:spcAft>
              <a:buNone/>
            </a:pPr>
            <a:r>
              <a:t/>
            </a:r>
            <a:endParaRPr/>
          </a:p>
          <a:p>
            <a:pPr indent="0" lvl="0" marL="0" rtl="0">
              <a:spcBef>
                <a:spcPts val="600"/>
              </a:spcBef>
              <a:spcAft>
                <a:spcPts val="0"/>
              </a:spcAft>
              <a:buClr>
                <a:schemeClr val="dk1"/>
              </a:buClr>
              <a:buSzPts val="1100"/>
              <a:buFont typeface="Arial"/>
              <a:buNone/>
            </a:pPr>
            <a:r>
              <a:rPr lang="en"/>
              <a:t>What we (usually) get:</a:t>
            </a:r>
            <a:endParaRPr/>
          </a:p>
          <a:p>
            <a:pPr indent="-419100" lvl="0" marL="457200" rtl="0">
              <a:spcBef>
                <a:spcPts val="600"/>
              </a:spcBef>
              <a:spcAft>
                <a:spcPts val="0"/>
              </a:spcAft>
              <a:buSzPts val="3000"/>
              <a:buChar char="●"/>
            </a:pPr>
            <a:r>
              <a:rPr lang="en"/>
              <a:t>We compiled and it worked.</a:t>
            </a:r>
            <a:endParaRPr/>
          </a:p>
          <a:p>
            <a:pPr indent="-419100" lvl="0" marL="457200" rtl="0">
              <a:spcBef>
                <a:spcPts val="0"/>
              </a:spcBef>
              <a:spcAft>
                <a:spcPts val="0"/>
              </a:spcAft>
              <a:buSzPts val="3000"/>
              <a:buChar char="●"/>
            </a:pPr>
            <a:r>
              <a:rPr lang="en"/>
              <a:t>We run out of time or budget.</a:t>
            </a:r>
            <a:endParaRPr/>
          </a:p>
          <a:p>
            <a:pPr indent="-381000" lvl="1" marL="914400" rtl="0">
              <a:spcBef>
                <a:spcPts val="0"/>
              </a:spcBef>
              <a:spcAft>
                <a:spcPts val="0"/>
              </a:spcAft>
              <a:buSzPts val="2400"/>
              <a:buChar char="○"/>
            </a:pPr>
            <a:r>
              <a:rPr lang="en"/>
              <a:t>Inadequate.</a:t>
            </a:r>
            <a:endParaRPr/>
          </a:p>
          <a:p>
            <a:pPr indent="0" lvl="0" marL="0" rtl="0" algn="l">
              <a:spcBef>
                <a:spcPts val="600"/>
              </a:spcBef>
              <a:spcAft>
                <a:spcPts val="0"/>
              </a:spcAft>
              <a:buNone/>
            </a:pPr>
            <a:r>
              <a:t/>
            </a:r>
            <a:endParaRPr/>
          </a:p>
        </p:txBody>
      </p:sp>
      <p:sp>
        <p:nvSpPr>
          <p:cNvPr id="64" name="Shape 64"/>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9" name="Shape 369"/>
        <p:cNvGrpSpPr/>
        <p:nvPr/>
      </p:nvGrpSpPr>
      <p:grpSpPr>
        <a:xfrm>
          <a:off x="0" y="0"/>
          <a:ext cx="0" cy="0"/>
          <a:chOff x="0" y="0"/>
          <a:chExt cx="0" cy="0"/>
        </a:xfrm>
      </p:grpSpPr>
      <p:sp>
        <p:nvSpPr>
          <p:cNvPr id="370" name="Shape 370"/>
          <p:cNvSpPr txBox="1"/>
          <p:nvPr>
            <p:ph type="title"/>
          </p:nvPr>
        </p:nvSpPr>
        <p:spPr>
          <a:xfrm>
            <a:off x="457200" y="457188"/>
            <a:ext cx="8229600" cy="1143000"/>
          </a:xfrm>
          <a:prstGeom prst="rect">
            <a:avLst/>
          </a:prstGeom>
          <a:noFill/>
          <a:ln>
            <a:noFill/>
          </a:ln>
        </p:spPr>
        <p:txBody>
          <a:bodyPr anchorCtr="0" anchor="ctr" bIns="45700" lIns="91425" spcFirstLastPara="1" rIns="45700" wrap="square" tIns="45700">
            <a:noAutofit/>
          </a:bodyPr>
          <a:lstStyle/>
          <a:p>
            <a:pPr indent="0" lvl="0" marL="0" marR="0" rtl="0" algn="l">
              <a:spcBef>
                <a:spcPts val="0"/>
              </a:spcBef>
              <a:spcAft>
                <a:spcPts val="0"/>
              </a:spcAft>
              <a:buClr>
                <a:srgbClr val="F34E26"/>
              </a:buClr>
              <a:buFont typeface="Arial"/>
              <a:buNone/>
            </a:pPr>
            <a:r>
              <a:rPr b="1" i="0" lang="en" u="none" cap="none" strike="noStrike">
                <a:solidFill>
                  <a:srgbClr val="FFFFFF"/>
                </a:solidFill>
                <a:latin typeface="Arial"/>
                <a:ea typeface="Arial"/>
                <a:cs typeface="Arial"/>
                <a:sym typeface="Arial"/>
              </a:rPr>
              <a:t>Compound Condition Coverage</a:t>
            </a:r>
            <a:endParaRPr b="0" i="0" u="none" cap="none" strike="noStrike">
              <a:solidFill>
                <a:srgbClr val="FFFFFF"/>
              </a:solidFill>
              <a:latin typeface="Arial"/>
              <a:ea typeface="Arial"/>
              <a:cs typeface="Arial"/>
              <a:sym typeface="Arial"/>
            </a:endParaRPr>
          </a:p>
        </p:txBody>
      </p:sp>
      <p:sp>
        <p:nvSpPr>
          <p:cNvPr id="371" name="Shape 371"/>
          <p:cNvSpPr txBox="1"/>
          <p:nvPr>
            <p:ph idx="1" type="body"/>
          </p:nvPr>
        </p:nvSpPr>
        <p:spPr>
          <a:xfrm>
            <a:off x="457200" y="1600200"/>
            <a:ext cx="8229600" cy="4967700"/>
          </a:xfrm>
          <a:prstGeom prst="rect">
            <a:avLst/>
          </a:prstGeom>
          <a:noFill/>
          <a:ln>
            <a:noFill/>
          </a:ln>
        </p:spPr>
        <p:txBody>
          <a:bodyPr anchorCtr="0" anchor="t" bIns="45700" lIns="54850" spcFirstLastPara="1" rIns="91425" wrap="square" tIns="91425">
            <a:noAutofit/>
          </a:bodyPr>
          <a:lstStyle/>
          <a:p>
            <a:pPr indent="-419100" lvl="0" marL="457200" marR="0" rtl="0" algn="l">
              <a:spcBef>
                <a:spcPts val="0"/>
              </a:spcBef>
              <a:spcAft>
                <a:spcPts val="0"/>
              </a:spcAft>
              <a:buClr>
                <a:schemeClr val="dk1"/>
              </a:buClr>
              <a:buSzPts val="3000"/>
              <a:buFont typeface="Arial"/>
              <a:buChar char="●"/>
            </a:pPr>
            <a:r>
              <a:rPr b="0" i="0" lang="en" u="none" cap="none" strike="noStrike">
                <a:solidFill>
                  <a:schemeClr val="dk1"/>
                </a:solidFill>
                <a:latin typeface="Arial"/>
                <a:ea typeface="Arial"/>
                <a:cs typeface="Arial"/>
                <a:sym typeface="Arial"/>
              </a:rPr>
              <a:t>Evaluate every combination of the conditions</a:t>
            </a:r>
            <a:endParaRPr b="0" i="0" u="none" cap="none" strike="noStrike">
              <a:solidFill>
                <a:schemeClr val="dk1"/>
              </a:solidFill>
              <a:latin typeface="Arial"/>
              <a:ea typeface="Arial"/>
              <a:cs typeface="Arial"/>
              <a:sym typeface="Arial"/>
            </a:endParaRPr>
          </a:p>
          <a:p>
            <a:pPr indent="0" lvl="0" marL="0" marR="0" rtl="0" algn="l">
              <a:spcBef>
                <a:spcPts val="0"/>
              </a:spcBef>
              <a:spcAft>
                <a:spcPts val="0"/>
              </a:spcAft>
              <a:buNone/>
            </a:pPr>
            <a:r>
              <a:t/>
            </a:r>
            <a:endParaRPr/>
          </a:p>
          <a:p>
            <a:pPr indent="0" lvl="0" marL="0" marR="0" rtl="0" algn="l">
              <a:spcBef>
                <a:spcPts val="0"/>
              </a:spcBef>
              <a:spcAft>
                <a:spcPts val="0"/>
              </a:spcAft>
              <a:buNone/>
            </a:pPr>
            <a:r>
              <a:t/>
            </a:r>
            <a:endParaRPr/>
          </a:p>
          <a:p>
            <a:pPr indent="0" lvl="0" marL="0" marR="0" rtl="0" algn="l">
              <a:spcBef>
                <a:spcPts val="0"/>
              </a:spcBef>
              <a:spcAft>
                <a:spcPts val="0"/>
              </a:spcAft>
              <a:buNone/>
            </a:pPr>
            <a:r>
              <a:t/>
            </a:r>
            <a:endParaRPr/>
          </a:p>
          <a:p>
            <a:pPr indent="0" lvl="0" marL="0" marR="0" rtl="0" algn="l">
              <a:spcBef>
                <a:spcPts val="0"/>
              </a:spcBef>
              <a:spcAft>
                <a:spcPts val="0"/>
              </a:spcAft>
              <a:buNone/>
            </a:pPr>
            <a:r>
              <a:t/>
            </a:r>
            <a:endParaRPr/>
          </a:p>
          <a:p>
            <a:pPr indent="0" lvl="0" marL="0" marR="0" rtl="0" algn="l">
              <a:spcBef>
                <a:spcPts val="0"/>
              </a:spcBef>
              <a:spcAft>
                <a:spcPts val="0"/>
              </a:spcAft>
              <a:buNone/>
            </a:pPr>
            <a:r>
              <a:t/>
            </a:r>
            <a:endParaRPr/>
          </a:p>
          <a:p>
            <a:pPr indent="0" lvl="0" marL="0" marR="0" rtl="0" algn="l">
              <a:spcBef>
                <a:spcPts val="0"/>
              </a:spcBef>
              <a:spcAft>
                <a:spcPts val="0"/>
              </a:spcAft>
              <a:buNone/>
            </a:pPr>
            <a:r>
              <a:t/>
            </a:r>
            <a:endParaRPr/>
          </a:p>
          <a:p>
            <a:pPr indent="-419100" lvl="0" marL="457200" marR="0" rtl="0" algn="l">
              <a:spcBef>
                <a:spcPts val="0"/>
              </a:spcBef>
              <a:spcAft>
                <a:spcPts val="0"/>
              </a:spcAft>
              <a:buSzPts val="3000"/>
              <a:buChar char="●"/>
            </a:pPr>
            <a:r>
              <a:rPr lang="en"/>
              <a:t>Subsumes branch coverage, as all outcomes are now tried.</a:t>
            </a:r>
            <a:endParaRPr/>
          </a:p>
          <a:p>
            <a:pPr indent="-419100" lvl="0" marL="457200" marR="0" rtl="0" algn="l">
              <a:spcBef>
                <a:spcPts val="0"/>
              </a:spcBef>
              <a:spcAft>
                <a:spcPts val="0"/>
              </a:spcAft>
              <a:buSzPts val="3000"/>
              <a:buChar char="●"/>
            </a:pPr>
            <a:r>
              <a:rPr lang="en"/>
              <a:t>Can be expensive in practice. </a:t>
            </a:r>
            <a:endParaRPr/>
          </a:p>
        </p:txBody>
      </p:sp>
      <p:graphicFrame>
        <p:nvGraphicFramePr>
          <p:cNvPr id="372" name="Shape 372"/>
          <p:cNvGraphicFramePr/>
          <p:nvPr/>
        </p:nvGraphicFramePr>
        <p:xfrm>
          <a:off x="3276600" y="2328325"/>
          <a:ext cx="3000000" cy="3000000"/>
        </p:xfrm>
        <a:graphic>
          <a:graphicData uri="http://schemas.openxmlformats.org/drawingml/2006/table">
            <a:tbl>
              <a:tblPr>
                <a:noFill/>
                <a:tableStyleId>{EB4B47C4-2E1C-4586-B6A4-639B53B92817}</a:tableStyleId>
              </a:tblPr>
              <a:tblGrid>
                <a:gridCol w="1879600"/>
                <a:gridCol w="1778000"/>
                <a:gridCol w="1752600"/>
              </a:tblGrid>
              <a:tr h="554800">
                <a:tc>
                  <a:txBody>
                    <a:bodyPr>
                      <a:noAutofit/>
                    </a:bodyPr>
                    <a:lstStyle/>
                    <a:p>
                      <a:pPr indent="0" lvl="0" marL="0" marR="0" rtl="0" algn="ctr">
                        <a:lnSpc>
                          <a:spcPct val="90000"/>
                        </a:lnSpc>
                        <a:spcBef>
                          <a:spcPts val="0"/>
                        </a:spcBef>
                        <a:spcAft>
                          <a:spcPts val="0"/>
                        </a:spcAft>
                        <a:buClr>
                          <a:srgbClr val="FF0000"/>
                        </a:buClr>
                        <a:buFont typeface="Times New Roman"/>
                        <a:buNone/>
                      </a:pPr>
                      <a:r>
                        <a:rPr b="1" i="0" lang="en" sz="1800" u="none" cap="none" strike="noStrike">
                          <a:solidFill>
                            <a:schemeClr val="dk1"/>
                          </a:solidFill>
                          <a:latin typeface="Times New Roman"/>
                          <a:ea typeface="Times New Roman"/>
                          <a:cs typeface="Times New Roman"/>
                          <a:sym typeface="Times New Roman"/>
                        </a:rPr>
                        <a:t>Test Case</a:t>
                      </a:r>
                      <a:endParaRPr sz="1800"/>
                    </a:p>
                  </a:txBody>
                  <a:tcPr marT="45725" marB="45725" marR="91450" marL="91450">
                    <a:lnL cap="flat" cmpd="sng" w="28575">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28575">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Font typeface="Times New Roman"/>
                        <a:buNone/>
                      </a:pPr>
                      <a:r>
                        <a:rPr b="1" lang="en" sz="1800">
                          <a:solidFill>
                            <a:schemeClr val="dk1"/>
                          </a:solidFill>
                          <a:latin typeface="Times New Roman"/>
                          <a:ea typeface="Times New Roman"/>
                          <a:cs typeface="Times New Roman"/>
                          <a:sym typeface="Times New Roman"/>
                        </a:rPr>
                        <a:t>A</a:t>
                      </a:r>
                      <a:endParaRPr sz="1800"/>
                    </a:p>
                  </a:txBody>
                  <a:tcPr marT="45725" marB="45725" marR="91450" marL="91450">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28575">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Font typeface="Times New Roman"/>
                        <a:buNone/>
                      </a:pPr>
                      <a:r>
                        <a:rPr b="1" lang="en" sz="1800">
                          <a:solidFill>
                            <a:schemeClr val="dk1"/>
                          </a:solidFill>
                          <a:latin typeface="Times New Roman"/>
                          <a:ea typeface="Times New Roman"/>
                          <a:cs typeface="Times New Roman"/>
                          <a:sym typeface="Times New Roman"/>
                        </a:rPr>
                        <a:t>B</a:t>
                      </a:r>
                      <a:endParaRPr sz="1800"/>
                    </a:p>
                  </a:txBody>
                  <a:tcPr marT="45725" marB="45725" marR="91450" marL="91450">
                    <a:lnL cap="flat" cmpd="sng" w="12700">
                      <a:solidFill>
                        <a:schemeClr val="dk1"/>
                      </a:solidFill>
                      <a:prstDash val="solid"/>
                      <a:round/>
                      <a:headEnd len="med" w="med" type="none"/>
                      <a:tailEnd len="med" w="med" type="none"/>
                    </a:lnL>
                    <a:lnR cap="flat" cmpd="sng" w="28575">
                      <a:solidFill>
                        <a:schemeClr val="dk1"/>
                      </a:solidFill>
                      <a:prstDash val="solid"/>
                      <a:round/>
                      <a:headEnd len="med" w="med" type="none"/>
                      <a:tailEnd len="med" w="med" type="none"/>
                    </a:lnR>
                    <a:lnT cap="flat" cmpd="sng" w="28575">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r>
              <a:tr h="440975">
                <a:tc>
                  <a:txBody>
                    <a:bodyPr>
                      <a:noAutofit/>
                    </a:bodyPr>
                    <a:lstStyle/>
                    <a:p>
                      <a:pPr indent="0" lvl="0" marL="0" marR="0" rtl="0" algn="ctr">
                        <a:lnSpc>
                          <a:spcPct val="90000"/>
                        </a:lnSpc>
                        <a:spcBef>
                          <a:spcPts val="0"/>
                        </a:spcBef>
                        <a:spcAft>
                          <a:spcPts val="0"/>
                        </a:spcAft>
                        <a:buClr>
                          <a:srgbClr val="FF0000"/>
                        </a:buClr>
                        <a:buFont typeface="Times New Roman"/>
                        <a:buNone/>
                      </a:pPr>
                      <a:r>
                        <a:rPr b="0" i="0" lang="en" sz="1800" u="none" cap="none" strike="noStrike">
                          <a:solidFill>
                            <a:schemeClr val="dk1"/>
                          </a:solidFill>
                          <a:latin typeface="Times New Roman"/>
                          <a:ea typeface="Times New Roman"/>
                          <a:cs typeface="Times New Roman"/>
                          <a:sym typeface="Times New Roman"/>
                        </a:rPr>
                        <a:t>1</a:t>
                      </a:r>
                      <a:endParaRPr sz="1800"/>
                    </a:p>
                  </a:txBody>
                  <a:tcPr marT="45725" marB="45725" marR="91450" marL="91450">
                    <a:lnL cap="flat" cmpd="sng" w="28575">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Font typeface="Times New Roman"/>
                        <a:buNone/>
                      </a:pPr>
                      <a:r>
                        <a:rPr b="0" i="0" lang="en" sz="1800" u="none" cap="none" strike="noStrike">
                          <a:solidFill>
                            <a:schemeClr val="dk1"/>
                          </a:solidFill>
                          <a:latin typeface="Times New Roman"/>
                          <a:ea typeface="Times New Roman"/>
                          <a:cs typeface="Times New Roman"/>
                          <a:sym typeface="Times New Roman"/>
                        </a:rPr>
                        <a:t>True</a:t>
                      </a:r>
                      <a:endParaRPr sz="1800"/>
                    </a:p>
                  </a:txBody>
                  <a:tcPr marT="45725" marB="45725" marR="91450" marL="91450">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Font typeface="Times New Roman"/>
                        <a:buNone/>
                      </a:pPr>
                      <a:r>
                        <a:rPr b="0" i="0" lang="en" sz="1800" u="none" cap="none" strike="noStrike">
                          <a:solidFill>
                            <a:schemeClr val="dk1"/>
                          </a:solidFill>
                          <a:latin typeface="Times New Roman"/>
                          <a:ea typeface="Times New Roman"/>
                          <a:cs typeface="Times New Roman"/>
                          <a:sym typeface="Times New Roman"/>
                        </a:rPr>
                        <a:t>True</a:t>
                      </a:r>
                      <a:endParaRPr sz="1800"/>
                    </a:p>
                  </a:txBody>
                  <a:tcPr marT="45725" marB="45725" marR="91450" marL="91450">
                    <a:lnL cap="flat" cmpd="sng" w="12700">
                      <a:solidFill>
                        <a:schemeClr val="dk1"/>
                      </a:solidFill>
                      <a:prstDash val="solid"/>
                      <a:round/>
                      <a:headEnd len="med" w="med" type="none"/>
                      <a:tailEnd len="med" w="med" type="none"/>
                    </a:lnL>
                    <a:lnR cap="flat" cmpd="sng" w="28575">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r>
              <a:tr h="396900">
                <a:tc>
                  <a:txBody>
                    <a:bodyPr>
                      <a:noAutofit/>
                    </a:bodyPr>
                    <a:lstStyle/>
                    <a:p>
                      <a:pPr indent="0" lvl="0" marL="0" marR="0" rtl="0" algn="ctr">
                        <a:lnSpc>
                          <a:spcPct val="90000"/>
                        </a:lnSpc>
                        <a:spcBef>
                          <a:spcPts val="0"/>
                        </a:spcBef>
                        <a:spcAft>
                          <a:spcPts val="0"/>
                        </a:spcAft>
                        <a:buClr>
                          <a:srgbClr val="FF0000"/>
                        </a:buClr>
                        <a:buFont typeface="Times New Roman"/>
                        <a:buNone/>
                      </a:pPr>
                      <a:r>
                        <a:rPr b="0" i="0" lang="en" sz="1800" u="none" cap="none" strike="noStrike">
                          <a:solidFill>
                            <a:schemeClr val="dk1"/>
                          </a:solidFill>
                          <a:latin typeface="Times New Roman"/>
                          <a:ea typeface="Times New Roman"/>
                          <a:cs typeface="Times New Roman"/>
                          <a:sym typeface="Times New Roman"/>
                        </a:rPr>
                        <a:t>2</a:t>
                      </a:r>
                      <a:endParaRPr sz="1800"/>
                    </a:p>
                  </a:txBody>
                  <a:tcPr marT="45725" marB="45725" marR="91450" marL="91450">
                    <a:lnL cap="flat" cmpd="sng" w="28575">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Font typeface="Times New Roman"/>
                        <a:buNone/>
                      </a:pPr>
                      <a:r>
                        <a:rPr b="0" i="0" lang="en" sz="1800" u="none" cap="none" strike="noStrike">
                          <a:solidFill>
                            <a:schemeClr val="dk1"/>
                          </a:solidFill>
                          <a:latin typeface="Times New Roman"/>
                          <a:ea typeface="Times New Roman"/>
                          <a:cs typeface="Times New Roman"/>
                          <a:sym typeface="Times New Roman"/>
                        </a:rPr>
                        <a:t>True</a:t>
                      </a:r>
                      <a:endParaRPr sz="1800"/>
                    </a:p>
                  </a:txBody>
                  <a:tcPr marT="45725" marB="45725" marR="91450" marL="91450">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Font typeface="Times New Roman"/>
                        <a:buNone/>
                      </a:pPr>
                      <a:r>
                        <a:rPr b="0" i="0" lang="en" sz="1800" u="none" cap="none" strike="noStrike">
                          <a:solidFill>
                            <a:schemeClr val="dk1"/>
                          </a:solidFill>
                          <a:latin typeface="Times New Roman"/>
                          <a:ea typeface="Times New Roman"/>
                          <a:cs typeface="Times New Roman"/>
                          <a:sym typeface="Times New Roman"/>
                        </a:rPr>
                        <a:t>False</a:t>
                      </a:r>
                      <a:endParaRPr sz="1800"/>
                    </a:p>
                  </a:txBody>
                  <a:tcPr marT="45725" marB="45725" marR="91450" marL="91450">
                    <a:lnL cap="flat" cmpd="sng" w="12700">
                      <a:solidFill>
                        <a:schemeClr val="dk1"/>
                      </a:solidFill>
                      <a:prstDash val="solid"/>
                      <a:round/>
                      <a:headEnd len="med" w="med" type="none"/>
                      <a:tailEnd len="med" w="med" type="none"/>
                    </a:lnL>
                    <a:lnR cap="flat" cmpd="sng" w="28575">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r>
              <a:tr h="440975">
                <a:tc>
                  <a:txBody>
                    <a:bodyPr>
                      <a:noAutofit/>
                    </a:bodyPr>
                    <a:lstStyle/>
                    <a:p>
                      <a:pPr indent="0" lvl="0" marL="0" marR="0" rtl="0" algn="ctr">
                        <a:lnSpc>
                          <a:spcPct val="90000"/>
                        </a:lnSpc>
                        <a:spcBef>
                          <a:spcPts val="0"/>
                        </a:spcBef>
                        <a:spcAft>
                          <a:spcPts val="0"/>
                        </a:spcAft>
                        <a:buClr>
                          <a:srgbClr val="FF0000"/>
                        </a:buClr>
                        <a:buFont typeface="Times New Roman"/>
                        <a:buNone/>
                      </a:pPr>
                      <a:r>
                        <a:rPr b="0" i="0" lang="en" sz="1800" u="none" cap="none" strike="noStrike">
                          <a:solidFill>
                            <a:schemeClr val="dk1"/>
                          </a:solidFill>
                          <a:latin typeface="Times New Roman"/>
                          <a:ea typeface="Times New Roman"/>
                          <a:cs typeface="Times New Roman"/>
                          <a:sym typeface="Times New Roman"/>
                        </a:rPr>
                        <a:t>3</a:t>
                      </a:r>
                      <a:endParaRPr sz="1800"/>
                    </a:p>
                  </a:txBody>
                  <a:tcPr marT="45725" marB="45725" marR="91450" marL="91450">
                    <a:lnL cap="flat" cmpd="sng" w="28575">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Font typeface="Times New Roman"/>
                        <a:buNone/>
                      </a:pPr>
                      <a:r>
                        <a:rPr b="0" i="0" lang="en" sz="1800" u="none" cap="none" strike="noStrike">
                          <a:solidFill>
                            <a:schemeClr val="dk1"/>
                          </a:solidFill>
                          <a:latin typeface="Times New Roman"/>
                          <a:ea typeface="Times New Roman"/>
                          <a:cs typeface="Times New Roman"/>
                          <a:sym typeface="Times New Roman"/>
                        </a:rPr>
                        <a:t>False</a:t>
                      </a:r>
                      <a:endParaRPr sz="1800"/>
                    </a:p>
                  </a:txBody>
                  <a:tcPr marT="45725" marB="45725" marR="91450" marL="91450">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Font typeface="Times New Roman"/>
                        <a:buNone/>
                      </a:pPr>
                      <a:r>
                        <a:rPr b="0" i="0" lang="en" sz="1800" u="none" cap="none" strike="noStrike">
                          <a:solidFill>
                            <a:schemeClr val="dk1"/>
                          </a:solidFill>
                          <a:latin typeface="Times New Roman"/>
                          <a:ea typeface="Times New Roman"/>
                          <a:cs typeface="Times New Roman"/>
                          <a:sym typeface="Times New Roman"/>
                        </a:rPr>
                        <a:t>True</a:t>
                      </a:r>
                      <a:endParaRPr sz="1800"/>
                    </a:p>
                  </a:txBody>
                  <a:tcPr marT="45725" marB="45725" marR="91450" marL="91450">
                    <a:lnL cap="flat" cmpd="sng" w="12700">
                      <a:solidFill>
                        <a:schemeClr val="dk1"/>
                      </a:solidFill>
                      <a:prstDash val="solid"/>
                      <a:round/>
                      <a:headEnd len="med" w="med" type="none"/>
                      <a:tailEnd len="med" w="med" type="none"/>
                    </a:lnL>
                    <a:lnR cap="flat" cmpd="sng" w="28575">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r>
              <a:tr h="341375">
                <a:tc>
                  <a:txBody>
                    <a:bodyPr>
                      <a:noAutofit/>
                    </a:bodyPr>
                    <a:lstStyle/>
                    <a:p>
                      <a:pPr indent="0" lvl="0" marL="0" marR="0" rtl="0" algn="ctr">
                        <a:lnSpc>
                          <a:spcPct val="90000"/>
                        </a:lnSpc>
                        <a:spcBef>
                          <a:spcPts val="0"/>
                        </a:spcBef>
                        <a:spcAft>
                          <a:spcPts val="0"/>
                        </a:spcAft>
                        <a:buClr>
                          <a:srgbClr val="FF0000"/>
                        </a:buClr>
                        <a:buFont typeface="Times New Roman"/>
                        <a:buNone/>
                      </a:pPr>
                      <a:r>
                        <a:rPr b="0" i="0" lang="en" sz="1800" u="none" cap="none" strike="noStrike">
                          <a:solidFill>
                            <a:schemeClr val="dk1"/>
                          </a:solidFill>
                          <a:latin typeface="Times New Roman"/>
                          <a:ea typeface="Times New Roman"/>
                          <a:cs typeface="Times New Roman"/>
                          <a:sym typeface="Times New Roman"/>
                        </a:rPr>
                        <a:t>4</a:t>
                      </a:r>
                      <a:endParaRPr sz="1800"/>
                    </a:p>
                  </a:txBody>
                  <a:tcPr marT="45725" marB="45725" marR="91450" marL="91450">
                    <a:lnL cap="flat" cmpd="sng" w="28575">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28575">
                      <a:solidFill>
                        <a:schemeClr val="dk1"/>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Font typeface="Times New Roman"/>
                        <a:buNone/>
                      </a:pPr>
                      <a:r>
                        <a:rPr b="0" i="0" lang="en" sz="1800" u="none" cap="none" strike="noStrike">
                          <a:solidFill>
                            <a:schemeClr val="dk1"/>
                          </a:solidFill>
                          <a:latin typeface="Times New Roman"/>
                          <a:ea typeface="Times New Roman"/>
                          <a:cs typeface="Times New Roman"/>
                          <a:sym typeface="Times New Roman"/>
                        </a:rPr>
                        <a:t>False</a:t>
                      </a:r>
                      <a:endParaRPr sz="1800"/>
                    </a:p>
                  </a:txBody>
                  <a:tcPr marT="45725" marB="45725" marR="91450" marL="91450">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28575">
                      <a:solidFill>
                        <a:schemeClr val="dk1"/>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Font typeface="Times New Roman"/>
                        <a:buNone/>
                      </a:pPr>
                      <a:r>
                        <a:rPr b="0" i="0" lang="en" sz="1800" u="none" cap="none" strike="noStrike">
                          <a:solidFill>
                            <a:schemeClr val="dk1"/>
                          </a:solidFill>
                          <a:latin typeface="Times New Roman"/>
                          <a:ea typeface="Times New Roman"/>
                          <a:cs typeface="Times New Roman"/>
                          <a:sym typeface="Times New Roman"/>
                        </a:rPr>
                        <a:t>False</a:t>
                      </a:r>
                      <a:endParaRPr sz="1800"/>
                    </a:p>
                  </a:txBody>
                  <a:tcPr marT="45725" marB="45725" marR="91450" marL="91450">
                    <a:lnL cap="flat" cmpd="sng" w="12700">
                      <a:solidFill>
                        <a:schemeClr val="dk1"/>
                      </a:solidFill>
                      <a:prstDash val="solid"/>
                      <a:round/>
                      <a:headEnd len="med" w="med" type="none"/>
                      <a:tailEnd len="med" w="med" type="none"/>
                    </a:lnL>
                    <a:lnR cap="flat" cmpd="sng" w="28575">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28575">
                      <a:solidFill>
                        <a:schemeClr val="dk1"/>
                      </a:solidFill>
                      <a:prstDash val="solid"/>
                      <a:round/>
                      <a:headEnd len="med" w="med" type="none"/>
                      <a:tailEnd len="med" w="med" type="none"/>
                    </a:lnB>
                  </a:tcPr>
                </a:tc>
              </a:tr>
            </a:tbl>
          </a:graphicData>
        </a:graphic>
      </p:graphicFrame>
      <p:sp>
        <p:nvSpPr>
          <p:cNvPr id="373" name="Shape 373"/>
          <p:cNvSpPr txBox="1"/>
          <p:nvPr/>
        </p:nvSpPr>
        <p:spPr>
          <a:xfrm>
            <a:off x="649575" y="2931000"/>
            <a:ext cx="2347500" cy="768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sz="3600"/>
              <a:t>(A and B)</a:t>
            </a:r>
            <a:endParaRPr b="1" sz="3600"/>
          </a:p>
        </p:txBody>
      </p:sp>
      <p:sp>
        <p:nvSpPr>
          <p:cNvPr id="374" name="Shape 374"/>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2" name="Shape 382"/>
        <p:cNvGrpSpPr/>
        <p:nvPr/>
      </p:nvGrpSpPr>
      <p:grpSpPr>
        <a:xfrm>
          <a:off x="0" y="0"/>
          <a:ext cx="0" cy="0"/>
          <a:chOff x="0" y="0"/>
          <a:chExt cx="0" cy="0"/>
        </a:xfrm>
      </p:grpSpPr>
      <p:sp>
        <p:nvSpPr>
          <p:cNvPr id="383" name="Shape 383"/>
          <p:cNvSpPr txBox="1"/>
          <p:nvPr>
            <p:ph type="title"/>
          </p:nvPr>
        </p:nvSpPr>
        <p:spPr>
          <a:xfrm>
            <a:off x="327200" y="457188"/>
            <a:ext cx="8229600" cy="1143000"/>
          </a:xfrm>
          <a:prstGeom prst="rect">
            <a:avLst/>
          </a:prstGeom>
          <a:noFill/>
          <a:ln>
            <a:noFill/>
          </a:ln>
        </p:spPr>
        <p:txBody>
          <a:bodyPr anchorCtr="0" anchor="ctr" bIns="45700" lIns="91425" spcFirstLastPara="1" rIns="45700" wrap="square" tIns="45700">
            <a:noAutofit/>
          </a:bodyPr>
          <a:lstStyle/>
          <a:p>
            <a:pPr indent="0" lvl="0" marL="0" marR="0" rtl="0" algn="l">
              <a:spcBef>
                <a:spcPts val="0"/>
              </a:spcBef>
              <a:spcAft>
                <a:spcPts val="0"/>
              </a:spcAft>
              <a:buClr>
                <a:srgbClr val="F34E26"/>
              </a:buClr>
              <a:buFont typeface="Arial"/>
              <a:buNone/>
            </a:pPr>
            <a:r>
              <a:rPr b="1" i="0" lang="en" u="none" cap="none" strike="noStrike">
                <a:solidFill>
                  <a:srgbClr val="FFFFFF"/>
                </a:solidFill>
                <a:latin typeface="Arial"/>
                <a:ea typeface="Arial"/>
                <a:cs typeface="Arial"/>
                <a:sym typeface="Arial"/>
              </a:rPr>
              <a:t>Compound Condition Coverage</a:t>
            </a:r>
            <a:endParaRPr b="0" i="0" u="none" cap="none" strike="noStrike">
              <a:solidFill>
                <a:srgbClr val="FFFFFF"/>
              </a:solidFill>
              <a:latin typeface="Arial"/>
              <a:ea typeface="Arial"/>
              <a:cs typeface="Arial"/>
              <a:sym typeface="Arial"/>
            </a:endParaRPr>
          </a:p>
        </p:txBody>
      </p:sp>
      <p:sp>
        <p:nvSpPr>
          <p:cNvPr id="384" name="Shape 384"/>
          <p:cNvSpPr txBox="1"/>
          <p:nvPr>
            <p:ph idx="1" type="body"/>
          </p:nvPr>
        </p:nvSpPr>
        <p:spPr>
          <a:xfrm>
            <a:off x="457200" y="1600200"/>
            <a:ext cx="8229600" cy="4967700"/>
          </a:xfrm>
          <a:prstGeom prst="rect">
            <a:avLst/>
          </a:prstGeom>
          <a:noFill/>
          <a:ln>
            <a:noFill/>
          </a:ln>
        </p:spPr>
        <p:txBody>
          <a:bodyPr anchorCtr="0" anchor="t" bIns="45700" lIns="54850" spcFirstLastPara="1" rIns="91425" wrap="square" tIns="91425">
            <a:noAutofit/>
          </a:bodyPr>
          <a:lstStyle/>
          <a:p>
            <a:pPr indent="-419100" lvl="0" marL="457200" marR="0" rtl="0" algn="l">
              <a:spcBef>
                <a:spcPts val="0"/>
              </a:spcBef>
              <a:spcAft>
                <a:spcPts val="0"/>
              </a:spcAft>
              <a:buClr>
                <a:schemeClr val="dk1"/>
              </a:buClr>
              <a:buSzPts val="3000"/>
              <a:buFont typeface="Arial"/>
              <a:buChar char="●"/>
            </a:pPr>
            <a:r>
              <a:rPr lang="en"/>
              <a:t>Requires </a:t>
            </a:r>
            <a:r>
              <a:rPr b="1" lang="en"/>
              <a:t>many</a:t>
            </a:r>
            <a:r>
              <a:rPr lang="en"/>
              <a:t> test cases.</a:t>
            </a:r>
            <a:endParaRPr b="0" i="0" u="none" cap="none" strike="noStrike">
              <a:solidFill>
                <a:schemeClr val="dk1"/>
              </a:solidFill>
              <a:latin typeface="Arial"/>
              <a:ea typeface="Arial"/>
              <a:cs typeface="Arial"/>
              <a:sym typeface="Arial"/>
            </a:endParaRPr>
          </a:p>
          <a:p>
            <a:pPr indent="0" lvl="0" marL="0" marR="0" rtl="0" algn="l">
              <a:spcBef>
                <a:spcPts val="0"/>
              </a:spcBef>
              <a:spcAft>
                <a:spcPts val="0"/>
              </a:spcAft>
              <a:buNone/>
            </a:pPr>
            <a:r>
              <a:t/>
            </a:r>
            <a:endParaRPr/>
          </a:p>
          <a:p>
            <a:pPr indent="0" lvl="0" marL="0" marR="0" rtl="0" algn="l">
              <a:spcBef>
                <a:spcPts val="0"/>
              </a:spcBef>
              <a:spcAft>
                <a:spcPts val="0"/>
              </a:spcAft>
              <a:buNone/>
            </a:pPr>
            <a:r>
              <a:t/>
            </a:r>
            <a:endParaRPr/>
          </a:p>
          <a:p>
            <a:pPr indent="0" lvl="0" marL="0" marR="0" rtl="0" algn="l">
              <a:spcBef>
                <a:spcPts val="0"/>
              </a:spcBef>
              <a:spcAft>
                <a:spcPts val="0"/>
              </a:spcAft>
              <a:buNone/>
            </a:pPr>
            <a:r>
              <a:t/>
            </a:r>
            <a:endParaRPr/>
          </a:p>
          <a:p>
            <a:pPr indent="0" lvl="0" marL="0" marR="0" rtl="0" algn="l">
              <a:spcBef>
                <a:spcPts val="0"/>
              </a:spcBef>
              <a:spcAft>
                <a:spcPts val="0"/>
              </a:spcAft>
              <a:buNone/>
            </a:pPr>
            <a:r>
              <a:t/>
            </a:r>
            <a:endParaRPr/>
          </a:p>
          <a:p>
            <a:pPr indent="0" lvl="0" marL="0" marR="0" rtl="0" algn="l">
              <a:spcBef>
                <a:spcPts val="0"/>
              </a:spcBef>
              <a:spcAft>
                <a:spcPts val="0"/>
              </a:spcAft>
              <a:buNone/>
            </a:pPr>
            <a:r>
              <a:t/>
            </a:r>
            <a:endParaRPr/>
          </a:p>
          <a:p>
            <a:pPr indent="0" lvl="0" marL="0" marR="0" rtl="0" algn="l">
              <a:spcBef>
                <a:spcPts val="0"/>
              </a:spcBef>
              <a:spcAft>
                <a:spcPts val="0"/>
              </a:spcAft>
              <a:buNone/>
            </a:pPr>
            <a:r>
              <a:t/>
            </a:r>
            <a:endParaRPr/>
          </a:p>
        </p:txBody>
      </p:sp>
      <p:sp>
        <p:nvSpPr>
          <p:cNvPr id="385" name="Shape 385"/>
          <p:cNvSpPr txBox="1"/>
          <p:nvPr/>
        </p:nvSpPr>
        <p:spPr>
          <a:xfrm>
            <a:off x="814525" y="2931000"/>
            <a:ext cx="2102100" cy="768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sz="3600"/>
              <a:t>(A and </a:t>
            </a:r>
            <a:endParaRPr b="1" sz="3600"/>
          </a:p>
          <a:p>
            <a:pPr indent="0" lvl="0" marL="0" rtl="0">
              <a:spcBef>
                <a:spcPts val="0"/>
              </a:spcBef>
              <a:spcAft>
                <a:spcPts val="0"/>
              </a:spcAft>
              <a:buNone/>
            </a:pPr>
            <a:r>
              <a:rPr b="1" lang="en" sz="3600"/>
              <a:t>(B and </a:t>
            </a:r>
            <a:endParaRPr b="1" sz="3600"/>
          </a:p>
          <a:p>
            <a:pPr indent="0" lvl="0" marL="0" rtl="0">
              <a:spcBef>
                <a:spcPts val="0"/>
              </a:spcBef>
              <a:spcAft>
                <a:spcPts val="0"/>
              </a:spcAft>
              <a:buNone/>
            </a:pPr>
            <a:r>
              <a:rPr b="1" lang="en" sz="3600"/>
              <a:t>(C and D))))</a:t>
            </a:r>
            <a:endParaRPr b="1" sz="3600"/>
          </a:p>
        </p:txBody>
      </p:sp>
      <p:graphicFrame>
        <p:nvGraphicFramePr>
          <p:cNvPr id="386" name="Shape 386"/>
          <p:cNvGraphicFramePr/>
          <p:nvPr/>
        </p:nvGraphicFramePr>
        <p:xfrm>
          <a:off x="2841800" y="2254925"/>
          <a:ext cx="3000000" cy="3000000"/>
        </p:xfrm>
        <a:graphic>
          <a:graphicData uri="http://schemas.openxmlformats.org/drawingml/2006/table">
            <a:tbl>
              <a:tblPr>
                <a:noFill/>
                <a:tableStyleId>{EB4B47C4-2E1C-4586-B6A4-639B53B92817}</a:tableStyleId>
              </a:tblPr>
              <a:tblGrid>
                <a:gridCol w="838200"/>
                <a:gridCol w="1219200"/>
                <a:gridCol w="1219200"/>
                <a:gridCol w="1219200"/>
                <a:gridCol w="1219200"/>
              </a:tblGrid>
              <a:tr h="150825">
                <a:tc>
                  <a:txBody>
                    <a:bodyPr>
                      <a:noAutofit/>
                    </a:bodyPr>
                    <a:lstStyle/>
                    <a:p>
                      <a:pPr indent="0" lvl="0" marL="0" marR="0" rtl="0" algn="ctr">
                        <a:lnSpc>
                          <a:spcPct val="90000"/>
                        </a:lnSpc>
                        <a:spcBef>
                          <a:spcPts val="0"/>
                        </a:spcBef>
                        <a:spcAft>
                          <a:spcPts val="0"/>
                        </a:spcAft>
                        <a:buClr>
                          <a:srgbClr val="FF0000"/>
                        </a:buClr>
                        <a:buFont typeface="Times New Roman"/>
                        <a:buNone/>
                      </a:pPr>
                      <a:r>
                        <a:rPr b="1" i="0" lang="en" sz="1000" u="none" cap="none" strike="noStrike">
                          <a:solidFill>
                            <a:srgbClr val="000000"/>
                          </a:solidFill>
                          <a:latin typeface="Times New Roman"/>
                          <a:ea typeface="Times New Roman"/>
                          <a:cs typeface="Times New Roman"/>
                          <a:sym typeface="Times New Roman"/>
                        </a:rPr>
                        <a:t>Test Case</a:t>
                      </a:r>
                      <a:endParaRPr/>
                    </a:p>
                  </a:txBody>
                  <a:tcPr marT="45725" marB="45725" marR="91450" marL="91450">
                    <a:lnL cap="flat" cmpd="sng" w="28575">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28575">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Font typeface="Times New Roman"/>
                        <a:buNone/>
                      </a:pPr>
                      <a:r>
                        <a:rPr b="1" lang="en" sz="1000">
                          <a:latin typeface="Times New Roman"/>
                          <a:ea typeface="Times New Roman"/>
                          <a:cs typeface="Times New Roman"/>
                          <a:sym typeface="Times New Roman"/>
                        </a:rPr>
                        <a:t>A</a:t>
                      </a:r>
                      <a:endParaRPr/>
                    </a:p>
                  </a:txBody>
                  <a:tcPr marT="45725" marB="45725" marR="91450" marL="914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28575">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Font typeface="Times New Roman"/>
                        <a:buNone/>
                      </a:pPr>
                      <a:r>
                        <a:rPr b="1" lang="en" sz="1000">
                          <a:latin typeface="Times New Roman"/>
                          <a:ea typeface="Times New Roman"/>
                          <a:cs typeface="Times New Roman"/>
                          <a:sym typeface="Times New Roman"/>
                        </a:rPr>
                        <a:t>B</a:t>
                      </a:r>
                      <a:endParaRPr/>
                    </a:p>
                  </a:txBody>
                  <a:tcPr marT="45725" marB="45725" marR="91450" marL="914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28575">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Font typeface="Times New Roman"/>
                        <a:buNone/>
                      </a:pPr>
                      <a:r>
                        <a:rPr b="1" lang="en" sz="1000">
                          <a:latin typeface="Times New Roman"/>
                          <a:ea typeface="Times New Roman"/>
                          <a:cs typeface="Times New Roman"/>
                          <a:sym typeface="Times New Roman"/>
                        </a:rPr>
                        <a:t>C</a:t>
                      </a:r>
                      <a:endParaRPr/>
                    </a:p>
                  </a:txBody>
                  <a:tcPr marT="45725" marB="45725" marR="91450" marL="914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28575">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Font typeface="Times New Roman"/>
                        <a:buNone/>
                      </a:pPr>
                      <a:r>
                        <a:rPr b="1" lang="en" sz="1000">
                          <a:latin typeface="Times New Roman"/>
                          <a:ea typeface="Times New Roman"/>
                          <a:cs typeface="Times New Roman"/>
                          <a:sym typeface="Times New Roman"/>
                        </a:rPr>
                        <a:t>D</a:t>
                      </a:r>
                      <a:endParaRPr/>
                    </a:p>
                  </a:txBody>
                  <a:tcPr marT="45725" marB="45725" marR="91450" marL="91450">
                    <a:lnL cap="flat" cmpd="sng" w="12700">
                      <a:solidFill>
                        <a:srgbClr val="000000"/>
                      </a:solidFill>
                      <a:prstDash val="solid"/>
                      <a:round/>
                      <a:headEnd len="med" w="med" type="none"/>
                      <a:tailEnd len="med" w="med" type="none"/>
                    </a:lnL>
                    <a:lnR cap="flat" cmpd="sng" w="28575">
                      <a:solidFill>
                        <a:srgbClr val="000000"/>
                      </a:solidFill>
                      <a:prstDash val="solid"/>
                      <a:round/>
                      <a:headEnd len="med" w="med" type="none"/>
                      <a:tailEnd len="med" w="med" type="none"/>
                    </a:lnR>
                    <a:lnT cap="flat" cmpd="sng" w="28575">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238125">
                <a:tc>
                  <a:txBody>
                    <a:bodyPr>
                      <a:noAutofit/>
                    </a:bodyPr>
                    <a:lstStyle/>
                    <a:p>
                      <a:pPr indent="0" lvl="0" marL="0" marR="0" rtl="0" algn="ctr">
                        <a:lnSpc>
                          <a:spcPct val="90000"/>
                        </a:lnSpc>
                        <a:spcBef>
                          <a:spcPts val="0"/>
                        </a:spcBef>
                        <a:spcAft>
                          <a:spcPts val="0"/>
                        </a:spcAft>
                        <a:buClr>
                          <a:srgbClr val="FF0000"/>
                        </a:buClr>
                        <a:buFont typeface="Times New Roman"/>
                        <a:buNone/>
                      </a:pPr>
                      <a:r>
                        <a:rPr b="0" i="0" lang="en" sz="1000" u="none" cap="none" strike="noStrike">
                          <a:solidFill>
                            <a:srgbClr val="000000"/>
                          </a:solidFill>
                          <a:latin typeface="Times New Roman"/>
                          <a:ea typeface="Times New Roman"/>
                          <a:cs typeface="Times New Roman"/>
                          <a:sym typeface="Times New Roman"/>
                        </a:rPr>
                        <a:t>1</a:t>
                      </a:r>
                      <a:endParaRPr/>
                    </a:p>
                  </a:txBody>
                  <a:tcPr marT="45725" marB="45725" marR="91450" marL="91450">
                    <a:lnL cap="flat" cmpd="sng" w="28575">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Font typeface="Times New Roman"/>
                        <a:buNone/>
                      </a:pPr>
                      <a:r>
                        <a:rPr b="0" i="0" lang="en" sz="1000" u="none" cap="none" strike="noStrike">
                          <a:solidFill>
                            <a:srgbClr val="000000"/>
                          </a:solidFill>
                          <a:latin typeface="Times New Roman"/>
                          <a:ea typeface="Times New Roman"/>
                          <a:cs typeface="Times New Roman"/>
                          <a:sym typeface="Times New Roman"/>
                        </a:rPr>
                        <a:t>True</a:t>
                      </a:r>
                      <a:endParaRPr/>
                    </a:p>
                  </a:txBody>
                  <a:tcPr marT="45725" marB="45725" marR="91450" marL="914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Font typeface="Times New Roman"/>
                        <a:buNone/>
                      </a:pPr>
                      <a:r>
                        <a:rPr lang="en" sz="1000">
                          <a:solidFill>
                            <a:srgbClr val="000000"/>
                          </a:solidFill>
                          <a:latin typeface="Times New Roman"/>
                          <a:ea typeface="Times New Roman"/>
                          <a:cs typeface="Times New Roman"/>
                          <a:sym typeface="Times New Roman"/>
                        </a:rPr>
                        <a:t>True</a:t>
                      </a:r>
                      <a:endParaRPr/>
                    </a:p>
                  </a:txBody>
                  <a:tcPr marT="45725" marB="45725" marR="91450" marL="914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Font typeface="Times New Roman"/>
                        <a:buNone/>
                      </a:pPr>
                      <a:r>
                        <a:rPr lang="en" sz="1000">
                          <a:solidFill>
                            <a:srgbClr val="000000"/>
                          </a:solidFill>
                          <a:latin typeface="Times New Roman"/>
                          <a:ea typeface="Times New Roman"/>
                          <a:cs typeface="Times New Roman"/>
                          <a:sym typeface="Times New Roman"/>
                        </a:rPr>
                        <a:t>True</a:t>
                      </a:r>
                      <a:endParaRPr/>
                    </a:p>
                  </a:txBody>
                  <a:tcPr marT="45725" marB="45725" marR="91450" marL="914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Font typeface="Times New Roman"/>
                        <a:buNone/>
                      </a:pPr>
                      <a:r>
                        <a:rPr lang="en" sz="1000">
                          <a:solidFill>
                            <a:srgbClr val="000000"/>
                          </a:solidFill>
                          <a:latin typeface="Times New Roman"/>
                          <a:ea typeface="Times New Roman"/>
                          <a:cs typeface="Times New Roman"/>
                          <a:sym typeface="Times New Roman"/>
                        </a:rPr>
                        <a:t>True</a:t>
                      </a:r>
                      <a:endParaRPr/>
                    </a:p>
                  </a:txBody>
                  <a:tcPr marT="45725" marB="45725" marR="91450" marL="91450">
                    <a:lnL cap="flat" cmpd="sng" w="12700">
                      <a:solidFill>
                        <a:srgbClr val="000000"/>
                      </a:solidFill>
                      <a:prstDash val="solid"/>
                      <a:round/>
                      <a:headEnd len="med" w="med" type="none"/>
                      <a:tailEnd len="med" w="med" type="none"/>
                    </a:lnL>
                    <a:lnR cap="flat" cmpd="sng" w="28575">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239725">
                <a:tc>
                  <a:txBody>
                    <a:bodyPr>
                      <a:noAutofit/>
                    </a:bodyPr>
                    <a:lstStyle/>
                    <a:p>
                      <a:pPr indent="0" lvl="0" marL="0" marR="0" rtl="0" algn="ctr">
                        <a:lnSpc>
                          <a:spcPct val="90000"/>
                        </a:lnSpc>
                        <a:spcBef>
                          <a:spcPts val="0"/>
                        </a:spcBef>
                        <a:spcAft>
                          <a:spcPts val="0"/>
                        </a:spcAft>
                        <a:buClr>
                          <a:srgbClr val="FF0000"/>
                        </a:buClr>
                        <a:buFont typeface="Times New Roman"/>
                        <a:buNone/>
                      </a:pPr>
                      <a:r>
                        <a:rPr b="0" i="0" lang="en" sz="1000" u="none" cap="none" strike="noStrike">
                          <a:solidFill>
                            <a:srgbClr val="000000"/>
                          </a:solidFill>
                          <a:latin typeface="Times New Roman"/>
                          <a:ea typeface="Times New Roman"/>
                          <a:cs typeface="Times New Roman"/>
                          <a:sym typeface="Times New Roman"/>
                        </a:rPr>
                        <a:t>2</a:t>
                      </a:r>
                      <a:endParaRPr/>
                    </a:p>
                  </a:txBody>
                  <a:tcPr marT="45725" marB="45725" marR="91450" marL="91450">
                    <a:lnL cap="flat" cmpd="sng" w="28575">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Font typeface="Times New Roman"/>
                        <a:buNone/>
                      </a:pPr>
                      <a:r>
                        <a:rPr b="0" i="0" lang="en" sz="1000" u="none" cap="none" strike="noStrike">
                          <a:solidFill>
                            <a:srgbClr val="000000"/>
                          </a:solidFill>
                          <a:latin typeface="Times New Roman"/>
                          <a:ea typeface="Times New Roman"/>
                          <a:cs typeface="Times New Roman"/>
                          <a:sym typeface="Times New Roman"/>
                        </a:rPr>
                        <a:t>True</a:t>
                      </a:r>
                      <a:endParaRPr/>
                    </a:p>
                  </a:txBody>
                  <a:tcPr marT="45725" marB="45725" marR="91450" marL="914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Font typeface="Times New Roman"/>
                        <a:buNone/>
                      </a:pPr>
                      <a:r>
                        <a:rPr b="0" i="0" lang="en" sz="1000" u="none" cap="none" strike="noStrike">
                          <a:solidFill>
                            <a:srgbClr val="000000"/>
                          </a:solidFill>
                          <a:latin typeface="Times New Roman"/>
                          <a:ea typeface="Times New Roman"/>
                          <a:cs typeface="Times New Roman"/>
                          <a:sym typeface="Times New Roman"/>
                        </a:rPr>
                        <a:t>True</a:t>
                      </a:r>
                      <a:endParaRPr/>
                    </a:p>
                  </a:txBody>
                  <a:tcPr marT="45725" marB="45725" marR="91450" marL="914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Font typeface="Times New Roman"/>
                        <a:buNone/>
                      </a:pPr>
                      <a:r>
                        <a:rPr b="0" i="0" lang="en" sz="1000" u="none" cap="none" strike="noStrike">
                          <a:solidFill>
                            <a:srgbClr val="000000"/>
                          </a:solidFill>
                          <a:latin typeface="Times New Roman"/>
                          <a:ea typeface="Times New Roman"/>
                          <a:cs typeface="Times New Roman"/>
                          <a:sym typeface="Times New Roman"/>
                        </a:rPr>
                        <a:t>True</a:t>
                      </a:r>
                      <a:endParaRPr/>
                    </a:p>
                  </a:txBody>
                  <a:tcPr marT="45725" marB="45725" marR="91450" marL="914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Font typeface="Times New Roman"/>
                        <a:buNone/>
                      </a:pPr>
                      <a:r>
                        <a:rPr b="0" i="0" lang="en" sz="1000" u="none" cap="none" strike="noStrike">
                          <a:solidFill>
                            <a:srgbClr val="000000"/>
                          </a:solidFill>
                          <a:latin typeface="Times New Roman"/>
                          <a:ea typeface="Times New Roman"/>
                          <a:cs typeface="Times New Roman"/>
                          <a:sym typeface="Times New Roman"/>
                        </a:rPr>
                        <a:t>False</a:t>
                      </a:r>
                      <a:endParaRPr/>
                    </a:p>
                  </a:txBody>
                  <a:tcPr marT="45725" marB="45725" marR="91450" marL="91450">
                    <a:lnL cap="flat" cmpd="sng" w="12700">
                      <a:solidFill>
                        <a:srgbClr val="000000"/>
                      </a:solidFill>
                      <a:prstDash val="solid"/>
                      <a:round/>
                      <a:headEnd len="med" w="med" type="none"/>
                      <a:tailEnd len="med" w="med" type="none"/>
                    </a:lnL>
                    <a:lnR cap="flat" cmpd="sng" w="28575">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238125">
                <a:tc>
                  <a:txBody>
                    <a:bodyPr>
                      <a:noAutofit/>
                    </a:bodyPr>
                    <a:lstStyle/>
                    <a:p>
                      <a:pPr indent="0" lvl="0" marL="0" marR="0" rtl="0" algn="ctr">
                        <a:lnSpc>
                          <a:spcPct val="90000"/>
                        </a:lnSpc>
                        <a:spcBef>
                          <a:spcPts val="0"/>
                        </a:spcBef>
                        <a:spcAft>
                          <a:spcPts val="0"/>
                        </a:spcAft>
                        <a:buClr>
                          <a:srgbClr val="FF0000"/>
                        </a:buClr>
                        <a:buFont typeface="Times New Roman"/>
                        <a:buNone/>
                      </a:pPr>
                      <a:r>
                        <a:rPr b="0" i="0" lang="en" sz="1000" u="none" cap="none" strike="noStrike">
                          <a:solidFill>
                            <a:srgbClr val="000000"/>
                          </a:solidFill>
                          <a:latin typeface="Times New Roman"/>
                          <a:ea typeface="Times New Roman"/>
                          <a:cs typeface="Times New Roman"/>
                          <a:sym typeface="Times New Roman"/>
                        </a:rPr>
                        <a:t>3</a:t>
                      </a:r>
                      <a:endParaRPr/>
                    </a:p>
                  </a:txBody>
                  <a:tcPr marT="45725" marB="45725" marR="91450" marL="91450">
                    <a:lnL cap="flat" cmpd="sng" w="28575">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Font typeface="Times New Roman"/>
                        <a:buNone/>
                      </a:pPr>
                      <a:r>
                        <a:rPr b="0" i="0" lang="en" sz="1000" u="none" cap="none" strike="noStrike">
                          <a:solidFill>
                            <a:srgbClr val="000000"/>
                          </a:solidFill>
                          <a:latin typeface="Times New Roman"/>
                          <a:ea typeface="Times New Roman"/>
                          <a:cs typeface="Times New Roman"/>
                          <a:sym typeface="Times New Roman"/>
                        </a:rPr>
                        <a:t>True</a:t>
                      </a:r>
                      <a:endParaRPr/>
                    </a:p>
                  </a:txBody>
                  <a:tcPr marT="45725" marB="45725" marR="91450" marL="914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Font typeface="Times New Roman"/>
                        <a:buNone/>
                      </a:pPr>
                      <a:r>
                        <a:rPr b="0" i="0" lang="en" sz="1000" u="none" cap="none" strike="noStrike">
                          <a:solidFill>
                            <a:srgbClr val="000000"/>
                          </a:solidFill>
                          <a:latin typeface="Times New Roman"/>
                          <a:ea typeface="Times New Roman"/>
                          <a:cs typeface="Times New Roman"/>
                          <a:sym typeface="Times New Roman"/>
                        </a:rPr>
                        <a:t>True</a:t>
                      </a:r>
                      <a:endParaRPr/>
                    </a:p>
                  </a:txBody>
                  <a:tcPr marT="45725" marB="45725" marR="91450" marL="914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Font typeface="Times New Roman"/>
                        <a:buNone/>
                      </a:pPr>
                      <a:r>
                        <a:rPr b="0" i="0" lang="en" sz="1000" u="none" cap="none" strike="noStrike">
                          <a:solidFill>
                            <a:srgbClr val="000000"/>
                          </a:solidFill>
                          <a:latin typeface="Times New Roman"/>
                          <a:ea typeface="Times New Roman"/>
                          <a:cs typeface="Times New Roman"/>
                          <a:sym typeface="Times New Roman"/>
                        </a:rPr>
                        <a:t>False</a:t>
                      </a:r>
                      <a:endParaRPr/>
                    </a:p>
                  </a:txBody>
                  <a:tcPr marT="45725" marB="45725" marR="91450" marL="914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Font typeface="Times New Roman"/>
                        <a:buNone/>
                      </a:pPr>
                      <a:r>
                        <a:rPr lang="en" sz="1000">
                          <a:solidFill>
                            <a:srgbClr val="000000"/>
                          </a:solidFill>
                          <a:latin typeface="Times New Roman"/>
                          <a:ea typeface="Times New Roman"/>
                          <a:cs typeface="Times New Roman"/>
                          <a:sym typeface="Times New Roman"/>
                        </a:rPr>
                        <a:t>True</a:t>
                      </a:r>
                      <a:endParaRPr/>
                    </a:p>
                  </a:txBody>
                  <a:tcPr marT="45725" marB="45725" marR="91450" marL="91450">
                    <a:lnL cap="flat" cmpd="sng" w="12700">
                      <a:solidFill>
                        <a:srgbClr val="000000"/>
                      </a:solidFill>
                      <a:prstDash val="solid"/>
                      <a:round/>
                      <a:headEnd len="med" w="med" type="none"/>
                      <a:tailEnd len="med" w="med" type="none"/>
                    </a:lnL>
                    <a:lnR cap="flat" cmpd="sng" w="28575">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239725">
                <a:tc>
                  <a:txBody>
                    <a:bodyPr>
                      <a:noAutofit/>
                    </a:bodyPr>
                    <a:lstStyle/>
                    <a:p>
                      <a:pPr indent="0" lvl="0" marL="0" marR="0" rtl="0" algn="ctr">
                        <a:lnSpc>
                          <a:spcPct val="90000"/>
                        </a:lnSpc>
                        <a:spcBef>
                          <a:spcPts val="0"/>
                        </a:spcBef>
                        <a:spcAft>
                          <a:spcPts val="0"/>
                        </a:spcAft>
                        <a:buClr>
                          <a:srgbClr val="FF0000"/>
                        </a:buClr>
                        <a:buFont typeface="Times New Roman"/>
                        <a:buNone/>
                      </a:pPr>
                      <a:r>
                        <a:rPr b="0" i="0" lang="en" sz="1000" u="none" cap="none" strike="noStrike">
                          <a:solidFill>
                            <a:srgbClr val="000000"/>
                          </a:solidFill>
                          <a:latin typeface="Times New Roman"/>
                          <a:ea typeface="Times New Roman"/>
                          <a:cs typeface="Times New Roman"/>
                          <a:sym typeface="Times New Roman"/>
                        </a:rPr>
                        <a:t>4</a:t>
                      </a:r>
                      <a:endParaRPr/>
                    </a:p>
                  </a:txBody>
                  <a:tcPr marT="45725" marB="45725" marR="91450" marL="91450">
                    <a:lnL cap="flat" cmpd="sng" w="28575">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Font typeface="Times New Roman"/>
                        <a:buNone/>
                      </a:pPr>
                      <a:r>
                        <a:rPr b="0" i="0" lang="en" sz="1000" u="none" cap="none" strike="noStrike">
                          <a:solidFill>
                            <a:srgbClr val="000000"/>
                          </a:solidFill>
                          <a:latin typeface="Times New Roman"/>
                          <a:ea typeface="Times New Roman"/>
                          <a:cs typeface="Times New Roman"/>
                          <a:sym typeface="Times New Roman"/>
                        </a:rPr>
                        <a:t>True</a:t>
                      </a:r>
                      <a:endParaRPr/>
                    </a:p>
                  </a:txBody>
                  <a:tcPr marT="45725" marB="45725" marR="91450" marL="914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Font typeface="Times New Roman"/>
                        <a:buNone/>
                      </a:pPr>
                      <a:r>
                        <a:rPr b="0" i="0" lang="en" sz="1000" u="none" cap="none" strike="noStrike">
                          <a:solidFill>
                            <a:srgbClr val="000000"/>
                          </a:solidFill>
                          <a:latin typeface="Times New Roman"/>
                          <a:ea typeface="Times New Roman"/>
                          <a:cs typeface="Times New Roman"/>
                          <a:sym typeface="Times New Roman"/>
                        </a:rPr>
                        <a:t>True</a:t>
                      </a:r>
                      <a:endParaRPr/>
                    </a:p>
                  </a:txBody>
                  <a:tcPr marT="45725" marB="45725" marR="91450" marL="914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Font typeface="Times New Roman"/>
                        <a:buNone/>
                      </a:pPr>
                      <a:r>
                        <a:rPr b="0" i="0" lang="en" sz="1000" u="none" cap="none" strike="noStrike">
                          <a:solidFill>
                            <a:srgbClr val="000000"/>
                          </a:solidFill>
                          <a:latin typeface="Times New Roman"/>
                          <a:ea typeface="Times New Roman"/>
                          <a:cs typeface="Times New Roman"/>
                          <a:sym typeface="Times New Roman"/>
                        </a:rPr>
                        <a:t>False</a:t>
                      </a:r>
                      <a:endParaRPr/>
                    </a:p>
                  </a:txBody>
                  <a:tcPr marT="45725" marB="45725" marR="91450" marL="914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Font typeface="Times New Roman"/>
                        <a:buNone/>
                      </a:pPr>
                      <a:r>
                        <a:rPr lang="en" sz="1000">
                          <a:solidFill>
                            <a:srgbClr val="000000"/>
                          </a:solidFill>
                          <a:latin typeface="Times New Roman"/>
                          <a:ea typeface="Times New Roman"/>
                          <a:cs typeface="Times New Roman"/>
                          <a:sym typeface="Times New Roman"/>
                        </a:rPr>
                        <a:t>False</a:t>
                      </a:r>
                      <a:endParaRPr/>
                    </a:p>
                  </a:txBody>
                  <a:tcPr marT="45725" marB="45725" marR="91450" marL="91450">
                    <a:lnL cap="flat" cmpd="sng" w="12700">
                      <a:solidFill>
                        <a:srgbClr val="000000"/>
                      </a:solidFill>
                      <a:prstDash val="solid"/>
                      <a:round/>
                      <a:headEnd len="med" w="med" type="none"/>
                      <a:tailEnd len="med" w="med" type="none"/>
                    </a:lnL>
                    <a:lnR cap="flat" cmpd="sng" w="28575">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239725">
                <a:tc>
                  <a:txBody>
                    <a:bodyPr>
                      <a:noAutofit/>
                    </a:bodyPr>
                    <a:lstStyle/>
                    <a:p>
                      <a:pPr indent="0" lvl="0" marL="0" marR="0" rtl="0" algn="ctr">
                        <a:lnSpc>
                          <a:spcPct val="90000"/>
                        </a:lnSpc>
                        <a:spcBef>
                          <a:spcPts val="0"/>
                        </a:spcBef>
                        <a:spcAft>
                          <a:spcPts val="0"/>
                        </a:spcAft>
                        <a:buClr>
                          <a:srgbClr val="FF0000"/>
                        </a:buClr>
                        <a:buFont typeface="Times New Roman"/>
                        <a:buNone/>
                      </a:pPr>
                      <a:r>
                        <a:rPr b="0" i="0" lang="en" sz="1000" u="none" cap="none" strike="noStrike">
                          <a:solidFill>
                            <a:srgbClr val="000000"/>
                          </a:solidFill>
                          <a:latin typeface="Times New Roman"/>
                          <a:ea typeface="Times New Roman"/>
                          <a:cs typeface="Times New Roman"/>
                          <a:sym typeface="Times New Roman"/>
                        </a:rPr>
                        <a:t>5</a:t>
                      </a:r>
                      <a:endParaRPr/>
                    </a:p>
                  </a:txBody>
                  <a:tcPr marT="45725" marB="45725" marR="91450" marL="91450">
                    <a:lnL cap="flat" cmpd="sng" w="28575">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Font typeface="Times New Roman"/>
                        <a:buNone/>
                      </a:pPr>
                      <a:r>
                        <a:rPr lang="en" sz="1000">
                          <a:solidFill>
                            <a:srgbClr val="000000"/>
                          </a:solidFill>
                          <a:latin typeface="Times New Roman"/>
                          <a:ea typeface="Times New Roman"/>
                          <a:cs typeface="Times New Roman"/>
                          <a:sym typeface="Times New Roman"/>
                        </a:rPr>
                        <a:t>True</a:t>
                      </a:r>
                      <a:endParaRPr/>
                    </a:p>
                  </a:txBody>
                  <a:tcPr marT="45725" marB="45725" marR="91450" marL="914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Font typeface="Times New Roman"/>
                        <a:buNone/>
                      </a:pPr>
                      <a:r>
                        <a:rPr b="0" i="0" lang="en" sz="1000" u="none" cap="none" strike="noStrike">
                          <a:solidFill>
                            <a:srgbClr val="000000"/>
                          </a:solidFill>
                          <a:latin typeface="Times New Roman"/>
                          <a:ea typeface="Times New Roman"/>
                          <a:cs typeface="Times New Roman"/>
                          <a:sym typeface="Times New Roman"/>
                        </a:rPr>
                        <a:t>False</a:t>
                      </a:r>
                      <a:endParaRPr/>
                    </a:p>
                  </a:txBody>
                  <a:tcPr marT="45725" marB="45725" marR="91450" marL="914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Font typeface="Times New Roman"/>
                        <a:buNone/>
                      </a:pPr>
                      <a:r>
                        <a:rPr lang="en" sz="1000">
                          <a:solidFill>
                            <a:srgbClr val="000000"/>
                          </a:solidFill>
                          <a:latin typeface="Times New Roman"/>
                          <a:ea typeface="Times New Roman"/>
                          <a:cs typeface="Times New Roman"/>
                          <a:sym typeface="Times New Roman"/>
                        </a:rPr>
                        <a:t>True</a:t>
                      </a:r>
                      <a:endParaRPr/>
                    </a:p>
                  </a:txBody>
                  <a:tcPr marT="45725" marB="45725" marR="91450" marL="914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Font typeface="Times New Roman"/>
                        <a:buNone/>
                      </a:pPr>
                      <a:r>
                        <a:rPr lang="en" sz="1000">
                          <a:solidFill>
                            <a:srgbClr val="000000"/>
                          </a:solidFill>
                          <a:latin typeface="Times New Roman"/>
                          <a:ea typeface="Times New Roman"/>
                          <a:cs typeface="Times New Roman"/>
                          <a:sym typeface="Times New Roman"/>
                        </a:rPr>
                        <a:t>True</a:t>
                      </a:r>
                      <a:endParaRPr/>
                    </a:p>
                  </a:txBody>
                  <a:tcPr marT="45725" marB="45725" marR="91450" marL="91450">
                    <a:lnL cap="flat" cmpd="sng" w="12700">
                      <a:solidFill>
                        <a:srgbClr val="000000"/>
                      </a:solidFill>
                      <a:prstDash val="solid"/>
                      <a:round/>
                      <a:headEnd len="med" w="med" type="none"/>
                      <a:tailEnd len="med" w="med" type="none"/>
                    </a:lnL>
                    <a:lnR cap="flat" cmpd="sng" w="28575">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238125">
                <a:tc>
                  <a:txBody>
                    <a:bodyPr>
                      <a:noAutofit/>
                    </a:bodyPr>
                    <a:lstStyle/>
                    <a:p>
                      <a:pPr indent="0" lvl="0" marL="0" marR="0" rtl="0" algn="ctr">
                        <a:lnSpc>
                          <a:spcPct val="90000"/>
                        </a:lnSpc>
                        <a:spcBef>
                          <a:spcPts val="0"/>
                        </a:spcBef>
                        <a:spcAft>
                          <a:spcPts val="0"/>
                        </a:spcAft>
                        <a:buClr>
                          <a:srgbClr val="FF0000"/>
                        </a:buClr>
                        <a:buFont typeface="Times New Roman"/>
                        <a:buNone/>
                      </a:pPr>
                      <a:r>
                        <a:rPr b="0" i="0" lang="en" sz="1000" u="none" cap="none" strike="noStrike">
                          <a:solidFill>
                            <a:srgbClr val="000000"/>
                          </a:solidFill>
                          <a:latin typeface="Times New Roman"/>
                          <a:ea typeface="Times New Roman"/>
                          <a:cs typeface="Times New Roman"/>
                          <a:sym typeface="Times New Roman"/>
                        </a:rPr>
                        <a:t>6</a:t>
                      </a:r>
                      <a:endParaRPr/>
                    </a:p>
                  </a:txBody>
                  <a:tcPr marT="45725" marB="45725" marR="91450" marL="91450">
                    <a:lnL cap="flat" cmpd="sng" w="28575">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Font typeface="Times New Roman"/>
                        <a:buNone/>
                      </a:pPr>
                      <a:r>
                        <a:rPr lang="en" sz="1000">
                          <a:solidFill>
                            <a:srgbClr val="000000"/>
                          </a:solidFill>
                          <a:latin typeface="Times New Roman"/>
                          <a:ea typeface="Times New Roman"/>
                          <a:cs typeface="Times New Roman"/>
                          <a:sym typeface="Times New Roman"/>
                        </a:rPr>
                        <a:t>True</a:t>
                      </a:r>
                      <a:endParaRPr/>
                    </a:p>
                  </a:txBody>
                  <a:tcPr marT="45725" marB="45725" marR="91450" marL="914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Font typeface="Times New Roman"/>
                        <a:buNone/>
                      </a:pPr>
                      <a:r>
                        <a:rPr b="0" i="0" lang="en" sz="1000" u="none" cap="none" strike="noStrike">
                          <a:solidFill>
                            <a:srgbClr val="000000"/>
                          </a:solidFill>
                          <a:latin typeface="Times New Roman"/>
                          <a:ea typeface="Times New Roman"/>
                          <a:cs typeface="Times New Roman"/>
                          <a:sym typeface="Times New Roman"/>
                        </a:rPr>
                        <a:t>False</a:t>
                      </a:r>
                      <a:endParaRPr/>
                    </a:p>
                  </a:txBody>
                  <a:tcPr marT="45725" marB="45725" marR="91450" marL="914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Font typeface="Times New Roman"/>
                        <a:buNone/>
                      </a:pPr>
                      <a:r>
                        <a:rPr b="0" i="0" lang="en" sz="1000" u="none" cap="none" strike="noStrike">
                          <a:solidFill>
                            <a:srgbClr val="000000"/>
                          </a:solidFill>
                          <a:latin typeface="Times New Roman"/>
                          <a:ea typeface="Times New Roman"/>
                          <a:cs typeface="Times New Roman"/>
                          <a:sym typeface="Times New Roman"/>
                        </a:rPr>
                        <a:t>True</a:t>
                      </a:r>
                      <a:endParaRPr/>
                    </a:p>
                  </a:txBody>
                  <a:tcPr marT="45725" marB="45725" marR="91450" marL="914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Font typeface="Times New Roman"/>
                        <a:buNone/>
                      </a:pPr>
                      <a:r>
                        <a:rPr b="0" i="0" lang="en" sz="1000" u="none" cap="none" strike="noStrike">
                          <a:solidFill>
                            <a:srgbClr val="000000"/>
                          </a:solidFill>
                          <a:latin typeface="Times New Roman"/>
                          <a:ea typeface="Times New Roman"/>
                          <a:cs typeface="Times New Roman"/>
                          <a:sym typeface="Times New Roman"/>
                        </a:rPr>
                        <a:t>False</a:t>
                      </a:r>
                      <a:endParaRPr/>
                    </a:p>
                  </a:txBody>
                  <a:tcPr marT="45725" marB="45725" marR="91450" marL="91450">
                    <a:lnL cap="flat" cmpd="sng" w="12700">
                      <a:solidFill>
                        <a:srgbClr val="000000"/>
                      </a:solidFill>
                      <a:prstDash val="solid"/>
                      <a:round/>
                      <a:headEnd len="med" w="med" type="none"/>
                      <a:tailEnd len="med" w="med" type="none"/>
                    </a:lnL>
                    <a:lnR cap="flat" cmpd="sng" w="28575">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239725">
                <a:tc>
                  <a:txBody>
                    <a:bodyPr>
                      <a:noAutofit/>
                    </a:bodyPr>
                    <a:lstStyle/>
                    <a:p>
                      <a:pPr indent="0" lvl="0" marL="0" marR="0" rtl="0" algn="ctr">
                        <a:lnSpc>
                          <a:spcPct val="90000"/>
                        </a:lnSpc>
                        <a:spcBef>
                          <a:spcPts val="0"/>
                        </a:spcBef>
                        <a:spcAft>
                          <a:spcPts val="0"/>
                        </a:spcAft>
                        <a:buClr>
                          <a:srgbClr val="FF0000"/>
                        </a:buClr>
                        <a:buFont typeface="Times New Roman"/>
                        <a:buNone/>
                      </a:pPr>
                      <a:r>
                        <a:rPr b="0" i="0" lang="en" sz="1000" u="none" cap="none" strike="noStrike">
                          <a:solidFill>
                            <a:srgbClr val="000000"/>
                          </a:solidFill>
                          <a:latin typeface="Times New Roman"/>
                          <a:ea typeface="Times New Roman"/>
                          <a:cs typeface="Times New Roman"/>
                          <a:sym typeface="Times New Roman"/>
                        </a:rPr>
                        <a:t>7</a:t>
                      </a:r>
                      <a:endParaRPr/>
                    </a:p>
                  </a:txBody>
                  <a:tcPr marT="45725" marB="45725" marR="91450" marL="91450">
                    <a:lnL cap="flat" cmpd="sng" w="28575">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Font typeface="Times New Roman"/>
                        <a:buNone/>
                      </a:pPr>
                      <a:r>
                        <a:rPr lang="en" sz="1000">
                          <a:solidFill>
                            <a:srgbClr val="000000"/>
                          </a:solidFill>
                          <a:latin typeface="Times New Roman"/>
                          <a:ea typeface="Times New Roman"/>
                          <a:cs typeface="Times New Roman"/>
                          <a:sym typeface="Times New Roman"/>
                        </a:rPr>
                        <a:t>True</a:t>
                      </a:r>
                      <a:endParaRPr/>
                    </a:p>
                  </a:txBody>
                  <a:tcPr marT="45725" marB="45725" marR="91450" marL="914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Font typeface="Times New Roman"/>
                        <a:buNone/>
                      </a:pPr>
                      <a:r>
                        <a:rPr lang="en" sz="1000">
                          <a:solidFill>
                            <a:srgbClr val="000000"/>
                          </a:solidFill>
                          <a:latin typeface="Times New Roman"/>
                          <a:ea typeface="Times New Roman"/>
                          <a:cs typeface="Times New Roman"/>
                          <a:sym typeface="Times New Roman"/>
                        </a:rPr>
                        <a:t>False</a:t>
                      </a:r>
                      <a:endParaRPr/>
                    </a:p>
                  </a:txBody>
                  <a:tcPr marT="45725" marB="45725" marR="91450" marL="914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Font typeface="Times New Roman"/>
                        <a:buNone/>
                      </a:pPr>
                      <a:r>
                        <a:rPr b="0" i="0" lang="en" sz="1000" u="none" cap="none" strike="noStrike">
                          <a:solidFill>
                            <a:srgbClr val="000000"/>
                          </a:solidFill>
                          <a:latin typeface="Times New Roman"/>
                          <a:ea typeface="Times New Roman"/>
                          <a:cs typeface="Times New Roman"/>
                          <a:sym typeface="Times New Roman"/>
                        </a:rPr>
                        <a:t>False</a:t>
                      </a:r>
                      <a:endParaRPr/>
                    </a:p>
                  </a:txBody>
                  <a:tcPr marT="45725" marB="45725" marR="91450" marL="914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Font typeface="Times New Roman"/>
                        <a:buNone/>
                      </a:pPr>
                      <a:r>
                        <a:rPr b="0" i="0" lang="en" sz="1000" u="none" cap="none" strike="noStrike">
                          <a:solidFill>
                            <a:srgbClr val="000000"/>
                          </a:solidFill>
                          <a:latin typeface="Times New Roman"/>
                          <a:ea typeface="Times New Roman"/>
                          <a:cs typeface="Times New Roman"/>
                          <a:sym typeface="Times New Roman"/>
                        </a:rPr>
                        <a:t>True</a:t>
                      </a:r>
                      <a:endParaRPr/>
                    </a:p>
                  </a:txBody>
                  <a:tcPr marT="45725" marB="45725" marR="91450" marL="91450">
                    <a:lnL cap="flat" cmpd="sng" w="12700">
                      <a:solidFill>
                        <a:srgbClr val="000000"/>
                      </a:solidFill>
                      <a:prstDash val="solid"/>
                      <a:round/>
                      <a:headEnd len="med" w="med" type="none"/>
                      <a:tailEnd len="med" w="med" type="none"/>
                    </a:lnL>
                    <a:lnR cap="flat" cmpd="sng" w="28575">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238125">
                <a:tc>
                  <a:txBody>
                    <a:bodyPr>
                      <a:noAutofit/>
                    </a:bodyPr>
                    <a:lstStyle/>
                    <a:p>
                      <a:pPr indent="0" lvl="0" marL="0" marR="0" rtl="0" algn="ctr">
                        <a:lnSpc>
                          <a:spcPct val="90000"/>
                        </a:lnSpc>
                        <a:spcBef>
                          <a:spcPts val="0"/>
                        </a:spcBef>
                        <a:spcAft>
                          <a:spcPts val="0"/>
                        </a:spcAft>
                        <a:buClr>
                          <a:srgbClr val="FF0000"/>
                        </a:buClr>
                        <a:buFont typeface="Times New Roman"/>
                        <a:buNone/>
                      </a:pPr>
                      <a:r>
                        <a:rPr b="0" i="0" lang="en" sz="1000" u="none" cap="none" strike="noStrike">
                          <a:solidFill>
                            <a:srgbClr val="000000"/>
                          </a:solidFill>
                          <a:latin typeface="Times New Roman"/>
                          <a:ea typeface="Times New Roman"/>
                          <a:cs typeface="Times New Roman"/>
                          <a:sym typeface="Times New Roman"/>
                        </a:rPr>
                        <a:t>8</a:t>
                      </a:r>
                      <a:endParaRPr/>
                    </a:p>
                  </a:txBody>
                  <a:tcPr marT="45725" marB="45725" marR="91450" marL="91450">
                    <a:lnL cap="flat" cmpd="sng" w="28575">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Font typeface="Times New Roman"/>
                        <a:buNone/>
                      </a:pPr>
                      <a:r>
                        <a:rPr lang="en" sz="1000">
                          <a:solidFill>
                            <a:srgbClr val="000000"/>
                          </a:solidFill>
                          <a:latin typeface="Times New Roman"/>
                          <a:ea typeface="Times New Roman"/>
                          <a:cs typeface="Times New Roman"/>
                          <a:sym typeface="Times New Roman"/>
                        </a:rPr>
                        <a:t>True</a:t>
                      </a:r>
                      <a:endParaRPr/>
                    </a:p>
                  </a:txBody>
                  <a:tcPr marT="45725" marB="45725" marR="91450" marL="914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Font typeface="Times New Roman"/>
                        <a:buNone/>
                      </a:pPr>
                      <a:r>
                        <a:rPr lang="en" sz="1000">
                          <a:solidFill>
                            <a:srgbClr val="000000"/>
                          </a:solidFill>
                          <a:latin typeface="Times New Roman"/>
                          <a:ea typeface="Times New Roman"/>
                          <a:cs typeface="Times New Roman"/>
                          <a:sym typeface="Times New Roman"/>
                        </a:rPr>
                        <a:t>False</a:t>
                      </a:r>
                      <a:endParaRPr/>
                    </a:p>
                  </a:txBody>
                  <a:tcPr marT="45725" marB="45725" marR="91450" marL="914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Font typeface="Times New Roman"/>
                        <a:buNone/>
                      </a:pPr>
                      <a:r>
                        <a:rPr b="0" i="0" lang="en" sz="1000" u="none" cap="none" strike="noStrike">
                          <a:solidFill>
                            <a:srgbClr val="000000"/>
                          </a:solidFill>
                          <a:latin typeface="Times New Roman"/>
                          <a:ea typeface="Times New Roman"/>
                          <a:cs typeface="Times New Roman"/>
                          <a:sym typeface="Times New Roman"/>
                        </a:rPr>
                        <a:t>False</a:t>
                      </a:r>
                      <a:endParaRPr/>
                    </a:p>
                  </a:txBody>
                  <a:tcPr marT="45725" marB="45725" marR="91450" marL="914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Font typeface="Times New Roman"/>
                        <a:buNone/>
                      </a:pPr>
                      <a:r>
                        <a:rPr b="0" i="0" lang="en" sz="1000" u="none" cap="none" strike="noStrike">
                          <a:solidFill>
                            <a:srgbClr val="000000"/>
                          </a:solidFill>
                          <a:latin typeface="Times New Roman"/>
                          <a:ea typeface="Times New Roman"/>
                          <a:cs typeface="Times New Roman"/>
                          <a:sym typeface="Times New Roman"/>
                        </a:rPr>
                        <a:t>False</a:t>
                      </a:r>
                      <a:endParaRPr/>
                    </a:p>
                  </a:txBody>
                  <a:tcPr marT="45725" marB="45725" marR="91450" marL="91450">
                    <a:lnL cap="flat" cmpd="sng" w="12700">
                      <a:solidFill>
                        <a:srgbClr val="000000"/>
                      </a:solidFill>
                      <a:prstDash val="solid"/>
                      <a:round/>
                      <a:headEnd len="med" w="med" type="none"/>
                      <a:tailEnd len="med" w="med" type="none"/>
                    </a:lnL>
                    <a:lnR cap="flat" cmpd="sng" w="28575">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239725">
                <a:tc>
                  <a:txBody>
                    <a:bodyPr>
                      <a:noAutofit/>
                    </a:bodyPr>
                    <a:lstStyle/>
                    <a:p>
                      <a:pPr indent="0" lvl="0" marL="0" marR="0" rtl="0" algn="ctr">
                        <a:lnSpc>
                          <a:spcPct val="90000"/>
                        </a:lnSpc>
                        <a:spcBef>
                          <a:spcPts val="0"/>
                        </a:spcBef>
                        <a:spcAft>
                          <a:spcPts val="0"/>
                        </a:spcAft>
                        <a:buClr>
                          <a:srgbClr val="FF0000"/>
                        </a:buClr>
                        <a:buFont typeface="Times New Roman"/>
                        <a:buNone/>
                      </a:pPr>
                      <a:r>
                        <a:rPr b="0" i="0" lang="en" sz="1000" u="none" cap="none" strike="noStrike">
                          <a:solidFill>
                            <a:srgbClr val="000000"/>
                          </a:solidFill>
                          <a:latin typeface="Times New Roman"/>
                          <a:ea typeface="Times New Roman"/>
                          <a:cs typeface="Times New Roman"/>
                          <a:sym typeface="Times New Roman"/>
                        </a:rPr>
                        <a:t>9</a:t>
                      </a:r>
                      <a:endParaRPr/>
                    </a:p>
                  </a:txBody>
                  <a:tcPr marT="45725" marB="45725" marR="91450" marL="91450">
                    <a:lnL cap="flat" cmpd="sng" w="28575">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Font typeface="Times New Roman"/>
                        <a:buNone/>
                      </a:pPr>
                      <a:r>
                        <a:rPr b="0" i="0" lang="en" sz="1000" u="none" cap="none" strike="noStrike">
                          <a:solidFill>
                            <a:srgbClr val="000000"/>
                          </a:solidFill>
                          <a:latin typeface="Times New Roman"/>
                          <a:ea typeface="Times New Roman"/>
                          <a:cs typeface="Times New Roman"/>
                          <a:sym typeface="Times New Roman"/>
                        </a:rPr>
                        <a:t>False</a:t>
                      </a:r>
                      <a:endParaRPr/>
                    </a:p>
                  </a:txBody>
                  <a:tcPr marT="45725" marB="45725" marR="91450" marL="914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Font typeface="Times New Roman"/>
                        <a:buNone/>
                      </a:pPr>
                      <a:r>
                        <a:rPr lang="en" sz="1000">
                          <a:solidFill>
                            <a:srgbClr val="000000"/>
                          </a:solidFill>
                          <a:latin typeface="Times New Roman"/>
                          <a:ea typeface="Times New Roman"/>
                          <a:cs typeface="Times New Roman"/>
                          <a:sym typeface="Times New Roman"/>
                        </a:rPr>
                        <a:t>True</a:t>
                      </a:r>
                      <a:endParaRPr/>
                    </a:p>
                  </a:txBody>
                  <a:tcPr marT="45725" marB="45725" marR="91450" marL="914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Font typeface="Times New Roman"/>
                        <a:buNone/>
                      </a:pPr>
                      <a:r>
                        <a:rPr lang="en" sz="1000">
                          <a:solidFill>
                            <a:srgbClr val="000000"/>
                          </a:solidFill>
                          <a:latin typeface="Times New Roman"/>
                          <a:ea typeface="Times New Roman"/>
                          <a:cs typeface="Times New Roman"/>
                          <a:sym typeface="Times New Roman"/>
                        </a:rPr>
                        <a:t>True</a:t>
                      </a:r>
                      <a:endParaRPr/>
                    </a:p>
                  </a:txBody>
                  <a:tcPr marT="45725" marB="45725" marR="91450" marL="914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Font typeface="Times New Roman"/>
                        <a:buNone/>
                      </a:pPr>
                      <a:r>
                        <a:rPr b="0" i="0" lang="en" sz="1000" u="none" cap="none" strike="noStrike">
                          <a:solidFill>
                            <a:srgbClr val="000000"/>
                          </a:solidFill>
                          <a:latin typeface="Times New Roman"/>
                          <a:ea typeface="Times New Roman"/>
                          <a:cs typeface="Times New Roman"/>
                          <a:sym typeface="Times New Roman"/>
                        </a:rPr>
                        <a:t>True</a:t>
                      </a:r>
                      <a:endParaRPr/>
                    </a:p>
                  </a:txBody>
                  <a:tcPr marT="45725" marB="45725" marR="91450" marL="91450">
                    <a:lnL cap="flat" cmpd="sng" w="12700">
                      <a:solidFill>
                        <a:srgbClr val="000000"/>
                      </a:solidFill>
                      <a:prstDash val="solid"/>
                      <a:round/>
                      <a:headEnd len="med" w="med" type="none"/>
                      <a:tailEnd len="med" w="med" type="none"/>
                    </a:lnL>
                    <a:lnR cap="flat" cmpd="sng" w="28575">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238125">
                <a:tc>
                  <a:txBody>
                    <a:bodyPr>
                      <a:noAutofit/>
                    </a:bodyPr>
                    <a:lstStyle/>
                    <a:p>
                      <a:pPr indent="0" lvl="0" marL="0" marR="0" rtl="0" algn="ctr">
                        <a:lnSpc>
                          <a:spcPct val="90000"/>
                        </a:lnSpc>
                        <a:spcBef>
                          <a:spcPts val="0"/>
                        </a:spcBef>
                        <a:spcAft>
                          <a:spcPts val="0"/>
                        </a:spcAft>
                        <a:buClr>
                          <a:srgbClr val="FF0000"/>
                        </a:buClr>
                        <a:buFont typeface="Times New Roman"/>
                        <a:buNone/>
                      </a:pPr>
                      <a:r>
                        <a:rPr b="0" i="0" lang="en" sz="1000" u="none" cap="none" strike="noStrike">
                          <a:solidFill>
                            <a:srgbClr val="000000"/>
                          </a:solidFill>
                          <a:latin typeface="Times New Roman"/>
                          <a:ea typeface="Times New Roman"/>
                          <a:cs typeface="Times New Roman"/>
                          <a:sym typeface="Times New Roman"/>
                        </a:rPr>
                        <a:t>10</a:t>
                      </a:r>
                      <a:endParaRPr/>
                    </a:p>
                  </a:txBody>
                  <a:tcPr marT="45725" marB="45725" marR="91450" marL="91450">
                    <a:lnL cap="flat" cmpd="sng" w="28575">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Font typeface="Times New Roman"/>
                        <a:buNone/>
                      </a:pPr>
                      <a:r>
                        <a:rPr b="0" i="0" lang="en" sz="1000" u="none" cap="none" strike="noStrike">
                          <a:solidFill>
                            <a:srgbClr val="000000"/>
                          </a:solidFill>
                          <a:latin typeface="Times New Roman"/>
                          <a:ea typeface="Times New Roman"/>
                          <a:cs typeface="Times New Roman"/>
                          <a:sym typeface="Times New Roman"/>
                        </a:rPr>
                        <a:t>False</a:t>
                      </a:r>
                      <a:endParaRPr/>
                    </a:p>
                  </a:txBody>
                  <a:tcPr marT="45725" marB="45725" marR="91450" marL="914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Font typeface="Times New Roman"/>
                        <a:buNone/>
                      </a:pPr>
                      <a:r>
                        <a:rPr b="0" i="0" lang="en" sz="1000" u="none" cap="none" strike="noStrike">
                          <a:solidFill>
                            <a:srgbClr val="000000"/>
                          </a:solidFill>
                          <a:latin typeface="Times New Roman"/>
                          <a:ea typeface="Times New Roman"/>
                          <a:cs typeface="Times New Roman"/>
                          <a:sym typeface="Times New Roman"/>
                        </a:rPr>
                        <a:t>True</a:t>
                      </a:r>
                      <a:endParaRPr/>
                    </a:p>
                  </a:txBody>
                  <a:tcPr marT="45725" marB="45725" marR="91450" marL="914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Font typeface="Times New Roman"/>
                        <a:buNone/>
                      </a:pPr>
                      <a:r>
                        <a:rPr b="0" i="0" lang="en" sz="1000" u="none" cap="none" strike="noStrike">
                          <a:solidFill>
                            <a:srgbClr val="000000"/>
                          </a:solidFill>
                          <a:latin typeface="Times New Roman"/>
                          <a:ea typeface="Times New Roman"/>
                          <a:cs typeface="Times New Roman"/>
                          <a:sym typeface="Times New Roman"/>
                        </a:rPr>
                        <a:t>True</a:t>
                      </a:r>
                      <a:endParaRPr/>
                    </a:p>
                  </a:txBody>
                  <a:tcPr marT="45725" marB="45725" marR="91450" marL="914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Font typeface="Times New Roman"/>
                        <a:buNone/>
                      </a:pPr>
                      <a:r>
                        <a:rPr lang="en" sz="1000">
                          <a:solidFill>
                            <a:srgbClr val="000000"/>
                          </a:solidFill>
                          <a:latin typeface="Times New Roman"/>
                          <a:ea typeface="Times New Roman"/>
                          <a:cs typeface="Times New Roman"/>
                          <a:sym typeface="Times New Roman"/>
                        </a:rPr>
                        <a:t>False</a:t>
                      </a:r>
                      <a:endParaRPr/>
                    </a:p>
                  </a:txBody>
                  <a:tcPr marT="45725" marB="45725" marR="91450" marL="91450">
                    <a:lnL cap="flat" cmpd="sng" w="12700">
                      <a:solidFill>
                        <a:srgbClr val="000000"/>
                      </a:solidFill>
                      <a:prstDash val="solid"/>
                      <a:round/>
                      <a:headEnd len="med" w="med" type="none"/>
                      <a:tailEnd len="med" w="med" type="none"/>
                    </a:lnL>
                    <a:lnR cap="flat" cmpd="sng" w="28575">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239725">
                <a:tc>
                  <a:txBody>
                    <a:bodyPr>
                      <a:noAutofit/>
                    </a:bodyPr>
                    <a:lstStyle/>
                    <a:p>
                      <a:pPr indent="0" lvl="0" marL="0" marR="0" rtl="0" algn="ctr">
                        <a:lnSpc>
                          <a:spcPct val="90000"/>
                        </a:lnSpc>
                        <a:spcBef>
                          <a:spcPts val="0"/>
                        </a:spcBef>
                        <a:spcAft>
                          <a:spcPts val="0"/>
                        </a:spcAft>
                        <a:buClr>
                          <a:srgbClr val="FF0000"/>
                        </a:buClr>
                        <a:buFont typeface="Times New Roman"/>
                        <a:buNone/>
                      </a:pPr>
                      <a:r>
                        <a:rPr b="0" i="0" lang="en" sz="1000" u="none" cap="none" strike="noStrike">
                          <a:solidFill>
                            <a:srgbClr val="000000"/>
                          </a:solidFill>
                          <a:latin typeface="Times New Roman"/>
                          <a:ea typeface="Times New Roman"/>
                          <a:cs typeface="Times New Roman"/>
                          <a:sym typeface="Times New Roman"/>
                        </a:rPr>
                        <a:t>11</a:t>
                      </a:r>
                      <a:endParaRPr/>
                    </a:p>
                  </a:txBody>
                  <a:tcPr marT="45725" marB="45725" marR="91450" marL="91450">
                    <a:lnL cap="flat" cmpd="sng" w="28575">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Font typeface="Times New Roman"/>
                        <a:buNone/>
                      </a:pPr>
                      <a:r>
                        <a:rPr lang="en" sz="1000">
                          <a:solidFill>
                            <a:srgbClr val="000000"/>
                          </a:solidFill>
                          <a:latin typeface="Times New Roman"/>
                          <a:ea typeface="Times New Roman"/>
                          <a:cs typeface="Times New Roman"/>
                          <a:sym typeface="Times New Roman"/>
                        </a:rPr>
                        <a:t>False</a:t>
                      </a:r>
                      <a:endParaRPr/>
                    </a:p>
                  </a:txBody>
                  <a:tcPr marT="45725" marB="45725" marR="91450" marL="914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Font typeface="Times New Roman"/>
                        <a:buNone/>
                      </a:pPr>
                      <a:r>
                        <a:rPr b="0" i="0" lang="en" sz="1000" u="none" cap="none" strike="noStrike">
                          <a:solidFill>
                            <a:srgbClr val="000000"/>
                          </a:solidFill>
                          <a:latin typeface="Times New Roman"/>
                          <a:ea typeface="Times New Roman"/>
                          <a:cs typeface="Times New Roman"/>
                          <a:sym typeface="Times New Roman"/>
                        </a:rPr>
                        <a:t>True</a:t>
                      </a:r>
                      <a:endParaRPr/>
                    </a:p>
                  </a:txBody>
                  <a:tcPr marT="45725" marB="45725" marR="91450" marL="914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Font typeface="Times New Roman"/>
                        <a:buNone/>
                      </a:pPr>
                      <a:r>
                        <a:rPr b="0" i="0" lang="en" sz="1000" u="none" cap="none" strike="noStrike">
                          <a:solidFill>
                            <a:srgbClr val="000000"/>
                          </a:solidFill>
                          <a:latin typeface="Times New Roman"/>
                          <a:ea typeface="Times New Roman"/>
                          <a:cs typeface="Times New Roman"/>
                          <a:sym typeface="Times New Roman"/>
                        </a:rPr>
                        <a:t>False</a:t>
                      </a:r>
                      <a:endParaRPr/>
                    </a:p>
                  </a:txBody>
                  <a:tcPr marT="45725" marB="45725" marR="91450" marL="914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Font typeface="Times New Roman"/>
                        <a:buNone/>
                      </a:pPr>
                      <a:r>
                        <a:rPr lang="en" sz="1000">
                          <a:solidFill>
                            <a:srgbClr val="000000"/>
                          </a:solidFill>
                          <a:latin typeface="Times New Roman"/>
                          <a:ea typeface="Times New Roman"/>
                          <a:cs typeface="Times New Roman"/>
                          <a:sym typeface="Times New Roman"/>
                        </a:rPr>
                        <a:t>True</a:t>
                      </a:r>
                      <a:endParaRPr/>
                    </a:p>
                  </a:txBody>
                  <a:tcPr marT="45725" marB="45725" marR="91450" marL="91450">
                    <a:lnL cap="flat" cmpd="sng" w="12700">
                      <a:solidFill>
                        <a:srgbClr val="000000"/>
                      </a:solidFill>
                      <a:prstDash val="solid"/>
                      <a:round/>
                      <a:headEnd len="med" w="med" type="none"/>
                      <a:tailEnd len="med" w="med" type="none"/>
                    </a:lnL>
                    <a:lnR cap="flat" cmpd="sng" w="28575">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239725">
                <a:tc>
                  <a:txBody>
                    <a:bodyPr>
                      <a:noAutofit/>
                    </a:bodyPr>
                    <a:lstStyle/>
                    <a:p>
                      <a:pPr indent="0" lvl="0" marL="0" marR="0" rtl="0" algn="ctr">
                        <a:lnSpc>
                          <a:spcPct val="90000"/>
                        </a:lnSpc>
                        <a:spcBef>
                          <a:spcPts val="0"/>
                        </a:spcBef>
                        <a:spcAft>
                          <a:spcPts val="0"/>
                        </a:spcAft>
                        <a:buClr>
                          <a:srgbClr val="FF0000"/>
                        </a:buClr>
                        <a:buFont typeface="Times New Roman"/>
                        <a:buNone/>
                      </a:pPr>
                      <a:r>
                        <a:rPr b="0" i="0" lang="en" sz="1000" u="none" cap="none" strike="noStrike">
                          <a:solidFill>
                            <a:srgbClr val="000000"/>
                          </a:solidFill>
                          <a:latin typeface="Times New Roman"/>
                          <a:ea typeface="Times New Roman"/>
                          <a:cs typeface="Times New Roman"/>
                          <a:sym typeface="Times New Roman"/>
                        </a:rPr>
                        <a:t>12</a:t>
                      </a:r>
                      <a:endParaRPr/>
                    </a:p>
                  </a:txBody>
                  <a:tcPr marT="45725" marB="45725" marR="91450" marL="91450">
                    <a:lnL cap="flat" cmpd="sng" w="28575">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Font typeface="Times New Roman"/>
                        <a:buNone/>
                      </a:pPr>
                      <a:r>
                        <a:rPr lang="en" sz="1000">
                          <a:solidFill>
                            <a:srgbClr val="000000"/>
                          </a:solidFill>
                          <a:latin typeface="Times New Roman"/>
                          <a:ea typeface="Times New Roman"/>
                          <a:cs typeface="Times New Roman"/>
                          <a:sym typeface="Times New Roman"/>
                        </a:rPr>
                        <a:t>False</a:t>
                      </a:r>
                      <a:endParaRPr/>
                    </a:p>
                  </a:txBody>
                  <a:tcPr marT="45725" marB="45725" marR="91450" marL="914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Font typeface="Times New Roman"/>
                        <a:buNone/>
                      </a:pPr>
                      <a:r>
                        <a:rPr b="0" i="0" lang="en" sz="1000" u="none" cap="none" strike="noStrike">
                          <a:solidFill>
                            <a:srgbClr val="000000"/>
                          </a:solidFill>
                          <a:latin typeface="Times New Roman"/>
                          <a:ea typeface="Times New Roman"/>
                          <a:cs typeface="Times New Roman"/>
                          <a:sym typeface="Times New Roman"/>
                        </a:rPr>
                        <a:t>True</a:t>
                      </a:r>
                      <a:endParaRPr/>
                    </a:p>
                  </a:txBody>
                  <a:tcPr marT="45725" marB="45725" marR="91450" marL="914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Font typeface="Times New Roman"/>
                        <a:buNone/>
                      </a:pPr>
                      <a:r>
                        <a:rPr b="0" i="0" lang="en" sz="1000" u="none" cap="none" strike="noStrike">
                          <a:solidFill>
                            <a:srgbClr val="000000"/>
                          </a:solidFill>
                          <a:latin typeface="Times New Roman"/>
                          <a:ea typeface="Times New Roman"/>
                          <a:cs typeface="Times New Roman"/>
                          <a:sym typeface="Times New Roman"/>
                        </a:rPr>
                        <a:t>False</a:t>
                      </a:r>
                      <a:endParaRPr/>
                    </a:p>
                  </a:txBody>
                  <a:tcPr marT="45725" marB="45725" marR="91450" marL="914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Font typeface="Times New Roman"/>
                        <a:buNone/>
                      </a:pPr>
                      <a:r>
                        <a:rPr lang="en" sz="1000">
                          <a:solidFill>
                            <a:srgbClr val="000000"/>
                          </a:solidFill>
                          <a:latin typeface="Times New Roman"/>
                          <a:ea typeface="Times New Roman"/>
                          <a:cs typeface="Times New Roman"/>
                          <a:sym typeface="Times New Roman"/>
                        </a:rPr>
                        <a:t>False</a:t>
                      </a:r>
                      <a:endParaRPr/>
                    </a:p>
                  </a:txBody>
                  <a:tcPr marT="45725" marB="45725" marR="91450" marL="91450">
                    <a:lnL cap="flat" cmpd="sng" w="12700">
                      <a:solidFill>
                        <a:srgbClr val="000000"/>
                      </a:solidFill>
                      <a:prstDash val="solid"/>
                      <a:round/>
                      <a:headEnd len="med" w="med" type="none"/>
                      <a:tailEnd len="med" w="med" type="none"/>
                    </a:lnL>
                    <a:lnR cap="flat" cmpd="sng" w="28575">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238125">
                <a:tc>
                  <a:txBody>
                    <a:bodyPr>
                      <a:noAutofit/>
                    </a:bodyPr>
                    <a:lstStyle/>
                    <a:p>
                      <a:pPr indent="0" lvl="0" marL="0" marR="0" rtl="0" algn="ctr">
                        <a:lnSpc>
                          <a:spcPct val="90000"/>
                        </a:lnSpc>
                        <a:spcBef>
                          <a:spcPts val="0"/>
                        </a:spcBef>
                        <a:spcAft>
                          <a:spcPts val="0"/>
                        </a:spcAft>
                        <a:buClr>
                          <a:srgbClr val="FF0000"/>
                        </a:buClr>
                        <a:buFont typeface="Times New Roman"/>
                        <a:buNone/>
                      </a:pPr>
                      <a:r>
                        <a:rPr b="0" i="0" lang="en" sz="1000" u="none" cap="none" strike="noStrike">
                          <a:solidFill>
                            <a:srgbClr val="000000"/>
                          </a:solidFill>
                          <a:latin typeface="Times New Roman"/>
                          <a:ea typeface="Times New Roman"/>
                          <a:cs typeface="Times New Roman"/>
                          <a:sym typeface="Times New Roman"/>
                        </a:rPr>
                        <a:t>13</a:t>
                      </a:r>
                      <a:endParaRPr/>
                    </a:p>
                  </a:txBody>
                  <a:tcPr marT="45725" marB="45725" marR="91450" marL="91450">
                    <a:lnL cap="flat" cmpd="sng" w="28575">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Font typeface="Times New Roman"/>
                        <a:buNone/>
                      </a:pPr>
                      <a:r>
                        <a:rPr lang="en" sz="1000">
                          <a:solidFill>
                            <a:srgbClr val="000000"/>
                          </a:solidFill>
                          <a:latin typeface="Times New Roman"/>
                          <a:ea typeface="Times New Roman"/>
                          <a:cs typeface="Times New Roman"/>
                          <a:sym typeface="Times New Roman"/>
                        </a:rPr>
                        <a:t>False</a:t>
                      </a:r>
                      <a:endParaRPr/>
                    </a:p>
                  </a:txBody>
                  <a:tcPr marT="45725" marB="45725" marR="91450" marL="914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Font typeface="Times New Roman"/>
                        <a:buNone/>
                      </a:pPr>
                      <a:r>
                        <a:rPr b="0" i="0" lang="en" sz="1000" u="none" cap="none" strike="noStrike">
                          <a:solidFill>
                            <a:srgbClr val="000000"/>
                          </a:solidFill>
                          <a:latin typeface="Times New Roman"/>
                          <a:ea typeface="Times New Roman"/>
                          <a:cs typeface="Times New Roman"/>
                          <a:sym typeface="Times New Roman"/>
                        </a:rPr>
                        <a:t>False</a:t>
                      </a:r>
                      <a:endParaRPr/>
                    </a:p>
                  </a:txBody>
                  <a:tcPr marT="45725" marB="45725" marR="91450" marL="914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Font typeface="Times New Roman"/>
                        <a:buNone/>
                      </a:pPr>
                      <a:r>
                        <a:rPr lang="en" sz="1000">
                          <a:solidFill>
                            <a:srgbClr val="000000"/>
                          </a:solidFill>
                          <a:latin typeface="Times New Roman"/>
                          <a:ea typeface="Times New Roman"/>
                          <a:cs typeface="Times New Roman"/>
                          <a:sym typeface="Times New Roman"/>
                        </a:rPr>
                        <a:t>True</a:t>
                      </a:r>
                      <a:endParaRPr/>
                    </a:p>
                  </a:txBody>
                  <a:tcPr marT="45725" marB="45725" marR="91450" marL="914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Font typeface="Times New Roman"/>
                        <a:buNone/>
                      </a:pPr>
                      <a:r>
                        <a:rPr b="0" i="0" lang="en" sz="1000" u="none" cap="none" strike="noStrike">
                          <a:solidFill>
                            <a:srgbClr val="000000"/>
                          </a:solidFill>
                          <a:latin typeface="Times New Roman"/>
                          <a:ea typeface="Times New Roman"/>
                          <a:cs typeface="Times New Roman"/>
                          <a:sym typeface="Times New Roman"/>
                        </a:rPr>
                        <a:t>True</a:t>
                      </a:r>
                      <a:endParaRPr/>
                    </a:p>
                  </a:txBody>
                  <a:tcPr marT="45725" marB="45725" marR="91450" marL="91450">
                    <a:lnL cap="flat" cmpd="sng" w="12700">
                      <a:solidFill>
                        <a:srgbClr val="000000"/>
                      </a:solidFill>
                      <a:prstDash val="solid"/>
                      <a:round/>
                      <a:headEnd len="med" w="med" type="none"/>
                      <a:tailEnd len="med" w="med" type="none"/>
                    </a:lnL>
                    <a:lnR cap="flat" cmpd="sng" w="28575">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239725">
                <a:tc>
                  <a:txBody>
                    <a:bodyPr>
                      <a:noAutofit/>
                    </a:bodyPr>
                    <a:lstStyle/>
                    <a:p>
                      <a:pPr indent="0" lvl="0" marL="0" marR="0" rtl="0" algn="ctr">
                        <a:lnSpc>
                          <a:spcPct val="90000"/>
                        </a:lnSpc>
                        <a:spcBef>
                          <a:spcPts val="0"/>
                        </a:spcBef>
                        <a:spcAft>
                          <a:spcPts val="0"/>
                        </a:spcAft>
                        <a:buClr>
                          <a:srgbClr val="FF0000"/>
                        </a:buClr>
                        <a:buFont typeface="Times New Roman"/>
                        <a:buNone/>
                      </a:pPr>
                      <a:r>
                        <a:rPr b="0" i="0" lang="en" sz="1000" u="none" cap="none" strike="noStrike">
                          <a:solidFill>
                            <a:srgbClr val="000000"/>
                          </a:solidFill>
                          <a:latin typeface="Times New Roman"/>
                          <a:ea typeface="Times New Roman"/>
                          <a:cs typeface="Times New Roman"/>
                          <a:sym typeface="Times New Roman"/>
                        </a:rPr>
                        <a:t>14</a:t>
                      </a:r>
                      <a:endParaRPr/>
                    </a:p>
                  </a:txBody>
                  <a:tcPr marT="45725" marB="45725" marR="91450" marL="91450">
                    <a:lnL cap="flat" cmpd="sng" w="28575">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Font typeface="Times New Roman"/>
                        <a:buNone/>
                      </a:pPr>
                      <a:r>
                        <a:rPr b="0" i="0" lang="en" sz="1000" u="none" cap="none" strike="noStrike">
                          <a:solidFill>
                            <a:srgbClr val="000000"/>
                          </a:solidFill>
                          <a:latin typeface="Times New Roman"/>
                          <a:ea typeface="Times New Roman"/>
                          <a:cs typeface="Times New Roman"/>
                          <a:sym typeface="Times New Roman"/>
                        </a:rPr>
                        <a:t>False</a:t>
                      </a:r>
                      <a:endParaRPr/>
                    </a:p>
                  </a:txBody>
                  <a:tcPr marT="45725" marB="45725" marR="91450" marL="914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Font typeface="Times New Roman"/>
                        <a:buNone/>
                      </a:pPr>
                      <a:r>
                        <a:rPr b="0" i="0" lang="en" sz="1000" u="none" cap="none" strike="noStrike">
                          <a:solidFill>
                            <a:srgbClr val="000000"/>
                          </a:solidFill>
                          <a:latin typeface="Times New Roman"/>
                          <a:ea typeface="Times New Roman"/>
                          <a:cs typeface="Times New Roman"/>
                          <a:sym typeface="Times New Roman"/>
                        </a:rPr>
                        <a:t>False</a:t>
                      </a:r>
                      <a:endParaRPr/>
                    </a:p>
                  </a:txBody>
                  <a:tcPr marT="45725" marB="45725" marR="91450" marL="914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Font typeface="Times New Roman"/>
                        <a:buNone/>
                      </a:pPr>
                      <a:r>
                        <a:rPr b="0" i="0" lang="en" sz="1000" u="none" cap="none" strike="noStrike">
                          <a:solidFill>
                            <a:srgbClr val="000000"/>
                          </a:solidFill>
                          <a:latin typeface="Times New Roman"/>
                          <a:ea typeface="Times New Roman"/>
                          <a:cs typeface="Times New Roman"/>
                          <a:sym typeface="Times New Roman"/>
                        </a:rPr>
                        <a:t>True</a:t>
                      </a:r>
                      <a:endParaRPr/>
                    </a:p>
                  </a:txBody>
                  <a:tcPr marT="45725" marB="45725" marR="91450" marL="914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Font typeface="Times New Roman"/>
                        <a:buNone/>
                      </a:pPr>
                      <a:r>
                        <a:rPr b="0" i="0" lang="en" sz="1000" u="none" cap="none" strike="noStrike">
                          <a:solidFill>
                            <a:srgbClr val="000000"/>
                          </a:solidFill>
                          <a:latin typeface="Times New Roman"/>
                          <a:ea typeface="Times New Roman"/>
                          <a:cs typeface="Times New Roman"/>
                          <a:sym typeface="Times New Roman"/>
                        </a:rPr>
                        <a:t>False</a:t>
                      </a:r>
                      <a:endParaRPr/>
                    </a:p>
                  </a:txBody>
                  <a:tcPr marT="45725" marB="45725" marR="91450" marL="91450">
                    <a:lnL cap="flat" cmpd="sng" w="12700">
                      <a:solidFill>
                        <a:srgbClr val="000000"/>
                      </a:solidFill>
                      <a:prstDash val="solid"/>
                      <a:round/>
                      <a:headEnd len="med" w="med" type="none"/>
                      <a:tailEnd len="med" w="med" type="none"/>
                    </a:lnL>
                    <a:lnR cap="flat" cmpd="sng" w="28575">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238125">
                <a:tc>
                  <a:txBody>
                    <a:bodyPr>
                      <a:noAutofit/>
                    </a:bodyPr>
                    <a:lstStyle/>
                    <a:p>
                      <a:pPr indent="0" lvl="0" marL="0" marR="0" rtl="0" algn="ctr">
                        <a:lnSpc>
                          <a:spcPct val="90000"/>
                        </a:lnSpc>
                        <a:spcBef>
                          <a:spcPts val="0"/>
                        </a:spcBef>
                        <a:spcAft>
                          <a:spcPts val="0"/>
                        </a:spcAft>
                        <a:buClr>
                          <a:srgbClr val="FF0000"/>
                        </a:buClr>
                        <a:buFont typeface="Times New Roman"/>
                        <a:buNone/>
                      </a:pPr>
                      <a:r>
                        <a:rPr b="0" i="0" lang="en" sz="1000" u="none" cap="none" strike="noStrike">
                          <a:solidFill>
                            <a:srgbClr val="000000"/>
                          </a:solidFill>
                          <a:latin typeface="Times New Roman"/>
                          <a:ea typeface="Times New Roman"/>
                          <a:cs typeface="Times New Roman"/>
                          <a:sym typeface="Times New Roman"/>
                        </a:rPr>
                        <a:t>15</a:t>
                      </a:r>
                      <a:endParaRPr/>
                    </a:p>
                  </a:txBody>
                  <a:tcPr marT="45725" marB="45725" marR="91450" marL="91450">
                    <a:lnL cap="flat" cmpd="sng" w="28575">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Font typeface="Times New Roman"/>
                        <a:buNone/>
                      </a:pPr>
                      <a:r>
                        <a:rPr b="0" i="0" lang="en" sz="1000" u="none" cap="none" strike="noStrike">
                          <a:solidFill>
                            <a:srgbClr val="000000"/>
                          </a:solidFill>
                          <a:latin typeface="Times New Roman"/>
                          <a:ea typeface="Times New Roman"/>
                          <a:cs typeface="Times New Roman"/>
                          <a:sym typeface="Times New Roman"/>
                        </a:rPr>
                        <a:t>False</a:t>
                      </a:r>
                      <a:endParaRPr/>
                    </a:p>
                  </a:txBody>
                  <a:tcPr marT="45725" marB="45725" marR="91450" marL="914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Font typeface="Times New Roman"/>
                        <a:buNone/>
                      </a:pPr>
                      <a:r>
                        <a:rPr lang="en" sz="1000">
                          <a:solidFill>
                            <a:srgbClr val="000000"/>
                          </a:solidFill>
                          <a:latin typeface="Times New Roman"/>
                          <a:ea typeface="Times New Roman"/>
                          <a:cs typeface="Times New Roman"/>
                          <a:sym typeface="Times New Roman"/>
                        </a:rPr>
                        <a:t>False</a:t>
                      </a:r>
                      <a:endParaRPr/>
                    </a:p>
                  </a:txBody>
                  <a:tcPr marT="45725" marB="45725" marR="91450" marL="914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Font typeface="Times New Roman"/>
                        <a:buNone/>
                      </a:pPr>
                      <a:r>
                        <a:rPr b="0" i="0" lang="en" sz="1000" u="none" cap="none" strike="noStrike">
                          <a:solidFill>
                            <a:srgbClr val="000000"/>
                          </a:solidFill>
                          <a:latin typeface="Times New Roman"/>
                          <a:ea typeface="Times New Roman"/>
                          <a:cs typeface="Times New Roman"/>
                          <a:sym typeface="Times New Roman"/>
                        </a:rPr>
                        <a:t>False</a:t>
                      </a:r>
                      <a:endParaRPr/>
                    </a:p>
                  </a:txBody>
                  <a:tcPr marT="45725" marB="45725" marR="91450" marL="914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Font typeface="Times New Roman"/>
                        <a:buNone/>
                      </a:pPr>
                      <a:r>
                        <a:rPr lang="en" sz="1000">
                          <a:solidFill>
                            <a:srgbClr val="000000"/>
                          </a:solidFill>
                          <a:latin typeface="Times New Roman"/>
                          <a:ea typeface="Times New Roman"/>
                          <a:cs typeface="Times New Roman"/>
                          <a:sym typeface="Times New Roman"/>
                        </a:rPr>
                        <a:t>True</a:t>
                      </a:r>
                      <a:endParaRPr/>
                    </a:p>
                  </a:txBody>
                  <a:tcPr marT="45725" marB="45725" marR="91450" marL="91450">
                    <a:lnL cap="flat" cmpd="sng" w="12700">
                      <a:solidFill>
                        <a:srgbClr val="000000"/>
                      </a:solidFill>
                      <a:prstDash val="solid"/>
                      <a:round/>
                      <a:headEnd len="med" w="med" type="none"/>
                      <a:tailEnd len="med" w="med" type="none"/>
                    </a:lnL>
                    <a:lnR cap="flat" cmpd="sng" w="28575">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12700">
                      <a:solidFill>
                        <a:srgbClr val="000000"/>
                      </a:solidFill>
                      <a:prstDash val="solid"/>
                      <a:round/>
                      <a:headEnd len="med" w="med" type="none"/>
                      <a:tailEnd len="med" w="med" type="none"/>
                    </a:lnB>
                  </a:tcPr>
                </a:tc>
              </a:tr>
              <a:tr h="239725">
                <a:tc>
                  <a:txBody>
                    <a:bodyPr>
                      <a:noAutofit/>
                    </a:bodyPr>
                    <a:lstStyle/>
                    <a:p>
                      <a:pPr indent="0" lvl="0" marL="0" marR="0" rtl="0" algn="ctr">
                        <a:lnSpc>
                          <a:spcPct val="90000"/>
                        </a:lnSpc>
                        <a:spcBef>
                          <a:spcPts val="0"/>
                        </a:spcBef>
                        <a:spcAft>
                          <a:spcPts val="0"/>
                        </a:spcAft>
                        <a:buClr>
                          <a:srgbClr val="FF0000"/>
                        </a:buClr>
                        <a:buFont typeface="Times New Roman"/>
                        <a:buNone/>
                      </a:pPr>
                      <a:r>
                        <a:rPr b="0" i="0" lang="en" sz="1000" u="none" cap="none" strike="noStrike">
                          <a:solidFill>
                            <a:srgbClr val="000000"/>
                          </a:solidFill>
                          <a:latin typeface="Times New Roman"/>
                          <a:ea typeface="Times New Roman"/>
                          <a:cs typeface="Times New Roman"/>
                          <a:sym typeface="Times New Roman"/>
                        </a:rPr>
                        <a:t>16</a:t>
                      </a:r>
                      <a:endParaRPr/>
                    </a:p>
                  </a:txBody>
                  <a:tcPr marT="45725" marB="45725" marR="91450" marL="91450">
                    <a:lnL cap="flat" cmpd="sng" w="28575">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28575">
                      <a:solidFill>
                        <a:srgbClr val="000000"/>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Font typeface="Times New Roman"/>
                        <a:buNone/>
                      </a:pPr>
                      <a:r>
                        <a:rPr b="0" i="0" lang="en" sz="1000" u="none" cap="none" strike="noStrike">
                          <a:solidFill>
                            <a:srgbClr val="000000"/>
                          </a:solidFill>
                          <a:latin typeface="Times New Roman"/>
                          <a:ea typeface="Times New Roman"/>
                          <a:cs typeface="Times New Roman"/>
                          <a:sym typeface="Times New Roman"/>
                        </a:rPr>
                        <a:t>False</a:t>
                      </a:r>
                      <a:endParaRPr/>
                    </a:p>
                  </a:txBody>
                  <a:tcPr marT="45725" marB="45725" marR="91450" marL="914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28575">
                      <a:solidFill>
                        <a:srgbClr val="000000"/>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Font typeface="Times New Roman"/>
                        <a:buNone/>
                      </a:pPr>
                      <a:r>
                        <a:rPr lang="en" sz="1000">
                          <a:solidFill>
                            <a:srgbClr val="000000"/>
                          </a:solidFill>
                          <a:latin typeface="Times New Roman"/>
                          <a:ea typeface="Times New Roman"/>
                          <a:cs typeface="Times New Roman"/>
                          <a:sym typeface="Times New Roman"/>
                        </a:rPr>
                        <a:t>False</a:t>
                      </a:r>
                      <a:endParaRPr/>
                    </a:p>
                  </a:txBody>
                  <a:tcPr marT="45725" marB="45725" marR="91450" marL="914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28575">
                      <a:solidFill>
                        <a:srgbClr val="000000"/>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Font typeface="Times New Roman"/>
                        <a:buNone/>
                      </a:pPr>
                      <a:r>
                        <a:rPr b="0" i="0" lang="en" sz="1000" u="none" cap="none" strike="noStrike">
                          <a:solidFill>
                            <a:srgbClr val="000000"/>
                          </a:solidFill>
                          <a:latin typeface="Times New Roman"/>
                          <a:ea typeface="Times New Roman"/>
                          <a:cs typeface="Times New Roman"/>
                          <a:sym typeface="Times New Roman"/>
                        </a:rPr>
                        <a:t>False</a:t>
                      </a:r>
                      <a:endParaRPr/>
                    </a:p>
                  </a:txBody>
                  <a:tcPr marT="45725" marB="45725" marR="91450" marL="91450">
                    <a:lnL cap="flat" cmpd="sng" w="12700">
                      <a:solidFill>
                        <a:srgbClr val="000000"/>
                      </a:solidFill>
                      <a:prstDash val="solid"/>
                      <a:round/>
                      <a:headEnd len="med" w="med" type="none"/>
                      <a:tailEnd len="med" w="med" type="none"/>
                    </a:lnL>
                    <a:lnR cap="flat" cmpd="sng" w="12700">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28575">
                      <a:solidFill>
                        <a:srgbClr val="000000"/>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Font typeface="Times New Roman"/>
                        <a:buNone/>
                      </a:pPr>
                      <a:r>
                        <a:rPr b="0" i="0" lang="en" sz="1000" u="none" cap="none" strike="noStrike">
                          <a:solidFill>
                            <a:srgbClr val="000000"/>
                          </a:solidFill>
                          <a:latin typeface="Times New Roman"/>
                          <a:ea typeface="Times New Roman"/>
                          <a:cs typeface="Times New Roman"/>
                          <a:sym typeface="Times New Roman"/>
                        </a:rPr>
                        <a:t>False</a:t>
                      </a:r>
                      <a:endParaRPr/>
                    </a:p>
                  </a:txBody>
                  <a:tcPr marT="45725" marB="45725" marR="91450" marL="91450">
                    <a:lnL cap="flat" cmpd="sng" w="12700">
                      <a:solidFill>
                        <a:srgbClr val="000000"/>
                      </a:solidFill>
                      <a:prstDash val="solid"/>
                      <a:round/>
                      <a:headEnd len="med" w="med" type="none"/>
                      <a:tailEnd len="med" w="med" type="none"/>
                    </a:lnL>
                    <a:lnR cap="flat" cmpd="sng" w="28575">
                      <a:solidFill>
                        <a:srgbClr val="000000"/>
                      </a:solidFill>
                      <a:prstDash val="solid"/>
                      <a:round/>
                      <a:headEnd len="med" w="med" type="none"/>
                      <a:tailEnd len="med" w="med" type="none"/>
                    </a:lnR>
                    <a:lnT cap="flat" cmpd="sng" w="12700">
                      <a:solidFill>
                        <a:srgbClr val="000000"/>
                      </a:solidFill>
                      <a:prstDash val="solid"/>
                      <a:round/>
                      <a:headEnd len="med" w="med" type="none"/>
                      <a:tailEnd len="med" w="med" type="none"/>
                    </a:lnT>
                    <a:lnB cap="flat" cmpd="sng" w="28575">
                      <a:solidFill>
                        <a:srgbClr val="000000"/>
                      </a:solidFill>
                      <a:prstDash val="solid"/>
                      <a:round/>
                      <a:headEnd len="med" w="med" type="none"/>
                      <a:tailEnd len="med" w="med" type="none"/>
                    </a:lnB>
                  </a:tcPr>
                </a:tc>
              </a:tr>
            </a:tbl>
          </a:graphicData>
        </a:graphic>
      </p:graphicFrame>
      <p:sp>
        <p:nvSpPr>
          <p:cNvPr id="387" name="Shape 387"/>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5" name="Shape 395"/>
        <p:cNvGrpSpPr/>
        <p:nvPr/>
      </p:nvGrpSpPr>
      <p:grpSpPr>
        <a:xfrm>
          <a:off x="0" y="0"/>
          <a:ext cx="0" cy="0"/>
          <a:chOff x="0" y="0"/>
          <a:chExt cx="0" cy="0"/>
        </a:xfrm>
      </p:grpSpPr>
      <p:sp>
        <p:nvSpPr>
          <p:cNvPr id="396" name="Shape 396"/>
          <p:cNvSpPr txBox="1"/>
          <p:nvPr>
            <p:ph type="title"/>
          </p:nvPr>
        </p:nvSpPr>
        <p:spPr>
          <a:xfrm>
            <a:off x="327200" y="457188"/>
            <a:ext cx="8229600" cy="1143000"/>
          </a:xfrm>
          <a:prstGeom prst="rect">
            <a:avLst/>
          </a:prstGeom>
          <a:noFill/>
          <a:ln>
            <a:noFill/>
          </a:ln>
        </p:spPr>
        <p:txBody>
          <a:bodyPr anchorCtr="0" anchor="ctr" bIns="45700" lIns="91425" spcFirstLastPara="1" rIns="45700" wrap="square" tIns="45700">
            <a:noAutofit/>
          </a:bodyPr>
          <a:lstStyle/>
          <a:p>
            <a:pPr indent="0" lvl="0" marL="0" marR="0" rtl="0" algn="l">
              <a:spcBef>
                <a:spcPts val="0"/>
              </a:spcBef>
              <a:spcAft>
                <a:spcPts val="0"/>
              </a:spcAft>
              <a:buClr>
                <a:srgbClr val="F34E26"/>
              </a:buClr>
              <a:buFont typeface="Arial"/>
              <a:buNone/>
            </a:pPr>
            <a:r>
              <a:rPr lang="en">
                <a:solidFill>
                  <a:srgbClr val="FFFFFF"/>
                </a:solidFill>
              </a:rPr>
              <a:t>Short-Circuit Evaluation</a:t>
            </a:r>
            <a:endParaRPr b="0" i="0" u="none" cap="none" strike="noStrike">
              <a:solidFill>
                <a:srgbClr val="FFFFFF"/>
              </a:solidFill>
              <a:latin typeface="Arial"/>
              <a:ea typeface="Arial"/>
              <a:cs typeface="Arial"/>
              <a:sym typeface="Arial"/>
            </a:endParaRPr>
          </a:p>
        </p:txBody>
      </p:sp>
      <p:sp>
        <p:nvSpPr>
          <p:cNvPr id="397" name="Shape 397"/>
          <p:cNvSpPr txBox="1"/>
          <p:nvPr>
            <p:ph idx="1" type="body"/>
          </p:nvPr>
        </p:nvSpPr>
        <p:spPr>
          <a:xfrm>
            <a:off x="457200" y="1600200"/>
            <a:ext cx="8229600" cy="4967700"/>
          </a:xfrm>
          <a:prstGeom prst="rect">
            <a:avLst/>
          </a:prstGeom>
          <a:noFill/>
          <a:ln>
            <a:noFill/>
          </a:ln>
        </p:spPr>
        <p:txBody>
          <a:bodyPr anchorCtr="0" anchor="t" bIns="45700" lIns="54850" spcFirstLastPara="1" rIns="91425" wrap="square" tIns="91425">
            <a:noAutofit/>
          </a:bodyPr>
          <a:lstStyle/>
          <a:p>
            <a:pPr indent="-419100" lvl="0" marL="457200" marR="0" rtl="0" algn="l">
              <a:spcBef>
                <a:spcPts val="0"/>
              </a:spcBef>
              <a:spcAft>
                <a:spcPts val="0"/>
              </a:spcAft>
              <a:buClr>
                <a:srgbClr val="000000"/>
              </a:buClr>
              <a:buSzPts val="3000"/>
              <a:buChar char="●"/>
            </a:pPr>
            <a:r>
              <a:rPr lang="en">
                <a:solidFill>
                  <a:srgbClr val="000000"/>
                </a:solidFill>
              </a:rPr>
              <a:t>In many languages, if the first condition determines the result of the entire decision, then fewer tests are required.</a:t>
            </a:r>
            <a:endParaRPr>
              <a:solidFill>
                <a:srgbClr val="000000"/>
              </a:solidFill>
            </a:endParaRPr>
          </a:p>
          <a:p>
            <a:pPr indent="-381000" lvl="1" marL="914400" marR="0" rtl="0" algn="l">
              <a:spcBef>
                <a:spcPts val="0"/>
              </a:spcBef>
              <a:spcAft>
                <a:spcPts val="0"/>
              </a:spcAft>
              <a:buClr>
                <a:srgbClr val="000000"/>
              </a:buClr>
              <a:buSzPts val="2400"/>
              <a:buChar char="○"/>
            </a:pPr>
            <a:r>
              <a:rPr lang="en">
                <a:solidFill>
                  <a:srgbClr val="000000"/>
                </a:solidFill>
              </a:rPr>
              <a:t>If A is false, B is never evaluated.</a:t>
            </a:r>
            <a:endParaRPr>
              <a:solidFill>
                <a:srgbClr val="000000"/>
              </a:solidFill>
            </a:endParaRPr>
          </a:p>
        </p:txBody>
      </p:sp>
      <p:graphicFrame>
        <p:nvGraphicFramePr>
          <p:cNvPr id="398" name="Shape 398"/>
          <p:cNvGraphicFramePr/>
          <p:nvPr/>
        </p:nvGraphicFramePr>
        <p:xfrm>
          <a:off x="3146600" y="4020313"/>
          <a:ext cx="3000000" cy="3000000"/>
        </p:xfrm>
        <a:graphic>
          <a:graphicData uri="http://schemas.openxmlformats.org/drawingml/2006/table">
            <a:tbl>
              <a:tblPr>
                <a:noFill/>
                <a:tableStyleId>{EB4B47C4-2E1C-4586-B6A4-639B53B92817}</a:tableStyleId>
              </a:tblPr>
              <a:tblGrid>
                <a:gridCol w="1879600"/>
                <a:gridCol w="1778000"/>
                <a:gridCol w="1752600"/>
              </a:tblGrid>
              <a:tr h="564850">
                <a:tc>
                  <a:txBody>
                    <a:bodyPr>
                      <a:noAutofit/>
                    </a:bodyPr>
                    <a:lstStyle/>
                    <a:p>
                      <a:pPr indent="0" lvl="0" marL="0" marR="0" rtl="0" algn="ctr">
                        <a:lnSpc>
                          <a:spcPct val="90000"/>
                        </a:lnSpc>
                        <a:spcBef>
                          <a:spcPts val="0"/>
                        </a:spcBef>
                        <a:spcAft>
                          <a:spcPts val="0"/>
                        </a:spcAft>
                        <a:buClr>
                          <a:srgbClr val="FF0000"/>
                        </a:buClr>
                        <a:buFont typeface="Times New Roman"/>
                        <a:buNone/>
                      </a:pPr>
                      <a:r>
                        <a:rPr b="1" i="0" lang="en" sz="1800" u="none" cap="none" strike="noStrike">
                          <a:solidFill>
                            <a:schemeClr val="dk1"/>
                          </a:solidFill>
                          <a:latin typeface="Times New Roman"/>
                          <a:ea typeface="Times New Roman"/>
                          <a:cs typeface="Times New Roman"/>
                          <a:sym typeface="Times New Roman"/>
                        </a:rPr>
                        <a:t>Test Case</a:t>
                      </a:r>
                      <a:endParaRPr sz="1800"/>
                    </a:p>
                  </a:txBody>
                  <a:tcPr marT="45725" marB="45725" marR="91450" marL="91450">
                    <a:lnL cap="flat" cmpd="sng" w="28575">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28575">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Font typeface="Times New Roman"/>
                        <a:buNone/>
                      </a:pPr>
                      <a:r>
                        <a:rPr b="1" lang="en" sz="1800">
                          <a:solidFill>
                            <a:schemeClr val="dk1"/>
                          </a:solidFill>
                          <a:latin typeface="Times New Roman"/>
                          <a:ea typeface="Times New Roman"/>
                          <a:cs typeface="Times New Roman"/>
                          <a:sym typeface="Times New Roman"/>
                        </a:rPr>
                        <a:t>A</a:t>
                      </a:r>
                      <a:endParaRPr sz="1800"/>
                    </a:p>
                  </a:txBody>
                  <a:tcPr marT="45725" marB="45725" marR="91450" marL="91450">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28575">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Font typeface="Times New Roman"/>
                        <a:buNone/>
                      </a:pPr>
                      <a:r>
                        <a:rPr b="1" lang="en" sz="1800">
                          <a:solidFill>
                            <a:schemeClr val="dk1"/>
                          </a:solidFill>
                          <a:latin typeface="Times New Roman"/>
                          <a:ea typeface="Times New Roman"/>
                          <a:cs typeface="Times New Roman"/>
                          <a:sym typeface="Times New Roman"/>
                        </a:rPr>
                        <a:t>B</a:t>
                      </a:r>
                      <a:endParaRPr sz="1800"/>
                    </a:p>
                  </a:txBody>
                  <a:tcPr marT="45725" marB="45725" marR="91450" marL="91450">
                    <a:lnL cap="flat" cmpd="sng" w="12700">
                      <a:solidFill>
                        <a:schemeClr val="dk1"/>
                      </a:solidFill>
                      <a:prstDash val="solid"/>
                      <a:round/>
                      <a:headEnd len="med" w="med" type="none"/>
                      <a:tailEnd len="med" w="med" type="none"/>
                    </a:lnL>
                    <a:lnR cap="flat" cmpd="sng" w="28575">
                      <a:solidFill>
                        <a:schemeClr val="dk1"/>
                      </a:solidFill>
                      <a:prstDash val="solid"/>
                      <a:round/>
                      <a:headEnd len="med" w="med" type="none"/>
                      <a:tailEnd len="med" w="med" type="none"/>
                    </a:lnR>
                    <a:lnT cap="flat" cmpd="sng" w="28575">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r>
              <a:tr h="440975">
                <a:tc>
                  <a:txBody>
                    <a:bodyPr>
                      <a:noAutofit/>
                    </a:bodyPr>
                    <a:lstStyle/>
                    <a:p>
                      <a:pPr indent="0" lvl="0" marL="0" marR="0" rtl="0" algn="ctr">
                        <a:lnSpc>
                          <a:spcPct val="90000"/>
                        </a:lnSpc>
                        <a:spcBef>
                          <a:spcPts val="0"/>
                        </a:spcBef>
                        <a:spcAft>
                          <a:spcPts val="0"/>
                        </a:spcAft>
                        <a:buClr>
                          <a:srgbClr val="FF0000"/>
                        </a:buClr>
                        <a:buFont typeface="Times New Roman"/>
                        <a:buNone/>
                      </a:pPr>
                      <a:r>
                        <a:rPr b="0" i="0" lang="en" sz="1800" u="none" cap="none" strike="noStrike">
                          <a:solidFill>
                            <a:schemeClr val="dk1"/>
                          </a:solidFill>
                          <a:latin typeface="Times New Roman"/>
                          <a:ea typeface="Times New Roman"/>
                          <a:cs typeface="Times New Roman"/>
                          <a:sym typeface="Times New Roman"/>
                        </a:rPr>
                        <a:t>1</a:t>
                      </a:r>
                      <a:endParaRPr sz="1800"/>
                    </a:p>
                  </a:txBody>
                  <a:tcPr marT="45725" marB="45725" marR="91450" marL="91450">
                    <a:lnL cap="flat" cmpd="sng" w="28575">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Font typeface="Times New Roman"/>
                        <a:buNone/>
                      </a:pPr>
                      <a:r>
                        <a:rPr b="0" i="0" lang="en" sz="1800" u="none" cap="none" strike="noStrike">
                          <a:solidFill>
                            <a:schemeClr val="dk1"/>
                          </a:solidFill>
                          <a:latin typeface="Times New Roman"/>
                          <a:ea typeface="Times New Roman"/>
                          <a:cs typeface="Times New Roman"/>
                          <a:sym typeface="Times New Roman"/>
                        </a:rPr>
                        <a:t>True</a:t>
                      </a:r>
                      <a:endParaRPr sz="1800"/>
                    </a:p>
                  </a:txBody>
                  <a:tcPr marT="45725" marB="45725" marR="91450" marL="91450">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Font typeface="Times New Roman"/>
                        <a:buNone/>
                      </a:pPr>
                      <a:r>
                        <a:rPr b="0" i="0" lang="en" sz="1800" u="none" cap="none" strike="noStrike">
                          <a:solidFill>
                            <a:schemeClr val="dk1"/>
                          </a:solidFill>
                          <a:latin typeface="Times New Roman"/>
                          <a:ea typeface="Times New Roman"/>
                          <a:cs typeface="Times New Roman"/>
                          <a:sym typeface="Times New Roman"/>
                        </a:rPr>
                        <a:t>True</a:t>
                      </a:r>
                      <a:endParaRPr sz="1800"/>
                    </a:p>
                  </a:txBody>
                  <a:tcPr marT="45725" marB="45725" marR="91450" marL="91450">
                    <a:lnL cap="flat" cmpd="sng" w="12700">
                      <a:solidFill>
                        <a:schemeClr val="dk1"/>
                      </a:solidFill>
                      <a:prstDash val="solid"/>
                      <a:round/>
                      <a:headEnd len="med" w="med" type="none"/>
                      <a:tailEnd len="med" w="med" type="none"/>
                    </a:lnL>
                    <a:lnR cap="flat" cmpd="sng" w="28575">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r>
              <a:tr h="396900">
                <a:tc>
                  <a:txBody>
                    <a:bodyPr>
                      <a:noAutofit/>
                    </a:bodyPr>
                    <a:lstStyle/>
                    <a:p>
                      <a:pPr indent="0" lvl="0" marL="0" marR="0" rtl="0" algn="ctr">
                        <a:lnSpc>
                          <a:spcPct val="90000"/>
                        </a:lnSpc>
                        <a:spcBef>
                          <a:spcPts val="0"/>
                        </a:spcBef>
                        <a:spcAft>
                          <a:spcPts val="0"/>
                        </a:spcAft>
                        <a:buClr>
                          <a:srgbClr val="FF0000"/>
                        </a:buClr>
                        <a:buFont typeface="Times New Roman"/>
                        <a:buNone/>
                      </a:pPr>
                      <a:r>
                        <a:rPr b="0" i="0" lang="en" sz="1800" u="none" cap="none" strike="noStrike">
                          <a:solidFill>
                            <a:schemeClr val="dk1"/>
                          </a:solidFill>
                          <a:latin typeface="Times New Roman"/>
                          <a:ea typeface="Times New Roman"/>
                          <a:cs typeface="Times New Roman"/>
                          <a:sym typeface="Times New Roman"/>
                        </a:rPr>
                        <a:t>2</a:t>
                      </a:r>
                      <a:endParaRPr sz="1800"/>
                    </a:p>
                  </a:txBody>
                  <a:tcPr marT="45725" marB="45725" marR="91450" marL="91450">
                    <a:lnL cap="flat" cmpd="sng" w="28575">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Font typeface="Times New Roman"/>
                        <a:buNone/>
                      </a:pPr>
                      <a:r>
                        <a:rPr b="0" i="0" lang="en" sz="1800" u="none" cap="none" strike="noStrike">
                          <a:solidFill>
                            <a:schemeClr val="dk1"/>
                          </a:solidFill>
                          <a:latin typeface="Times New Roman"/>
                          <a:ea typeface="Times New Roman"/>
                          <a:cs typeface="Times New Roman"/>
                          <a:sym typeface="Times New Roman"/>
                        </a:rPr>
                        <a:t>True</a:t>
                      </a:r>
                      <a:endParaRPr sz="1800"/>
                    </a:p>
                  </a:txBody>
                  <a:tcPr marT="45725" marB="45725" marR="91450" marL="91450">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Font typeface="Times New Roman"/>
                        <a:buNone/>
                      </a:pPr>
                      <a:r>
                        <a:rPr b="0" i="0" lang="en" sz="1800" u="none" cap="none" strike="noStrike">
                          <a:solidFill>
                            <a:schemeClr val="dk1"/>
                          </a:solidFill>
                          <a:latin typeface="Times New Roman"/>
                          <a:ea typeface="Times New Roman"/>
                          <a:cs typeface="Times New Roman"/>
                          <a:sym typeface="Times New Roman"/>
                        </a:rPr>
                        <a:t>False</a:t>
                      </a:r>
                      <a:endParaRPr sz="1800"/>
                    </a:p>
                  </a:txBody>
                  <a:tcPr marT="45725" marB="45725" marR="91450" marL="91450">
                    <a:lnL cap="flat" cmpd="sng" w="12700">
                      <a:solidFill>
                        <a:schemeClr val="dk1"/>
                      </a:solidFill>
                      <a:prstDash val="solid"/>
                      <a:round/>
                      <a:headEnd len="med" w="med" type="none"/>
                      <a:tailEnd len="med" w="med" type="none"/>
                    </a:lnL>
                    <a:lnR cap="flat" cmpd="sng" w="28575">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r>
              <a:tr h="440975">
                <a:tc>
                  <a:txBody>
                    <a:bodyPr>
                      <a:noAutofit/>
                    </a:bodyPr>
                    <a:lstStyle/>
                    <a:p>
                      <a:pPr indent="0" lvl="0" marL="0" marR="0" rtl="0" algn="ctr">
                        <a:lnSpc>
                          <a:spcPct val="90000"/>
                        </a:lnSpc>
                        <a:spcBef>
                          <a:spcPts val="0"/>
                        </a:spcBef>
                        <a:spcAft>
                          <a:spcPts val="0"/>
                        </a:spcAft>
                        <a:buClr>
                          <a:srgbClr val="FF0000"/>
                        </a:buClr>
                        <a:buFont typeface="Times New Roman"/>
                        <a:buNone/>
                      </a:pPr>
                      <a:r>
                        <a:rPr b="0" i="0" lang="en" sz="1800" u="none" cap="none" strike="noStrike">
                          <a:solidFill>
                            <a:schemeClr val="dk1"/>
                          </a:solidFill>
                          <a:latin typeface="Times New Roman"/>
                          <a:ea typeface="Times New Roman"/>
                          <a:cs typeface="Times New Roman"/>
                          <a:sym typeface="Times New Roman"/>
                        </a:rPr>
                        <a:t>3</a:t>
                      </a:r>
                      <a:endParaRPr sz="1800"/>
                    </a:p>
                  </a:txBody>
                  <a:tcPr marT="45725" marB="45725" marR="91450" marL="91450">
                    <a:lnL cap="flat" cmpd="sng" w="28575">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Font typeface="Times New Roman"/>
                        <a:buNone/>
                      </a:pPr>
                      <a:r>
                        <a:rPr b="0" i="0" lang="en" sz="1800" u="none" cap="none" strike="noStrike">
                          <a:solidFill>
                            <a:schemeClr val="dk1"/>
                          </a:solidFill>
                          <a:latin typeface="Times New Roman"/>
                          <a:ea typeface="Times New Roman"/>
                          <a:cs typeface="Times New Roman"/>
                          <a:sym typeface="Times New Roman"/>
                        </a:rPr>
                        <a:t>False</a:t>
                      </a:r>
                      <a:endParaRPr sz="1800"/>
                    </a:p>
                  </a:txBody>
                  <a:tcPr marT="45725" marB="45725" marR="91450" marL="91450">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342900" lvl="0" marL="457200" marR="0" rtl="0" algn="l">
                        <a:lnSpc>
                          <a:spcPct val="90000"/>
                        </a:lnSpc>
                        <a:spcBef>
                          <a:spcPts val="0"/>
                        </a:spcBef>
                        <a:spcAft>
                          <a:spcPts val="0"/>
                        </a:spcAft>
                        <a:buSzPts val="1800"/>
                        <a:buChar char="-"/>
                      </a:pPr>
                      <a:r>
                        <a:t/>
                      </a:r>
                      <a:endParaRPr sz="1800"/>
                    </a:p>
                  </a:txBody>
                  <a:tcPr marT="45725" marB="45725" marR="91450" marL="91450">
                    <a:lnL cap="flat" cmpd="sng" w="12700">
                      <a:solidFill>
                        <a:schemeClr val="dk1"/>
                      </a:solidFill>
                      <a:prstDash val="solid"/>
                      <a:round/>
                      <a:headEnd len="med" w="med" type="none"/>
                      <a:tailEnd len="med" w="med" type="none"/>
                    </a:lnL>
                    <a:lnR cap="flat" cmpd="sng" w="28575">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r>
            </a:tbl>
          </a:graphicData>
        </a:graphic>
      </p:graphicFrame>
      <p:sp>
        <p:nvSpPr>
          <p:cNvPr id="399" name="Shape 399"/>
          <p:cNvSpPr txBox="1"/>
          <p:nvPr/>
        </p:nvSpPr>
        <p:spPr>
          <a:xfrm>
            <a:off x="857150" y="4458250"/>
            <a:ext cx="2347500" cy="768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sz="3600"/>
              <a:t>(A and B)</a:t>
            </a:r>
            <a:endParaRPr b="1" sz="3600"/>
          </a:p>
        </p:txBody>
      </p:sp>
      <p:sp>
        <p:nvSpPr>
          <p:cNvPr id="400" name="Shape 400"/>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8" name="Shape 408"/>
        <p:cNvGrpSpPr/>
        <p:nvPr/>
      </p:nvGrpSpPr>
      <p:grpSpPr>
        <a:xfrm>
          <a:off x="0" y="0"/>
          <a:ext cx="0" cy="0"/>
          <a:chOff x="0" y="0"/>
          <a:chExt cx="0" cy="0"/>
        </a:xfrm>
      </p:grpSpPr>
      <p:sp>
        <p:nvSpPr>
          <p:cNvPr id="409" name="Shape 409"/>
          <p:cNvSpPr txBox="1"/>
          <p:nvPr>
            <p:ph type="title"/>
          </p:nvPr>
        </p:nvSpPr>
        <p:spPr>
          <a:xfrm>
            <a:off x="457200" y="274638"/>
            <a:ext cx="8229600" cy="1143000"/>
          </a:xfrm>
          <a:prstGeom prst="rect">
            <a:avLst/>
          </a:prstGeom>
          <a:noFill/>
          <a:ln>
            <a:noFill/>
          </a:ln>
        </p:spPr>
        <p:txBody>
          <a:bodyPr anchorCtr="0" anchor="ctr" bIns="45700" lIns="91425" spcFirstLastPara="1" rIns="45700" wrap="square" tIns="45700">
            <a:noAutofit/>
          </a:bodyPr>
          <a:lstStyle/>
          <a:p>
            <a:pPr indent="0" lvl="0" marL="0" marR="0" rtl="0" algn="l">
              <a:spcBef>
                <a:spcPts val="0"/>
              </a:spcBef>
              <a:spcAft>
                <a:spcPts val="0"/>
              </a:spcAft>
              <a:buClr>
                <a:srgbClr val="F34E26"/>
              </a:buClr>
              <a:buFont typeface="Arial"/>
              <a:buNone/>
            </a:pPr>
            <a:r>
              <a:rPr lang="en">
                <a:solidFill>
                  <a:srgbClr val="FFFFFF"/>
                </a:solidFill>
              </a:rPr>
              <a:t>Modified Condition/Decision </a:t>
            </a:r>
            <a:r>
              <a:rPr b="1" i="0" lang="en" u="none" cap="none" strike="noStrike">
                <a:solidFill>
                  <a:srgbClr val="FFFFFF"/>
                </a:solidFill>
                <a:latin typeface="Arial"/>
                <a:ea typeface="Arial"/>
                <a:cs typeface="Arial"/>
                <a:sym typeface="Arial"/>
              </a:rPr>
              <a:t>Coverage (MC/DC)</a:t>
            </a:r>
            <a:endParaRPr b="0" i="0" u="none" cap="none" strike="noStrike">
              <a:solidFill>
                <a:srgbClr val="FFFFFF"/>
              </a:solidFill>
              <a:latin typeface="Arial"/>
              <a:ea typeface="Arial"/>
              <a:cs typeface="Arial"/>
              <a:sym typeface="Arial"/>
            </a:endParaRPr>
          </a:p>
        </p:txBody>
      </p:sp>
      <p:sp>
        <p:nvSpPr>
          <p:cNvPr id="410" name="Shape 410"/>
          <p:cNvSpPr txBox="1"/>
          <p:nvPr>
            <p:ph idx="1" type="body"/>
          </p:nvPr>
        </p:nvSpPr>
        <p:spPr>
          <a:xfrm>
            <a:off x="457200" y="1600200"/>
            <a:ext cx="8229600" cy="4967700"/>
          </a:xfrm>
          <a:prstGeom prst="rect">
            <a:avLst/>
          </a:prstGeom>
          <a:noFill/>
          <a:ln>
            <a:noFill/>
          </a:ln>
        </p:spPr>
        <p:txBody>
          <a:bodyPr anchorCtr="0" anchor="t" bIns="45700" lIns="54850" spcFirstLastPara="1" rIns="91425" wrap="square" tIns="91425">
            <a:noAutofit/>
          </a:bodyPr>
          <a:lstStyle/>
          <a:p>
            <a:pPr indent="-419100" lvl="0" marL="457200" marR="0" rtl="0" algn="l">
              <a:spcBef>
                <a:spcPts val="0"/>
              </a:spcBef>
              <a:spcAft>
                <a:spcPts val="0"/>
              </a:spcAft>
              <a:buSzPts val="3000"/>
              <a:buChar char="●"/>
            </a:pPr>
            <a:r>
              <a:rPr lang="en"/>
              <a:t>Requires:</a:t>
            </a:r>
            <a:endParaRPr/>
          </a:p>
          <a:p>
            <a:pPr indent="-381000" lvl="1" marL="914400" marR="0" rtl="0" algn="l">
              <a:spcBef>
                <a:spcPts val="0"/>
              </a:spcBef>
              <a:spcAft>
                <a:spcPts val="0"/>
              </a:spcAft>
              <a:buSzPts val="2400"/>
              <a:buChar char="○"/>
            </a:pPr>
            <a:r>
              <a:rPr lang="en"/>
              <a:t>Each </a:t>
            </a:r>
            <a:r>
              <a:rPr b="1" lang="en"/>
              <a:t>condition</a:t>
            </a:r>
            <a:r>
              <a:rPr lang="en"/>
              <a:t> evaluates to true/false</a:t>
            </a:r>
            <a:endParaRPr/>
          </a:p>
          <a:p>
            <a:pPr indent="-381000" lvl="1" marL="914400" marR="0" rtl="0" algn="l">
              <a:spcBef>
                <a:spcPts val="0"/>
              </a:spcBef>
              <a:spcAft>
                <a:spcPts val="0"/>
              </a:spcAft>
              <a:buSzPts val="2400"/>
              <a:buChar char="○"/>
            </a:pPr>
            <a:r>
              <a:rPr lang="en"/>
              <a:t>Each </a:t>
            </a:r>
            <a:r>
              <a:rPr b="1" lang="en"/>
              <a:t>decision </a:t>
            </a:r>
            <a:r>
              <a:rPr lang="en"/>
              <a:t>evaluates to true/false</a:t>
            </a:r>
            <a:endParaRPr/>
          </a:p>
          <a:p>
            <a:pPr indent="-381000" lvl="1" marL="914400" marR="0" rtl="0" algn="l">
              <a:spcBef>
                <a:spcPts val="0"/>
              </a:spcBef>
              <a:spcAft>
                <a:spcPts val="0"/>
              </a:spcAft>
              <a:buSzPts val="2400"/>
              <a:buChar char="○"/>
            </a:pPr>
            <a:r>
              <a:rPr lang="en"/>
              <a:t>Each condition shown to</a:t>
            </a:r>
            <a:r>
              <a:rPr b="1" lang="en"/>
              <a:t> independently affect outcome</a:t>
            </a:r>
            <a:r>
              <a:rPr lang="en"/>
              <a:t> of each decision it appears in. </a:t>
            </a:r>
            <a:endParaRPr/>
          </a:p>
        </p:txBody>
      </p:sp>
      <p:graphicFrame>
        <p:nvGraphicFramePr>
          <p:cNvPr id="411" name="Shape 411"/>
          <p:cNvGraphicFramePr/>
          <p:nvPr/>
        </p:nvGraphicFramePr>
        <p:xfrm>
          <a:off x="819013" y="4094900"/>
          <a:ext cx="3000000" cy="3000000"/>
        </p:xfrm>
        <a:graphic>
          <a:graphicData uri="http://schemas.openxmlformats.org/drawingml/2006/table">
            <a:tbl>
              <a:tblPr>
                <a:noFill/>
                <a:tableStyleId>{EB4B47C4-2E1C-4586-B6A4-639B53B92817}</a:tableStyleId>
              </a:tblPr>
              <a:tblGrid>
                <a:gridCol w="1687525"/>
                <a:gridCol w="1287825"/>
                <a:gridCol w="1288700"/>
                <a:gridCol w="3241925"/>
              </a:tblGrid>
              <a:tr h="421950">
                <a:tc>
                  <a:txBody>
                    <a:bodyPr>
                      <a:noAutofit/>
                    </a:bodyPr>
                    <a:lstStyle/>
                    <a:p>
                      <a:pPr indent="0" lvl="0" marL="0" marR="0" rtl="0" algn="ctr">
                        <a:lnSpc>
                          <a:spcPct val="90000"/>
                        </a:lnSpc>
                        <a:spcBef>
                          <a:spcPts val="0"/>
                        </a:spcBef>
                        <a:spcAft>
                          <a:spcPts val="0"/>
                        </a:spcAft>
                        <a:buClr>
                          <a:srgbClr val="FF0000"/>
                        </a:buClr>
                        <a:buFont typeface="Times New Roman"/>
                        <a:buNone/>
                      </a:pPr>
                      <a:r>
                        <a:rPr b="1" i="0" lang="en" sz="1800" u="none" cap="none" strike="noStrike">
                          <a:solidFill>
                            <a:schemeClr val="dk1"/>
                          </a:solidFill>
                          <a:latin typeface="Times New Roman"/>
                          <a:ea typeface="Times New Roman"/>
                          <a:cs typeface="Times New Roman"/>
                          <a:sym typeface="Times New Roman"/>
                        </a:rPr>
                        <a:t>Test Case</a:t>
                      </a:r>
                      <a:endParaRPr sz="1800"/>
                    </a:p>
                  </a:txBody>
                  <a:tcPr marT="45725" marB="45725" marR="91450" marL="91450">
                    <a:lnL cap="flat" cmpd="sng" w="28575">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28575">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Font typeface="Times New Roman"/>
                        <a:buNone/>
                      </a:pPr>
                      <a:r>
                        <a:rPr b="1" lang="en" sz="1800">
                          <a:solidFill>
                            <a:schemeClr val="dk1"/>
                          </a:solidFill>
                          <a:latin typeface="Times New Roman"/>
                          <a:ea typeface="Times New Roman"/>
                          <a:cs typeface="Times New Roman"/>
                          <a:sym typeface="Times New Roman"/>
                        </a:rPr>
                        <a:t>A</a:t>
                      </a:r>
                      <a:endParaRPr sz="1800"/>
                    </a:p>
                  </a:txBody>
                  <a:tcPr marT="45725" marB="45725" marR="91450" marL="91450">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28575">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Font typeface="Times New Roman"/>
                        <a:buNone/>
                      </a:pPr>
                      <a:r>
                        <a:rPr b="1" lang="en" sz="1800">
                          <a:solidFill>
                            <a:schemeClr val="dk1"/>
                          </a:solidFill>
                          <a:latin typeface="Times New Roman"/>
                          <a:ea typeface="Times New Roman"/>
                          <a:cs typeface="Times New Roman"/>
                          <a:sym typeface="Times New Roman"/>
                        </a:rPr>
                        <a:t>B</a:t>
                      </a:r>
                      <a:endParaRPr sz="1800"/>
                    </a:p>
                  </a:txBody>
                  <a:tcPr marT="45725" marB="45725" marR="91450" marL="91450">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28575">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None/>
                      </a:pPr>
                      <a:r>
                        <a:rPr b="1" lang="en" sz="1800">
                          <a:solidFill>
                            <a:schemeClr val="dk1"/>
                          </a:solidFill>
                          <a:latin typeface="Times New Roman"/>
                          <a:ea typeface="Times New Roman"/>
                          <a:cs typeface="Times New Roman"/>
                          <a:sym typeface="Times New Roman"/>
                        </a:rPr>
                        <a:t>(A and B)</a:t>
                      </a:r>
                      <a:endParaRPr b="1" i="0" sz="1800" u="none" cap="none" strike="noStrike">
                        <a:solidFill>
                          <a:schemeClr val="dk1"/>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med" w="med" type="none"/>
                      <a:tailEnd len="med" w="med" type="none"/>
                    </a:lnL>
                    <a:lnR cap="flat" cmpd="sng" w="28575">
                      <a:solidFill>
                        <a:schemeClr val="dk1"/>
                      </a:solidFill>
                      <a:prstDash val="solid"/>
                      <a:round/>
                      <a:headEnd len="med" w="med" type="none"/>
                      <a:tailEnd len="med" w="med" type="none"/>
                    </a:lnR>
                    <a:lnT cap="flat" cmpd="sng" w="28575">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r>
              <a:tr h="391500">
                <a:tc>
                  <a:txBody>
                    <a:bodyPr>
                      <a:noAutofit/>
                    </a:bodyPr>
                    <a:lstStyle/>
                    <a:p>
                      <a:pPr indent="0" lvl="0" marL="0" marR="0" rtl="0" algn="ctr">
                        <a:lnSpc>
                          <a:spcPct val="90000"/>
                        </a:lnSpc>
                        <a:spcBef>
                          <a:spcPts val="0"/>
                        </a:spcBef>
                        <a:spcAft>
                          <a:spcPts val="0"/>
                        </a:spcAft>
                        <a:buClr>
                          <a:srgbClr val="FF0000"/>
                        </a:buClr>
                        <a:buFont typeface="Times New Roman"/>
                        <a:buNone/>
                      </a:pPr>
                      <a:r>
                        <a:rPr b="1" i="0" lang="en" sz="1800" u="none" cap="none" strike="noStrike">
                          <a:solidFill>
                            <a:schemeClr val="dk1"/>
                          </a:solidFill>
                          <a:latin typeface="Times New Roman"/>
                          <a:ea typeface="Times New Roman"/>
                          <a:cs typeface="Times New Roman"/>
                          <a:sym typeface="Times New Roman"/>
                        </a:rPr>
                        <a:t>1</a:t>
                      </a:r>
                      <a:endParaRPr b="1" sz="1800"/>
                    </a:p>
                  </a:txBody>
                  <a:tcPr marT="45725" marB="45725" marR="91450" marL="91450">
                    <a:lnL cap="flat" cmpd="sng" w="28575">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Font typeface="Times New Roman"/>
                        <a:buNone/>
                      </a:pPr>
                      <a:r>
                        <a:rPr b="1" i="0" lang="en" sz="1800" u="none" cap="none">
                          <a:latin typeface="Times New Roman"/>
                          <a:ea typeface="Times New Roman"/>
                          <a:cs typeface="Times New Roman"/>
                          <a:sym typeface="Times New Roman"/>
                        </a:rPr>
                        <a:t>True</a:t>
                      </a:r>
                      <a:endParaRPr b="1" sz="1800"/>
                    </a:p>
                  </a:txBody>
                  <a:tcPr marT="45725" marB="45725" marR="91450" marL="91450">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Font typeface="Times New Roman"/>
                        <a:buNone/>
                      </a:pPr>
                      <a:r>
                        <a:rPr b="1" i="0" lang="en" sz="1800" u="none" cap="none">
                          <a:latin typeface="Times New Roman"/>
                          <a:ea typeface="Times New Roman"/>
                          <a:cs typeface="Times New Roman"/>
                          <a:sym typeface="Times New Roman"/>
                        </a:rPr>
                        <a:t>True</a:t>
                      </a:r>
                      <a:endParaRPr b="1" sz="1800"/>
                    </a:p>
                  </a:txBody>
                  <a:tcPr marT="45725" marB="45725" marR="91450" marL="91450">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None/>
                      </a:pPr>
                      <a:r>
                        <a:rPr b="1" lang="en" sz="1800">
                          <a:solidFill>
                            <a:srgbClr val="0000FF"/>
                          </a:solidFill>
                          <a:latin typeface="Times New Roman"/>
                          <a:ea typeface="Times New Roman"/>
                          <a:cs typeface="Times New Roman"/>
                          <a:sym typeface="Times New Roman"/>
                        </a:rPr>
                        <a:t>True</a:t>
                      </a:r>
                      <a:endParaRPr b="1" i="0" sz="1800" u="none" cap="none" strike="noStrike">
                        <a:solidFill>
                          <a:srgbClr val="0000FF"/>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med" w="med" type="none"/>
                      <a:tailEnd len="med" w="med" type="none"/>
                    </a:lnL>
                    <a:lnR cap="flat" cmpd="sng" w="28575">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r>
              <a:tr h="391500">
                <a:tc>
                  <a:txBody>
                    <a:bodyPr>
                      <a:noAutofit/>
                    </a:bodyPr>
                    <a:lstStyle/>
                    <a:p>
                      <a:pPr indent="0" lvl="0" marL="0" marR="0" rtl="0" algn="ctr">
                        <a:lnSpc>
                          <a:spcPct val="90000"/>
                        </a:lnSpc>
                        <a:spcBef>
                          <a:spcPts val="0"/>
                        </a:spcBef>
                        <a:spcAft>
                          <a:spcPts val="0"/>
                        </a:spcAft>
                        <a:buClr>
                          <a:srgbClr val="FF0000"/>
                        </a:buClr>
                        <a:buFont typeface="Times New Roman"/>
                        <a:buNone/>
                      </a:pPr>
                      <a:r>
                        <a:rPr b="1" i="0" lang="en" sz="1800" u="none" cap="none" strike="noStrike">
                          <a:solidFill>
                            <a:schemeClr val="dk1"/>
                          </a:solidFill>
                          <a:latin typeface="Times New Roman"/>
                          <a:ea typeface="Times New Roman"/>
                          <a:cs typeface="Times New Roman"/>
                          <a:sym typeface="Times New Roman"/>
                        </a:rPr>
                        <a:t>2</a:t>
                      </a:r>
                      <a:endParaRPr b="1" sz="1800"/>
                    </a:p>
                  </a:txBody>
                  <a:tcPr marT="45725" marB="45725" marR="91450" marL="91450">
                    <a:lnL cap="flat" cmpd="sng" w="28575">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Font typeface="Times New Roman"/>
                        <a:buNone/>
                      </a:pPr>
                      <a:r>
                        <a:rPr b="1" i="0" lang="en" sz="1800" u="none" cap="none">
                          <a:latin typeface="Times New Roman"/>
                          <a:ea typeface="Times New Roman"/>
                          <a:cs typeface="Times New Roman"/>
                          <a:sym typeface="Times New Roman"/>
                        </a:rPr>
                        <a:t>True</a:t>
                      </a:r>
                      <a:endParaRPr b="1" sz="1800"/>
                    </a:p>
                  </a:txBody>
                  <a:tcPr marT="45725" marB="45725" marR="91450" marL="91450">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Font typeface="Times New Roman"/>
                        <a:buNone/>
                      </a:pPr>
                      <a:r>
                        <a:rPr b="1" i="0" lang="en" sz="1800" u="none" cap="none">
                          <a:latin typeface="Times New Roman"/>
                          <a:ea typeface="Times New Roman"/>
                          <a:cs typeface="Times New Roman"/>
                          <a:sym typeface="Times New Roman"/>
                        </a:rPr>
                        <a:t>False</a:t>
                      </a:r>
                      <a:endParaRPr b="1" sz="1800"/>
                    </a:p>
                  </a:txBody>
                  <a:tcPr marT="45725" marB="45725" marR="91450" marL="91450">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None/>
                      </a:pPr>
                      <a:r>
                        <a:rPr b="1" lang="en" sz="1800">
                          <a:solidFill>
                            <a:srgbClr val="FF0000"/>
                          </a:solidFill>
                          <a:latin typeface="Times New Roman"/>
                          <a:ea typeface="Times New Roman"/>
                          <a:cs typeface="Times New Roman"/>
                          <a:sym typeface="Times New Roman"/>
                        </a:rPr>
                        <a:t>False</a:t>
                      </a:r>
                      <a:endParaRPr b="1" i="0" sz="1800" u="none" cap="none" strike="noStrike">
                        <a:solidFill>
                          <a:srgbClr val="FF0000"/>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med" w="med" type="none"/>
                      <a:tailEnd len="med" w="med" type="none"/>
                    </a:lnL>
                    <a:lnR cap="flat" cmpd="sng" w="28575">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r>
              <a:tr h="391500">
                <a:tc>
                  <a:txBody>
                    <a:bodyPr>
                      <a:noAutofit/>
                    </a:bodyPr>
                    <a:lstStyle/>
                    <a:p>
                      <a:pPr indent="0" lvl="0" marL="0" marR="0" rtl="0" algn="ctr">
                        <a:lnSpc>
                          <a:spcPct val="90000"/>
                        </a:lnSpc>
                        <a:spcBef>
                          <a:spcPts val="0"/>
                        </a:spcBef>
                        <a:spcAft>
                          <a:spcPts val="0"/>
                        </a:spcAft>
                        <a:buClr>
                          <a:srgbClr val="FF0000"/>
                        </a:buClr>
                        <a:buFont typeface="Times New Roman"/>
                        <a:buNone/>
                      </a:pPr>
                      <a:r>
                        <a:rPr b="1" i="0" lang="en" sz="1800" u="none" cap="none" strike="noStrike">
                          <a:solidFill>
                            <a:schemeClr val="dk1"/>
                          </a:solidFill>
                          <a:latin typeface="Times New Roman"/>
                          <a:ea typeface="Times New Roman"/>
                          <a:cs typeface="Times New Roman"/>
                          <a:sym typeface="Times New Roman"/>
                        </a:rPr>
                        <a:t>3</a:t>
                      </a:r>
                      <a:endParaRPr b="1" sz="1800"/>
                    </a:p>
                  </a:txBody>
                  <a:tcPr marT="45725" marB="45725" marR="91450" marL="91450">
                    <a:lnL cap="flat" cmpd="sng" w="28575">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Font typeface="Times New Roman"/>
                        <a:buNone/>
                      </a:pPr>
                      <a:r>
                        <a:rPr b="1" i="0" lang="en" sz="1800" u="none" cap="none">
                          <a:latin typeface="Times New Roman"/>
                          <a:ea typeface="Times New Roman"/>
                          <a:cs typeface="Times New Roman"/>
                          <a:sym typeface="Times New Roman"/>
                        </a:rPr>
                        <a:t>False</a:t>
                      </a:r>
                      <a:endParaRPr b="1" sz="1800"/>
                    </a:p>
                  </a:txBody>
                  <a:tcPr marT="45725" marB="45725" marR="91450" marL="91450">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Font typeface="Times New Roman"/>
                        <a:buNone/>
                      </a:pPr>
                      <a:r>
                        <a:rPr b="1" i="0" lang="en" sz="1800" u="none" cap="none">
                          <a:latin typeface="Times New Roman"/>
                          <a:ea typeface="Times New Roman"/>
                          <a:cs typeface="Times New Roman"/>
                          <a:sym typeface="Times New Roman"/>
                        </a:rPr>
                        <a:t>True</a:t>
                      </a:r>
                      <a:endParaRPr b="1" sz="1800"/>
                    </a:p>
                  </a:txBody>
                  <a:tcPr marT="45725" marB="45725" marR="91450" marL="91450">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None/>
                      </a:pPr>
                      <a:r>
                        <a:rPr b="1" lang="en" sz="1800">
                          <a:solidFill>
                            <a:srgbClr val="FF0000"/>
                          </a:solidFill>
                          <a:latin typeface="Times New Roman"/>
                          <a:ea typeface="Times New Roman"/>
                          <a:cs typeface="Times New Roman"/>
                          <a:sym typeface="Times New Roman"/>
                        </a:rPr>
                        <a:t>False</a:t>
                      </a:r>
                      <a:endParaRPr b="1" i="0" sz="1800" u="none" cap="none" strike="noStrike">
                        <a:solidFill>
                          <a:srgbClr val="FF0000"/>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med" w="med" type="none"/>
                      <a:tailEnd len="med" w="med" type="none"/>
                    </a:lnL>
                    <a:lnR cap="flat" cmpd="sng" w="28575">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12700">
                      <a:solidFill>
                        <a:schemeClr val="dk1"/>
                      </a:solidFill>
                      <a:prstDash val="solid"/>
                      <a:round/>
                      <a:headEnd len="med" w="med" type="none"/>
                      <a:tailEnd len="med" w="med" type="none"/>
                    </a:lnB>
                  </a:tcPr>
                </a:tc>
              </a:tr>
              <a:tr h="391500">
                <a:tc>
                  <a:txBody>
                    <a:bodyPr>
                      <a:noAutofit/>
                    </a:bodyPr>
                    <a:lstStyle/>
                    <a:p>
                      <a:pPr indent="0" lvl="0" marL="0" marR="0" rtl="0" algn="ctr">
                        <a:lnSpc>
                          <a:spcPct val="90000"/>
                        </a:lnSpc>
                        <a:spcBef>
                          <a:spcPts val="0"/>
                        </a:spcBef>
                        <a:spcAft>
                          <a:spcPts val="0"/>
                        </a:spcAft>
                        <a:buClr>
                          <a:srgbClr val="FF0000"/>
                        </a:buClr>
                        <a:buFont typeface="Times New Roman"/>
                        <a:buNone/>
                      </a:pPr>
                      <a:r>
                        <a:rPr b="1" lang="en" sz="1800" u="none" cap="none" strike="sngStrike">
                          <a:solidFill>
                            <a:schemeClr val="dk1"/>
                          </a:solidFill>
                          <a:latin typeface="Times New Roman"/>
                          <a:ea typeface="Times New Roman"/>
                          <a:cs typeface="Times New Roman"/>
                          <a:sym typeface="Times New Roman"/>
                        </a:rPr>
                        <a:t>4</a:t>
                      </a:r>
                      <a:endParaRPr b="1" sz="1800" strike="sngStrike"/>
                    </a:p>
                  </a:txBody>
                  <a:tcPr marT="45725" marB="45725" marR="91450" marL="91450">
                    <a:lnL cap="flat" cmpd="sng" w="28575">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28575">
                      <a:solidFill>
                        <a:schemeClr val="dk1"/>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Font typeface="Times New Roman"/>
                        <a:buNone/>
                      </a:pPr>
                      <a:r>
                        <a:rPr b="1" lang="en" sz="1800" u="none" cap="none">
                          <a:latin typeface="Times New Roman"/>
                          <a:ea typeface="Times New Roman"/>
                          <a:cs typeface="Times New Roman"/>
                          <a:sym typeface="Times New Roman"/>
                        </a:rPr>
                        <a:t>False</a:t>
                      </a:r>
                      <a:endParaRPr b="1" sz="1800"/>
                    </a:p>
                  </a:txBody>
                  <a:tcPr marT="45725" marB="45725" marR="91450" marL="91450">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28575">
                      <a:solidFill>
                        <a:schemeClr val="dk1"/>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Clr>
                          <a:srgbClr val="FF0000"/>
                        </a:buClr>
                        <a:buFont typeface="Times New Roman"/>
                        <a:buNone/>
                      </a:pPr>
                      <a:r>
                        <a:rPr b="1" lang="en" sz="1800" u="none" cap="none">
                          <a:latin typeface="Times New Roman"/>
                          <a:ea typeface="Times New Roman"/>
                          <a:cs typeface="Times New Roman"/>
                          <a:sym typeface="Times New Roman"/>
                        </a:rPr>
                        <a:t>False</a:t>
                      </a:r>
                      <a:endParaRPr b="1" sz="1800"/>
                    </a:p>
                  </a:txBody>
                  <a:tcPr marT="45725" marB="45725" marR="91450" marL="91450">
                    <a:lnL cap="flat" cmpd="sng" w="12700">
                      <a:solidFill>
                        <a:schemeClr val="dk1"/>
                      </a:solidFill>
                      <a:prstDash val="solid"/>
                      <a:round/>
                      <a:headEnd len="med" w="med" type="none"/>
                      <a:tailEnd len="med" w="med" type="none"/>
                    </a:lnL>
                    <a:lnR cap="flat" cmpd="sng" w="12700">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28575">
                      <a:solidFill>
                        <a:schemeClr val="dk1"/>
                      </a:solidFill>
                      <a:prstDash val="solid"/>
                      <a:round/>
                      <a:headEnd len="med" w="med" type="none"/>
                      <a:tailEnd len="med" w="med" type="none"/>
                    </a:lnB>
                  </a:tcPr>
                </a:tc>
                <a:tc>
                  <a:txBody>
                    <a:bodyPr>
                      <a:noAutofit/>
                    </a:bodyPr>
                    <a:lstStyle/>
                    <a:p>
                      <a:pPr indent="0" lvl="0" marL="0" marR="0" rtl="0" algn="l">
                        <a:lnSpc>
                          <a:spcPct val="90000"/>
                        </a:lnSpc>
                        <a:spcBef>
                          <a:spcPts val="0"/>
                        </a:spcBef>
                        <a:spcAft>
                          <a:spcPts val="0"/>
                        </a:spcAft>
                        <a:buNone/>
                      </a:pPr>
                      <a:r>
                        <a:rPr b="1" lang="en" sz="1800">
                          <a:solidFill>
                            <a:srgbClr val="FF0000"/>
                          </a:solidFill>
                          <a:latin typeface="Times New Roman"/>
                          <a:ea typeface="Times New Roman"/>
                          <a:cs typeface="Times New Roman"/>
                          <a:sym typeface="Times New Roman"/>
                        </a:rPr>
                        <a:t>False</a:t>
                      </a:r>
                      <a:endParaRPr b="1" sz="1800" u="none" cap="none">
                        <a:solidFill>
                          <a:srgbClr val="FF0000"/>
                        </a:solidFill>
                        <a:latin typeface="Times New Roman"/>
                        <a:ea typeface="Times New Roman"/>
                        <a:cs typeface="Times New Roman"/>
                        <a:sym typeface="Times New Roman"/>
                      </a:endParaRPr>
                    </a:p>
                  </a:txBody>
                  <a:tcPr marT="45725" marB="45725" marR="91450" marL="91450">
                    <a:lnL cap="flat" cmpd="sng" w="12700">
                      <a:solidFill>
                        <a:schemeClr val="dk1"/>
                      </a:solidFill>
                      <a:prstDash val="solid"/>
                      <a:round/>
                      <a:headEnd len="med" w="med" type="none"/>
                      <a:tailEnd len="med" w="med" type="none"/>
                    </a:lnL>
                    <a:lnR cap="flat" cmpd="sng" w="28575">
                      <a:solidFill>
                        <a:schemeClr val="dk1"/>
                      </a:solidFill>
                      <a:prstDash val="solid"/>
                      <a:round/>
                      <a:headEnd len="med" w="med" type="none"/>
                      <a:tailEnd len="med" w="med" type="none"/>
                    </a:lnR>
                    <a:lnT cap="flat" cmpd="sng" w="12700">
                      <a:solidFill>
                        <a:schemeClr val="dk1"/>
                      </a:solidFill>
                      <a:prstDash val="solid"/>
                      <a:round/>
                      <a:headEnd len="med" w="med" type="none"/>
                      <a:tailEnd len="med" w="med" type="none"/>
                    </a:lnT>
                    <a:lnB cap="flat" cmpd="sng" w="28575">
                      <a:solidFill>
                        <a:schemeClr val="dk1"/>
                      </a:solidFill>
                      <a:prstDash val="solid"/>
                      <a:round/>
                      <a:headEnd len="med" w="med" type="none"/>
                      <a:tailEnd len="med" w="med" type="none"/>
                    </a:lnB>
                  </a:tcPr>
                </a:tc>
              </a:tr>
            </a:tbl>
          </a:graphicData>
        </a:graphic>
      </p:graphicFrame>
      <p:sp>
        <p:nvSpPr>
          <p:cNvPr id="412" name="Shape 412"/>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
        <p:nvSpPr>
          <p:cNvPr id="413" name="Shape 413"/>
          <p:cNvSpPr/>
          <p:nvPr/>
        </p:nvSpPr>
        <p:spPr>
          <a:xfrm>
            <a:off x="3849550" y="5385975"/>
            <a:ext cx="673200" cy="216600"/>
          </a:xfrm>
          <a:prstGeom prst="rect">
            <a:avLst/>
          </a:prstGeom>
          <a:noFill/>
          <a:ln cap="flat" cmpd="sng" w="19050">
            <a:solidFill>
              <a:srgbClr val="FF0000"/>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14" name="Shape 414"/>
          <p:cNvSpPr/>
          <p:nvPr/>
        </p:nvSpPr>
        <p:spPr>
          <a:xfrm>
            <a:off x="3849550" y="4598625"/>
            <a:ext cx="673200" cy="216600"/>
          </a:xfrm>
          <a:prstGeom prst="rect">
            <a:avLst/>
          </a:prstGeom>
          <a:noFill/>
          <a:ln cap="flat" cmpd="sng" w="19050">
            <a:solidFill>
              <a:srgbClr val="FF0000"/>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15" name="Shape 415"/>
          <p:cNvSpPr/>
          <p:nvPr/>
        </p:nvSpPr>
        <p:spPr>
          <a:xfrm>
            <a:off x="2564175" y="4598625"/>
            <a:ext cx="673200" cy="216600"/>
          </a:xfrm>
          <a:prstGeom prst="rect">
            <a:avLst/>
          </a:prstGeom>
          <a:noFill/>
          <a:ln cap="flat" cmpd="sng" w="19050">
            <a:solidFill>
              <a:srgbClr val="0000FF"/>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16" name="Shape 416"/>
          <p:cNvSpPr/>
          <p:nvPr/>
        </p:nvSpPr>
        <p:spPr>
          <a:xfrm>
            <a:off x="2564175" y="5385975"/>
            <a:ext cx="673200" cy="216600"/>
          </a:xfrm>
          <a:prstGeom prst="rect">
            <a:avLst/>
          </a:prstGeom>
          <a:noFill/>
          <a:ln cap="flat" cmpd="sng" w="19050">
            <a:solidFill>
              <a:srgbClr val="0000FF"/>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17" name="Shape 417"/>
          <p:cNvSpPr/>
          <p:nvPr/>
        </p:nvSpPr>
        <p:spPr>
          <a:xfrm>
            <a:off x="2564175" y="4598625"/>
            <a:ext cx="673200" cy="216600"/>
          </a:xfrm>
          <a:prstGeom prst="rect">
            <a:avLst/>
          </a:prstGeom>
          <a:noFill/>
          <a:ln cap="flat" cmpd="sng" w="19050">
            <a:solidFill>
              <a:srgbClr val="FF0000"/>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18" name="Shape 418"/>
          <p:cNvSpPr/>
          <p:nvPr/>
        </p:nvSpPr>
        <p:spPr>
          <a:xfrm>
            <a:off x="2564175" y="4992300"/>
            <a:ext cx="673200" cy="216600"/>
          </a:xfrm>
          <a:prstGeom prst="rect">
            <a:avLst/>
          </a:prstGeom>
          <a:noFill/>
          <a:ln cap="flat" cmpd="sng" w="19050">
            <a:solidFill>
              <a:srgbClr val="FF0000"/>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19" name="Shape 419"/>
          <p:cNvSpPr/>
          <p:nvPr/>
        </p:nvSpPr>
        <p:spPr>
          <a:xfrm>
            <a:off x="3849550" y="4598625"/>
            <a:ext cx="673200" cy="216600"/>
          </a:xfrm>
          <a:prstGeom prst="rect">
            <a:avLst/>
          </a:prstGeom>
          <a:noFill/>
          <a:ln cap="flat" cmpd="sng" w="19050">
            <a:solidFill>
              <a:srgbClr val="0000FF"/>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420" name="Shape 420"/>
          <p:cNvSpPr/>
          <p:nvPr/>
        </p:nvSpPr>
        <p:spPr>
          <a:xfrm>
            <a:off x="3849550" y="4980575"/>
            <a:ext cx="673200" cy="216600"/>
          </a:xfrm>
          <a:prstGeom prst="rect">
            <a:avLst/>
          </a:prstGeom>
          <a:noFill/>
          <a:ln cap="flat" cmpd="sng" w="19050">
            <a:solidFill>
              <a:srgbClr val="0000FF"/>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421" name="Shape 421"/>
          <p:cNvCxnSpPr/>
          <p:nvPr/>
        </p:nvCxnSpPr>
        <p:spPr>
          <a:xfrm>
            <a:off x="2506550" y="5888075"/>
            <a:ext cx="3446100" cy="0"/>
          </a:xfrm>
          <a:prstGeom prst="straightConnector1">
            <a:avLst/>
          </a:prstGeom>
          <a:noFill/>
          <a:ln cap="flat" cmpd="sng" w="19050">
            <a:solidFill>
              <a:srgbClr val="FF0000"/>
            </a:solidFill>
            <a:prstDash val="solid"/>
            <a:round/>
            <a:headEnd len="lg" w="lg" type="none"/>
            <a:tailEnd len="lg" w="lg"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4"/>
                                        </p:tgtEl>
                                        <p:attrNameLst>
                                          <p:attrName>style.visibility</p:attrName>
                                        </p:attrNameLst>
                                      </p:cBhvr>
                                      <p:to>
                                        <p:strVal val="visible"/>
                                      </p:to>
                                    </p:set>
                                    <p:animEffect filter="fade" transition="in">
                                      <p:cBhvr>
                                        <p:cTn dur="1"/>
                                        <p:tgtEl>
                                          <p:spTgt spid="414"/>
                                        </p:tgtEl>
                                      </p:cBhvr>
                                    </p:animEffect>
                                  </p:childTnLst>
                                </p:cTn>
                              </p:par>
                              <p:par>
                                <p:cTn fill="hold" nodeType="withEffect" presetClass="entr" presetID="10" presetSubtype="0">
                                  <p:stCondLst>
                                    <p:cond delay="0"/>
                                  </p:stCondLst>
                                  <p:childTnLst>
                                    <p:set>
                                      <p:cBhvr>
                                        <p:cTn dur="1" fill="hold">
                                          <p:stCondLst>
                                            <p:cond delay="0"/>
                                          </p:stCondLst>
                                        </p:cTn>
                                        <p:tgtEl>
                                          <p:spTgt spid="413"/>
                                        </p:tgtEl>
                                        <p:attrNameLst>
                                          <p:attrName>style.visibility</p:attrName>
                                        </p:attrNameLst>
                                      </p:cBhvr>
                                      <p:to>
                                        <p:strVal val="visible"/>
                                      </p:to>
                                    </p:set>
                                    <p:animEffect filter="fade" transition="in">
                                      <p:cBhvr>
                                        <p:cTn dur="1"/>
                                        <p:tgtEl>
                                          <p:spTgt spid="41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6"/>
                                        </p:tgtEl>
                                        <p:attrNameLst>
                                          <p:attrName>style.visibility</p:attrName>
                                        </p:attrNameLst>
                                      </p:cBhvr>
                                      <p:to>
                                        <p:strVal val="visible"/>
                                      </p:to>
                                    </p:set>
                                    <p:animEffect filter="fade" transition="in">
                                      <p:cBhvr>
                                        <p:cTn dur="1"/>
                                        <p:tgtEl>
                                          <p:spTgt spid="416"/>
                                        </p:tgtEl>
                                      </p:cBhvr>
                                    </p:animEffect>
                                  </p:childTnLst>
                                </p:cTn>
                              </p:par>
                              <p:par>
                                <p:cTn fill="hold" nodeType="withEffect" presetClass="entr" presetID="10" presetSubtype="0">
                                  <p:stCondLst>
                                    <p:cond delay="0"/>
                                  </p:stCondLst>
                                  <p:childTnLst>
                                    <p:set>
                                      <p:cBhvr>
                                        <p:cTn dur="1" fill="hold">
                                          <p:stCondLst>
                                            <p:cond delay="0"/>
                                          </p:stCondLst>
                                        </p:cTn>
                                        <p:tgtEl>
                                          <p:spTgt spid="415"/>
                                        </p:tgtEl>
                                        <p:attrNameLst>
                                          <p:attrName>style.visibility</p:attrName>
                                        </p:attrNameLst>
                                      </p:cBhvr>
                                      <p:to>
                                        <p:strVal val="visible"/>
                                      </p:to>
                                    </p:set>
                                    <p:animEffect filter="fade" transition="in">
                                      <p:cBhvr>
                                        <p:cTn dur="1"/>
                                        <p:tgtEl>
                                          <p:spTgt spid="41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413"/>
                                        </p:tgtEl>
                                      </p:cBhvr>
                                    </p:animEffect>
                                    <p:set>
                                      <p:cBhvr>
                                        <p:cTn dur="1" fill="hold">
                                          <p:stCondLst>
                                            <p:cond delay="0"/>
                                          </p:stCondLst>
                                        </p:cTn>
                                        <p:tgtEl>
                                          <p:spTgt spid="413"/>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415"/>
                                        </p:tgtEl>
                                      </p:cBhvr>
                                    </p:animEffect>
                                    <p:set>
                                      <p:cBhvr>
                                        <p:cTn dur="1" fill="hold">
                                          <p:stCondLst>
                                            <p:cond delay="0"/>
                                          </p:stCondLst>
                                        </p:cTn>
                                        <p:tgtEl>
                                          <p:spTgt spid="415"/>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416"/>
                                        </p:tgtEl>
                                      </p:cBhvr>
                                    </p:animEffect>
                                    <p:set>
                                      <p:cBhvr>
                                        <p:cTn dur="1" fill="hold">
                                          <p:stCondLst>
                                            <p:cond delay="0"/>
                                          </p:stCondLst>
                                        </p:cTn>
                                        <p:tgtEl>
                                          <p:spTgt spid="416"/>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414"/>
                                        </p:tgtEl>
                                      </p:cBhvr>
                                    </p:animEffect>
                                    <p:set>
                                      <p:cBhvr>
                                        <p:cTn dur="1" fill="hold">
                                          <p:stCondLst>
                                            <p:cond delay="0"/>
                                          </p:stCondLst>
                                        </p:cTn>
                                        <p:tgtEl>
                                          <p:spTgt spid="414"/>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418"/>
                                        </p:tgtEl>
                                        <p:attrNameLst>
                                          <p:attrName>style.visibility</p:attrName>
                                        </p:attrNameLst>
                                      </p:cBhvr>
                                      <p:to>
                                        <p:strVal val="visible"/>
                                      </p:to>
                                    </p:set>
                                    <p:animEffect filter="fade" transition="in">
                                      <p:cBhvr>
                                        <p:cTn dur="1"/>
                                        <p:tgtEl>
                                          <p:spTgt spid="418"/>
                                        </p:tgtEl>
                                      </p:cBhvr>
                                    </p:animEffect>
                                  </p:childTnLst>
                                </p:cTn>
                              </p:par>
                              <p:par>
                                <p:cTn fill="hold" nodeType="withEffect" presetClass="entr" presetID="10" presetSubtype="0">
                                  <p:stCondLst>
                                    <p:cond delay="0"/>
                                  </p:stCondLst>
                                  <p:childTnLst>
                                    <p:set>
                                      <p:cBhvr>
                                        <p:cTn dur="1" fill="hold">
                                          <p:stCondLst>
                                            <p:cond delay="0"/>
                                          </p:stCondLst>
                                        </p:cTn>
                                        <p:tgtEl>
                                          <p:spTgt spid="417"/>
                                        </p:tgtEl>
                                        <p:attrNameLst>
                                          <p:attrName>style.visibility</p:attrName>
                                        </p:attrNameLst>
                                      </p:cBhvr>
                                      <p:to>
                                        <p:strVal val="visible"/>
                                      </p:to>
                                    </p:set>
                                    <p:animEffect filter="fade" transition="in">
                                      <p:cBhvr>
                                        <p:cTn dur="1"/>
                                        <p:tgtEl>
                                          <p:spTgt spid="41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0"/>
                                        </p:tgtEl>
                                        <p:attrNameLst>
                                          <p:attrName>style.visibility</p:attrName>
                                        </p:attrNameLst>
                                      </p:cBhvr>
                                      <p:to>
                                        <p:strVal val="visible"/>
                                      </p:to>
                                    </p:set>
                                    <p:animEffect filter="fade" transition="in">
                                      <p:cBhvr>
                                        <p:cTn dur="1"/>
                                        <p:tgtEl>
                                          <p:spTgt spid="420"/>
                                        </p:tgtEl>
                                      </p:cBhvr>
                                    </p:animEffect>
                                  </p:childTnLst>
                                </p:cTn>
                              </p:par>
                              <p:par>
                                <p:cTn fill="hold" nodeType="withEffect" presetClass="entr" presetID="10" presetSubtype="0">
                                  <p:stCondLst>
                                    <p:cond delay="0"/>
                                  </p:stCondLst>
                                  <p:childTnLst>
                                    <p:set>
                                      <p:cBhvr>
                                        <p:cTn dur="1" fill="hold">
                                          <p:stCondLst>
                                            <p:cond delay="0"/>
                                          </p:stCondLst>
                                        </p:cTn>
                                        <p:tgtEl>
                                          <p:spTgt spid="419"/>
                                        </p:tgtEl>
                                        <p:attrNameLst>
                                          <p:attrName>style.visibility</p:attrName>
                                        </p:attrNameLst>
                                      </p:cBhvr>
                                      <p:to>
                                        <p:strVal val="visible"/>
                                      </p:to>
                                    </p:set>
                                    <p:animEffect filter="fade" transition="in">
                                      <p:cBhvr>
                                        <p:cTn dur="1"/>
                                        <p:tgtEl>
                                          <p:spTgt spid="41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1"/>
                                        </p:tgtEl>
                                        <p:attrNameLst>
                                          <p:attrName>style.visibility</p:attrName>
                                        </p:attrNameLst>
                                      </p:cBhvr>
                                      <p:to>
                                        <p:strVal val="visible"/>
                                      </p:to>
                                    </p:set>
                                    <p:animEffect filter="fade" transition="in">
                                      <p:cBhvr>
                                        <p:cTn dur="1"/>
                                        <p:tgtEl>
                                          <p:spTgt spid="42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5" name="Shape 425"/>
        <p:cNvGrpSpPr/>
        <p:nvPr/>
      </p:nvGrpSpPr>
      <p:grpSpPr>
        <a:xfrm>
          <a:off x="0" y="0"/>
          <a:ext cx="0" cy="0"/>
          <a:chOff x="0" y="0"/>
          <a:chExt cx="0" cy="0"/>
        </a:xfrm>
      </p:grpSpPr>
      <p:sp>
        <p:nvSpPr>
          <p:cNvPr id="426" name="Shape 426"/>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Activity</a:t>
            </a:r>
            <a:endParaRPr/>
          </a:p>
        </p:txBody>
      </p:sp>
      <p:sp>
        <p:nvSpPr>
          <p:cNvPr id="427" name="Shape 427"/>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2400"/>
              <a:t>Draw the CFG and write tests that provide statement, branch, and basic condition coverage over the following code:</a:t>
            </a:r>
            <a:endParaRPr sz="2400"/>
          </a:p>
          <a:p>
            <a:pPr indent="0" lvl="0" marL="0" rtl="0">
              <a:spcBef>
                <a:spcPts val="0"/>
              </a:spcBef>
              <a:spcAft>
                <a:spcPts val="0"/>
              </a:spcAft>
              <a:buNone/>
            </a:pPr>
            <a:r>
              <a:t/>
            </a:r>
            <a:endParaRPr sz="1100"/>
          </a:p>
          <a:p>
            <a:pPr indent="0" lvl="0" marL="0" rtl="0">
              <a:spcBef>
                <a:spcPts val="0"/>
              </a:spcBef>
              <a:spcAft>
                <a:spcPts val="0"/>
              </a:spcAft>
              <a:buClr>
                <a:schemeClr val="dk1"/>
              </a:buClr>
              <a:buSzPts val="1100"/>
              <a:buFont typeface="Arial"/>
              <a:buNone/>
            </a:pPr>
            <a:r>
              <a:rPr b="1" lang="en" sz="1400">
                <a:latin typeface="Courier New"/>
                <a:ea typeface="Courier New"/>
                <a:cs typeface="Courier New"/>
                <a:sym typeface="Courier New"/>
              </a:rPr>
              <a:t>int search(string A[], int N, string what){</a:t>
            </a:r>
            <a:br>
              <a:rPr b="1" lang="en" sz="1400">
                <a:latin typeface="Courier New"/>
                <a:ea typeface="Courier New"/>
                <a:cs typeface="Courier New"/>
                <a:sym typeface="Courier New"/>
              </a:rPr>
            </a:br>
            <a:r>
              <a:rPr b="1" lang="en" sz="1400">
                <a:latin typeface="Courier New"/>
                <a:ea typeface="Courier New"/>
                <a:cs typeface="Courier New"/>
                <a:sym typeface="Courier New"/>
              </a:rPr>
              <a:t>    int index = 0;</a:t>
            </a:r>
            <a:endParaRPr b="1" sz="1400">
              <a:latin typeface="Courier New"/>
              <a:ea typeface="Courier New"/>
              <a:cs typeface="Courier New"/>
              <a:sym typeface="Courier New"/>
            </a:endParaRPr>
          </a:p>
          <a:p>
            <a:pPr indent="0" lvl="0" marL="0" rtl="0">
              <a:spcBef>
                <a:spcPts val="0"/>
              </a:spcBef>
              <a:spcAft>
                <a:spcPts val="0"/>
              </a:spcAft>
              <a:buClr>
                <a:schemeClr val="dk1"/>
              </a:buClr>
              <a:buSzPts val="1100"/>
              <a:buFont typeface="Arial"/>
              <a:buNone/>
            </a:pPr>
            <a:r>
              <a:rPr b="1" lang="en" sz="1400">
                <a:latin typeface="Courier New"/>
                <a:ea typeface="Courier New"/>
                <a:cs typeface="Courier New"/>
                <a:sym typeface="Courier New"/>
              </a:rPr>
              <a:t>    if ((N == 1) &amp;&amp; (A[0] == what)){</a:t>
            </a:r>
            <a:endParaRPr b="1" sz="1400">
              <a:latin typeface="Courier New"/>
              <a:ea typeface="Courier New"/>
              <a:cs typeface="Courier New"/>
              <a:sym typeface="Courier New"/>
            </a:endParaRPr>
          </a:p>
          <a:p>
            <a:pPr indent="457200" lvl="0" marL="457200" rtl="0">
              <a:spcBef>
                <a:spcPts val="0"/>
              </a:spcBef>
              <a:spcAft>
                <a:spcPts val="0"/>
              </a:spcAft>
              <a:buClr>
                <a:schemeClr val="dk1"/>
              </a:buClr>
              <a:buSzPts val="1100"/>
              <a:buFont typeface="Arial"/>
              <a:buNone/>
            </a:pPr>
            <a:r>
              <a:rPr b="1" lang="en" sz="1400">
                <a:latin typeface="Courier New"/>
                <a:ea typeface="Courier New"/>
                <a:cs typeface="Courier New"/>
                <a:sym typeface="Courier New"/>
              </a:rPr>
              <a:t>return 0; </a:t>
            </a:r>
            <a:endParaRPr b="1" sz="1400">
              <a:latin typeface="Courier New"/>
              <a:ea typeface="Courier New"/>
              <a:cs typeface="Courier New"/>
              <a:sym typeface="Courier New"/>
            </a:endParaRPr>
          </a:p>
          <a:p>
            <a:pPr indent="0" lvl="0" marL="0" rtl="0">
              <a:spcBef>
                <a:spcPts val="0"/>
              </a:spcBef>
              <a:spcAft>
                <a:spcPts val="0"/>
              </a:spcAft>
              <a:buClr>
                <a:schemeClr val="dk1"/>
              </a:buClr>
              <a:buSzPts val="1100"/>
              <a:buFont typeface="Arial"/>
              <a:buNone/>
            </a:pPr>
            <a:r>
              <a:rPr b="1" lang="en" sz="1400">
                <a:latin typeface="Courier New"/>
                <a:ea typeface="Courier New"/>
                <a:cs typeface="Courier New"/>
                <a:sym typeface="Courier New"/>
              </a:rPr>
              <a:t>    } else if (N == 0){</a:t>
            </a:r>
            <a:endParaRPr b="1" sz="1400">
              <a:latin typeface="Courier New"/>
              <a:ea typeface="Courier New"/>
              <a:cs typeface="Courier New"/>
              <a:sym typeface="Courier New"/>
            </a:endParaRPr>
          </a:p>
          <a:p>
            <a:pPr indent="0" lvl="0" marL="0" rtl="0">
              <a:spcBef>
                <a:spcPts val="0"/>
              </a:spcBef>
              <a:spcAft>
                <a:spcPts val="0"/>
              </a:spcAft>
              <a:buClr>
                <a:schemeClr val="dk1"/>
              </a:buClr>
              <a:buSzPts val="1100"/>
              <a:buFont typeface="Arial"/>
              <a:buNone/>
            </a:pPr>
            <a:r>
              <a:rPr b="1" lang="en" sz="1400">
                <a:latin typeface="Courier New"/>
                <a:ea typeface="Courier New"/>
                <a:cs typeface="Courier New"/>
                <a:sym typeface="Courier New"/>
              </a:rPr>
              <a:t>        return -1;</a:t>
            </a:r>
            <a:endParaRPr b="1" sz="1400">
              <a:latin typeface="Courier New"/>
              <a:ea typeface="Courier New"/>
              <a:cs typeface="Courier New"/>
              <a:sym typeface="Courier New"/>
            </a:endParaRPr>
          </a:p>
          <a:p>
            <a:pPr indent="0" lvl="0" marL="0" rtl="0">
              <a:spcBef>
                <a:spcPts val="0"/>
              </a:spcBef>
              <a:spcAft>
                <a:spcPts val="0"/>
              </a:spcAft>
              <a:buClr>
                <a:schemeClr val="dk1"/>
              </a:buClr>
              <a:buSzPts val="1100"/>
              <a:buFont typeface="Arial"/>
              <a:buNone/>
            </a:pPr>
            <a:r>
              <a:rPr b="1" lang="en" sz="1400">
                <a:latin typeface="Courier New"/>
                <a:ea typeface="Courier New"/>
                <a:cs typeface="Courier New"/>
                <a:sym typeface="Courier New"/>
              </a:rPr>
              <a:t>    } else if (N &gt; 1){</a:t>
            </a:r>
            <a:br>
              <a:rPr b="1" lang="en" sz="1400">
                <a:latin typeface="Courier New"/>
                <a:ea typeface="Courier New"/>
                <a:cs typeface="Courier New"/>
                <a:sym typeface="Courier New"/>
              </a:rPr>
            </a:br>
            <a:r>
              <a:rPr b="1" lang="en" sz="1400">
                <a:latin typeface="Courier New"/>
                <a:ea typeface="Courier New"/>
                <a:cs typeface="Courier New"/>
                <a:sym typeface="Courier New"/>
              </a:rPr>
              <a:t>        while(index &lt; N){</a:t>
            </a:r>
            <a:endParaRPr b="1" sz="1400">
              <a:latin typeface="Courier New"/>
              <a:ea typeface="Courier New"/>
              <a:cs typeface="Courier New"/>
              <a:sym typeface="Courier New"/>
            </a:endParaRPr>
          </a:p>
          <a:p>
            <a:pPr indent="0" lvl="0" marL="0" rtl="0">
              <a:spcBef>
                <a:spcPts val="0"/>
              </a:spcBef>
              <a:spcAft>
                <a:spcPts val="0"/>
              </a:spcAft>
              <a:buClr>
                <a:schemeClr val="dk1"/>
              </a:buClr>
              <a:buSzPts val="1100"/>
              <a:buFont typeface="Arial"/>
              <a:buNone/>
            </a:pPr>
            <a:r>
              <a:rPr b="1" lang="en" sz="1400">
                <a:latin typeface="Courier New"/>
                <a:ea typeface="Courier New"/>
                <a:cs typeface="Courier New"/>
                <a:sym typeface="Courier New"/>
              </a:rPr>
              <a:t>            if (A[index] == what)</a:t>
            </a:r>
            <a:br>
              <a:rPr b="1" lang="en" sz="1400">
                <a:latin typeface="Courier New"/>
                <a:ea typeface="Courier New"/>
                <a:cs typeface="Courier New"/>
                <a:sym typeface="Courier New"/>
              </a:rPr>
            </a:br>
            <a:r>
              <a:rPr b="1" lang="en" sz="1400">
                <a:latin typeface="Courier New"/>
                <a:ea typeface="Courier New"/>
                <a:cs typeface="Courier New"/>
                <a:sym typeface="Courier New"/>
              </a:rPr>
              <a:t>               return index;</a:t>
            </a:r>
            <a:endParaRPr b="1" sz="1400">
              <a:latin typeface="Courier New"/>
              <a:ea typeface="Courier New"/>
              <a:cs typeface="Courier New"/>
              <a:sym typeface="Courier New"/>
            </a:endParaRPr>
          </a:p>
          <a:p>
            <a:pPr indent="0" lvl="0" marL="0" rtl="0">
              <a:spcBef>
                <a:spcPts val="0"/>
              </a:spcBef>
              <a:spcAft>
                <a:spcPts val="0"/>
              </a:spcAft>
              <a:buClr>
                <a:schemeClr val="dk1"/>
              </a:buClr>
              <a:buSzPts val="1100"/>
              <a:buFont typeface="Arial"/>
              <a:buNone/>
            </a:pPr>
            <a:r>
              <a:rPr b="1" lang="en" sz="1400">
                <a:latin typeface="Courier New"/>
                <a:ea typeface="Courier New"/>
                <a:cs typeface="Courier New"/>
                <a:sym typeface="Courier New"/>
              </a:rPr>
              <a:t>            else</a:t>
            </a:r>
            <a:endParaRPr b="1" sz="1400">
              <a:latin typeface="Courier New"/>
              <a:ea typeface="Courier New"/>
              <a:cs typeface="Courier New"/>
              <a:sym typeface="Courier New"/>
            </a:endParaRPr>
          </a:p>
          <a:p>
            <a:pPr indent="0" lvl="0" marL="0" rtl="0">
              <a:spcBef>
                <a:spcPts val="0"/>
              </a:spcBef>
              <a:spcAft>
                <a:spcPts val="0"/>
              </a:spcAft>
              <a:buClr>
                <a:schemeClr val="dk1"/>
              </a:buClr>
              <a:buSzPts val="1100"/>
              <a:buFont typeface="Arial"/>
              <a:buNone/>
            </a:pPr>
            <a:r>
              <a:rPr b="1" lang="en" sz="1400">
                <a:latin typeface="Courier New"/>
                <a:ea typeface="Courier New"/>
                <a:cs typeface="Courier New"/>
                <a:sym typeface="Courier New"/>
              </a:rPr>
              <a:t>                index++;</a:t>
            </a:r>
            <a:endParaRPr b="1" sz="1400">
              <a:latin typeface="Courier New"/>
              <a:ea typeface="Courier New"/>
              <a:cs typeface="Courier New"/>
              <a:sym typeface="Courier New"/>
            </a:endParaRPr>
          </a:p>
          <a:p>
            <a:pPr indent="0" lvl="0" marL="0" rtl="0">
              <a:spcBef>
                <a:spcPts val="0"/>
              </a:spcBef>
              <a:spcAft>
                <a:spcPts val="0"/>
              </a:spcAft>
              <a:buClr>
                <a:schemeClr val="dk1"/>
              </a:buClr>
              <a:buSzPts val="1100"/>
              <a:buFont typeface="Arial"/>
              <a:buNone/>
            </a:pPr>
            <a:r>
              <a:rPr b="1" lang="en" sz="1400">
                <a:latin typeface="Courier New"/>
                <a:ea typeface="Courier New"/>
                <a:cs typeface="Courier New"/>
                <a:sym typeface="Courier New"/>
              </a:rPr>
              <a:t>        }</a:t>
            </a:r>
            <a:endParaRPr b="1" sz="1400">
              <a:latin typeface="Courier New"/>
              <a:ea typeface="Courier New"/>
              <a:cs typeface="Courier New"/>
              <a:sym typeface="Courier New"/>
            </a:endParaRPr>
          </a:p>
          <a:p>
            <a:pPr indent="0" lvl="0" marL="0" rtl="0">
              <a:spcBef>
                <a:spcPts val="0"/>
              </a:spcBef>
              <a:spcAft>
                <a:spcPts val="0"/>
              </a:spcAft>
              <a:buClr>
                <a:schemeClr val="dk1"/>
              </a:buClr>
              <a:buSzPts val="1100"/>
              <a:buFont typeface="Arial"/>
              <a:buNone/>
            </a:pPr>
            <a:r>
              <a:rPr b="1" lang="en" sz="1400">
                <a:latin typeface="Courier New"/>
                <a:ea typeface="Courier New"/>
                <a:cs typeface="Courier New"/>
                <a:sym typeface="Courier New"/>
              </a:rPr>
              <a:t>    }  </a:t>
            </a:r>
            <a:br>
              <a:rPr b="1" lang="en" sz="1400">
                <a:latin typeface="Courier New"/>
                <a:ea typeface="Courier New"/>
                <a:cs typeface="Courier New"/>
                <a:sym typeface="Courier New"/>
              </a:rPr>
            </a:br>
            <a:r>
              <a:rPr b="1" lang="en" sz="1400">
                <a:latin typeface="Courier New"/>
                <a:ea typeface="Courier New"/>
                <a:cs typeface="Courier New"/>
                <a:sym typeface="Courier New"/>
              </a:rPr>
              <a:t>    return -1;</a:t>
            </a:r>
            <a:br>
              <a:rPr b="1" lang="en" sz="1400">
                <a:latin typeface="Courier New"/>
                <a:ea typeface="Courier New"/>
                <a:cs typeface="Courier New"/>
                <a:sym typeface="Courier New"/>
              </a:rPr>
            </a:br>
            <a:r>
              <a:rPr b="1" lang="en" sz="1400">
                <a:latin typeface="Courier New"/>
                <a:ea typeface="Courier New"/>
                <a:cs typeface="Courier New"/>
                <a:sym typeface="Courier New"/>
              </a:rPr>
              <a:t>}</a:t>
            </a:r>
            <a:endParaRPr b="1" sz="1400">
              <a:latin typeface="Courier New"/>
              <a:ea typeface="Courier New"/>
              <a:cs typeface="Courier New"/>
              <a:sym typeface="Courier New"/>
            </a:endParaRPr>
          </a:p>
          <a:p>
            <a:pPr indent="0" lvl="0" marL="0" marR="0" rtl="0" algn="l">
              <a:lnSpc>
                <a:spcPct val="120000"/>
              </a:lnSpc>
              <a:spcBef>
                <a:spcPts val="0"/>
              </a:spcBef>
              <a:spcAft>
                <a:spcPts val="0"/>
              </a:spcAft>
              <a:buNone/>
            </a:pPr>
            <a:r>
              <a:t/>
            </a:r>
            <a:endParaRPr b="1" sz="2400"/>
          </a:p>
        </p:txBody>
      </p:sp>
      <p:sp>
        <p:nvSpPr>
          <p:cNvPr id="428" name="Shape 428"/>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2" name="Shape 432"/>
        <p:cNvGrpSpPr/>
        <p:nvPr/>
      </p:nvGrpSpPr>
      <p:grpSpPr>
        <a:xfrm>
          <a:off x="0" y="0"/>
          <a:ext cx="0" cy="0"/>
          <a:chOff x="0" y="0"/>
          <a:chExt cx="0" cy="0"/>
        </a:xfrm>
      </p:grpSpPr>
      <p:sp>
        <p:nvSpPr>
          <p:cNvPr id="433" name="Shape 433"/>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Activity </a:t>
            </a:r>
            <a:endParaRPr/>
          </a:p>
        </p:txBody>
      </p:sp>
      <p:sp>
        <p:nvSpPr>
          <p:cNvPr id="434" name="Shape 434"/>
          <p:cNvSpPr/>
          <p:nvPr/>
        </p:nvSpPr>
        <p:spPr>
          <a:xfrm>
            <a:off x="457075" y="1968975"/>
            <a:ext cx="1009500" cy="449400"/>
          </a:xfrm>
          <a:prstGeom prst="rect">
            <a:avLst/>
          </a:prstGeom>
          <a:solidFill>
            <a:srgbClr val="F4FEDE"/>
          </a:solidFill>
          <a:ln cap="flat" cmpd="sng" w="12700">
            <a:solidFill>
              <a:srgbClr val="000000"/>
            </a:solidFill>
            <a:prstDash val="solid"/>
            <a:miter lim="8000"/>
            <a:headEnd len="med" w="med" type="none"/>
            <a:tailEnd len="med" w="med"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i="0" lang="en" sz="1400" u="none" cap="none" strike="noStrike">
                <a:solidFill>
                  <a:srgbClr val="000000"/>
                </a:solidFill>
                <a:latin typeface="Arial"/>
                <a:ea typeface="Arial"/>
                <a:cs typeface="Arial"/>
                <a:sym typeface="Arial"/>
              </a:rPr>
              <a:t>in</a:t>
            </a:r>
            <a:r>
              <a:rPr b="1" lang="en">
                <a:solidFill>
                  <a:srgbClr val="000000"/>
                </a:solidFill>
              </a:rPr>
              <a:t>dex</a:t>
            </a:r>
            <a:r>
              <a:rPr b="1" i="0" lang="en" sz="1400" u="none" cap="none" strike="noStrike">
                <a:solidFill>
                  <a:srgbClr val="000000"/>
                </a:solidFill>
                <a:latin typeface="Arial"/>
                <a:ea typeface="Arial"/>
                <a:cs typeface="Arial"/>
                <a:sym typeface="Arial"/>
              </a:rPr>
              <a:t>=0</a:t>
            </a:r>
            <a:endParaRPr b="0" i="0" sz="1800" u="none" cap="none" strike="noStrike">
              <a:solidFill>
                <a:srgbClr val="000000"/>
              </a:solidFill>
              <a:latin typeface="Arial"/>
              <a:ea typeface="Arial"/>
              <a:cs typeface="Arial"/>
              <a:sym typeface="Arial"/>
            </a:endParaRPr>
          </a:p>
        </p:txBody>
      </p:sp>
      <p:sp>
        <p:nvSpPr>
          <p:cNvPr id="435" name="Shape 435"/>
          <p:cNvSpPr/>
          <p:nvPr/>
        </p:nvSpPr>
        <p:spPr>
          <a:xfrm>
            <a:off x="457075" y="2768800"/>
            <a:ext cx="2397600" cy="821100"/>
          </a:xfrm>
          <a:prstGeom prst="diamond">
            <a:avLst/>
          </a:prstGeom>
          <a:solidFill>
            <a:srgbClr val="F4FEDE"/>
          </a:solidFill>
          <a:ln cap="flat" cmpd="sng" w="12700">
            <a:solidFill>
              <a:srgbClr val="000000"/>
            </a:solidFill>
            <a:prstDash val="solid"/>
            <a:miter lim="8000"/>
            <a:headEnd len="med" w="med" type="none"/>
            <a:tailEnd len="med" w="med"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lang="en">
                <a:solidFill>
                  <a:srgbClr val="000000"/>
                </a:solidFill>
              </a:rPr>
              <a:t>(N==1) &amp;&amp; (A[0] = what)</a:t>
            </a:r>
            <a:endParaRPr b="0" i="0" sz="1800" u="none" cap="none" strike="noStrike">
              <a:solidFill>
                <a:srgbClr val="000000"/>
              </a:solidFill>
              <a:latin typeface="Arial"/>
              <a:ea typeface="Arial"/>
              <a:cs typeface="Arial"/>
              <a:sym typeface="Arial"/>
            </a:endParaRPr>
          </a:p>
        </p:txBody>
      </p:sp>
      <p:sp>
        <p:nvSpPr>
          <p:cNvPr id="436" name="Shape 436"/>
          <p:cNvSpPr/>
          <p:nvPr/>
        </p:nvSpPr>
        <p:spPr>
          <a:xfrm>
            <a:off x="1151054" y="4125300"/>
            <a:ext cx="1009500" cy="449400"/>
          </a:xfrm>
          <a:prstGeom prst="rect">
            <a:avLst/>
          </a:prstGeom>
          <a:solidFill>
            <a:srgbClr val="F4FEDE"/>
          </a:solidFill>
          <a:ln cap="flat" cmpd="sng" w="12700">
            <a:solidFill>
              <a:srgbClr val="000000"/>
            </a:solidFill>
            <a:prstDash val="solid"/>
            <a:miter lim="8000"/>
            <a:headEnd len="med" w="med" type="none"/>
            <a:tailEnd len="med" w="med"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lang="en">
                <a:solidFill>
                  <a:srgbClr val="000000"/>
                </a:solidFill>
              </a:rPr>
              <a:t>return 0;</a:t>
            </a:r>
            <a:endParaRPr b="0" i="0" sz="1800" u="none" cap="none" strike="noStrike">
              <a:solidFill>
                <a:srgbClr val="000000"/>
              </a:solidFill>
              <a:latin typeface="Arial"/>
              <a:ea typeface="Arial"/>
              <a:cs typeface="Arial"/>
              <a:sym typeface="Arial"/>
            </a:endParaRPr>
          </a:p>
        </p:txBody>
      </p:sp>
      <p:cxnSp>
        <p:nvCxnSpPr>
          <p:cNvPr id="437" name="Shape 437"/>
          <p:cNvCxnSpPr>
            <a:stCxn id="435" idx="2"/>
            <a:endCxn id="436" idx="0"/>
          </p:cNvCxnSpPr>
          <p:nvPr/>
        </p:nvCxnSpPr>
        <p:spPr>
          <a:xfrm>
            <a:off x="1655875" y="3589900"/>
            <a:ext cx="0" cy="535500"/>
          </a:xfrm>
          <a:prstGeom prst="straightConnector1">
            <a:avLst/>
          </a:prstGeom>
          <a:noFill/>
          <a:ln cap="flat" cmpd="sng" w="19050">
            <a:solidFill>
              <a:srgbClr val="646B86"/>
            </a:solidFill>
            <a:prstDash val="solid"/>
            <a:round/>
            <a:headEnd len="lg" w="lg" type="none"/>
            <a:tailEnd len="lg" w="lg" type="triangle"/>
          </a:ln>
        </p:spPr>
      </p:cxnSp>
      <p:sp>
        <p:nvSpPr>
          <p:cNvPr id="438" name="Shape 438"/>
          <p:cNvSpPr/>
          <p:nvPr/>
        </p:nvSpPr>
        <p:spPr>
          <a:xfrm>
            <a:off x="3057221" y="2768800"/>
            <a:ext cx="1358700" cy="625500"/>
          </a:xfrm>
          <a:prstGeom prst="diamond">
            <a:avLst/>
          </a:prstGeom>
          <a:solidFill>
            <a:srgbClr val="F4FEDE"/>
          </a:solidFill>
          <a:ln cap="flat" cmpd="sng" w="12700">
            <a:solidFill>
              <a:srgbClr val="000000"/>
            </a:solidFill>
            <a:prstDash val="solid"/>
            <a:miter lim="8000"/>
            <a:headEnd len="med" w="med" type="none"/>
            <a:tailEnd len="med" w="med"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lang="en">
                <a:solidFill>
                  <a:srgbClr val="000000"/>
                </a:solidFill>
              </a:rPr>
              <a:t>N==0</a:t>
            </a:r>
            <a:endParaRPr b="0" i="0" sz="1800" u="none" cap="none" strike="noStrike">
              <a:solidFill>
                <a:srgbClr val="000000"/>
              </a:solidFill>
              <a:latin typeface="Arial"/>
              <a:ea typeface="Arial"/>
              <a:cs typeface="Arial"/>
              <a:sym typeface="Arial"/>
            </a:endParaRPr>
          </a:p>
        </p:txBody>
      </p:sp>
      <p:sp>
        <p:nvSpPr>
          <p:cNvPr id="439" name="Shape 439"/>
          <p:cNvSpPr txBox="1"/>
          <p:nvPr/>
        </p:nvSpPr>
        <p:spPr>
          <a:xfrm>
            <a:off x="2656751" y="2483575"/>
            <a:ext cx="853800" cy="457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False</a:t>
            </a:r>
            <a:endParaRPr/>
          </a:p>
        </p:txBody>
      </p:sp>
      <p:sp>
        <p:nvSpPr>
          <p:cNvPr id="440" name="Shape 440"/>
          <p:cNvSpPr txBox="1"/>
          <p:nvPr/>
        </p:nvSpPr>
        <p:spPr>
          <a:xfrm>
            <a:off x="1786667" y="3517838"/>
            <a:ext cx="598200" cy="457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True</a:t>
            </a:r>
            <a:endParaRPr/>
          </a:p>
        </p:txBody>
      </p:sp>
      <p:sp>
        <p:nvSpPr>
          <p:cNvPr id="441" name="Shape 441"/>
          <p:cNvSpPr/>
          <p:nvPr/>
        </p:nvSpPr>
        <p:spPr>
          <a:xfrm>
            <a:off x="3231829" y="4125300"/>
            <a:ext cx="1009500" cy="449400"/>
          </a:xfrm>
          <a:prstGeom prst="rect">
            <a:avLst/>
          </a:prstGeom>
          <a:solidFill>
            <a:srgbClr val="F4FEDE"/>
          </a:solidFill>
          <a:ln cap="flat" cmpd="sng" w="12700">
            <a:solidFill>
              <a:srgbClr val="000000"/>
            </a:solidFill>
            <a:prstDash val="solid"/>
            <a:miter lim="8000"/>
            <a:headEnd len="med" w="med" type="none"/>
            <a:tailEnd len="med" w="med"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lang="en">
                <a:solidFill>
                  <a:srgbClr val="000000"/>
                </a:solidFill>
              </a:rPr>
              <a:t>return -1;</a:t>
            </a:r>
            <a:endParaRPr b="0" i="0" sz="1800" u="none" cap="none" strike="noStrike">
              <a:solidFill>
                <a:srgbClr val="000000"/>
              </a:solidFill>
              <a:latin typeface="Arial"/>
              <a:ea typeface="Arial"/>
              <a:cs typeface="Arial"/>
              <a:sym typeface="Arial"/>
            </a:endParaRPr>
          </a:p>
        </p:txBody>
      </p:sp>
      <p:cxnSp>
        <p:nvCxnSpPr>
          <p:cNvPr id="442" name="Shape 442"/>
          <p:cNvCxnSpPr>
            <a:stCxn id="438" idx="2"/>
            <a:endCxn id="441" idx="0"/>
          </p:cNvCxnSpPr>
          <p:nvPr/>
        </p:nvCxnSpPr>
        <p:spPr>
          <a:xfrm>
            <a:off x="3736570" y="3394300"/>
            <a:ext cx="0" cy="731100"/>
          </a:xfrm>
          <a:prstGeom prst="straightConnector1">
            <a:avLst/>
          </a:prstGeom>
          <a:noFill/>
          <a:ln cap="flat" cmpd="sng" w="19050">
            <a:solidFill>
              <a:srgbClr val="646B86"/>
            </a:solidFill>
            <a:prstDash val="solid"/>
            <a:round/>
            <a:headEnd len="lg" w="lg" type="none"/>
            <a:tailEnd len="lg" w="lg" type="triangle"/>
          </a:ln>
        </p:spPr>
      </p:cxnSp>
      <p:sp>
        <p:nvSpPr>
          <p:cNvPr id="443" name="Shape 443"/>
          <p:cNvSpPr txBox="1"/>
          <p:nvPr/>
        </p:nvSpPr>
        <p:spPr>
          <a:xfrm>
            <a:off x="5407846" y="3299313"/>
            <a:ext cx="598200" cy="457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True</a:t>
            </a:r>
            <a:endParaRPr/>
          </a:p>
        </p:txBody>
      </p:sp>
      <p:sp>
        <p:nvSpPr>
          <p:cNvPr id="444" name="Shape 444"/>
          <p:cNvSpPr/>
          <p:nvPr/>
        </p:nvSpPr>
        <p:spPr>
          <a:xfrm>
            <a:off x="4682398" y="2768800"/>
            <a:ext cx="1009500" cy="625500"/>
          </a:xfrm>
          <a:prstGeom prst="diamond">
            <a:avLst/>
          </a:prstGeom>
          <a:solidFill>
            <a:srgbClr val="F4FEDE"/>
          </a:solidFill>
          <a:ln cap="flat" cmpd="sng" w="12700">
            <a:solidFill>
              <a:srgbClr val="000000"/>
            </a:solidFill>
            <a:prstDash val="solid"/>
            <a:miter lim="8000"/>
            <a:headEnd len="med" w="med" type="none"/>
            <a:tailEnd len="med" w="med"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lang="en">
                <a:solidFill>
                  <a:srgbClr val="000000"/>
                </a:solidFill>
              </a:rPr>
              <a:t>N&gt;1</a:t>
            </a:r>
            <a:endParaRPr b="0" i="0" sz="1800" u="none" cap="none" strike="noStrike">
              <a:solidFill>
                <a:srgbClr val="000000"/>
              </a:solidFill>
              <a:latin typeface="Arial"/>
              <a:ea typeface="Arial"/>
              <a:cs typeface="Arial"/>
              <a:sym typeface="Arial"/>
            </a:endParaRPr>
          </a:p>
        </p:txBody>
      </p:sp>
      <p:cxnSp>
        <p:nvCxnSpPr>
          <p:cNvPr id="445" name="Shape 445"/>
          <p:cNvCxnSpPr>
            <a:stCxn id="434" idx="2"/>
            <a:endCxn id="435" idx="0"/>
          </p:cNvCxnSpPr>
          <p:nvPr/>
        </p:nvCxnSpPr>
        <p:spPr>
          <a:xfrm>
            <a:off x="961825" y="2418375"/>
            <a:ext cx="693900" cy="350400"/>
          </a:xfrm>
          <a:prstGeom prst="straightConnector1">
            <a:avLst/>
          </a:prstGeom>
          <a:noFill/>
          <a:ln cap="flat" cmpd="sng" w="19050">
            <a:solidFill>
              <a:srgbClr val="646B86"/>
            </a:solidFill>
            <a:prstDash val="solid"/>
            <a:round/>
            <a:headEnd len="lg" w="lg" type="none"/>
            <a:tailEnd len="lg" w="lg" type="triangle"/>
          </a:ln>
        </p:spPr>
      </p:cxnSp>
      <p:cxnSp>
        <p:nvCxnSpPr>
          <p:cNvPr id="446" name="Shape 446"/>
          <p:cNvCxnSpPr>
            <a:stCxn id="435" idx="3"/>
            <a:endCxn id="438" idx="1"/>
          </p:cNvCxnSpPr>
          <p:nvPr/>
        </p:nvCxnSpPr>
        <p:spPr>
          <a:xfrm flipH="1" rot="10800000">
            <a:off x="2854675" y="3081550"/>
            <a:ext cx="202500" cy="97800"/>
          </a:xfrm>
          <a:prstGeom prst="straightConnector1">
            <a:avLst/>
          </a:prstGeom>
          <a:noFill/>
          <a:ln cap="flat" cmpd="sng" w="19050">
            <a:solidFill>
              <a:srgbClr val="646B86"/>
            </a:solidFill>
            <a:prstDash val="solid"/>
            <a:round/>
            <a:headEnd len="lg" w="lg" type="none"/>
            <a:tailEnd len="lg" w="lg" type="triangle"/>
          </a:ln>
        </p:spPr>
      </p:cxnSp>
      <p:cxnSp>
        <p:nvCxnSpPr>
          <p:cNvPr id="447" name="Shape 447"/>
          <p:cNvCxnSpPr>
            <a:stCxn id="438" idx="3"/>
            <a:endCxn id="444" idx="1"/>
          </p:cNvCxnSpPr>
          <p:nvPr/>
        </p:nvCxnSpPr>
        <p:spPr>
          <a:xfrm>
            <a:off x="4415920" y="3081550"/>
            <a:ext cx="266400" cy="0"/>
          </a:xfrm>
          <a:prstGeom prst="straightConnector1">
            <a:avLst/>
          </a:prstGeom>
          <a:noFill/>
          <a:ln cap="flat" cmpd="sng" w="19050">
            <a:solidFill>
              <a:srgbClr val="646B86"/>
            </a:solidFill>
            <a:prstDash val="solid"/>
            <a:round/>
            <a:headEnd len="lg" w="lg" type="none"/>
            <a:tailEnd len="lg" w="lg" type="triangle"/>
          </a:ln>
        </p:spPr>
      </p:cxnSp>
      <p:sp>
        <p:nvSpPr>
          <p:cNvPr id="448" name="Shape 448"/>
          <p:cNvSpPr txBox="1"/>
          <p:nvPr/>
        </p:nvSpPr>
        <p:spPr>
          <a:xfrm>
            <a:off x="5599480" y="2624350"/>
            <a:ext cx="935700" cy="457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False</a:t>
            </a:r>
            <a:endParaRPr/>
          </a:p>
        </p:txBody>
      </p:sp>
      <p:sp>
        <p:nvSpPr>
          <p:cNvPr id="449" name="Shape 449"/>
          <p:cNvSpPr/>
          <p:nvPr/>
        </p:nvSpPr>
        <p:spPr>
          <a:xfrm>
            <a:off x="7677293" y="2856850"/>
            <a:ext cx="1009500" cy="449400"/>
          </a:xfrm>
          <a:prstGeom prst="rect">
            <a:avLst/>
          </a:prstGeom>
          <a:solidFill>
            <a:srgbClr val="F4FEDE"/>
          </a:solidFill>
          <a:ln cap="flat" cmpd="sng" w="12700">
            <a:solidFill>
              <a:srgbClr val="000000"/>
            </a:solidFill>
            <a:prstDash val="solid"/>
            <a:miter lim="8000"/>
            <a:headEnd len="med" w="med" type="none"/>
            <a:tailEnd len="med" w="med"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lang="en">
                <a:solidFill>
                  <a:srgbClr val="000000"/>
                </a:solidFill>
              </a:rPr>
              <a:t>return -1;</a:t>
            </a:r>
            <a:endParaRPr b="0" i="0" sz="1800" u="none" cap="none" strike="noStrike">
              <a:solidFill>
                <a:srgbClr val="000000"/>
              </a:solidFill>
              <a:latin typeface="Arial"/>
              <a:ea typeface="Arial"/>
              <a:cs typeface="Arial"/>
              <a:sym typeface="Arial"/>
            </a:endParaRPr>
          </a:p>
        </p:txBody>
      </p:sp>
      <p:cxnSp>
        <p:nvCxnSpPr>
          <p:cNvPr id="450" name="Shape 450"/>
          <p:cNvCxnSpPr>
            <a:stCxn id="444" idx="3"/>
            <a:endCxn id="449" idx="1"/>
          </p:cNvCxnSpPr>
          <p:nvPr/>
        </p:nvCxnSpPr>
        <p:spPr>
          <a:xfrm>
            <a:off x="5691898" y="3081550"/>
            <a:ext cx="1985400" cy="0"/>
          </a:xfrm>
          <a:prstGeom prst="straightConnector1">
            <a:avLst/>
          </a:prstGeom>
          <a:noFill/>
          <a:ln cap="flat" cmpd="sng" w="19050">
            <a:solidFill>
              <a:srgbClr val="646B86"/>
            </a:solidFill>
            <a:prstDash val="solid"/>
            <a:round/>
            <a:headEnd len="lg" w="lg" type="none"/>
            <a:tailEnd len="lg" w="lg" type="triangle"/>
          </a:ln>
        </p:spPr>
      </p:cxnSp>
      <p:sp>
        <p:nvSpPr>
          <p:cNvPr id="451" name="Shape 451"/>
          <p:cNvSpPr txBox="1"/>
          <p:nvPr/>
        </p:nvSpPr>
        <p:spPr>
          <a:xfrm>
            <a:off x="4255950" y="2624350"/>
            <a:ext cx="853800" cy="457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False</a:t>
            </a:r>
            <a:endParaRPr/>
          </a:p>
        </p:txBody>
      </p:sp>
      <p:sp>
        <p:nvSpPr>
          <p:cNvPr id="452" name="Shape 452"/>
          <p:cNvSpPr/>
          <p:nvPr/>
        </p:nvSpPr>
        <p:spPr>
          <a:xfrm>
            <a:off x="4733407" y="3661525"/>
            <a:ext cx="1289400" cy="625500"/>
          </a:xfrm>
          <a:prstGeom prst="diamond">
            <a:avLst/>
          </a:prstGeom>
          <a:solidFill>
            <a:srgbClr val="F4FEDE"/>
          </a:solidFill>
          <a:ln cap="flat" cmpd="sng" w="12700">
            <a:solidFill>
              <a:srgbClr val="000000"/>
            </a:solidFill>
            <a:prstDash val="solid"/>
            <a:miter lim="8000"/>
            <a:headEnd len="med" w="med" type="none"/>
            <a:tailEnd len="med" w="med"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lang="en">
                <a:solidFill>
                  <a:srgbClr val="000000"/>
                </a:solidFill>
              </a:rPr>
              <a:t>index &lt; N</a:t>
            </a:r>
            <a:endParaRPr b="0" i="0" sz="1800" u="none" cap="none" strike="noStrike">
              <a:solidFill>
                <a:srgbClr val="000000"/>
              </a:solidFill>
              <a:latin typeface="Arial"/>
              <a:ea typeface="Arial"/>
              <a:cs typeface="Arial"/>
              <a:sym typeface="Arial"/>
            </a:endParaRPr>
          </a:p>
        </p:txBody>
      </p:sp>
      <p:cxnSp>
        <p:nvCxnSpPr>
          <p:cNvPr id="453" name="Shape 453"/>
          <p:cNvCxnSpPr>
            <a:stCxn id="444" idx="2"/>
            <a:endCxn id="452" idx="0"/>
          </p:cNvCxnSpPr>
          <p:nvPr/>
        </p:nvCxnSpPr>
        <p:spPr>
          <a:xfrm>
            <a:off x="5187148" y="3394300"/>
            <a:ext cx="191100" cy="267300"/>
          </a:xfrm>
          <a:prstGeom prst="straightConnector1">
            <a:avLst/>
          </a:prstGeom>
          <a:noFill/>
          <a:ln cap="flat" cmpd="sng" w="19050">
            <a:solidFill>
              <a:srgbClr val="646B86"/>
            </a:solidFill>
            <a:prstDash val="solid"/>
            <a:round/>
            <a:headEnd len="lg" w="lg" type="none"/>
            <a:tailEnd len="lg" w="lg" type="triangle"/>
          </a:ln>
        </p:spPr>
      </p:cxnSp>
      <p:sp>
        <p:nvSpPr>
          <p:cNvPr id="454" name="Shape 454"/>
          <p:cNvSpPr txBox="1"/>
          <p:nvPr/>
        </p:nvSpPr>
        <p:spPr>
          <a:xfrm>
            <a:off x="3878048" y="3683600"/>
            <a:ext cx="598200" cy="457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True</a:t>
            </a:r>
            <a:endParaRPr/>
          </a:p>
        </p:txBody>
      </p:sp>
      <p:sp>
        <p:nvSpPr>
          <p:cNvPr id="455" name="Shape 455"/>
          <p:cNvSpPr/>
          <p:nvPr/>
        </p:nvSpPr>
        <p:spPr>
          <a:xfrm>
            <a:off x="4474279" y="4483625"/>
            <a:ext cx="1807800" cy="625500"/>
          </a:xfrm>
          <a:prstGeom prst="diamond">
            <a:avLst/>
          </a:prstGeom>
          <a:solidFill>
            <a:srgbClr val="F4FEDE"/>
          </a:solidFill>
          <a:ln cap="flat" cmpd="sng" w="12700">
            <a:solidFill>
              <a:srgbClr val="000000"/>
            </a:solidFill>
            <a:prstDash val="solid"/>
            <a:miter lim="8000"/>
            <a:headEnd len="med" w="med" type="none"/>
            <a:tailEnd len="med" w="med"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lang="en">
                <a:solidFill>
                  <a:srgbClr val="000000"/>
                </a:solidFill>
              </a:rPr>
              <a:t>A[index] == what</a:t>
            </a:r>
            <a:endParaRPr b="0" i="0" sz="1800" u="none" cap="none" strike="noStrike">
              <a:solidFill>
                <a:srgbClr val="000000"/>
              </a:solidFill>
              <a:latin typeface="Arial"/>
              <a:ea typeface="Arial"/>
              <a:cs typeface="Arial"/>
              <a:sym typeface="Arial"/>
            </a:endParaRPr>
          </a:p>
        </p:txBody>
      </p:sp>
      <p:cxnSp>
        <p:nvCxnSpPr>
          <p:cNvPr id="456" name="Shape 456"/>
          <p:cNvCxnSpPr>
            <a:stCxn id="452" idx="2"/>
            <a:endCxn id="455" idx="0"/>
          </p:cNvCxnSpPr>
          <p:nvPr/>
        </p:nvCxnSpPr>
        <p:spPr>
          <a:xfrm>
            <a:off x="5378107" y="4287025"/>
            <a:ext cx="0" cy="196500"/>
          </a:xfrm>
          <a:prstGeom prst="straightConnector1">
            <a:avLst/>
          </a:prstGeom>
          <a:noFill/>
          <a:ln cap="flat" cmpd="sng" w="19050">
            <a:solidFill>
              <a:srgbClr val="646B86"/>
            </a:solidFill>
            <a:prstDash val="solid"/>
            <a:round/>
            <a:headEnd len="lg" w="lg" type="none"/>
            <a:tailEnd len="lg" w="lg" type="triangle"/>
          </a:ln>
        </p:spPr>
      </p:cxnSp>
      <p:sp>
        <p:nvSpPr>
          <p:cNvPr id="457" name="Shape 457"/>
          <p:cNvSpPr txBox="1"/>
          <p:nvPr/>
        </p:nvSpPr>
        <p:spPr>
          <a:xfrm>
            <a:off x="4682398" y="4156725"/>
            <a:ext cx="546600" cy="457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True</a:t>
            </a:r>
            <a:endParaRPr/>
          </a:p>
        </p:txBody>
      </p:sp>
      <p:sp>
        <p:nvSpPr>
          <p:cNvPr id="458" name="Shape 458"/>
          <p:cNvSpPr/>
          <p:nvPr/>
        </p:nvSpPr>
        <p:spPr>
          <a:xfrm>
            <a:off x="6006026" y="5082950"/>
            <a:ext cx="1289400" cy="449400"/>
          </a:xfrm>
          <a:prstGeom prst="rect">
            <a:avLst/>
          </a:prstGeom>
          <a:solidFill>
            <a:srgbClr val="F4FEDE"/>
          </a:solidFill>
          <a:ln cap="flat" cmpd="sng" w="12700">
            <a:solidFill>
              <a:srgbClr val="000000"/>
            </a:solidFill>
            <a:prstDash val="solid"/>
            <a:miter lim="8000"/>
            <a:headEnd len="med" w="med" type="none"/>
            <a:tailEnd len="med" w="med"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lang="en">
                <a:solidFill>
                  <a:srgbClr val="000000"/>
                </a:solidFill>
              </a:rPr>
              <a:t>return index;</a:t>
            </a:r>
            <a:endParaRPr b="0" i="0" sz="1800" u="none" cap="none" strike="noStrike">
              <a:solidFill>
                <a:srgbClr val="000000"/>
              </a:solidFill>
              <a:latin typeface="Arial"/>
              <a:ea typeface="Arial"/>
              <a:cs typeface="Arial"/>
              <a:sym typeface="Arial"/>
            </a:endParaRPr>
          </a:p>
        </p:txBody>
      </p:sp>
      <p:cxnSp>
        <p:nvCxnSpPr>
          <p:cNvPr id="459" name="Shape 459"/>
          <p:cNvCxnSpPr>
            <a:stCxn id="455" idx="2"/>
            <a:endCxn id="458" idx="1"/>
          </p:cNvCxnSpPr>
          <p:nvPr/>
        </p:nvCxnSpPr>
        <p:spPr>
          <a:xfrm>
            <a:off x="5378179" y="5109125"/>
            <a:ext cx="627900" cy="198600"/>
          </a:xfrm>
          <a:prstGeom prst="straightConnector1">
            <a:avLst/>
          </a:prstGeom>
          <a:noFill/>
          <a:ln cap="flat" cmpd="sng" w="19050">
            <a:solidFill>
              <a:srgbClr val="646B86"/>
            </a:solidFill>
            <a:prstDash val="solid"/>
            <a:round/>
            <a:headEnd len="lg" w="lg" type="none"/>
            <a:tailEnd len="lg" w="lg" type="triangle"/>
          </a:ln>
        </p:spPr>
      </p:cxnSp>
      <p:sp>
        <p:nvSpPr>
          <p:cNvPr id="460" name="Shape 460"/>
          <p:cNvSpPr txBox="1"/>
          <p:nvPr/>
        </p:nvSpPr>
        <p:spPr>
          <a:xfrm>
            <a:off x="5187148" y="5109125"/>
            <a:ext cx="546600" cy="457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True</a:t>
            </a:r>
            <a:endParaRPr/>
          </a:p>
        </p:txBody>
      </p:sp>
      <p:sp>
        <p:nvSpPr>
          <p:cNvPr id="461" name="Shape 461"/>
          <p:cNvSpPr/>
          <p:nvPr/>
        </p:nvSpPr>
        <p:spPr>
          <a:xfrm>
            <a:off x="6673758" y="4571675"/>
            <a:ext cx="935700" cy="449400"/>
          </a:xfrm>
          <a:prstGeom prst="rect">
            <a:avLst/>
          </a:prstGeom>
          <a:solidFill>
            <a:srgbClr val="F4FEDE"/>
          </a:solidFill>
          <a:ln cap="flat" cmpd="sng" w="12700">
            <a:solidFill>
              <a:srgbClr val="000000"/>
            </a:solidFill>
            <a:prstDash val="solid"/>
            <a:miter lim="8000"/>
            <a:headEnd len="med" w="med" type="none"/>
            <a:tailEnd len="med" w="med"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lang="en">
                <a:solidFill>
                  <a:srgbClr val="000000"/>
                </a:solidFill>
              </a:rPr>
              <a:t>index++;</a:t>
            </a:r>
            <a:endParaRPr b="0" i="0" sz="1800" u="none" cap="none" strike="noStrike">
              <a:solidFill>
                <a:srgbClr val="000000"/>
              </a:solidFill>
              <a:latin typeface="Arial"/>
              <a:ea typeface="Arial"/>
              <a:cs typeface="Arial"/>
              <a:sym typeface="Arial"/>
            </a:endParaRPr>
          </a:p>
        </p:txBody>
      </p:sp>
      <p:cxnSp>
        <p:nvCxnSpPr>
          <p:cNvPr id="462" name="Shape 462"/>
          <p:cNvCxnSpPr>
            <a:stCxn id="455" idx="3"/>
            <a:endCxn id="461" idx="1"/>
          </p:cNvCxnSpPr>
          <p:nvPr/>
        </p:nvCxnSpPr>
        <p:spPr>
          <a:xfrm>
            <a:off x="6282079" y="4796375"/>
            <a:ext cx="391800" cy="0"/>
          </a:xfrm>
          <a:prstGeom prst="straightConnector1">
            <a:avLst/>
          </a:prstGeom>
          <a:noFill/>
          <a:ln cap="flat" cmpd="sng" w="19050">
            <a:solidFill>
              <a:srgbClr val="646B86"/>
            </a:solidFill>
            <a:prstDash val="solid"/>
            <a:round/>
            <a:headEnd len="lg" w="lg" type="none"/>
            <a:tailEnd len="lg" w="lg" type="triangle"/>
          </a:ln>
        </p:spPr>
      </p:cxnSp>
      <p:sp>
        <p:nvSpPr>
          <p:cNvPr id="463" name="Shape 463"/>
          <p:cNvSpPr txBox="1"/>
          <p:nvPr/>
        </p:nvSpPr>
        <p:spPr>
          <a:xfrm>
            <a:off x="6049329" y="4339175"/>
            <a:ext cx="935700" cy="457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False</a:t>
            </a:r>
            <a:endParaRPr/>
          </a:p>
        </p:txBody>
      </p:sp>
      <p:cxnSp>
        <p:nvCxnSpPr>
          <p:cNvPr id="464" name="Shape 464"/>
          <p:cNvCxnSpPr>
            <a:stCxn id="461" idx="0"/>
          </p:cNvCxnSpPr>
          <p:nvPr/>
        </p:nvCxnSpPr>
        <p:spPr>
          <a:xfrm rot="10800000">
            <a:off x="7131708" y="4000775"/>
            <a:ext cx="9900" cy="570900"/>
          </a:xfrm>
          <a:prstGeom prst="straightConnector1">
            <a:avLst/>
          </a:prstGeom>
          <a:noFill/>
          <a:ln cap="flat" cmpd="sng" w="19050">
            <a:solidFill>
              <a:srgbClr val="646B86"/>
            </a:solidFill>
            <a:prstDash val="solid"/>
            <a:round/>
            <a:headEnd len="lg" w="lg" type="none"/>
            <a:tailEnd len="lg" w="lg" type="none"/>
          </a:ln>
        </p:spPr>
      </p:cxnSp>
      <p:cxnSp>
        <p:nvCxnSpPr>
          <p:cNvPr id="465" name="Shape 465"/>
          <p:cNvCxnSpPr/>
          <p:nvPr/>
        </p:nvCxnSpPr>
        <p:spPr>
          <a:xfrm flipH="1">
            <a:off x="5777821" y="4012075"/>
            <a:ext cx="1353600" cy="125400"/>
          </a:xfrm>
          <a:prstGeom prst="straightConnector1">
            <a:avLst/>
          </a:prstGeom>
          <a:noFill/>
          <a:ln cap="flat" cmpd="sng" w="19050">
            <a:solidFill>
              <a:srgbClr val="646B86"/>
            </a:solidFill>
            <a:prstDash val="solid"/>
            <a:round/>
            <a:headEnd len="lg" w="lg" type="none"/>
            <a:tailEnd len="lg" w="lg" type="triangle"/>
          </a:ln>
        </p:spPr>
      </p:cxnSp>
      <p:cxnSp>
        <p:nvCxnSpPr>
          <p:cNvPr id="466" name="Shape 466"/>
          <p:cNvCxnSpPr>
            <a:stCxn id="452" idx="3"/>
            <a:endCxn id="449" idx="1"/>
          </p:cNvCxnSpPr>
          <p:nvPr/>
        </p:nvCxnSpPr>
        <p:spPr>
          <a:xfrm flipH="1" rot="10800000">
            <a:off x="6022807" y="3081475"/>
            <a:ext cx="1654500" cy="892800"/>
          </a:xfrm>
          <a:prstGeom prst="straightConnector1">
            <a:avLst/>
          </a:prstGeom>
          <a:noFill/>
          <a:ln cap="flat" cmpd="sng" w="19050">
            <a:solidFill>
              <a:srgbClr val="646B86"/>
            </a:solidFill>
            <a:prstDash val="solid"/>
            <a:round/>
            <a:headEnd len="lg" w="lg" type="none"/>
            <a:tailEnd len="lg" w="lg" type="triangle"/>
          </a:ln>
        </p:spPr>
      </p:cxnSp>
      <p:sp>
        <p:nvSpPr>
          <p:cNvPr id="467" name="Shape 467"/>
          <p:cNvSpPr txBox="1"/>
          <p:nvPr/>
        </p:nvSpPr>
        <p:spPr>
          <a:xfrm>
            <a:off x="6049322" y="3299325"/>
            <a:ext cx="935700" cy="457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False</a:t>
            </a:r>
            <a:endParaRPr/>
          </a:p>
        </p:txBody>
      </p:sp>
      <p:sp>
        <p:nvSpPr>
          <p:cNvPr id="468" name="Shape 468"/>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6" name="Shape 476"/>
        <p:cNvGrpSpPr/>
        <p:nvPr/>
      </p:nvGrpSpPr>
      <p:grpSpPr>
        <a:xfrm>
          <a:off x="0" y="0"/>
          <a:ext cx="0" cy="0"/>
          <a:chOff x="0" y="0"/>
          <a:chExt cx="0" cy="0"/>
        </a:xfrm>
      </p:grpSpPr>
      <p:sp>
        <p:nvSpPr>
          <p:cNvPr id="477" name="Shape 477"/>
          <p:cNvSpPr txBox="1"/>
          <p:nvPr>
            <p:ph type="title"/>
          </p:nvPr>
        </p:nvSpPr>
        <p:spPr>
          <a:xfrm>
            <a:off x="276825" y="338388"/>
            <a:ext cx="8229600" cy="1143000"/>
          </a:xfrm>
          <a:prstGeom prst="rect">
            <a:avLst/>
          </a:prstGeom>
          <a:noFill/>
          <a:ln>
            <a:noFill/>
          </a:ln>
        </p:spPr>
        <p:txBody>
          <a:bodyPr anchorCtr="0" anchor="ctr" bIns="45700" lIns="91425" spcFirstLastPara="1" rIns="45700" wrap="square" tIns="45700">
            <a:noAutofit/>
          </a:bodyPr>
          <a:lstStyle/>
          <a:p>
            <a:pPr indent="0" lvl="0" marL="0" marR="0" rtl="0" algn="l">
              <a:spcBef>
                <a:spcPts val="0"/>
              </a:spcBef>
              <a:spcAft>
                <a:spcPts val="0"/>
              </a:spcAft>
              <a:buClr>
                <a:srgbClr val="F34E26"/>
              </a:buClr>
              <a:buFont typeface="Arial"/>
              <a:buNone/>
            </a:pPr>
            <a:r>
              <a:rPr lang="en"/>
              <a:t>Activity - Possible Solution</a:t>
            </a:r>
            <a:endParaRPr b="0" i="0" u="none" cap="none" strike="noStrike">
              <a:solidFill>
                <a:srgbClr val="F34E26"/>
              </a:solidFill>
              <a:latin typeface="Arial"/>
              <a:ea typeface="Arial"/>
              <a:cs typeface="Arial"/>
              <a:sym typeface="Arial"/>
            </a:endParaRPr>
          </a:p>
        </p:txBody>
      </p:sp>
      <p:sp>
        <p:nvSpPr>
          <p:cNvPr id="478" name="Shape 478"/>
          <p:cNvSpPr/>
          <p:nvPr/>
        </p:nvSpPr>
        <p:spPr>
          <a:xfrm>
            <a:off x="323418" y="1481400"/>
            <a:ext cx="1054200" cy="449400"/>
          </a:xfrm>
          <a:prstGeom prst="rect">
            <a:avLst/>
          </a:prstGeom>
          <a:solidFill>
            <a:srgbClr val="F4FEDE"/>
          </a:solidFill>
          <a:ln cap="flat" cmpd="sng" w="12700">
            <a:solidFill>
              <a:schemeClr val="dk1"/>
            </a:solidFill>
            <a:prstDash val="solid"/>
            <a:miter lim="8000"/>
            <a:headEnd len="med" w="med" type="none"/>
            <a:tailEnd len="med" w="med"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i="0" lang="en" sz="1400" u="none" cap="none" strike="noStrike">
                <a:solidFill>
                  <a:schemeClr val="dk1"/>
                </a:solidFill>
                <a:latin typeface="Arial"/>
                <a:ea typeface="Arial"/>
                <a:cs typeface="Arial"/>
                <a:sym typeface="Arial"/>
              </a:rPr>
              <a:t>in</a:t>
            </a:r>
            <a:r>
              <a:rPr b="1" lang="en">
                <a:solidFill>
                  <a:schemeClr val="dk1"/>
                </a:solidFill>
              </a:rPr>
              <a:t>dex</a:t>
            </a:r>
            <a:r>
              <a:rPr b="1" i="0" lang="en" sz="1400" u="none" cap="none" strike="noStrike">
                <a:solidFill>
                  <a:schemeClr val="dk1"/>
                </a:solidFill>
                <a:latin typeface="Arial"/>
                <a:ea typeface="Arial"/>
                <a:cs typeface="Arial"/>
                <a:sym typeface="Arial"/>
              </a:rPr>
              <a:t>=0</a:t>
            </a:r>
            <a:endParaRPr b="0" i="0" sz="1800" u="none" cap="none" strike="noStrike">
              <a:solidFill>
                <a:schemeClr val="dk1"/>
              </a:solidFill>
              <a:latin typeface="Arial"/>
              <a:ea typeface="Arial"/>
              <a:cs typeface="Arial"/>
              <a:sym typeface="Arial"/>
            </a:endParaRPr>
          </a:p>
        </p:txBody>
      </p:sp>
      <p:sp>
        <p:nvSpPr>
          <p:cNvPr id="479" name="Shape 479"/>
          <p:cNvSpPr/>
          <p:nvPr/>
        </p:nvSpPr>
        <p:spPr>
          <a:xfrm>
            <a:off x="323418" y="2613050"/>
            <a:ext cx="2503800" cy="625500"/>
          </a:xfrm>
          <a:prstGeom prst="diamond">
            <a:avLst/>
          </a:prstGeom>
          <a:solidFill>
            <a:srgbClr val="F4FEDE"/>
          </a:solidFill>
          <a:ln cap="flat" cmpd="sng" w="12700">
            <a:solidFill>
              <a:schemeClr val="dk1"/>
            </a:solidFill>
            <a:prstDash val="solid"/>
            <a:miter lim="8000"/>
            <a:headEnd len="med" w="med" type="none"/>
            <a:tailEnd len="med" w="med"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lang="en">
                <a:solidFill>
                  <a:schemeClr val="dk1"/>
                </a:solidFill>
              </a:rPr>
              <a:t>(N==1) &amp;&amp; (A[0] = what)</a:t>
            </a:r>
            <a:endParaRPr b="0" i="0" sz="1800" u="none" cap="none" strike="noStrike">
              <a:solidFill>
                <a:schemeClr val="dk1"/>
              </a:solidFill>
              <a:latin typeface="Arial"/>
              <a:ea typeface="Arial"/>
              <a:cs typeface="Arial"/>
              <a:sym typeface="Arial"/>
            </a:endParaRPr>
          </a:p>
        </p:txBody>
      </p:sp>
      <p:sp>
        <p:nvSpPr>
          <p:cNvPr id="480" name="Shape 480"/>
          <p:cNvSpPr/>
          <p:nvPr/>
        </p:nvSpPr>
        <p:spPr>
          <a:xfrm>
            <a:off x="1048159" y="3969550"/>
            <a:ext cx="1054200" cy="449400"/>
          </a:xfrm>
          <a:prstGeom prst="rect">
            <a:avLst/>
          </a:prstGeom>
          <a:solidFill>
            <a:srgbClr val="F4FEDE"/>
          </a:solidFill>
          <a:ln cap="flat" cmpd="sng" w="12700">
            <a:solidFill>
              <a:schemeClr val="dk1"/>
            </a:solidFill>
            <a:prstDash val="solid"/>
            <a:miter lim="8000"/>
            <a:headEnd len="med" w="med" type="none"/>
            <a:tailEnd len="med" w="med"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lang="en">
                <a:solidFill>
                  <a:schemeClr val="dk1"/>
                </a:solidFill>
              </a:rPr>
              <a:t>return 0;</a:t>
            </a:r>
            <a:endParaRPr b="0" i="0" sz="1800" u="none" cap="none" strike="noStrike">
              <a:solidFill>
                <a:schemeClr val="dk1"/>
              </a:solidFill>
              <a:latin typeface="Arial"/>
              <a:ea typeface="Arial"/>
              <a:cs typeface="Arial"/>
              <a:sym typeface="Arial"/>
            </a:endParaRPr>
          </a:p>
        </p:txBody>
      </p:sp>
      <p:cxnSp>
        <p:nvCxnSpPr>
          <p:cNvPr id="481" name="Shape 481"/>
          <p:cNvCxnSpPr>
            <a:stCxn id="479" idx="2"/>
            <a:endCxn id="480" idx="0"/>
          </p:cNvCxnSpPr>
          <p:nvPr/>
        </p:nvCxnSpPr>
        <p:spPr>
          <a:xfrm>
            <a:off x="1575318" y="3238550"/>
            <a:ext cx="0" cy="731100"/>
          </a:xfrm>
          <a:prstGeom prst="straightConnector1">
            <a:avLst/>
          </a:prstGeom>
          <a:noFill/>
          <a:ln cap="flat" cmpd="sng" w="19050">
            <a:solidFill>
              <a:schemeClr val="dk2"/>
            </a:solidFill>
            <a:prstDash val="solid"/>
            <a:round/>
            <a:headEnd len="lg" w="lg" type="none"/>
            <a:tailEnd len="lg" w="lg" type="triangle"/>
          </a:ln>
        </p:spPr>
      </p:cxnSp>
      <p:sp>
        <p:nvSpPr>
          <p:cNvPr id="482" name="Shape 482"/>
          <p:cNvSpPr/>
          <p:nvPr/>
        </p:nvSpPr>
        <p:spPr>
          <a:xfrm>
            <a:off x="3038823" y="2613050"/>
            <a:ext cx="1418700" cy="625500"/>
          </a:xfrm>
          <a:prstGeom prst="diamond">
            <a:avLst/>
          </a:prstGeom>
          <a:solidFill>
            <a:srgbClr val="F4FEDE"/>
          </a:solidFill>
          <a:ln cap="flat" cmpd="sng" w="12700">
            <a:solidFill>
              <a:schemeClr val="dk1"/>
            </a:solidFill>
            <a:prstDash val="solid"/>
            <a:miter lim="8000"/>
            <a:headEnd len="med" w="med" type="none"/>
            <a:tailEnd len="med" w="med"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lang="en">
                <a:solidFill>
                  <a:schemeClr val="dk1"/>
                </a:solidFill>
              </a:rPr>
              <a:t>N==0</a:t>
            </a:r>
            <a:endParaRPr b="0" i="0" sz="1800" u="none" cap="none" strike="noStrike">
              <a:solidFill>
                <a:schemeClr val="dk1"/>
              </a:solidFill>
              <a:latin typeface="Arial"/>
              <a:ea typeface="Arial"/>
              <a:cs typeface="Arial"/>
              <a:sym typeface="Arial"/>
            </a:endParaRPr>
          </a:p>
        </p:txBody>
      </p:sp>
      <p:sp>
        <p:nvSpPr>
          <p:cNvPr id="483" name="Shape 483"/>
          <p:cNvSpPr txBox="1"/>
          <p:nvPr/>
        </p:nvSpPr>
        <p:spPr>
          <a:xfrm>
            <a:off x="2620638" y="2468600"/>
            <a:ext cx="624600" cy="457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False</a:t>
            </a:r>
            <a:endParaRPr/>
          </a:p>
        </p:txBody>
      </p:sp>
      <p:sp>
        <p:nvSpPr>
          <p:cNvPr id="484" name="Shape 484"/>
          <p:cNvSpPr txBox="1"/>
          <p:nvPr/>
        </p:nvSpPr>
        <p:spPr>
          <a:xfrm>
            <a:off x="1711948" y="3362088"/>
            <a:ext cx="624600" cy="457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True</a:t>
            </a:r>
            <a:endParaRPr/>
          </a:p>
        </p:txBody>
      </p:sp>
      <p:sp>
        <p:nvSpPr>
          <p:cNvPr id="485" name="Shape 485"/>
          <p:cNvSpPr/>
          <p:nvPr/>
        </p:nvSpPr>
        <p:spPr>
          <a:xfrm>
            <a:off x="3221172" y="3969550"/>
            <a:ext cx="1054200" cy="449400"/>
          </a:xfrm>
          <a:prstGeom prst="rect">
            <a:avLst/>
          </a:prstGeom>
          <a:solidFill>
            <a:srgbClr val="F4FEDE"/>
          </a:solidFill>
          <a:ln cap="flat" cmpd="sng" w="12700">
            <a:solidFill>
              <a:schemeClr val="dk1"/>
            </a:solidFill>
            <a:prstDash val="solid"/>
            <a:miter lim="8000"/>
            <a:headEnd len="med" w="med" type="none"/>
            <a:tailEnd len="med" w="med"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lang="en">
                <a:solidFill>
                  <a:schemeClr val="dk1"/>
                </a:solidFill>
              </a:rPr>
              <a:t>return -1;</a:t>
            </a:r>
            <a:endParaRPr b="0" i="0" sz="1800" u="none" cap="none" strike="noStrike">
              <a:solidFill>
                <a:schemeClr val="dk1"/>
              </a:solidFill>
              <a:latin typeface="Arial"/>
              <a:ea typeface="Arial"/>
              <a:cs typeface="Arial"/>
              <a:sym typeface="Arial"/>
            </a:endParaRPr>
          </a:p>
        </p:txBody>
      </p:sp>
      <p:cxnSp>
        <p:nvCxnSpPr>
          <p:cNvPr id="486" name="Shape 486"/>
          <p:cNvCxnSpPr>
            <a:stCxn id="482" idx="2"/>
            <a:endCxn id="485" idx="0"/>
          </p:cNvCxnSpPr>
          <p:nvPr/>
        </p:nvCxnSpPr>
        <p:spPr>
          <a:xfrm>
            <a:off x="3748173" y="3238550"/>
            <a:ext cx="0" cy="731100"/>
          </a:xfrm>
          <a:prstGeom prst="straightConnector1">
            <a:avLst/>
          </a:prstGeom>
          <a:noFill/>
          <a:ln cap="flat" cmpd="sng" w="19050">
            <a:solidFill>
              <a:schemeClr val="dk2"/>
            </a:solidFill>
            <a:prstDash val="solid"/>
            <a:round/>
            <a:headEnd len="lg" w="lg" type="none"/>
            <a:tailEnd len="lg" w="lg" type="triangle"/>
          </a:ln>
        </p:spPr>
      </p:cxnSp>
      <p:sp>
        <p:nvSpPr>
          <p:cNvPr id="487" name="Shape 487"/>
          <p:cNvSpPr txBox="1"/>
          <p:nvPr/>
        </p:nvSpPr>
        <p:spPr>
          <a:xfrm>
            <a:off x="5493647" y="3143563"/>
            <a:ext cx="624600" cy="457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True</a:t>
            </a:r>
            <a:endParaRPr/>
          </a:p>
        </p:txBody>
      </p:sp>
      <p:sp>
        <p:nvSpPr>
          <p:cNvPr id="488" name="Shape 488"/>
          <p:cNvSpPr/>
          <p:nvPr/>
        </p:nvSpPr>
        <p:spPr>
          <a:xfrm>
            <a:off x="4736043" y="2613050"/>
            <a:ext cx="1054200" cy="625500"/>
          </a:xfrm>
          <a:prstGeom prst="diamond">
            <a:avLst/>
          </a:prstGeom>
          <a:solidFill>
            <a:srgbClr val="F4FEDE"/>
          </a:solidFill>
          <a:ln cap="flat" cmpd="sng" w="12700">
            <a:solidFill>
              <a:schemeClr val="dk1"/>
            </a:solidFill>
            <a:prstDash val="solid"/>
            <a:miter lim="8000"/>
            <a:headEnd len="med" w="med" type="none"/>
            <a:tailEnd len="med" w="med"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lang="en">
                <a:solidFill>
                  <a:schemeClr val="dk1"/>
                </a:solidFill>
              </a:rPr>
              <a:t>N&gt;1</a:t>
            </a:r>
            <a:endParaRPr b="0" i="0" sz="1800" u="none" cap="none" strike="noStrike">
              <a:solidFill>
                <a:schemeClr val="dk1"/>
              </a:solidFill>
              <a:latin typeface="Arial"/>
              <a:ea typeface="Arial"/>
              <a:cs typeface="Arial"/>
              <a:sym typeface="Arial"/>
            </a:endParaRPr>
          </a:p>
        </p:txBody>
      </p:sp>
      <p:cxnSp>
        <p:nvCxnSpPr>
          <p:cNvPr id="489" name="Shape 489"/>
          <p:cNvCxnSpPr>
            <a:stCxn id="478" idx="2"/>
            <a:endCxn id="479" idx="0"/>
          </p:cNvCxnSpPr>
          <p:nvPr/>
        </p:nvCxnSpPr>
        <p:spPr>
          <a:xfrm>
            <a:off x="850518" y="1930800"/>
            <a:ext cx="724800" cy="682200"/>
          </a:xfrm>
          <a:prstGeom prst="straightConnector1">
            <a:avLst/>
          </a:prstGeom>
          <a:noFill/>
          <a:ln cap="flat" cmpd="sng" w="19050">
            <a:solidFill>
              <a:schemeClr val="dk2"/>
            </a:solidFill>
            <a:prstDash val="solid"/>
            <a:round/>
            <a:headEnd len="lg" w="lg" type="none"/>
            <a:tailEnd len="lg" w="lg" type="triangle"/>
          </a:ln>
        </p:spPr>
      </p:cxnSp>
      <p:cxnSp>
        <p:nvCxnSpPr>
          <p:cNvPr id="490" name="Shape 490"/>
          <p:cNvCxnSpPr>
            <a:stCxn id="479" idx="3"/>
            <a:endCxn id="482" idx="1"/>
          </p:cNvCxnSpPr>
          <p:nvPr/>
        </p:nvCxnSpPr>
        <p:spPr>
          <a:xfrm>
            <a:off x="2827218" y="2925800"/>
            <a:ext cx="211500" cy="0"/>
          </a:xfrm>
          <a:prstGeom prst="straightConnector1">
            <a:avLst/>
          </a:prstGeom>
          <a:noFill/>
          <a:ln cap="flat" cmpd="sng" w="19050">
            <a:solidFill>
              <a:schemeClr val="dk2"/>
            </a:solidFill>
            <a:prstDash val="solid"/>
            <a:round/>
            <a:headEnd len="lg" w="lg" type="none"/>
            <a:tailEnd len="lg" w="lg" type="triangle"/>
          </a:ln>
        </p:spPr>
      </p:cxnSp>
      <p:cxnSp>
        <p:nvCxnSpPr>
          <p:cNvPr id="491" name="Shape 491"/>
          <p:cNvCxnSpPr>
            <a:stCxn id="482" idx="3"/>
            <a:endCxn id="488" idx="1"/>
          </p:cNvCxnSpPr>
          <p:nvPr/>
        </p:nvCxnSpPr>
        <p:spPr>
          <a:xfrm>
            <a:off x="4457523" y="2925800"/>
            <a:ext cx="278400" cy="0"/>
          </a:xfrm>
          <a:prstGeom prst="straightConnector1">
            <a:avLst/>
          </a:prstGeom>
          <a:noFill/>
          <a:ln cap="flat" cmpd="sng" w="19050">
            <a:solidFill>
              <a:schemeClr val="dk2"/>
            </a:solidFill>
            <a:prstDash val="solid"/>
            <a:round/>
            <a:headEnd len="lg" w="lg" type="none"/>
            <a:tailEnd len="lg" w="lg" type="triangle"/>
          </a:ln>
        </p:spPr>
      </p:cxnSp>
      <p:sp>
        <p:nvSpPr>
          <p:cNvPr id="492" name="Shape 492"/>
          <p:cNvSpPr txBox="1"/>
          <p:nvPr/>
        </p:nvSpPr>
        <p:spPr>
          <a:xfrm>
            <a:off x="5693761" y="2468600"/>
            <a:ext cx="624600" cy="457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False</a:t>
            </a:r>
            <a:endParaRPr/>
          </a:p>
        </p:txBody>
      </p:sp>
      <p:sp>
        <p:nvSpPr>
          <p:cNvPr id="493" name="Shape 493"/>
          <p:cNvSpPr/>
          <p:nvPr/>
        </p:nvSpPr>
        <p:spPr>
          <a:xfrm>
            <a:off x="7863695" y="2701100"/>
            <a:ext cx="1054200" cy="449400"/>
          </a:xfrm>
          <a:prstGeom prst="rect">
            <a:avLst/>
          </a:prstGeom>
          <a:solidFill>
            <a:srgbClr val="F4FEDE"/>
          </a:solidFill>
          <a:ln cap="flat" cmpd="sng" w="12700">
            <a:solidFill>
              <a:schemeClr val="dk1"/>
            </a:solidFill>
            <a:prstDash val="solid"/>
            <a:miter lim="8000"/>
            <a:headEnd len="med" w="med" type="none"/>
            <a:tailEnd len="med" w="med"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lang="en">
                <a:solidFill>
                  <a:schemeClr val="dk1"/>
                </a:solidFill>
              </a:rPr>
              <a:t>return -1;</a:t>
            </a:r>
            <a:endParaRPr b="0" i="0" sz="1800" u="none" cap="none" strike="noStrike">
              <a:solidFill>
                <a:schemeClr val="dk1"/>
              </a:solidFill>
              <a:latin typeface="Arial"/>
              <a:ea typeface="Arial"/>
              <a:cs typeface="Arial"/>
              <a:sym typeface="Arial"/>
            </a:endParaRPr>
          </a:p>
        </p:txBody>
      </p:sp>
      <p:cxnSp>
        <p:nvCxnSpPr>
          <p:cNvPr id="494" name="Shape 494"/>
          <p:cNvCxnSpPr>
            <a:stCxn id="488" idx="3"/>
            <a:endCxn id="493" idx="1"/>
          </p:cNvCxnSpPr>
          <p:nvPr/>
        </p:nvCxnSpPr>
        <p:spPr>
          <a:xfrm>
            <a:off x="5790243" y="2925800"/>
            <a:ext cx="2073600" cy="0"/>
          </a:xfrm>
          <a:prstGeom prst="straightConnector1">
            <a:avLst/>
          </a:prstGeom>
          <a:noFill/>
          <a:ln cap="flat" cmpd="sng" w="19050">
            <a:solidFill>
              <a:schemeClr val="dk2"/>
            </a:solidFill>
            <a:prstDash val="solid"/>
            <a:round/>
            <a:headEnd len="lg" w="lg" type="none"/>
            <a:tailEnd len="lg" w="lg" type="triangle"/>
          </a:ln>
        </p:spPr>
      </p:cxnSp>
      <p:sp>
        <p:nvSpPr>
          <p:cNvPr id="495" name="Shape 495"/>
          <p:cNvSpPr txBox="1"/>
          <p:nvPr/>
        </p:nvSpPr>
        <p:spPr>
          <a:xfrm>
            <a:off x="4290689" y="2468600"/>
            <a:ext cx="624600" cy="457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False</a:t>
            </a:r>
            <a:endParaRPr/>
          </a:p>
        </p:txBody>
      </p:sp>
      <p:sp>
        <p:nvSpPr>
          <p:cNvPr id="496" name="Shape 496"/>
          <p:cNvSpPr/>
          <p:nvPr/>
        </p:nvSpPr>
        <p:spPr>
          <a:xfrm>
            <a:off x="4789312" y="3505775"/>
            <a:ext cx="1347000" cy="625500"/>
          </a:xfrm>
          <a:prstGeom prst="diamond">
            <a:avLst/>
          </a:prstGeom>
          <a:solidFill>
            <a:srgbClr val="F4FEDE"/>
          </a:solidFill>
          <a:ln cap="flat" cmpd="sng" w="12700">
            <a:solidFill>
              <a:schemeClr val="dk1"/>
            </a:solidFill>
            <a:prstDash val="solid"/>
            <a:miter lim="8000"/>
            <a:headEnd len="med" w="med" type="none"/>
            <a:tailEnd len="med" w="med"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lang="en">
                <a:solidFill>
                  <a:schemeClr val="dk1"/>
                </a:solidFill>
              </a:rPr>
              <a:t>index &lt; N</a:t>
            </a:r>
            <a:endParaRPr b="0" i="0" sz="1800" u="none" cap="none" strike="noStrike">
              <a:solidFill>
                <a:schemeClr val="dk1"/>
              </a:solidFill>
              <a:latin typeface="Arial"/>
              <a:ea typeface="Arial"/>
              <a:cs typeface="Arial"/>
              <a:sym typeface="Arial"/>
            </a:endParaRPr>
          </a:p>
        </p:txBody>
      </p:sp>
      <p:cxnSp>
        <p:nvCxnSpPr>
          <p:cNvPr id="497" name="Shape 497"/>
          <p:cNvCxnSpPr>
            <a:stCxn id="488" idx="2"/>
            <a:endCxn id="496" idx="0"/>
          </p:cNvCxnSpPr>
          <p:nvPr/>
        </p:nvCxnSpPr>
        <p:spPr>
          <a:xfrm>
            <a:off x="5263143" y="3238550"/>
            <a:ext cx="199800" cy="267300"/>
          </a:xfrm>
          <a:prstGeom prst="straightConnector1">
            <a:avLst/>
          </a:prstGeom>
          <a:noFill/>
          <a:ln cap="flat" cmpd="sng" w="19050">
            <a:solidFill>
              <a:schemeClr val="dk2"/>
            </a:solidFill>
            <a:prstDash val="solid"/>
            <a:round/>
            <a:headEnd len="lg" w="lg" type="none"/>
            <a:tailEnd len="lg" w="lg" type="triangle"/>
          </a:ln>
        </p:spPr>
      </p:cxnSp>
      <p:sp>
        <p:nvSpPr>
          <p:cNvPr id="498" name="Shape 498"/>
          <p:cNvSpPr txBox="1"/>
          <p:nvPr/>
        </p:nvSpPr>
        <p:spPr>
          <a:xfrm>
            <a:off x="3896036" y="3527850"/>
            <a:ext cx="624600" cy="457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True</a:t>
            </a:r>
            <a:endParaRPr/>
          </a:p>
        </p:txBody>
      </p:sp>
      <p:sp>
        <p:nvSpPr>
          <p:cNvPr id="499" name="Shape 499"/>
          <p:cNvSpPr/>
          <p:nvPr/>
        </p:nvSpPr>
        <p:spPr>
          <a:xfrm>
            <a:off x="4518698" y="4327875"/>
            <a:ext cx="1888200" cy="625500"/>
          </a:xfrm>
          <a:prstGeom prst="diamond">
            <a:avLst/>
          </a:prstGeom>
          <a:solidFill>
            <a:srgbClr val="F4FEDE"/>
          </a:solidFill>
          <a:ln cap="flat" cmpd="sng" w="12700">
            <a:solidFill>
              <a:schemeClr val="dk1"/>
            </a:solidFill>
            <a:prstDash val="solid"/>
            <a:miter lim="8000"/>
            <a:headEnd len="med" w="med" type="none"/>
            <a:tailEnd len="med" w="med"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lang="en">
                <a:solidFill>
                  <a:schemeClr val="dk1"/>
                </a:solidFill>
              </a:rPr>
              <a:t>A[index] == what</a:t>
            </a:r>
            <a:endParaRPr b="0" i="0" sz="1800" u="none" cap="none" strike="noStrike">
              <a:solidFill>
                <a:schemeClr val="dk1"/>
              </a:solidFill>
              <a:latin typeface="Arial"/>
              <a:ea typeface="Arial"/>
              <a:cs typeface="Arial"/>
              <a:sym typeface="Arial"/>
            </a:endParaRPr>
          </a:p>
        </p:txBody>
      </p:sp>
      <p:cxnSp>
        <p:nvCxnSpPr>
          <p:cNvPr id="500" name="Shape 500"/>
          <p:cNvCxnSpPr>
            <a:stCxn id="496" idx="2"/>
            <a:endCxn id="499" idx="0"/>
          </p:cNvCxnSpPr>
          <p:nvPr/>
        </p:nvCxnSpPr>
        <p:spPr>
          <a:xfrm>
            <a:off x="5462812" y="4131275"/>
            <a:ext cx="0" cy="196500"/>
          </a:xfrm>
          <a:prstGeom prst="straightConnector1">
            <a:avLst/>
          </a:prstGeom>
          <a:noFill/>
          <a:ln cap="flat" cmpd="sng" w="19050">
            <a:solidFill>
              <a:schemeClr val="dk2"/>
            </a:solidFill>
            <a:prstDash val="solid"/>
            <a:round/>
            <a:headEnd len="lg" w="lg" type="none"/>
            <a:tailEnd len="lg" w="lg" type="triangle"/>
          </a:ln>
        </p:spPr>
      </p:cxnSp>
      <p:sp>
        <p:nvSpPr>
          <p:cNvPr id="501" name="Shape 501"/>
          <p:cNvSpPr txBox="1"/>
          <p:nvPr/>
        </p:nvSpPr>
        <p:spPr>
          <a:xfrm>
            <a:off x="4736043" y="4000975"/>
            <a:ext cx="570900" cy="457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True</a:t>
            </a:r>
            <a:endParaRPr/>
          </a:p>
        </p:txBody>
      </p:sp>
      <p:sp>
        <p:nvSpPr>
          <p:cNvPr id="502" name="Shape 502"/>
          <p:cNvSpPr/>
          <p:nvPr/>
        </p:nvSpPr>
        <p:spPr>
          <a:xfrm>
            <a:off x="6118344" y="4927200"/>
            <a:ext cx="1347000" cy="449400"/>
          </a:xfrm>
          <a:prstGeom prst="rect">
            <a:avLst/>
          </a:prstGeom>
          <a:solidFill>
            <a:srgbClr val="F4FEDE"/>
          </a:solidFill>
          <a:ln cap="flat" cmpd="sng" w="12700">
            <a:solidFill>
              <a:schemeClr val="dk1"/>
            </a:solidFill>
            <a:prstDash val="solid"/>
            <a:miter lim="8000"/>
            <a:headEnd len="med" w="med" type="none"/>
            <a:tailEnd len="med" w="med"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lang="en">
                <a:solidFill>
                  <a:schemeClr val="dk1"/>
                </a:solidFill>
              </a:rPr>
              <a:t>return index;</a:t>
            </a:r>
            <a:endParaRPr b="0" i="0" sz="1800" u="none" cap="none" strike="noStrike">
              <a:solidFill>
                <a:schemeClr val="dk1"/>
              </a:solidFill>
              <a:latin typeface="Arial"/>
              <a:ea typeface="Arial"/>
              <a:cs typeface="Arial"/>
              <a:sym typeface="Arial"/>
            </a:endParaRPr>
          </a:p>
        </p:txBody>
      </p:sp>
      <p:cxnSp>
        <p:nvCxnSpPr>
          <p:cNvPr id="503" name="Shape 503"/>
          <p:cNvCxnSpPr>
            <a:stCxn id="499" idx="2"/>
            <a:endCxn id="502" idx="1"/>
          </p:cNvCxnSpPr>
          <p:nvPr/>
        </p:nvCxnSpPr>
        <p:spPr>
          <a:xfrm>
            <a:off x="5462798" y="4953375"/>
            <a:ext cx="655500" cy="198600"/>
          </a:xfrm>
          <a:prstGeom prst="straightConnector1">
            <a:avLst/>
          </a:prstGeom>
          <a:noFill/>
          <a:ln cap="flat" cmpd="sng" w="19050">
            <a:solidFill>
              <a:schemeClr val="dk2"/>
            </a:solidFill>
            <a:prstDash val="solid"/>
            <a:round/>
            <a:headEnd len="lg" w="lg" type="none"/>
            <a:tailEnd len="lg" w="lg" type="triangle"/>
          </a:ln>
        </p:spPr>
      </p:cxnSp>
      <p:sp>
        <p:nvSpPr>
          <p:cNvPr id="504" name="Shape 504"/>
          <p:cNvSpPr txBox="1"/>
          <p:nvPr/>
        </p:nvSpPr>
        <p:spPr>
          <a:xfrm>
            <a:off x="5263167" y="5075538"/>
            <a:ext cx="570900" cy="457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True</a:t>
            </a:r>
            <a:endParaRPr/>
          </a:p>
        </p:txBody>
      </p:sp>
      <p:sp>
        <p:nvSpPr>
          <p:cNvPr id="505" name="Shape 505"/>
          <p:cNvSpPr/>
          <p:nvPr/>
        </p:nvSpPr>
        <p:spPr>
          <a:xfrm>
            <a:off x="6815675" y="4415925"/>
            <a:ext cx="976800" cy="449400"/>
          </a:xfrm>
          <a:prstGeom prst="rect">
            <a:avLst/>
          </a:prstGeom>
          <a:solidFill>
            <a:srgbClr val="F4FEDE"/>
          </a:solidFill>
          <a:ln cap="flat" cmpd="sng" w="12700">
            <a:solidFill>
              <a:schemeClr val="dk1"/>
            </a:solidFill>
            <a:prstDash val="solid"/>
            <a:miter lim="8000"/>
            <a:headEnd len="med" w="med" type="none"/>
            <a:tailEnd len="med" w="med"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lang="en">
                <a:solidFill>
                  <a:schemeClr val="dk1"/>
                </a:solidFill>
              </a:rPr>
              <a:t>index++;</a:t>
            </a:r>
            <a:endParaRPr b="0" i="0" sz="1800" u="none" cap="none" strike="noStrike">
              <a:solidFill>
                <a:schemeClr val="dk1"/>
              </a:solidFill>
              <a:latin typeface="Arial"/>
              <a:ea typeface="Arial"/>
              <a:cs typeface="Arial"/>
              <a:sym typeface="Arial"/>
            </a:endParaRPr>
          </a:p>
        </p:txBody>
      </p:sp>
      <p:cxnSp>
        <p:nvCxnSpPr>
          <p:cNvPr id="506" name="Shape 506"/>
          <p:cNvCxnSpPr>
            <a:stCxn id="499" idx="3"/>
            <a:endCxn id="505" idx="1"/>
          </p:cNvCxnSpPr>
          <p:nvPr/>
        </p:nvCxnSpPr>
        <p:spPr>
          <a:xfrm>
            <a:off x="6406898" y="4640625"/>
            <a:ext cx="408900" cy="0"/>
          </a:xfrm>
          <a:prstGeom prst="straightConnector1">
            <a:avLst/>
          </a:prstGeom>
          <a:noFill/>
          <a:ln cap="flat" cmpd="sng" w="19050">
            <a:solidFill>
              <a:schemeClr val="dk2"/>
            </a:solidFill>
            <a:prstDash val="solid"/>
            <a:round/>
            <a:headEnd len="lg" w="lg" type="none"/>
            <a:tailEnd len="lg" w="lg" type="triangle"/>
          </a:ln>
        </p:spPr>
      </p:cxnSp>
      <p:sp>
        <p:nvSpPr>
          <p:cNvPr id="507" name="Shape 507"/>
          <p:cNvSpPr txBox="1"/>
          <p:nvPr/>
        </p:nvSpPr>
        <p:spPr>
          <a:xfrm>
            <a:off x="6163556" y="4183425"/>
            <a:ext cx="624600" cy="457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False</a:t>
            </a:r>
            <a:endParaRPr/>
          </a:p>
        </p:txBody>
      </p:sp>
      <p:cxnSp>
        <p:nvCxnSpPr>
          <p:cNvPr id="508" name="Shape 508"/>
          <p:cNvCxnSpPr>
            <a:stCxn id="505" idx="0"/>
          </p:cNvCxnSpPr>
          <p:nvPr/>
        </p:nvCxnSpPr>
        <p:spPr>
          <a:xfrm rot="10800000">
            <a:off x="7293575" y="3845025"/>
            <a:ext cx="10500" cy="570900"/>
          </a:xfrm>
          <a:prstGeom prst="straightConnector1">
            <a:avLst/>
          </a:prstGeom>
          <a:noFill/>
          <a:ln cap="flat" cmpd="sng" w="19050">
            <a:solidFill>
              <a:schemeClr val="dk2"/>
            </a:solidFill>
            <a:prstDash val="solid"/>
            <a:round/>
            <a:headEnd len="lg" w="lg" type="none"/>
            <a:tailEnd len="lg" w="lg" type="none"/>
          </a:ln>
        </p:spPr>
      </p:cxnSp>
      <p:cxnSp>
        <p:nvCxnSpPr>
          <p:cNvPr id="509" name="Shape 509"/>
          <p:cNvCxnSpPr/>
          <p:nvPr/>
        </p:nvCxnSpPr>
        <p:spPr>
          <a:xfrm flipH="1">
            <a:off x="5879726" y="3856325"/>
            <a:ext cx="1413900" cy="125400"/>
          </a:xfrm>
          <a:prstGeom prst="straightConnector1">
            <a:avLst/>
          </a:prstGeom>
          <a:noFill/>
          <a:ln cap="flat" cmpd="sng" w="19050">
            <a:solidFill>
              <a:schemeClr val="dk2"/>
            </a:solidFill>
            <a:prstDash val="solid"/>
            <a:round/>
            <a:headEnd len="lg" w="lg" type="none"/>
            <a:tailEnd len="lg" w="lg" type="triangle"/>
          </a:ln>
        </p:spPr>
      </p:cxnSp>
      <p:cxnSp>
        <p:nvCxnSpPr>
          <p:cNvPr id="510" name="Shape 510"/>
          <p:cNvCxnSpPr>
            <a:stCxn id="496" idx="3"/>
            <a:endCxn id="493" idx="1"/>
          </p:cNvCxnSpPr>
          <p:nvPr/>
        </p:nvCxnSpPr>
        <p:spPr>
          <a:xfrm flipH="1" rot="10800000">
            <a:off x="6136312" y="2925725"/>
            <a:ext cx="1727400" cy="892800"/>
          </a:xfrm>
          <a:prstGeom prst="straightConnector1">
            <a:avLst/>
          </a:prstGeom>
          <a:noFill/>
          <a:ln cap="flat" cmpd="sng" w="19050">
            <a:solidFill>
              <a:schemeClr val="dk2"/>
            </a:solidFill>
            <a:prstDash val="solid"/>
            <a:round/>
            <a:headEnd len="lg" w="lg" type="none"/>
            <a:tailEnd len="lg" w="lg" type="triangle"/>
          </a:ln>
        </p:spPr>
      </p:cxnSp>
      <p:sp>
        <p:nvSpPr>
          <p:cNvPr id="511" name="Shape 511"/>
          <p:cNvSpPr txBox="1"/>
          <p:nvPr/>
        </p:nvSpPr>
        <p:spPr>
          <a:xfrm>
            <a:off x="6163568" y="3143563"/>
            <a:ext cx="624600" cy="457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False</a:t>
            </a:r>
            <a:endParaRPr/>
          </a:p>
        </p:txBody>
      </p:sp>
      <p:sp>
        <p:nvSpPr>
          <p:cNvPr id="512" name="Shape 512"/>
          <p:cNvSpPr txBox="1"/>
          <p:nvPr/>
        </p:nvSpPr>
        <p:spPr>
          <a:xfrm>
            <a:off x="276837" y="4691975"/>
            <a:ext cx="3721500" cy="9417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a:solidFill>
                  <a:srgbClr val="FF0000"/>
                </a:solidFill>
              </a:rPr>
              <a:t>1: A[“Bob”, “Jane”], 2, “Jane”</a:t>
            </a:r>
            <a:endParaRPr b="1">
              <a:solidFill>
                <a:srgbClr val="FF0000"/>
              </a:solidFill>
            </a:endParaRPr>
          </a:p>
          <a:p>
            <a:pPr indent="0" lvl="0" marL="0" rtl="0">
              <a:spcBef>
                <a:spcPts val="0"/>
              </a:spcBef>
              <a:spcAft>
                <a:spcPts val="0"/>
              </a:spcAft>
              <a:buNone/>
            </a:pPr>
            <a:r>
              <a:rPr b="1" lang="en">
                <a:solidFill>
                  <a:srgbClr val="0000FF"/>
                </a:solidFill>
              </a:rPr>
              <a:t>2: A[“Bob”, “Jane”], 2, “Spot”</a:t>
            </a:r>
            <a:endParaRPr b="1">
              <a:solidFill>
                <a:srgbClr val="0000FF"/>
              </a:solidFill>
            </a:endParaRPr>
          </a:p>
          <a:p>
            <a:pPr indent="0" lvl="0" marL="0" rtl="0">
              <a:spcBef>
                <a:spcPts val="0"/>
              </a:spcBef>
              <a:spcAft>
                <a:spcPts val="0"/>
              </a:spcAft>
              <a:buNone/>
            </a:pPr>
            <a:r>
              <a:rPr b="1" lang="en">
                <a:solidFill>
                  <a:srgbClr val="6AA84F"/>
                </a:solidFill>
              </a:rPr>
              <a:t>3: A[], 0, “Bob”</a:t>
            </a:r>
            <a:endParaRPr b="1">
              <a:solidFill>
                <a:srgbClr val="6AA84F"/>
              </a:solidFill>
            </a:endParaRPr>
          </a:p>
          <a:p>
            <a:pPr indent="0" lvl="0" marL="0" rtl="0">
              <a:spcBef>
                <a:spcPts val="0"/>
              </a:spcBef>
              <a:spcAft>
                <a:spcPts val="0"/>
              </a:spcAft>
              <a:buNone/>
            </a:pPr>
            <a:r>
              <a:rPr b="1" lang="en">
                <a:solidFill>
                  <a:srgbClr val="9900FF"/>
                </a:solidFill>
              </a:rPr>
              <a:t>4. A[“Bob”], 1, “Bob”</a:t>
            </a:r>
            <a:endParaRPr b="1">
              <a:solidFill>
                <a:srgbClr val="9900FF"/>
              </a:solidFill>
            </a:endParaRPr>
          </a:p>
        </p:txBody>
      </p:sp>
      <p:sp>
        <p:nvSpPr>
          <p:cNvPr id="513" name="Shape 513"/>
          <p:cNvSpPr/>
          <p:nvPr/>
        </p:nvSpPr>
        <p:spPr>
          <a:xfrm>
            <a:off x="1226582" y="1993600"/>
            <a:ext cx="5732120" cy="3007500"/>
          </a:xfrm>
          <a:custGeom>
            <a:pathLst>
              <a:path extrusionOk="0" h="120300" w="236498">
                <a:moveTo>
                  <a:pt x="0" y="0"/>
                </a:moveTo>
                <a:lnTo>
                  <a:pt x="25062" y="25063"/>
                </a:lnTo>
                <a:lnTo>
                  <a:pt x="83845" y="29619"/>
                </a:lnTo>
                <a:lnTo>
                  <a:pt x="166324" y="29164"/>
                </a:lnTo>
                <a:lnTo>
                  <a:pt x="178171" y="64251"/>
                </a:lnTo>
                <a:lnTo>
                  <a:pt x="177260" y="99339"/>
                </a:lnTo>
                <a:lnTo>
                  <a:pt x="236498" y="99339"/>
                </a:lnTo>
                <a:lnTo>
                  <a:pt x="183184" y="77466"/>
                </a:lnTo>
                <a:lnTo>
                  <a:pt x="189563" y="109364"/>
                </a:lnTo>
                <a:lnTo>
                  <a:pt x="215537" y="120300"/>
                </a:lnTo>
              </a:path>
            </a:pathLst>
          </a:custGeom>
          <a:noFill/>
          <a:ln cap="flat" cmpd="sng" w="38100">
            <a:solidFill>
              <a:srgbClr val="FF0000"/>
            </a:solidFill>
            <a:prstDash val="solid"/>
            <a:round/>
            <a:headEnd len="lg" w="lg" type="none"/>
            <a:tailEnd len="lg" w="lg" type="none"/>
          </a:ln>
        </p:spPr>
      </p:sp>
      <p:sp>
        <p:nvSpPr>
          <p:cNvPr id="514" name="Shape 514"/>
          <p:cNvSpPr/>
          <p:nvPr/>
        </p:nvSpPr>
        <p:spPr>
          <a:xfrm>
            <a:off x="1027801" y="2039175"/>
            <a:ext cx="7079556" cy="2677125"/>
          </a:xfrm>
          <a:custGeom>
            <a:pathLst>
              <a:path extrusionOk="0" h="107085" w="292091">
                <a:moveTo>
                  <a:pt x="0" y="0"/>
                </a:moveTo>
                <a:lnTo>
                  <a:pt x="31442" y="33720"/>
                </a:lnTo>
                <a:lnTo>
                  <a:pt x="118021" y="35087"/>
                </a:lnTo>
                <a:lnTo>
                  <a:pt x="170880" y="35543"/>
                </a:lnTo>
                <a:lnTo>
                  <a:pt x="179994" y="71086"/>
                </a:lnTo>
                <a:lnTo>
                  <a:pt x="179994" y="102984"/>
                </a:lnTo>
                <a:lnTo>
                  <a:pt x="250169" y="101617"/>
                </a:lnTo>
                <a:lnTo>
                  <a:pt x="194120" y="71998"/>
                </a:lnTo>
                <a:lnTo>
                  <a:pt x="193209" y="107085"/>
                </a:lnTo>
                <a:lnTo>
                  <a:pt x="266118" y="106174"/>
                </a:lnTo>
                <a:lnTo>
                  <a:pt x="200044" y="70630"/>
                </a:lnTo>
                <a:lnTo>
                  <a:pt x="292091" y="36454"/>
                </a:lnTo>
              </a:path>
            </a:pathLst>
          </a:custGeom>
          <a:noFill/>
          <a:ln cap="flat" cmpd="sng" w="38100">
            <a:solidFill>
              <a:srgbClr val="0000FF"/>
            </a:solidFill>
            <a:prstDash val="solid"/>
            <a:round/>
            <a:headEnd len="lg" w="lg" type="none"/>
            <a:tailEnd len="lg" w="lg" type="none"/>
          </a:ln>
        </p:spPr>
      </p:sp>
      <p:sp>
        <p:nvSpPr>
          <p:cNvPr id="515" name="Shape 515"/>
          <p:cNvSpPr/>
          <p:nvPr/>
        </p:nvSpPr>
        <p:spPr>
          <a:xfrm>
            <a:off x="729607" y="2005000"/>
            <a:ext cx="3026222" cy="2107525"/>
          </a:xfrm>
          <a:custGeom>
            <a:pathLst>
              <a:path extrusionOk="0" h="84301" w="124857">
                <a:moveTo>
                  <a:pt x="0" y="0"/>
                </a:moveTo>
                <a:lnTo>
                  <a:pt x="40100" y="40555"/>
                </a:lnTo>
                <a:lnTo>
                  <a:pt x="124857" y="42834"/>
                </a:lnTo>
                <a:lnTo>
                  <a:pt x="124857" y="84301"/>
                </a:lnTo>
              </a:path>
            </a:pathLst>
          </a:custGeom>
          <a:noFill/>
          <a:ln cap="flat" cmpd="sng" w="38100">
            <a:solidFill>
              <a:srgbClr val="6AA84F"/>
            </a:solidFill>
            <a:prstDash val="solid"/>
            <a:round/>
            <a:headEnd len="lg" w="lg" type="none"/>
            <a:tailEnd len="lg" w="lg" type="none"/>
          </a:ln>
        </p:spPr>
      </p:sp>
      <p:sp>
        <p:nvSpPr>
          <p:cNvPr id="516" name="Shape 516"/>
          <p:cNvSpPr/>
          <p:nvPr/>
        </p:nvSpPr>
        <p:spPr>
          <a:xfrm>
            <a:off x="597086" y="2073350"/>
            <a:ext cx="894606" cy="1970825"/>
          </a:xfrm>
          <a:custGeom>
            <a:pathLst>
              <a:path extrusionOk="0" h="78833" w="36910">
                <a:moveTo>
                  <a:pt x="0" y="0"/>
                </a:moveTo>
                <a:lnTo>
                  <a:pt x="36910" y="39189"/>
                </a:lnTo>
                <a:lnTo>
                  <a:pt x="35088" y="78833"/>
                </a:lnTo>
              </a:path>
            </a:pathLst>
          </a:custGeom>
          <a:noFill/>
          <a:ln cap="flat" cmpd="sng" w="38100">
            <a:solidFill>
              <a:srgbClr val="9900FF"/>
            </a:solidFill>
            <a:prstDash val="solid"/>
            <a:round/>
            <a:headEnd len="lg" w="lg" type="none"/>
            <a:tailEnd len="lg" w="lg" type="none"/>
          </a:ln>
        </p:spPr>
      </p:sp>
      <p:sp>
        <p:nvSpPr>
          <p:cNvPr id="517" name="Shape 517"/>
          <p:cNvSpPr txBox="1"/>
          <p:nvPr/>
        </p:nvSpPr>
        <p:spPr>
          <a:xfrm>
            <a:off x="276825" y="5586450"/>
            <a:ext cx="3721500" cy="9417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a:solidFill>
                  <a:srgbClr val="4A86E8"/>
                </a:solidFill>
              </a:rPr>
              <a:t>5. A[“Bob”], 1, “Spot”</a:t>
            </a:r>
            <a:endParaRPr b="1">
              <a:solidFill>
                <a:srgbClr val="4A86E8"/>
              </a:solidFill>
            </a:endParaRPr>
          </a:p>
        </p:txBody>
      </p:sp>
      <p:sp>
        <p:nvSpPr>
          <p:cNvPr id="518" name="Shape 518"/>
          <p:cNvSpPr/>
          <p:nvPr/>
        </p:nvSpPr>
        <p:spPr>
          <a:xfrm>
            <a:off x="497696" y="2221450"/>
            <a:ext cx="7896868" cy="694900"/>
          </a:xfrm>
          <a:custGeom>
            <a:pathLst>
              <a:path extrusionOk="0" h="27796" w="325812">
                <a:moveTo>
                  <a:pt x="0" y="0"/>
                </a:moveTo>
                <a:lnTo>
                  <a:pt x="21417" y="27796"/>
                </a:lnTo>
                <a:lnTo>
                  <a:pt x="325812" y="24607"/>
                </a:lnTo>
              </a:path>
            </a:pathLst>
          </a:custGeom>
          <a:noFill/>
          <a:ln cap="flat" cmpd="sng" w="38100">
            <a:solidFill>
              <a:srgbClr val="4A86E8"/>
            </a:solidFill>
            <a:prstDash val="solid"/>
            <a:round/>
            <a:headEnd len="lg" w="lg" type="none"/>
            <a:tailEnd len="lg" w="lg" type="none"/>
          </a:ln>
        </p:spPr>
      </p:sp>
      <p:sp>
        <p:nvSpPr>
          <p:cNvPr id="519" name="Shape 519"/>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2"/>
                                        </p:tgtEl>
                                        <p:attrNameLst>
                                          <p:attrName>style.visibility</p:attrName>
                                        </p:attrNameLst>
                                      </p:cBhvr>
                                      <p:to>
                                        <p:strVal val="visible"/>
                                      </p:to>
                                    </p:set>
                                    <p:animEffect filter="fade" transition="in">
                                      <p:cBhvr>
                                        <p:cTn dur="1"/>
                                        <p:tgtEl>
                                          <p:spTgt spid="51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3"/>
                                        </p:tgtEl>
                                        <p:attrNameLst>
                                          <p:attrName>style.visibility</p:attrName>
                                        </p:attrNameLst>
                                      </p:cBhvr>
                                      <p:to>
                                        <p:strVal val="visible"/>
                                      </p:to>
                                    </p:set>
                                    <p:animEffect filter="fade" transition="in">
                                      <p:cBhvr>
                                        <p:cTn dur="1"/>
                                        <p:tgtEl>
                                          <p:spTgt spid="51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4"/>
                                        </p:tgtEl>
                                        <p:attrNameLst>
                                          <p:attrName>style.visibility</p:attrName>
                                        </p:attrNameLst>
                                      </p:cBhvr>
                                      <p:to>
                                        <p:strVal val="visible"/>
                                      </p:to>
                                    </p:set>
                                    <p:animEffect filter="fade" transition="in">
                                      <p:cBhvr>
                                        <p:cTn dur="1"/>
                                        <p:tgtEl>
                                          <p:spTgt spid="51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5"/>
                                        </p:tgtEl>
                                        <p:attrNameLst>
                                          <p:attrName>style.visibility</p:attrName>
                                        </p:attrNameLst>
                                      </p:cBhvr>
                                      <p:to>
                                        <p:strVal val="visible"/>
                                      </p:to>
                                    </p:set>
                                    <p:animEffect filter="fade" transition="in">
                                      <p:cBhvr>
                                        <p:cTn dur="1"/>
                                        <p:tgtEl>
                                          <p:spTgt spid="51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6"/>
                                        </p:tgtEl>
                                        <p:attrNameLst>
                                          <p:attrName>style.visibility</p:attrName>
                                        </p:attrNameLst>
                                      </p:cBhvr>
                                      <p:to>
                                        <p:strVal val="visible"/>
                                      </p:to>
                                    </p:set>
                                    <p:animEffect filter="fade" transition="in">
                                      <p:cBhvr>
                                        <p:cTn dur="1"/>
                                        <p:tgtEl>
                                          <p:spTgt spid="51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7"/>
                                        </p:tgtEl>
                                        <p:attrNameLst>
                                          <p:attrName>style.visibility</p:attrName>
                                        </p:attrNameLst>
                                      </p:cBhvr>
                                      <p:to>
                                        <p:strVal val="visible"/>
                                      </p:to>
                                    </p:set>
                                    <p:animEffect filter="fade" transition="in">
                                      <p:cBhvr>
                                        <p:cTn dur="1"/>
                                        <p:tgtEl>
                                          <p:spTgt spid="51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8"/>
                                        </p:tgtEl>
                                        <p:attrNameLst>
                                          <p:attrName>style.visibility</p:attrName>
                                        </p:attrNameLst>
                                      </p:cBhvr>
                                      <p:to>
                                        <p:strVal val="visible"/>
                                      </p:to>
                                    </p:set>
                                    <p:animEffect filter="fade" transition="in">
                                      <p:cBhvr>
                                        <p:cTn dur="1"/>
                                        <p:tgtEl>
                                          <p:spTgt spid="51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3" name="Shape 523"/>
        <p:cNvGrpSpPr/>
        <p:nvPr/>
      </p:nvGrpSpPr>
      <p:grpSpPr>
        <a:xfrm>
          <a:off x="0" y="0"/>
          <a:ext cx="0" cy="0"/>
          <a:chOff x="0" y="0"/>
          <a:chExt cx="0" cy="0"/>
        </a:xfrm>
      </p:grpSpPr>
      <p:sp>
        <p:nvSpPr>
          <p:cNvPr id="524" name="Shape 524"/>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Path Coverage</a:t>
            </a:r>
            <a:endParaRPr/>
          </a:p>
        </p:txBody>
      </p:sp>
      <p:sp>
        <p:nvSpPr>
          <p:cNvPr id="525" name="Shape 525"/>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20000"/>
              </a:lnSpc>
              <a:spcBef>
                <a:spcPts val="0"/>
              </a:spcBef>
              <a:spcAft>
                <a:spcPts val="0"/>
              </a:spcAft>
              <a:buClr>
                <a:schemeClr val="dk1"/>
              </a:buClr>
              <a:buSzPts val="3000"/>
              <a:buFont typeface="Arial"/>
              <a:buChar char="●"/>
            </a:pPr>
            <a:r>
              <a:rPr lang="en"/>
              <a:t>Other criteria focus on single elements. </a:t>
            </a:r>
            <a:endParaRPr/>
          </a:p>
          <a:p>
            <a:pPr indent="-419100" lvl="1" marL="914400" marR="0" rtl="0" algn="l">
              <a:lnSpc>
                <a:spcPct val="120000"/>
              </a:lnSpc>
              <a:spcBef>
                <a:spcPts val="0"/>
              </a:spcBef>
              <a:spcAft>
                <a:spcPts val="0"/>
              </a:spcAft>
              <a:buClr>
                <a:schemeClr val="dk1"/>
              </a:buClr>
              <a:buSzPts val="3000"/>
              <a:buFont typeface="Arial"/>
              <a:buChar char="○"/>
            </a:pPr>
            <a:r>
              <a:rPr lang="en"/>
              <a:t>However, all tests execute a sequence of elements - a path through the program.</a:t>
            </a:r>
            <a:endParaRPr/>
          </a:p>
          <a:p>
            <a:pPr indent="-419100" lvl="1" marL="914400" marR="0" rtl="0" algn="l">
              <a:lnSpc>
                <a:spcPct val="120000"/>
              </a:lnSpc>
              <a:spcBef>
                <a:spcPts val="0"/>
              </a:spcBef>
              <a:spcAft>
                <a:spcPts val="0"/>
              </a:spcAft>
              <a:buClr>
                <a:schemeClr val="dk1"/>
              </a:buClr>
              <a:buSzPts val="3000"/>
              <a:buFont typeface="Arial"/>
              <a:buChar char="○"/>
            </a:pPr>
            <a:r>
              <a:rPr lang="en"/>
              <a:t>Combination of elements matters - interaction sequences are the root of many faults.</a:t>
            </a:r>
            <a:endParaRPr/>
          </a:p>
          <a:p>
            <a:pPr indent="-419100" lvl="0" marL="457200" marR="0" rtl="0" algn="l">
              <a:lnSpc>
                <a:spcPct val="120000"/>
              </a:lnSpc>
              <a:spcBef>
                <a:spcPts val="0"/>
              </a:spcBef>
              <a:spcAft>
                <a:spcPts val="0"/>
              </a:spcAft>
              <a:buSzPts val="3000"/>
              <a:buChar char="●"/>
            </a:pPr>
            <a:r>
              <a:rPr lang="en"/>
              <a:t>Path coverage requires that all paths through the CFG are covered.</a:t>
            </a:r>
            <a:endParaRPr/>
          </a:p>
          <a:p>
            <a:pPr indent="-419100" lvl="0" marL="457200" marR="0" rtl="0" algn="l">
              <a:lnSpc>
                <a:spcPct val="120000"/>
              </a:lnSpc>
              <a:spcBef>
                <a:spcPts val="0"/>
              </a:spcBef>
              <a:spcAft>
                <a:spcPts val="0"/>
              </a:spcAft>
              <a:buSzPts val="3000"/>
              <a:buChar char="●"/>
            </a:pPr>
            <a:r>
              <a:rPr lang="en"/>
              <a:t>Coverage = Number of Paths Covered</a:t>
            </a:r>
            <a:endParaRPr/>
          </a:p>
          <a:p>
            <a:pPr indent="0" lvl="0" marL="0" marR="0" rtl="0" algn="l">
              <a:lnSpc>
                <a:spcPct val="120000"/>
              </a:lnSpc>
              <a:spcBef>
                <a:spcPts val="0"/>
              </a:spcBef>
              <a:spcAft>
                <a:spcPts val="0"/>
              </a:spcAft>
              <a:buNone/>
            </a:pPr>
            <a:r>
              <a:rPr lang="en"/>
              <a:t>						Number of Total Paths</a:t>
            </a:r>
            <a:endParaRPr/>
          </a:p>
          <a:p>
            <a:pPr indent="0" lvl="0" marL="0" marR="0" rtl="0" algn="l">
              <a:lnSpc>
                <a:spcPct val="120000"/>
              </a:lnSpc>
              <a:spcBef>
                <a:spcPts val="0"/>
              </a:spcBef>
              <a:spcAft>
                <a:spcPts val="0"/>
              </a:spcAft>
              <a:buNone/>
            </a:pPr>
            <a:r>
              <a:t/>
            </a:r>
            <a:endParaRPr/>
          </a:p>
        </p:txBody>
      </p:sp>
      <p:cxnSp>
        <p:nvCxnSpPr>
          <p:cNvPr id="526" name="Shape 526"/>
          <p:cNvCxnSpPr/>
          <p:nvPr/>
        </p:nvCxnSpPr>
        <p:spPr>
          <a:xfrm flipH="1" rot="10800000">
            <a:off x="2840175" y="5815975"/>
            <a:ext cx="5389500" cy="11700"/>
          </a:xfrm>
          <a:prstGeom prst="straightConnector1">
            <a:avLst/>
          </a:prstGeom>
          <a:noFill/>
          <a:ln cap="flat" cmpd="sng" w="19050">
            <a:solidFill>
              <a:srgbClr val="000000"/>
            </a:solidFill>
            <a:prstDash val="solid"/>
            <a:round/>
            <a:headEnd len="lg" w="lg" type="none"/>
            <a:tailEnd len="lg" w="lg" type="none"/>
          </a:ln>
        </p:spPr>
      </p:cxnSp>
      <p:sp>
        <p:nvSpPr>
          <p:cNvPr id="527" name="Shape 527"/>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5" name="Shape 535"/>
        <p:cNvGrpSpPr/>
        <p:nvPr/>
      </p:nvGrpSpPr>
      <p:grpSpPr>
        <a:xfrm>
          <a:off x="0" y="0"/>
          <a:ext cx="0" cy="0"/>
          <a:chOff x="0" y="0"/>
          <a:chExt cx="0" cy="0"/>
        </a:xfrm>
      </p:grpSpPr>
      <p:sp>
        <p:nvSpPr>
          <p:cNvPr id="536" name="Shape 536"/>
          <p:cNvSpPr txBox="1"/>
          <p:nvPr>
            <p:ph type="title"/>
          </p:nvPr>
        </p:nvSpPr>
        <p:spPr>
          <a:xfrm>
            <a:off x="457200" y="484388"/>
            <a:ext cx="8229600" cy="1143000"/>
          </a:xfrm>
          <a:prstGeom prst="rect">
            <a:avLst/>
          </a:prstGeom>
          <a:noFill/>
          <a:ln>
            <a:noFill/>
          </a:ln>
        </p:spPr>
        <p:txBody>
          <a:bodyPr anchorCtr="0" anchor="ctr" bIns="45700" lIns="91425" spcFirstLastPara="1" rIns="45700" wrap="square" tIns="45700">
            <a:noAutofit/>
          </a:bodyPr>
          <a:lstStyle/>
          <a:p>
            <a:pPr indent="0" lvl="0" marL="0" marR="0" rtl="0" algn="l">
              <a:spcBef>
                <a:spcPts val="0"/>
              </a:spcBef>
              <a:spcAft>
                <a:spcPts val="0"/>
              </a:spcAft>
              <a:buClr>
                <a:srgbClr val="F34E26"/>
              </a:buClr>
              <a:buFont typeface="Arial"/>
              <a:buNone/>
            </a:pPr>
            <a:r>
              <a:rPr lang="en">
                <a:solidFill>
                  <a:srgbClr val="FFFFFF"/>
                </a:solidFill>
              </a:rPr>
              <a:t>Path</a:t>
            </a:r>
            <a:r>
              <a:rPr b="1" i="0" lang="en" u="none" cap="none" strike="noStrike">
                <a:solidFill>
                  <a:srgbClr val="FFFFFF"/>
                </a:solidFill>
                <a:latin typeface="Arial"/>
                <a:ea typeface="Arial"/>
                <a:cs typeface="Arial"/>
                <a:sym typeface="Arial"/>
              </a:rPr>
              <a:t> Coverage</a:t>
            </a:r>
            <a:endParaRPr b="0" i="0" u="none" cap="none" strike="noStrike">
              <a:solidFill>
                <a:srgbClr val="FFFFFF"/>
              </a:solidFill>
              <a:latin typeface="Arial"/>
              <a:ea typeface="Arial"/>
              <a:cs typeface="Arial"/>
              <a:sym typeface="Arial"/>
            </a:endParaRPr>
          </a:p>
        </p:txBody>
      </p:sp>
      <p:cxnSp>
        <p:nvCxnSpPr>
          <p:cNvPr id="537" name="Shape 537"/>
          <p:cNvCxnSpPr/>
          <p:nvPr/>
        </p:nvCxnSpPr>
        <p:spPr>
          <a:xfrm>
            <a:off x="6927627" y="2705137"/>
            <a:ext cx="0" cy="365100"/>
          </a:xfrm>
          <a:prstGeom prst="straightConnector1">
            <a:avLst/>
          </a:prstGeom>
          <a:noFill/>
          <a:ln cap="flat" cmpd="sng" w="12700">
            <a:solidFill>
              <a:srgbClr val="000000"/>
            </a:solidFill>
            <a:prstDash val="solid"/>
            <a:round/>
            <a:headEnd len="med" w="med" type="none"/>
            <a:tailEnd len="med" w="med" type="triangle"/>
          </a:ln>
        </p:spPr>
      </p:cxnSp>
      <p:cxnSp>
        <p:nvCxnSpPr>
          <p:cNvPr id="538" name="Shape 538"/>
          <p:cNvCxnSpPr/>
          <p:nvPr/>
        </p:nvCxnSpPr>
        <p:spPr>
          <a:xfrm>
            <a:off x="4905668" y="2705137"/>
            <a:ext cx="0" cy="1406400"/>
          </a:xfrm>
          <a:prstGeom prst="straightConnector1">
            <a:avLst/>
          </a:prstGeom>
          <a:noFill/>
          <a:ln cap="flat" cmpd="sng" w="28575">
            <a:solidFill>
              <a:srgbClr val="000000"/>
            </a:solidFill>
            <a:prstDash val="solid"/>
            <a:round/>
            <a:headEnd len="med" w="med" type="none"/>
            <a:tailEnd len="med" w="med" type="triangle"/>
          </a:ln>
        </p:spPr>
      </p:cxnSp>
      <p:sp>
        <p:nvSpPr>
          <p:cNvPr id="539" name="Shape 539"/>
          <p:cNvSpPr/>
          <p:nvPr/>
        </p:nvSpPr>
        <p:spPr>
          <a:xfrm>
            <a:off x="5399537" y="1541500"/>
            <a:ext cx="807600" cy="449400"/>
          </a:xfrm>
          <a:prstGeom prst="rect">
            <a:avLst/>
          </a:prstGeom>
          <a:solidFill>
            <a:srgbClr val="F4FEDE"/>
          </a:solidFill>
          <a:ln cap="flat" cmpd="sng" w="12700">
            <a:solidFill>
              <a:schemeClr val="dk1"/>
            </a:solidFill>
            <a:prstDash val="solid"/>
            <a:miter lim="8000"/>
            <a:headEnd len="med" w="med" type="none"/>
            <a:tailEnd len="med" w="med"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i="0" lang="en" sz="1600" u="none" cap="none" strike="noStrike">
                <a:solidFill>
                  <a:schemeClr val="dk1"/>
                </a:solidFill>
                <a:latin typeface="Arial"/>
                <a:ea typeface="Arial"/>
                <a:cs typeface="Arial"/>
                <a:sym typeface="Arial"/>
              </a:rPr>
              <a:t>i=0</a:t>
            </a:r>
            <a:endParaRPr b="0" i="0" sz="1800" u="none" cap="none" strike="noStrike">
              <a:solidFill>
                <a:schemeClr val="dk1"/>
              </a:solidFill>
              <a:latin typeface="Arial"/>
              <a:ea typeface="Arial"/>
              <a:cs typeface="Arial"/>
              <a:sym typeface="Arial"/>
            </a:endParaRPr>
          </a:p>
        </p:txBody>
      </p:sp>
      <p:sp>
        <p:nvSpPr>
          <p:cNvPr id="540" name="Shape 540"/>
          <p:cNvSpPr/>
          <p:nvPr/>
        </p:nvSpPr>
        <p:spPr>
          <a:xfrm>
            <a:off x="4008400" y="2384450"/>
            <a:ext cx="3053100" cy="749400"/>
          </a:xfrm>
          <a:prstGeom prst="diamond">
            <a:avLst/>
          </a:prstGeom>
          <a:solidFill>
            <a:srgbClr val="F4FEDE"/>
          </a:solidFill>
          <a:ln cap="flat" cmpd="sng" w="12700">
            <a:solidFill>
              <a:schemeClr val="dk1"/>
            </a:solidFill>
            <a:prstDash val="solid"/>
            <a:miter lim="8000"/>
            <a:headEnd len="med" w="med" type="none"/>
            <a:tailEnd len="med" w="med"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i="0" lang="en" sz="1600" u="none" cap="none" strike="noStrike">
                <a:latin typeface="Arial"/>
                <a:ea typeface="Arial"/>
                <a:cs typeface="Arial"/>
                <a:sym typeface="Arial"/>
              </a:rPr>
              <a:t>i&lt;N and A[i] &lt;X</a:t>
            </a:r>
            <a:endParaRPr b="0" i="0" sz="1800" u="none" cap="none" strike="noStrike">
              <a:latin typeface="Arial"/>
              <a:ea typeface="Arial"/>
              <a:cs typeface="Arial"/>
              <a:sym typeface="Arial"/>
            </a:endParaRPr>
          </a:p>
        </p:txBody>
      </p:sp>
      <p:sp>
        <p:nvSpPr>
          <p:cNvPr id="541" name="Shape 541"/>
          <p:cNvSpPr/>
          <p:nvPr/>
        </p:nvSpPr>
        <p:spPr>
          <a:xfrm>
            <a:off x="5761224" y="3070262"/>
            <a:ext cx="2067000" cy="625500"/>
          </a:xfrm>
          <a:prstGeom prst="diamond">
            <a:avLst/>
          </a:prstGeom>
          <a:solidFill>
            <a:srgbClr val="F4FEDE"/>
          </a:solidFill>
          <a:ln cap="flat" cmpd="sng" w="12700">
            <a:solidFill>
              <a:schemeClr val="dk1"/>
            </a:solidFill>
            <a:prstDash val="solid"/>
            <a:miter lim="8000"/>
            <a:headEnd len="med" w="med" type="none"/>
            <a:tailEnd len="med" w="med"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i="0" lang="en" sz="1600" u="none" cap="none" strike="noStrike">
                <a:solidFill>
                  <a:schemeClr val="dk1"/>
                </a:solidFill>
                <a:latin typeface="Arial"/>
                <a:ea typeface="Arial"/>
                <a:cs typeface="Arial"/>
                <a:sym typeface="Arial"/>
              </a:rPr>
              <a:t>A[i]&lt;0</a:t>
            </a:r>
            <a:endParaRPr b="0" i="0" sz="1800" u="none" cap="none" strike="noStrike">
              <a:solidFill>
                <a:schemeClr val="dk1"/>
              </a:solidFill>
              <a:latin typeface="Arial"/>
              <a:ea typeface="Arial"/>
              <a:cs typeface="Arial"/>
              <a:sym typeface="Arial"/>
            </a:endParaRPr>
          </a:p>
        </p:txBody>
      </p:sp>
      <p:sp>
        <p:nvSpPr>
          <p:cNvPr id="542" name="Shape 542"/>
          <p:cNvSpPr/>
          <p:nvPr/>
        </p:nvSpPr>
        <p:spPr>
          <a:xfrm>
            <a:off x="6863714" y="3827500"/>
            <a:ext cx="1522500" cy="449400"/>
          </a:xfrm>
          <a:prstGeom prst="rect">
            <a:avLst/>
          </a:prstGeom>
          <a:solidFill>
            <a:srgbClr val="F4FEDE"/>
          </a:solidFill>
          <a:ln cap="flat" cmpd="sng" w="12700">
            <a:solidFill>
              <a:schemeClr val="dk1"/>
            </a:solidFill>
            <a:prstDash val="solid"/>
            <a:miter lim="8000"/>
            <a:headEnd len="med" w="med" type="none"/>
            <a:tailEnd len="med" w="med"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i="0" lang="en" sz="1600" u="none" cap="none" strike="noStrike">
                <a:solidFill>
                  <a:schemeClr val="dk1"/>
                </a:solidFill>
                <a:latin typeface="Arial"/>
                <a:ea typeface="Arial"/>
                <a:cs typeface="Arial"/>
                <a:sym typeface="Arial"/>
              </a:rPr>
              <a:t>A[i] = - A[i];</a:t>
            </a:r>
            <a:endParaRPr b="0" i="0" sz="1800" u="none" cap="none" strike="noStrike">
              <a:solidFill>
                <a:schemeClr val="dk1"/>
              </a:solidFill>
              <a:latin typeface="Arial"/>
              <a:ea typeface="Arial"/>
              <a:cs typeface="Arial"/>
              <a:sym typeface="Arial"/>
            </a:endParaRPr>
          </a:p>
        </p:txBody>
      </p:sp>
      <p:sp>
        <p:nvSpPr>
          <p:cNvPr id="543" name="Shape 543"/>
          <p:cNvSpPr/>
          <p:nvPr/>
        </p:nvSpPr>
        <p:spPr>
          <a:xfrm>
            <a:off x="4282522" y="4132300"/>
            <a:ext cx="1245000" cy="449400"/>
          </a:xfrm>
          <a:prstGeom prst="rect">
            <a:avLst/>
          </a:prstGeom>
          <a:solidFill>
            <a:srgbClr val="F4FEDE"/>
          </a:solidFill>
          <a:ln cap="flat" cmpd="sng" w="12700">
            <a:solidFill>
              <a:schemeClr val="dk1"/>
            </a:solidFill>
            <a:prstDash val="solid"/>
            <a:miter lim="8000"/>
            <a:headEnd len="med" w="med" type="none"/>
            <a:tailEnd len="med" w="med"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i="0" lang="en" sz="1600" u="none" cap="none" strike="noStrike">
                <a:solidFill>
                  <a:schemeClr val="dk1"/>
                </a:solidFill>
                <a:latin typeface="Arial"/>
                <a:ea typeface="Arial"/>
                <a:cs typeface="Arial"/>
                <a:sym typeface="Arial"/>
              </a:rPr>
              <a:t>return(1)</a:t>
            </a:r>
            <a:endParaRPr b="0" i="0" sz="1800" u="none" cap="none" strike="noStrike">
              <a:solidFill>
                <a:schemeClr val="dk1"/>
              </a:solidFill>
              <a:latin typeface="Arial"/>
              <a:ea typeface="Arial"/>
              <a:cs typeface="Arial"/>
              <a:sym typeface="Arial"/>
            </a:endParaRPr>
          </a:p>
        </p:txBody>
      </p:sp>
      <p:cxnSp>
        <p:nvCxnSpPr>
          <p:cNvPr id="544" name="Shape 544"/>
          <p:cNvCxnSpPr/>
          <p:nvPr/>
        </p:nvCxnSpPr>
        <p:spPr>
          <a:xfrm>
            <a:off x="5812063" y="2019337"/>
            <a:ext cx="0" cy="352500"/>
          </a:xfrm>
          <a:prstGeom prst="straightConnector1">
            <a:avLst/>
          </a:prstGeom>
          <a:noFill/>
          <a:ln cap="flat" cmpd="sng" w="28575">
            <a:solidFill>
              <a:srgbClr val="000000"/>
            </a:solidFill>
            <a:prstDash val="solid"/>
            <a:round/>
            <a:headEnd len="med" w="med" type="none"/>
            <a:tailEnd len="med" w="med" type="triangle"/>
          </a:ln>
        </p:spPr>
      </p:cxnSp>
      <p:cxnSp>
        <p:nvCxnSpPr>
          <p:cNvPr id="545" name="Shape 545"/>
          <p:cNvCxnSpPr/>
          <p:nvPr/>
        </p:nvCxnSpPr>
        <p:spPr>
          <a:xfrm>
            <a:off x="7834022" y="3390937"/>
            <a:ext cx="0" cy="428700"/>
          </a:xfrm>
          <a:prstGeom prst="straightConnector1">
            <a:avLst/>
          </a:prstGeom>
          <a:noFill/>
          <a:ln cap="flat" cmpd="sng" w="28575">
            <a:solidFill>
              <a:srgbClr val="000000"/>
            </a:solidFill>
            <a:prstDash val="solid"/>
            <a:round/>
            <a:headEnd len="med" w="med" type="none"/>
            <a:tailEnd len="med" w="med" type="triangle"/>
          </a:ln>
        </p:spPr>
      </p:cxnSp>
      <p:cxnSp>
        <p:nvCxnSpPr>
          <p:cNvPr id="546" name="Shape 546"/>
          <p:cNvCxnSpPr/>
          <p:nvPr/>
        </p:nvCxnSpPr>
        <p:spPr>
          <a:xfrm>
            <a:off x="8118723" y="4816512"/>
            <a:ext cx="464700" cy="0"/>
          </a:xfrm>
          <a:prstGeom prst="straightConnector1">
            <a:avLst/>
          </a:prstGeom>
          <a:noFill/>
          <a:ln cap="flat" cmpd="sng" w="28575">
            <a:solidFill>
              <a:srgbClr val="000000"/>
            </a:solidFill>
            <a:prstDash val="solid"/>
            <a:round/>
            <a:headEnd len="med" w="med" type="none"/>
            <a:tailEnd len="med" w="med" type="none"/>
          </a:ln>
        </p:spPr>
      </p:cxnSp>
      <p:cxnSp>
        <p:nvCxnSpPr>
          <p:cNvPr id="547" name="Shape 547"/>
          <p:cNvCxnSpPr/>
          <p:nvPr/>
        </p:nvCxnSpPr>
        <p:spPr>
          <a:xfrm>
            <a:off x="8600971" y="2781337"/>
            <a:ext cx="0" cy="2028900"/>
          </a:xfrm>
          <a:prstGeom prst="straightConnector1">
            <a:avLst/>
          </a:prstGeom>
          <a:noFill/>
          <a:ln cap="flat" cmpd="sng" w="28575">
            <a:solidFill>
              <a:srgbClr val="000000"/>
            </a:solidFill>
            <a:prstDash val="solid"/>
            <a:round/>
            <a:headEnd len="med" w="med" type="none"/>
            <a:tailEnd len="med" w="med" type="none"/>
          </a:ln>
        </p:spPr>
      </p:cxnSp>
      <p:cxnSp>
        <p:nvCxnSpPr>
          <p:cNvPr id="548" name="Shape 548"/>
          <p:cNvCxnSpPr/>
          <p:nvPr/>
        </p:nvCxnSpPr>
        <p:spPr>
          <a:xfrm>
            <a:off x="5832399" y="2095537"/>
            <a:ext cx="2751000" cy="644400"/>
          </a:xfrm>
          <a:prstGeom prst="straightConnector1">
            <a:avLst/>
          </a:prstGeom>
          <a:noFill/>
          <a:ln cap="flat" cmpd="sng" w="28575">
            <a:solidFill>
              <a:srgbClr val="000000"/>
            </a:solidFill>
            <a:prstDash val="solid"/>
            <a:round/>
            <a:headEnd len="med" w="med" type="triangle"/>
            <a:tailEnd len="med" w="med" type="none"/>
          </a:ln>
        </p:spPr>
      </p:cxnSp>
      <p:sp>
        <p:nvSpPr>
          <p:cNvPr id="549" name="Shape 549"/>
          <p:cNvSpPr/>
          <p:nvPr/>
        </p:nvSpPr>
        <p:spPr>
          <a:xfrm>
            <a:off x="7123735" y="2736875"/>
            <a:ext cx="671400" cy="336000"/>
          </a:xfrm>
          <a:prstGeom prst="rect">
            <a:avLst/>
          </a:prstGeom>
          <a:noFill/>
          <a:ln>
            <a:noFill/>
          </a:ln>
        </p:spPr>
        <p:txBody>
          <a:bodyPr anchorCtr="0" anchor="t" bIns="44450" lIns="90475" spcFirstLastPara="1" rIns="90475" wrap="square" tIns="44450">
            <a:noAutofit/>
          </a:bodyPr>
          <a:lstStyle/>
          <a:p>
            <a:pPr indent="0" lvl="0" marL="0" marR="0" rtl="0" algn="l">
              <a:spcBef>
                <a:spcPts val="0"/>
              </a:spcBef>
              <a:spcAft>
                <a:spcPts val="0"/>
              </a:spcAft>
              <a:buNone/>
            </a:pPr>
            <a:r>
              <a:rPr b="1" i="0" lang="en" sz="1600" u="none" cap="none" strike="noStrike">
                <a:solidFill>
                  <a:schemeClr val="dk1"/>
                </a:solidFill>
                <a:latin typeface="Arial"/>
                <a:ea typeface="Arial"/>
                <a:cs typeface="Arial"/>
                <a:sym typeface="Arial"/>
              </a:rPr>
              <a:t>True</a:t>
            </a:r>
            <a:endParaRPr b="0" i="0" sz="1800" u="none" cap="none" strike="noStrike">
              <a:solidFill>
                <a:schemeClr val="dk1"/>
              </a:solidFill>
              <a:latin typeface="Arial"/>
              <a:ea typeface="Arial"/>
              <a:cs typeface="Arial"/>
              <a:sym typeface="Arial"/>
            </a:endParaRPr>
          </a:p>
        </p:txBody>
      </p:sp>
      <p:sp>
        <p:nvSpPr>
          <p:cNvPr id="550" name="Shape 550"/>
          <p:cNvSpPr/>
          <p:nvPr/>
        </p:nvSpPr>
        <p:spPr>
          <a:xfrm>
            <a:off x="4892601" y="3041675"/>
            <a:ext cx="807600" cy="336000"/>
          </a:xfrm>
          <a:prstGeom prst="rect">
            <a:avLst/>
          </a:prstGeom>
          <a:noFill/>
          <a:ln>
            <a:noFill/>
          </a:ln>
        </p:spPr>
        <p:txBody>
          <a:bodyPr anchorCtr="0" anchor="t" bIns="44450" lIns="90475" spcFirstLastPara="1" rIns="90475" wrap="square" tIns="44450">
            <a:noAutofit/>
          </a:bodyPr>
          <a:lstStyle/>
          <a:p>
            <a:pPr indent="0" lvl="0" marL="0" marR="0" rtl="0" algn="l">
              <a:spcBef>
                <a:spcPts val="0"/>
              </a:spcBef>
              <a:spcAft>
                <a:spcPts val="0"/>
              </a:spcAft>
              <a:buNone/>
            </a:pPr>
            <a:r>
              <a:rPr b="1" i="0" lang="en" sz="1600" u="none" cap="none" strike="noStrike">
                <a:solidFill>
                  <a:schemeClr val="dk1"/>
                </a:solidFill>
                <a:latin typeface="Arial"/>
                <a:ea typeface="Arial"/>
                <a:cs typeface="Arial"/>
                <a:sym typeface="Arial"/>
              </a:rPr>
              <a:t>False</a:t>
            </a:r>
            <a:endParaRPr b="0" i="0" sz="1800" u="none" cap="none" strike="noStrike">
              <a:solidFill>
                <a:schemeClr val="dk1"/>
              </a:solidFill>
              <a:latin typeface="Arial"/>
              <a:ea typeface="Arial"/>
              <a:cs typeface="Arial"/>
              <a:sym typeface="Arial"/>
            </a:endParaRPr>
          </a:p>
        </p:txBody>
      </p:sp>
      <p:sp>
        <p:nvSpPr>
          <p:cNvPr id="551" name="Shape 551"/>
          <p:cNvSpPr/>
          <p:nvPr/>
        </p:nvSpPr>
        <p:spPr>
          <a:xfrm>
            <a:off x="8015376" y="3390925"/>
            <a:ext cx="671400" cy="336000"/>
          </a:xfrm>
          <a:prstGeom prst="rect">
            <a:avLst/>
          </a:prstGeom>
          <a:noFill/>
          <a:ln>
            <a:noFill/>
          </a:ln>
        </p:spPr>
        <p:txBody>
          <a:bodyPr anchorCtr="0" anchor="t" bIns="44450" lIns="90475" spcFirstLastPara="1" rIns="90475" wrap="square" tIns="44450">
            <a:noAutofit/>
          </a:bodyPr>
          <a:lstStyle/>
          <a:p>
            <a:pPr indent="0" lvl="0" marL="0" marR="0" rtl="0" algn="l">
              <a:spcBef>
                <a:spcPts val="0"/>
              </a:spcBef>
              <a:spcAft>
                <a:spcPts val="0"/>
              </a:spcAft>
              <a:buNone/>
            </a:pPr>
            <a:r>
              <a:rPr b="1" i="0" lang="en" sz="1600" u="none" cap="none" strike="noStrike">
                <a:solidFill>
                  <a:schemeClr val="dk1"/>
                </a:solidFill>
                <a:latin typeface="Arial"/>
                <a:ea typeface="Arial"/>
                <a:cs typeface="Arial"/>
                <a:sym typeface="Arial"/>
              </a:rPr>
              <a:t>True</a:t>
            </a:r>
            <a:endParaRPr b="0" i="0" sz="1800" u="none" cap="none" strike="noStrike">
              <a:solidFill>
                <a:schemeClr val="dk1"/>
              </a:solidFill>
              <a:latin typeface="Arial"/>
              <a:ea typeface="Arial"/>
              <a:cs typeface="Arial"/>
              <a:sym typeface="Arial"/>
            </a:endParaRPr>
          </a:p>
        </p:txBody>
      </p:sp>
      <p:sp>
        <p:nvSpPr>
          <p:cNvPr id="552" name="Shape 552"/>
          <p:cNvSpPr/>
          <p:nvPr/>
        </p:nvSpPr>
        <p:spPr>
          <a:xfrm>
            <a:off x="5868728" y="3651275"/>
            <a:ext cx="807600" cy="336000"/>
          </a:xfrm>
          <a:prstGeom prst="rect">
            <a:avLst/>
          </a:prstGeom>
          <a:noFill/>
          <a:ln>
            <a:noFill/>
          </a:ln>
        </p:spPr>
        <p:txBody>
          <a:bodyPr anchorCtr="0" anchor="t" bIns="44450" lIns="90475" spcFirstLastPara="1" rIns="90475" wrap="square" tIns="44450">
            <a:noAutofit/>
          </a:bodyPr>
          <a:lstStyle/>
          <a:p>
            <a:pPr indent="0" lvl="0" marL="0" marR="0" rtl="0" algn="l">
              <a:spcBef>
                <a:spcPts val="0"/>
              </a:spcBef>
              <a:spcAft>
                <a:spcPts val="0"/>
              </a:spcAft>
              <a:buNone/>
            </a:pPr>
            <a:r>
              <a:rPr b="1" i="0" lang="en" sz="1600" u="none" cap="none" strike="noStrike">
                <a:solidFill>
                  <a:schemeClr val="dk1"/>
                </a:solidFill>
                <a:latin typeface="Arial"/>
                <a:ea typeface="Arial"/>
                <a:cs typeface="Arial"/>
                <a:sym typeface="Arial"/>
              </a:rPr>
              <a:t>False</a:t>
            </a:r>
            <a:endParaRPr b="0" i="0" sz="1800" u="none" cap="none" strike="noStrike">
              <a:solidFill>
                <a:schemeClr val="dk1"/>
              </a:solidFill>
              <a:latin typeface="Arial"/>
              <a:ea typeface="Arial"/>
              <a:cs typeface="Arial"/>
              <a:sym typeface="Arial"/>
            </a:endParaRPr>
          </a:p>
        </p:txBody>
      </p:sp>
      <p:cxnSp>
        <p:nvCxnSpPr>
          <p:cNvPr id="553" name="Shape 553"/>
          <p:cNvCxnSpPr/>
          <p:nvPr/>
        </p:nvCxnSpPr>
        <p:spPr>
          <a:xfrm>
            <a:off x="5812063" y="3409987"/>
            <a:ext cx="0" cy="1393800"/>
          </a:xfrm>
          <a:prstGeom prst="straightConnector1">
            <a:avLst/>
          </a:prstGeom>
          <a:noFill/>
          <a:ln cap="flat" cmpd="sng" w="28575">
            <a:solidFill>
              <a:srgbClr val="000000"/>
            </a:solidFill>
            <a:prstDash val="solid"/>
            <a:round/>
            <a:headEnd len="med" w="med" type="none"/>
            <a:tailEnd len="med" w="med" type="none"/>
          </a:ln>
        </p:spPr>
      </p:cxnSp>
      <p:cxnSp>
        <p:nvCxnSpPr>
          <p:cNvPr id="554" name="Shape 554"/>
          <p:cNvCxnSpPr/>
          <p:nvPr/>
        </p:nvCxnSpPr>
        <p:spPr>
          <a:xfrm>
            <a:off x="5849830" y="4816512"/>
            <a:ext cx="1623900" cy="0"/>
          </a:xfrm>
          <a:prstGeom prst="straightConnector1">
            <a:avLst/>
          </a:prstGeom>
          <a:noFill/>
          <a:ln cap="flat" cmpd="sng" w="28575">
            <a:solidFill>
              <a:srgbClr val="000000"/>
            </a:solidFill>
            <a:prstDash val="solid"/>
            <a:round/>
            <a:headEnd len="med" w="med" type="none"/>
            <a:tailEnd len="med" w="med" type="triangle"/>
          </a:ln>
        </p:spPr>
      </p:cxnSp>
      <p:sp>
        <p:nvSpPr>
          <p:cNvPr id="555" name="Shape 555"/>
          <p:cNvSpPr/>
          <p:nvPr/>
        </p:nvSpPr>
        <p:spPr>
          <a:xfrm>
            <a:off x="457200" y="1779725"/>
            <a:ext cx="4595100" cy="2859900"/>
          </a:xfrm>
          <a:prstGeom prst="rect">
            <a:avLst/>
          </a:prstGeom>
          <a:noFill/>
          <a:ln>
            <a:noFill/>
          </a:ln>
        </p:spPr>
        <p:txBody>
          <a:bodyPr anchorCtr="0" anchor="t" bIns="44450" lIns="90475" spcFirstLastPara="1" rIns="90475" wrap="square" tIns="44450">
            <a:noAutofit/>
          </a:bodyPr>
          <a:lstStyle/>
          <a:p>
            <a:pPr indent="0" lvl="0" marL="0" marR="0" rtl="0" algn="l">
              <a:spcBef>
                <a:spcPts val="0"/>
              </a:spcBef>
              <a:spcAft>
                <a:spcPts val="0"/>
              </a:spcAft>
              <a:buNone/>
            </a:pPr>
            <a:r>
              <a:rPr b="1" i="0" lang="en" sz="1600" u="none" cap="none" strike="noStrike">
                <a:solidFill>
                  <a:schemeClr val="dk1"/>
                </a:solidFill>
                <a:latin typeface="Courier New"/>
                <a:ea typeface="Courier New"/>
                <a:cs typeface="Courier New"/>
                <a:sym typeface="Courier New"/>
              </a:rPr>
              <a:t>int </a:t>
            </a:r>
            <a:r>
              <a:rPr b="1" lang="en" sz="1600">
                <a:solidFill>
                  <a:schemeClr val="dk1"/>
                </a:solidFill>
                <a:latin typeface="Courier New"/>
                <a:ea typeface="Courier New"/>
                <a:cs typeface="Courier New"/>
                <a:sym typeface="Courier New"/>
              </a:rPr>
              <a:t>flipSome</a:t>
            </a:r>
            <a:r>
              <a:rPr b="1" i="0" lang="en" sz="1600" u="none" cap="none" strike="noStrike">
                <a:solidFill>
                  <a:schemeClr val="dk1"/>
                </a:solidFill>
                <a:latin typeface="Courier New"/>
                <a:ea typeface="Courier New"/>
                <a:cs typeface="Courier New"/>
                <a:sym typeface="Courier New"/>
              </a:rPr>
              <a:t>(int A[], int N, int X) </a:t>
            </a:r>
            <a:endParaRPr b="0" i="0" sz="1800" u="none" cap="none" strike="noStrike">
              <a:solidFill>
                <a:schemeClr val="dk1"/>
              </a:solidFill>
              <a:latin typeface="Arial"/>
              <a:ea typeface="Arial"/>
              <a:cs typeface="Arial"/>
              <a:sym typeface="Arial"/>
            </a:endParaRPr>
          </a:p>
          <a:p>
            <a:pPr indent="0" lvl="0" marL="0" marR="0" rtl="0" algn="l">
              <a:spcBef>
                <a:spcPts val="0"/>
              </a:spcBef>
              <a:spcAft>
                <a:spcPts val="0"/>
              </a:spcAft>
              <a:buNone/>
            </a:pPr>
            <a:r>
              <a:rPr b="1" i="0" lang="en" sz="1600" u="none" cap="none" strike="noStrike">
                <a:solidFill>
                  <a:schemeClr val="dk1"/>
                </a:solidFill>
                <a:latin typeface="Courier New"/>
                <a:ea typeface="Courier New"/>
                <a:cs typeface="Courier New"/>
                <a:sym typeface="Courier New"/>
              </a:rPr>
              <a:t>{</a:t>
            </a:r>
            <a:endParaRPr b="0" i="0" sz="1800" u="none" cap="none" strike="noStrike">
              <a:solidFill>
                <a:schemeClr val="dk1"/>
              </a:solidFill>
              <a:latin typeface="Arial"/>
              <a:ea typeface="Arial"/>
              <a:cs typeface="Arial"/>
              <a:sym typeface="Arial"/>
            </a:endParaRPr>
          </a:p>
          <a:p>
            <a:pPr indent="0" lvl="0" marL="0" marR="0" rtl="0" algn="l">
              <a:spcBef>
                <a:spcPts val="0"/>
              </a:spcBef>
              <a:spcAft>
                <a:spcPts val="0"/>
              </a:spcAft>
              <a:buNone/>
            </a:pPr>
            <a:r>
              <a:rPr b="1" i="0" lang="en" sz="1600" u="none" cap="none" strike="noStrike">
                <a:solidFill>
                  <a:schemeClr val="dk1"/>
                </a:solidFill>
                <a:latin typeface="Courier New"/>
                <a:ea typeface="Courier New"/>
                <a:cs typeface="Courier New"/>
                <a:sym typeface="Courier New"/>
              </a:rPr>
              <a:t>	int i=0;</a:t>
            </a:r>
            <a:endParaRPr b="0" i="0" sz="1800" u="none" cap="none" strike="noStrike">
              <a:solidFill>
                <a:schemeClr val="dk1"/>
              </a:solidFill>
              <a:latin typeface="Arial"/>
              <a:ea typeface="Arial"/>
              <a:cs typeface="Arial"/>
              <a:sym typeface="Arial"/>
            </a:endParaRPr>
          </a:p>
          <a:p>
            <a:pPr indent="0" lvl="0" marL="0" marR="0" rtl="0" algn="l">
              <a:spcBef>
                <a:spcPts val="0"/>
              </a:spcBef>
              <a:spcAft>
                <a:spcPts val="0"/>
              </a:spcAft>
              <a:buNone/>
            </a:pPr>
            <a:r>
              <a:rPr b="1" i="0" lang="en" sz="1600" u="none" cap="none" strike="noStrike">
                <a:solidFill>
                  <a:schemeClr val="dk1"/>
                </a:solidFill>
                <a:latin typeface="Courier New"/>
                <a:ea typeface="Courier New"/>
                <a:cs typeface="Courier New"/>
                <a:sym typeface="Courier New"/>
              </a:rPr>
              <a:t>	while (i&lt;N and A[i] &lt;X) </a:t>
            </a:r>
            <a:endParaRPr b="0" i="0" sz="1800" u="none" cap="none" strike="noStrike">
              <a:solidFill>
                <a:schemeClr val="dk1"/>
              </a:solidFill>
              <a:latin typeface="Arial"/>
              <a:ea typeface="Arial"/>
              <a:cs typeface="Arial"/>
              <a:sym typeface="Arial"/>
            </a:endParaRPr>
          </a:p>
          <a:p>
            <a:pPr indent="0" lvl="0" marL="0" marR="0" rtl="0" algn="l">
              <a:spcBef>
                <a:spcPts val="0"/>
              </a:spcBef>
              <a:spcAft>
                <a:spcPts val="0"/>
              </a:spcAft>
              <a:buNone/>
            </a:pPr>
            <a:r>
              <a:rPr b="1" i="0" lang="en" sz="1600" u="none" cap="none" strike="noStrike">
                <a:solidFill>
                  <a:schemeClr val="dk1"/>
                </a:solidFill>
                <a:latin typeface="Courier New"/>
                <a:ea typeface="Courier New"/>
                <a:cs typeface="Courier New"/>
                <a:sym typeface="Courier New"/>
              </a:rPr>
              <a:t>	{</a:t>
            </a:r>
            <a:endParaRPr b="0" i="0" sz="1800" u="none" cap="none" strike="noStrike">
              <a:solidFill>
                <a:schemeClr val="dk1"/>
              </a:solidFill>
              <a:latin typeface="Arial"/>
              <a:ea typeface="Arial"/>
              <a:cs typeface="Arial"/>
              <a:sym typeface="Arial"/>
            </a:endParaRPr>
          </a:p>
          <a:p>
            <a:pPr indent="0" lvl="0" marL="0" marR="0" rtl="0" algn="l">
              <a:spcBef>
                <a:spcPts val="0"/>
              </a:spcBef>
              <a:spcAft>
                <a:spcPts val="0"/>
              </a:spcAft>
              <a:buNone/>
            </a:pPr>
            <a:r>
              <a:rPr b="1" i="0" lang="en" sz="1600" u="none" cap="none" strike="noStrike">
                <a:solidFill>
                  <a:schemeClr val="dk1"/>
                </a:solidFill>
                <a:latin typeface="Courier New"/>
                <a:ea typeface="Courier New"/>
                <a:cs typeface="Courier New"/>
                <a:sym typeface="Courier New"/>
              </a:rPr>
              <a:t>		if (A[i]&lt;0) </a:t>
            </a:r>
            <a:endParaRPr b="0" i="0" sz="1800" u="none" cap="none" strike="noStrike">
              <a:solidFill>
                <a:schemeClr val="dk1"/>
              </a:solidFill>
              <a:latin typeface="Arial"/>
              <a:ea typeface="Arial"/>
              <a:cs typeface="Arial"/>
              <a:sym typeface="Arial"/>
            </a:endParaRPr>
          </a:p>
          <a:p>
            <a:pPr indent="0" lvl="0" marL="0" marR="0" rtl="0" algn="l">
              <a:spcBef>
                <a:spcPts val="0"/>
              </a:spcBef>
              <a:spcAft>
                <a:spcPts val="0"/>
              </a:spcAft>
              <a:buNone/>
            </a:pPr>
            <a:r>
              <a:rPr b="1" i="0" lang="en" sz="1600" u="none" cap="none" strike="noStrike">
                <a:solidFill>
                  <a:schemeClr val="dk1"/>
                </a:solidFill>
                <a:latin typeface="Courier New"/>
                <a:ea typeface="Courier New"/>
                <a:cs typeface="Courier New"/>
                <a:sym typeface="Courier New"/>
              </a:rPr>
              <a:t>			A[i] = - A[i];</a:t>
            </a:r>
            <a:endParaRPr b="0" i="0" sz="1800" u="none" cap="none" strike="noStrike">
              <a:solidFill>
                <a:schemeClr val="dk1"/>
              </a:solidFill>
              <a:latin typeface="Arial"/>
              <a:ea typeface="Arial"/>
              <a:cs typeface="Arial"/>
              <a:sym typeface="Arial"/>
            </a:endParaRPr>
          </a:p>
          <a:p>
            <a:pPr indent="0" lvl="0" marL="0" marR="0" rtl="0" algn="l">
              <a:spcBef>
                <a:spcPts val="0"/>
              </a:spcBef>
              <a:spcAft>
                <a:spcPts val="0"/>
              </a:spcAft>
              <a:buNone/>
            </a:pPr>
            <a:r>
              <a:rPr b="1" i="0" lang="en" sz="1600" u="none" cap="none" strike="noStrike">
                <a:solidFill>
                  <a:schemeClr val="dk1"/>
                </a:solidFill>
                <a:latin typeface="Courier New"/>
                <a:ea typeface="Courier New"/>
                <a:cs typeface="Courier New"/>
                <a:sym typeface="Courier New"/>
              </a:rPr>
              <a:t>		i++;</a:t>
            </a:r>
            <a:endParaRPr b="0" i="0" sz="1800" u="none" cap="none" strike="noStrike">
              <a:solidFill>
                <a:schemeClr val="dk1"/>
              </a:solidFill>
              <a:latin typeface="Arial"/>
              <a:ea typeface="Arial"/>
              <a:cs typeface="Arial"/>
              <a:sym typeface="Arial"/>
            </a:endParaRPr>
          </a:p>
          <a:p>
            <a:pPr indent="0" lvl="0" marL="0" marR="0" rtl="0" algn="l">
              <a:spcBef>
                <a:spcPts val="0"/>
              </a:spcBef>
              <a:spcAft>
                <a:spcPts val="0"/>
              </a:spcAft>
              <a:buNone/>
            </a:pPr>
            <a:r>
              <a:rPr b="1" i="0" lang="en" sz="1600" u="none" cap="none" strike="noStrike">
                <a:solidFill>
                  <a:schemeClr val="dk1"/>
                </a:solidFill>
                <a:latin typeface="Courier New"/>
                <a:ea typeface="Courier New"/>
                <a:cs typeface="Courier New"/>
                <a:sym typeface="Courier New"/>
              </a:rPr>
              <a:t>	}</a:t>
            </a:r>
            <a:endParaRPr b="0" i="0" sz="1800" u="none" cap="none" strike="noStrike">
              <a:solidFill>
                <a:schemeClr val="dk1"/>
              </a:solidFill>
              <a:latin typeface="Arial"/>
              <a:ea typeface="Arial"/>
              <a:cs typeface="Arial"/>
              <a:sym typeface="Arial"/>
            </a:endParaRPr>
          </a:p>
          <a:p>
            <a:pPr indent="0" lvl="0" marL="0" marR="0" rtl="0" algn="l">
              <a:spcBef>
                <a:spcPts val="0"/>
              </a:spcBef>
              <a:spcAft>
                <a:spcPts val="0"/>
              </a:spcAft>
              <a:buNone/>
            </a:pPr>
            <a:r>
              <a:rPr b="1" i="0" lang="en" sz="1600" u="none" cap="none" strike="noStrike">
                <a:solidFill>
                  <a:schemeClr val="dk1"/>
                </a:solidFill>
                <a:latin typeface="Courier New"/>
                <a:ea typeface="Courier New"/>
                <a:cs typeface="Courier New"/>
                <a:sym typeface="Courier New"/>
              </a:rPr>
              <a:t>	return(1);</a:t>
            </a:r>
            <a:endParaRPr b="0" i="0" sz="1800" u="none" cap="none" strike="noStrike">
              <a:solidFill>
                <a:schemeClr val="dk1"/>
              </a:solidFill>
              <a:latin typeface="Arial"/>
              <a:ea typeface="Arial"/>
              <a:cs typeface="Arial"/>
              <a:sym typeface="Arial"/>
            </a:endParaRPr>
          </a:p>
          <a:p>
            <a:pPr indent="0" lvl="0" marL="0" marR="0" rtl="0" algn="l">
              <a:spcBef>
                <a:spcPts val="0"/>
              </a:spcBef>
              <a:spcAft>
                <a:spcPts val="0"/>
              </a:spcAft>
              <a:buNone/>
            </a:pPr>
            <a:r>
              <a:rPr b="1" i="0" lang="en" sz="1600" u="none" cap="none" strike="noStrike">
                <a:solidFill>
                  <a:schemeClr val="dk1"/>
                </a:solidFill>
                <a:latin typeface="Courier New"/>
                <a:ea typeface="Courier New"/>
                <a:cs typeface="Courier New"/>
                <a:sym typeface="Courier New"/>
              </a:rPr>
              <a:t>}</a:t>
            </a:r>
            <a:endParaRPr b="0" i="0" sz="1800" u="none" cap="none" strike="noStrike">
              <a:solidFill>
                <a:schemeClr val="dk1"/>
              </a:solidFill>
              <a:latin typeface="Arial"/>
              <a:ea typeface="Arial"/>
              <a:cs typeface="Arial"/>
              <a:sym typeface="Arial"/>
            </a:endParaRPr>
          </a:p>
        </p:txBody>
      </p:sp>
      <p:sp>
        <p:nvSpPr>
          <p:cNvPr id="556" name="Shape 556"/>
          <p:cNvSpPr/>
          <p:nvPr/>
        </p:nvSpPr>
        <p:spPr>
          <a:xfrm>
            <a:off x="7491218" y="4589500"/>
            <a:ext cx="615900" cy="449400"/>
          </a:xfrm>
          <a:prstGeom prst="rect">
            <a:avLst/>
          </a:prstGeom>
          <a:solidFill>
            <a:srgbClr val="F4FEDE"/>
          </a:solidFill>
          <a:ln cap="flat" cmpd="sng" w="12700">
            <a:solidFill>
              <a:schemeClr val="dk1"/>
            </a:solidFill>
            <a:prstDash val="solid"/>
            <a:miter lim="8000"/>
            <a:headEnd len="med" w="med" type="none"/>
            <a:tailEnd len="med" w="med"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i="0" lang="en" sz="1600" u="none" cap="none" strike="noStrike">
                <a:solidFill>
                  <a:schemeClr val="dk1"/>
                </a:solidFill>
                <a:latin typeface="Arial"/>
                <a:ea typeface="Arial"/>
                <a:cs typeface="Arial"/>
                <a:sym typeface="Arial"/>
              </a:rPr>
              <a:t>i++</a:t>
            </a:r>
            <a:endParaRPr b="0" i="0" sz="1800" u="none" cap="none" strike="noStrike">
              <a:solidFill>
                <a:schemeClr val="dk1"/>
              </a:solidFill>
              <a:latin typeface="Arial"/>
              <a:ea typeface="Arial"/>
              <a:cs typeface="Arial"/>
              <a:sym typeface="Arial"/>
            </a:endParaRPr>
          </a:p>
        </p:txBody>
      </p:sp>
      <p:cxnSp>
        <p:nvCxnSpPr>
          <p:cNvPr id="557" name="Shape 557"/>
          <p:cNvCxnSpPr/>
          <p:nvPr/>
        </p:nvCxnSpPr>
        <p:spPr>
          <a:xfrm>
            <a:off x="7834022" y="4305337"/>
            <a:ext cx="0" cy="276300"/>
          </a:xfrm>
          <a:prstGeom prst="straightConnector1">
            <a:avLst/>
          </a:prstGeom>
          <a:noFill/>
          <a:ln cap="flat" cmpd="sng" w="28575">
            <a:solidFill>
              <a:srgbClr val="000000"/>
            </a:solidFill>
            <a:prstDash val="solid"/>
            <a:round/>
            <a:headEnd len="med" w="med" type="none"/>
            <a:tailEnd len="med" w="med" type="triangle"/>
          </a:ln>
        </p:spPr>
      </p:cxnSp>
      <p:sp>
        <p:nvSpPr>
          <p:cNvPr id="558" name="Shape 558"/>
          <p:cNvSpPr txBox="1"/>
          <p:nvPr/>
        </p:nvSpPr>
        <p:spPr>
          <a:xfrm>
            <a:off x="457200" y="4962150"/>
            <a:ext cx="8660100" cy="14064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sz="2400"/>
              <a:t>In theory, path coverage is the ultimate coverage metric.</a:t>
            </a:r>
            <a:endParaRPr b="1" sz="2400"/>
          </a:p>
          <a:p>
            <a:pPr indent="0" lvl="0" marL="0" rtl="0">
              <a:spcBef>
                <a:spcPts val="0"/>
              </a:spcBef>
              <a:spcAft>
                <a:spcPts val="0"/>
              </a:spcAft>
              <a:buNone/>
            </a:pPr>
            <a:r>
              <a:rPr b="1" lang="en" sz="2400"/>
              <a:t>In practice, it is impractical.</a:t>
            </a:r>
            <a:endParaRPr b="1" sz="2400"/>
          </a:p>
          <a:p>
            <a:pPr indent="-381000" lvl="0" marL="457200" rtl="0">
              <a:spcBef>
                <a:spcPts val="0"/>
              </a:spcBef>
              <a:spcAft>
                <a:spcPts val="0"/>
              </a:spcAft>
              <a:buSzPts val="2400"/>
              <a:buChar char="●"/>
            </a:pPr>
            <a:r>
              <a:rPr b="1" lang="en" sz="2400"/>
              <a:t>How many paths does this program have?</a:t>
            </a:r>
            <a:endParaRPr b="1" sz="2400"/>
          </a:p>
          <a:p>
            <a:pPr indent="0" lvl="0" marL="0" rtl="0">
              <a:spcBef>
                <a:spcPts val="0"/>
              </a:spcBef>
              <a:spcAft>
                <a:spcPts val="0"/>
              </a:spcAft>
              <a:buNone/>
            </a:pPr>
            <a:r>
              <a:t/>
            </a:r>
            <a:endParaRPr b="1" sz="2400"/>
          </a:p>
        </p:txBody>
      </p:sp>
      <p:sp>
        <p:nvSpPr>
          <p:cNvPr id="559" name="Shape 559"/>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7" name="Shape 567"/>
        <p:cNvGrpSpPr/>
        <p:nvPr/>
      </p:nvGrpSpPr>
      <p:grpSpPr>
        <a:xfrm>
          <a:off x="0" y="0"/>
          <a:ext cx="0" cy="0"/>
          <a:chOff x="0" y="0"/>
          <a:chExt cx="0" cy="0"/>
        </a:xfrm>
      </p:grpSpPr>
      <p:cxnSp>
        <p:nvCxnSpPr>
          <p:cNvPr id="568" name="Shape 568"/>
          <p:cNvCxnSpPr>
            <a:stCxn id="569" idx="1"/>
          </p:cNvCxnSpPr>
          <p:nvPr/>
        </p:nvCxnSpPr>
        <p:spPr>
          <a:xfrm rot="10800000">
            <a:off x="3508638" y="2913869"/>
            <a:ext cx="744300" cy="2100"/>
          </a:xfrm>
          <a:prstGeom prst="straightConnector1">
            <a:avLst/>
          </a:prstGeom>
          <a:noFill/>
          <a:ln cap="flat" cmpd="sng" w="19050">
            <a:solidFill>
              <a:schemeClr val="dk2"/>
            </a:solidFill>
            <a:prstDash val="solid"/>
            <a:round/>
            <a:headEnd len="lg" w="lg" type="none"/>
            <a:tailEnd len="lg" w="lg" type="none"/>
          </a:ln>
        </p:spPr>
      </p:cxnSp>
      <p:cxnSp>
        <p:nvCxnSpPr>
          <p:cNvPr id="570" name="Shape 570"/>
          <p:cNvCxnSpPr>
            <a:endCxn id="571" idx="0"/>
          </p:cNvCxnSpPr>
          <p:nvPr/>
        </p:nvCxnSpPr>
        <p:spPr>
          <a:xfrm flipH="1">
            <a:off x="3487763" y="2904850"/>
            <a:ext cx="30000" cy="470700"/>
          </a:xfrm>
          <a:prstGeom prst="straightConnector1">
            <a:avLst/>
          </a:prstGeom>
          <a:noFill/>
          <a:ln cap="flat" cmpd="sng" w="19050">
            <a:solidFill>
              <a:schemeClr val="dk2"/>
            </a:solidFill>
            <a:prstDash val="solid"/>
            <a:round/>
            <a:headEnd len="lg" w="lg" type="none"/>
            <a:tailEnd len="lg" w="lg" type="triangle"/>
          </a:ln>
        </p:spPr>
      </p:cxnSp>
      <p:sp>
        <p:nvSpPr>
          <p:cNvPr id="572" name="Shape 572"/>
          <p:cNvSpPr/>
          <p:nvPr/>
        </p:nvSpPr>
        <p:spPr>
          <a:xfrm>
            <a:off x="4176738" y="1845200"/>
            <a:ext cx="917575" cy="458788"/>
          </a:xfrm>
          <a:prstGeom prst="flowChartProcess">
            <a:avLst/>
          </a:prstGeom>
          <a:solidFill>
            <a:srgbClr val="FFFF00"/>
          </a:solidFill>
          <a:ln cap="flat" cmpd="sng" w="12700">
            <a:solidFill>
              <a:srgbClr val="000000"/>
            </a:solidFill>
            <a:prstDash val="solid"/>
            <a:miter lim="8000"/>
            <a:headEnd len="med" w="med" type="none"/>
            <a:tailEnd len="med" w="med" type="none"/>
          </a:ln>
        </p:spPr>
        <p:txBody>
          <a:bodyPr anchorCtr="0" anchor="ctr" bIns="45700" lIns="91425" spcFirstLastPara="1" rIns="91425" wrap="square" tIns="45700">
            <a:noAutofit/>
          </a:bodyPr>
          <a:lstStyle/>
          <a:p>
            <a:pPr indent="0" lvl="0" marL="0">
              <a:spcBef>
                <a:spcPts val="0"/>
              </a:spcBef>
              <a:spcAft>
                <a:spcPts val="0"/>
              </a:spcAft>
              <a:buNone/>
            </a:pPr>
            <a:r>
              <a:t/>
            </a:r>
            <a:endParaRPr/>
          </a:p>
        </p:txBody>
      </p:sp>
      <p:sp>
        <p:nvSpPr>
          <p:cNvPr id="571" name="Shape 571"/>
          <p:cNvSpPr/>
          <p:nvPr/>
        </p:nvSpPr>
        <p:spPr>
          <a:xfrm>
            <a:off x="3105175" y="3375550"/>
            <a:ext cx="765175" cy="458788"/>
          </a:xfrm>
          <a:prstGeom prst="flowChartDecision">
            <a:avLst/>
          </a:prstGeom>
          <a:solidFill>
            <a:srgbClr val="FFFF00"/>
          </a:solidFill>
          <a:ln cap="flat" cmpd="sng" w="12700">
            <a:solidFill>
              <a:srgbClr val="000000"/>
            </a:solidFill>
            <a:prstDash val="solid"/>
            <a:miter lim="8000"/>
            <a:headEnd len="med" w="med" type="none"/>
            <a:tailEnd len="med" w="med" type="none"/>
          </a:ln>
        </p:spPr>
        <p:txBody>
          <a:bodyPr anchorCtr="0" anchor="ctr" bIns="45700" lIns="91425" spcFirstLastPara="1" rIns="91425" wrap="square" tIns="45700">
            <a:noAutofit/>
          </a:bodyPr>
          <a:lstStyle/>
          <a:p>
            <a:pPr indent="0" lvl="0" marL="0">
              <a:spcBef>
                <a:spcPts val="0"/>
              </a:spcBef>
              <a:spcAft>
                <a:spcPts val="0"/>
              </a:spcAft>
              <a:buNone/>
            </a:pPr>
            <a:r>
              <a:t/>
            </a:r>
            <a:endParaRPr/>
          </a:p>
        </p:txBody>
      </p:sp>
      <p:sp>
        <p:nvSpPr>
          <p:cNvPr id="573" name="Shape 573"/>
          <p:cNvSpPr/>
          <p:nvPr/>
        </p:nvSpPr>
        <p:spPr>
          <a:xfrm>
            <a:off x="6242075" y="3221563"/>
            <a:ext cx="917575" cy="460375"/>
          </a:xfrm>
          <a:prstGeom prst="flowChartProcess">
            <a:avLst/>
          </a:prstGeom>
          <a:solidFill>
            <a:srgbClr val="FFFF00"/>
          </a:solidFill>
          <a:ln cap="flat" cmpd="sng" w="12700">
            <a:solidFill>
              <a:srgbClr val="000000"/>
            </a:solidFill>
            <a:prstDash val="solid"/>
            <a:miter lim="8000"/>
            <a:headEnd len="med" w="med" type="none"/>
            <a:tailEnd len="med" w="med" type="none"/>
          </a:ln>
        </p:spPr>
        <p:txBody>
          <a:bodyPr anchorCtr="0" anchor="ctr" bIns="45700" lIns="91425" spcFirstLastPara="1" rIns="91425" wrap="square" tIns="45700">
            <a:noAutofit/>
          </a:bodyPr>
          <a:lstStyle/>
          <a:p>
            <a:pPr indent="0" lvl="0" marL="0">
              <a:spcBef>
                <a:spcPts val="0"/>
              </a:spcBef>
              <a:spcAft>
                <a:spcPts val="0"/>
              </a:spcAft>
              <a:buNone/>
            </a:pPr>
            <a:r>
              <a:t/>
            </a:r>
            <a:endParaRPr/>
          </a:p>
        </p:txBody>
      </p:sp>
      <p:sp>
        <p:nvSpPr>
          <p:cNvPr id="574" name="Shape 574"/>
          <p:cNvSpPr/>
          <p:nvPr/>
        </p:nvSpPr>
        <p:spPr>
          <a:xfrm>
            <a:off x="3487763" y="4675713"/>
            <a:ext cx="917575" cy="458787"/>
          </a:xfrm>
          <a:prstGeom prst="flowChartProcess">
            <a:avLst/>
          </a:prstGeom>
          <a:solidFill>
            <a:srgbClr val="FFFF00"/>
          </a:solidFill>
          <a:ln cap="flat" cmpd="sng" w="12700">
            <a:solidFill>
              <a:srgbClr val="000000"/>
            </a:solidFill>
            <a:prstDash val="solid"/>
            <a:miter lim="8000"/>
            <a:headEnd len="med" w="med" type="none"/>
            <a:tailEnd len="med" w="med" type="none"/>
          </a:ln>
        </p:spPr>
        <p:txBody>
          <a:bodyPr anchorCtr="0" anchor="ctr" bIns="45700" lIns="91425" spcFirstLastPara="1" rIns="91425" wrap="square" tIns="45700">
            <a:noAutofit/>
          </a:bodyPr>
          <a:lstStyle/>
          <a:p>
            <a:pPr indent="0" lvl="0" marL="0">
              <a:spcBef>
                <a:spcPts val="0"/>
              </a:spcBef>
              <a:spcAft>
                <a:spcPts val="0"/>
              </a:spcAft>
              <a:buNone/>
            </a:pPr>
            <a:r>
              <a:t/>
            </a:r>
            <a:endParaRPr/>
          </a:p>
        </p:txBody>
      </p:sp>
      <p:sp>
        <p:nvSpPr>
          <p:cNvPr id="575" name="Shape 575"/>
          <p:cNvSpPr/>
          <p:nvPr/>
        </p:nvSpPr>
        <p:spPr>
          <a:xfrm>
            <a:off x="2033613" y="4675713"/>
            <a:ext cx="917575" cy="458787"/>
          </a:xfrm>
          <a:prstGeom prst="flowChartProcess">
            <a:avLst/>
          </a:prstGeom>
          <a:solidFill>
            <a:srgbClr val="FFFF00"/>
          </a:solidFill>
          <a:ln cap="flat" cmpd="sng" w="12700">
            <a:solidFill>
              <a:srgbClr val="000000"/>
            </a:solidFill>
            <a:prstDash val="solid"/>
            <a:miter lim="8000"/>
            <a:headEnd len="med" w="med" type="none"/>
            <a:tailEnd len="med" w="med" type="none"/>
          </a:ln>
        </p:spPr>
        <p:txBody>
          <a:bodyPr anchorCtr="0" anchor="ctr" bIns="45700" lIns="91425" spcFirstLastPara="1" rIns="91425" wrap="square" tIns="45700">
            <a:noAutofit/>
          </a:bodyPr>
          <a:lstStyle/>
          <a:p>
            <a:pPr indent="0" lvl="0" marL="0">
              <a:spcBef>
                <a:spcPts val="0"/>
              </a:spcBef>
              <a:spcAft>
                <a:spcPts val="0"/>
              </a:spcAft>
              <a:buNone/>
            </a:pPr>
            <a:r>
              <a:t/>
            </a:r>
            <a:endParaRPr/>
          </a:p>
        </p:txBody>
      </p:sp>
      <p:sp>
        <p:nvSpPr>
          <p:cNvPr id="576" name="Shape 576"/>
          <p:cNvSpPr/>
          <p:nvPr/>
        </p:nvSpPr>
        <p:spPr>
          <a:xfrm>
            <a:off x="809650" y="4675713"/>
            <a:ext cx="917575" cy="458787"/>
          </a:xfrm>
          <a:prstGeom prst="flowChartProcess">
            <a:avLst/>
          </a:prstGeom>
          <a:solidFill>
            <a:srgbClr val="FFFF00"/>
          </a:solidFill>
          <a:ln cap="flat" cmpd="sng" w="12700">
            <a:solidFill>
              <a:srgbClr val="000000"/>
            </a:solidFill>
            <a:prstDash val="solid"/>
            <a:miter lim="8000"/>
            <a:headEnd len="med" w="med" type="none"/>
            <a:tailEnd len="med" w="med" type="none"/>
          </a:ln>
        </p:spPr>
        <p:txBody>
          <a:bodyPr anchorCtr="0" anchor="ctr" bIns="45700" lIns="91425" spcFirstLastPara="1" rIns="91425" wrap="square" tIns="45700">
            <a:noAutofit/>
          </a:bodyPr>
          <a:lstStyle/>
          <a:p>
            <a:pPr indent="0" lvl="0" marL="0">
              <a:spcBef>
                <a:spcPts val="0"/>
              </a:spcBef>
              <a:spcAft>
                <a:spcPts val="0"/>
              </a:spcAft>
              <a:buNone/>
            </a:pPr>
            <a:r>
              <a:t/>
            </a:r>
            <a:endParaRPr/>
          </a:p>
        </p:txBody>
      </p:sp>
      <p:sp>
        <p:nvSpPr>
          <p:cNvPr id="569" name="Shape 569"/>
          <p:cNvSpPr/>
          <p:nvPr/>
        </p:nvSpPr>
        <p:spPr>
          <a:xfrm>
            <a:off x="4252938" y="2686575"/>
            <a:ext cx="765175" cy="458788"/>
          </a:xfrm>
          <a:prstGeom prst="flowChartDecision">
            <a:avLst/>
          </a:prstGeom>
          <a:solidFill>
            <a:srgbClr val="FFFF00"/>
          </a:solidFill>
          <a:ln cap="flat" cmpd="sng" w="12700">
            <a:solidFill>
              <a:srgbClr val="000000"/>
            </a:solidFill>
            <a:prstDash val="solid"/>
            <a:miter lim="8000"/>
            <a:headEnd len="med" w="med" type="none"/>
            <a:tailEnd len="med" w="med" type="none"/>
          </a:ln>
        </p:spPr>
        <p:txBody>
          <a:bodyPr anchorCtr="0" anchor="ctr" bIns="45700" lIns="91425" spcFirstLastPara="1" rIns="91425" wrap="square" tIns="45700">
            <a:noAutofit/>
          </a:bodyPr>
          <a:lstStyle/>
          <a:p>
            <a:pPr indent="0" lvl="0" marL="0">
              <a:spcBef>
                <a:spcPts val="0"/>
              </a:spcBef>
              <a:spcAft>
                <a:spcPts val="0"/>
              </a:spcAft>
              <a:buNone/>
            </a:pPr>
            <a:r>
              <a:t/>
            </a:r>
            <a:endParaRPr/>
          </a:p>
        </p:txBody>
      </p:sp>
      <p:sp>
        <p:nvSpPr>
          <p:cNvPr id="577" name="Shape 577"/>
          <p:cNvSpPr/>
          <p:nvPr/>
        </p:nvSpPr>
        <p:spPr>
          <a:xfrm>
            <a:off x="4405338" y="3910538"/>
            <a:ext cx="765175" cy="458787"/>
          </a:xfrm>
          <a:prstGeom prst="flowChartDecision">
            <a:avLst/>
          </a:prstGeom>
          <a:solidFill>
            <a:srgbClr val="FFFF00"/>
          </a:solidFill>
          <a:ln cap="flat" cmpd="sng" w="12700">
            <a:solidFill>
              <a:srgbClr val="000000"/>
            </a:solidFill>
            <a:prstDash val="solid"/>
            <a:miter lim="8000"/>
            <a:headEnd len="med" w="med" type="none"/>
            <a:tailEnd len="med" w="med" type="none"/>
          </a:ln>
        </p:spPr>
        <p:txBody>
          <a:bodyPr anchorCtr="0" anchor="ctr" bIns="45700" lIns="91425" spcFirstLastPara="1" rIns="91425" wrap="square" tIns="45700">
            <a:noAutofit/>
          </a:bodyPr>
          <a:lstStyle/>
          <a:p>
            <a:pPr indent="0" lvl="0" marL="0">
              <a:spcBef>
                <a:spcPts val="0"/>
              </a:spcBef>
              <a:spcAft>
                <a:spcPts val="0"/>
              </a:spcAft>
              <a:buNone/>
            </a:pPr>
            <a:r>
              <a:t/>
            </a:r>
            <a:endParaRPr/>
          </a:p>
        </p:txBody>
      </p:sp>
      <p:sp>
        <p:nvSpPr>
          <p:cNvPr id="578" name="Shape 578"/>
          <p:cNvSpPr/>
          <p:nvPr/>
        </p:nvSpPr>
        <p:spPr>
          <a:xfrm>
            <a:off x="1498625" y="3986738"/>
            <a:ext cx="765175" cy="458787"/>
          </a:xfrm>
          <a:prstGeom prst="flowChartDecision">
            <a:avLst/>
          </a:prstGeom>
          <a:solidFill>
            <a:srgbClr val="FFFF00"/>
          </a:solidFill>
          <a:ln cap="flat" cmpd="sng" w="12700">
            <a:solidFill>
              <a:srgbClr val="000000"/>
            </a:solidFill>
            <a:prstDash val="solid"/>
            <a:miter lim="8000"/>
            <a:headEnd len="med" w="med" type="none"/>
            <a:tailEnd len="med" w="med" type="none"/>
          </a:ln>
        </p:spPr>
        <p:txBody>
          <a:bodyPr anchorCtr="0" anchor="ctr" bIns="45700" lIns="91425" spcFirstLastPara="1" rIns="91425" wrap="square" tIns="45700">
            <a:noAutofit/>
          </a:bodyPr>
          <a:lstStyle/>
          <a:p>
            <a:pPr indent="0" lvl="0" marL="0">
              <a:spcBef>
                <a:spcPts val="0"/>
              </a:spcBef>
              <a:spcAft>
                <a:spcPts val="0"/>
              </a:spcAft>
              <a:buNone/>
            </a:pPr>
            <a:r>
              <a:t/>
            </a:r>
            <a:endParaRPr/>
          </a:p>
        </p:txBody>
      </p:sp>
      <p:sp>
        <p:nvSpPr>
          <p:cNvPr id="579" name="Shape 579"/>
          <p:cNvSpPr/>
          <p:nvPr/>
        </p:nvSpPr>
        <p:spPr>
          <a:xfrm>
            <a:off x="2874988" y="5669488"/>
            <a:ext cx="765175" cy="458787"/>
          </a:xfrm>
          <a:prstGeom prst="flowChartDecision">
            <a:avLst/>
          </a:prstGeom>
          <a:solidFill>
            <a:srgbClr val="FFFF00"/>
          </a:solidFill>
          <a:ln cap="flat" cmpd="sng" w="12700">
            <a:solidFill>
              <a:srgbClr val="000000"/>
            </a:solidFill>
            <a:prstDash val="solid"/>
            <a:miter lim="8000"/>
            <a:headEnd len="med" w="med" type="none"/>
            <a:tailEnd len="med" w="med" type="none"/>
          </a:ln>
        </p:spPr>
        <p:txBody>
          <a:bodyPr anchorCtr="0" anchor="ctr" bIns="45700" lIns="91425" spcFirstLastPara="1" rIns="91425" wrap="square" tIns="45700">
            <a:noAutofit/>
          </a:bodyPr>
          <a:lstStyle/>
          <a:p>
            <a:pPr indent="0" lvl="0" marL="0">
              <a:spcBef>
                <a:spcPts val="0"/>
              </a:spcBef>
              <a:spcAft>
                <a:spcPts val="0"/>
              </a:spcAft>
              <a:buNone/>
            </a:pPr>
            <a:r>
              <a:t/>
            </a:r>
            <a:endParaRPr/>
          </a:p>
        </p:txBody>
      </p:sp>
      <p:cxnSp>
        <p:nvCxnSpPr>
          <p:cNvPr id="580" name="Shape 580"/>
          <p:cNvCxnSpPr>
            <a:stCxn id="572" idx="2"/>
            <a:endCxn id="569" idx="0"/>
          </p:cNvCxnSpPr>
          <p:nvPr/>
        </p:nvCxnSpPr>
        <p:spPr>
          <a:xfrm>
            <a:off x="4635525" y="2303988"/>
            <a:ext cx="0" cy="382500"/>
          </a:xfrm>
          <a:prstGeom prst="straightConnector1">
            <a:avLst/>
          </a:prstGeom>
          <a:noFill/>
          <a:ln cap="flat" cmpd="sng" w="12700">
            <a:solidFill>
              <a:schemeClr val="dk1"/>
            </a:solidFill>
            <a:prstDash val="solid"/>
            <a:round/>
            <a:headEnd len="med" w="med" type="none"/>
            <a:tailEnd len="med" w="med" type="triangle"/>
          </a:ln>
        </p:spPr>
      </p:cxnSp>
      <p:cxnSp>
        <p:nvCxnSpPr>
          <p:cNvPr id="581" name="Shape 581"/>
          <p:cNvCxnSpPr>
            <a:stCxn id="579" idx="2"/>
          </p:cNvCxnSpPr>
          <p:nvPr/>
        </p:nvCxnSpPr>
        <p:spPr>
          <a:xfrm>
            <a:off x="3257576" y="6128275"/>
            <a:ext cx="0" cy="304800"/>
          </a:xfrm>
          <a:prstGeom prst="straightConnector1">
            <a:avLst/>
          </a:prstGeom>
          <a:noFill/>
          <a:ln cap="flat" cmpd="sng" w="12700">
            <a:solidFill>
              <a:schemeClr val="dk1"/>
            </a:solidFill>
            <a:prstDash val="solid"/>
            <a:round/>
            <a:headEnd len="med" w="med" type="none"/>
            <a:tailEnd len="med" w="med" type="triangle"/>
          </a:ln>
        </p:spPr>
      </p:cxnSp>
      <p:cxnSp>
        <p:nvCxnSpPr>
          <p:cNvPr id="582" name="Shape 582"/>
          <p:cNvCxnSpPr>
            <a:endCxn id="572" idx="0"/>
          </p:cNvCxnSpPr>
          <p:nvPr/>
        </p:nvCxnSpPr>
        <p:spPr>
          <a:xfrm flipH="1">
            <a:off x="4635525" y="1307000"/>
            <a:ext cx="212700" cy="538200"/>
          </a:xfrm>
          <a:prstGeom prst="straightConnector1">
            <a:avLst/>
          </a:prstGeom>
          <a:noFill/>
          <a:ln cap="flat" cmpd="sng" w="12700">
            <a:solidFill>
              <a:schemeClr val="dk1"/>
            </a:solidFill>
            <a:prstDash val="solid"/>
            <a:miter lim="8000"/>
            <a:headEnd len="med" w="med" type="none"/>
            <a:tailEnd len="med" w="med" type="triangle"/>
          </a:ln>
        </p:spPr>
      </p:cxnSp>
      <p:sp>
        <p:nvSpPr>
          <p:cNvPr id="583" name="Shape 583"/>
          <p:cNvSpPr txBox="1"/>
          <p:nvPr/>
        </p:nvSpPr>
        <p:spPr>
          <a:xfrm>
            <a:off x="349275" y="1457850"/>
            <a:ext cx="2681400" cy="1552500"/>
          </a:xfrm>
          <a:prstGeom prst="rect">
            <a:avLst/>
          </a:prstGeom>
          <a:noFill/>
          <a:ln>
            <a:noFill/>
          </a:ln>
        </p:spPr>
        <p:txBody>
          <a:bodyPr anchorCtr="0" anchor="t" bIns="45875" lIns="91775" spcFirstLastPara="1" rIns="91775" wrap="square" tIns="45875">
            <a:noAutofit/>
          </a:bodyPr>
          <a:lstStyle/>
          <a:p>
            <a:pPr indent="0" lvl="0" marL="0" marR="0" rtl="0" algn="l">
              <a:spcBef>
                <a:spcPts val="0"/>
              </a:spcBef>
              <a:spcAft>
                <a:spcPts val="0"/>
              </a:spcAft>
              <a:buNone/>
            </a:pPr>
            <a:r>
              <a:rPr b="0" i="0" lang="en" sz="2400" u="none" cap="none" strike="noStrike">
                <a:solidFill>
                  <a:schemeClr val="dk1"/>
                </a:solidFill>
                <a:latin typeface="Arial"/>
                <a:ea typeface="Arial"/>
                <a:cs typeface="Arial"/>
                <a:sym typeface="Arial"/>
              </a:rPr>
              <a:t>How many cases for</a:t>
            </a:r>
            <a:endParaRPr b="0" i="0" sz="1800" u="none" cap="none" strike="noStrike">
              <a:solidFill>
                <a:schemeClr val="dk1"/>
              </a:solidFill>
              <a:latin typeface="Arial"/>
              <a:ea typeface="Arial"/>
              <a:cs typeface="Arial"/>
              <a:sym typeface="Arial"/>
            </a:endParaRPr>
          </a:p>
          <a:p>
            <a:pPr indent="0" lvl="0" marL="0" marR="0" rtl="0" algn="l">
              <a:spcBef>
                <a:spcPts val="0"/>
              </a:spcBef>
              <a:spcAft>
                <a:spcPts val="0"/>
              </a:spcAft>
              <a:buNone/>
            </a:pPr>
            <a:r>
              <a:rPr b="0" i="0" lang="en" sz="2400" u="none" cap="none" strike="noStrike">
                <a:solidFill>
                  <a:schemeClr val="dk1"/>
                </a:solidFill>
                <a:latin typeface="Arial"/>
                <a:ea typeface="Arial"/>
                <a:cs typeface="Arial"/>
                <a:sym typeface="Arial"/>
              </a:rPr>
              <a:t>	Statement</a:t>
            </a:r>
            <a:endParaRPr b="0" i="0" sz="1800" u="none" cap="none" strike="noStrike">
              <a:solidFill>
                <a:schemeClr val="dk1"/>
              </a:solidFill>
              <a:latin typeface="Arial"/>
              <a:ea typeface="Arial"/>
              <a:cs typeface="Arial"/>
              <a:sym typeface="Arial"/>
            </a:endParaRPr>
          </a:p>
          <a:p>
            <a:pPr indent="0" lvl="0" marL="0" marR="0" rtl="0" algn="l">
              <a:spcBef>
                <a:spcPts val="0"/>
              </a:spcBef>
              <a:spcAft>
                <a:spcPts val="0"/>
              </a:spcAft>
              <a:buNone/>
            </a:pPr>
            <a:r>
              <a:rPr b="0" i="0" lang="en" sz="2400" u="none" cap="none" strike="noStrike">
                <a:solidFill>
                  <a:schemeClr val="dk1"/>
                </a:solidFill>
                <a:latin typeface="Arial"/>
                <a:ea typeface="Arial"/>
                <a:cs typeface="Arial"/>
                <a:sym typeface="Arial"/>
              </a:rPr>
              <a:t>	Branch</a:t>
            </a:r>
            <a:endParaRPr b="0" i="0" sz="1800" u="none" cap="none" strike="noStrike">
              <a:solidFill>
                <a:schemeClr val="dk1"/>
              </a:solidFill>
              <a:latin typeface="Arial"/>
              <a:ea typeface="Arial"/>
              <a:cs typeface="Arial"/>
              <a:sym typeface="Arial"/>
            </a:endParaRPr>
          </a:p>
          <a:p>
            <a:pPr indent="0" lvl="0" marL="0" marR="0" rtl="0" algn="l">
              <a:spcBef>
                <a:spcPts val="0"/>
              </a:spcBef>
              <a:spcAft>
                <a:spcPts val="0"/>
              </a:spcAft>
              <a:buNone/>
            </a:pPr>
            <a:r>
              <a:rPr b="0" i="0" lang="en" sz="2400" u="none" cap="none" strike="noStrike">
                <a:solidFill>
                  <a:schemeClr val="dk1"/>
                </a:solidFill>
                <a:latin typeface="Arial"/>
                <a:ea typeface="Arial"/>
                <a:cs typeface="Arial"/>
                <a:sym typeface="Arial"/>
              </a:rPr>
              <a:t>	Path</a:t>
            </a:r>
            <a:endParaRPr b="0" i="0" sz="1800" u="none" cap="none" strike="noStrike">
              <a:solidFill>
                <a:schemeClr val="dk1"/>
              </a:solidFill>
              <a:latin typeface="Arial"/>
              <a:ea typeface="Arial"/>
              <a:cs typeface="Arial"/>
              <a:sym typeface="Arial"/>
            </a:endParaRPr>
          </a:p>
        </p:txBody>
      </p:sp>
      <p:sp>
        <p:nvSpPr>
          <p:cNvPr id="584" name="Shape 584"/>
          <p:cNvSpPr/>
          <p:nvPr/>
        </p:nvSpPr>
        <p:spPr>
          <a:xfrm>
            <a:off x="3406013" y="2312338"/>
            <a:ext cx="3365498" cy="4206873"/>
          </a:xfrm>
          <a:custGeom>
            <a:pathLst>
              <a:path extrusionOk="0" h="2640" w="2112">
                <a:moveTo>
                  <a:pt x="864" y="0"/>
                </a:moveTo>
                <a:lnTo>
                  <a:pt x="864" y="240"/>
                </a:lnTo>
                <a:lnTo>
                  <a:pt x="2112" y="240"/>
                </a:lnTo>
                <a:lnTo>
                  <a:pt x="2112" y="2016"/>
                </a:lnTo>
                <a:lnTo>
                  <a:pt x="0" y="2016"/>
                </a:lnTo>
                <a:lnTo>
                  <a:pt x="0" y="2640"/>
                </a:lnTo>
              </a:path>
            </a:pathLst>
          </a:custGeom>
          <a:noFill/>
          <a:ln cap="flat" cmpd="sng" w="38100">
            <a:solidFill>
              <a:srgbClr val="FF0000"/>
            </a:solidFill>
            <a:prstDash val="solid"/>
            <a:round/>
            <a:headEnd len="med" w="med" type="none"/>
            <a:tailEnd len="med" w="med" type="none"/>
          </a:ln>
        </p:spPr>
        <p:txBody>
          <a:bodyPr anchorCtr="0" anchor="ctr" bIns="45700" lIns="91425" spcFirstLastPara="1" rIns="91425" wrap="square" tIns="45700">
            <a:noAutofit/>
          </a:bodyPr>
          <a:lstStyle/>
          <a:p>
            <a:pPr indent="0" lvl="0" marL="0">
              <a:spcBef>
                <a:spcPts val="0"/>
              </a:spcBef>
              <a:spcAft>
                <a:spcPts val="0"/>
              </a:spcAft>
              <a:buNone/>
            </a:pPr>
            <a:r>
              <a:t/>
            </a:r>
            <a:endParaRPr/>
          </a:p>
        </p:txBody>
      </p:sp>
      <p:sp>
        <p:nvSpPr>
          <p:cNvPr id="585" name="Shape 585"/>
          <p:cNvSpPr/>
          <p:nvPr/>
        </p:nvSpPr>
        <p:spPr>
          <a:xfrm>
            <a:off x="943138" y="2349725"/>
            <a:ext cx="3365498" cy="4205289"/>
          </a:xfrm>
          <a:custGeom>
            <a:pathLst>
              <a:path extrusionOk="0" h="2640" w="2112">
                <a:moveTo>
                  <a:pt x="2112" y="0"/>
                </a:moveTo>
                <a:lnTo>
                  <a:pt x="2112" y="144"/>
                </a:lnTo>
                <a:lnTo>
                  <a:pt x="1440" y="144"/>
                </a:lnTo>
                <a:lnTo>
                  <a:pt x="1440" y="720"/>
                </a:lnTo>
                <a:lnTo>
                  <a:pt x="384" y="720"/>
                </a:lnTo>
                <a:lnTo>
                  <a:pt x="384" y="1008"/>
                </a:lnTo>
                <a:lnTo>
                  <a:pt x="0" y="1008"/>
                </a:lnTo>
                <a:lnTo>
                  <a:pt x="0" y="1920"/>
                </a:lnTo>
                <a:lnTo>
                  <a:pt x="1248" y="1920"/>
                </a:lnTo>
                <a:lnTo>
                  <a:pt x="1248" y="2592"/>
                </a:lnTo>
                <a:lnTo>
                  <a:pt x="1248" y="2640"/>
                </a:lnTo>
              </a:path>
            </a:pathLst>
          </a:custGeom>
          <a:noFill/>
          <a:ln cap="flat" cmpd="sng" w="38100">
            <a:solidFill>
              <a:srgbClr val="FF0000"/>
            </a:solidFill>
            <a:prstDash val="solid"/>
            <a:round/>
            <a:headEnd len="med" w="med" type="none"/>
            <a:tailEnd len="med" w="med" type="none"/>
          </a:ln>
        </p:spPr>
        <p:txBody>
          <a:bodyPr anchorCtr="0" anchor="ctr" bIns="45700" lIns="91425" spcFirstLastPara="1" rIns="91425" wrap="square" tIns="45700">
            <a:noAutofit/>
          </a:bodyPr>
          <a:lstStyle/>
          <a:p>
            <a:pPr indent="0" lvl="0" marL="0">
              <a:spcBef>
                <a:spcPts val="0"/>
              </a:spcBef>
              <a:spcAft>
                <a:spcPts val="0"/>
              </a:spcAft>
              <a:buNone/>
            </a:pPr>
            <a:r>
              <a:t/>
            </a:r>
            <a:endParaRPr/>
          </a:p>
        </p:txBody>
      </p:sp>
      <p:sp>
        <p:nvSpPr>
          <p:cNvPr id="586" name="Shape 586"/>
          <p:cNvSpPr txBox="1"/>
          <p:nvPr>
            <p:ph type="title"/>
          </p:nvPr>
        </p:nvSpPr>
        <p:spPr>
          <a:xfrm>
            <a:off x="457200" y="532113"/>
            <a:ext cx="8229600" cy="1143000"/>
          </a:xfrm>
          <a:prstGeom prst="rect">
            <a:avLst/>
          </a:prstGeom>
          <a:noFill/>
          <a:ln>
            <a:noFill/>
          </a:ln>
        </p:spPr>
        <p:txBody>
          <a:bodyPr anchorCtr="0" anchor="ctr" bIns="45700" lIns="91425" spcFirstLastPara="1" rIns="45700" wrap="square" tIns="45700">
            <a:noAutofit/>
          </a:bodyPr>
          <a:lstStyle/>
          <a:p>
            <a:pPr indent="0" lvl="0" marL="0" marR="0" rtl="0" algn="l">
              <a:spcBef>
                <a:spcPts val="0"/>
              </a:spcBef>
              <a:spcAft>
                <a:spcPts val="0"/>
              </a:spcAft>
              <a:buClr>
                <a:srgbClr val="F34E26"/>
              </a:buClr>
              <a:buFont typeface="Arial"/>
              <a:buNone/>
            </a:pPr>
            <a:r>
              <a:rPr b="1" i="0" lang="en" u="none" cap="none" strike="noStrike">
                <a:solidFill>
                  <a:srgbClr val="FFFFFF"/>
                </a:solidFill>
                <a:latin typeface="Arial"/>
                <a:ea typeface="Arial"/>
                <a:cs typeface="Arial"/>
                <a:sym typeface="Arial"/>
              </a:rPr>
              <a:t>Path Testing</a:t>
            </a:r>
            <a:endParaRPr b="1" i="0" u="none" cap="none" strike="noStrike">
              <a:solidFill>
                <a:srgbClr val="FFFFFF"/>
              </a:solidFill>
              <a:latin typeface="Arial"/>
              <a:ea typeface="Arial"/>
              <a:cs typeface="Arial"/>
              <a:sym typeface="Arial"/>
            </a:endParaRPr>
          </a:p>
        </p:txBody>
      </p:sp>
      <p:sp>
        <p:nvSpPr>
          <p:cNvPr id="587" name="Shape 587"/>
          <p:cNvSpPr/>
          <p:nvPr/>
        </p:nvSpPr>
        <p:spPr>
          <a:xfrm>
            <a:off x="1770888" y="2356863"/>
            <a:ext cx="2590800" cy="4191000"/>
          </a:xfrm>
          <a:custGeom>
            <a:pathLst>
              <a:path extrusionOk="0" h="2640" w="1632">
                <a:moveTo>
                  <a:pt x="1632" y="0"/>
                </a:moveTo>
                <a:lnTo>
                  <a:pt x="1632" y="192"/>
                </a:lnTo>
                <a:lnTo>
                  <a:pt x="1008" y="192"/>
                </a:lnTo>
                <a:lnTo>
                  <a:pt x="1008" y="816"/>
                </a:lnTo>
                <a:lnTo>
                  <a:pt x="0" y="816"/>
                </a:lnTo>
                <a:lnTo>
                  <a:pt x="0" y="1104"/>
                </a:lnTo>
                <a:lnTo>
                  <a:pt x="432" y="1104"/>
                </a:lnTo>
                <a:lnTo>
                  <a:pt x="432" y="1824"/>
                </a:lnTo>
                <a:lnTo>
                  <a:pt x="768" y="1824"/>
                </a:lnTo>
                <a:lnTo>
                  <a:pt x="768" y="2640"/>
                </a:lnTo>
              </a:path>
            </a:pathLst>
          </a:custGeom>
          <a:noFill/>
          <a:ln cap="flat" cmpd="sng" w="38100">
            <a:solidFill>
              <a:srgbClr val="FF0000"/>
            </a:solidFill>
            <a:prstDash val="solid"/>
            <a:miter lim="8000"/>
            <a:headEnd len="med" w="med" type="none"/>
            <a:tailEnd len="med" w="med" type="none"/>
          </a:ln>
        </p:spPr>
        <p:txBody>
          <a:bodyPr anchorCtr="0" anchor="t" bIns="45700" lIns="91425" spcFirstLastPara="1" rIns="91425" wrap="square" tIns="45700">
            <a:noAutofit/>
          </a:bodyPr>
          <a:lstStyle/>
          <a:p>
            <a:pPr indent="0" lvl="0" marL="0">
              <a:spcBef>
                <a:spcPts val="0"/>
              </a:spcBef>
              <a:spcAft>
                <a:spcPts val="0"/>
              </a:spcAft>
              <a:buNone/>
            </a:pPr>
            <a:r>
              <a:t/>
            </a:r>
            <a:endParaRPr/>
          </a:p>
        </p:txBody>
      </p:sp>
      <p:cxnSp>
        <p:nvCxnSpPr>
          <p:cNvPr id="588" name="Shape 588"/>
          <p:cNvCxnSpPr>
            <a:stCxn id="569" idx="3"/>
          </p:cNvCxnSpPr>
          <p:nvPr/>
        </p:nvCxnSpPr>
        <p:spPr>
          <a:xfrm flipH="1" rot="10800000">
            <a:off x="5018113" y="2904869"/>
            <a:ext cx="1695600" cy="11100"/>
          </a:xfrm>
          <a:prstGeom prst="straightConnector1">
            <a:avLst/>
          </a:prstGeom>
          <a:noFill/>
          <a:ln cap="flat" cmpd="sng" w="19050">
            <a:solidFill>
              <a:schemeClr val="dk2"/>
            </a:solidFill>
            <a:prstDash val="solid"/>
            <a:round/>
            <a:headEnd len="lg" w="lg" type="none"/>
            <a:tailEnd len="lg" w="lg" type="none"/>
          </a:ln>
        </p:spPr>
      </p:cxnSp>
      <p:cxnSp>
        <p:nvCxnSpPr>
          <p:cNvPr id="589" name="Shape 589"/>
          <p:cNvCxnSpPr>
            <a:endCxn id="573" idx="0"/>
          </p:cNvCxnSpPr>
          <p:nvPr/>
        </p:nvCxnSpPr>
        <p:spPr>
          <a:xfrm flipH="1">
            <a:off x="6700863" y="2904763"/>
            <a:ext cx="3900" cy="316800"/>
          </a:xfrm>
          <a:prstGeom prst="straightConnector1">
            <a:avLst/>
          </a:prstGeom>
          <a:noFill/>
          <a:ln cap="flat" cmpd="sng" w="19050">
            <a:solidFill>
              <a:schemeClr val="dk2"/>
            </a:solidFill>
            <a:prstDash val="solid"/>
            <a:round/>
            <a:headEnd len="lg" w="lg" type="none"/>
            <a:tailEnd len="lg" w="lg" type="triangle"/>
          </a:ln>
        </p:spPr>
      </p:cxnSp>
      <p:cxnSp>
        <p:nvCxnSpPr>
          <p:cNvPr id="590" name="Shape 590"/>
          <p:cNvCxnSpPr>
            <a:stCxn id="579" idx="3"/>
          </p:cNvCxnSpPr>
          <p:nvPr/>
        </p:nvCxnSpPr>
        <p:spPr>
          <a:xfrm>
            <a:off x="3640163" y="5898881"/>
            <a:ext cx="4087200" cy="1200"/>
          </a:xfrm>
          <a:prstGeom prst="straightConnector1">
            <a:avLst/>
          </a:prstGeom>
          <a:noFill/>
          <a:ln cap="flat" cmpd="sng" w="19050">
            <a:solidFill>
              <a:schemeClr val="dk2"/>
            </a:solidFill>
            <a:prstDash val="solid"/>
            <a:round/>
            <a:headEnd len="lg" w="lg" type="none"/>
            <a:tailEnd len="lg" w="lg" type="none"/>
          </a:ln>
        </p:spPr>
      </p:cxnSp>
      <p:cxnSp>
        <p:nvCxnSpPr>
          <p:cNvPr id="591" name="Shape 591"/>
          <p:cNvCxnSpPr/>
          <p:nvPr/>
        </p:nvCxnSpPr>
        <p:spPr>
          <a:xfrm rot="10800000">
            <a:off x="7736750" y="2092175"/>
            <a:ext cx="9000" cy="3807900"/>
          </a:xfrm>
          <a:prstGeom prst="straightConnector1">
            <a:avLst/>
          </a:prstGeom>
          <a:noFill/>
          <a:ln cap="flat" cmpd="sng" w="19050">
            <a:solidFill>
              <a:schemeClr val="dk2"/>
            </a:solidFill>
            <a:prstDash val="solid"/>
            <a:round/>
            <a:headEnd len="lg" w="lg" type="none"/>
            <a:tailEnd len="lg" w="lg" type="none"/>
          </a:ln>
        </p:spPr>
      </p:cxnSp>
      <p:cxnSp>
        <p:nvCxnSpPr>
          <p:cNvPr id="592" name="Shape 592"/>
          <p:cNvCxnSpPr>
            <a:endCxn id="572" idx="3"/>
          </p:cNvCxnSpPr>
          <p:nvPr/>
        </p:nvCxnSpPr>
        <p:spPr>
          <a:xfrm rot="10800000">
            <a:off x="5094313" y="2074594"/>
            <a:ext cx="2633100" cy="8400"/>
          </a:xfrm>
          <a:prstGeom prst="straightConnector1">
            <a:avLst/>
          </a:prstGeom>
          <a:noFill/>
          <a:ln cap="flat" cmpd="sng" w="19050">
            <a:solidFill>
              <a:schemeClr val="dk2"/>
            </a:solidFill>
            <a:prstDash val="solid"/>
            <a:round/>
            <a:headEnd len="lg" w="lg" type="none"/>
            <a:tailEnd len="lg" w="lg" type="triangle"/>
          </a:ln>
        </p:spPr>
      </p:cxnSp>
      <p:cxnSp>
        <p:nvCxnSpPr>
          <p:cNvPr id="593" name="Shape 593"/>
          <p:cNvCxnSpPr>
            <a:stCxn id="573" idx="2"/>
          </p:cNvCxnSpPr>
          <p:nvPr/>
        </p:nvCxnSpPr>
        <p:spPr>
          <a:xfrm>
            <a:off x="6700863" y="3681938"/>
            <a:ext cx="22200" cy="1697700"/>
          </a:xfrm>
          <a:prstGeom prst="straightConnector1">
            <a:avLst/>
          </a:prstGeom>
          <a:noFill/>
          <a:ln cap="flat" cmpd="sng" w="19050">
            <a:solidFill>
              <a:schemeClr val="dk2"/>
            </a:solidFill>
            <a:prstDash val="solid"/>
            <a:round/>
            <a:headEnd len="lg" w="lg" type="none"/>
            <a:tailEnd len="lg" w="lg" type="none"/>
          </a:ln>
        </p:spPr>
      </p:cxnSp>
      <p:cxnSp>
        <p:nvCxnSpPr>
          <p:cNvPr id="594" name="Shape 594"/>
          <p:cNvCxnSpPr/>
          <p:nvPr/>
        </p:nvCxnSpPr>
        <p:spPr>
          <a:xfrm rot="10800000">
            <a:off x="3271025" y="5388825"/>
            <a:ext cx="3461100" cy="9000"/>
          </a:xfrm>
          <a:prstGeom prst="straightConnector1">
            <a:avLst/>
          </a:prstGeom>
          <a:noFill/>
          <a:ln cap="flat" cmpd="sng" w="19050">
            <a:solidFill>
              <a:schemeClr val="dk2"/>
            </a:solidFill>
            <a:prstDash val="solid"/>
            <a:round/>
            <a:headEnd len="lg" w="lg" type="none"/>
            <a:tailEnd len="lg" w="lg" type="none"/>
          </a:ln>
        </p:spPr>
      </p:cxnSp>
      <p:cxnSp>
        <p:nvCxnSpPr>
          <p:cNvPr id="595" name="Shape 595"/>
          <p:cNvCxnSpPr/>
          <p:nvPr/>
        </p:nvCxnSpPr>
        <p:spPr>
          <a:xfrm>
            <a:off x="3280275" y="5388700"/>
            <a:ext cx="9300" cy="264900"/>
          </a:xfrm>
          <a:prstGeom prst="straightConnector1">
            <a:avLst/>
          </a:prstGeom>
          <a:noFill/>
          <a:ln cap="flat" cmpd="sng" w="19050">
            <a:solidFill>
              <a:schemeClr val="dk2"/>
            </a:solidFill>
            <a:prstDash val="solid"/>
            <a:round/>
            <a:headEnd len="lg" w="lg" type="none"/>
            <a:tailEnd len="lg" w="lg" type="triangle"/>
          </a:ln>
        </p:spPr>
      </p:cxnSp>
      <p:sp>
        <p:nvSpPr>
          <p:cNvPr id="596" name="Shape 596"/>
          <p:cNvSpPr/>
          <p:nvPr/>
        </p:nvSpPr>
        <p:spPr>
          <a:xfrm>
            <a:off x="3640175" y="2146825"/>
            <a:ext cx="4114800" cy="4038600"/>
          </a:xfrm>
          <a:custGeom>
            <a:pathLst>
              <a:path extrusionOk="0" h="2544" w="2592">
                <a:moveTo>
                  <a:pt x="0" y="2544"/>
                </a:moveTo>
                <a:lnTo>
                  <a:pt x="2592" y="2544"/>
                </a:lnTo>
                <a:lnTo>
                  <a:pt x="2592" y="0"/>
                </a:lnTo>
                <a:lnTo>
                  <a:pt x="912" y="0"/>
                </a:lnTo>
              </a:path>
            </a:pathLst>
          </a:custGeom>
          <a:noFill/>
          <a:ln cap="flat" cmpd="sng" w="38100">
            <a:solidFill>
              <a:srgbClr val="66FF33"/>
            </a:solidFill>
            <a:prstDash val="solid"/>
            <a:round/>
            <a:headEnd len="med" w="med" type="none"/>
            <a:tailEnd len="med" w="med" type="none"/>
          </a:ln>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597" name="Shape 597"/>
          <p:cNvSpPr/>
          <p:nvPr/>
        </p:nvSpPr>
        <p:spPr>
          <a:xfrm>
            <a:off x="3718250" y="1976963"/>
            <a:ext cx="4114800" cy="4325938"/>
          </a:xfrm>
          <a:custGeom>
            <a:pathLst>
              <a:path extrusionOk="0" h="2725" w="2592">
                <a:moveTo>
                  <a:pt x="0" y="2725"/>
                </a:moveTo>
                <a:lnTo>
                  <a:pt x="2592" y="2725"/>
                </a:lnTo>
                <a:lnTo>
                  <a:pt x="2592" y="0"/>
                </a:lnTo>
                <a:lnTo>
                  <a:pt x="885" y="0"/>
                </a:lnTo>
              </a:path>
            </a:pathLst>
          </a:custGeom>
          <a:noFill/>
          <a:ln cap="flat" cmpd="sng" w="38100">
            <a:solidFill>
              <a:srgbClr val="0066FF"/>
            </a:solidFill>
            <a:prstDash val="solid"/>
            <a:round/>
            <a:headEnd len="med" w="med" type="none"/>
            <a:tailEnd len="med" w="med" type="none"/>
          </a:ln>
        </p:spPr>
        <p:txBody>
          <a:bodyPr anchorCtr="0" anchor="t" bIns="45700" lIns="91425" spcFirstLastPara="1" rIns="91425" wrap="square" tIns="45700">
            <a:noAutofit/>
          </a:bodyPr>
          <a:lstStyle/>
          <a:p>
            <a:pPr indent="0" lvl="0" marL="0">
              <a:spcBef>
                <a:spcPts val="0"/>
              </a:spcBef>
              <a:spcAft>
                <a:spcPts val="0"/>
              </a:spcAft>
              <a:buNone/>
            </a:pPr>
            <a:r>
              <a:t/>
            </a:r>
            <a:endParaRPr/>
          </a:p>
        </p:txBody>
      </p:sp>
      <p:cxnSp>
        <p:nvCxnSpPr>
          <p:cNvPr id="598" name="Shape 598"/>
          <p:cNvCxnSpPr>
            <a:stCxn id="571" idx="3"/>
          </p:cNvCxnSpPr>
          <p:nvPr/>
        </p:nvCxnSpPr>
        <p:spPr>
          <a:xfrm flipH="1" rot="10800000">
            <a:off x="3870350" y="3598944"/>
            <a:ext cx="934800" cy="6000"/>
          </a:xfrm>
          <a:prstGeom prst="straightConnector1">
            <a:avLst/>
          </a:prstGeom>
          <a:noFill/>
          <a:ln cap="flat" cmpd="sng" w="19050">
            <a:solidFill>
              <a:schemeClr val="dk2"/>
            </a:solidFill>
            <a:prstDash val="solid"/>
            <a:round/>
            <a:headEnd len="lg" w="lg" type="none"/>
            <a:tailEnd len="lg" w="lg" type="none"/>
          </a:ln>
        </p:spPr>
      </p:cxnSp>
      <p:cxnSp>
        <p:nvCxnSpPr>
          <p:cNvPr id="599" name="Shape 599"/>
          <p:cNvCxnSpPr/>
          <p:nvPr/>
        </p:nvCxnSpPr>
        <p:spPr>
          <a:xfrm>
            <a:off x="4796175" y="3589725"/>
            <a:ext cx="0" cy="328500"/>
          </a:xfrm>
          <a:prstGeom prst="straightConnector1">
            <a:avLst/>
          </a:prstGeom>
          <a:noFill/>
          <a:ln cap="flat" cmpd="sng" w="19050">
            <a:solidFill>
              <a:schemeClr val="dk2"/>
            </a:solidFill>
            <a:prstDash val="solid"/>
            <a:round/>
            <a:headEnd len="lg" w="lg" type="none"/>
            <a:tailEnd len="lg" w="lg" type="triangle"/>
          </a:ln>
        </p:spPr>
      </p:cxnSp>
      <p:cxnSp>
        <p:nvCxnSpPr>
          <p:cNvPr id="600" name="Shape 600"/>
          <p:cNvCxnSpPr>
            <a:stCxn id="571" idx="1"/>
          </p:cNvCxnSpPr>
          <p:nvPr/>
        </p:nvCxnSpPr>
        <p:spPr>
          <a:xfrm flipH="1">
            <a:off x="1910575" y="3604944"/>
            <a:ext cx="1194600" cy="3000"/>
          </a:xfrm>
          <a:prstGeom prst="straightConnector1">
            <a:avLst/>
          </a:prstGeom>
          <a:noFill/>
          <a:ln cap="flat" cmpd="sng" w="19050">
            <a:solidFill>
              <a:schemeClr val="dk2"/>
            </a:solidFill>
            <a:prstDash val="solid"/>
            <a:round/>
            <a:headEnd len="lg" w="lg" type="none"/>
            <a:tailEnd len="lg" w="lg" type="none"/>
          </a:ln>
        </p:spPr>
      </p:cxnSp>
      <p:cxnSp>
        <p:nvCxnSpPr>
          <p:cNvPr id="601" name="Shape 601"/>
          <p:cNvCxnSpPr>
            <a:endCxn id="578" idx="0"/>
          </p:cNvCxnSpPr>
          <p:nvPr/>
        </p:nvCxnSpPr>
        <p:spPr>
          <a:xfrm flipH="1">
            <a:off x="1881213" y="3598838"/>
            <a:ext cx="29400" cy="387900"/>
          </a:xfrm>
          <a:prstGeom prst="straightConnector1">
            <a:avLst/>
          </a:prstGeom>
          <a:noFill/>
          <a:ln cap="flat" cmpd="sng" w="19050">
            <a:solidFill>
              <a:schemeClr val="dk2"/>
            </a:solidFill>
            <a:prstDash val="solid"/>
            <a:round/>
            <a:headEnd len="lg" w="lg" type="none"/>
            <a:tailEnd len="lg" w="lg" type="triangle"/>
          </a:ln>
        </p:spPr>
      </p:cxnSp>
      <p:cxnSp>
        <p:nvCxnSpPr>
          <p:cNvPr id="602" name="Shape 602"/>
          <p:cNvCxnSpPr/>
          <p:nvPr/>
        </p:nvCxnSpPr>
        <p:spPr>
          <a:xfrm>
            <a:off x="4805300" y="4365925"/>
            <a:ext cx="9000" cy="1032000"/>
          </a:xfrm>
          <a:prstGeom prst="straightConnector1">
            <a:avLst/>
          </a:prstGeom>
          <a:noFill/>
          <a:ln cap="flat" cmpd="sng" w="19050">
            <a:solidFill>
              <a:schemeClr val="dk2"/>
            </a:solidFill>
            <a:prstDash val="solid"/>
            <a:round/>
            <a:headEnd len="lg" w="lg" type="none"/>
            <a:tailEnd len="lg" w="lg" type="none"/>
          </a:ln>
        </p:spPr>
      </p:cxnSp>
      <p:cxnSp>
        <p:nvCxnSpPr>
          <p:cNvPr id="603" name="Shape 603"/>
          <p:cNvCxnSpPr>
            <a:stCxn id="574" idx="0"/>
          </p:cNvCxnSpPr>
          <p:nvPr/>
        </p:nvCxnSpPr>
        <p:spPr>
          <a:xfrm flipH="1" rot="10800000">
            <a:off x="3946550" y="4155813"/>
            <a:ext cx="300" cy="519900"/>
          </a:xfrm>
          <a:prstGeom prst="straightConnector1">
            <a:avLst/>
          </a:prstGeom>
          <a:noFill/>
          <a:ln cap="flat" cmpd="sng" w="19050">
            <a:solidFill>
              <a:schemeClr val="dk2"/>
            </a:solidFill>
            <a:prstDash val="solid"/>
            <a:round/>
            <a:headEnd len="lg" w="lg" type="triangle"/>
            <a:tailEnd len="lg" w="lg" type="none"/>
          </a:ln>
        </p:spPr>
      </p:cxnSp>
      <p:cxnSp>
        <p:nvCxnSpPr>
          <p:cNvPr id="604" name="Shape 604"/>
          <p:cNvCxnSpPr/>
          <p:nvPr/>
        </p:nvCxnSpPr>
        <p:spPr>
          <a:xfrm>
            <a:off x="3946900" y="4146775"/>
            <a:ext cx="456600" cy="0"/>
          </a:xfrm>
          <a:prstGeom prst="straightConnector1">
            <a:avLst/>
          </a:prstGeom>
          <a:noFill/>
          <a:ln cap="flat" cmpd="sng" w="19050">
            <a:solidFill>
              <a:schemeClr val="dk2"/>
            </a:solidFill>
            <a:prstDash val="solid"/>
            <a:round/>
            <a:headEnd len="lg" w="lg" type="none"/>
            <a:tailEnd len="lg" w="lg" type="none"/>
          </a:ln>
        </p:spPr>
      </p:cxnSp>
      <p:cxnSp>
        <p:nvCxnSpPr>
          <p:cNvPr id="605" name="Shape 605"/>
          <p:cNvCxnSpPr/>
          <p:nvPr/>
        </p:nvCxnSpPr>
        <p:spPr>
          <a:xfrm>
            <a:off x="3965175" y="5151275"/>
            <a:ext cx="0" cy="246600"/>
          </a:xfrm>
          <a:prstGeom prst="straightConnector1">
            <a:avLst/>
          </a:prstGeom>
          <a:noFill/>
          <a:ln cap="flat" cmpd="sng" w="19050">
            <a:solidFill>
              <a:schemeClr val="dk2"/>
            </a:solidFill>
            <a:prstDash val="solid"/>
            <a:round/>
            <a:headEnd len="lg" w="lg" type="none"/>
            <a:tailEnd len="lg" w="lg" type="none"/>
          </a:ln>
        </p:spPr>
      </p:cxnSp>
      <p:cxnSp>
        <p:nvCxnSpPr>
          <p:cNvPr id="606" name="Shape 606"/>
          <p:cNvCxnSpPr/>
          <p:nvPr/>
        </p:nvCxnSpPr>
        <p:spPr>
          <a:xfrm rot="10800000">
            <a:off x="1284412" y="5397850"/>
            <a:ext cx="1990800" cy="0"/>
          </a:xfrm>
          <a:prstGeom prst="straightConnector1">
            <a:avLst/>
          </a:prstGeom>
          <a:noFill/>
          <a:ln cap="flat" cmpd="sng" w="19050">
            <a:solidFill>
              <a:schemeClr val="dk2"/>
            </a:solidFill>
            <a:prstDash val="solid"/>
            <a:round/>
            <a:headEnd len="lg" w="lg" type="none"/>
            <a:tailEnd len="lg" w="lg" type="none"/>
          </a:ln>
        </p:spPr>
      </p:cxnSp>
      <p:cxnSp>
        <p:nvCxnSpPr>
          <p:cNvPr id="607" name="Shape 607"/>
          <p:cNvCxnSpPr>
            <a:stCxn id="576" idx="2"/>
          </p:cNvCxnSpPr>
          <p:nvPr/>
        </p:nvCxnSpPr>
        <p:spPr>
          <a:xfrm>
            <a:off x="1268438" y="5134500"/>
            <a:ext cx="2700" cy="263400"/>
          </a:xfrm>
          <a:prstGeom prst="straightConnector1">
            <a:avLst/>
          </a:prstGeom>
          <a:noFill/>
          <a:ln cap="flat" cmpd="sng" w="19050">
            <a:solidFill>
              <a:schemeClr val="dk2"/>
            </a:solidFill>
            <a:prstDash val="solid"/>
            <a:round/>
            <a:headEnd len="lg" w="lg" type="none"/>
            <a:tailEnd len="lg" w="lg" type="none"/>
          </a:ln>
        </p:spPr>
      </p:cxnSp>
      <p:cxnSp>
        <p:nvCxnSpPr>
          <p:cNvPr id="608" name="Shape 608"/>
          <p:cNvCxnSpPr>
            <a:stCxn id="575" idx="2"/>
          </p:cNvCxnSpPr>
          <p:nvPr/>
        </p:nvCxnSpPr>
        <p:spPr>
          <a:xfrm>
            <a:off x="2492401" y="5134500"/>
            <a:ext cx="11700" cy="263400"/>
          </a:xfrm>
          <a:prstGeom prst="straightConnector1">
            <a:avLst/>
          </a:prstGeom>
          <a:noFill/>
          <a:ln cap="flat" cmpd="sng" w="19050">
            <a:solidFill>
              <a:schemeClr val="dk2"/>
            </a:solidFill>
            <a:prstDash val="solid"/>
            <a:round/>
            <a:headEnd len="lg" w="lg" type="none"/>
            <a:tailEnd len="lg" w="lg" type="none"/>
          </a:ln>
        </p:spPr>
      </p:cxnSp>
      <p:cxnSp>
        <p:nvCxnSpPr>
          <p:cNvPr id="609" name="Shape 609"/>
          <p:cNvCxnSpPr>
            <a:endCxn id="575" idx="0"/>
          </p:cNvCxnSpPr>
          <p:nvPr/>
        </p:nvCxnSpPr>
        <p:spPr>
          <a:xfrm flipH="1">
            <a:off x="2492401" y="4229013"/>
            <a:ext cx="2400" cy="446700"/>
          </a:xfrm>
          <a:prstGeom prst="straightConnector1">
            <a:avLst/>
          </a:prstGeom>
          <a:noFill/>
          <a:ln cap="flat" cmpd="sng" w="19050">
            <a:solidFill>
              <a:schemeClr val="dk2"/>
            </a:solidFill>
            <a:prstDash val="solid"/>
            <a:round/>
            <a:headEnd len="lg" w="lg" type="none"/>
            <a:tailEnd len="lg" w="lg" type="triangle"/>
          </a:ln>
        </p:spPr>
      </p:cxnSp>
      <p:cxnSp>
        <p:nvCxnSpPr>
          <p:cNvPr id="610" name="Shape 610"/>
          <p:cNvCxnSpPr>
            <a:endCxn id="576" idx="0"/>
          </p:cNvCxnSpPr>
          <p:nvPr/>
        </p:nvCxnSpPr>
        <p:spPr>
          <a:xfrm flipH="1">
            <a:off x="1268438" y="4210713"/>
            <a:ext cx="2700" cy="465000"/>
          </a:xfrm>
          <a:prstGeom prst="straightConnector1">
            <a:avLst/>
          </a:prstGeom>
          <a:noFill/>
          <a:ln cap="flat" cmpd="sng" w="19050">
            <a:solidFill>
              <a:schemeClr val="dk2"/>
            </a:solidFill>
            <a:prstDash val="solid"/>
            <a:round/>
            <a:headEnd len="lg" w="lg" type="none"/>
            <a:tailEnd len="lg" w="lg" type="triangle"/>
          </a:ln>
        </p:spPr>
      </p:cxnSp>
      <p:cxnSp>
        <p:nvCxnSpPr>
          <p:cNvPr id="611" name="Shape 611"/>
          <p:cNvCxnSpPr>
            <a:stCxn id="578" idx="3"/>
          </p:cNvCxnSpPr>
          <p:nvPr/>
        </p:nvCxnSpPr>
        <p:spPr>
          <a:xfrm flipH="1" rot="10800000">
            <a:off x="2263800" y="4210731"/>
            <a:ext cx="249300" cy="5400"/>
          </a:xfrm>
          <a:prstGeom prst="straightConnector1">
            <a:avLst/>
          </a:prstGeom>
          <a:noFill/>
          <a:ln cap="flat" cmpd="sng" w="19050">
            <a:solidFill>
              <a:schemeClr val="dk2"/>
            </a:solidFill>
            <a:prstDash val="solid"/>
            <a:round/>
            <a:headEnd len="lg" w="lg" type="none"/>
            <a:tailEnd len="lg" w="lg" type="none"/>
          </a:ln>
        </p:spPr>
      </p:cxnSp>
      <p:cxnSp>
        <p:nvCxnSpPr>
          <p:cNvPr id="612" name="Shape 612"/>
          <p:cNvCxnSpPr>
            <a:stCxn id="578" idx="1"/>
          </p:cNvCxnSpPr>
          <p:nvPr/>
        </p:nvCxnSpPr>
        <p:spPr>
          <a:xfrm flipH="1">
            <a:off x="1280525" y="4216131"/>
            <a:ext cx="218100" cy="3600"/>
          </a:xfrm>
          <a:prstGeom prst="straightConnector1">
            <a:avLst/>
          </a:prstGeom>
          <a:noFill/>
          <a:ln cap="flat" cmpd="sng" w="19050">
            <a:solidFill>
              <a:schemeClr val="dk2"/>
            </a:solidFill>
            <a:prstDash val="solid"/>
            <a:round/>
            <a:headEnd len="lg" w="lg" type="none"/>
            <a:tailEnd len="lg" w="lg" type="none"/>
          </a:ln>
        </p:spPr>
      </p:cxnSp>
      <p:sp>
        <p:nvSpPr>
          <p:cNvPr id="613" name="Shape 613"/>
          <p:cNvSpPr/>
          <p:nvPr/>
        </p:nvSpPr>
        <p:spPr>
          <a:xfrm>
            <a:off x="3073575" y="2318775"/>
            <a:ext cx="1600200" cy="4190999"/>
          </a:xfrm>
          <a:custGeom>
            <a:pathLst>
              <a:path extrusionOk="0" h="2592" w="1008">
                <a:moveTo>
                  <a:pt x="864" y="0"/>
                </a:moveTo>
                <a:lnTo>
                  <a:pt x="864" y="288"/>
                </a:lnTo>
                <a:lnTo>
                  <a:pt x="288" y="288"/>
                </a:lnTo>
                <a:lnTo>
                  <a:pt x="288" y="768"/>
                </a:lnTo>
                <a:lnTo>
                  <a:pt x="1008" y="768"/>
                </a:lnTo>
                <a:lnTo>
                  <a:pt x="1008" y="1056"/>
                </a:lnTo>
                <a:lnTo>
                  <a:pt x="384" y="1056"/>
                </a:lnTo>
                <a:lnTo>
                  <a:pt x="384" y="1824"/>
                </a:lnTo>
                <a:lnTo>
                  <a:pt x="0" y="1824"/>
                </a:lnTo>
                <a:lnTo>
                  <a:pt x="0" y="2592"/>
                </a:lnTo>
              </a:path>
            </a:pathLst>
          </a:custGeom>
          <a:noFill/>
          <a:ln cap="flat" cmpd="sng" w="38100">
            <a:solidFill>
              <a:srgbClr val="FF0000"/>
            </a:solidFill>
            <a:prstDash val="solid"/>
            <a:round/>
            <a:headEnd len="med" w="med" type="none"/>
            <a:tailEnd len="med" w="med" type="none"/>
          </a:ln>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614" name="Shape 614"/>
          <p:cNvSpPr/>
          <p:nvPr/>
        </p:nvSpPr>
        <p:spPr>
          <a:xfrm>
            <a:off x="3151188" y="2304000"/>
            <a:ext cx="2125663" cy="4122738"/>
          </a:xfrm>
          <a:custGeom>
            <a:pathLst>
              <a:path extrusionOk="0" h="2597" w="1339">
                <a:moveTo>
                  <a:pt x="859" y="0"/>
                </a:moveTo>
                <a:lnTo>
                  <a:pt x="859" y="384"/>
                </a:lnTo>
                <a:lnTo>
                  <a:pt x="283" y="384"/>
                </a:lnTo>
                <a:lnTo>
                  <a:pt x="283" y="672"/>
                </a:lnTo>
                <a:lnTo>
                  <a:pt x="1003" y="672"/>
                </a:lnTo>
                <a:lnTo>
                  <a:pt x="1003" y="1056"/>
                </a:lnTo>
                <a:lnTo>
                  <a:pt x="1339" y="1056"/>
                </a:lnTo>
                <a:lnTo>
                  <a:pt x="1334" y="1872"/>
                </a:lnTo>
                <a:lnTo>
                  <a:pt x="11" y="1877"/>
                </a:lnTo>
                <a:lnTo>
                  <a:pt x="0" y="2597"/>
                </a:lnTo>
              </a:path>
            </a:pathLst>
          </a:custGeom>
          <a:noFill/>
          <a:ln cap="flat" cmpd="sng" w="38100">
            <a:solidFill>
              <a:srgbClr val="66FF33"/>
            </a:solidFill>
            <a:prstDash val="solid"/>
            <a:round/>
            <a:headEnd len="med" w="med" type="none"/>
            <a:tailEnd len="med" w="med" type="none"/>
          </a:ln>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615" name="Shape 615"/>
          <p:cNvSpPr txBox="1"/>
          <p:nvPr/>
        </p:nvSpPr>
        <p:spPr>
          <a:xfrm>
            <a:off x="7226327" y="4365925"/>
            <a:ext cx="1746300" cy="458700"/>
          </a:xfrm>
          <a:prstGeom prst="rect">
            <a:avLst/>
          </a:prstGeom>
          <a:solidFill>
            <a:srgbClr val="FFFFFF"/>
          </a:solidFill>
          <a:ln>
            <a:noFill/>
          </a:ln>
        </p:spPr>
        <p:txBody>
          <a:bodyPr anchorCtr="0" anchor="t" bIns="45875" lIns="91775" spcFirstLastPara="1" rIns="91775" wrap="square" tIns="45875">
            <a:noAutofit/>
          </a:bodyPr>
          <a:lstStyle/>
          <a:p>
            <a:pPr indent="0" lvl="0" marL="0" marR="0" rtl="0" algn="l">
              <a:spcBef>
                <a:spcPts val="0"/>
              </a:spcBef>
              <a:spcAft>
                <a:spcPts val="0"/>
              </a:spcAft>
              <a:buNone/>
            </a:pPr>
            <a:r>
              <a:rPr b="0" i="0" lang="en" sz="2400" u="none" cap="none" strike="noStrike">
                <a:solidFill>
                  <a:schemeClr val="dk1"/>
                </a:solidFill>
                <a:latin typeface="Arial"/>
                <a:ea typeface="Arial"/>
                <a:cs typeface="Arial"/>
                <a:sym typeface="Arial"/>
              </a:rPr>
              <a:t>loop &lt;= 20</a:t>
            </a:r>
            <a:endParaRPr b="0" i="0" sz="1800" u="none" cap="none" strike="noStrike">
              <a:solidFill>
                <a:schemeClr val="dk1"/>
              </a:solidFill>
              <a:latin typeface="Arial"/>
              <a:ea typeface="Arial"/>
              <a:cs typeface="Arial"/>
              <a:sym typeface="Arial"/>
            </a:endParaRPr>
          </a:p>
        </p:txBody>
      </p:sp>
      <p:sp>
        <p:nvSpPr>
          <p:cNvPr id="616" name="Shape 616"/>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84"/>
                                        </p:tgtEl>
                                        <p:attrNameLst>
                                          <p:attrName>style.visibility</p:attrName>
                                        </p:attrNameLst>
                                      </p:cBhvr>
                                      <p:to>
                                        <p:strVal val="visible"/>
                                      </p:to>
                                    </p:set>
                                    <p:animEffect filter="fade" transition="in">
                                      <p:cBhvr>
                                        <p:cTn dur="1"/>
                                        <p:tgtEl>
                                          <p:spTgt spid="584"/>
                                        </p:tgtEl>
                                      </p:cBhvr>
                                    </p:animEffect>
                                  </p:childTnLst>
                                </p:cTn>
                              </p:par>
                              <p:par>
                                <p:cTn fill="hold" nodeType="withEffect" presetClass="entr" presetID="10" presetSubtype="0">
                                  <p:stCondLst>
                                    <p:cond delay="0"/>
                                  </p:stCondLst>
                                  <p:childTnLst>
                                    <p:set>
                                      <p:cBhvr>
                                        <p:cTn dur="1" fill="hold">
                                          <p:stCondLst>
                                            <p:cond delay="0"/>
                                          </p:stCondLst>
                                        </p:cTn>
                                        <p:tgtEl>
                                          <p:spTgt spid="585"/>
                                        </p:tgtEl>
                                        <p:attrNameLst>
                                          <p:attrName>style.visibility</p:attrName>
                                        </p:attrNameLst>
                                      </p:cBhvr>
                                      <p:to>
                                        <p:strVal val="visible"/>
                                      </p:to>
                                    </p:set>
                                    <p:animEffect filter="fade" transition="in">
                                      <p:cBhvr>
                                        <p:cTn dur="1"/>
                                        <p:tgtEl>
                                          <p:spTgt spid="585"/>
                                        </p:tgtEl>
                                      </p:cBhvr>
                                    </p:animEffect>
                                  </p:childTnLst>
                                </p:cTn>
                              </p:par>
                              <p:par>
                                <p:cTn fill="hold" nodeType="withEffect" presetClass="entr" presetID="10" presetSubtype="0">
                                  <p:stCondLst>
                                    <p:cond delay="0"/>
                                  </p:stCondLst>
                                  <p:childTnLst>
                                    <p:set>
                                      <p:cBhvr>
                                        <p:cTn dur="1" fill="hold">
                                          <p:stCondLst>
                                            <p:cond delay="0"/>
                                          </p:stCondLst>
                                        </p:cTn>
                                        <p:tgtEl>
                                          <p:spTgt spid="587"/>
                                        </p:tgtEl>
                                        <p:attrNameLst>
                                          <p:attrName>style.visibility</p:attrName>
                                        </p:attrNameLst>
                                      </p:cBhvr>
                                      <p:to>
                                        <p:strVal val="visible"/>
                                      </p:to>
                                    </p:set>
                                    <p:animEffect filter="fade" transition="in">
                                      <p:cBhvr>
                                        <p:cTn dur="1"/>
                                        <p:tgtEl>
                                          <p:spTgt spid="587"/>
                                        </p:tgtEl>
                                      </p:cBhvr>
                                    </p:animEffect>
                                  </p:childTnLst>
                                </p:cTn>
                              </p:par>
                              <p:par>
                                <p:cTn fill="hold" nodeType="withEffect" presetClass="entr" presetID="10" presetSubtype="0">
                                  <p:stCondLst>
                                    <p:cond delay="0"/>
                                  </p:stCondLst>
                                  <p:childTnLst>
                                    <p:set>
                                      <p:cBhvr>
                                        <p:cTn dur="1" fill="hold">
                                          <p:stCondLst>
                                            <p:cond delay="0"/>
                                          </p:stCondLst>
                                        </p:cTn>
                                        <p:tgtEl>
                                          <p:spTgt spid="613"/>
                                        </p:tgtEl>
                                        <p:attrNameLst>
                                          <p:attrName>style.visibility</p:attrName>
                                        </p:attrNameLst>
                                      </p:cBhvr>
                                      <p:to>
                                        <p:strVal val="visible"/>
                                      </p:to>
                                    </p:set>
                                    <p:animEffect filter="fade" transition="in">
                                      <p:cBhvr>
                                        <p:cTn dur="1"/>
                                        <p:tgtEl>
                                          <p:spTgt spid="61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14"/>
                                        </p:tgtEl>
                                        <p:attrNameLst>
                                          <p:attrName>style.visibility</p:attrName>
                                        </p:attrNameLst>
                                      </p:cBhvr>
                                      <p:to>
                                        <p:strVal val="visible"/>
                                      </p:to>
                                    </p:set>
                                    <p:animEffect filter="fade" transition="in">
                                      <p:cBhvr>
                                        <p:cTn dur="1"/>
                                        <p:tgtEl>
                                          <p:spTgt spid="614"/>
                                        </p:tgtEl>
                                      </p:cBhvr>
                                    </p:animEffect>
                                  </p:childTnLst>
                                </p:cTn>
                              </p:par>
                              <p:par>
                                <p:cTn fill="hold" nodeType="withEffect" presetClass="entr" presetID="10" presetSubtype="0">
                                  <p:stCondLst>
                                    <p:cond delay="0"/>
                                  </p:stCondLst>
                                  <p:childTnLst>
                                    <p:set>
                                      <p:cBhvr>
                                        <p:cTn dur="1" fill="hold">
                                          <p:stCondLst>
                                            <p:cond delay="0"/>
                                          </p:stCondLst>
                                        </p:cTn>
                                        <p:tgtEl>
                                          <p:spTgt spid="596"/>
                                        </p:tgtEl>
                                        <p:attrNameLst>
                                          <p:attrName>style.visibility</p:attrName>
                                        </p:attrNameLst>
                                      </p:cBhvr>
                                      <p:to>
                                        <p:strVal val="visible"/>
                                      </p:to>
                                    </p:set>
                                    <p:animEffect filter="fade" transition="in">
                                      <p:cBhvr>
                                        <p:cTn dur="1"/>
                                        <p:tgtEl>
                                          <p:spTgt spid="59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97"/>
                                        </p:tgtEl>
                                        <p:attrNameLst>
                                          <p:attrName>style.visibility</p:attrName>
                                        </p:attrNameLst>
                                      </p:cBhvr>
                                      <p:to>
                                        <p:strVal val="visible"/>
                                      </p:to>
                                    </p:set>
                                    <p:animEffect filter="fade" transition="in">
                                      <p:cBhvr>
                                        <p:cTn dur="1"/>
                                        <p:tgtEl>
                                          <p:spTgt spid="597"/>
                                        </p:tgtEl>
                                      </p:cBhvr>
                                    </p:animEffect>
                                  </p:childTnLst>
                                </p:cTn>
                              </p:par>
                              <p:par>
                                <p:cTn fill="hold" nodeType="withEffect" presetClass="entr" presetID="10" presetSubtype="0">
                                  <p:stCondLst>
                                    <p:cond delay="0"/>
                                  </p:stCondLst>
                                  <p:childTnLst>
                                    <p:set>
                                      <p:cBhvr>
                                        <p:cTn dur="1" fill="hold">
                                          <p:stCondLst>
                                            <p:cond delay="0"/>
                                          </p:stCondLst>
                                        </p:cTn>
                                        <p:tgtEl>
                                          <p:spTgt spid="615"/>
                                        </p:tgtEl>
                                        <p:attrNameLst>
                                          <p:attrName>style.visibility</p:attrName>
                                        </p:attrNameLst>
                                      </p:cBhvr>
                                      <p:to>
                                        <p:strVal val="visible"/>
                                      </p:to>
                                    </p:set>
                                    <p:animEffect filter="fade" transition="in">
                                      <p:cBhvr>
                                        <p:cTn dur="1"/>
                                        <p:tgtEl>
                                          <p:spTgt spid="61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 name="Shape 68"/>
        <p:cNvGrpSpPr/>
        <p:nvPr/>
      </p:nvGrpSpPr>
      <p:grpSpPr>
        <a:xfrm>
          <a:off x="0" y="0"/>
          <a:ext cx="0" cy="0"/>
          <a:chOff x="0" y="0"/>
          <a:chExt cx="0" cy="0"/>
        </a:xfrm>
      </p:grpSpPr>
      <p:sp>
        <p:nvSpPr>
          <p:cNvPr id="69" name="Shape 69"/>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Test Adequacy Metrics</a:t>
            </a:r>
            <a:endParaRPr/>
          </a:p>
        </p:txBody>
      </p:sp>
      <p:sp>
        <p:nvSpPr>
          <p:cNvPr id="70" name="Shape 70"/>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Instead - can we </a:t>
            </a:r>
            <a:r>
              <a:rPr b="1" lang="en"/>
              <a:t>compromise between the impossible and the inadequate</a:t>
            </a:r>
            <a:r>
              <a:rPr lang="en"/>
              <a:t>?</a:t>
            </a:r>
            <a:endParaRPr/>
          </a:p>
          <a:p>
            <a:pPr indent="0" lvl="0" marL="0" rtl="0" algn="l">
              <a:spcBef>
                <a:spcPts val="600"/>
              </a:spcBef>
              <a:spcAft>
                <a:spcPts val="0"/>
              </a:spcAft>
              <a:buNone/>
            </a:pPr>
            <a:r>
              <a:t/>
            </a:r>
            <a:endParaRPr/>
          </a:p>
          <a:p>
            <a:pPr indent="-419100" lvl="0" marL="457200" rtl="0" algn="l">
              <a:spcBef>
                <a:spcPts val="600"/>
              </a:spcBef>
              <a:spcAft>
                <a:spcPts val="0"/>
              </a:spcAft>
              <a:buSzPts val="3000"/>
              <a:buChar char="●"/>
            </a:pPr>
            <a:r>
              <a:rPr lang="en"/>
              <a:t>Can we measure “good testing”? </a:t>
            </a:r>
            <a:endParaRPr/>
          </a:p>
          <a:p>
            <a:pPr indent="-381000" lvl="1" marL="914400" rtl="0" algn="l">
              <a:spcBef>
                <a:spcPts val="0"/>
              </a:spcBef>
              <a:spcAft>
                <a:spcPts val="0"/>
              </a:spcAft>
              <a:buSzPts val="2400"/>
              <a:buChar char="○"/>
            </a:pPr>
            <a:r>
              <a:rPr lang="en"/>
              <a:t>Test adequacy metrics “score” testing efforts by measuring the completion of a set of </a:t>
            </a:r>
            <a:r>
              <a:rPr b="1" lang="en"/>
              <a:t>test obligations</a:t>
            </a:r>
            <a:r>
              <a:rPr lang="en"/>
              <a:t>.</a:t>
            </a:r>
            <a:endParaRPr/>
          </a:p>
          <a:p>
            <a:pPr indent="-381000" lvl="2" marL="1371600" rtl="0" algn="l">
              <a:spcBef>
                <a:spcPts val="0"/>
              </a:spcBef>
              <a:spcAft>
                <a:spcPts val="0"/>
              </a:spcAft>
              <a:buSzPts val="2400"/>
              <a:buChar char="■"/>
            </a:pPr>
            <a:r>
              <a:rPr lang="en"/>
              <a:t>Properties that must be met by our test cases.</a:t>
            </a:r>
            <a:endParaRPr/>
          </a:p>
          <a:p>
            <a:pPr indent="0" lvl="0" marL="0" rtl="0" algn="l">
              <a:spcBef>
                <a:spcPts val="600"/>
              </a:spcBef>
              <a:spcAft>
                <a:spcPts val="0"/>
              </a:spcAft>
              <a:buNone/>
            </a:pPr>
            <a:r>
              <a:t/>
            </a:r>
            <a:endParaRPr/>
          </a:p>
          <a:p>
            <a:pPr indent="0" lvl="0" marL="0" rtl="0" algn="r">
              <a:spcBef>
                <a:spcPts val="600"/>
              </a:spcBef>
              <a:spcAft>
                <a:spcPts val="0"/>
              </a:spcAft>
              <a:buClr>
                <a:schemeClr val="dk1"/>
              </a:buClr>
              <a:buSzPts val="1100"/>
              <a:buFont typeface="Arial"/>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p:txBody>
      </p:sp>
      <p:sp>
        <p:nvSpPr>
          <p:cNvPr id="71" name="Shape 71"/>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0" name="Shape 620"/>
        <p:cNvGrpSpPr/>
        <p:nvPr/>
      </p:nvGrpSpPr>
      <p:grpSpPr>
        <a:xfrm>
          <a:off x="0" y="0"/>
          <a:ext cx="0" cy="0"/>
          <a:chOff x="0" y="0"/>
          <a:chExt cx="0" cy="0"/>
        </a:xfrm>
      </p:grpSpPr>
      <p:sp>
        <p:nvSpPr>
          <p:cNvPr id="621" name="Shape 621"/>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Number of Tests</a:t>
            </a:r>
            <a:endParaRPr/>
          </a:p>
        </p:txBody>
      </p:sp>
      <p:sp>
        <p:nvSpPr>
          <p:cNvPr id="622" name="Shape 622"/>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marR="0" rtl="0" algn="l">
              <a:lnSpc>
                <a:spcPct val="120000"/>
              </a:lnSpc>
              <a:spcBef>
                <a:spcPts val="0"/>
              </a:spcBef>
              <a:spcAft>
                <a:spcPts val="0"/>
              </a:spcAft>
              <a:buNone/>
            </a:pPr>
            <a:r>
              <a:t/>
            </a:r>
            <a:endParaRPr/>
          </a:p>
          <a:p>
            <a:pPr indent="0" lvl="0" marL="0" rtl="0">
              <a:spcBef>
                <a:spcPts val="0"/>
              </a:spcBef>
              <a:spcAft>
                <a:spcPts val="0"/>
              </a:spcAft>
              <a:buClr>
                <a:schemeClr val="dk1"/>
              </a:buClr>
              <a:buFont typeface="Arial"/>
              <a:buNone/>
            </a:pPr>
            <a:r>
              <a:rPr lang="en" sz="3200"/>
              <a:t>Path coverage for that loop bound requires:</a:t>
            </a:r>
            <a:endParaRPr sz="3200"/>
          </a:p>
          <a:p>
            <a:pPr indent="0" lvl="0" marL="0" rtl="0">
              <a:spcBef>
                <a:spcPts val="0"/>
              </a:spcBef>
              <a:spcAft>
                <a:spcPts val="0"/>
              </a:spcAft>
              <a:buNone/>
            </a:pPr>
            <a:r>
              <a:rPr b="1" lang="en" sz="3200"/>
              <a:t>3,656,158,440,062,976</a:t>
            </a:r>
            <a:r>
              <a:rPr lang="en" sz="3200"/>
              <a:t> test cases</a:t>
            </a:r>
            <a:endParaRPr sz="3200"/>
          </a:p>
          <a:p>
            <a:pPr indent="0" lvl="0" marL="0" rtl="0">
              <a:spcBef>
                <a:spcPts val="0"/>
              </a:spcBef>
              <a:spcAft>
                <a:spcPts val="0"/>
              </a:spcAft>
              <a:buClr>
                <a:schemeClr val="dk1"/>
              </a:buClr>
              <a:buSzPts val="1100"/>
              <a:buFont typeface="Arial"/>
              <a:buNone/>
            </a:pPr>
            <a:br>
              <a:rPr lang="en" sz="3200"/>
            </a:br>
            <a:r>
              <a:rPr lang="en" sz="3200"/>
              <a:t>If you run 1000 tests per second, this will take </a:t>
            </a:r>
            <a:r>
              <a:rPr b="1" lang="en" sz="3200"/>
              <a:t>116,000 years</a:t>
            </a:r>
            <a:r>
              <a:rPr lang="en" sz="3200"/>
              <a:t>.</a:t>
            </a:r>
            <a:endParaRPr sz="3200"/>
          </a:p>
          <a:p>
            <a:pPr indent="0" lvl="0" marL="0" marR="0" rtl="0" algn="l">
              <a:lnSpc>
                <a:spcPct val="120000"/>
              </a:lnSpc>
              <a:spcBef>
                <a:spcPts val="0"/>
              </a:spcBef>
              <a:spcAft>
                <a:spcPts val="0"/>
              </a:spcAft>
              <a:buNone/>
            </a:pPr>
            <a:r>
              <a:t/>
            </a:r>
            <a:endParaRPr/>
          </a:p>
          <a:p>
            <a:pPr indent="0" lvl="0" marL="0" marR="0" rtl="0" algn="l">
              <a:lnSpc>
                <a:spcPct val="120000"/>
              </a:lnSpc>
              <a:spcBef>
                <a:spcPts val="0"/>
              </a:spcBef>
              <a:spcAft>
                <a:spcPts val="0"/>
              </a:spcAft>
              <a:buNone/>
            </a:pPr>
            <a:r>
              <a:rPr lang="en"/>
              <a:t>However, there are ways to get some of the benefits of path coverage without the cost...</a:t>
            </a:r>
            <a:endParaRPr/>
          </a:p>
        </p:txBody>
      </p:sp>
      <p:sp>
        <p:nvSpPr>
          <p:cNvPr id="623" name="Shape 623"/>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7" name="Shape 627"/>
        <p:cNvGrpSpPr/>
        <p:nvPr/>
      </p:nvGrpSpPr>
      <p:grpSpPr>
        <a:xfrm>
          <a:off x="0" y="0"/>
          <a:ext cx="0" cy="0"/>
          <a:chOff x="0" y="0"/>
          <a:chExt cx="0" cy="0"/>
        </a:xfrm>
      </p:grpSpPr>
      <p:sp>
        <p:nvSpPr>
          <p:cNvPr id="628" name="Shape 628"/>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We Have Learned</a:t>
            </a:r>
            <a:endParaRPr/>
          </a:p>
        </p:txBody>
      </p:sp>
      <p:sp>
        <p:nvSpPr>
          <p:cNvPr id="629" name="Shape 629"/>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0"/>
              </a:spcBef>
              <a:spcAft>
                <a:spcPts val="0"/>
              </a:spcAft>
              <a:buClr>
                <a:schemeClr val="dk1"/>
              </a:buClr>
              <a:buSzPts val="3000"/>
              <a:buFont typeface="Arial"/>
              <a:buChar char="●"/>
            </a:pPr>
            <a:r>
              <a:rPr lang="en"/>
              <a:t>Test adequacy metrics let us “measure” how good our testing efforts are.</a:t>
            </a:r>
            <a:endParaRPr/>
          </a:p>
          <a:p>
            <a:pPr indent="-381000" lvl="1" marL="914400" marR="0" rtl="0" algn="l">
              <a:lnSpc>
                <a:spcPct val="100000"/>
              </a:lnSpc>
              <a:spcBef>
                <a:spcPts val="0"/>
              </a:spcBef>
              <a:spcAft>
                <a:spcPts val="0"/>
              </a:spcAft>
              <a:buSzPts val="2400"/>
              <a:buChar char="○"/>
            </a:pPr>
            <a:r>
              <a:rPr lang="en"/>
              <a:t>They prescribe test obligations that can be used to remove inadequacies from test suites.</a:t>
            </a:r>
            <a:endParaRPr/>
          </a:p>
          <a:p>
            <a:pPr indent="-419100" lvl="0" marL="457200" marR="0" rtl="0" algn="l">
              <a:lnSpc>
                <a:spcPct val="100000"/>
              </a:lnSpc>
              <a:spcBef>
                <a:spcPts val="0"/>
              </a:spcBef>
              <a:spcAft>
                <a:spcPts val="0"/>
              </a:spcAft>
              <a:buClr>
                <a:schemeClr val="dk1"/>
              </a:buClr>
              <a:buSzPts val="3000"/>
              <a:buFont typeface="Arial"/>
              <a:buChar char="●"/>
            </a:pPr>
            <a:r>
              <a:rPr lang="en"/>
              <a:t>Code structure is used in many adequacy metrics. Many different criteria, based on:</a:t>
            </a:r>
            <a:endParaRPr/>
          </a:p>
          <a:p>
            <a:pPr indent="-381000" lvl="1" marL="914400" marR="0" rtl="0" algn="l">
              <a:lnSpc>
                <a:spcPct val="100000"/>
              </a:lnSpc>
              <a:spcBef>
                <a:spcPts val="0"/>
              </a:spcBef>
              <a:spcAft>
                <a:spcPts val="0"/>
              </a:spcAft>
              <a:buSzPts val="2400"/>
              <a:buChar char="○"/>
            </a:pPr>
            <a:r>
              <a:rPr lang="en" sz="2400"/>
              <a:t>Statements, branches, conditions, paths, etc.</a:t>
            </a:r>
            <a:endParaRPr/>
          </a:p>
          <a:p>
            <a:pPr indent="-419100" lvl="0" marL="457200" marR="0" rtl="0" algn="l">
              <a:lnSpc>
                <a:spcPct val="100000"/>
              </a:lnSpc>
              <a:spcBef>
                <a:spcPts val="0"/>
              </a:spcBef>
              <a:spcAft>
                <a:spcPts val="0"/>
              </a:spcAft>
              <a:buSzPts val="3000"/>
              <a:buChar char="●"/>
            </a:pPr>
            <a:r>
              <a:rPr lang="en"/>
              <a:t>Coverage metrics tuned towards particular types of faults. Some are theoretically stronger than others, but are also more expensive and difficult to satisfy.</a:t>
            </a:r>
            <a:endParaRPr/>
          </a:p>
        </p:txBody>
      </p:sp>
      <p:sp>
        <p:nvSpPr>
          <p:cNvPr id="630" name="Shape 630"/>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4" name="Shape 634"/>
        <p:cNvGrpSpPr/>
        <p:nvPr/>
      </p:nvGrpSpPr>
      <p:grpSpPr>
        <a:xfrm>
          <a:off x="0" y="0"/>
          <a:ext cx="0" cy="0"/>
          <a:chOff x="0" y="0"/>
          <a:chExt cx="0" cy="0"/>
        </a:xfrm>
      </p:grpSpPr>
      <p:sp>
        <p:nvSpPr>
          <p:cNvPr id="635" name="Shape 635"/>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Next Time</a:t>
            </a:r>
            <a:endParaRPr/>
          </a:p>
        </p:txBody>
      </p:sp>
      <p:sp>
        <p:nvSpPr>
          <p:cNvPr id="636" name="Shape 636"/>
          <p:cNvSpPr txBox="1"/>
          <p:nvPr>
            <p:ph idx="1" type="body"/>
          </p:nvPr>
        </p:nvSpPr>
        <p:spPr>
          <a:xfrm>
            <a:off x="457200" y="1600200"/>
            <a:ext cx="8538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0"/>
              </a:spcBef>
              <a:spcAft>
                <a:spcPts val="0"/>
              </a:spcAft>
              <a:buSzPts val="3000"/>
              <a:buChar char="●"/>
            </a:pPr>
            <a:r>
              <a:rPr lang="en"/>
              <a:t>More on structural coverage</a:t>
            </a:r>
            <a:endParaRPr/>
          </a:p>
          <a:p>
            <a:pPr indent="-381000" lvl="1" marL="914400" marR="0" rtl="0" algn="l">
              <a:lnSpc>
                <a:spcPct val="100000"/>
              </a:lnSpc>
              <a:spcBef>
                <a:spcPts val="0"/>
              </a:spcBef>
              <a:spcAft>
                <a:spcPts val="0"/>
              </a:spcAft>
              <a:buSzPts val="2400"/>
              <a:buChar char="○"/>
            </a:pPr>
            <a:r>
              <a:rPr lang="en"/>
              <a:t>Path-based Metrics</a:t>
            </a:r>
            <a:endParaRPr/>
          </a:p>
          <a:p>
            <a:pPr indent="-381000" lvl="1" marL="914400" marR="0" rtl="0" algn="l">
              <a:lnSpc>
                <a:spcPct val="100000"/>
              </a:lnSpc>
              <a:spcBef>
                <a:spcPts val="0"/>
              </a:spcBef>
              <a:spcAft>
                <a:spcPts val="0"/>
              </a:spcAft>
              <a:buSzPts val="2400"/>
              <a:buChar char="○"/>
            </a:pPr>
            <a:r>
              <a:rPr lang="en"/>
              <a:t>Procedure Coverage</a:t>
            </a:r>
            <a:endParaRPr/>
          </a:p>
          <a:p>
            <a:pPr indent="-381000" lvl="1" marL="914400" marR="0" rtl="0" algn="l">
              <a:lnSpc>
                <a:spcPct val="100000"/>
              </a:lnSpc>
              <a:spcBef>
                <a:spcPts val="0"/>
              </a:spcBef>
              <a:spcAft>
                <a:spcPts val="0"/>
              </a:spcAft>
              <a:buSzPts val="2400"/>
              <a:buChar char="○"/>
            </a:pPr>
            <a:r>
              <a:rPr lang="en"/>
              <a:t>The Infeasibility Problem</a:t>
            </a:r>
            <a:endParaRPr/>
          </a:p>
          <a:p>
            <a:pPr indent="-381000" lvl="1" marL="914400" marR="0" rtl="0" algn="l">
              <a:lnSpc>
                <a:spcPct val="100000"/>
              </a:lnSpc>
              <a:spcBef>
                <a:spcPts val="0"/>
              </a:spcBef>
              <a:spcAft>
                <a:spcPts val="0"/>
              </a:spcAft>
              <a:buSzPts val="2400"/>
              <a:buChar char="○"/>
            </a:pPr>
            <a:r>
              <a:rPr lang="en"/>
              <a:t>Limitations of Coverage Metrics</a:t>
            </a:r>
            <a:endParaRPr/>
          </a:p>
          <a:p>
            <a:pPr indent="0" lvl="0" marL="0" marR="0" rtl="0" algn="l">
              <a:lnSpc>
                <a:spcPct val="100000"/>
              </a:lnSpc>
              <a:spcBef>
                <a:spcPts val="0"/>
              </a:spcBef>
              <a:spcAft>
                <a:spcPts val="0"/>
              </a:spcAft>
              <a:buNone/>
            </a:pPr>
            <a:r>
              <a:t/>
            </a:r>
            <a:endParaRPr/>
          </a:p>
          <a:p>
            <a:pPr indent="-419100" lvl="0" marL="457200" marR="0" rtl="0" algn="l">
              <a:lnSpc>
                <a:spcPct val="100000"/>
              </a:lnSpc>
              <a:spcBef>
                <a:spcPts val="0"/>
              </a:spcBef>
              <a:spcAft>
                <a:spcPts val="0"/>
              </a:spcAft>
              <a:buSzPts val="3000"/>
              <a:buChar char="●"/>
            </a:pPr>
            <a:r>
              <a:rPr lang="en"/>
              <a:t>Homework 1</a:t>
            </a:r>
            <a:endParaRPr/>
          </a:p>
          <a:p>
            <a:pPr indent="-381000" lvl="1" marL="914400" marR="0" rtl="0" algn="l">
              <a:lnSpc>
                <a:spcPct val="100000"/>
              </a:lnSpc>
              <a:spcBef>
                <a:spcPts val="0"/>
              </a:spcBef>
              <a:spcAft>
                <a:spcPts val="0"/>
              </a:spcAft>
              <a:buSzPts val="2400"/>
              <a:buChar char="○"/>
            </a:pPr>
            <a:r>
              <a:rPr lang="en"/>
              <a:t>Any questions? </a:t>
            </a:r>
            <a:endParaRPr b="1">
              <a:solidFill>
                <a:srgbClr val="FF0000"/>
              </a:solidFill>
            </a:endParaRPr>
          </a:p>
          <a:p>
            <a:pPr indent="0" lvl="0" marL="0" marR="0" rtl="0" algn="l">
              <a:lnSpc>
                <a:spcPct val="100000"/>
              </a:lnSpc>
              <a:spcBef>
                <a:spcPts val="0"/>
              </a:spcBef>
              <a:spcAft>
                <a:spcPts val="0"/>
              </a:spcAft>
              <a:buNone/>
            </a:pPr>
            <a:r>
              <a:t/>
            </a:r>
            <a:endParaRPr/>
          </a:p>
        </p:txBody>
      </p:sp>
      <p:sp>
        <p:nvSpPr>
          <p:cNvPr id="637" name="Shape 637"/>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 name="Shape 75"/>
        <p:cNvGrpSpPr/>
        <p:nvPr/>
      </p:nvGrpSpPr>
      <p:grpSpPr>
        <a:xfrm>
          <a:off x="0" y="0"/>
          <a:ext cx="0" cy="0"/>
          <a:chOff x="0" y="0"/>
          <a:chExt cx="0" cy="0"/>
        </a:xfrm>
      </p:grpSpPr>
      <p:sp>
        <p:nvSpPr>
          <p:cNvPr id="76" name="Shape 76"/>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(In)Adequacy Metrics</a:t>
            </a:r>
            <a:endParaRPr/>
          </a:p>
        </p:txBody>
      </p:sp>
      <p:sp>
        <p:nvSpPr>
          <p:cNvPr id="77" name="Shape 77"/>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We do not know what faults exist before testing, so we rely on an approximation of “we found all of the faults”.</a:t>
            </a:r>
            <a:endParaRPr/>
          </a:p>
          <a:p>
            <a:pPr indent="-419100" lvl="0" marL="457200" rtl="0" algn="l">
              <a:spcBef>
                <a:spcPts val="0"/>
              </a:spcBef>
              <a:spcAft>
                <a:spcPts val="0"/>
              </a:spcAft>
              <a:buSzPts val="3000"/>
              <a:buChar char="●"/>
            </a:pPr>
            <a:r>
              <a:rPr lang="en"/>
              <a:t>Criteria identify </a:t>
            </a:r>
            <a:r>
              <a:rPr b="1" lang="en"/>
              <a:t>in</a:t>
            </a:r>
            <a:r>
              <a:rPr lang="en"/>
              <a:t>adequacies in the tests.</a:t>
            </a:r>
            <a:endParaRPr/>
          </a:p>
          <a:p>
            <a:pPr indent="-381000" lvl="1" marL="914400" rtl="0" algn="l">
              <a:spcBef>
                <a:spcPts val="0"/>
              </a:spcBef>
              <a:spcAft>
                <a:spcPts val="0"/>
              </a:spcAft>
              <a:buSzPts val="2400"/>
              <a:buChar char="○"/>
            </a:pPr>
            <a:r>
              <a:rPr lang="en"/>
              <a:t>If the test does not reach a statement, it is </a:t>
            </a:r>
            <a:r>
              <a:rPr i="1" lang="en"/>
              <a:t>inadequate </a:t>
            </a:r>
            <a:r>
              <a:rPr lang="en"/>
              <a:t>for finding faults in that statement.</a:t>
            </a:r>
            <a:endParaRPr/>
          </a:p>
          <a:p>
            <a:pPr indent="-381000" lvl="1" marL="914400" rtl="0" algn="l">
              <a:spcBef>
                <a:spcPts val="0"/>
              </a:spcBef>
              <a:spcAft>
                <a:spcPts val="0"/>
              </a:spcAft>
              <a:buSzPts val="2400"/>
              <a:buChar char="○"/>
            </a:pPr>
            <a:r>
              <a:rPr lang="en"/>
              <a:t>If the requirements discuss two outcomes of a function, but the tests only cover one, then the tests are </a:t>
            </a:r>
            <a:r>
              <a:rPr i="1" lang="en"/>
              <a:t>inadequate</a:t>
            </a:r>
            <a:r>
              <a:rPr lang="en"/>
              <a:t> for verifying that requirement.</a:t>
            </a:r>
            <a:endParaRPr/>
          </a:p>
          <a:p>
            <a:pPr indent="0" lvl="0" marL="0" rtl="0" algn="l">
              <a:spcBef>
                <a:spcPts val="600"/>
              </a:spcBef>
              <a:spcAft>
                <a:spcPts val="0"/>
              </a:spcAft>
              <a:buNone/>
            </a:pPr>
            <a:r>
              <a:t/>
            </a:r>
            <a:endParaRPr/>
          </a:p>
          <a:p>
            <a:pPr indent="0" lvl="0" marL="0" rtl="0" algn="r">
              <a:spcBef>
                <a:spcPts val="600"/>
              </a:spcBef>
              <a:spcAft>
                <a:spcPts val="0"/>
              </a:spcAft>
              <a:buClr>
                <a:schemeClr val="dk1"/>
              </a:buClr>
              <a:buSzPts val="1100"/>
              <a:buFont typeface="Arial"/>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p:txBody>
      </p:sp>
      <p:sp>
        <p:nvSpPr>
          <p:cNvPr id="78" name="Shape 78"/>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Shape 83"/>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Adequacy Metrics</a:t>
            </a:r>
            <a:endParaRPr/>
          </a:p>
        </p:txBody>
      </p:sp>
      <p:sp>
        <p:nvSpPr>
          <p:cNvPr id="84" name="Shape 84"/>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Clr>
                <a:schemeClr val="dk1"/>
              </a:buClr>
              <a:buSzPts val="3000"/>
              <a:buFont typeface="Arial"/>
              <a:buChar char="●"/>
            </a:pPr>
            <a:r>
              <a:rPr lang="en"/>
              <a:t>Adequacy Metrics based on coverage of factors correlated to finding faults.</a:t>
            </a:r>
            <a:endParaRPr/>
          </a:p>
          <a:p>
            <a:pPr indent="-381000" lvl="1" marL="914400" marR="0" rtl="0" algn="l">
              <a:lnSpc>
                <a:spcPct val="100000"/>
              </a:lnSpc>
              <a:spcBef>
                <a:spcPts val="0"/>
              </a:spcBef>
              <a:spcAft>
                <a:spcPts val="0"/>
              </a:spcAft>
              <a:buSzPts val="2400"/>
              <a:buChar char="○"/>
            </a:pPr>
            <a:r>
              <a:rPr lang="en"/>
              <a:t>(hopefully)</a:t>
            </a:r>
            <a:endParaRPr/>
          </a:p>
          <a:p>
            <a:pPr indent="-381000" lvl="1" marL="914400" marR="0" rtl="0" algn="l">
              <a:lnSpc>
                <a:spcPct val="100000"/>
              </a:lnSpc>
              <a:spcBef>
                <a:spcPts val="0"/>
              </a:spcBef>
              <a:spcAft>
                <a:spcPts val="0"/>
              </a:spcAft>
              <a:buSzPts val="2400"/>
              <a:buChar char="○"/>
            </a:pPr>
            <a:r>
              <a:rPr lang="en"/>
              <a:t>Widely used in industry - easy to understand, cheap to calculate, offer a checklist.</a:t>
            </a:r>
            <a:endParaRPr/>
          </a:p>
          <a:p>
            <a:pPr indent="-381000" lvl="1" marL="914400" marR="0" rtl="0" algn="l">
              <a:lnSpc>
                <a:spcPct val="100000"/>
              </a:lnSpc>
              <a:spcBef>
                <a:spcPts val="0"/>
              </a:spcBef>
              <a:spcAft>
                <a:spcPts val="0"/>
              </a:spcAft>
              <a:buSzPts val="2400"/>
              <a:buChar char="○"/>
            </a:pPr>
            <a:r>
              <a:rPr lang="en"/>
              <a:t>Some metrics based on coverage of requirement statements, used for verification.</a:t>
            </a:r>
            <a:endParaRPr/>
          </a:p>
          <a:p>
            <a:pPr indent="-381000" lvl="1" marL="914400" marR="0" rtl="0" algn="l">
              <a:lnSpc>
                <a:spcPct val="100000"/>
              </a:lnSpc>
              <a:spcBef>
                <a:spcPts val="0"/>
              </a:spcBef>
              <a:spcAft>
                <a:spcPts val="0"/>
              </a:spcAft>
              <a:buSzPts val="2400"/>
              <a:buChar char="○"/>
            </a:pPr>
            <a:r>
              <a:rPr lang="en"/>
              <a:t>Majority based on exercising elements of the source code in ways that might trigger faults.</a:t>
            </a:r>
            <a:endParaRPr/>
          </a:p>
          <a:p>
            <a:pPr indent="-381000" lvl="2" marL="1371600" marR="0" rtl="0" algn="l">
              <a:lnSpc>
                <a:spcPct val="100000"/>
              </a:lnSpc>
              <a:spcBef>
                <a:spcPts val="0"/>
              </a:spcBef>
              <a:spcAft>
                <a:spcPts val="0"/>
              </a:spcAft>
              <a:buSzPts val="2400"/>
              <a:buChar char="■"/>
            </a:pPr>
            <a:r>
              <a:rPr lang="en"/>
              <a:t>This is the basis of </a:t>
            </a:r>
            <a:r>
              <a:rPr i="1" lang="en"/>
              <a:t>structural testing</a:t>
            </a:r>
            <a:r>
              <a:rPr lang="en"/>
              <a:t>.</a:t>
            </a:r>
            <a:endParaRPr/>
          </a:p>
          <a:p>
            <a:pPr indent="0" lvl="0" marL="0" rtl="0" algn="l">
              <a:spcBef>
                <a:spcPts val="600"/>
              </a:spcBef>
              <a:spcAft>
                <a:spcPts val="0"/>
              </a:spcAft>
              <a:buNone/>
            </a:pPr>
            <a:r>
              <a:t/>
            </a:r>
            <a:endParaRPr/>
          </a:p>
          <a:p>
            <a:pPr indent="0" lvl="0" marL="0" rtl="0" algn="r">
              <a:spcBef>
                <a:spcPts val="600"/>
              </a:spcBef>
              <a:spcAft>
                <a:spcPts val="0"/>
              </a:spcAft>
              <a:buClr>
                <a:schemeClr val="dk1"/>
              </a:buClr>
              <a:buSzPts val="1100"/>
              <a:buFont typeface="Arial"/>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p:txBody>
      </p:sp>
      <p:sp>
        <p:nvSpPr>
          <p:cNvPr id="85" name="Shape 85"/>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Shape 90"/>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We Will Cover</a:t>
            </a:r>
            <a:endParaRPr/>
          </a:p>
        </p:txBody>
      </p:sp>
      <p:sp>
        <p:nvSpPr>
          <p:cNvPr id="91" name="Shape 91"/>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nSpc>
                <a:spcPct val="120000"/>
              </a:lnSpc>
              <a:spcBef>
                <a:spcPts val="0"/>
              </a:spcBef>
              <a:spcAft>
                <a:spcPts val="0"/>
              </a:spcAft>
              <a:buSzPts val="3000"/>
              <a:buChar char="●"/>
            </a:pPr>
            <a:r>
              <a:rPr lang="en"/>
              <a:t>Structural Testing:</a:t>
            </a:r>
            <a:endParaRPr/>
          </a:p>
          <a:p>
            <a:pPr indent="-381000" lvl="1" marL="914400" rtl="0">
              <a:lnSpc>
                <a:spcPct val="120000"/>
              </a:lnSpc>
              <a:spcBef>
                <a:spcPts val="0"/>
              </a:spcBef>
              <a:spcAft>
                <a:spcPts val="0"/>
              </a:spcAft>
              <a:buSzPts val="2400"/>
              <a:buChar char="○"/>
            </a:pPr>
            <a:r>
              <a:rPr lang="en"/>
              <a:t>Derive tests from the program structure, directed by a chosen adequacy metric.</a:t>
            </a:r>
            <a:endParaRPr/>
          </a:p>
          <a:p>
            <a:pPr indent="-419100" lvl="0" marL="457200" rtl="0">
              <a:lnSpc>
                <a:spcPct val="120000"/>
              </a:lnSpc>
              <a:spcBef>
                <a:spcPts val="0"/>
              </a:spcBef>
              <a:spcAft>
                <a:spcPts val="0"/>
              </a:spcAft>
              <a:buSzPts val="3000"/>
              <a:buChar char="●"/>
            </a:pPr>
            <a:r>
              <a:rPr lang="en"/>
              <a:t>Common structural coverage metrics:</a:t>
            </a:r>
            <a:endParaRPr/>
          </a:p>
          <a:p>
            <a:pPr indent="-381000" lvl="1" marL="914400" rtl="0">
              <a:lnSpc>
                <a:spcPct val="120000"/>
              </a:lnSpc>
              <a:spcBef>
                <a:spcPts val="0"/>
              </a:spcBef>
              <a:spcAft>
                <a:spcPts val="0"/>
              </a:spcAft>
              <a:buSzPts val="2400"/>
              <a:buChar char="○"/>
            </a:pPr>
            <a:r>
              <a:rPr lang="en"/>
              <a:t>Statement coverage</a:t>
            </a:r>
            <a:endParaRPr/>
          </a:p>
          <a:p>
            <a:pPr indent="-381000" lvl="1" marL="914400" rtl="0">
              <a:lnSpc>
                <a:spcPct val="120000"/>
              </a:lnSpc>
              <a:spcBef>
                <a:spcPts val="0"/>
              </a:spcBef>
              <a:spcAft>
                <a:spcPts val="0"/>
              </a:spcAft>
              <a:buSzPts val="2400"/>
              <a:buChar char="○"/>
            </a:pPr>
            <a:r>
              <a:rPr lang="en"/>
              <a:t>Branch coverage</a:t>
            </a:r>
            <a:endParaRPr/>
          </a:p>
          <a:p>
            <a:pPr indent="-381000" lvl="1" marL="914400" rtl="0">
              <a:lnSpc>
                <a:spcPct val="120000"/>
              </a:lnSpc>
              <a:spcBef>
                <a:spcPts val="0"/>
              </a:spcBef>
              <a:spcAft>
                <a:spcPts val="0"/>
              </a:spcAft>
              <a:buSzPts val="2400"/>
              <a:buChar char="○"/>
            </a:pPr>
            <a:r>
              <a:rPr lang="en"/>
              <a:t>Condition coverage</a:t>
            </a:r>
            <a:endParaRPr/>
          </a:p>
          <a:p>
            <a:pPr indent="-381000" lvl="1" marL="914400" rtl="0">
              <a:lnSpc>
                <a:spcPct val="120000"/>
              </a:lnSpc>
              <a:spcBef>
                <a:spcPts val="0"/>
              </a:spcBef>
              <a:spcAft>
                <a:spcPts val="0"/>
              </a:spcAft>
              <a:buSzPts val="2400"/>
              <a:buChar char="○"/>
            </a:pPr>
            <a:r>
              <a:rPr lang="en"/>
              <a:t>Path coverage</a:t>
            </a:r>
            <a:endParaRPr/>
          </a:p>
        </p:txBody>
      </p:sp>
      <p:sp>
        <p:nvSpPr>
          <p:cNvPr id="92" name="Shape 92"/>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Shape 97"/>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Structural Testing</a:t>
            </a:r>
            <a:endParaRPr/>
          </a:p>
        </p:txBody>
      </p:sp>
      <p:sp>
        <p:nvSpPr>
          <p:cNvPr id="98" name="Shape 98"/>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nSpc>
                <a:spcPct val="120000"/>
              </a:lnSpc>
              <a:spcBef>
                <a:spcPts val="0"/>
              </a:spcBef>
              <a:spcAft>
                <a:spcPts val="0"/>
              </a:spcAft>
              <a:buSzPts val="3000"/>
              <a:buChar char="●"/>
            </a:pPr>
            <a:r>
              <a:rPr lang="en"/>
              <a:t>The structure of the software itself is a valuable source of information.</a:t>
            </a:r>
            <a:endParaRPr/>
          </a:p>
          <a:p>
            <a:pPr indent="-419100" lvl="0" marL="457200" rtl="0">
              <a:lnSpc>
                <a:spcPct val="120000"/>
              </a:lnSpc>
              <a:spcBef>
                <a:spcPts val="0"/>
              </a:spcBef>
              <a:spcAft>
                <a:spcPts val="0"/>
              </a:spcAft>
              <a:buSzPts val="3000"/>
              <a:buChar char="●"/>
            </a:pPr>
            <a:r>
              <a:rPr lang="en"/>
              <a:t>Structural testing is the practice of using that structure to derive test cases.</a:t>
            </a:r>
            <a:endParaRPr/>
          </a:p>
          <a:p>
            <a:pPr indent="-419100" lvl="0" marL="457200" rtl="0">
              <a:lnSpc>
                <a:spcPct val="120000"/>
              </a:lnSpc>
              <a:spcBef>
                <a:spcPts val="0"/>
              </a:spcBef>
              <a:spcAft>
                <a:spcPts val="0"/>
              </a:spcAft>
              <a:buSzPts val="3000"/>
              <a:buChar char="●"/>
            </a:pPr>
            <a:r>
              <a:rPr lang="en"/>
              <a:t>Sometime called white-box testing</a:t>
            </a:r>
            <a:endParaRPr/>
          </a:p>
          <a:p>
            <a:pPr indent="-381000" lvl="1" marL="914400" rtl="0">
              <a:lnSpc>
                <a:spcPct val="120000"/>
              </a:lnSpc>
              <a:spcBef>
                <a:spcPts val="0"/>
              </a:spcBef>
              <a:spcAft>
                <a:spcPts val="0"/>
              </a:spcAft>
              <a:buSzPts val="2400"/>
              <a:buChar char="○"/>
            </a:pPr>
            <a:r>
              <a:rPr lang="en"/>
              <a:t>Functional = black-box.</a:t>
            </a:r>
            <a:endParaRPr/>
          </a:p>
        </p:txBody>
      </p:sp>
      <p:sp>
        <p:nvSpPr>
          <p:cNvPr id="99" name="Shape 99"/>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Shape 104"/>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Structural Testing</a:t>
            </a:r>
            <a:endParaRPr/>
          </a:p>
        </p:txBody>
      </p:sp>
      <p:sp>
        <p:nvSpPr>
          <p:cNvPr id="105" name="Shape 105"/>
          <p:cNvSpPr txBox="1"/>
          <p:nvPr>
            <p:ph idx="1" type="body"/>
          </p:nvPr>
        </p:nvSpPr>
        <p:spPr>
          <a:xfrm>
            <a:off x="457200" y="1600200"/>
            <a:ext cx="3994500" cy="4967700"/>
          </a:xfrm>
          <a:prstGeom prst="rect">
            <a:avLst/>
          </a:prstGeom>
        </p:spPr>
        <p:txBody>
          <a:bodyPr anchorCtr="0" anchor="t" bIns="91425" lIns="91425" spcFirstLastPara="1" rIns="91425" wrap="square" tIns="91425">
            <a:noAutofit/>
          </a:bodyPr>
          <a:lstStyle/>
          <a:p>
            <a:pPr indent="-381000" lvl="0" marL="457200" rtl="0">
              <a:lnSpc>
                <a:spcPct val="120000"/>
              </a:lnSpc>
              <a:spcBef>
                <a:spcPts val="0"/>
              </a:spcBef>
              <a:spcAft>
                <a:spcPts val="0"/>
              </a:spcAft>
              <a:buSzPts val="2400"/>
              <a:buChar char="●"/>
            </a:pPr>
            <a:r>
              <a:rPr lang="en" sz="2400"/>
              <a:t>Uses a family of metrics that define how and what code is to be executed. </a:t>
            </a:r>
            <a:endParaRPr sz="2400"/>
          </a:p>
          <a:p>
            <a:pPr indent="-381000" lvl="0" marL="457200" rtl="0">
              <a:lnSpc>
                <a:spcPct val="120000"/>
              </a:lnSpc>
              <a:spcBef>
                <a:spcPts val="0"/>
              </a:spcBef>
              <a:spcAft>
                <a:spcPts val="0"/>
              </a:spcAft>
              <a:buSzPts val="2400"/>
              <a:buChar char="●"/>
            </a:pPr>
            <a:r>
              <a:rPr lang="en" sz="2400"/>
              <a:t>Goal is to exercise a certain percentage of the code.</a:t>
            </a:r>
            <a:endParaRPr sz="2400"/>
          </a:p>
          <a:p>
            <a:pPr indent="-381000" lvl="1" marL="914400" rtl="0">
              <a:lnSpc>
                <a:spcPct val="120000"/>
              </a:lnSpc>
              <a:spcBef>
                <a:spcPts val="0"/>
              </a:spcBef>
              <a:spcAft>
                <a:spcPts val="0"/>
              </a:spcAft>
              <a:buSzPts val="2400"/>
              <a:buChar char="○"/>
            </a:pPr>
            <a:r>
              <a:rPr lang="en"/>
              <a:t>Why??</a:t>
            </a:r>
            <a:endParaRPr/>
          </a:p>
        </p:txBody>
      </p:sp>
      <p:sp>
        <p:nvSpPr>
          <p:cNvPr id="106" name="Shape 106"/>
          <p:cNvSpPr txBox="1"/>
          <p:nvPr>
            <p:ph idx="2" type="body"/>
          </p:nvPr>
        </p:nvSpPr>
        <p:spPr>
          <a:xfrm>
            <a:off x="4692274" y="1600200"/>
            <a:ext cx="3994500" cy="49677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sz="1800">
                <a:latin typeface="Courier New"/>
                <a:ea typeface="Courier New"/>
                <a:cs typeface="Courier New"/>
                <a:sym typeface="Courier New"/>
              </a:rPr>
              <a:t>while (*eptr){</a:t>
            </a:r>
            <a:endParaRPr sz="1800">
              <a:latin typeface="Courier New"/>
              <a:ea typeface="Courier New"/>
              <a:cs typeface="Courier New"/>
              <a:sym typeface="Courier New"/>
            </a:endParaRPr>
          </a:p>
          <a:p>
            <a:pPr indent="0" lvl="0" marL="0" rtl="0">
              <a:spcBef>
                <a:spcPts val="600"/>
              </a:spcBef>
              <a:spcAft>
                <a:spcPts val="0"/>
              </a:spcAft>
              <a:buNone/>
            </a:pPr>
            <a:r>
              <a:rPr lang="en" sz="1800">
                <a:latin typeface="Courier New"/>
                <a:ea typeface="Courier New"/>
                <a:cs typeface="Courier New"/>
                <a:sym typeface="Courier New"/>
              </a:rPr>
              <a:t>	char c;</a:t>
            </a:r>
            <a:endParaRPr sz="1800">
              <a:latin typeface="Courier New"/>
              <a:ea typeface="Courier New"/>
              <a:cs typeface="Courier New"/>
              <a:sym typeface="Courier New"/>
            </a:endParaRPr>
          </a:p>
          <a:p>
            <a:pPr indent="0" lvl="0" marL="0" rtl="0">
              <a:spcBef>
                <a:spcPts val="600"/>
              </a:spcBef>
              <a:spcAft>
                <a:spcPts val="0"/>
              </a:spcAft>
              <a:buNone/>
            </a:pPr>
            <a:r>
              <a:rPr lang="en" sz="1800">
                <a:latin typeface="Courier New"/>
                <a:ea typeface="Courier New"/>
                <a:cs typeface="Courier New"/>
                <a:sym typeface="Courier New"/>
              </a:rPr>
              <a:t>	c = *eptr;</a:t>
            </a:r>
            <a:endParaRPr sz="1800">
              <a:latin typeface="Courier New"/>
              <a:ea typeface="Courier New"/>
              <a:cs typeface="Courier New"/>
              <a:sym typeface="Courier New"/>
            </a:endParaRPr>
          </a:p>
          <a:p>
            <a:pPr indent="0" lvl="0" marL="0" rtl="0">
              <a:spcBef>
                <a:spcPts val="600"/>
              </a:spcBef>
              <a:spcAft>
                <a:spcPts val="0"/>
              </a:spcAft>
              <a:buNone/>
            </a:pPr>
            <a:r>
              <a:rPr lang="en" sz="1800">
                <a:latin typeface="Courier New"/>
                <a:ea typeface="Courier New"/>
                <a:cs typeface="Courier New"/>
                <a:sym typeface="Courier New"/>
              </a:rPr>
              <a:t>	if(c == ‘+’){</a:t>
            </a:r>
            <a:endParaRPr sz="1800">
              <a:latin typeface="Courier New"/>
              <a:ea typeface="Courier New"/>
              <a:cs typeface="Courier New"/>
              <a:sym typeface="Courier New"/>
            </a:endParaRPr>
          </a:p>
          <a:p>
            <a:pPr indent="0" lvl="0" marL="0" rtl="0">
              <a:spcBef>
                <a:spcPts val="600"/>
              </a:spcBef>
              <a:spcAft>
                <a:spcPts val="0"/>
              </a:spcAft>
              <a:buNone/>
            </a:pPr>
            <a:r>
              <a:rPr lang="en" sz="1800">
                <a:latin typeface="Courier New"/>
                <a:ea typeface="Courier New"/>
                <a:cs typeface="Courier New"/>
                <a:sym typeface="Courier New"/>
              </a:rPr>
              <a:t>		*dptr = ‘ ‘;</a:t>
            </a:r>
            <a:endParaRPr sz="1800">
              <a:latin typeface="Courier New"/>
              <a:ea typeface="Courier New"/>
              <a:cs typeface="Courier New"/>
              <a:sym typeface="Courier New"/>
            </a:endParaRPr>
          </a:p>
          <a:p>
            <a:pPr indent="0" lvl="0" marL="0" rtl="0">
              <a:spcBef>
                <a:spcPts val="600"/>
              </a:spcBef>
              <a:spcAft>
                <a:spcPts val="0"/>
              </a:spcAft>
              <a:buNone/>
            </a:pPr>
            <a:r>
              <a:rPr lang="en" sz="1800">
                <a:latin typeface="Courier New"/>
                <a:ea typeface="Courier New"/>
                <a:cs typeface="Courier New"/>
                <a:sym typeface="Courier New"/>
              </a:rPr>
              <a:t>	} else{</a:t>
            </a:r>
            <a:endParaRPr sz="1800">
              <a:latin typeface="Courier New"/>
              <a:ea typeface="Courier New"/>
              <a:cs typeface="Courier New"/>
              <a:sym typeface="Courier New"/>
            </a:endParaRPr>
          </a:p>
          <a:p>
            <a:pPr indent="0" lvl="0" marL="0" rtl="0">
              <a:spcBef>
                <a:spcPts val="600"/>
              </a:spcBef>
              <a:spcAft>
                <a:spcPts val="0"/>
              </a:spcAft>
              <a:buNone/>
            </a:pPr>
            <a:r>
              <a:rPr lang="en" sz="1800">
                <a:latin typeface="Courier New"/>
                <a:ea typeface="Courier New"/>
                <a:cs typeface="Courier New"/>
                <a:sym typeface="Courier New"/>
              </a:rPr>
              <a:t>		*dptr = *eptr;</a:t>
            </a:r>
            <a:endParaRPr sz="1800">
              <a:latin typeface="Courier New"/>
              <a:ea typeface="Courier New"/>
              <a:cs typeface="Courier New"/>
              <a:sym typeface="Courier New"/>
            </a:endParaRPr>
          </a:p>
          <a:p>
            <a:pPr indent="0" lvl="0" marL="0" rtl="0">
              <a:spcBef>
                <a:spcPts val="600"/>
              </a:spcBef>
              <a:spcAft>
                <a:spcPts val="0"/>
              </a:spcAft>
              <a:buNone/>
            </a:pPr>
            <a:r>
              <a:rPr lang="en" sz="1800">
                <a:latin typeface="Courier New"/>
                <a:ea typeface="Courier New"/>
                <a:cs typeface="Courier New"/>
                <a:sym typeface="Courier New"/>
              </a:rPr>
              <a:t>	}</a:t>
            </a:r>
            <a:endParaRPr sz="1800">
              <a:latin typeface="Courier New"/>
              <a:ea typeface="Courier New"/>
              <a:cs typeface="Courier New"/>
              <a:sym typeface="Courier New"/>
            </a:endParaRPr>
          </a:p>
          <a:p>
            <a:pPr indent="0" lvl="0" marL="0">
              <a:spcBef>
                <a:spcPts val="600"/>
              </a:spcBef>
              <a:spcAft>
                <a:spcPts val="0"/>
              </a:spcAft>
              <a:buNone/>
            </a:pPr>
            <a:r>
              <a:rPr lang="en" sz="1800">
                <a:latin typeface="Courier New"/>
                <a:ea typeface="Courier New"/>
                <a:cs typeface="Courier New"/>
                <a:sym typeface="Courier New"/>
              </a:rPr>
              <a:t>}</a:t>
            </a:r>
            <a:endParaRPr sz="1800">
              <a:latin typeface="Courier New"/>
              <a:ea typeface="Courier New"/>
              <a:cs typeface="Courier New"/>
              <a:sym typeface="Courier New"/>
            </a:endParaRPr>
          </a:p>
        </p:txBody>
      </p:sp>
      <p:sp>
        <p:nvSpPr>
          <p:cNvPr id="107" name="Shape 107"/>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Biz">
  <a:themeElements>
    <a:clrScheme name="Custom 233">
      <a:dk1>
        <a:srgbClr val="000000"/>
      </a:dk1>
      <a:lt1>
        <a:srgbClr val="FFFFFF"/>
      </a:lt1>
      <a:dk2>
        <a:srgbClr val="2388DB"/>
      </a:dk2>
      <a:lt2>
        <a:srgbClr val="BBD7F8"/>
      </a:lt2>
      <a:accent1>
        <a:srgbClr val="80B606"/>
      </a:accent1>
      <a:accent2>
        <a:srgbClr val="E29F1D"/>
      </a:accent2>
      <a:accent3>
        <a:srgbClr val="1D6FB2"/>
      </a:accent3>
      <a:accent4>
        <a:srgbClr val="3FAC98"/>
      </a:accent4>
      <a:accent5>
        <a:srgbClr val="5B57BB"/>
      </a:accent5>
      <a:accent6>
        <a:srgbClr val="D1505E"/>
      </a:accent6>
      <a:hlink>
        <a:srgbClr val="185DA2"/>
      </a:hlink>
      <a:folHlink>
        <a:srgbClr val="00487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