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6536CF2-AF77-471B-92C7-14D81AAD302C}">
  <a:tblStyle styleId="{86536CF2-AF77-471B-92C7-14D81AAD302C}"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a:t>
            </a:r>
            <a:endParaRPr>
              <a:solidFill>
                <a:schemeClr val="dk1"/>
              </a:solidFill>
            </a:endParaRPr>
          </a:p>
          <a:p>
            <a:pPr indent="0" lvl="0" marL="0" rtl="0">
              <a:lnSpc>
                <a:spcPct val="120000"/>
              </a:lnSpc>
              <a:spcBef>
                <a:spcPts val="0"/>
              </a:spcBef>
              <a:spcAft>
                <a:spcPts val="0"/>
              </a:spcAft>
              <a:buNone/>
            </a:pPr>
            <a:r>
              <a:rPr lang="en">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nuts. So, boundary interior coverage may still be infeasible.</a:t>
            </a:r>
            <a:endParaRPr>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One strategy is to ignore paths altogether, and instead focus on why path coverage is so powerful. One thing it gives you is a set of test obligations on how loops are to be exercised. So, we can extract a coverage metric related specifically to loops and how they are executed. We’re ignoring paths for now. Instead, loop boundary coverage focuses on loops and places obligations on how they must be executed. </a:t>
            </a:r>
            <a:endParaRPr>
              <a:solidFill>
                <a:schemeClr val="dk1"/>
              </a:solidFill>
            </a:endParaRPr>
          </a:p>
          <a:p>
            <a:pPr indent="0" lvl="0" marL="0" rtl="0">
              <a:lnSpc>
                <a:spcPct val="120000"/>
              </a:lnSpc>
              <a:spcBef>
                <a:spcPts val="0"/>
              </a:spcBef>
              <a:spcAft>
                <a:spcPts val="0"/>
              </a:spcAft>
              <a:buNone/>
            </a:pPr>
            <a:r>
              <a:rPr lang="en">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endParaRPr>
              <a:solidFill>
                <a:schemeClr val="dk1"/>
              </a:solidFill>
            </a:endParaRPr>
          </a:p>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Another scenario to pay attention to are when you have concatenated loops - when one loop ends, another one starts on the next line of code. </a:t>
            </a:r>
            <a:endParaRPr>
              <a:solidFill>
                <a:schemeClr val="dk1"/>
              </a:solidFill>
            </a:endParaRPr>
          </a:p>
          <a:p>
            <a:pPr indent="0" lvl="0" marL="0" rtl="0">
              <a:lnSpc>
                <a:spcPct val="120000"/>
              </a:lnSpc>
              <a:spcBef>
                <a:spcPts val="0"/>
              </a:spcBef>
              <a:spcAft>
                <a:spcPts val="0"/>
              </a:spcAft>
              <a:buNone/>
            </a:pPr>
            <a:r>
              <a:rPr lang="en">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endParaRPr>
              <a:solidFill>
                <a:schemeClr val="dk1"/>
              </a:solidFill>
            </a:endParaRPr>
          </a:p>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It is easy enough to define a bunch of loop iteration values, but why do these make sense? Running the loop zero, one, and more than once? Why are these more likely to reveal faults? (discuss)</a:t>
            </a:r>
            <a:endParaRPr>
              <a:solidFill>
                <a:schemeClr val="dk1"/>
              </a:solidFill>
            </a:endParaRPr>
          </a:p>
          <a:p>
            <a:pPr indent="0" lvl="0" marL="0" rtl="0">
              <a:lnSpc>
                <a:spcPct val="120000"/>
              </a:lnSpc>
              <a:spcBef>
                <a:spcPts val="0"/>
              </a:spcBef>
              <a:spcAft>
                <a:spcPts val="0"/>
              </a:spcAft>
              <a:buNone/>
            </a:pPr>
            <a:r>
              <a:rPr lang="en">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endParaRPr>
              <a:solidFill>
                <a:schemeClr val="dk1"/>
              </a:solidFill>
            </a:endParaRPr>
          </a:p>
          <a:p>
            <a:pPr indent="0" lvl="0" marL="0" rtl="0">
              <a:lnSpc>
                <a:spcPct val="120000"/>
              </a:lnSpc>
              <a:spcBef>
                <a:spcPts val="0"/>
              </a:spcBef>
              <a:spcAft>
                <a:spcPts val="0"/>
              </a:spcAft>
              <a:buNone/>
            </a:pPr>
            <a:r>
              <a:rPr lang="en">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endParaRPr>
              <a:solidFill>
                <a:schemeClr val="dk1"/>
              </a:solidFill>
            </a:endParaRPr>
          </a:p>
          <a:p>
            <a:pPr indent="0" lvl="0" marL="0" rtl="0">
              <a:lnSpc>
                <a:spcPct val="120000"/>
              </a:lnSpc>
              <a:spcBef>
                <a:spcPts val="0"/>
              </a:spcBef>
              <a:spcAft>
                <a:spcPts val="0"/>
              </a:spcAft>
              <a:buNone/>
            </a:pPr>
            <a:r>
              <a:rPr lang="en">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highlight>
                  <a:schemeClr val="lt1"/>
                </a:highlight>
              </a:rPr>
              <a:t>Earlier, I mentioned the idea of linear code sequences and jumps. The basic idea is (read)</a:t>
            </a:r>
            <a:endParaRPr>
              <a:solidFill>
                <a:schemeClr val="dk1"/>
              </a:solidFill>
              <a:highlight>
                <a:schemeClr val="lt1"/>
              </a:highlight>
            </a:endParaRPr>
          </a:p>
          <a:p>
            <a:pPr indent="0" lvl="0" marL="0" rtl="0">
              <a:lnSpc>
                <a:spcPct val="120000"/>
              </a:lnSpc>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 That is, (read 2). </a:t>
            </a:r>
            <a:endParaRPr>
              <a:solidFill>
                <a:schemeClr val="dk1"/>
              </a:solidFill>
            </a:endParaRPr>
          </a:p>
          <a:p>
            <a:pPr indent="0" lvl="0" marL="0" rtl="0">
              <a:lnSpc>
                <a:spcPct val="120000"/>
              </a:lnSpc>
              <a:spcBef>
                <a:spcPts val="0"/>
              </a:spcBef>
              <a:spcAft>
                <a:spcPts val="0"/>
              </a:spcAft>
              <a:buNone/>
            </a:pPr>
            <a:r>
              <a:rPr lang="en">
                <a:solidFill>
                  <a:schemeClr val="dk1"/>
                </a:solidFill>
              </a:rPr>
              <a:t>So, (read 3) - we cover all individual LCSAJs, all linear sequences of statements.</a:t>
            </a:r>
            <a:endParaRPr>
              <a:solidFill>
                <a:schemeClr val="dk1"/>
              </a:solidFill>
            </a:endParaRPr>
          </a:p>
          <a:p>
            <a:pPr indent="0" lvl="0" marL="0" rtl="0">
              <a:lnSpc>
                <a:spcPct val="120000"/>
              </a:lnSpc>
              <a:spcBef>
                <a:spcPts val="0"/>
              </a:spcBef>
              <a:spcAft>
                <a:spcPts val="0"/>
              </a:spcAft>
              <a:buNone/>
            </a:pPr>
            <a:r>
              <a:rPr lang="en">
                <a:solidFill>
                  <a:schemeClr val="dk1"/>
                </a:solidFill>
              </a:rPr>
              <a:t>(read 4) That is, we cover all connections between individual LCSAJs.</a:t>
            </a:r>
            <a:endParaRPr>
              <a:solidFill>
                <a:schemeClr val="dk1"/>
              </a:solidFill>
            </a:endParaRPr>
          </a:p>
          <a:p>
            <a:pPr indent="0" lvl="0" marL="0" rtl="0">
              <a:lnSpc>
                <a:spcPct val="120000"/>
              </a:lnSpc>
              <a:spcBef>
                <a:spcPts val="0"/>
              </a:spcBef>
              <a:spcAft>
                <a:spcPts val="0"/>
              </a:spcAft>
              <a:buNone/>
            </a:pPr>
            <a:r>
              <a:rPr lang="en">
                <a:solidFill>
                  <a:schemeClr val="dk1"/>
                </a:solidFill>
              </a:rPr>
              <a:t>It follow then, that (read 5) - we cover longer and longer subpaths (and more and more of the possible subpaths)</a:t>
            </a:r>
            <a:endParaRPr>
              <a:solidFill>
                <a:schemeClr val="dk1"/>
              </a:solidFill>
            </a:endParaRPr>
          </a:p>
          <a:p>
            <a:pPr indent="0" lvl="0" marL="0" rtl="0">
              <a:lnSpc>
                <a:spcPct val="120000"/>
              </a:lnSpc>
              <a:spcBef>
                <a:spcPts val="0"/>
              </a:spcBef>
              <a:spcAft>
                <a:spcPts val="0"/>
              </a:spcAft>
              <a:buNone/>
            </a:pPr>
            <a:r>
              <a:rPr lang="en">
                <a:solidFill>
                  <a:schemeClr val="dk1"/>
                </a:solidFill>
              </a:rPr>
              <a:t>This is a potentially good compromise on path coverage. We can raise N until the number of tests becomes to high to feasibly cover, exploring some of the many sequences of interactions possible, and ideally seeing many of the faults that can emerge as a result of those interactions.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Shape 3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9" name="Shape 3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 1) In the code on the right, addTopping is called multiple times.</a:t>
            </a:r>
            <a:endParaRPr>
              <a:solidFill>
                <a:schemeClr val="dk1"/>
              </a:solidFill>
            </a:endParaRPr>
          </a:p>
          <a:p>
            <a:pPr indent="0" lvl="0" marL="0" rtl="0">
              <a:spcBef>
                <a:spcPts val="0"/>
              </a:spcBef>
              <a:spcAft>
                <a:spcPts val="0"/>
              </a:spcAft>
              <a:buNone/>
            </a:pPr>
            <a:r>
              <a:rPr lang="en">
                <a:solidFill>
                  <a:schemeClr val="dk1"/>
                </a:solidFill>
              </a:rPr>
              <a:t>(read 2) </a:t>
            </a:r>
            <a:endParaRPr>
              <a:solidFill>
                <a:schemeClr val="dk1"/>
              </a:solidFill>
            </a:endParaRPr>
          </a:p>
          <a:p>
            <a:pPr indent="0" lvl="0" marL="0" rtl="0">
              <a:spcBef>
                <a:spcPts val="0"/>
              </a:spcBef>
              <a:spcAft>
                <a:spcPts val="0"/>
              </a:spcAft>
              <a:buNone/>
            </a:pPr>
            <a:r>
              <a:rPr lang="en">
                <a:solidFill>
                  <a:schemeClr val="dk1"/>
                </a:solidFill>
              </a:rPr>
              <a:t>Again, something like branch coverage might hit all of these, but here, we want to look at these calls in the context they are being used. We want to make sure that we get the right method behavior for what we are passing in. This is something you might do instead of branch coverage or in addition to - but we take a close look at how that method responds to being called.</a:t>
            </a:r>
            <a:endParaRPr>
              <a:solidFill>
                <a:schemeClr val="dk1"/>
              </a:solidFill>
            </a:endParaRPr>
          </a:p>
          <a:p>
            <a:pPr indent="0" lvl="0" marL="0" rtl="0">
              <a:spcBef>
                <a:spcPts val="0"/>
              </a:spcBef>
              <a:spcAft>
                <a:spcPts val="0"/>
              </a:spcAft>
              <a:buNone/>
            </a:pPr>
            <a:r>
              <a:rPr lang="en">
                <a:solidFill>
                  <a:schemeClr val="dk1"/>
                </a:solidFill>
              </a:rPr>
              <a:t>(read 4) - due to ploymorphism. We’ll talk more about testing of OO systems in a couple of weeks.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 1)</a:t>
            </a:r>
            <a:endParaRPr>
              <a:solidFill>
                <a:schemeClr val="dk1"/>
              </a:solidFill>
            </a:endParaRPr>
          </a:p>
          <a:p>
            <a:pPr indent="0" lvl="0" marL="0" rtl="0">
              <a:spcBef>
                <a:spcPts val="0"/>
              </a:spcBef>
              <a:spcAft>
                <a:spcPts val="0"/>
              </a:spcAft>
              <a:buNone/>
            </a:pPr>
            <a:r>
              <a:rPr lang="en">
                <a:solidFill>
                  <a:schemeClr val="dk1"/>
                </a:solidFill>
              </a:rPr>
              <a:t>The first is pretty uncommon now, but older languages often used goto statements to jump to labeled points. This means that a procedure could have multiple entry points, defined using labels. </a:t>
            </a:r>
            <a:endParaRPr>
              <a:solidFill>
                <a:schemeClr val="dk1"/>
              </a:solidFill>
            </a:endParaRPr>
          </a:p>
          <a:p>
            <a:pPr indent="0" lvl="0" marL="0" rtl="0">
              <a:spcBef>
                <a:spcPts val="0"/>
              </a:spcBef>
              <a:spcAft>
                <a:spcPts val="0"/>
              </a:spcAft>
              <a:buNone/>
            </a:pPr>
            <a:r>
              <a:rPr lang="en">
                <a:solidFill>
                  <a:schemeClr val="dk1"/>
                </a:solidFill>
              </a:rPr>
              <a:t>More common are multuple exits, like the code on the right, which has multiple return statements. </a:t>
            </a:r>
            <a:endParaRPr>
              <a:solidFill>
                <a:schemeClr val="dk1"/>
              </a:solidFill>
            </a:endParaRPr>
          </a:p>
          <a:p>
            <a:pPr indent="0" lvl="0" marL="0" rtl="0">
              <a:spcBef>
                <a:spcPts val="0"/>
              </a:spcBef>
              <a:spcAft>
                <a:spcPts val="0"/>
              </a:spcAft>
              <a:buNone/>
            </a:pPr>
            <a:r>
              <a:rPr lang="en">
                <a:solidFill>
                  <a:schemeClr val="dk1"/>
                </a:solidFill>
              </a:rPr>
              <a:t>You should write tests targeting each of those. Simple statement coverage would technically activate each, but here, you want to ensure that each entry and exit is activated in the context that it is supposed to be activated in. That is, given the input, you don’t get the wrong type of return. This helps us find interface errors that statement coverage would not find.</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You’ve got the basics down, but today we’re going to cover a couple of additional structural testing topics (read)</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CFG</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Let’s simplify this a little bit. Same graph, just put in labels so we can more easily look at each question.</a:t>
            </a:r>
            <a:endParaRPr>
              <a:solidFill>
                <a:schemeClr val="dk1"/>
              </a:solidFill>
            </a:endParaRPr>
          </a:p>
          <a:p>
            <a:pPr indent="0" lvl="0" marL="0" rtl="0">
              <a:lnSpc>
                <a:spcPct val="120000"/>
              </a:lnSpc>
              <a:spcBef>
                <a:spcPts val="0"/>
              </a:spcBef>
              <a:spcAft>
                <a:spcPts val="0"/>
              </a:spcAft>
              <a:buNone/>
            </a:pPr>
            <a:r>
              <a:rPr lang="en">
                <a:solidFill>
                  <a:schemeClr val="dk1"/>
                </a:solidFill>
              </a:rPr>
              <a:t>1 - subpaths through the loop (go over)</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Shape 4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5" name="Shape 4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point out alterations to CFG - not much here, we’re basically just removing the loop and looking at all of the ways one loop cycle could execute (go over)</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Let’s simplify this a little bit. Same graph, just put in labels so we can more easily look at each question.</a:t>
            </a:r>
            <a:endParaRPr>
              <a:solidFill>
                <a:schemeClr val="dk1"/>
              </a:solidFill>
            </a:endParaRPr>
          </a:p>
          <a:p>
            <a:pPr indent="0" lvl="0" marL="0" rtl="0">
              <a:lnSpc>
                <a:spcPct val="120000"/>
              </a:lnSpc>
              <a:spcBef>
                <a:spcPts val="0"/>
              </a:spcBef>
              <a:spcAft>
                <a:spcPts val="0"/>
              </a:spcAft>
              <a:buNone/>
            </a:pPr>
            <a:r>
              <a:rPr lang="en">
                <a:solidFill>
                  <a:schemeClr val="dk1"/>
                </a:solidFill>
              </a:rPr>
              <a:t>1 - subpaths through the loop (go over)</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Shape 5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38" name="Shape 5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This is even true for statement coverage, the simplest criterion. You might have (read), </a:t>
            </a:r>
            <a:endParaRPr>
              <a:solidFill>
                <a:schemeClr val="dk1"/>
              </a:solidFill>
            </a:endParaRPr>
          </a:p>
          <a:p>
            <a:pPr indent="0" lvl="0" marL="0" rtl="0">
              <a:spcBef>
                <a:spcPts val="0"/>
              </a:spcBef>
              <a:spcAft>
                <a:spcPts val="0"/>
              </a:spcAft>
              <a:buNone/>
            </a:pPr>
            <a:r>
              <a:rPr lang="en">
                <a:solidFill>
                  <a:schemeClr val="dk1"/>
                </a:solidFill>
              </a:rPr>
              <a:t>often, this is part of defensive programming - (read 4)</a:t>
            </a:r>
            <a:endParaRPr>
              <a:solidFill>
                <a:schemeClr val="dk1"/>
              </a:solidFill>
            </a:endParaRPr>
          </a:p>
          <a:p>
            <a:pPr indent="0" lvl="0" marL="0" rtl="0">
              <a:spcBef>
                <a:spcPts val="0"/>
              </a:spcBef>
              <a:spcAft>
                <a:spcPts val="0"/>
              </a:spcAft>
              <a:buNone/>
            </a:pPr>
            <a:r>
              <a:rPr lang="en">
                <a:solidFill>
                  <a:schemeClr val="dk1"/>
                </a:solidFill>
              </a:rPr>
              <a:t>Dead code (read) - code that once had a purpose, but now is no longer used, and nothing can call it in your new code. </a:t>
            </a:r>
            <a:endParaRPr>
              <a:solidFill>
                <a:schemeClr val="dk1"/>
              </a:solidFill>
            </a:endParaRPr>
          </a:p>
          <a:p>
            <a:pPr indent="0" lvl="0" marL="0" rtl="0">
              <a:spcBef>
                <a:spcPts val="0"/>
              </a:spcBef>
              <a:spcAft>
                <a:spcPts val="0"/>
              </a:spcAft>
              <a:buNone/>
            </a:pPr>
            <a:r>
              <a:rPr lang="en">
                <a:solidFill>
                  <a:schemeClr val="dk1"/>
                </a:solidFill>
              </a:rPr>
              <a:t>Similarly, (read)</a:t>
            </a:r>
            <a:endParaRPr>
              <a:solidFill>
                <a:schemeClr val="dk1"/>
              </a:solidFill>
            </a:endParaRPr>
          </a:p>
          <a:p>
            <a:pPr indent="0" lvl="0" marL="0" rtl="0">
              <a:spcBef>
                <a:spcPts val="0"/>
              </a:spcBef>
              <a:spcAft>
                <a:spcPts val="0"/>
              </a:spcAft>
              <a:buNone/>
            </a:pPr>
            <a:r>
              <a:rPr lang="en">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Shape 5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5" name="Shape 5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 - metrics like MCDC</a:t>
            </a:r>
            <a:endParaRPr>
              <a:solidFill>
                <a:schemeClr val="dk1"/>
              </a:solidFill>
            </a:endParaRPr>
          </a:p>
          <a:p>
            <a:pPr indent="0" lvl="0" marL="0" rtl="0">
              <a:spcBef>
                <a:spcPts val="0"/>
              </a:spcBef>
              <a:spcAft>
                <a:spcPts val="0"/>
              </a:spcAft>
              <a:buNone/>
            </a:pPr>
            <a:r>
              <a:rPr lang="en">
                <a:solidFill>
                  <a:schemeClr val="dk1"/>
                </a:solidFill>
              </a:rPr>
              <a:t>(read) - Now, with a little bit of rewriting, this example is trivially fixed - just place the second part in an else branch. But, this kind of interdependence occurs all the time, and it isn’t usually this easy to rewrite the code to fix. In practice, 100% code coverage is nearly impossible.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Shape 5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4" name="Shape 5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As a result, stronger criteria - often those related to paths - just aren’t cost-effective if you have a large number of infeasible obligations.</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Shape 5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1" name="Shape 5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lang="en">
                <a:solidFill>
                  <a:schemeClr val="dk1"/>
                </a:solidFill>
              </a:rPr>
              <a:t>Which criterion do you use? They all have their mertis, but in practice, Structural coverage criteria are often replaced by the budget coverage criterion: stop testing when you run out of money, time, or both. Although this is the reason of many failures, we can learn something important: </a:t>
            </a:r>
            <a:endParaRPr>
              <a:solidFill>
                <a:schemeClr val="dk1"/>
              </a:solidFill>
            </a:endParaRPr>
          </a:p>
          <a:p>
            <a:pPr indent="0" lvl="0" marL="0" rtl="0">
              <a:spcBef>
                <a:spcPts val="0"/>
              </a:spcBef>
              <a:spcAft>
                <a:spcPts val="0"/>
              </a:spcAft>
              <a:buClr>
                <a:schemeClr val="dk1"/>
              </a:buClr>
              <a:buSzPts val="1100"/>
              <a:buFont typeface="Arial"/>
              <a:buNone/>
            </a:pPr>
            <a:r>
              <a:rPr lang="en">
                <a:solidFill>
                  <a:schemeClr val="dk1"/>
                </a:solidFill>
              </a:rPr>
              <a:t>1) Test selection is more important than adequacy judged by some criteria - you can achieve branch coverage, but those tests may be useless for finding faults. 2) Some criteria are just too expensive to satisfy. </a:t>
            </a:r>
            <a:endParaRPr>
              <a:solidFill>
                <a:schemeClr val="dk1"/>
              </a:solidFill>
            </a:endParaRPr>
          </a:p>
          <a:p>
            <a:pPr indent="0" lvl="0" marL="0" rtl="0">
              <a:spcBef>
                <a:spcPts val="0"/>
              </a:spcBef>
              <a:spcAft>
                <a:spcPts val="0"/>
              </a:spcAft>
              <a:buNone/>
            </a:pPr>
            <a:r>
              <a:rPr lang="en">
                <a:solidFill>
                  <a:schemeClr val="dk1"/>
                </a:solidFill>
              </a:rPr>
              <a:t>Coverage criteria shall not be used for the sake of coverage, but within a careful plan, that consider all testing activities, that evaluates costs globally, and that chooses the right metric for the type of system.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Shape 5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68" name="Shape 5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We’ve gone over a few different structural coverage metrics now, and the natural question is which one I should use? </a:t>
            </a:r>
            <a:endParaRPr>
              <a:solidFill>
                <a:schemeClr val="dk1"/>
              </a:solidFill>
            </a:endParaRPr>
          </a:p>
          <a:p>
            <a:pPr indent="0" lvl="0" marL="0" rtl="0">
              <a:lnSpc>
                <a:spcPct val="120000"/>
              </a:lnSpc>
              <a:spcBef>
                <a:spcPts val="0"/>
              </a:spcBef>
              <a:spcAft>
                <a:spcPts val="0"/>
              </a:spcAft>
              <a:buNone/>
            </a:pPr>
            <a:r>
              <a:rPr lang="en">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endParaRPr>
              <a:solidFill>
                <a:schemeClr val="dk1"/>
              </a:solidFill>
            </a:endParaRPr>
          </a:p>
          <a:p>
            <a:pPr indent="0" lvl="0" marL="0" rtl="0">
              <a:lnSpc>
                <a:spcPct val="120000"/>
              </a:lnSpc>
              <a:spcBef>
                <a:spcPts val="0"/>
              </a:spcBef>
              <a:spcAft>
                <a:spcPts val="0"/>
              </a:spcAft>
              <a:buNone/>
            </a:pPr>
            <a:r>
              <a:rPr lang="en">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endParaRPr>
              <a:solidFill>
                <a:schemeClr val="dk1"/>
              </a:solidFill>
            </a:endParaRPr>
          </a:p>
          <a:p>
            <a:pPr indent="0" lvl="0" marL="0" rtl="0">
              <a:lnSpc>
                <a:spcPct val="120000"/>
              </a:lnSpc>
              <a:spcBef>
                <a:spcPts val="0"/>
              </a:spcBef>
              <a:spcAft>
                <a:spcPts val="0"/>
              </a:spcAft>
              <a:buNone/>
            </a:pPr>
            <a:r>
              <a:rPr lang="en">
                <a:solidFill>
                  <a:schemeClr val="dk1"/>
                </a:solidFill>
              </a:rPr>
              <a:t>(go over)</a:t>
            </a:r>
            <a:endParaRPr>
              <a:solidFill>
                <a:schemeClr val="dk1"/>
              </a:solidFill>
            </a:endParaRPr>
          </a:p>
          <a:p>
            <a:pPr indent="0" lvl="0" marL="0" rtl="0">
              <a:lnSpc>
                <a:spcPct val="120000"/>
              </a:lnSpc>
              <a:spcBef>
                <a:spcPts val="0"/>
              </a:spcBef>
              <a:spcAft>
                <a:spcPts val="0"/>
              </a:spcAft>
              <a:buNone/>
            </a:pPr>
            <a:r>
              <a:rPr lang="en">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endParaRPr>
              <a:solidFill>
                <a:schemeClr val="dk1"/>
              </a:solidFill>
            </a:endParaRPr>
          </a:p>
          <a:p>
            <a:pPr indent="0" lvl="0" marL="0" rtl="0">
              <a:lnSpc>
                <a:spcPct val="120000"/>
              </a:lnSpc>
              <a:spcBef>
                <a:spcPts val="0"/>
              </a:spcBef>
              <a:spcAft>
                <a:spcPts val="0"/>
              </a:spcAft>
              <a:buNone/>
            </a:pPr>
            <a:r>
              <a:rPr lang="en">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Why? (discuss)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Shape 5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7" name="Shape 5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2" name="Shape 602"/>
        <p:cNvGrpSpPr/>
        <p:nvPr/>
      </p:nvGrpSpPr>
      <p:grpSpPr>
        <a:xfrm>
          <a:off x="0" y="0"/>
          <a:ext cx="0" cy="0"/>
          <a:chOff x="0" y="0"/>
          <a:chExt cx="0" cy="0"/>
        </a:xfrm>
      </p:grpSpPr>
      <p:sp>
        <p:nvSpPr>
          <p:cNvPr id="603" name="Shape 6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04" name="Shape 6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(similar to OMCDC)</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69" name="Shape 69"/>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70" name="Shape 70"/>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71" name="Shape 71"/>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72" name="Shape 72"/>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73" name="Shape 73"/>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spcBef>
                <a:spcPts val="0"/>
              </a:spcBef>
              <a:spcAft>
                <a:spcPts val="0"/>
              </a:spcAft>
              <a:buNone/>
            </a:pPr>
            <a:r>
              <a:rPr lang="en" sz="1000"/>
              <a:t>(read) </a:t>
            </a:r>
            <a:endParaRPr sz="1000"/>
          </a:p>
          <a:p>
            <a:pPr indent="0" lvl="0" marL="0" rtl="0">
              <a:spcBef>
                <a:spcPts val="0"/>
              </a:spcBef>
              <a:spcAft>
                <a:spcPts val="0"/>
              </a:spcAft>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000"/>
          </a:p>
          <a:p>
            <a:pPr indent="0" lvl="0" marL="0" rtl="0">
              <a:spcBef>
                <a:spcPts val="0"/>
              </a:spcBef>
              <a:spcAft>
                <a:spcPts val="0"/>
              </a:spcAft>
              <a:buNone/>
            </a:pPr>
            <a:r>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101" name="Shape 101"/>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102" name="Shape 102"/>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103" name="Shape 103"/>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104" name="Shape 104"/>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05" name="Shape 105"/>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spcBef>
                <a:spcPts val="0"/>
              </a:spcBef>
              <a:spcAft>
                <a:spcPts val="0"/>
              </a:spcAft>
              <a:buSzPts val="1100"/>
              <a:buChar char="-"/>
            </a:pPr>
            <a:r>
              <a:rPr lang="en" sz="1100"/>
              <a:t>Statement in four, we’ve hit all of the nodes. </a:t>
            </a:r>
            <a:endParaRPr sz="1100"/>
          </a:p>
          <a:p>
            <a:pPr indent="-298450" lvl="0" marL="457200" rtl="0">
              <a:spcBef>
                <a:spcPts val="0"/>
              </a:spcBef>
              <a:spcAft>
                <a:spcPts val="0"/>
              </a:spcAft>
              <a:buSzPts val="1100"/>
              <a:buChar char="-"/>
            </a:pPr>
            <a:r>
              <a:rPr lang="en" sz="1100"/>
              <a:t>Branch in another two. </a:t>
            </a:r>
            <a:endParaRPr sz="1100"/>
          </a:p>
          <a:p>
            <a:pPr indent="-298450" lvl="0" marL="457200" rtl="0">
              <a:spcBef>
                <a:spcPts val="0"/>
              </a:spcBef>
              <a:spcAft>
                <a:spcPts val="0"/>
              </a:spcAft>
              <a:buSzPts val="1100"/>
              <a:buChar char="-"/>
            </a:pPr>
            <a:r>
              <a:rPr lang="en" sz="1100"/>
              <a:t>Now, what about path? To deal with the infinite problem, we could simply limit the number of loop executions. Let’s say we bound the loop to 20 cycles at most. How many tests do you think that is?</a:t>
            </a:r>
            <a:endParaRPr sz="1100"/>
          </a:p>
          <a:p>
            <a:pPr indent="0" lvl="0" marL="0" rtl="0">
              <a:spcBef>
                <a:spcPts val="0"/>
              </a:spcBef>
              <a:spcAft>
                <a:spcPts val="0"/>
              </a:spcAft>
              <a:buNone/>
            </a:pPr>
            <a:r>
              <a:rPr b="0" i="0" lang="en" sz="1100" u="none" cap="none" strike="noStrike"/>
              <a:t>Path coverage 3,656,158,440,062,976</a:t>
            </a:r>
            <a:endParaRPr sz="1100"/>
          </a:p>
          <a:p>
            <a:pPr indent="0" lvl="0" marL="0" rtl="0">
              <a:spcBef>
                <a:spcPts val="0"/>
              </a:spcBef>
              <a:spcAft>
                <a:spcPts val="0"/>
              </a:spcAft>
              <a:buNone/>
            </a:pPr>
            <a:r>
              <a:rPr b="0" i="0" lang="en" sz="1100" u="none" cap="none" strike="noStrike"/>
              <a:t>1000 tests per second</a:t>
            </a:r>
            <a:endParaRPr sz="1100"/>
          </a:p>
          <a:p>
            <a:pPr indent="0" lvl="0" marL="0" rtl="0">
              <a:spcBef>
                <a:spcPts val="0"/>
              </a:spcBef>
              <a:spcAft>
                <a:spcPts val="0"/>
              </a:spcAft>
              <a:buNone/>
            </a:pPr>
            <a:r>
              <a:rPr b="0" i="0" lang="en" sz="1100" u="none" cap="none" strike="noStrike"/>
              <a:t>116,000 years</a:t>
            </a:r>
            <a:endParaRPr b="0" i="0" sz="1100" u="none" cap="none" strike="noStrike"/>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200">
                <a:solidFill>
                  <a:schemeClr val="dk1"/>
                </a:solidFill>
              </a:rPr>
              <a:t>(read) </a:t>
            </a:r>
            <a:endParaRPr sz="1200">
              <a:solidFill>
                <a:schemeClr val="dk1"/>
              </a:solidFill>
            </a:endParaRPr>
          </a:p>
          <a:p>
            <a:pPr indent="0" lvl="0" marL="0" rtl="0">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1 - 4) </a:t>
            </a:r>
            <a:endParaRPr>
              <a:solidFill>
                <a:schemeClr val="dk1"/>
              </a:solidFill>
            </a:endParaRPr>
          </a:p>
          <a:p>
            <a:pPr indent="0" lvl="0" marL="0" rtl="0">
              <a:lnSpc>
                <a:spcPct val="120000"/>
              </a:lnSpc>
              <a:spcBef>
                <a:spcPts val="0"/>
              </a:spcBef>
              <a:spcAft>
                <a:spcPts val="0"/>
              </a:spcAft>
              <a:buNone/>
            </a:pPr>
            <a:r>
              <a:rPr lang="en">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result in an infinite number of paths, making path coverage impossible. </a:t>
            </a:r>
            <a:endParaRPr>
              <a:solidFill>
                <a:schemeClr val="dk1"/>
              </a:solidFill>
            </a:endParaRPr>
          </a:p>
          <a:p>
            <a:pPr indent="0" lvl="0" marL="0" rtl="0">
              <a:lnSpc>
                <a:spcPct val="120000"/>
              </a:lnSpc>
              <a:spcBef>
                <a:spcPts val="0"/>
              </a:spcBef>
              <a:spcAft>
                <a:spcPts val="0"/>
              </a:spcAft>
              <a:buNone/>
            </a:pPr>
            <a:r>
              <a:rPr lang="en">
                <a:solidFill>
                  <a:schemeClr val="dk1"/>
                </a:solidFill>
              </a:rPr>
              <a:t>Last time, I showed a relatively simple CFG. Even if we bounded the loop in that program to a small number of iterations, we still ended up with something like 3 quadrillion possible paths. Even at 1000 tests per second, running those would take over a hundred thousand years.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200">
                <a:solidFill>
                  <a:schemeClr val="dk1"/>
                </a:solidFill>
              </a:rPr>
              <a:t>So, in practice, full path coverage isn’t happening. It would be the ideal, but it just isn’t practical. The nice thing is that there are some smarter approaches that give you most of the effect. </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Just like we did with category-partition testing and combinatorial interaction testing, we can (read 1)</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The first of these strategies is called boundary interior coverage (read 2). The ideas is that (read 3). There is a lot of repetition. So, rather than worry about all possible executions, we cover the basic cases that can occur when we run through a loop.</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(walk through table)</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spcBef>
                <a:spcPts val="0"/>
              </a:spcBef>
              <a:buNone/>
              <a:defRPr sz="1300">
                <a:solidFill>
                  <a:schemeClr val="dk2"/>
                </a:solidFill>
              </a:defRPr>
            </a:lvl1pPr>
            <a:lvl2pPr lvl="1" algn="r">
              <a:spcBef>
                <a:spcPts val="0"/>
              </a:spcBef>
              <a:buNone/>
              <a:defRPr sz="1300">
                <a:solidFill>
                  <a:schemeClr val="dk2"/>
                </a:solidFill>
              </a:defRPr>
            </a:lvl2pPr>
            <a:lvl3pPr lvl="2" algn="r">
              <a:spcBef>
                <a:spcPts val="0"/>
              </a:spcBef>
              <a:buNone/>
              <a:defRPr sz="1300">
                <a:solidFill>
                  <a:schemeClr val="dk2"/>
                </a:solidFill>
              </a:defRPr>
            </a:lvl3pPr>
            <a:lvl4pPr lvl="3" algn="r">
              <a:spcBef>
                <a:spcPts val="0"/>
              </a:spcBef>
              <a:buNone/>
              <a:defRPr sz="1300">
                <a:solidFill>
                  <a:schemeClr val="dk2"/>
                </a:solidFill>
              </a:defRPr>
            </a:lvl4pPr>
            <a:lvl5pPr lvl="4" algn="r">
              <a:spcBef>
                <a:spcPts val="0"/>
              </a:spcBef>
              <a:buNone/>
              <a:defRPr sz="1300">
                <a:solidFill>
                  <a:schemeClr val="dk2"/>
                </a:solidFill>
              </a:defRPr>
            </a:lvl5pPr>
            <a:lvl6pPr lvl="5" algn="r">
              <a:spcBef>
                <a:spcPts val="0"/>
              </a:spcBef>
              <a:buNone/>
              <a:defRPr sz="1300">
                <a:solidFill>
                  <a:schemeClr val="dk2"/>
                </a:solidFill>
              </a:defRPr>
            </a:lvl6pPr>
            <a:lvl7pPr lvl="6" algn="r">
              <a:spcBef>
                <a:spcPts val="0"/>
              </a:spcBef>
              <a:buNone/>
              <a:defRPr sz="1300">
                <a:solidFill>
                  <a:schemeClr val="dk2"/>
                </a:solidFill>
              </a:defRPr>
            </a:lvl7pPr>
            <a:lvl8pPr lvl="7" algn="r">
              <a:spcBef>
                <a:spcPts val="0"/>
              </a:spcBef>
              <a:buNone/>
              <a:defRPr sz="1300">
                <a:solidFill>
                  <a:schemeClr val="dk2"/>
                </a:solidFill>
              </a:defRPr>
            </a:lvl8pPr>
            <a:lvl9pPr lvl="8" algn="r">
              <a:spcBef>
                <a:spcPts val="0"/>
              </a:spcBef>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Structural Testing: Path-Based Coverage</a:t>
            </a:r>
            <a:endParaRPr sz="5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7 - 02/08/2018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Number of Paths</a:t>
            </a:r>
            <a:endParaRPr/>
          </a:p>
        </p:txBody>
      </p:sp>
      <p:sp>
        <p:nvSpPr>
          <p:cNvPr id="249" name="Shape 24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55600" lvl="0" marL="457200" marR="0" rtl="0" algn="l">
              <a:lnSpc>
                <a:spcPct val="120000"/>
              </a:lnSpc>
              <a:spcBef>
                <a:spcPts val="0"/>
              </a:spcBef>
              <a:spcAft>
                <a:spcPts val="0"/>
              </a:spcAft>
              <a:buClr>
                <a:schemeClr val="dk1"/>
              </a:buClr>
              <a:buSzPts val="2000"/>
              <a:buFont typeface="Arial"/>
              <a:buChar char="●"/>
            </a:pPr>
            <a:r>
              <a:rPr lang="en" sz="2000"/>
              <a:t>Boundary Interior Coverage removes the problem of infinite loop-based paths.</a:t>
            </a:r>
            <a:endParaRPr sz="2000"/>
          </a:p>
          <a:p>
            <a:pPr indent="-355600" lvl="0" marL="457200" marR="0" rtl="0" algn="l">
              <a:lnSpc>
                <a:spcPct val="120000"/>
              </a:lnSpc>
              <a:spcBef>
                <a:spcPts val="0"/>
              </a:spcBef>
              <a:spcAft>
                <a:spcPts val="0"/>
              </a:spcAft>
              <a:buClr>
                <a:schemeClr val="dk1"/>
              </a:buClr>
              <a:buSzPts val="2000"/>
              <a:buFont typeface="Arial"/>
              <a:buChar char="●"/>
            </a:pPr>
            <a:r>
              <a:rPr lang="en" sz="2000"/>
              <a:t>However, the number of paths through this code can still be exponential.</a:t>
            </a:r>
            <a:endParaRPr sz="2000"/>
          </a:p>
          <a:p>
            <a:pPr indent="-342900" lvl="1" marL="914400" marR="0" rtl="0" algn="l">
              <a:lnSpc>
                <a:spcPct val="120000"/>
              </a:lnSpc>
              <a:spcBef>
                <a:spcPts val="0"/>
              </a:spcBef>
              <a:spcAft>
                <a:spcPts val="0"/>
              </a:spcAft>
              <a:buClr>
                <a:schemeClr val="dk1"/>
              </a:buClr>
              <a:buSzPts val="1800"/>
              <a:buFont typeface="Arial"/>
              <a:buChar char="○"/>
            </a:pPr>
            <a:r>
              <a:rPr lang="en" sz="1800"/>
              <a:t>N non-loop branches results in 2</a:t>
            </a:r>
            <a:r>
              <a:rPr baseline="30000" lang="en" sz="1800"/>
              <a:t>N</a:t>
            </a:r>
            <a:r>
              <a:rPr lang="en" sz="1800"/>
              <a:t> paths.</a:t>
            </a:r>
            <a:endParaRPr sz="1800"/>
          </a:p>
          <a:p>
            <a:pPr indent="-355600" lvl="0" marL="457200" marR="0" rtl="0" algn="l">
              <a:lnSpc>
                <a:spcPct val="120000"/>
              </a:lnSpc>
              <a:spcBef>
                <a:spcPts val="0"/>
              </a:spcBef>
              <a:spcAft>
                <a:spcPts val="0"/>
              </a:spcAft>
              <a:buSzPts val="2000"/>
              <a:buChar char="●"/>
            </a:pPr>
            <a:r>
              <a:rPr lang="en" sz="2000"/>
              <a:t>Additional limitations may need to be imposed on the paths tested.</a:t>
            </a:r>
            <a:endParaRPr sz="2000"/>
          </a:p>
        </p:txBody>
      </p:sp>
      <p:sp>
        <p:nvSpPr>
          <p:cNvPr id="250" name="Shape 25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spcBef>
                <a:spcPts val="600"/>
              </a:spcBef>
              <a:spcAft>
                <a:spcPts val="0"/>
              </a:spcAft>
              <a:buNone/>
            </a:pPr>
            <a:r>
              <a:rPr lang="en"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a:spcBef>
                <a:spcPts val="600"/>
              </a:spcBef>
              <a:spcAft>
                <a:spcPts val="0"/>
              </a:spcAft>
              <a:buNone/>
            </a:pPr>
            <a:r>
              <a:t/>
            </a:r>
            <a:endParaRPr/>
          </a:p>
        </p:txBody>
      </p:sp>
      <p:sp>
        <p:nvSpPr>
          <p:cNvPr id="251" name="Shape 2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Loop Boundary Coverage</a:t>
            </a:r>
            <a:endParaRPr/>
          </a:p>
        </p:txBody>
      </p:sp>
      <p:sp>
        <p:nvSpPr>
          <p:cNvPr id="257" name="Shape 2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93700" lvl="0" marL="457200" rtl="0">
              <a:lnSpc>
                <a:spcPct val="120000"/>
              </a:lnSpc>
              <a:spcBef>
                <a:spcPts val="0"/>
              </a:spcBef>
              <a:spcAft>
                <a:spcPts val="0"/>
              </a:spcAft>
              <a:buSzPts val="2600"/>
              <a:buChar char="●"/>
            </a:pPr>
            <a:r>
              <a:rPr lang="en" sz="2600"/>
              <a:t>Focus on problems related to loops.</a:t>
            </a:r>
            <a:endParaRPr sz="2600"/>
          </a:p>
          <a:p>
            <a:pPr indent="-393700" lvl="0" marL="457200" rtl="0">
              <a:lnSpc>
                <a:spcPct val="120000"/>
              </a:lnSpc>
              <a:spcBef>
                <a:spcPts val="0"/>
              </a:spcBef>
              <a:spcAft>
                <a:spcPts val="0"/>
              </a:spcAft>
              <a:buSzPts val="2600"/>
              <a:buChar char="●"/>
            </a:pPr>
            <a:r>
              <a:rPr lang="en" sz="2600"/>
              <a:t>Cover </a:t>
            </a:r>
            <a:r>
              <a:rPr i="1" lang="en" sz="2600"/>
              <a:t>scenarios representative of how loops might be executed</a:t>
            </a:r>
            <a:r>
              <a:rPr lang="en" sz="2600"/>
              <a:t>.</a:t>
            </a:r>
            <a:endParaRPr sz="2600"/>
          </a:p>
          <a:p>
            <a:pPr indent="-393700" lvl="0" marL="457200" rtl="0">
              <a:lnSpc>
                <a:spcPct val="120000"/>
              </a:lnSpc>
              <a:spcBef>
                <a:spcPts val="0"/>
              </a:spcBef>
              <a:spcAft>
                <a:spcPts val="0"/>
              </a:spcAft>
              <a:buSzPts val="2600"/>
              <a:buChar char="●"/>
            </a:pPr>
            <a:r>
              <a:rPr lang="en" sz="2600"/>
              <a:t>For simple loops, write tests that:</a:t>
            </a:r>
            <a:endParaRPr sz="2600"/>
          </a:p>
          <a:p>
            <a:pPr indent="-368300" lvl="1" marL="914400" rtl="0">
              <a:lnSpc>
                <a:spcPct val="120000"/>
              </a:lnSpc>
              <a:spcBef>
                <a:spcPts val="0"/>
              </a:spcBef>
              <a:spcAft>
                <a:spcPts val="0"/>
              </a:spcAft>
              <a:buSzPts val="2200"/>
              <a:buChar char="○"/>
            </a:pPr>
            <a:r>
              <a:rPr lang="en" sz="2200"/>
              <a:t>Skip the loop entirely.</a:t>
            </a:r>
            <a:endParaRPr sz="2200"/>
          </a:p>
          <a:p>
            <a:pPr indent="-368300" lvl="1" marL="914400" rtl="0">
              <a:lnSpc>
                <a:spcPct val="120000"/>
              </a:lnSpc>
              <a:spcBef>
                <a:spcPts val="0"/>
              </a:spcBef>
              <a:spcAft>
                <a:spcPts val="0"/>
              </a:spcAft>
              <a:buSzPts val="2200"/>
              <a:buChar char="○"/>
            </a:pPr>
            <a:r>
              <a:rPr lang="en" sz="2200"/>
              <a:t>Take exactly one pass through the loop. </a:t>
            </a:r>
            <a:endParaRPr sz="2200"/>
          </a:p>
          <a:p>
            <a:pPr indent="-368300" lvl="1" marL="914400" rtl="0">
              <a:lnSpc>
                <a:spcPct val="120000"/>
              </a:lnSpc>
              <a:spcBef>
                <a:spcPts val="0"/>
              </a:spcBef>
              <a:spcAft>
                <a:spcPts val="0"/>
              </a:spcAft>
              <a:buSzPts val="2200"/>
              <a:buChar char="○"/>
            </a:pPr>
            <a:r>
              <a:rPr lang="en" sz="2200"/>
              <a:t>Take two or more passes through the loop.</a:t>
            </a:r>
            <a:endParaRPr sz="2200"/>
          </a:p>
          <a:p>
            <a:pPr indent="-368300" lvl="1" marL="914400" rtl="0">
              <a:lnSpc>
                <a:spcPct val="120000"/>
              </a:lnSpc>
              <a:spcBef>
                <a:spcPts val="0"/>
              </a:spcBef>
              <a:spcAft>
                <a:spcPts val="0"/>
              </a:spcAft>
              <a:buSzPts val="2200"/>
              <a:buChar char="○"/>
            </a:pPr>
            <a:r>
              <a:rPr lang="en" sz="2200"/>
              <a:t>(optional) Choose an upper bound N, and:</a:t>
            </a:r>
            <a:endParaRPr sz="2200"/>
          </a:p>
          <a:p>
            <a:pPr indent="-368300" lvl="2" marL="1371600" rtl="0">
              <a:lnSpc>
                <a:spcPct val="120000"/>
              </a:lnSpc>
              <a:spcBef>
                <a:spcPts val="0"/>
              </a:spcBef>
              <a:spcAft>
                <a:spcPts val="0"/>
              </a:spcAft>
              <a:buSzPts val="2200"/>
              <a:buChar char="■"/>
            </a:pPr>
            <a:r>
              <a:rPr lang="en" sz="2200"/>
              <a:t>M passes, where 2 &lt; M &lt; N</a:t>
            </a:r>
            <a:endParaRPr sz="2200"/>
          </a:p>
          <a:p>
            <a:pPr indent="-368300" lvl="2" marL="1371600" rtl="0">
              <a:lnSpc>
                <a:spcPct val="120000"/>
              </a:lnSpc>
              <a:spcBef>
                <a:spcPts val="0"/>
              </a:spcBef>
              <a:spcAft>
                <a:spcPts val="0"/>
              </a:spcAft>
              <a:buSzPts val="2200"/>
              <a:buChar char="■"/>
            </a:pPr>
            <a:r>
              <a:rPr lang="en" sz="2200"/>
              <a:t>(N-1), N, and (N+1) passes</a:t>
            </a:r>
            <a:endParaRPr sz="2200"/>
          </a:p>
        </p:txBody>
      </p:sp>
      <p:sp>
        <p:nvSpPr>
          <p:cNvPr id="258" name="Shape 2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pic>
        <p:nvPicPr>
          <p:cNvPr id="263" name="Shape 263"/>
          <p:cNvPicPr preferRelativeResize="0"/>
          <p:nvPr/>
        </p:nvPicPr>
        <p:blipFill>
          <a:blip r:embed="rId3">
            <a:alphaModFix/>
          </a:blip>
          <a:stretch>
            <a:fillRect/>
          </a:stretch>
        </p:blipFill>
        <p:spPr>
          <a:xfrm>
            <a:off x="5173588" y="2326688"/>
            <a:ext cx="3838575" cy="3514725"/>
          </a:xfrm>
          <a:prstGeom prst="rect">
            <a:avLst/>
          </a:prstGeom>
          <a:noFill/>
          <a:ln>
            <a:noFill/>
          </a:ln>
        </p:spPr>
      </p:pic>
      <p:sp>
        <p:nvSpPr>
          <p:cNvPr id="264" name="Shape 26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Nested Loops</a:t>
            </a:r>
            <a:endParaRPr/>
          </a:p>
        </p:txBody>
      </p:sp>
      <p:sp>
        <p:nvSpPr>
          <p:cNvPr id="265" name="Shape 265"/>
          <p:cNvSpPr txBox="1"/>
          <p:nvPr>
            <p:ph idx="1" type="body"/>
          </p:nvPr>
        </p:nvSpPr>
        <p:spPr>
          <a:xfrm>
            <a:off x="457200" y="1600200"/>
            <a:ext cx="6400800" cy="4967700"/>
          </a:xfrm>
          <a:prstGeom prst="rect">
            <a:avLst/>
          </a:prstGeom>
        </p:spPr>
        <p:txBody>
          <a:bodyPr anchorCtr="0" anchor="t" bIns="91425" lIns="91425" spcFirstLastPara="1" rIns="91425" wrap="square" tIns="91425">
            <a:noAutofit/>
          </a:bodyPr>
          <a:lstStyle/>
          <a:p>
            <a:pPr indent="-381000" lvl="0" marL="457200" rtl="0">
              <a:lnSpc>
                <a:spcPct val="120000"/>
              </a:lnSpc>
              <a:spcBef>
                <a:spcPts val="0"/>
              </a:spcBef>
              <a:spcAft>
                <a:spcPts val="0"/>
              </a:spcAft>
              <a:buSzPts val="2400"/>
              <a:buChar char="●"/>
            </a:pPr>
            <a:r>
              <a:rPr lang="en" sz="2400"/>
              <a:t>Often, loops are nested within other loops.</a:t>
            </a:r>
            <a:endParaRPr sz="2400"/>
          </a:p>
          <a:p>
            <a:pPr indent="-381000" lvl="0" marL="457200" rtl="0">
              <a:lnSpc>
                <a:spcPct val="120000"/>
              </a:lnSpc>
              <a:spcBef>
                <a:spcPts val="0"/>
              </a:spcBef>
              <a:spcAft>
                <a:spcPts val="0"/>
              </a:spcAft>
              <a:buSzPts val="2400"/>
              <a:buChar char="●"/>
            </a:pPr>
            <a:r>
              <a:rPr lang="en" sz="2400"/>
              <a:t>For each level, you should execute similar strategies to simple loops.</a:t>
            </a:r>
            <a:endParaRPr sz="2400"/>
          </a:p>
          <a:p>
            <a:pPr indent="-381000" lvl="0" marL="457200" rtl="0">
              <a:lnSpc>
                <a:spcPct val="120000"/>
              </a:lnSpc>
              <a:spcBef>
                <a:spcPts val="0"/>
              </a:spcBef>
              <a:spcAft>
                <a:spcPts val="0"/>
              </a:spcAft>
              <a:buSzPts val="2400"/>
              <a:buChar char="●"/>
            </a:pPr>
            <a:r>
              <a:rPr lang="en" sz="2400"/>
              <a:t>In addition:</a:t>
            </a:r>
            <a:endParaRPr sz="2400"/>
          </a:p>
          <a:p>
            <a:pPr indent="-368300" lvl="1" marL="914400" rtl="0">
              <a:lnSpc>
                <a:spcPct val="120000"/>
              </a:lnSpc>
              <a:spcBef>
                <a:spcPts val="0"/>
              </a:spcBef>
              <a:spcAft>
                <a:spcPts val="0"/>
              </a:spcAft>
              <a:buSzPts val="2200"/>
              <a:buChar char="○"/>
            </a:pPr>
            <a:r>
              <a:rPr lang="en" sz="2200"/>
              <a:t>Test innermost loop first with outer loops executed minimum number of times.</a:t>
            </a:r>
            <a:endParaRPr sz="2200"/>
          </a:p>
          <a:p>
            <a:pPr indent="-368300" lvl="1" marL="914400" rtl="0">
              <a:lnSpc>
                <a:spcPct val="120000"/>
              </a:lnSpc>
              <a:spcBef>
                <a:spcPts val="0"/>
              </a:spcBef>
              <a:spcAft>
                <a:spcPts val="0"/>
              </a:spcAft>
              <a:buSzPts val="2200"/>
              <a:buChar char="○"/>
            </a:pPr>
            <a:r>
              <a:rPr lang="en" sz="2200"/>
              <a:t>Move one loops out, keep the inner loop at “typical” iteration numbers, and test this layer as you did the previous layer.</a:t>
            </a:r>
            <a:endParaRPr sz="2200"/>
          </a:p>
          <a:p>
            <a:pPr indent="-368300" lvl="1" marL="914400" rtl="0">
              <a:lnSpc>
                <a:spcPct val="120000"/>
              </a:lnSpc>
              <a:spcBef>
                <a:spcPts val="0"/>
              </a:spcBef>
              <a:spcAft>
                <a:spcPts val="0"/>
              </a:spcAft>
              <a:buSzPts val="2200"/>
              <a:buChar char="○"/>
            </a:pPr>
            <a:r>
              <a:rPr lang="en" sz="2200"/>
              <a:t>Continue until the outermost loop tested.</a:t>
            </a:r>
            <a:endParaRPr sz="2200"/>
          </a:p>
        </p:txBody>
      </p:sp>
      <p:sp>
        <p:nvSpPr>
          <p:cNvPr id="266" name="Shape 2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Concatenated Loops</a:t>
            </a:r>
            <a:endParaRPr/>
          </a:p>
        </p:txBody>
      </p:sp>
      <p:sp>
        <p:nvSpPr>
          <p:cNvPr id="272" name="Shape 272"/>
          <p:cNvSpPr txBox="1"/>
          <p:nvPr>
            <p:ph idx="1" type="body"/>
          </p:nvPr>
        </p:nvSpPr>
        <p:spPr>
          <a:xfrm>
            <a:off x="457200" y="1600200"/>
            <a:ext cx="6575400" cy="4967700"/>
          </a:xfrm>
          <a:prstGeom prst="rect">
            <a:avLst/>
          </a:prstGeom>
        </p:spPr>
        <p:txBody>
          <a:bodyPr anchorCtr="0" anchor="t" bIns="91425" lIns="91425" spcFirstLastPara="1" rIns="91425" wrap="square" tIns="91425">
            <a:noAutofit/>
          </a:bodyPr>
          <a:lstStyle/>
          <a:p>
            <a:pPr indent="-381000" lvl="0" marL="457200" rtl="0">
              <a:lnSpc>
                <a:spcPct val="120000"/>
              </a:lnSpc>
              <a:spcBef>
                <a:spcPts val="0"/>
              </a:spcBef>
              <a:spcAft>
                <a:spcPts val="0"/>
              </a:spcAft>
              <a:buSzPts val="2400"/>
              <a:buChar char="●"/>
            </a:pPr>
            <a:r>
              <a:rPr lang="en" sz="2400"/>
              <a:t>One loop executes. The next line of code starts a new loop.</a:t>
            </a:r>
            <a:endParaRPr sz="2400"/>
          </a:p>
          <a:p>
            <a:pPr indent="-381000" lvl="0" marL="457200" marR="0" rtl="0" algn="l">
              <a:lnSpc>
                <a:spcPct val="120000"/>
              </a:lnSpc>
              <a:spcBef>
                <a:spcPts val="0"/>
              </a:spcBef>
              <a:spcAft>
                <a:spcPts val="0"/>
              </a:spcAft>
              <a:buClr>
                <a:schemeClr val="dk1"/>
              </a:buClr>
              <a:buSzPts val="2400"/>
              <a:buFont typeface="Arial"/>
              <a:buChar char="●"/>
            </a:pPr>
            <a:r>
              <a:rPr lang="en" sz="2400"/>
              <a:t>These are generally independent.</a:t>
            </a:r>
            <a:endParaRPr sz="2400"/>
          </a:p>
          <a:p>
            <a:pPr indent="-381000" lvl="1" marL="914400" marR="0" rtl="0" algn="l">
              <a:lnSpc>
                <a:spcPct val="120000"/>
              </a:lnSpc>
              <a:spcBef>
                <a:spcPts val="0"/>
              </a:spcBef>
              <a:spcAft>
                <a:spcPts val="0"/>
              </a:spcAft>
              <a:buClr>
                <a:schemeClr val="dk1"/>
              </a:buClr>
              <a:buSzPts val="2400"/>
              <a:buFont typeface="Arial"/>
              <a:buChar char="○"/>
            </a:pPr>
            <a:r>
              <a:rPr lang="en"/>
              <a:t>Most of the time...</a:t>
            </a:r>
            <a:endParaRPr sz="2400"/>
          </a:p>
          <a:p>
            <a:pPr indent="-381000" lvl="0" marL="457200" marR="0" rtl="0" algn="l">
              <a:lnSpc>
                <a:spcPct val="120000"/>
              </a:lnSpc>
              <a:spcBef>
                <a:spcPts val="0"/>
              </a:spcBef>
              <a:spcAft>
                <a:spcPts val="0"/>
              </a:spcAft>
              <a:buClr>
                <a:schemeClr val="dk1"/>
              </a:buClr>
              <a:buSzPts val="2400"/>
              <a:buFont typeface="Arial"/>
              <a:buChar char="●"/>
            </a:pPr>
            <a:r>
              <a:rPr lang="en" sz="2400"/>
              <a:t>If not, follow a similar strategy to nested loops.</a:t>
            </a:r>
            <a:endParaRPr sz="2400"/>
          </a:p>
          <a:p>
            <a:pPr indent="-381000" lvl="1" marL="914400" marR="0" rtl="0" algn="l">
              <a:lnSpc>
                <a:spcPct val="120000"/>
              </a:lnSpc>
              <a:spcBef>
                <a:spcPts val="0"/>
              </a:spcBef>
              <a:spcAft>
                <a:spcPts val="0"/>
              </a:spcAft>
              <a:buSzPts val="2400"/>
              <a:buChar char="○"/>
            </a:pPr>
            <a:r>
              <a:rPr lang="en"/>
              <a:t>Start with bottom loop, hold higher loops at minimal iteration numbers.</a:t>
            </a:r>
            <a:endParaRPr/>
          </a:p>
          <a:p>
            <a:pPr indent="-381000" lvl="1" marL="914400" marR="0" rtl="0" algn="l">
              <a:lnSpc>
                <a:spcPct val="120000"/>
              </a:lnSpc>
              <a:spcBef>
                <a:spcPts val="0"/>
              </a:spcBef>
              <a:spcAft>
                <a:spcPts val="0"/>
              </a:spcAft>
              <a:buSzPts val="2400"/>
              <a:buChar char="○"/>
            </a:pPr>
            <a:r>
              <a:rPr lang="en"/>
              <a:t>Work up towards the top, holding lower loops at “typical” iteration numbers.</a:t>
            </a:r>
            <a:endParaRPr/>
          </a:p>
        </p:txBody>
      </p:sp>
      <p:pic>
        <p:nvPicPr>
          <p:cNvPr id="273" name="Shape 273"/>
          <p:cNvPicPr preferRelativeResize="0"/>
          <p:nvPr/>
        </p:nvPicPr>
        <p:blipFill>
          <a:blip r:embed="rId3">
            <a:alphaModFix/>
          </a:blip>
          <a:stretch>
            <a:fillRect/>
          </a:stretch>
        </p:blipFill>
        <p:spPr>
          <a:xfrm>
            <a:off x="6981825" y="2215213"/>
            <a:ext cx="1466850" cy="3324225"/>
          </a:xfrm>
          <a:prstGeom prst="rect">
            <a:avLst/>
          </a:prstGeom>
          <a:noFill/>
          <a:ln>
            <a:noFill/>
          </a:ln>
        </p:spPr>
      </p:pic>
      <p:sp>
        <p:nvSpPr>
          <p:cNvPr id="274" name="Shape 2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Why These Loop Strategies?</a:t>
            </a:r>
            <a:endParaRPr/>
          </a:p>
        </p:txBody>
      </p:sp>
      <p:sp>
        <p:nvSpPr>
          <p:cNvPr id="280" name="Shape 280"/>
          <p:cNvSpPr txBox="1"/>
          <p:nvPr>
            <p:ph idx="1" type="body"/>
          </p:nvPr>
        </p:nvSpPr>
        <p:spPr>
          <a:xfrm>
            <a:off x="457200" y="2358800"/>
            <a:ext cx="8229600" cy="4209300"/>
          </a:xfrm>
          <a:prstGeom prst="rect">
            <a:avLst/>
          </a:prstGeom>
        </p:spPr>
        <p:txBody>
          <a:bodyPr anchorCtr="0" anchor="t" bIns="91425" lIns="91425" spcFirstLastPara="1" rIns="91425" wrap="square" tIns="91425">
            <a:noAutofit/>
          </a:bodyPr>
          <a:lstStyle/>
          <a:p>
            <a:pPr indent="-368300" lvl="0" marL="457200" rtl="0">
              <a:lnSpc>
                <a:spcPct val="120000"/>
              </a:lnSpc>
              <a:spcBef>
                <a:spcPts val="0"/>
              </a:spcBef>
              <a:spcAft>
                <a:spcPts val="0"/>
              </a:spcAft>
              <a:buSzPts val="2200"/>
              <a:buChar char="●"/>
            </a:pPr>
            <a:r>
              <a:rPr lang="en" sz="2200"/>
              <a:t>In proving formal correctness of a loop, we would establish preconditions, postconditions, and invariants that are true on each execution of the loop, then prove that these hold.</a:t>
            </a:r>
            <a:endParaRPr sz="2200"/>
          </a:p>
          <a:p>
            <a:pPr indent="-368300" lvl="1" marL="914400" rtl="0">
              <a:lnSpc>
                <a:spcPct val="120000"/>
              </a:lnSpc>
              <a:spcBef>
                <a:spcPts val="0"/>
              </a:spcBef>
              <a:spcAft>
                <a:spcPts val="0"/>
              </a:spcAft>
              <a:buSzPts val="2200"/>
              <a:buChar char="○"/>
            </a:pPr>
            <a:r>
              <a:rPr lang="en" sz="2200"/>
              <a:t>The loop executes </a:t>
            </a:r>
            <a:r>
              <a:rPr b="1" lang="en" sz="2200"/>
              <a:t>zero</a:t>
            </a:r>
            <a:r>
              <a:rPr lang="en" sz="2200"/>
              <a:t> times when the postconditions are true in advance.</a:t>
            </a:r>
            <a:endParaRPr sz="2200"/>
          </a:p>
          <a:p>
            <a:pPr indent="-368300" lvl="1" marL="914400" rtl="0">
              <a:lnSpc>
                <a:spcPct val="120000"/>
              </a:lnSpc>
              <a:spcBef>
                <a:spcPts val="0"/>
              </a:spcBef>
              <a:spcAft>
                <a:spcPts val="0"/>
              </a:spcAft>
              <a:buSzPts val="2200"/>
              <a:buChar char="○"/>
            </a:pPr>
            <a:r>
              <a:rPr lang="en" sz="2200"/>
              <a:t>The loop invariant is true on loop entry (</a:t>
            </a:r>
            <a:r>
              <a:rPr b="1" lang="en" sz="2200"/>
              <a:t>one</a:t>
            </a:r>
            <a:r>
              <a:rPr lang="en" sz="2200"/>
              <a:t>), then each loop iteration maintains the invariant (</a:t>
            </a:r>
            <a:r>
              <a:rPr b="1" lang="en" sz="2200"/>
              <a:t>many</a:t>
            </a:r>
            <a:r>
              <a:rPr lang="en" sz="2200"/>
              <a:t>). </a:t>
            </a:r>
            <a:endParaRPr sz="2200"/>
          </a:p>
          <a:p>
            <a:pPr indent="-368300" lvl="2" marL="1371600" rtl="0">
              <a:lnSpc>
                <a:spcPct val="120000"/>
              </a:lnSpc>
              <a:spcBef>
                <a:spcPts val="0"/>
              </a:spcBef>
              <a:spcAft>
                <a:spcPts val="0"/>
              </a:spcAft>
              <a:buSzPts val="2200"/>
              <a:buChar char="■"/>
            </a:pPr>
            <a:r>
              <a:rPr lang="en" sz="2200"/>
              <a:t>(invariant and !(loop condition) implies postconditions)</a:t>
            </a:r>
            <a:endParaRPr sz="2200"/>
          </a:p>
          <a:p>
            <a:pPr indent="-368300" lvl="0" marL="457200" rtl="0">
              <a:lnSpc>
                <a:spcPct val="120000"/>
              </a:lnSpc>
              <a:spcBef>
                <a:spcPts val="0"/>
              </a:spcBef>
              <a:spcAft>
                <a:spcPts val="0"/>
              </a:spcAft>
              <a:buSzPts val="2200"/>
              <a:buChar char="●"/>
            </a:pPr>
            <a:r>
              <a:rPr lang="en" sz="2200"/>
              <a:t>Loop testing strategies echo these cases.</a:t>
            </a:r>
            <a:endParaRPr sz="2200"/>
          </a:p>
          <a:p>
            <a:pPr indent="0" lvl="0" marL="0" rtl="0">
              <a:lnSpc>
                <a:spcPct val="120000"/>
              </a:lnSpc>
              <a:spcBef>
                <a:spcPts val="0"/>
              </a:spcBef>
              <a:spcAft>
                <a:spcPts val="0"/>
              </a:spcAft>
              <a:buNone/>
            </a:pPr>
            <a:r>
              <a:t/>
            </a:r>
            <a:endParaRPr sz="2200"/>
          </a:p>
        </p:txBody>
      </p:sp>
      <p:sp>
        <p:nvSpPr>
          <p:cNvPr id="281" name="Shape 281"/>
          <p:cNvSpPr txBox="1"/>
          <p:nvPr>
            <p:ph idx="1" type="body"/>
          </p:nvPr>
        </p:nvSpPr>
        <p:spPr>
          <a:xfrm>
            <a:off x="457200" y="1626800"/>
            <a:ext cx="8538600" cy="8958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b="1" lang="en"/>
              <a:t>Why do these loop values make sense?</a:t>
            </a:r>
            <a:endParaRPr b="1"/>
          </a:p>
        </p:txBody>
      </p:sp>
      <p:sp>
        <p:nvSpPr>
          <p:cNvPr id="282" name="Shape 2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Linear Code Sequences and Jumps</a:t>
            </a:r>
            <a:endParaRPr/>
          </a:p>
        </p:txBody>
      </p:sp>
      <p:sp>
        <p:nvSpPr>
          <p:cNvPr id="288" name="Shape 288"/>
          <p:cNvSpPr txBox="1"/>
          <p:nvPr>
            <p:ph idx="1" type="body"/>
          </p:nvPr>
        </p:nvSpPr>
        <p:spPr>
          <a:xfrm>
            <a:off x="299600" y="1600200"/>
            <a:ext cx="4622400" cy="4967700"/>
          </a:xfrm>
          <a:prstGeom prst="rect">
            <a:avLst/>
          </a:prstGeom>
        </p:spPr>
        <p:txBody>
          <a:bodyPr anchorCtr="0" anchor="t" bIns="91425" lIns="91425" spcFirstLastPara="1" rIns="91425" wrap="square" tIns="91425">
            <a:noAutofit/>
          </a:bodyPr>
          <a:lstStyle/>
          <a:p>
            <a:pPr indent="-342900" lvl="0" marL="457200" marR="0" rtl="0" algn="l">
              <a:lnSpc>
                <a:spcPct val="120000"/>
              </a:lnSpc>
              <a:spcBef>
                <a:spcPts val="0"/>
              </a:spcBef>
              <a:spcAft>
                <a:spcPts val="0"/>
              </a:spcAft>
              <a:buSzPts val="1800"/>
              <a:buChar char="●"/>
            </a:pPr>
            <a:r>
              <a:rPr lang="en" sz="1800"/>
              <a:t>Often, we want to reason about the subpaths that execution can take. </a:t>
            </a:r>
            <a:endParaRPr sz="1800"/>
          </a:p>
          <a:p>
            <a:pPr indent="-342900" lvl="0" marL="457200" marR="0" rtl="0" algn="l">
              <a:lnSpc>
                <a:spcPct val="120000"/>
              </a:lnSpc>
              <a:spcBef>
                <a:spcPts val="0"/>
              </a:spcBef>
              <a:spcAft>
                <a:spcPts val="0"/>
              </a:spcAft>
              <a:buSzPts val="1800"/>
              <a:buChar char="●"/>
            </a:pPr>
            <a:r>
              <a:rPr lang="en" sz="1800"/>
              <a:t>A subpath from one branch of control to another is called a LCSAJ.</a:t>
            </a:r>
            <a:endParaRPr sz="1800"/>
          </a:p>
          <a:p>
            <a:pPr indent="-342900" lvl="0" marL="457200" marR="0" rtl="0" algn="l">
              <a:lnSpc>
                <a:spcPct val="120000"/>
              </a:lnSpc>
              <a:spcBef>
                <a:spcPts val="0"/>
              </a:spcBef>
              <a:spcAft>
                <a:spcPts val="0"/>
              </a:spcAft>
              <a:buSzPts val="1800"/>
              <a:buChar char="●"/>
            </a:pPr>
            <a:r>
              <a:rPr lang="en" sz="1800"/>
              <a:t>The LCSAJs for this example:</a:t>
            </a:r>
            <a:endParaRPr sz="1800"/>
          </a:p>
        </p:txBody>
      </p:sp>
      <p:graphicFrame>
        <p:nvGraphicFramePr>
          <p:cNvPr id="289" name="Shape 289"/>
          <p:cNvGraphicFramePr/>
          <p:nvPr/>
        </p:nvGraphicFramePr>
        <p:xfrm>
          <a:off x="513350" y="3469000"/>
          <a:ext cx="3000000" cy="3000000"/>
        </p:xfrm>
        <a:graphic>
          <a:graphicData uri="http://schemas.openxmlformats.org/drawingml/2006/table">
            <a:tbl>
              <a:tblPr>
                <a:noFill/>
                <a:tableStyleId>{86536CF2-AF77-471B-92C7-14D81AAD302C}</a:tableStyleId>
              </a:tblPr>
              <a:tblGrid>
                <a:gridCol w="568550"/>
                <a:gridCol w="668525"/>
                <a:gridCol w="2957825"/>
              </a:tblGrid>
              <a:tr h="465775">
                <a:tc>
                  <a:txBody>
                    <a:bodyPr>
                      <a:noAutofit/>
                    </a:bodyPr>
                    <a:lstStyle/>
                    <a:p>
                      <a:pPr indent="0" lvl="0" marL="0" rtl="0">
                        <a:spcBef>
                          <a:spcPts val="0"/>
                        </a:spcBef>
                        <a:spcAft>
                          <a:spcPts val="0"/>
                        </a:spcAft>
                        <a:buNone/>
                      </a:pPr>
                      <a:r>
                        <a:rPr b="1" lang="en" sz="800"/>
                        <a:t>From</a:t>
                      </a:r>
                      <a:endParaRPr b="1" sz="800"/>
                    </a:p>
                  </a:txBody>
                  <a:tcPr marT="91425" marB="91425" marR="91425" marL="91425"/>
                </a:tc>
                <a:tc>
                  <a:txBody>
                    <a:bodyPr>
                      <a:noAutofit/>
                    </a:bodyPr>
                    <a:lstStyle/>
                    <a:p>
                      <a:pPr indent="0" lvl="0" marL="0" rtl="0">
                        <a:spcBef>
                          <a:spcPts val="0"/>
                        </a:spcBef>
                        <a:spcAft>
                          <a:spcPts val="0"/>
                        </a:spcAft>
                        <a:buNone/>
                      </a:pPr>
                      <a:r>
                        <a:rPr b="1" lang="en" sz="800"/>
                        <a:t>To</a:t>
                      </a:r>
                      <a:endParaRPr b="1" sz="800"/>
                    </a:p>
                  </a:txBody>
                  <a:tcPr marT="91425" marB="91425" marR="91425" marL="91425"/>
                </a:tc>
                <a:tc>
                  <a:txBody>
                    <a:bodyPr>
                      <a:noAutofit/>
                    </a:bodyPr>
                    <a:lstStyle/>
                    <a:p>
                      <a:pPr indent="0" lvl="0" marL="0" rtl="0">
                        <a:spcBef>
                          <a:spcPts val="0"/>
                        </a:spcBef>
                        <a:spcAft>
                          <a:spcPts val="0"/>
                        </a:spcAft>
                        <a:buNone/>
                      </a:pPr>
                      <a:r>
                        <a:rPr b="1" lang="en" sz="800"/>
                        <a:t>Sequence of Basic Blocks</a:t>
                      </a:r>
                      <a:endParaRPr b="1" sz="800"/>
                    </a:p>
                  </a:txBody>
                  <a:tcPr marT="91425" marB="91425" marR="91425" marL="91425"/>
                </a:tc>
              </a:tr>
              <a:tr h="220525">
                <a:tc>
                  <a:txBody>
                    <a:bodyPr>
                      <a:noAutofit/>
                    </a:bodyPr>
                    <a:lstStyle/>
                    <a:p>
                      <a:pPr indent="0" lvl="0" marL="0" rtl="0">
                        <a:spcBef>
                          <a:spcPts val="0"/>
                        </a:spcBef>
                        <a:spcAft>
                          <a:spcPts val="0"/>
                        </a:spcAft>
                        <a:buNone/>
                      </a:pPr>
                      <a:r>
                        <a:rPr lang="en" sz="800"/>
                        <a:t>entry</a:t>
                      </a:r>
                      <a:endParaRPr sz="800"/>
                    </a:p>
                  </a:txBody>
                  <a:tcPr marT="91425" marB="91425" marR="91425" marL="91425"/>
                </a:tc>
                <a:tc>
                  <a:txBody>
                    <a:bodyPr>
                      <a:noAutofit/>
                    </a:bodyPr>
                    <a:lstStyle/>
                    <a:p>
                      <a:pPr indent="0" lvl="0" marL="0" rtl="0">
                        <a:spcBef>
                          <a:spcPts val="0"/>
                        </a:spcBef>
                        <a:spcAft>
                          <a:spcPts val="0"/>
                        </a:spcAft>
                        <a:buNone/>
                      </a:pPr>
                      <a:r>
                        <a:rPr lang="en" sz="800"/>
                        <a:t>j1</a:t>
                      </a:r>
                      <a:endParaRPr sz="800"/>
                    </a:p>
                  </a:txBody>
                  <a:tcPr marT="91425" marB="91425" marR="91425" marL="91425"/>
                </a:tc>
                <a:tc>
                  <a:txBody>
                    <a:bodyPr>
                      <a:noAutofit/>
                    </a:bodyPr>
                    <a:lstStyle/>
                    <a:p>
                      <a:pPr indent="0" lvl="0" marL="0" rtl="0">
                        <a:spcBef>
                          <a:spcPts val="0"/>
                        </a:spcBef>
                        <a:spcAft>
                          <a:spcPts val="0"/>
                        </a:spcAft>
                        <a:buNone/>
                      </a:pPr>
                      <a:r>
                        <a:rPr lang="en" sz="800"/>
                        <a:t>b1, b2, b3</a:t>
                      </a:r>
                      <a:endParaRPr sz="800"/>
                    </a:p>
                  </a:txBody>
                  <a:tcPr marT="91425" marB="91425" marR="91425" marL="91425"/>
                </a:tc>
              </a:tr>
              <a:tr h="265775">
                <a:tc>
                  <a:txBody>
                    <a:bodyPr>
                      <a:noAutofit/>
                    </a:bodyPr>
                    <a:lstStyle/>
                    <a:p>
                      <a:pPr indent="0" lvl="0" marL="0" rtl="0">
                        <a:spcBef>
                          <a:spcPts val="0"/>
                        </a:spcBef>
                        <a:spcAft>
                          <a:spcPts val="0"/>
                        </a:spcAft>
                        <a:buNone/>
                      </a:pPr>
                      <a:r>
                        <a:rPr lang="en" sz="800"/>
                        <a:t>entry</a:t>
                      </a:r>
                      <a:endParaRPr sz="800"/>
                    </a:p>
                  </a:txBody>
                  <a:tcPr marT="91425" marB="91425" marR="91425" marL="91425"/>
                </a:tc>
                <a:tc>
                  <a:txBody>
                    <a:bodyPr>
                      <a:noAutofit/>
                    </a:bodyPr>
                    <a:lstStyle/>
                    <a:p>
                      <a:pPr indent="0" lvl="0" marL="0" rtl="0">
                        <a:spcBef>
                          <a:spcPts val="0"/>
                        </a:spcBef>
                        <a:spcAft>
                          <a:spcPts val="0"/>
                        </a:spcAft>
                        <a:buNone/>
                      </a:pPr>
                      <a:r>
                        <a:rPr lang="en" sz="800"/>
                        <a:t>j2</a:t>
                      </a:r>
                      <a:endParaRPr sz="800"/>
                    </a:p>
                  </a:txBody>
                  <a:tcPr marT="91425" marB="91425" marR="91425" marL="91425"/>
                </a:tc>
                <a:tc>
                  <a:txBody>
                    <a:bodyPr>
                      <a:noAutofit/>
                    </a:bodyPr>
                    <a:lstStyle/>
                    <a:p>
                      <a:pPr indent="0" lvl="0" marL="0" rtl="0">
                        <a:spcBef>
                          <a:spcPts val="0"/>
                        </a:spcBef>
                        <a:spcAft>
                          <a:spcPts val="0"/>
                        </a:spcAft>
                        <a:buNone/>
                      </a:pPr>
                      <a:r>
                        <a:rPr lang="en" sz="800"/>
                        <a:t>b1, b2, b3, b4, b5</a:t>
                      </a:r>
                      <a:endParaRPr sz="800"/>
                    </a:p>
                  </a:txBody>
                  <a:tcPr marT="91425" marB="91425" marR="91425" marL="91425"/>
                </a:tc>
              </a:tr>
              <a:tr h="265775">
                <a:tc>
                  <a:txBody>
                    <a:bodyPr>
                      <a:noAutofit/>
                    </a:bodyPr>
                    <a:lstStyle/>
                    <a:p>
                      <a:pPr indent="0" lvl="0" marL="0" rtl="0">
                        <a:spcBef>
                          <a:spcPts val="0"/>
                        </a:spcBef>
                        <a:spcAft>
                          <a:spcPts val="0"/>
                        </a:spcAft>
                        <a:buNone/>
                      </a:pPr>
                      <a:r>
                        <a:rPr lang="en" sz="800"/>
                        <a:t>entry</a:t>
                      </a:r>
                      <a:endParaRPr sz="800"/>
                    </a:p>
                  </a:txBody>
                  <a:tcPr marT="91425" marB="91425" marR="91425" marL="91425"/>
                </a:tc>
                <a:tc>
                  <a:txBody>
                    <a:bodyPr>
                      <a:noAutofit/>
                    </a:bodyPr>
                    <a:lstStyle/>
                    <a:p>
                      <a:pPr indent="0" lvl="0" marL="0" rtl="0">
                        <a:spcBef>
                          <a:spcPts val="0"/>
                        </a:spcBef>
                        <a:spcAft>
                          <a:spcPts val="0"/>
                        </a:spcAft>
                        <a:buNone/>
                      </a:pPr>
                      <a:r>
                        <a:rPr lang="en" sz="800"/>
                        <a:t>j3</a:t>
                      </a:r>
                      <a:endParaRPr sz="800"/>
                    </a:p>
                  </a:txBody>
                  <a:tcPr marT="91425" marB="91425" marR="91425" marL="91425"/>
                </a:tc>
                <a:tc>
                  <a:txBody>
                    <a:bodyPr>
                      <a:noAutofit/>
                    </a:bodyPr>
                    <a:lstStyle/>
                    <a:p>
                      <a:pPr indent="0" lvl="0" marL="0" rtl="0">
                        <a:spcBef>
                          <a:spcPts val="0"/>
                        </a:spcBef>
                        <a:spcAft>
                          <a:spcPts val="0"/>
                        </a:spcAft>
                        <a:buNone/>
                      </a:pPr>
                      <a:r>
                        <a:rPr lang="en" sz="800"/>
                        <a:t>b1, b2, b3, b4, b5, b6, b7</a:t>
                      </a:r>
                      <a:endParaRPr sz="800"/>
                    </a:p>
                  </a:txBody>
                  <a:tcPr marT="91425" marB="91425" marR="91425" marL="91425"/>
                </a:tc>
              </a:tr>
              <a:tr h="265775">
                <a:tc>
                  <a:txBody>
                    <a:bodyPr>
                      <a:noAutofit/>
                    </a:bodyPr>
                    <a:lstStyle/>
                    <a:p>
                      <a:pPr indent="0" lvl="0" marL="0" rtl="0">
                        <a:spcBef>
                          <a:spcPts val="0"/>
                        </a:spcBef>
                        <a:spcAft>
                          <a:spcPts val="0"/>
                        </a:spcAft>
                        <a:buNone/>
                      </a:pPr>
                      <a:r>
                        <a:rPr lang="en" sz="800"/>
                        <a:t>j1</a:t>
                      </a:r>
                      <a:endParaRPr sz="800"/>
                    </a:p>
                  </a:txBody>
                  <a:tcPr marT="91425" marB="91425" marR="91425" marL="91425"/>
                </a:tc>
                <a:tc>
                  <a:txBody>
                    <a:bodyPr>
                      <a:noAutofit/>
                    </a:bodyPr>
                    <a:lstStyle/>
                    <a:p>
                      <a:pPr indent="0" lvl="0" marL="0" rtl="0">
                        <a:spcBef>
                          <a:spcPts val="0"/>
                        </a:spcBef>
                        <a:spcAft>
                          <a:spcPts val="0"/>
                        </a:spcAft>
                        <a:buNone/>
                      </a:pPr>
                      <a:r>
                        <a:rPr lang="en" sz="800"/>
                        <a:t>return</a:t>
                      </a:r>
                      <a:endParaRPr sz="800"/>
                    </a:p>
                  </a:txBody>
                  <a:tcPr marT="91425" marB="91425" marR="91425" marL="91425"/>
                </a:tc>
                <a:tc>
                  <a:txBody>
                    <a:bodyPr>
                      <a:noAutofit/>
                    </a:bodyPr>
                    <a:lstStyle/>
                    <a:p>
                      <a:pPr indent="0" lvl="0" marL="0" rtl="0">
                        <a:spcBef>
                          <a:spcPts val="0"/>
                        </a:spcBef>
                        <a:spcAft>
                          <a:spcPts val="0"/>
                        </a:spcAft>
                        <a:buNone/>
                      </a:pPr>
                      <a:r>
                        <a:rPr lang="en" sz="800"/>
                        <a:t>b8</a:t>
                      </a:r>
                      <a:endParaRPr sz="800"/>
                    </a:p>
                  </a:txBody>
                  <a:tcPr marT="91425" marB="91425" marR="91425" marL="91425"/>
                </a:tc>
              </a:tr>
              <a:tr h="265775">
                <a:tc>
                  <a:txBody>
                    <a:bodyPr>
                      <a:noAutofit/>
                    </a:bodyPr>
                    <a:lstStyle/>
                    <a:p>
                      <a:pPr indent="0" lvl="0" marL="0" rtl="0">
                        <a:spcBef>
                          <a:spcPts val="0"/>
                        </a:spcBef>
                        <a:spcAft>
                          <a:spcPts val="0"/>
                        </a:spcAft>
                        <a:buNone/>
                      </a:pPr>
                      <a:r>
                        <a:rPr lang="en" sz="800"/>
                        <a:t>j2</a:t>
                      </a:r>
                      <a:endParaRPr sz="800"/>
                    </a:p>
                  </a:txBody>
                  <a:tcPr marT="91425" marB="91425" marR="91425" marL="91425"/>
                </a:tc>
                <a:tc>
                  <a:txBody>
                    <a:bodyPr>
                      <a:noAutofit/>
                    </a:bodyPr>
                    <a:lstStyle/>
                    <a:p>
                      <a:pPr indent="0" lvl="0" marL="0" rtl="0">
                        <a:spcBef>
                          <a:spcPts val="0"/>
                        </a:spcBef>
                        <a:spcAft>
                          <a:spcPts val="0"/>
                        </a:spcAft>
                        <a:buNone/>
                      </a:pPr>
                      <a:r>
                        <a:rPr lang="en" sz="800"/>
                        <a:t>j3</a:t>
                      </a:r>
                      <a:endParaRPr sz="800"/>
                    </a:p>
                  </a:txBody>
                  <a:tcPr marT="91425" marB="91425" marR="91425" marL="91425"/>
                </a:tc>
                <a:tc>
                  <a:txBody>
                    <a:bodyPr>
                      <a:noAutofit/>
                    </a:bodyPr>
                    <a:lstStyle/>
                    <a:p>
                      <a:pPr indent="0" lvl="0" marL="0" rtl="0">
                        <a:spcBef>
                          <a:spcPts val="0"/>
                        </a:spcBef>
                        <a:spcAft>
                          <a:spcPts val="0"/>
                        </a:spcAft>
                        <a:buNone/>
                      </a:pPr>
                      <a:r>
                        <a:rPr lang="en" sz="800"/>
                        <a:t>b7</a:t>
                      </a:r>
                      <a:endParaRPr sz="800"/>
                    </a:p>
                  </a:txBody>
                  <a:tcPr marT="91425" marB="91425" marR="91425" marL="91425"/>
                </a:tc>
              </a:tr>
              <a:tr h="265775">
                <a:tc>
                  <a:txBody>
                    <a:bodyPr>
                      <a:noAutofit/>
                    </a:bodyPr>
                    <a:lstStyle/>
                    <a:p>
                      <a:pPr indent="0" lvl="0" marL="0" rtl="0">
                        <a:spcBef>
                          <a:spcPts val="0"/>
                        </a:spcBef>
                        <a:spcAft>
                          <a:spcPts val="0"/>
                        </a:spcAft>
                        <a:buNone/>
                      </a:pPr>
                      <a:r>
                        <a:rPr lang="en" sz="800"/>
                        <a:t>j3</a:t>
                      </a:r>
                      <a:endParaRPr sz="800"/>
                    </a:p>
                  </a:txBody>
                  <a:tcPr marT="91425" marB="91425" marR="91425" marL="91425"/>
                </a:tc>
                <a:tc>
                  <a:txBody>
                    <a:bodyPr>
                      <a:noAutofit/>
                    </a:bodyPr>
                    <a:lstStyle/>
                    <a:p>
                      <a:pPr indent="0" lvl="0" marL="0" rtl="0">
                        <a:spcBef>
                          <a:spcPts val="0"/>
                        </a:spcBef>
                        <a:spcAft>
                          <a:spcPts val="0"/>
                        </a:spcAft>
                        <a:buNone/>
                      </a:pPr>
                      <a:r>
                        <a:rPr lang="en" sz="800"/>
                        <a:t>j2</a:t>
                      </a:r>
                      <a:endParaRPr sz="800"/>
                    </a:p>
                  </a:txBody>
                  <a:tcPr marT="91425" marB="91425" marR="91425" marL="91425"/>
                </a:tc>
                <a:tc>
                  <a:txBody>
                    <a:bodyPr>
                      <a:noAutofit/>
                    </a:bodyPr>
                    <a:lstStyle/>
                    <a:p>
                      <a:pPr indent="0" lvl="0" marL="0" rtl="0">
                        <a:spcBef>
                          <a:spcPts val="0"/>
                        </a:spcBef>
                        <a:spcAft>
                          <a:spcPts val="0"/>
                        </a:spcAft>
                        <a:buNone/>
                      </a:pPr>
                      <a:r>
                        <a:rPr lang="en" sz="800"/>
                        <a:t>b3, b4, b5</a:t>
                      </a:r>
                      <a:endParaRPr sz="800"/>
                    </a:p>
                  </a:txBody>
                  <a:tcPr marT="91425" marB="91425" marR="91425" marL="91425"/>
                </a:tc>
              </a:tr>
              <a:tr h="265775">
                <a:tc>
                  <a:txBody>
                    <a:bodyPr>
                      <a:noAutofit/>
                    </a:bodyPr>
                    <a:lstStyle/>
                    <a:p>
                      <a:pPr indent="0" lvl="0" marL="0" rtl="0">
                        <a:spcBef>
                          <a:spcPts val="0"/>
                        </a:spcBef>
                        <a:spcAft>
                          <a:spcPts val="0"/>
                        </a:spcAft>
                        <a:buNone/>
                      </a:pPr>
                      <a:r>
                        <a:rPr lang="en" sz="800"/>
                        <a:t>j3</a:t>
                      </a:r>
                      <a:endParaRPr sz="800"/>
                    </a:p>
                  </a:txBody>
                  <a:tcPr marT="91425" marB="91425" marR="91425" marL="91425"/>
                </a:tc>
                <a:tc>
                  <a:txBody>
                    <a:bodyPr>
                      <a:noAutofit/>
                    </a:bodyPr>
                    <a:lstStyle/>
                    <a:p>
                      <a:pPr indent="0" lvl="0" marL="0" rtl="0">
                        <a:spcBef>
                          <a:spcPts val="0"/>
                        </a:spcBef>
                        <a:spcAft>
                          <a:spcPts val="0"/>
                        </a:spcAft>
                        <a:buNone/>
                      </a:pPr>
                      <a:r>
                        <a:rPr lang="en" sz="800"/>
                        <a:t>j3</a:t>
                      </a:r>
                      <a:endParaRPr sz="800"/>
                    </a:p>
                  </a:txBody>
                  <a:tcPr marT="91425" marB="91425" marR="91425" marL="91425"/>
                </a:tc>
                <a:tc>
                  <a:txBody>
                    <a:bodyPr>
                      <a:noAutofit/>
                    </a:bodyPr>
                    <a:lstStyle/>
                    <a:p>
                      <a:pPr indent="0" lvl="0" marL="0" rtl="0">
                        <a:spcBef>
                          <a:spcPts val="0"/>
                        </a:spcBef>
                        <a:spcAft>
                          <a:spcPts val="0"/>
                        </a:spcAft>
                        <a:buNone/>
                      </a:pPr>
                      <a:r>
                        <a:rPr lang="en" sz="800"/>
                        <a:t>b3, b4, b5, b6, b7</a:t>
                      </a:r>
                      <a:endParaRPr sz="800"/>
                    </a:p>
                  </a:txBody>
                  <a:tcPr marT="91425" marB="91425" marR="91425" marL="91425"/>
                </a:tc>
              </a:tr>
            </a:tbl>
          </a:graphicData>
        </a:graphic>
      </p:graphicFrame>
      <p:sp>
        <p:nvSpPr>
          <p:cNvPr id="290" name="Shape 290"/>
          <p:cNvSpPr/>
          <p:nvPr/>
        </p:nvSpPr>
        <p:spPr>
          <a:xfrm>
            <a:off x="5562109" y="1597829"/>
            <a:ext cx="1813800" cy="3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collapseNewlines(String argSt)</a:t>
            </a:r>
            <a:endParaRPr sz="800"/>
          </a:p>
        </p:txBody>
      </p:sp>
      <p:sp>
        <p:nvSpPr>
          <p:cNvPr id="291" name="Shape 291"/>
          <p:cNvSpPr/>
          <p:nvPr/>
        </p:nvSpPr>
        <p:spPr>
          <a:xfrm>
            <a:off x="5618761" y="2144129"/>
            <a:ext cx="2041500" cy="613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char last = argStr.charAt(0);</a:t>
            </a:r>
            <a:endParaRPr sz="8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StringBuffer argBuf = new StringBuffer();</a:t>
            </a:r>
            <a:endParaRPr sz="8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int cldx = 0;</a:t>
            </a:r>
            <a:endParaRPr sz="800">
              <a:solidFill>
                <a:schemeClr val="dk1"/>
              </a:solidFill>
              <a:latin typeface="Courier New"/>
              <a:ea typeface="Courier New"/>
              <a:cs typeface="Courier New"/>
              <a:sym typeface="Courier New"/>
            </a:endParaRPr>
          </a:p>
        </p:txBody>
      </p:sp>
      <p:cxnSp>
        <p:nvCxnSpPr>
          <p:cNvPr id="292" name="Shape 292"/>
          <p:cNvCxnSpPr>
            <a:stCxn id="290" idx="2"/>
            <a:endCxn id="291" idx="0"/>
          </p:cNvCxnSpPr>
          <p:nvPr/>
        </p:nvCxnSpPr>
        <p:spPr>
          <a:xfrm>
            <a:off x="6469009" y="1942229"/>
            <a:ext cx="170400" cy="201900"/>
          </a:xfrm>
          <a:prstGeom prst="straightConnector1">
            <a:avLst/>
          </a:prstGeom>
          <a:noFill/>
          <a:ln cap="flat" cmpd="sng" w="9525">
            <a:solidFill>
              <a:schemeClr val="dk2"/>
            </a:solidFill>
            <a:prstDash val="solid"/>
            <a:round/>
            <a:headEnd len="lg" w="lg" type="none"/>
            <a:tailEnd len="lg" w="lg" type="triangle"/>
          </a:ln>
        </p:spPr>
      </p:cxnSp>
      <p:sp>
        <p:nvSpPr>
          <p:cNvPr id="293" name="Shape 293"/>
          <p:cNvSpPr/>
          <p:nvPr/>
        </p:nvSpPr>
        <p:spPr>
          <a:xfrm>
            <a:off x="5812276" y="3003250"/>
            <a:ext cx="14259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cldx &lt; argStr.length();</a:t>
            </a:r>
            <a:endParaRPr sz="800"/>
          </a:p>
        </p:txBody>
      </p:sp>
      <p:cxnSp>
        <p:nvCxnSpPr>
          <p:cNvPr id="294" name="Shape 294"/>
          <p:cNvCxnSpPr>
            <a:stCxn id="291" idx="2"/>
            <a:endCxn id="293" idx="0"/>
          </p:cNvCxnSpPr>
          <p:nvPr/>
        </p:nvCxnSpPr>
        <p:spPr>
          <a:xfrm flipH="1">
            <a:off x="6525211" y="2757329"/>
            <a:ext cx="114300" cy="246000"/>
          </a:xfrm>
          <a:prstGeom prst="straightConnector1">
            <a:avLst/>
          </a:prstGeom>
          <a:noFill/>
          <a:ln cap="flat" cmpd="sng" w="9525">
            <a:solidFill>
              <a:schemeClr val="dk2"/>
            </a:solidFill>
            <a:prstDash val="solid"/>
            <a:round/>
            <a:headEnd len="lg" w="lg" type="none"/>
            <a:tailEnd len="lg" w="lg" type="triangle"/>
          </a:ln>
        </p:spPr>
      </p:cxnSp>
      <p:sp>
        <p:nvSpPr>
          <p:cNvPr id="295" name="Shape 295"/>
          <p:cNvSpPr/>
          <p:nvPr/>
        </p:nvSpPr>
        <p:spPr>
          <a:xfrm>
            <a:off x="5562109" y="3862355"/>
            <a:ext cx="1813800" cy="3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char ch = argStr.charAt(cldx);</a:t>
            </a:r>
            <a:endParaRPr sz="800"/>
          </a:p>
        </p:txBody>
      </p:sp>
      <p:cxnSp>
        <p:nvCxnSpPr>
          <p:cNvPr id="296" name="Shape 296"/>
          <p:cNvCxnSpPr>
            <a:stCxn id="293" idx="2"/>
            <a:endCxn id="295" idx="0"/>
          </p:cNvCxnSpPr>
          <p:nvPr/>
        </p:nvCxnSpPr>
        <p:spPr>
          <a:xfrm flipH="1">
            <a:off x="6469126" y="3616450"/>
            <a:ext cx="56100" cy="246000"/>
          </a:xfrm>
          <a:prstGeom prst="straightConnector1">
            <a:avLst/>
          </a:prstGeom>
          <a:noFill/>
          <a:ln cap="flat" cmpd="sng" w="9525">
            <a:solidFill>
              <a:schemeClr val="dk2"/>
            </a:solidFill>
            <a:prstDash val="solid"/>
            <a:round/>
            <a:headEnd len="lg" w="lg" type="none"/>
            <a:tailEnd len="lg" w="lg" type="triangle"/>
          </a:ln>
        </p:spPr>
      </p:cxnSp>
      <p:sp>
        <p:nvSpPr>
          <p:cNvPr id="297" name="Shape 297"/>
          <p:cNvSpPr txBox="1"/>
          <p:nvPr/>
        </p:nvSpPr>
        <p:spPr>
          <a:xfrm>
            <a:off x="6582344" y="3580248"/>
            <a:ext cx="313800" cy="18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298" name="Shape 298"/>
          <p:cNvSpPr/>
          <p:nvPr/>
        </p:nvSpPr>
        <p:spPr>
          <a:xfrm>
            <a:off x="4768700" y="5752322"/>
            <a:ext cx="1813800" cy="24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return argBuf.toString();</a:t>
            </a:r>
            <a:endParaRPr sz="800">
              <a:solidFill>
                <a:schemeClr val="dk1"/>
              </a:solidFill>
              <a:latin typeface="Courier New"/>
              <a:ea typeface="Courier New"/>
              <a:cs typeface="Courier New"/>
              <a:sym typeface="Courier New"/>
            </a:endParaRPr>
          </a:p>
        </p:txBody>
      </p:sp>
      <p:sp>
        <p:nvSpPr>
          <p:cNvPr id="299" name="Shape 299"/>
          <p:cNvSpPr txBox="1"/>
          <p:nvPr/>
        </p:nvSpPr>
        <p:spPr>
          <a:xfrm>
            <a:off x="5075106" y="3293546"/>
            <a:ext cx="313800" cy="20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300" name="Shape 300"/>
          <p:cNvSpPr/>
          <p:nvPr/>
        </p:nvSpPr>
        <p:spPr>
          <a:xfrm>
            <a:off x="5562109" y="4452793"/>
            <a:ext cx="1813800" cy="6132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(ch != ‘\n’ || last != ‘\n’)</a:t>
            </a:r>
            <a:endParaRPr sz="800"/>
          </a:p>
        </p:txBody>
      </p:sp>
      <p:cxnSp>
        <p:nvCxnSpPr>
          <p:cNvPr id="301" name="Shape 301"/>
          <p:cNvCxnSpPr>
            <a:stCxn id="295" idx="2"/>
            <a:endCxn id="300" idx="0"/>
          </p:cNvCxnSpPr>
          <p:nvPr/>
        </p:nvCxnSpPr>
        <p:spPr>
          <a:xfrm>
            <a:off x="6469009" y="4206755"/>
            <a:ext cx="0" cy="246000"/>
          </a:xfrm>
          <a:prstGeom prst="straightConnector1">
            <a:avLst/>
          </a:prstGeom>
          <a:noFill/>
          <a:ln cap="flat" cmpd="sng" w="9525">
            <a:solidFill>
              <a:schemeClr val="dk2"/>
            </a:solidFill>
            <a:prstDash val="solid"/>
            <a:round/>
            <a:headEnd len="lg" w="lg" type="none"/>
            <a:tailEnd len="lg" w="lg" type="triangle"/>
          </a:ln>
        </p:spPr>
      </p:cxnSp>
      <p:sp>
        <p:nvSpPr>
          <p:cNvPr id="302" name="Shape 302"/>
          <p:cNvSpPr/>
          <p:nvPr/>
        </p:nvSpPr>
        <p:spPr>
          <a:xfrm>
            <a:off x="5667803" y="5257751"/>
            <a:ext cx="1395300" cy="3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argBuf.append(ch);</a:t>
            </a:r>
            <a:endParaRPr sz="800">
              <a:solidFill>
                <a:schemeClr val="dk1"/>
              </a:solidFill>
              <a:latin typeface="Courier New"/>
              <a:ea typeface="Courier New"/>
              <a:cs typeface="Courier New"/>
              <a:sym typeface="Courier New"/>
            </a:endParaRPr>
          </a:p>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last = ch;</a:t>
            </a:r>
            <a:endParaRPr sz="800">
              <a:solidFill>
                <a:schemeClr val="dk1"/>
              </a:solidFill>
              <a:latin typeface="Courier New"/>
              <a:ea typeface="Courier New"/>
              <a:cs typeface="Courier New"/>
              <a:sym typeface="Courier New"/>
            </a:endParaRPr>
          </a:p>
        </p:txBody>
      </p:sp>
      <p:cxnSp>
        <p:nvCxnSpPr>
          <p:cNvPr id="303" name="Shape 303"/>
          <p:cNvCxnSpPr>
            <a:stCxn id="300" idx="2"/>
            <a:endCxn id="302" idx="0"/>
          </p:cNvCxnSpPr>
          <p:nvPr/>
        </p:nvCxnSpPr>
        <p:spPr>
          <a:xfrm flipH="1">
            <a:off x="6365509" y="5065993"/>
            <a:ext cx="103500" cy="191700"/>
          </a:xfrm>
          <a:prstGeom prst="straightConnector1">
            <a:avLst/>
          </a:prstGeom>
          <a:noFill/>
          <a:ln cap="flat" cmpd="sng" w="9525">
            <a:solidFill>
              <a:schemeClr val="dk2"/>
            </a:solidFill>
            <a:prstDash val="solid"/>
            <a:round/>
            <a:headEnd len="lg" w="lg" type="none"/>
            <a:tailEnd len="lg" w="lg" type="triangle"/>
          </a:ln>
        </p:spPr>
      </p:cxnSp>
      <p:sp>
        <p:nvSpPr>
          <p:cNvPr id="304" name="Shape 304"/>
          <p:cNvSpPr txBox="1"/>
          <p:nvPr/>
        </p:nvSpPr>
        <p:spPr>
          <a:xfrm>
            <a:off x="6636815" y="4992848"/>
            <a:ext cx="313800" cy="18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305" name="Shape 305"/>
          <p:cNvSpPr/>
          <p:nvPr/>
        </p:nvSpPr>
        <p:spPr>
          <a:xfrm>
            <a:off x="7593739" y="5257776"/>
            <a:ext cx="654000" cy="344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sz="800">
                <a:solidFill>
                  <a:schemeClr val="dk1"/>
                </a:solidFill>
                <a:latin typeface="Courier New"/>
                <a:ea typeface="Courier New"/>
                <a:cs typeface="Courier New"/>
                <a:sym typeface="Courier New"/>
              </a:rPr>
              <a:t>cldx++;</a:t>
            </a:r>
            <a:endParaRPr sz="800">
              <a:solidFill>
                <a:schemeClr val="dk1"/>
              </a:solidFill>
              <a:latin typeface="Courier New"/>
              <a:ea typeface="Courier New"/>
              <a:cs typeface="Courier New"/>
              <a:sym typeface="Courier New"/>
            </a:endParaRPr>
          </a:p>
        </p:txBody>
      </p:sp>
      <p:cxnSp>
        <p:nvCxnSpPr>
          <p:cNvPr id="306" name="Shape 306"/>
          <p:cNvCxnSpPr>
            <a:stCxn id="302" idx="3"/>
            <a:endCxn id="305" idx="1"/>
          </p:cNvCxnSpPr>
          <p:nvPr/>
        </p:nvCxnSpPr>
        <p:spPr>
          <a:xfrm>
            <a:off x="7063103" y="5429951"/>
            <a:ext cx="530700" cy="0"/>
          </a:xfrm>
          <a:prstGeom prst="straightConnector1">
            <a:avLst/>
          </a:prstGeom>
          <a:noFill/>
          <a:ln cap="flat" cmpd="sng" w="9525">
            <a:solidFill>
              <a:schemeClr val="dk2"/>
            </a:solidFill>
            <a:prstDash val="solid"/>
            <a:round/>
            <a:headEnd len="lg" w="lg" type="none"/>
            <a:tailEnd len="lg" w="lg" type="triangle"/>
          </a:ln>
        </p:spPr>
      </p:cxnSp>
      <p:sp>
        <p:nvSpPr>
          <p:cNvPr id="307" name="Shape 307"/>
          <p:cNvSpPr/>
          <p:nvPr/>
        </p:nvSpPr>
        <p:spPr>
          <a:xfrm>
            <a:off x="7149123" y="3239761"/>
            <a:ext cx="1395106" cy="2204347"/>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308" name="Shape 308"/>
          <p:cNvCxnSpPr>
            <a:endCxn id="305" idx="0"/>
          </p:cNvCxnSpPr>
          <p:nvPr/>
        </p:nvCxnSpPr>
        <p:spPr>
          <a:xfrm>
            <a:off x="7087939" y="4891176"/>
            <a:ext cx="832800" cy="366600"/>
          </a:xfrm>
          <a:prstGeom prst="straightConnector1">
            <a:avLst/>
          </a:prstGeom>
          <a:noFill/>
          <a:ln cap="flat" cmpd="sng" w="9525">
            <a:solidFill>
              <a:schemeClr val="dk2"/>
            </a:solidFill>
            <a:prstDash val="solid"/>
            <a:round/>
            <a:headEnd len="lg" w="lg" type="none"/>
            <a:tailEnd len="lg" w="lg" type="triangle"/>
          </a:ln>
        </p:spPr>
      </p:cxnSp>
      <p:sp>
        <p:nvSpPr>
          <p:cNvPr id="309" name="Shape 309"/>
          <p:cNvSpPr txBox="1"/>
          <p:nvPr/>
        </p:nvSpPr>
        <p:spPr>
          <a:xfrm>
            <a:off x="7375753" y="4758458"/>
            <a:ext cx="357300" cy="427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310" name="Shape 310"/>
          <p:cNvSpPr/>
          <p:nvPr/>
        </p:nvSpPr>
        <p:spPr>
          <a:xfrm>
            <a:off x="5178455" y="3293558"/>
            <a:ext cx="653954" cy="2431106"/>
          </a:xfrm>
          <a:custGeom>
            <a:pathLst>
              <a:path extrusionOk="0" h="107168" w="29991">
                <a:moveTo>
                  <a:pt x="29991" y="0"/>
                </a:moveTo>
                <a:lnTo>
                  <a:pt x="0" y="27991"/>
                </a:lnTo>
                <a:lnTo>
                  <a:pt x="1200" y="107168"/>
                </a:lnTo>
              </a:path>
            </a:pathLst>
          </a:custGeom>
          <a:noFill/>
          <a:ln cap="flat" cmpd="sng" w="9525">
            <a:solidFill>
              <a:schemeClr val="dk2"/>
            </a:solidFill>
            <a:prstDash val="solid"/>
            <a:round/>
            <a:headEnd len="lg" w="lg" type="none"/>
            <a:tailEnd len="lg" w="lg" type="triangle"/>
          </a:ln>
        </p:spPr>
      </p:sp>
      <p:sp>
        <p:nvSpPr>
          <p:cNvPr id="311" name="Shape 311"/>
          <p:cNvSpPr/>
          <p:nvPr/>
        </p:nvSpPr>
        <p:spPr>
          <a:xfrm>
            <a:off x="5445033" y="3239772"/>
            <a:ext cx="530700" cy="4275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J1</a:t>
            </a:r>
            <a:endParaRPr b="1" sz="1200"/>
          </a:p>
        </p:txBody>
      </p:sp>
      <p:sp>
        <p:nvSpPr>
          <p:cNvPr id="312" name="Shape 312"/>
          <p:cNvSpPr/>
          <p:nvPr/>
        </p:nvSpPr>
        <p:spPr>
          <a:xfrm>
            <a:off x="7420106" y="4452782"/>
            <a:ext cx="530700" cy="4275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J2</a:t>
            </a:r>
            <a:endParaRPr b="1" sz="1200"/>
          </a:p>
        </p:txBody>
      </p:sp>
      <p:sp>
        <p:nvSpPr>
          <p:cNvPr id="313" name="Shape 313"/>
          <p:cNvSpPr/>
          <p:nvPr/>
        </p:nvSpPr>
        <p:spPr>
          <a:xfrm>
            <a:off x="8099470" y="3460200"/>
            <a:ext cx="530700" cy="4275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J3</a:t>
            </a:r>
            <a:endParaRPr b="1" sz="1200"/>
          </a:p>
        </p:txBody>
      </p:sp>
      <p:sp>
        <p:nvSpPr>
          <p:cNvPr id="314" name="Shape 314"/>
          <p:cNvSpPr/>
          <p:nvPr/>
        </p:nvSpPr>
        <p:spPr>
          <a:xfrm>
            <a:off x="5069925" y="1574600"/>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B1</a:t>
            </a:r>
            <a:endParaRPr b="1" sz="1200"/>
          </a:p>
        </p:txBody>
      </p:sp>
      <p:sp>
        <p:nvSpPr>
          <p:cNvPr id="315" name="Shape 315"/>
          <p:cNvSpPr/>
          <p:nvPr/>
        </p:nvSpPr>
        <p:spPr>
          <a:xfrm>
            <a:off x="5069925" y="2237075"/>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B2</a:t>
            </a:r>
            <a:endParaRPr b="1" sz="1200"/>
          </a:p>
        </p:txBody>
      </p:sp>
      <p:sp>
        <p:nvSpPr>
          <p:cNvPr id="316" name="Shape 316"/>
          <p:cNvSpPr/>
          <p:nvPr/>
        </p:nvSpPr>
        <p:spPr>
          <a:xfrm>
            <a:off x="6739626" y="2812275"/>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B3</a:t>
            </a:r>
            <a:endParaRPr b="1" sz="1200"/>
          </a:p>
        </p:txBody>
      </p:sp>
      <p:sp>
        <p:nvSpPr>
          <p:cNvPr id="317" name="Shape 317"/>
          <p:cNvSpPr/>
          <p:nvPr/>
        </p:nvSpPr>
        <p:spPr>
          <a:xfrm>
            <a:off x="6962149" y="3544250"/>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B4</a:t>
            </a:r>
            <a:endParaRPr b="1" sz="1200"/>
          </a:p>
        </p:txBody>
      </p:sp>
      <p:sp>
        <p:nvSpPr>
          <p:cNvPr id="318" name="Shape 318"/>
          <p:cNvSpPr/>
          <p:nvPr/>
        </p:nvSpPr>
        <p:spPr>
          <a:xfrm>
            <a:off x="5507499" y="4376025"/>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B5</a:t>
            </a:r>
            <a:endParaRPr b="1" sz="1200"/>
          </a:p>
        </p:txBody>
      </p:sp>
      <p:sp>
        <p:nvSpPr>
          <p:cNvPr id="319" name="Shape 319"/>
          <p:cNvSpPr/>
          <p:nvPr/>
        </p:nvSpPr>
        <p:spPr>
          <a:xfrm>
            <a:off x="6636826" y="5443575"/>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B6</a:t>
            </a:r>
            <a:endParaRPr b="1" sz="1200"/>
          </a:p>
        </p:txBody>
      </p:sp>
      <p:sp>
        <p:nvSpPr>
          <p:cNvPr id="320" name="Shape 320"/>
          <p:cNvSpPr/>
          <p:nvPr/>
        </p:nvSpPr>
        <p:spPr>
          <a:xfrm>
            <a:off x="7581376" y="5529725"/>
            <a:ext cx="6540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B7</a:t>
            </a:r>
            <a:endParaRPr b="1" sz="1200"/>
          </a:p>
        </p:txBody>
      </p:sp>
      <p:sp>
        <p:nvSpPr>
          <p:cNvPr id="321" name="Shape 321"/>
          <p:cNvSpPr/>
          <p:nvPr/>
        </p:nvSpPr>
        <p:spPr>
          <a:xfrm>
            <a:off x="5618749" y="5902350"/>
            <a:ext cx="585300" cy="4275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sz="1200"/>
              <a:t>B8</a:t>
            </a:r>
            <a:endParaRPr b="1" sz="1200"/>
          </a:p>
        </p:txBody>
      </p:sp>
      <p:sp>
        <p:nvSpPr>
          <p:cNvPr id="322" name="Shape 3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LCSAJ Coverage</a:t>
            </a:r>
            <a:endParaRPr/>
          </a:p>
        </p:txBody>
      </p:sp>
      <p:sp>
        <p:nvSpPr>
          <p:cNvPr id="328" name="Shape 3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20000"/>
              </a:lnSpc>
              <a:spcBef>
                <a:spcPts val="0"/>
              </a:spcBef>
              <a:spcAft>
                <a:spcPts val="0"/>
              </a:spcAft>
              <a:buSzPts val="2400"/>
              <a:buChar char="●"/>
            </a:pPr>
            <a:r>
              <a:rPr lang="en" sz="2400"/>
              <a:t>We can require coverage of all sequences of LCSAJs of length </a:t>
            </a:r>
            <a:r>
              <a:rPr i="1" lang="en" sz="2400"/>
              <a:t>N</a:t>
            </a:r>
            <a:r>
              <a:rPr lang="en" sz="2400"/>
              <a:t>.</a:t>
            </a:r>
            <a:endParaRPr sz="2400"/>
          </a:p>
          <a:p>
            <a:pPr indent="-355600" lvl="1" marL="914400" marR="0" rtl="0" algn="l">
              <a:lnSpc>
                <a:spcPct val="120000"/>
              </a:lnSpc>
              <a:spcBef>
                <a:spcPts val="0"/>
              </a:spcBef>
              <a:spcAft>
                <a:spcPts val="0"/>
              </a:spcAft>
              <a:buSzPts val="2000"/>
              <a:buChar char="○"/>
            </a:pPr>
            <a:r>
              <a:rPr lang="en" sz="2000"/>
              <a:t>We can string subpaths into paths that connect </a:t>
            </a:r>
            <a:r>
              <a:rPr i="1" lang="en" sz="2000"/>
              <a:t>N</a:t>
            </a:r>
            <a:r>
              <a:rPr lang="en" sz="2000"/>
              <a:t> subpaths.</a:t>
            </a:r>
            <a:endParaRPr sz="2000"/>
          </a:p>
          <a:p>
            <a:pPr indent="-355600" lvl="1" marL="914400" marR="0" rtl="0" algn="l">
              <a:lnSpc>
                <a:spcPct val="120000"/>
              </a:lnSpc>
              <a:spcBef>
                <a:spcPts val="0"/>
              </a:spcBef>
              <a:spcAft>
                <a:spcPts val="0"/>
              </a:spcAft>
              <a:buSzPts val="2000"/>
              <a:buChar char="○"/>
            </a:pPr>
            <a:r>
              <a:rPr lang="en" sz="2000"/>
              <a:t>LCSAJ Coverage (N=1) is equivalent to statement coverage. </a:t>
            </a:r>
            <a:endParaRPr sz="2000"/>
          </a:p>
          <a:p>
            <a:pPr indent="-355600" lvl="1" marL="914400" marR="0" rtl="0" algn="l">
              <a:lnSpc>
                <a:spcPct val="120000"/>
              </a:lnSpc>
              <a:spcBef>
                <a:spcPts val="0"/>
              </a:spcBef>
              <a:spcAft>
                <a:spcPts val="0"/>
              </a:spcAft>
              <a:buSzPts val="2000"/>
              <a:buChar char="○"/>
            </a:pPr>
            <a:r>
              <a:rPr lang="en" sz="2000"/>
              <a:t>LCSAJ Coverage (N=2) is equivalent to branch coverage</a:t>
            </a:r>
            <a:endParaRPr sz="2000"/>
          </a:p>
          <a:p>
            <a:pPr indent="-381000" lvl="0" marL="457200" marR="0" rtl="0" algn="l">
              <a:lnSpc>
                <a:spcPct val="120000"/>
              </a:lnSpc>
              <a:spcBef>
                <a:spcPts val="0"/>
              </a:spcBef>
              <a:spcAft>
                <a:spcPts val="0"/>
              </a:spcAft>
              <a:buSzPts val="2400"/>
              <a:buChar char="●"/>
            </a:pPr>
            <a:r>
              <a:rPr lang="en" sz="2400"/>
              <a:t>Higher values of N achieve stronger levels of path coverage.</a:t>
            </a:r>
            <a:endParaRPr sz="2400"/>
          </a:p>
          <a:p>
            <a:pPr indent="-381000" lvl="0" marL="457200" marR="0" rtl="0" algn="l">
              <a:lnSpc>
                <a:spcPct val="120000"/>
              </a:lnSpc>
              <a:spcBef>
                <a:spcPts val="0"/>
              </a:spcBef>
              <a:spcAft>
                <a:spcPts val="0"/>
              </a:spcAft>
              <a:buSzPts val="2400"/>
              <a:buChar char="●"/>
            </a:pPr>
            <a:r>
              <a:rPr lang="en" sz="2400"/>
              <a:t>Can define a threshold that offers stronger tests while remaining affordable.</a:t>
            </a:r>
            <a:endParaRPr sz="2400"/>
          </a:p>
        </p:txBody>
      </p:sp>
      <p:sp>
        <p:nvSpPr>
          <p:cNvPr id="329" name="Shape 3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Procedure Call Testing</a:t>
            </a:r>
            <a:endParaRPr/>
          </a:p>
        </p:txBody>
      </p:sp>
      <p:sp>
        <p:nvSpPr>
          <p:cNvPr id="335" name="Shape 3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SzPts val="3000"/>
              <a:buChar char="●"/>
            </a:pPr>
            <a:r>
              <a:rPr lang="en"/>
              <a:t>Metrics covered to this point all look at code </a:t>
            </a:r>
            <a:r>
              <a:rPr i="1" lang="en"/>
              <a:t>within</a:t>
            </a:r>
            <a:r>
              <a:rPr lang="en"/>
              <a:t> a procedure.</a:t>
            </a:r>
            <a:endParaRPr/>
          </a:p>
          <a:p>
            <a:pPr indent="-419100" lvl="0" marL="457200" marR="0" rtl="0" algn="l">
              <a:lnSpc>
                <a:spcPct val="100000"/>
              </a:lnSpc>
              <a:spcBef>
                <a:spcPts val="0"/>
              </a:spcBef>
              <a:spcAft>
                <a:spcPts val="0"/>
              </a:spcAft>
              <a:buSzPts val="3000"/>
              <a:buChar char="●"/>
            </a:pPr>
            <a:r>
              <a:rPr lang="en"/>
              <a:t>Good for testing individual units of code, but not well-suited for integration testing.</a:t>
            </a:r>
            <a:endParaRPr/>
          </a:p>
          <a:p>
            <a:pPr indent="-381000" lvl="1" marL="914400" marR="0" rtl="0" algn="l">
              <a:lnSpc>
                <a:spcPct val="100000"/>
              </a:lnSpc>
              <a:spcBef>
                <a:spcPts val="0"/>
              </a:spcBef>
              <a:spcAft>
                <a:spcPts val="0"/>
              </a:spcAft>
              <a:buSzPts val="2400"/>
              <a:buChar char="○"/>
            </a:pPr>
            <a:r>
              <a:rPr lang="en"/>
              <a:t>i.e., subsystem or system testing, where we bring together units of code and test their combination.</a:t>
            </a:r>
            <a:endParaRPr/>
          </a:p>
          <a:p>
            <a:pPr indent="-419100" lvl="0" marL="457200" marR="0" rtl="0" algn="l">
              <a:lnSpc>
                <a:spcPct val="100000"/>
              </a:lnSpc>
              <a:spcBef>
                <a:spcPts val="0"/>
              </a:spcBef>
              <a:spcAft>
                <a:spcPts val="0"/>
              </a:spcAft>
              <a:buSzPts val="3000"/>
              <a:buChar char="●"/>
            </a:pPr>
            <a:r>
              <a:rPr lang="en"/>
              <a:t>Should also cover connections between procedures:</a:t>
            </a:r>
            <a:endParaRPr/>
          </a:p>
          <a:p>
            <a:pPr indent="-381000" lvl="1" marL="914400" marR="0" rtl="0" algn="l">
              <a:lnSpc>
                <a:spcPct val="100000"/>
              </a:lnSpc>
              <a:spcBef>
                <a:spcPts val="0"/>
              </a:spcBef>
              <a:spcAft>
                <a:spcPts val="0"/>
              </a:spcAft>
              <a:buSzPts val="2400"/>
              <a:buChar char="○"/>
            </a:pPr>
            <a:r>
              <a:rPr b="1" lang="en"/>
              <a:t>calls</a:t>
            </a:r>
            <a:r>
              <a:rPr lang="en"/>
              <a:t> and </a:t>
            </a:r>
            <a:r>
              <a:rPr b="1" lang="en"/>
              <a:t>returns</a:t>
            </a:r>
            <a:r>
              <a:rPr lang="en"/>
              <a:t>.</a:t>
            </a:r>
            <a:endParaRPr/>
          </a:p>
          <a:p>
            <a:pPr indent="0" lvl="0" marL="0" marR="0" rtl="0" algn="l">
              <a:lnSpc>
                <a:spcPct val="100000"/>
              </a:lnSpc>
              <a:spcBef>
                <a:spcPts val="0"/>
              </a:spcBef>
              <a:spcAft>
                <a:spcPts val="0"/>
              </a:spcAft>
              <a:buNone/>
            </a:pPr>
            <a:r>
              <a:t/>
            </a:r>
            <a:endParaRPr/>
          </a:p>
        </p:txBody>
      </p:sp>
      <p:sp>
        <p:nvSpPr>
          <p:cNvPr id="336" name="Shape 3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Shape 3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Call </a:t>
            </a:r>
            <a:r>
              <a:rPr lang="en"/>
              <a:t>Coverage</a:t>
            </a:r>
            <a:endParaRPr/>
          </a:p>
        </p:txBody>
      </p:sp>
      <p:sp>
        <p:nvSpPr>
          <p:cNvPr id="342" name="Shape 34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A method might be called from multiple locations.</a:t>
            </a:r>
            <a:endParaRPr sz="2400"/>
          </a:p>
          <a:p>
            <a:pPr indent="-381000" lvl="0" marL="457200" marR="0" rtl="0" algn="l">
              <a:lnSpc>
                <a:spcPct val="100000"/>
              </a:lnSpc>
              <a:spcBef>
                <a:spcPts val="0"/>
              </a:spcBef>
              <a:spcAft>
                <a:spcPts val="0"/>
              </a:spcAft>
              <a:buSzPts val="2400"/>
              <a:buChar char="●"/>
            </a:pPr>
            <a:r>
              <a:rPr lang="en" sz="2400"/>
              <a:t>Call coverage requires that a test suite executes all possible method calls.</a:t>
            </a:r>
            <a:endParaRPr sz="2400"/>
          </a:p>
          <a:p>
            <a:pPr indent="-381000" lvl="0" marL="457200" rtl="0">
              <a:spcBef>
                <a:spcPts val="0"/>
              </a:spcBef>
              <a:spcAft>
                <a:spcPts val="0"/>
              </a:spcAft>
              <a:buSzPts val="2400"/>
              <a:buChar char="●"/>
            </a:pPr>
            <a:r>
              <a:rPr lang="en" sz="2400"/>
              <a:t>Finds interface errors that statement/branch coverage would not find.</a:t>
            </a:r>
            <a:endParaRPr sz="2400"/>
          </a:p>
        </p:txBody>
      </p:sp>
      <p:sp>
        <p:nvSpPr>
          <p:cNvPr id="343" name="Shape 34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urier New"/>
                <a:ea typeface="Courier New"/>
                <a:cs typeface="Courier New"/>
                <a:sym typeface="Courier New"/>
              </a:rPr>
              <a:t>void orderPizza (String str){</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if(str.contains(”pepperoni”))</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addTopping(“pepperoni”);</a:t>
            </a:r>
            <a:endParaRPr sz="1400">
              <a:latin typeface="Courier New"/>
              <a:ea typeface="Courier New"/>
              <a:cs typeface="Courier New"/>
              <a:sym typeface="Courier New"/>
            </a:endParaRPr>
          </a:p>
          <a:p>
            <a:pPr indent="457200" lvl="0" marL="0" rtl="0">
              <a:spcBef>
                <a:spcPts val="600"/>
              </a:spcBef>
              <a:spcAft>
                <a:spcPts val="0"/>
              </a:spcAft>
              <a:buNone/>
            </a:pPr>
            <a:r>
              <a:rPr lang="en" sz="1400">
                <a:latin typeface="Courier New"/>
                <a:ea typeface="Courier New"/>
                <a:cs typeface="Courier New"/>
                <a:sym typeface="Courier New"/>
              </a:rPr>
              <a:t>if(str.contains(“onions”))</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addTopping(“onions”);</a:t>
            </a:r>
            <a:endParaRPr sz="1400">
              <a:latin typeface="Courier New"/>
              <a:ea typeface="Courier New"/>
              <a:cs typeface="Courier New"/>
              <a:sym typeface="Courier New"/>
            </a:endParaRPr>
          </a:p>
          <a:p>
            <a:pPr indent="457200" lvl="0" marL="0" rtl="0">
              <a:spcBef>
                <a:spcPts val="600"/>
              </a:spcBef>
              <a:spcAft>
                <a:spcPts val="0"/>
              </a:spcAft>
              <a:buNone/>
            </a:pPr>
            <a:r>
              <a:rPr lang="en" sz="1400">
                <a:latin typeface="Courier New"/>
                <a:ea typeface="Courier New"/>
                <a:cs typeface="Courier New"/>
                <a:sym typeface="Courier New"/>
              </a:rPr>
              <a:t>if(str.contains(“mushroom”))</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addTopping(“mushroom”)</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spcBef>
                <a:spcPts val="600"/>
              </a:spcBef>
              <a:spcAft>
                <a:spcPts val="0"/>
              </a:spcAft>
              <a:buNone/>
            </a:pPr>
            <a:r>
              <a:t/>
            </a:r>
            <a:endParaRPr sz="1400">
              <a:latin typeface="Courier New"/>
              <a:ea typeface="Courier New"/>
              <a:cs typeface="Courier New"/>
              <a:sym typeface="Courier New"/>
            </a:endParaRPr>
          </a:p>
          <a:p>
            <a:pPr indent="-381000" lvl="0" marL="457200" rtl="0">
              <a:spcBef>
                <a:spcPts val="600"/>
              </a:spcBef>
              <a:spcAft>
                <a:spcPts val="0"/>
              </a:spcAft>
              <a:buSzPts val="2400"/>
              <a:buChar char="●"/>
            </a:pPr>
            <a:r>
              <a:rPr lang="en" sz="2400"/>
              <a:t>Challenging for OO systems, where a method call might be bound to different objects at runtime.</a:t>
            </a:r>
            <a:endParaRPr sz="2400"/>
          </a:p>
        </p:txBody>
      </p:sp>
      <p:sp>
        <p:nvSpPr>
          <p:cNvPr id="344" name="Shape 3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Entry and Exit Coverage</a:t>
            </a:r>
            <a:endParaRPr/>
          </a:p>
        </p:txBody>
      </p:sp>
      <p:sp>
        <p:nvSpPr>
          <p:cNvPr id="350" name="Shape 350"/>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SzPts val="2400"/>
              <a:buChar char="●"/>
            </a:pPr>
            <a:r>
              <a:rPr lang="en" sz="2400"/>
              <a:t>A single procedure may have several entry and exit points.</a:t>
            </a:r>
            <a:endParaRPr sz="2400"/>
          </a:p>
          <a:p>
            <a:pPr indent="-355600" lvl="1" marL="914400" marR="0" rtl="0" algn="l">
              <a:lnSpc>
                <a:spcPct val="100000"/>
              </a:lnSpc>
              <a:spcBef>
                <a:spcPts val="0"/>
              </a:spcBef>
              <a:spcAft>
                <a:spcPts val="0"/>
              </a:spcAft>
              <a:buSzPts val="2000"/>
              <a:buChar char="○"/>
            </a:pPr>
            <a:r>
              <a:rPr lang="en" sz="2000"/>
              <a:t>In languages with goto statements, labels allow multiple entry points.</a:t>
            </a:r>
            <a:endParaRPr sz="2000"/>
          </a:p>
          <a:p>
            <a:pPr indent="-355600" lvl="1" marL="914400" marR="0" rtl="0" algn="l">
              <a:lnSpc>
                <a:spcPct val="100000"/>
              </a:lnSpc>
              <a:spcBef>
                <a:spcPts val="0"/>
              </a:spcBef>
              <a:spcAft>
                <a:spcPts val="0"/>
              </a:spcAft>
              <a:buSzPts val="2000"/>
              <a:buChar char="○"/>
            </a:pPr>
            <a:r>
              <a:rPr lang="en" sz="2000"/>
              <a:t>Multiple returns mean multiple exit points.</a:t>
            </a:r>
            <a:endParaRPr sz="2000"/>
          </a:p>
          <a:p>
            <a:pPr indent="-381000" lvl="0" marL="457200" marR="0" rtl="0" algn="l">
              <a:lnSpc>
                <a:spcPct val="100000"/>
              </a:lnSpc>
              <a:spcBef>
                <a:spcPts val="0"/>
              </a:spcBef>
              <a:spcAft>
                <a:spcPts val="0"/>
              </a:spcAft>
              <a:buSzPts val="2400"/>
              <a:buChar char="●"/>
            </a:pPr>
            <a:r>
              <a:rPr lang="en" sz="2400"/>
              <a:t>Write tests to ensure these entry/exit points are entered and exited in the context they are intended to be used.</a:t>
            </a:r>
            <a:endParaRPr sz="2400"/>
          </a:p>
        </p:txBody>
      </p:sp>
      <p:sp>
        <p:nvSpPr>
          <p:cNvPr id="351" name="Shape 35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400">
                <a:latin typeface="Courier New"/>
                <a:ea typeface="Courier New"/>
                <a:cs typeface="Courier New"/>
                <a:sym typeface="Courier New"/>
              </a:rPr>
              <a:t>int status (String str){</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if(str.equals(”panic”))</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return 0;</a:t>
            </a:r>
            <a:endParaRPr sz="1400">
              <a:latin typeface="Courier New"/>
              <a:ea typeface="Courier New"/>
              <a:cs typeface="Courier New"/>
              <a:sym typeface="Courier New"/>
            </a:endParaRPr>
          </a:p>
          <a:p>
            <a:pPr indent="457200" lvl="0" marL="0" rtl="0">
              <a:spcBef>
                <a:spcPts val="600"/>
              </a:spcBef>
              <a:spcAft>
                <a:spcPts val="0"/>
              </a:spcAft>
              <a:buNone/>
            </a:pPr>
            <a:r>
              <a:rPr lang="en" sz="1400">
                <a:latin typeface="Courier New"/>
                <a:ea typeface="Courier New"/>
                <a:cs typeface="Courier New"/>
                <a:sym typeface="Courier New"/>
              </a:rPr>
              <a:t>else if(str.contains(“+”))</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return 1;</a:t>
            </a:r>
            <a:endParaRPr sz="1400">
              <a:latin typeface="Courier New"/>
              <a:ea typeface="Courier New"/>
              <a:cs typeface="Courier New"/>
              <a:sym typeface="Courier New"/>
            </a:endParaRPr>
          </a:p>
          <a:p>
            <a:pPr indent="457200" lvl="0" marL="0" rtl="0">
              <a:spcBef>
                <a:spcPts val="600"/>
              </a:spcBef>
              <a:spcAft>
                <a:spcPts val="0"/>
              </a:spcAft>
              <a:buNone/>
            </a:pPr>
            <a:r>
              <a:rPr lang="en" sz="1400">
                <a:latin typeface="Courier New"/>
                <a:ea typeface="Courier New"/>
                <a:cs typeface="Courier New"/>
                <a:sym typeface="Courier New"/>
              </a:rPr>
              <a:t>else if(str.contains(“-”))</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return 2;</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else</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		return 3;</a:t>
            </a:r>
            <a:endParaRPr sz="1400">
              <a:latin typeface="Courier New"/>
              <a:ea typeface="Courier New"/>
              <a:cs typeface="Courier New"/>
              <a:sym typeface="Courier New"/>
            </a:endParaRPr>
          </a:p>
          <a:p>
            <a:pPr indent="0" lvl="0" marL="0" rtl="0">
              <a:spcBef>
                <a:spcPts val="600"/>
              </a:spcBef>
              <a:spcAft>
                <a:spcPts val="0"/>
              </a:spcAft>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spcBef>
                <a:spcPts val="600"/>
              </a:spcBef>
              <a:spcAft>
                <a:spcPts val="0"/>
              </a:spcAft>
              <a:buNone/>
            </a:pPr>
            <a:r>
              <a:t/>
            </a:r>
            <a:endParaRPr sz="1400">
              <a:latin typeface="Courier New"/>
              <a:ea typeface="Courier New"/>
              <a:cs typeface="Courier New"/>
              <a:sym typeface="Courier New"/>
            </a:endParaRPr>
          </a:p>
          <a:p>
            <a:pPr indent="-381000" lvl="0" marL="457200">
              <a:spcBef>
                <a:spcPts val="600"/>
              </a:spcBef>
              <a:spcAft>
                <a:spcPts val="0"/>
              </a:spcAft>
              <a:buSzPts val="2400"/>
              <a:buChar char="●"/>
            </a:pPr>
            <a:r>
              <a:rPr lang="en" sz="2400"/>
              <a:t>Finds interface errors that statement coverage would not find.</a:t>
            </a:r>
            <a:endParaRPr sz="2400"/>
          </a:p>
        </p:txBody>
      </p:sp>
      <p:sp>
        <p:nvSpPr>
          <p:cNvPr id="352" name="Shape 3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Will Cover</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Additional structural testing strategies</a:t>
            </a:r>
            <a:endParaRPr/>
          </a:p>
          <a:p>
            <a:pPr indent="-381000" lvl="1" marL="914400" rtl="0">
              <a:lnSpc>
                <a:spcPct val="120000"/>
              </a:lnSpc>
              <a:spcBef>
                <a:spcPts val="0"/>
              </a:spcBef>
              <a:spcAft>
                <a:spcPts val="0"/>
              </a:spcAft>
              <a:buSzPts val="2400"/>
              <a:buChar char="○"/>
            </a:pPr>
            <a:r>
              <a:rPr lang="en"/>
              <a:t>Path-based testing strategies</a:t>
            </a:r>
            <a:endParaRPr/>
          </a:p>
          <a:p>
            <a:pPr indent="-381000" lvl="1" marL="914400" rtl="0">
              <a:lnSpc>
                <a:spcPct val="120000"/>
              </a:lnSpc>
              <a:spcBef>
                <a:spcPts val="0"/>
              </a:spcBef>
              <a:spcAft>
                <a:spcPts val="0"/>
              </a:spcAft>
              <a:buSzPts val="2400"/>
              <a:buChar char="○"/>
            </a:pPr>
            <a:r>
              <a:rPr lang="en"/>
              <a:t>Call/Return coverage</a:t>
            </a:r>
            <a:endParaRPr/>
          </a:p>
          <a:p>
            <a:pPr indent="-419100" lvl="0" marL="457200" rtl="0">
              <a:lnSpc>
                <a:spcPct val="120000"/>
              </a:lnSpc>
              <a:spcBef>
                <a:spcPts val="0"/>
              </a:spcBef>
              <a:spcAft>
                <a:spcPts val="0"/>
              </a:spcAft>
              <a:buSzPts val="3000"/>
              <a:buChar char="●"/>
            </a:pPr>
            <a:r>
              <a:rPr lang="en"/>
              <a:t>Limitations of Structural Coverage</a:t>
            </a:r>
            <a:endParaRPr/>
          </a:p>
          <a:p>
            <a:pPr indent="-381000" lvl="1" marL="914400" rtl="0">
              <a:lnSpc>
                <a:spcPct val="120000"/>
              </a:lnSpc>
              <a:spcBef>
                <a:spcPts val="0"/>
              </a:spcBef>
              <a:spcAft>
                <a:spcPts val="0"/>
              </a:spcAft>
              <a:buSzPts val="2400"/>
              <a:buChar char="○"/>
            </a:pPr>
            <a:r>
              <a:rPr lang="en"/>
              <a:t>Infeasibility of obligations</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a:t>
            </a:r>
            <a:br>
              <a:rPr lang="en"/>
            </a:br>
            <a:r>
              <a:rPr lang="en"/>
              <a:t>Writing Loop-Covering Tests</a:t>
            </a:r>
            <a:endParaRPr/>
          </a:p>
        </p:txBody>
      </p:sp>
      <p:sp>
        <p:nvSpPr>
          <p:cNvPr id="358" name="Shape 3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rPr lang="en"/>
              <a:t>For the binary-search code:</a:t>
            </a:r>
            <a:endParaRPr/>
          </a:p>
          <a:p>
            <a:pPr indent="-419100" lvl="0" marL="457200" marR="0" rtl="0" algn="l">
              <a:lnSpc>
                <a:spcPct val="120000"/>
              </a:lnSpc>
              <a:spcBef>
                <a:spcPts val="0"/>
              </a:spcBef>
              <a:spcAft>
                <a:spcPts val="0"/>
              </a:spcAft>
              <a:buSzPts val="3000"/>
              <a:buAutoNum type="arabicPeriod"/>
            </a:pPr>
            <a:r>
              <a:rPr lang="en"/>
              <a:t>Draw the control-flow graph for the method.</a:t>
            </a:r>
            <a:endParaRPr/>
          </a:p>
          <a:p>
            <a:pPr indent="-419100" lvl="0" marL="457200" marR="0" rtl="0" algn="l">
              <a:lnSpc>
                <a:spcPct val="120000"/>
              </a:lnSpc>
              <a:spcBef>
                <a:spcPts val="0"/>
              </a:spcBef>
              <a:spcAft>
                <a:spcPts val="0"/>
              </a:spcAft>
              <a:buSzPts val="3000"/>
              <a:buAutoNum type="arabicPeriod"/>
            </a:pPr>
            <a:r>
              <a:rPr lang="en"/>
              <a:t>Identify the subpaths through the loop and draw the unfolded CFG for boundary interior testing.</a:t>
            </a:r>
            <a:endParaRPr/>
          </a:p>
          <a:p>
            <a:pPr indent="-419100" lvl="0" marL="457200" marR="0" rtl="0" algn="l">
              <a:lnSpc>
                <a:spcPct val="120000"/>
              </a:lnSpc>
              <a:spcBef>
                <a:spcPts val="0"/>
              </a:spcBef>
              <a:spcAft>
                <a:spcPts val="0"/>
              </a:spcAft>
              <a:buSzPts val="3000"/>
              <a:buAutoNum type="arabicPeriod"/>
            </a:pPr>
            <a:r>
              <a:rPr lang="en"/>
              <a:t>Develop a test suite that achieves loop boundary coverage.</a:t>
            </a:r>
            <a:endParaRPr/>
          </a:p>
        </p:txBody>
      </p:sp>
      <p:sp>
        <p:nvSpPr>
          <p:cNvPr id="359" name="Shape 3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sp>
        <p:nvSpPr>
          <p:cNvPr id="364" name="Shape 364"/>
          <p:cNvSpPr/>
          <p:nvPr/>
        </p:nvSpPr>
        <p:spPr>
          <a:xfrm>
            <a:off x="996308" y="2729565"/>
            <a:ext cx="2901788" cy="3375857"/>
          </a:xfrm>
          <a:custGeom>
            <a:pathLst>
              <a:path extrusionOk="0" h="147643" w="124929">
                <a:moveTo>
                  <a:pt x="0" y="108330"/>
                </a:moveTo>
                <a:lnTo>
                  <a:pt x="0" y="146770"/>
                </a:lnTo>
                <a:lnTo>
                  <a:pt x="99157" y="147643"/>
                </a:lnTo>
                <a:lnTo>
                  <a:pt x="100031" y="0"/>
                </a:lnTo>
                <a:lnTo>
                  <a:pt x="124929" y="0"/>
                </a:lnTo>
              </a:path>
            </a:pathLst>
          </a:custGeom>
          <a:noFill/>
          <a:ln cap="flat" cmpd="sng" w="19050">
            <a:solidFill>
              <a:schemeClr val="dk2"/>
            </a:solidFill>
            <a:prstDash val="solid"/>
            <a:round/>
            <a:headEnd len="lg" w="lg" type="none"/>
            <a:tailEnd len="lg" w="lg" type="triangle"/>
          </a:ln>
        </p:spPr>
      </p:sp>
      <p:sp>
        <p:nvSpPr>
          <p:cNvPr id="365" name="Shape 365"/>
          <p:cNvSpPr/>
          <p:nvPr/>
        </p:nvSpPr>
        <p:spPr>
          <a:xfrm>
            <a:off x="4212513" y="3009238"/>
            <a:ext cx="4474453" cy="3285975"/>
          </a:xfrm>
          <a:custGeom>
            <a:pathLst>
              <a:path extrusionOk="0" h="143712" w="192636">
                <a:moveTo>
                  <a:pt x="0" y="131481"/>
                </a:moveTo>
                <a:lnTo>
                  <a:pt x="0" y="143712"/>
                </a:lnTo>
                <a:lnTo>
                  <a:pt x="192636" y="143275"/>
                </a:lnTo>
                <a:lnTo>
                  <a:pt x="184773" y="20967"/>
                </a:lnTo>
                <a:lnTo>
                  <a:pt x="48487" y="0"/>
                </a:lnTo>
              </a:path>
            </a:pathLst>
          </a:custGeom>
          <a:noFill/>
          <a:ln cap="flat" cmpd="sng" w="19050">
            <a:solidFill>
              <a:schemeClr val="dk2"/>
            </a:solidFill>
            <a:prstDash val="solid"/>
            <a:round/>
            <a:headEnd len="lg" w="lg" type="none"/>
            <a:tailEnd len="lg" w="lg" type="triangle"/>
          </a:ln>
        </p:spPr>
      </p:sp>
      <p:sp>
        <p:nvSpPr>
          <p:cNvPr id="366" name="Shape 36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CFG</a:t>
            </a:r>
            <a:endParaRPr/>
          </a:p>
        </p:txBody>
      </p:sp>
      <p:sp>
        <p:nvSpPr>
          <p:cNvPr id="367" name="Shape 367"/>
          <p:cNvSpPr/>
          <p:nvPr/>
        </p:nvSpPr>
        <p:spPr>
          <a:xfrm>
            <a:off x="704882" y="1824600"/>
            <a:ext cx="1701600" cy="7035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int bott, top, mid;</a:t>
            </a:r>
            <a:endParaRPr/>
          </a:p>
          <a:p>
            <a:pPr indent="0" lvl="0" marL="0" rtl="0">
              <a:spcBef>
                <a:spcPts val="0"/>
              </a:spcBef>
              <a:spcAft>
                <a:spcPts val="0"/>
              </a:spcAft>
              <a:buNone/>
            </a:pPr>
            <a:r>
              <a:rPr lang="en">
                <a:solidFill>
                  <a:schemeClr val="dk1"/>
                </a:solidFill>
              </a:rPr>
              <a:t>bott=0; top=size-1;</a:t>
            </a:r>
            <a:endParaRPr>
              <a:solidFill>
                <a:schemeClr val="dk1"/>
              </a:solidFill>
            </a:endParaRPr>
          </a:p>
          <a:p>
            <a:pPr indent="0" lvl="0" marL="0" rtl="0">
              <a:spcBef>
                <a:spcPts val="0"/>
              </a:spcBef>
              <a:spcAft>
                <a:spcPts val="0"/>
              </a:spcAft>
              <a:buNone/>
            </a:pPr>
            <a:r>
              <a:rPr lang="en">
                <a:solidFill>
                  <a:schemeClr val="dk1"/>
                </a:solidFill>
              </a:rPr>
              <a:t>L = 0;</a:t>
            </a:r>
            <a:endParaRPr/>
          </a:p>
        </p:txBody>
      </p:sp>
      <p:sp>
        <p:nvSpPr>
          <p:cNvPr id="368" name="Shape 368"/>
          <p:cNvSpPr/>
          <p:nvPr/>
        </p:nvSpPr>
        <p:spPr>
          <a:xfrm>
            <a:off x="809147" y="3256807"/>
            <a:ext cx="13005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T[L] == key</a:t>
            </a:r>
            <a:endParaRPr/>
          </a:p>
        </p:txBody>
      </p:sp>
      <p:sp>
        <p:nvSpPr>
          <p:cNvPr id="369" name="Shape 369"/>
          <p:cNvSpPr/>
          <p:nvPr/>
        </p:nvSpPr>
        <p:spPr>
          <a:xfrm>
            <a:off x="1664876" y="4726425"/>
            <a:ext cx="11817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found=false;</a:t>
            </a:r>
            <a:endParaRPr/>
          </a:p>
        </p:txBody>
      </p:sp>
      <p:sp>
        <p:nvSpPr>
          <p:cNvPr id="370" name="Shape 370"/>
          <p:cNvSpPr/>
          <p:nvPr/>
        </p:nvSpPr>
        <p:spPr>
          <a:xfrm>
            <a:off x="362925" y="4726400"/>
            <a:ext cx="11391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found=true;</a:t>
            </a:r>
            <a:endParaRPr/>
          </a:p>
        </p:txBody>
      </p:sp>
      <p:sp>
        <p:nvSpPr>
          <p:cNvPr id="371" name="Shape 371"/>
          <p:cNvSpPr txBox="1"/>
          <p:nvPr/>
        </p:nvSpPr>
        <p:spPr>
          <a:xfrm>
            <a:off x="1920685" y="4095117"/>
            <a:ext cx="3138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372" name="Shape 372"/>
          <p:cNvSpPr txBox="1"/>
          <p:nvPr/>
        </p:nvSpPr>
        <p:spPr>
          <a:xfrm>
            <a:off x="822828" y="4178212"/>
            <a:ext cx="3138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373" name="Shape 373"/>
          <p:cNvSpPr/>
          <p:nvPr/>
        </p:nvSpPr>
        <p:spPr>
          <a:xfrm>
            <a:off x="3910193" y="2116529"/>
            <a:ext cx="1838700" cy="11868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bott&lt;=top &amp;&amp; !found</a:t>
            </a:r>
            <a:endParaRPr/>
          </a:p>
        </p:txBody>
      </p:sp>
      <p:sp>
        <p:nvSpPr>
          <p:cNvPr id="374" name="Shape 374"/>
          <p:cNvSpPr/>
          <p:nvPr/>
        </p:nvSpPr>
        <p:spPr>
          <a:xfrm>
            <a:off x="7589702" y="2476393"/>
            <a:ext cx="5964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EXIT</a:t>
            </a:r>
            <a:endParaRPr/>
          </a:p>
        </p:txBody>
      </p:sp>
      <p:cxnSp>
        <p:nvCxnSpPr>
          <p:cNvPr id="375" name="Shape 375"/>
          <p:cNvCxnSpPr>
            <a:stCxn id="373" idx="3"/>
            <a:endCxn id="374" idx="1"/>
          </p:cNvCxnSpPr>
          <p:nvPr/>
        </p:nvCxnSpPr>
        <p:spPr>
          <a:xfrm>
            <a:off x="5748893" y="2709929"/>
            <a:ext cx="1840800" cy="0"/>
          </a:xfrm>
          <a:prstGeom prst="straightConnector1">
            <a:avLst/>
          </a:prstGeom>
          <a:noFill/>
          <a:ln cap="flat" cmpd="sng" w="19050">
            <a:solidFill>
              <a:schemeClr val="dk2"/>
            </a:solidFill>
            <a:prstDash val="solid"/>
            <a:round/>
            <a:headEnd len="lg" w="lg" type="none"/>
            <a:tailEnd len="lg" w="lg" type="triangle"/>
          </a:ln>
        </p:spPr>
      </p:cxnSp>
      <p:sp>
        <p:nvSpPr>
          <p:cNvPr id="376" name="Shape 376"/>
          <p:cNvSpPr txBox="1"/>
          <p:nvPr/>
        </p:nvSpPr>
        <p:spPr>
          <a:xfrm>
            <a:off x="5748914" y="2294038"/>
            <a:ext cx="3138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377" name="Shape 377"/>
          <p:cNvSpPr/>
          <p:nvPr/>
        </p:nvSpPr>
        <p:spPr>
          <a:xfrm>
            <a:off x="4110733" y="3465676"/>
            <a:ext cx="14376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mid=round(top+bott/2);</a:t>
            </a:r>
            <a:endParaRPr/>
          </a:p>
        </p:txBody>
      </p:sp>
      <p:sp>
        <p:nvSpPr>
          <p:cNvPr id="378" name="Shape 378"/>
          <p:cNvSpPr txBox="1"/>
          <p:nvPr/>
        </p:nvSpPr>
        <p:spPr>
          <a:xfrm>
            <a:off x="4374867" y="3117439"/>
            <a:ext cx="3138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379" name="Shape 379"/>
          <p:cNvSpPr/>
          <p:nvPr/>
        </p:nvSpPr>
        <p:spPr>
          <a:xfrm>
            <a:off x="4179300" y="4095125"/>
            <a:ext cx="14376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T[mid] == key</a:t>
            </a:r>
            <a:endParaRPr/>
          </a:p>
        </p:txBody>
      </p:sp>
      <p:cxnSp>
        <p:nvCxnSpPr>
          <p:cNvPr id="380" name="Shape 380"/>
          <p:cNvCxnSpPr>
            <a:stCxn id="377" idx="2"/>
            <a:endCxn id="379" idx="0"/>
          </p:cNvCxnSpPr>
          <p:nvPr/>
        </p:nvCxnSpPr>
        <p:spPr>
          <a:xfrm>
            <a:off x="4829533" y="3932776"/>
            <a:ext cx="68700" cy="162300"/>
          </a:xfrm>
          <a:prstGeom prst="straightConnector1">
            <a:avLst/>
          </a:prstGeom>
          <a:noFill/>
          <a:ln cap="flat" cmpd="sng" w="19050">
            <a:solidFill>
              <a:schemeClr val="dk2"/>
            </a:solidFill>
            <a:prstDash val="solid"/>
            <a:round/>
            <a:headEnd len="lg" w="lg" type="none"/>
            <a:tailEnd len="lg" w="lg" type="triangle"/>
          </a:ln>
        </p:spPr>
      </p:cxnSp>
      <p:sp>
        <p:nvSpPr>
          <p:cNvPr id="381" name="Shape 381"/>
          <p:cNvSpPr/>
          <p:nvPr/>
        </p:nvSpPr>
        <p:spPr>
          <a:xfrm>
            <a:off x="3644048" y="5492575"/>
            <a:ext cx="11817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found=true; </a:t>
            </a:r>
            <a:endParaRPr/>
          </a:p>
          <a:p>
            <a:pPr indent="0" lvl="0" marL="0" rtl="0">
              <a:spcBef>
                <a:spcPts val="0"/>
              </a:spcBef>
              <a:spcAft>
                <a:spcPts val="0"/>
              </a:spcAft>
              <a:buNone/>
            </a:pPr>
            <a:r>
              <a:rPr lang="en">
                <a:solidFill>
                  <a:schemeClr val="dk1"/>
                </a:solidFill>
              </a:rPr>
              <a:t>L= mid;</a:t>
            </a:r>
            <a:endParaRPr/>
          </a:p>
        </p:txBody>
      </p:sp>
      <p:cxnSp>
        <p:nvCxnSpPr>
          <p:cNvPr id="382" name="Shape 382"/>
          <p:cNvCxnSpPr>
            <a:endCxn id="381" idx="0"/>
          </p:cNvCxnSpPr>
          <p:nvPr/>
        </p:nvCxnSpPr>
        <p:spPr>
          <a:xfrm flipH="1">
            <a:off x="4234898" y="4769275"/>
            <a:ext cx="286800" cy="723300"/>
          </a:xfrm>
          <a:prstGeom prst="straightConnector1">
            <a:avLst/>
          </a:prstGeom>
          <a:noFill/>
          <a:ln cap="flat" cmpd="sng" w="19050">
            <a:solidFill>
              <a:schemeClr val="dk2"/>
            </a:solidFill>
            <a:prstDash val="solid"/>
            <a:round/>
            <a:headEnd len="lg" w="lg" type="none"/>
            <a:tailEnd len="lg" w="lg" type="triangle"/>
          </a:ln>
        </p:spPr>
      </p:cxnSp>
      <p:sp>
        <p:nvSpPr>
          <p:cNvPr id="383" name="Shape 383"/>
          <p:cNvSpPr txBox="1"/>
          <p:nvPr/>
        </p:nvSpPr>
        <p:spPr>
          <a:xfrm>
            <a:off x="3828877" y="4783404"/>
            <a:ext cx="3138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384" name="Shape 384"/>
          <p:cNvSpPr/>
          <p:nvPr/>
        </p:nvSpPr>
        <p:spPr>
          <a:xfrm>
            <a:off x="4967175" y="4951750"/>
            <a:ext cx="1353600" cy="921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T[mid] &lt; key</a:t>
            </a:r>
            <a:endParaRPr/>
          </a:p>
        </p:txBody>
      </p:sp>
      <p:cxnSp>
        <p:nvCxnSpPr>
          <p:cNvPr id="385" name="Shape 385"/>
          <p:cNvCxnSpPr>
            <a:endCxn id="384" idx="0"/>
          </p:cNvCxnSpPr>
          <p:nvPr/>
        </p:nvCxnSpPr>
        <p:spPr>
          <a:xfrm>
            <a:off x="5140875" y="4759450"/>
            <a:ext cx="503100" cy="192300"/>
          </a:xfrm>
          <a:prstGeom prst="straightConnector1">
            <a:avLst/>
          </a:prstGeom>
          <a:noFill/>
          <a:ln cap="flat" cmpd="sng" w="19050">
            <a:solidFill>
              <a:schemeClr val="dk2"/>
            </a:solidFill>
            <a:prstDash val="solid"/>
            <a:round/>
            <a:headEnd len="lg" w="lg" type="none"/>
            <a:tailEnd len="lg" w="lg" type="triangle"/>
          </a:ln>
        </p:spPr>
      </p:cxnSp>
      <p:sp>
        <p:nvSpPr>
          <p:cNvPr id="386" name="Shape 386"/>
          <p:cNvSpPr txBox="1"/>
          <p:nvPr/>
        </p:nvSpPr>
        <p:spPr>
          <a:xfrm>
            <a:off x="5356846" y="4550823"/>
            <a:ext cx="3138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387" name="Shape 387"/>
          <p:cNvSpPr/>
          <p:nvPr/>
        </p:nvSpPr>
        <p:spPr>
          <a:xfrm>
            <a:off x="6469523" y="4951743"/>
            <a:ext cx="11817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bott=mid+1;</a:t>
            </a:r>
            <a:endParaRPr/>
          </a:p>
        </p:txBody>
      </p:sp>
      <p:sp>
        <p:nvSpPr>
          <p:cNvPr id="388" name="Shape 388"/>
          <p:cNvSpPr/>
          <p:nvPr/>
        </p:nvSpPr>
        <p:spPr>
          <a:xfrm>
            <a:off x="6469523" y="5494100"/>
            <a:ext cx="1044600" cy="4671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top=mid-1;</a:t>
            </a:r>
            <a:endParaRPr/>
          </a:p>
        </p:txBody>
      </p:sp>
      <p:cxnSp>
        <p:nvCxnSpPr>
          <p:cNvPr id="389" name="Shape 389"/>
          <p:cNvCxnSpPr>
            <a:endCxn id="387" idx="1"/>
          </p:cNvCxnSpPr>
          <p:nvPr/>
        </p:nvCxnSpPr>
        <p:spPr>
          <a:xfrm flipH="1" rot="10800000">
            <a:off x="6112523" y="5185293"/>
            <a:ext cx="357000" cy="67500"/>
          </a:xfrm>
          <a:prstGeom prst="straightConnector1">
            <a:avLst/>
          </a:prstGeom>
          <a:noFill/>
          <a:ln cap="flat" cmpd="sng" w="19050">
            <a:solidFill>
              <a:schemeClr val="dk2"/>
            </a:solidFill>
            <a:prstDash val="solid"/>
            <a:round/>
            <a:headEnd len="lg" w="lg" type="none"/>
            <a:tailEnd len="lg" w="lg" type="triangle"/>
          </a:ln>
        </p:spPr>
      </p:cxnSp>
      <p:cxnSp>
        <p:nvCxnSpPr>
          <p:cNvPr id="390" name="Shape 390"/>
          <p:cNvCxnSpPr>
            <a:endCxn id="388" idx="1"/>
          </p:cNvCxnSpPr>
          <p:nvPr/>
        </p:nvCxnSpPr>
        <p:spPr>
          <a:xfrm>
            <a:off x="6037223" y="5634350"/>
            <a:ext cx="432300" cy="93300"/>
          </a:xfrm>
          <a:prstGeom prst="straightConnector1">
            <a:avLst/>
          </a:prstGeom>
          <a:noFill/>
          <a:ln cap="flat" cmpd="sng" w="19050">
            <a:solidFill>
              <a:schemeClr val="dk2"/>
            </a:solidFill>
            <a:prstDash val="solid"/>
            <a:round/>
            <a:headEnd len="lg" w="lg" type="none"/>
            <a:tailEnd len="lg" w="lg" type="triangle"/>
          </a:ln>
        </p:spPr>
      </p:cxnSp>
      <p:sp>
        <p:nvSpPr>
          <p:cNvPr id="391" name="Shape 391"/>
          <p:cNvSpPr txBox="1"/>
          <p:nvPr/>
        </p:nvSpPr>
        <p:spPr>
          <a:xfrm>
            <a:off x="6096455" y="4843359"/>
            <a:ext cx="313800" cy="254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392" name="Shape 392"/>
          <p:cNvSpPr txBox="1"/>
          <p:nvPr/>
        </p:nvSpPr>
        <p:spPr>
          <a:xfrm>
            <a:off x="6037227" y="5645952"/>
            <a:ext cx="313800" cy="418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cxnSp>
        <p:nvCxnSpPr>
          <p:cNvPr id="393" name="Shape 393"/>
          <p:cNvCxnSpPr>
            <a:stCxn id="367" idx="2"/>
            <a:endCxn id="368" idx="0"/>
          </p:cNvCxnSpPr>
          <p:nvPr/>
        </p:nvCxnSpPr>
        <p:spPr>
          <a:xfrm flipH="1">
            <a:off x="1459382" y="2528100"/>
            <a:ext cx="96300" cy="728700"/>
          </a:xfrm>
          <a:prstGeom prst="straightConnector1">
            <a:avLst/>
          </a:prstGeom>
          <a:noFill/>
          <a:ln cap="flat" cmpd="sng" w="19050">
            <a:solidFill>
              <a:schemeClr val="dk2"/>
            </a:solidFill>
            <a:prstDash val="solid"/>
            <a:round/>
            <a:headEnd len="lg" w="lg" type="none"/>
            <a:tailEnd len="lg" w="lg" type="triangle"/>
          </a:ln>
        </p:spPr>
      </p:cxnSp>
      <p:cxnSp>
        <p:nvCxnSpPr>
          <p:cNvPr id="394" name="Shape 394"/>
          <p:cNvCxnSpPr>
            <a:stCxn id="368" idx="2"/>
          </p:cNvCxnSpPr>
          <p:nvPr/>
        </p:nvCxnSpPr>
        <p:spPr>
          <a:xfrm flipH="1">
            <a:off x="976097" y="4178107"/>
            <a:ext cx="483300" cy="569100"/>
          </a:xfrm>
          <a:prstGeom prst="straightConnector1">
            <a:avLst/>
          </a:prstGeom>
          <a:noFill/>
          <a:ln cap="flat" cmpd="sng" w="19050">
            <a:solidFill>
              <a:schemeClr val="dk2"/>
            </a:solidFill>
            <a:prstDash val="solid"/>
            <a:round/>
            <a:headEnd len="lg" w="lg" type="none"/>
            <a:tailEnd len="lg" w="lg" type="triangle"/>
          </a:ln>
        </p:spPr>
      </p:cxnSp>
      <p:cxnSp>
        <p:nvCxnSpPr>
          <p:cNvPr id="395" name="Shape 395"/>
          <p:cNvCxnSpPr>
            <a:stCxn id="368" idx="2"/>
            <a:endCxn id="369" idx="0"/>
          </p:cNvCxnSpPr>
          <p:nvPr/>
        </p:nvCxnSpPr>
        <p:spPr>
          <a:xfrm>
            <a:off x="1459397" y="4178107"/>
            <a:ext cx="796200" cy="548400"/>
          </a:xfrm>
          <a:prstGeom prst="straightConnector1">
            <a:avLst/>
          </a:prstGeom>
          <a:noFill/>
          <a:ln cap="flat" cmpd="sng" w="19050">
            <a:solidFill>
              <a:schemeClr val="dk2"/>
            </a:solidFill>
            <a:prstDash val="solid"/>
            <a:round/>
            <a:headEnd len="lg" w="lg" type="none"/>
            <a:tailEnd len="lg" w="lg" type="triangle"/>
          </a:ln>
        </p:spPr>
      </p:cxnSp>
      <p:sp>
        <p:nvSpPr>
          <p:cNvPr id="396" name="Shape 396"/>
          <p:cNvSpPr/>
          <p:nvPr/>
        </p:nvSpPr>
        <p:spPr>
          <a:xfrm>
            <a:off x="2264534" y="2469876"/>
            <a:ext cx="1724851" cy="3236038"/>
          </a:xfrm>
          <a:custGeom>
            <a:pathLst>
              <a:path extrusionOk="0" h="141528" w="74259">
                <a:moveTo>
                  <a:pt x="437" y="119687"/>
                </a:moveTo>
                <a:lnTo>
                  <a:pt x="0" y="141528"/>
                </a:lnTo>
                <a:lnTo>
                  <a:pt x="30577" y="140217"/>
                </a:lnTo>
                <a:lnTo>
                  <a:pt x="33635" y="0"/>
                </a:lnTo>
                <a:lnTo>
                  <a:pt x="74259" y="5678"/>
                </a:lnTo>
              </a:path>
            </a:pathLst>
          </a:custGeom>
          <a:noFill/>
          <a:ln cap="flat" cmpd="sng" w="19050">
            <a:solidFill>
              <a:schemeClr val="dk2"/>
            </a:solidFill>
            <a:prstDash val="solid"/>
            <a:round/>
            <a:headEnd len="lg" w="lg" type="none"/>
            <a:tailEnd len="lg" w="lg" type="triangle"/>
          </a:ln>
        </p:spPr>
      </p:sp>
      <p:cxnSp>
        <p:nvCxnSpPr>
          <p:cNvPr id="397" name="Shape 397"/>
          <p:cNvCxnSpPr>
            <a:stCxn id="373" idx="2"/>
            <a:endCxn id="377" idx="0"/>
          </p:cNvCxnSpPr>
          <p:nvPr/>
        </p:nvCxnSpPr>
        <p:spPr>
          <a:xfrm>
            <a:off x="4829543" y="3303329"/>
            <a:ext cx="0" cy="162300"/>
          </a:xfrm>
          <a:prstGeom prst="straightConnector1">
            <a:avLst/>
          </a:prstGeom>
          <a:noFill/>
          <a:ln cap="flat" cmpd="sng" w="19050">
            <a:solidFill>
              <a:schemeClr val="dk2"/>
            </a:solidFill>
            <a:prstDash val="solid"/>
            <a:round/>
            <a:headEnd len="lg" w="lg" type="none"/>
            <a:tailEnd len="lg" w="lg" type="triangle"/>
          </a:ln>
        </p:spPr>
      </p:cxnSp>
      <p:sp>
        <p:nvSpPr>
          <p:cNvPr id="398" name="Shape 398"/>
          <p:cNvSpPr/>
          <p:nvPr/>
        </p:nvSpPr>
        <p:spPr>
          <a:xfrm>
            <a:off x="5196675" y="3139070"/>
            <a:ext cx="3287342" cy="2566871"/>
          </a:xfrm>
          <a:custGeom>
            <a:pathLst>
              <a:path extrusionOk="0" h="112262" w="141528">
                <a:moveTo>
                  <a:pt x="100030" y="112262"/>
                </a:moveTo>
                <a:lnTo>
                  <a:pt x="141528" y="111388"/>
                </a:lnTo>
                <a:lnTo>
                  <a:pt x="134975" y="25772"/>
                </a:lnTo>
                <a:lnTo>
                  <a:pt x="0" y="0"/>
                </a:lnTo>
              </a:path>
            </a:pathLst>
          </a:custGeom>
          <a:noFill/>
          <a:ln cap="flat" cmpd="sng" w="19050">
            <a:solidFill>
              <a:schemeClr val="dk2"/>
            </a:solidFill>
            <a:prstDash val="solid"/>
            <a:round/>
            <a:headEnd len="lg" w="lg" type="none"/>
            <a:tailEnd len="lg" w="lg" type="triangle"/>
          </a:ln>
        </p:spPr>
      </p:sp>
      <p:sp>
        <p:nvSpPr>
          <p:cNvPr id="399" name="Shape 399"/>
          <p:cNvSpPr/>
          <p:nvPr/>
        </p:nvSpPr>
        <p:spPr>
          <a:xfrm>
            <a:off x="5135798" y="3218987"/>
            <a:ext cx="3114854" cy="1937626"/>
          </a:xfrm>
          <a:custGeom>
            <a:pathLst>
              <a:path extrusionOk="0" h="84742" w="134102">
                <a:moveTo>
                  <a:pt x="108767" y="84305"/>
                </a:moveTo>
                <a:lnTo>
                  <a:pt x="134102" y="84742"/>
                </a:lnTo>
                <a:lnTo>
                  <a:pt x="129734" y="34508"/>
                </a:lnTo>
                <a:lnTo>
                  <a:pt x="0" y="0"/>
                </a:lnTo>
              </a:path>
            </a:pathLst>
          </a:custGeom>
          <a:noFill/>
          <a:ln cap="flat" cmpd="sng" w="19050">
            <a:solidFill>
              <a:schemeClr val="dk2"/>
            </a:solidFill>
            <a:prstDash val="solid"/>
            <a:round/>
            <a:headEnd len="lg" w="lg" type="none"/>
            <a:tailEnd len="lg" w="lg" type="triangle"/>
          </a:ln>
        </p:spPr>
      </p:sp>
      <p:sp>
        <p:nvSpPr>
          <p:cNvPr id="400" name="Shape 4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CFG</a:t>
            </a:r>
            <a:endParaRPr/>
          </a:p>
        </p:txBody>
      </p:sp>
      <p:sp>
        <p:nvSpPr>
          <p:cNvPr id="406" name="Shape 406"/>
          <p:cNvSpPr/>
          <p:nvPr/>
        </p:nvSpPr>
        <p:spPr>
          <a:xfrm>
            <a:off x="2209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407" name="Shape 407"/>
          <p:cNvSpPr/>
          <p:nvPr/>
        </p:nvSpPr>
        <p:spPr>
          <a:xfrm>
            <a:off x="2028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408" name="Shape 408"/>
          <p:cNvSpPr/>
          <p:nvPr/>
        </p:nvSpPr>
        <p:spPr>
          <a:xfrm>
            <a:off x="2445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409" name="Shape 409"/>
          <p:cNvSpPr/>
          <p:nvPr/>
        </p:nvSpPr>
        <p:spPr>
          <a:xfrm>
            <a:off x="1858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410" name="Shape 410"/>
          <p:cNvSpPr txBox="1"/>
          <p:nvPr/>
        </p:nvSpPr>
        <p:spPr>
          <a:xfrm>
            <a:off x="2642750" y="314842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411" name="Shape 411"/>
          <p:cNvSpPr txBox="1"/>
          <p:nvPr/>
        </p:nvSpPr>
        <p:spPr>
          <a:xfrm>
            <a:off x="1673150" y="314842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12" name="Shape 412"/>
          <p:cNvSpPr/>
          <p:nvPr/>
        </p:nvSpPr>
        <p:spPr>
          <a:xfrm>
            <a:off x="604188"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EXIT</a:t>
            </a:r>
            <a:endParaRPr/>
          </a:p>
        </p:txBody>
      </p:sp>
      <p:cxnSp>
        <p:nvCxnSpPr>
          <p:cNvPr id="413" name="Shape 413"/>
          <p:cNvCxnSpPr>
            <a:stCxn id="414" idx="1"/>
            <a:endCxn id="412" idx="3"/>
          </p:cNvCxnSpPr>
          <p:nvPr/>
        </p:nvCxnSpPr>
        <p:spPr>
          <a:xfrm rot="10800000">
            <a:off x="1246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415" name="Shape 415"/>
          <p:cNvSpPr txBox="1"/>
          <p:nvPr/>
        </p:nvSpPr>
        <p:spPr>
          <a:xfrm>
            <a:off x="1034188" y="40540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416" name="Shape 416"/>
          <p:cNvSpPr/>
          <p:nvPr/>
        </p:nvSpPr>
        <p:spPr>
          <a:xfrm>
            <a:off x="2145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a:t>
            </a:r>
            <a:endParaRPr/>
          </a:p>
        </p:txBody>
      </p:sp>
      <p:sp>
        <p:nvSpPr>
          <p:cNvPr id="417" name="Shape 417"/>
          <p:cNvSpPr txBox="1"/>
          <p:nvPr/>
        </p:nvSpPr>
        <p:spPr>
          <a:xfrm>
            <a:off x="1742050" y="475897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18" name="Shape 418"/>
          <p:cNvSpPr/>
          <p:nvPr/>
        </p:nvSpPr>
        <p:spPr>
          <a:xfrm>
            <a:off x="3172200" y="5176538"/>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G</a:t>
            </a:r>
            <a:endParaRPr/>
          </a:p>
        </p:txBody>
      </p:sp>
      <p:cxnSp>
        <p:nvCxnSpPr>
          <p:cNvPr id="419" name="Shape 419"/>
          <p:cNvCxnSpPr>
            <a:stCxn id="416" idx="3"/>
            <a:endCxn id="418" idx="1"/>
          </p:cNvCxnSpPr>
          <p:nvPr/>
        </p:nvCxnSpPr>
        <p:spPr>
          <a:xfrm>
            <a:off x="2611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420" name="Shape 420"/>
          <p:cNvSpPr/>
          <p:nvPr/>
        </p:nvSpPr>
        <p:spPr>
          <a:xfrm>
            <a:off x="4648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H</a:t>
            </a:r>
            <a:endParaRPr/>
          </a:p>
        </p:txBody>
      </p:sp>
      <p:cxnSp>
        <p:nvCxnSpPr>
          <p:cNvPr id="421" name="Shape 421"/>
          <p:cNvCxnSpPr>
            <a:stCxn id="418" idx="2"/>
            <a:endCxn id="420" idx="1"/>
          </p:cNvCxnSpPr>
          <p:nvPr/>
        </p:nvCxnSpPr>
        <p:spPr>
          <a:xfrm>
            <a:off x="3543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422" name="Shape 422"/>
          <p:cNvSpPr txBox="1"/>
          <p:nvPr/>
        </p:nvSpPr>
        <p:spPr>
          <a:xfrm>
            <a:off x="3926850" y="605700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23" name="Shape 423"/>
          <p:cNvSpPr/>
          <p:nvPr/>
        </p:nvSpPr>
        <p:spPr>
          <a:xfrm>
            <a:off x="4551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a:t>
            </a:r>
            <a:endParaRPr/>
          </a:p>
        </p:txBody>
      </p:sp>
      <p:cxnSp>
        <p:nvCxnSpPr>
          <p:cNvPr id="424" name="Shape 424"/>
          <p:cNvCxnSpPr>
            <a:stCxn id="418" idx="0"/>
            <a:endCxn id="423" idx="1"/>
          </p:cNvCxnSpPr>
          <p:nvPr/>
        </p:nvCxnSpPr>
        <p:spPr>
          <a:xfrm>
            <a:off x="3543150" y="5176538"/>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425" name="Shape 425"/>
          <p:cNvSpPr txBox="1"/>
          <p:nvPr/>
        </p:nvSpPr>
        <p:spPr>
          <a:xfrm>
            <a:off x="3926850" y="46924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426" name="Shape 426"/>
          <p:cNvSpPr/>
          <p:nvPr/>
        </p:nvSpPr>
        <p:spPr>
          <a:xfrm>
            <a:off x="5569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J</a:t>
            </a:r>
            <a:endParaRPr/>
          </a:p>
        </p:txBody>
      </p:sp>
      <p:sp>
        <p:nvSpPr>
          <p:cNvPr id="427" name="Shape 427"/>
          <p:cNvSpPr/>
          <p:nvPr/>
        </p:nvSpPr>
        <p:spPr>
          <a:xfrm>
            <a:off x="5462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K</a:t>
            </a:r>
            <a:endParaRPr/>
          </a:p>
        </p:txBody>
      </p:sp>
      <p:cxnSp>
        <p:nvCxnSpPr>
          <p:cNvPr id="428" name="Shape 428"/>
          <p:cNvCxnSpPr>
            <a:stCxn id="423" idx="0"/>
            <a:endCxn id="426" idx="1"/>
          </p:cNvCxnSpPr>
          <p:nvPr/>
        </p:nvCxnSpPr>
        <p:spPr>
          <a:xfrm flipH="1" rot="10800000">
            <a:off x="4872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429" name="Shape 429"/>
          <p:cNvCxnSpPr>
            <a:stCxn id="423" idx="2"/>
            <a:endCxn id="427" idx="1"/>
          </p:cNvCxnSpPr>
          <p:nvPr/>
        </p:nvCxnSpPr>
        <p:spPr>
          <a:xfrm flipH="1" rot="10800000">
            <a:off x="4872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430" name="Shape 430"/>
          <p:cNvSpPr txBox="1"/>
          <p:nvPr/>
        </p:nvSpPr>
        <p:spPr>
          <a:xfrm>
            <a:off x="4991863" y="4657025"/>
            <a:ext cx="337800" cy="21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31" name="Shape 431"/>
          <p:cNvSpPr txBox="1"/>
          <p:nvPr/>
        </p:nvSpPr>
        <p:spPr>
          <a:xfrm>
            <a:off x="5124350" y="51765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cxnSp>
        <p:nvCxnSpPr>
          <p:cNvPr id="432" name="Shape 432"/>
          <p:cNvCxnSpPr>
            <a:stCxn id="406" idx="2"/>
            <a:endCxn id="407" idx="0"/>
          </p:cNvCxnSpPr>
          <p:nvPr/>
        </p:nvCxnSpPr>
        <p:spPr>
          <a:xfrm>
            <a:off x="2378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433" name="Shape 433"/>
          <p:cNvCxnSpPr>
            <a:stCxn id="407" idx="2"/>
          </p:cNvCxnSpPr>
          <p:nvPr/>
        </p:nvCxnSpPr>
        <p:spPr>
          <a:xfrm flipH="1">
            <a:off x="2079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434" name="Shape 434"/>
          <p:cNvCxnSpPr>
            <a:stCxn id="407" idx="2"/>
            <a:endCxn id="408" idx="0"/>
          </p:cNvCxnSpPr>
          <p:nvPr/>
        </p:nvCxnSpPr>
        <p:spPr>
          <a:xfrm>
            <a:off x="2378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435" name="Shape 435"/>
          <p:cNvCxnSpPr>
            <a:stCxn id="414" idx="2"/>
            <a:endCxn id="416" idx="0"/>
          </p:cNvCxnSpPr>
          <p:nvPr/>
        </p:nvCxnSpPr>
        <p:spPr>
          <a:xfrm>
            <a:off x="2378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414" name="Shape 414"/>
          <p:cNvSpPr/>
          <p:nvPr/>
        </p:nvSpPr>
        <p:spPr>
          <a:xfrm>
            <a:off x="2028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cxnSp>
        <p:nvCxnSpPr>
          <p:cNvPr id="436" name="Shape 436"/>
          <p:cNvCxnSpPr>
            <a:stCxn id="409" idx="2"/>
            <a:endCxn id="414" idx="0"/>
          </p:cNvCxnSpPr>
          <p:nvPr/>
        </p:nvCxnSpPr>
        <p:spPr>
          <a:xfrm>
            <a:off x="2050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437" name="Shape 437"/>
          <p:cNvCxnSpPr>
            <a:stCxn id="408" idx="2"/>
            <a:endCxn id="414" idx="0"/>
          </p:cNvCxnSpPr>
          <p:nvPr/>
        </p:nvCxnSpPr>
        <p:spPr>
          <a:xfrm flipH="1">
            <a:off x="2378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438" name="Shape 438"/>
          <p:cNvSpPr/>
          <p:nvPr/>
        </p:nvSpPr>
        <p:spPr>
          <a:xfrm>
            <a:off x="2745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439" name="Shape 439"/>
          <p:cNvSpPr/>
          <p:nvPr/>
        </p:nvSpPr>
        <p:spPr>
          <a:xfrm>
            <a:off x="2676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440" name="Shape 440"/>
          <p:cNvSpPr/>
          <p:nvPr/>
        </p:nvSpPr>
        <p:spPr>
          <a:xfrm>
            <a:off x="2559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graphicFrame>
        <p:nvGraphicFramePr>
          <p:cNvPr id="441" name="Shape 441"/>
          <p:cNvGraphicFramePr/>
          <p:nvPr/>
        </p:nvGraphicFramePr>
        <p:xfrm>
          <a:off x="4759150" y="2113413"/>
          <a:ext cx="3000000" cy="3000000"/>
        </p:xfrm>
        <a:graphic>
          <a:graphicData uri="http://schemas.openxmlformats.org/drawingml/2006/table">
            <a:tbl>
              <a:tblPr>
                <a:noFill/>
                <a:tableStyleId>{86536CF2-AF77-471B-92C7-14D81AAD302C}</a:tableStyleId>
              </a:tblPr>
              <a:tblGrid>
                <a:gridCol w="3780650"/>
              </a:tblGrid>
              <a:tr h="353300">
                <a:tc>
                  <a:txBody>
                    <a:bodyPr>
                      <a:noAutofit/>
                    </a:bodyPr>
                    <a:lstStyle/>
                    <a:p>
                      <a:pPr indent="0" lvl="0" marL="0">
                        <a:spcBef>
                          <a:spcPts val="0"/>
                        </a:spcBef>
                        <a:spcAft>
                          <a:spcPts val="0"/>
                        </a:spcAft>
                        <a:buNone/>
                      </a:pPr>
                      <a:r>
                        <a:rPr lang="en">
                          <a:solidFill>
                            <a:srgbClr val="FF0000"/>
                          </a:solidFill>
                        </a:rPr>
                        <a:t>E </a:t>
                      </a:r>
                      <a:r>
                        <a:rPr lang="en"/>
                        <a:t>-&gt; EXIT</a:t>
                      </a:r>
                      <a:endParaRPr/>
                    </a:p>
                  </a:txBody>
                  <a:tcPr marT="91425" marB="91425" marR="91425" marL="91425">
                    <a:solidFill>
                      <a:srgbClr val="FFFFFF"/>
                    </a:solidFill>
                  </a:tcPr>
                </a:tc>
              </a:tr>
              <a:tr h="353300">
                <a:tc>
                  <a:txBody>
                    <a:bodyPr>
                      <a:noAutofit/>
                    </a:bodyPr>
                    <a:lstStyle/>
                    <a:p>
                      <a:pPr indent="0" lvl="0" marL="0">
                        <a:spcBef>
                          <a:spcPts val="0"/>
                        </a:spcBef>
                        <a:spcAft>
                          <a:spcPts val="0"/>
                        </a:spcAft>
                        <a:buNone/>
                      </a:pPr>
                      <a:r>
                        <a:rPr lang="en">
                          <a:solidFill>
                            <a:srgbClr val="FF0000"/>
                          </a:solidFill>
                        </a:rPr>
                        <a:t>E</a:t>
                      </a:r>
                      <a:r>
                        <a:rPr lang="en"/>
                        <a:t> -&gt; F -&gt; G -&gt; H -&gt; </a:t>
                      </a:r>
                      <a:r>
                        <a:rPr lang="en">
                          <a:solidFill>
                            <a:srgbClr val="FF0000"/>
                          </a:solidFill>
                        </a:rPr>
                        <a:t>E</a:t>
                      </a:r>
                      <a:endParaRPr>
                        <a:solidFill>
                          <a:srgbClr val="FF0000"/>
                        </a:solidFill>
                      </a:endParaRPr>
                    </a:p>
                  </a:txBody>
                  <a:tcPr marT="91425" marB="91425" marR="91425" marL="91425">
                    <a:solidFill>
                      <a:srgbClr val="FFFFFF"/>
                    </a:solidFill>
                  </a:tcPr>
                </a:tc>
              </a:tr>
              <a:tr h="353300">
                <a:tc>
                  <a:txBody>
                    <a:bodyPr>
                      <a:noAutofit/>
                    </a:bodyPr>
                    <a:lstStyle/>
                    <a:p>
                      <a:pPr indent="0" lvl="0" marL="0">
                        <a:spcBef>
                          <a:spcPts val="0"/>
                        </a:spcBef>
                        <a:spcAft>
                          <a:spcPts val="0"/>
                        </a:spcAft>
                        <a:buClr>
                          <a:schemeClr val="dk1"/>
                        </a:buClr>
                        <a:buSzPts val="1100"/>
                        <a:buFont typeface="Arial"/>
                        <a:buNone/>
                      </a:pPr>
                      <a:r>
                        <a:rPr lang="en">
                          <a:solidFill>
                            <a:srgbClr val="FF0000"/>
                          </a:solidFill>
                        </a:rPr>
                        <a:t>E</a:t>
                      </a:r>
                      <a:r>
                        <a:rPr lang="en">
                          <a:solidFill>
                            <a:schemeClr val="dk1"/>
                          </a:solidFill>
                        </a:rPr>
                        <a:t> -&gt; F -&gt; G -&gt; I -&gt; J -&gt; </a:t>
                      </a:r>
                      <a:r>
                        <a:rPr lang="en">
                          <a:solidFill>
                            <a:srgbClr val="FF0000"/>
                          </a:solidFill>
                        </a:rPr>
                        <a:t>E</a:t>
                      </a:r>
                      <a:endParaRPr/>
                    </a:p>
                  </a:txBody>
                  <a:tcPr marT="91425" marB="91425" marR="91425" marL="91425">
                    <a:solidFill>
                      <a:srgbClr val="FFFFFF"/>
                    </a:solidFill>
                  </a:tcPr>
                </a:tc>
              </a:tr>
              <a:tr h="353300">
                <a:tc>
                  <a:txBody>
                    <a:bodyPr>
                      <a:noAutofit/>
                    </a:bodyPr>
                    <a:lstStyle/>
                    <a:p>
                      <a:pPr indent="0" lvl="0" marL="0">
                        <a:spcBef>
                          <a:spcPts val="0"/>
                        </a:spcBef>
                        <a:spcAft>
                          <a:spcPts val="0"/>
                        </a:spcAft>
                        <a:buClr>
                          <a:schemeClr val="dk1"/>
                        </a:buClr>
                        <a:buSzPts val="1100"/>
                        <a:buFont typeface="Arial"/>
                        <a:buNone/>
                      </a:pPr>
                      <a:r>
                        <a:rPr lang="en">
                          <a:solidFill>
                            <a:srgbClr val="FF0000"/>
                          </a:solidFill>
                        </a:rPr>
                        <a:t>E</a:t>
                      </a:r>
                      <a:r>
                        <a:rPr lang="en">
                          <a:solidFill>
                            <a:schemeClr val="dk1"/>
                          </a:solidFill>
                        </a:rPr>
                        <a:t> -&gt; F -&gt; G -&gt; I -&gt; K -&gt; </a:t>
                      </a:r>
                      <a:r>
                        <a:rPr lang="en">
                          <a:solidFill>
                            <a:srgbClr val="FF0000"/>
                          </a:solidFill>
                        </a:rPr>
                        <a:t>E</a:t>
                      </a:r>
                      <a:endParaRPr/>
                    </a:p>
                  </a:txBody>
                  <a:tcPr marT="91425" marB="91425" marR="91425" marL="91425">
                    <a:solidFill>
                      <a:srgbClr val="FFFFFF"/>
                    </a:solidFill>
                  </a:tcPr>
                </a:tc>
              </a:tr>
            </a:tbl>
          </a:graphicData>
        </a:graphic>
      </p:graphicFrame>
      <p:sp>
        <p:nvSpPr>
          <p:cNvPr id="442" name="Shape 4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Shape 4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CFG</a:t>
            </a:r>
            <a:endParaRPr/>
          </a:p>
        </p:txBody>
      </p:sp>
      <p:sp>
        <p:nvSpPr>
          <p:cNvPr id="448" name="Shape 448"/>
          <p:cNvSpPr/>
          <p:nvPr/>
        </p:nvSpPr>
        <p:spPr>
          <a:xfrm>
            <a:off x="2062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449" name="Shape 449"/>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450" name="Shape 450"/>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451" name="Shape 451"/>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452" name="Shape 452"/>
          <p:cNvSpPr txBox="1"/>
          <p:nvPr/>
        </p:nvSpPr>
        <p:spPr>
          <a:xfrm>
            <a:off x="2495750" y="314842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453" name="Shape 453"/>
          <p:cNvSpPr txBox="1"/>
          <p:nvPr/>
        </p:nvSpPr>
        <p:spPr>
          <a:xfrm>
            <a:off x="1526150" y="314842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54" name="Shape 454"/>
          <p:cNvSpPr/>
          <p:nvPr/>
        </p:nvSpPr>
        <p:spPr>
          <a:xfrm>
            <a:off x="457188"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EXIT</a:t>
            </a:r>
            <a:endParaRPr/>
          </a:p>
        </p:txBody>
      </p:sp>
      <p:cxnSp>
        <p:nvCxnSpPr>
          <p:cNvPr id="455" name="Shape 455"/>
          <p:cNvCxnSpPr>
            <a:stCxn id="456" idx="1"/>
            <a:endCxn id="454"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457" name="Shape 457"/>
          <p:cNvSpPr txBox="1"/>
          <p:nvPr/>
        </p:nvSpPr>
        <p:spPr>
          <a:xfrm>
            <a:off x="887188" y="40540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458" name="Shape 458"/>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a:t>
            </a:r>
            <a:endParaRPr/>
          </a:p>
        </p:txBody>
      </p:sp>
      <p:sp>
        <p:nvSpPr>
          <p:cNvPr id="459" name="Shape 459"/>
          <p:cNvSpPr txBox="1"/>
          <p:nvPr/>
        </p:nvSpPr>
        <p:spPr>
          <a:xfrm>
            <a:off x="1595050" y="475897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60" name="Shape 460"/>
          <p:cNvSpPr/>
          <p:nvPr/>
        </p:nvSpPr>
        <p:spPr>
          <a:xfrm>
            <a:off x="3025200" y="5176538"/>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G</a:t>
            </a:r>
            <a:endParaRPr/>
          </a:p>
        </p:txBody>
      </p:sp>
      <p:cxnSp>
        <p:nvCxnSpPr>
          <p:cNvPr id="461" name="Shape 461"/>
          <p:cNvCxnSpPr>
            <a:stCxn id="458" idx="3"/>
            <a:endCxn id="460"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462" name="Shape 462"/>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H</a:t>
            </a:r>
            <a:endParaRPr/>
          </a:p>
        </p:txBody>
      </p:sp>
      <p:cxnSp>
        <p:nvCxnSpPr>
          <p:cNvPr id="463" name="Shape 463"/>
          <p:cNvCxnSpPr>
            <a:stCxn id="460" idx="2"/>
            <a:endCxn id="462" idx="1"/>
          </p:cNvCxnSpPr>
          <p:nvPr/>
        </p:nvCxnSpPr>
        <p:spPr>
          <a:xfrm>
            <a:off x="3396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464" name="Shape 464"/>
          <p:cNvSpPr txBox="1"/>
          <p:nvPr/>
        </p:nvSpPr>
        <p:spPr>
          <a:xfrm>
            <a:off x="3779850" y="605700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65" name="Shape 465"/>
          <p:cNvSpPr/>
          <p:nvPr/>
        </p:nvSpPr>
        <p:spPr>
          <a:xfrm>
            <a:off x="4404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a:t>
            </a:r>
            <a:endParaRPr/>
          </a:p>
        </p:txBody>
      </p:sp>
      <p:cxnSp>
        <p:nvCxnSpPr>
          <p:cNvPr id="466" name="Shape 466"/>
          <p:cNvCxnSpPr>
            <a:stCxn id="460" idx="0"/>
            <a:endCxn id="465" idx="1"/>
          </p:cNvCxnSpPr>
          <p:nvPr/>
        </p:nvCxnSpPr>
        <p:spPr>
          <a:xfrm>
            <a:off x="3396150" y="5176538"/>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467" name="Shape 467"/>
          <p:cNvSpPr txBox="1"/>
          <p:nvPr/>
        </p:nvSpPr>
        <p:spPr>
          <a:xfrm>
            <a:off x="3779850" y="46924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468" name="Shape 468"/>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J</a:t>
            </a:r>
            <a:endParaRPr/>
          </a:p>
        </p:txBody>
      </p:sp>
      <p:sp>
        <p:nvSpPr>
          <p:cNvPr id="469" name="Shape 469"/>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K</a:t>
            </a:r>
            <a:endParaRPr/>
          </a:p>
        </p:txBody>
      </p:sp>
      <p:cxnSp>
        <p:nvCxnSpPr>
          <p:cNvPr id="470" name="Shape 470"/>
          <p:cNvCxnSpPr>
            <a:stCxn id="465" idx="0"/>
            <a:endCxn id="468"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471" name="Shape 471"/>
          <p:cNvCxnSpPr>
            <a:stCxn id="465" idx="2"/>
            <a:endCxn id="469" idx="1"/>
          </p:cNvCxnSpPr>
          <p:nvPr/>
        </p:nvCxnSpPr>
        <p:spPr>
          <a:xfrm flipH="1" rot="10800000">
            <a:off x="4725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472" name="Shape 472"/>
          <p:cNvSpPr txBox="1"/>
          <p:nvPr/>
        </p:nvSpPr>
        <p:spPr>
          <a:xfrm>
            <a:off x="4844863" y="4657025"/>
            <a:ext cx="337800" cy="21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73" name="Shape 473"/>
          <p:cNvSpPr txBox="1"/>
          <p:nvPr/>
        </p:nvSpPr>
        <p:spPr>
          <a:xfrm>
            <a:off x="4977350" y="51765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cxnSp>
        <p:nvCxnSpPr>
          <p:cNvPr id="474" name="Shape 474"/>
          <p:cNvCxnSpPr>
            <a:stCxn id="448" idx="2"/>
            <a:endCxn id="449" idx="0"/>
          </p:cNvCxnSpPr>
          <p:nvPr/>
        </p:nvCxnSpPr>
        <p:spPr>
          <a:xfrm>
            <a:off x="2231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475" name="Shape 475"/>
          <p:cNvCxnSpPr>
            <a:stCxn id="449"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476" name="Shape 476"/>
          <p:cNvCxnSpPr>
            <a:stCxn id="449" idx="2"/>
            <a:endCxn id="450"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477" name="Shape 477"/>
          <p:cNvCxnSpPr>
            <a:stCxn id="456" idx="2"/>
            <a:endCxn id="458"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456" name="Shape 456"/>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cxnSp>
        <p:nvCxnSpPr>
          <p:cNvPr id="478" name="Shape 478"/>
          <p:cNvCxnSpPr>
            <a:stCxn id="451" idx="2"/>
            <a:endCxn id="456"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479" name="Shape 479"/>
          <p:cNvCxnSpPr>
            <a:stCxn id="450" idx="2"/>
            <a:endCxn id="456"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graphicFrame>
        <p:nvGraphicFramePr>
          <p:cNvPr id="480" name="Shape 480"/>
          <p:cNvGraphicFramePr/>
          <p:nvPr/>
        </p:nvGraphicFramePr>
        <p:xfrm>
          <a:off x="4251500" y="2176700"/>
          <a:ext cx="3000000" cy="3000000"/>
        </p:xfrm>
        <a:graphic>
          <a:graphicData uri="http://schemas.openxmlformats.org/drawingml/2006/table">
            <a:tbl>
              <a:tblPr>
                <a:noFill/>
                <a:tableStyleId>{86536CF2-AF77-471B-92C7-14D81AAD302C}</a:tableStyleId>
              </a:tblPr>
              <a:tblGrid>
                <a:gridCol w="3780650"/>
              </a:tblGrid>
              <a:tr h="353300">
                <a:tc>
                  <a:txBody>
                    <a:bodyPr>
                      <a:noAutofit/>
                    </a:bodyPr>
                    <a:lstStyle/>
                    <a:p>
                      <a:pPr indent="0" lvl="0" marL="0" rtl="0">
                        <a:spcBef>
                          <a:spcPts val="0"/>
                        </a:spcBef>
                        <a:spcAft>
                          <a:spcPts val="0"/>
                        </a:spcAft>
                        <a:buNone/>
                      </a:pPr>
                      <a:r>
                        <a:rPr lang="en">
                          <a:solidFill>
                            <a:srgbClr val="FF0000"/>
                          </a:solidFill>
                        </a:rPr>
                        <a:t>E </a:t>
                      </a:r>
                      <a:r>
                        <a:rPr lang="en"/>
                        <a:t>-&gt; EXIT</a:t>
                      </a:r>
                      <a:endParaRPr/>
                    </a:p>
                  </a:txBody>
                  <a:tcPr marT="91425" marB="91425" marR="91425" marL="91425">
                    <a:solidFill>
                      <a:srgbClr val="FFFFFF"/>
                    </a:solidFill>
                  </a:tcPr>
                </a:tc>
              </a:tr>
              <a:tr h="353300">
                <a:tc>
                  <a:txBody>
                    <a:bodyPr>
                      <a:noAutofit/>
                    </a:bodyPr>
                    <a:lstStyle/>
                    <a:p>
                      <a:pPr indent="0" lvl="0" marL="0" rtl="0">
                        <a:spcBef>
                          <a:spcPts val="0"/>
                        </a:spcBef>
                        <a:spcAft>
                          <a:spcPts val="0"/>
                        </a:spcAft>
                        <a:buNone/>
                      </a:pPr>
                      <a:r>
                        <a:rPr lang="en">
                          <a:solidFill>
                            <a:srgbClr val="FF0000"/>
                          </a:solidFill>
                        </a:rPr>
                        <a:t>E</a:t>
                      </a:r>
                      <a:r>
                        <a:rPr lang="en"/>
                        <a:t> -&gt; F -&gt; G -&gt; H -&gt; </a:t>
                      </a:r>
                      <a:r>
                        <a:rPr lang="en">
                          <a:solidFill>
                            <a:srgbClr val="FF0000"/>
                          </a:solidFill>
                        </a:rPr>
                        <a:t>E</a:t>
                      </a:r>
                      <a:endParaRPr>
                        <a:solidFill>
                          <a:srgbClr val="FF0000"/>
                        </a:solidFill>
                      </a:endParaRPr>
                    </a:p>
                  </a:txBody>
                  <a:tcPr marT="91425" marB="91425" marR="91425" marL="91425">
                    <a:solidFill>
                      <a:srgbClr val="FFFFFF"/>
                    </a:solidFill>
                  </a:tcPr>
                </a:tc>
              </a:tr>
              <a:tr h="353300">
                <a:tc>
                  <a:txBody>
                    <a:bodyPr>
                      <a:noAutofit/>
                    </a:bodyPr>
                    <a:lstStyle/>
                    <a:p>
                      <a:pPr indent="0" lvl="0" marL="0" rtl="0">
                        <a:spcBef>
                          <a:spcPts val="0"/>
                        </a:spcBef>
                        <a:spcAft>
                          <a:spcPts val="0"/>
                        </a:spcAft>
                        <a:buNone/>
                      </a:pPr>
                      <a:r>
                        <a:rPr lang="en">
                          <a:solidFill>
                            <a:srgbClr val="FF0000"/>
                          </a:solidFill>
                        </a:rPr>
                        <a:t>E</a:t>
                      </a:r>
                      <a:r>
                        <a:rPr lang="en">
                          <a:solidFill>
                            <a:schemeClr val="dk1"/>
                          </a:solidFill>
                        </a:rPr>
                        <a:t> -&gt; F -&gt; G -&gt; I -&gt; J -&gt; </a:t>
                      </a:r>
                      <a:r>
                        <a:rPr lang="en">
                          <a:solidFill>
                            <a:srgbClr val="FF0000"/>
                          </a:solidFill>
                        </a:rPr>
                        <a:t>E</a:t>
                      </a:r>
                      <a:endParaRPr/>
                    </a:p>
                  </a:txBody>
                  <a:tcPr marT="91425" marB="91425" marR="91425" marL="91425">
                    <a:solidFill>
                      <a:srgbClr val="FFFFFF"/>
                    </a:solidFill>
                  </a:tcPr>
                </a:tc>
              </a:tr>
              <a:tr h="353300">
                <a:tc>
                  <a:txBody>
                    <a:bodyPr>
                      <a:noAutofit/>
                    </a:bodyPr>
                    <a:lstStyle/>
                    <a:p>
                      <a:pPr indent="0" lvl="0" marL="0" rtl="0">
                        <a:spcBef>
                          <a:spcPts val="0"/>
                        </a:spcBef>
                        <a:spcAft>
                          <a:spcPts val="0"/>
                        </a:spcAft>
                        <a:buNone/>
                      </a:pPr>
                      <a:r>
                        <a:rPr lang="en">
                          <a:solidFill>
                            <a:srgbClr val="FF0000"/>
                          </a:solidFill>
                        </a:rPr>
                        <a:t>E</a:t>
                      </a:r>
                      <a:r>
                        <a:rPr lang="en">
                          <a:solidFill>
                            <a:schemeClr val="dk1"/>
                          </a:solidFill>
                        </a:rPr>
                        <a:t> -&gt; F -&gt; G -&gt; I -&gt; K -&gt; </a:t>
                      </a:r>
                      <a:r>
                        <a:rPr lang="en">
                          <a:solidFill>
                            <a:srgbClr val="FF0000"/>
                          </a:solidFill>
                        </a:rPr>
                        <a:t>E</a:t>
                      </a:r>
                      <a:endParaRPr/>
                    </a:p>
                  </a:txBody>
                  <a:tcPr marT="91425" marB="91425" marR="91425" marL="91425">
                    <a:solidFill>
                      <a:srgbClr val="FFFFFF"/>
                    </a:solidFill>
                  </a:tcPr>
                </a:tc>
              </a:tr>
            </a:tbl>
          </a:graphicData>
        </a:graphic>
      </p:graphicFrame>
      <p:sp>
        <p:nvSpPr>
          <p:cNvPr id="481" name="Shape 481"/>
          <p:cNvSpPr/>
          <p:nvPr/>
        </p:nvSpPr>
        <p:spPr>
          <a:xfrm>
            <a:off x="5269200" y="59056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cxnSp>
        <p:nvCxnSpPr>
          <p:cNvPr id="482" name="Shape 482"/>
          <p:cNvCxnSpPr>
            <a:stCxn id="462" idx="3"/>
            <a:endCxn id="481" idx="1"/>
          </p:cNvCxnSpPr>
          <p:nvPr/>
        </p:nvCxnSpPr>
        <p:spPr>
          <a:xfrm>
            <a:off x="4885425" y="6068150"/>
            <a:ext cx="383700" cy="92700"/>
          </a:xfrm>
          <a:prstGeom prst="straightConnector1">
            <a:avLst/>
          </a:prstGeom>
          <a:noFill/>
          <a:ln cap="flat" cmpd="sng" w="19050">
            <a:solidFill>
              <a:schemeClr val="dk2"/>
            </a:solidFill>
            <a:prstDash val="solid"/>
            <a:round/>
            <a:headEnd len="lg" w="lg" type="none"/>
            <a:tailEnd len="lg" w="lg" type="triangle"/>
          </a:ln>
        </p:spPr>
      </p:cxnSp>
      <p:sp>
        <p:nvSpPr>
          <p:cNvPr id="483" name="Shape 483"/>
          <p:cNvSpPr/>
          <p:nvPr/>
        </p:nvSpPr>
        <p:spPr>
          <a:xfrm>
            <a:off x="6115375" y="473227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cxnSp>
        <p:nvCxnSpPr>
          <p:cNvPr id="484" name="Shape 484"/>
          <p:cNvCxnSpPr>
            <a:stCxn id="468" idx="3"/>
            <a:endCxn id="483" idx="1"/>
          </p:cNvCxnSpPr>
          <p:nvPr/>
        </p:nvCxnSpPr>
        <p:spPr>
          <a:xfrm>
            <a:off x="5806775" y="4987575"/>
            <a:ext cx="308700" cy="0"/>
          </a:xfrm>
          <a:prstGeom prst="straightConnector1">
            <a:avLst/>
          </a:prstGeom>
          <a:noFill/>
          <a:ln cap="flat" cmpd="sng" w="19050">
            <a:solidFill>
              <a:schemeClr val="dk2"/>
            </a:solidFill>
            <a:prstDash val="solid"/>
            <a:round/>
            <a:headEnd len="lg" w="lg" type="none"/>
            <a:tailEnd len="lg" w="lg" type="triangle"/>
          </a:ln>
        </p:spPr>
      </p:cxnSp>
      <p:sp>
        <p:nvSpPr>
          <p:cNvPr id="485" name="Shape 485"/>
          <p:cNvSpPr/>
          <p:nvPr/>
        </p:nvSpPr>
        <p:spPr>
          <a:xfrm>
            <a:off x="6115375" y="531775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cxnSp>
        <p:nvCxnSpPr>
          <p:cNvPr id="486" name="Shape 486"/>
          <p:cNvCxnSpPr>
            <a:stCxn id="469" idx="3"/>
            <a:endCxn id="485" idx="1"/>
          </p:cNvCxnSpPr>
          <p:nvPr/>
        </p:nvCxnSpPr>
        <p:spPr>
          <a:xfrm>
            <a:off x="5780450" y="5552450"/>
            <a:ext cx="334800" cy="20700"/>
          </a:xfrm>
          <a:prstGeom prst="straightConnector1">
            <a:avLst/>
          </a:prstGeom>
          <a:noFill/>
          <a:ln cap="flat" cmpd="sng" w="19050">
            <a:solidFill>
              <a:schemeClr val="dk2"/>
            </a:solidFill>
            <a:prstDash val="solid"/>
            <a:round/>
            <a:headEnd len="lg" w="lg" type="none"/>
            <a:tailEnd len="lg" w="lg" type="triangle"/>
          </a:ln>
        </p:spPr>
      </p:cxnSp>
      <p:sp>
        <p:nvSpPr>
          <p:cNvPr id="487" name="Shape 4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CFG</a:t>
            </a:r>
            <a:endParaRPr/>
          </a:p>
        </p:txBody>
      </p:sp>
      <p:sp>
        <p:nvSpPr>
          <p:cNvPr id="493" name="Shape 493"/>
          <p:cNvSpPr/>
          <p:nvPr/>
        </p:nvSpPr>
        <p:spPr>
          <a:xfrm>
            <a:off x="2062450" y="1878800"/>
            <a:ext cx="337800" cy="4572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A</a:t>
            </a:r>
            <a:endParaRPr/>
          </a:p>
        </p:txBody>
      </p:sp>
      <p:sp>
        <p:nvSpPr>
          <p:cNvPr id="494" name="Shape 494"/>
          <p:cNvSpPr/>
          <p:nvPr/>
        </p:nvSpPr>
        <p:spPr>
          <a:xfrm>
            <a:off x="1881400" y="2706200"/>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sp>
        <p:nvSpPr>
          <p:cNvPr id="495" name="Shape 495"/>
          <p:cNvSpPr/>
          <p:nvPr/>
        </p:nvSpPr>
        <p:spPr>
          <a:xfrm>
            <a:off x="2298975"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sp>
        <p:nvSpPr>
          <p:cNvPr id="496" name="Shape 496"/>
          <p:cNvSpPr/>
          <p:nvPr/>
        </p:nvSpPr>
        <p:spPr>
          <a:xfrm>
            <a:off x="1711150" y="365310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sp>
        <p:nvSpPr>
          <p:cNvPr id="497" name="Shape 497"/>
          <p:cNvSpPr txBox="1"/>
          <p:nvPr/>
        </p:nvSpPr>
        <p:spPr>
          <a:xfrm>
            <a:off x="2495750" y="314842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498" name="Shape 498"/>
          <p:cNvSpPr txBox="1"/>
          <p:nvPr/>
        </p:nvSpPr>
        <p:spPr>
          <a:xfrm>
            <a:off x="1526150" y="314842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499" name="Shape 499"/>
          <p:cNvSpPr/>
          <p:nvPr/>
        </p:nvSpPr>
        <p:spPr>
          <a:xfrm>
            <a:off x="457188" y="4401725"/>
            <a:ext cx="642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EXIT</a:t>
            </a:r>
            <a:endParaRPr/>
          </a:p>
        </p:txBody>
      </p:sp>
      <p:cxnSp>
        <p:nvCxnSpPr>
          <p:cNvPr id="500" name="Shape 500"/>
          <p:cNvCxnSpPr>
            <a:stCxn id="501" idx="1"/>
            <a:endCxn id="499" idx="3"/>
          </p:cNvCxnSpPr>
          <p:nvPr/>
        </p:nvCxnSpPr>
        <p:spPr>
          <a:xfrm rot="10800000">
            <a:off x="1099300" y="4657025"/>
            <a:ext cx="782100" cy="0"/>
          </a:xfrm>
          <a:prstGeom prst="straightConnector1">
            <a:avLst/>
          </a:prstGeom>
          <a:noFill/>
          <a:ln cap="flat" cmpd="sng" w="19050">
            <a:solidFill>
              <a:schemeClr val="dk2"/>
            </a:solidFill>
            <a:prstDash val="solid"/>
            <a:round/>
            <a:headEnd len="lg" w="lg" type="none"/>
            <a:tailEnd len="lg" w="lg" type="triangle"/>
          </a:ln>
        </p:spPr>
      </p:cxnSp>
      <p:sp>
        <p:nvSpPr>
          <p:cNvPr id="502" name="Shape 502"/>
          <p:cNvSpPr txBox="1"/>
          <p:nvPr/>
        </p:nvSpPr>
        <p:spPr>
          <a:xfrm>
            <a:off x="887188" y="40540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503" name="Shape 503"/>
          <p:cNvSpPr/>
          <p:nvPr/>
        </p:nvSpPr>
        <p:spPr>
          <a:xfrm>
            <a:off x="1998700" y="5205725"/>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a:t>
            </a:r>
            <a:endParaRPr/>
          </a:p>
        </p:txBody>
      </p:sp>
      <p:sp>
        <p:nvSpPr>
          <p:cNvPr id="504" name="Shape 504"/>
          <p:cNvSpPr txBox="1"/>
          <p:nvPr/>
        </p:nvSpPr>
        <p:spPr>
          <a:xfrm>
            <a:off x="1595050" y="4758975"/>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505" name="Shape 505"/>
          <p:cNvSpPr/>
          <p:nvPr/>
        </p:nvSpPr>
        <p:spPr>
          <a:xfrm>
            <a:off x="3025200" y="5176538"/>
            <a:ext cx="741900" cy="6363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G</a:t>
            </a:r>
            <a:endParaRPr/>
          </a:p>
        </p:txBody>
      </p:sp>
      <p:cxnSp>
        <p:nvCxnSpPr>
          <p:cNvPr id="506" name="Shape 506"/>
          <p:cNvCxnSpPr>
            <a:stCxn id="503" idx="3"/>
            <a:endCxn id="505" idx="1"/>
          </p:cNvCxnSpPr>
          <p:nvPr/>
        </p:nvCxnSpPr>
        <p:spPr>
          <a:xfrm>
            <a:off x="2464000" y="5461025"/>
            <a:ext cx="561300" cy="33600"/>
          </a:xfrm>
          <a:prstGeom prst="straightConnector1">
            <a:avLst/>
          </a:prstGeom>
          <a:noFill/>
          <a:ln cap="flat" cmpd="sng" w="19050">
            <a:solidFill>
              <a:schemeClr val="dk2"/>
            </a:solidFill>
            <a:prstDash val="solid"/>
            <a:round/>
            <a:headEnd len="lg" w="lg" type="none"/>
            <a:tailEnd len="lg" w="lg" type="triangle"/>
          </a:ln>
        </p:spPr>
      </p:cxnSp>
      <p:sp>
        <p:nvSpPr>
          <p:cNvPr id="507" name="Shape 507"/>
          <p:cNvSpPr/>
          <p:nvPr/>
        </p:nvSpPr>
        <p:spPr>
          <a:xfrm>
            <a:off x="4501425" y="5812850"/>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H</a:t>
            </a:r>
            <a:endParaRPr/>
          </a:p>
        </p:txBody>
      </p:sp>
      <p:cxnSp>
        <p:nvCxnSpPr>
          <p:cNvPr id="508" name="Shape 508"/>
          <p:cNvCxnSpPr>
            <a:stCxn id="505" idx="2"/>
            <a:endCxn id="507" idx="1"/>
          </p:cNvCxnSpPr>
          <p:nvPr/>
        </p:nvCxnSpPr>
        <p:spPr>
          <a:xfrm>
            <a:off x="3396150" y="5812837"/>
            <a:ext cx="1105200" cy="255300"/>
          </a:xfrm>
          <a:prstGeom prst="straightConnector1">
            <a:avLst/>
          </a:prstGeom>
          <a:noFill/>
          <a:ln cap="flat" cmpd="sng" w="19050">
            <a:solidFill>
              <a:schemeClr val="dk2"/>
            </a:solidFill>
            <a:prstDash val="solid"/>
            <a:round/>
            <a:headEnd len="lg" w="lg" type="none"/>
            <a:tailEnd len="lg" w="lg" type="triangle"/>
          </a:ln>
        </p:spPr>
      </p:cxnSp>
      <p:sp>
        <p:nvSpPr>
          <p:cNvPr id="509" name="Shape 509"/>
          <p:cNvSpPr txBox="1"/>
          <p:nvPr/>
        </p:nvSpPr>
        <p:spPr>
          <a:xfrm>
            <a:off x="3779850" y="605700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510" name="Shape 510"/>
          <p:cNvSpPr/>
          <p:nvPr/>
        </p:nvSpPr>
        <p:spPr>
          <a:xfrm>
            <a:off x="4404825" y="5000500"/>
            <a:ext cx="642000" cy="5931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I</a:t>
            </a:r>
            <a:endParaRPr/>
          </a:p>
        </p:txBody>
      </p:sp>
      <p:cxnSp>
        <p:nvCxnSpPr>
          <p:cNvPr id="511" name="Shape 511"/>
          <p:cNvCxnSpPr>
            <a:stCxn id="505" idx="0"/>
            <a:endCxn id="510" idx="1"/>
          </p:cNvCxnSpPr>
          <p:nvPr/>
        </p:nvCxnSpPr>
        <p:spPr>
          <a:xfrm>
            <a:off x="3396150" y="5176538"/>
            <a:ext cx="1008600" cy="120600"/>
          </a:xfrm>
          <a:prstGeom prst="straightConnector1">
            <a:avLst/>
          </a:prstGeom>
          <a:noFill/>
          <a:ln cap="flat" cmpd="sng" w="19050">
            <a:solidFill>
              <a:schemeClr val="dk2"/>
            </a:solidFill>
            <a:prstDash val="solid"/>
            <a:round/>
            <a:headEnd len="lg" w="lg" type="none"/>
            <a:tailEnd len="lg" w="lg" type="triangle"/>
          </a:ln>
        </p:spPr>
      </p:cxnSp>
      <p:sp>
        <p:nvSpPr>
          <p:cNvPr id="512" name="Shape 512"/>
          <p:cNvSpPr txBox="1"/>
          <p:nvPr/>
        </p:nvSpPr>
        <p:spPr>
          <a:xfrm>
            <a:off x="3779850" y="46924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513" name="Shape 513"/>
          <p:cNvSpPr/>
          <p:nvPr/>
        </p:nvSpPr>
        <p:spPr>
          <a:xfrm>
            <a:off x="5422775" y="4732275"/>
            <a:ext cx="3840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J</a:t>
            </a:r>
            <a:endParaRPr/>
          </a:p>
        </p:txBody>
      </p:sp>
      <p:sp>
        <p:nvSpPr>
          <p:cNvPr id="514" name="Shape 514"/>
          <p:cNvSpPr/>
          <p:nvPr/>
        </p:nvSpPr>
        <p:spPr>
          <a:xfrm>
            <a:off x="5315150" y="5297150"/>
            <a:ext cx="465300" cy="510600"/>
          </a:xfrm>
          <a:prstGeom prst="rect">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K</a:t>
            </a:r>
            <a:endParaRPr/>
          </a:p>
        </p:txBody>
      </p:sp>
      <p:cxnSp>
        <p:nvCxnSpPr>
          <p:cNvPr id="515" name="Shape 515"/>
          <p:cNvCxnSpPr>
            <a:stCxn id="510" idx="0"/>
            <a:endCxn id="513" idx="1"/>
          </p:cNvCxnSpPr>
          <p:nvPr/>
        </p:nvCxnSpPr>
        <p:spPr>
          <a:xfrm flipH="1" rot="10800000">
            <a:off x="4725825" y="4987600"/>
            <a:ext cx="696900" cy="12900"/>
          </a:xfrm>
          <a:prstGeom prst="straightConnector1">
            <a:avLst/>
          </a:prstGeom>
          <a:noFill/>
          <a:ln cap="flat" cmpd="sng" w="19050">
            <a:solidFill>
              <a:schemeClr val="dk2"/>
            </a:solidFill>
            <a:prstDash val="solid"/>
            <a:round/>
            <a:headEnd len="lg" w="lg" type="none"/>
            <a:tailEnd len="lg" w="lg" type="triangle"/>
          </a:ln>
        </p:spPr>
      </p:cxnSp>
      <p:cxnSp>
        <p:nvCxnSpPr>
          <p:cNvPr id="516" name="Shape 516"/>
          <p:cNvCxnSpPr>
            <a:stCxn id="510" idx="2"/>
            <a:endCxn id="514" idx="1"/>
          </p:cNvCxnSpPr>
          <p:nvPr/>
        </p:nvCxnSpPr>
        <p:spPr>
          <a:xfrm flipH="1" rot="10800000">
            <a:off x="4725825" y="5552500"/>
            <a:ext cx="589200" cy="41100"/>
          </a:xfrm>
          <a:prstGeom prst="straightConnector1">
            <a:avLst/>
          </a:prstGeom>
          <a:noFill/>
          <a:ln cap="flat" cmpd="sng" w="19050">
            <a:solidFill>
              <a:schemeClr val="dk2"/>
            </a:solidFill>
            <a:prstDash val="solid"/>
            <a:round/>
            <a:headEnd len="lg" w="lg" type="none"/>
            <a:tailEnd len="lg" w="lg" type="triangle"/>
          </a:ln>
        </p:spPr>
      </p:cxnSp>
      <p:sp>
        <p:nvSpPr>
          <p:cNvPr id="517" name="Shape 517"/>
          <p:cNvSpPr txBox="1"/>
          <p:nvPr/>
        </p:nvSpPr>
        <p:spPr>
          <a:xfrm>
            <a:off x="4844863" y="4657025"/>
            <a:ext cx="337800" cy="21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518" name="Shape 518"/>
          <p:cNvSpPr txBox="1"/>
          <p:nvPr/>
        </p:nvSpPr>
        <p:spPr>
          <a:xfrm>
            <a:off x="4977350" y="5176550"/>
            <a:ext cx="337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cxnSp>
        <p:nvCxnSpPr>
          <p:cNvPr id="519" name="Shape 519"/>
          <p:cNvCxnSpPr>
            <a:stCxn id="493" idx="2"/>
            <a:endCxn id="494" idx="0"/>
          </p:cNvCxnSpPr>
          <p:nvPr/>
        </p:nvCxnSpPr>
        <p:spPr>
          <a:xfrm>
            <a:off x="2231350" y="2336000"/>
            <a:ext cx="0" cy="370200"/>
          </a:xfrm>
          <a:prstGeom prst="straightConnector1">
            <a:avLst/>
          </a:prstGeom>
          <a:noFill/>
          <a:ln cap="flat" cmpd="sng" w="19050">
            <a:solidFill>
              <a:schemeClr val="dk2"/>
            </a:solidFill>
            <a:prstDash val="solid"/>
            <a:round/>
            <a:headEnd len="lg" w="lg" type="none"/>
            <a:tailEnd len="lg" w="lg" type="triangle"/>
          </a:ln>
        </p:spPr>
      </p:cxnSp>
      <p:cxnSp>
        <p:nvCxnSpPr>
          <p:cNvPr id="520" name="Shape 520"/>
          <p:cNvCxnSpPr>
            <a:stCxn id="494" idx="2"/>
          </p:cNvCxnSpPr>
          <p:nvPr/>
        </p:nvCxnSpPr>
        <p:spPr>
          <a:xfrm flipH="1">
            <a:off x="1932850" y="3216800"/>
            <a:ext cx="298500" cy="422100"/>
          </a:xfrm>
          <a:prstGeom prst="straightConnector1">
            <a:avLst/>
          </a:prstGeom>
          <a:noFill/>
          <a:ln cap="flat" cmpd="sng" w="19050">
            <a:solidFill>
              <a:schemeClr val="dk2"/>
            </a:solidFill>
            <a:prstDash val="solid"/>
            <a:round/>
            <a:headEnd len="lg" w="lg" type="none"/>
            <a:tailEnd len="lg" w="lg" type="triangle"/>
          </a:ln>
        </p:spPr>
      </p:cxnSp>
      <p:cxnSp>
        <p:nvCxnSpPr>
          <p:cNvPr id="521" name="Shape 521"/>
          <p:cNvCxnSpPr>
            <a:stCxn id="494" idx="2"/>
            <a:endCxn id="495" idx="0"/>
          </p:cNvCxnSpPr>
          <p:nvPr/>
        </p:nvCxnSpPr>
        <p:spPr>
          <a:xfrm>
            <a:off x="2231350" y="3216800"/>
            <a:ext cx="259500" cy="436200"/>
          </a:xfrm>
          <a:prstGeom prst="straightConnector1">
            <a:avLst/>
          </a:prstGeom>
          <a:noFill/>
          <a:ln cap="flat" cmpd="sng" w="19050">
            <a:solidFill>
              <a:schemeClr val="dk2"/>
            </a:solidFill>
            <a:prstDash val="solid"/>
            <a:round/>
            <a:headEnd len="lg" w="lg" type="none"/>
            <a:tailEnd len="lg" w="lg" type="triangle"/>
          </a:ln>
        </p:spPr>
      </p:cxnSp>
      <p:cxnSp>
        <p:nvCxnSpPr>
          <p:cNvPr id="522" name="Shape 522"/>
          <p:cNvCxnSpPr>
            <a:stCxn id="501" idx="2"/>
            <a:endCxn id="503" idx="0"/>
          </p:cNvCxnSpPr>
          <p:nvPr/>
        </p:nvCxnSpPr>
        <p:spPr>
          <a:xfrm>
            <a:off x="2231350" y="4912325"/>
            <a:ext cx="0" cy="293400"/>
          </a:xfrm>
          <a:prstGeom prst="straightConnector1">
            <a:avLst/>
          </a:prstGeom>
          <a:noFill/>
          <a:ln cap="flat" cmpd="sng" w="19050">
            <a:solidFill>
              <a:schemeClr val="dk2"/>
            </a:solidFill>
            <a:prstDash val="solid"/>
            <a:round/>
            <a:headEnd len="lg" w="lg" type="none"/>
            <a:tailEnd len="lg" w="lg" type="triangle"/>
          </a:ln>
        </p:spPr>
      </p:cxnSp>
      <p:sp>
        <p:nvSpPr>
          <p:cNvPr id="501" name="Shape 501"/>
          <p:cNvSpPr/>
          <p:nvPr/>
        </p:nvSpPr>
        <p:spPr>
          <a:xfrm>
            <a:off x="1881400" y="4401725"/>
            <a:ext cx="699900" cy="510600"/>
          </a:xfrm>
          <a:prstGeom prst="diamond">
            <a:avLst/>
          </a:prstGeom>
          <a:solidFill>
            <a:srgbClr val="C5D1D7"/>
          </a:solidFill>
          <a:ln cap="flat" cmpd="sng" w="19050">
            <a:solidFill>
              <a:srgbClr val="646B86"/>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cxnSp>
        <p:nvCxnSpPr>
          <p:cNvPr id="523" name="Shape 523"/>
          <p:cNvCxnSpPr>
            <a:stCxn id="496" idx="2"/>
            <a:endCxn id="501" idx="0"/>
          </p:cNvCxnSpPr>
          <p:nvPr/>
        </p:nvCxnSpPr>
        <p:spPr>
          <a:xfrm>
            <a:off x="1903150" y="4163700"/>
            <a:ext cx="328200" cy="237900"/>
          </a:xfrm>
          <a:prstGeom prst="straightConnector1">
            <a:avLst/>
          </a:prstGeom>
          <a:noFill/>
          <a:ln cap="flat" cmpd="sng" w="19050">
            <a:solidFill>
              <a:schemeClr val="dk2"/>
            </a:solidFill>
            <a:prstDash val="solid"/>
            <a:round/>
            <a:headEnd len="lg" w="lg" type="none"/>
            <a:tailEnd len="lg" w="lg" type="triangle"/>
          </a:ln>
        </p:spPr>
      </p:cxnSp>
      <p:cxnSp>
        <p:nvCxnSpPr>
          <p:cNvPr id="524" name="Shape 524"/>
          <p:cNvCxnSpPr>
            <a:stCxn id="495" idx="2"/>
            <a:endCxn id="501" idx="0"/>
          </p:cNvCxnSpPr>
          <p:nvPr/>
        </p:nvCxnSpPr>
        <p:spPr>
          <a:xfrm flipH="1">
            <a:off x="2231475" y="4163700"/>
            <a:ext cx="259500" cy="237900"/>
          </a:xfrm>
          <a:prstGeom prst="straightConnector1">
            <a:avLst/>
          </a:prstGeom>
          <a:noFill/>
          <a:ln cap="flat" cmpd="sng" w="19050">
            <a:solidFill>
              <a:schemeClr val="dk2"/>
            </a:solidFill>
            <a:prstDash val="solid"/>
            <a:round/>
            <a:headEnd len="lg" w="lg" type="none"/>
            <a:tailEnd len="lg" w="lg" type="triangle"/>
          </a:ln>
        </p:spPr>
      </p:cxnSp>
      <p:sp>
        <p:nvSpPr>
          <p:cNvPr id="525" name="Shape 525"/>
          <p:cNvSpPr/>
          <p:nvPr/>
        </p:nvSpPr>
        <p:spPr>
          <a:xfrm>
            <a:off x="2598150" y="4583925"/>
            <a:ext cx="3482800" cy="322850"/>
          </a:xfrm>
          <a:custGeom>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lg" w="lg" type="none"/>
            <a:tailEnd len="lg" w="lg" type="triangle"/>
          </a:ln>
        </p:spPr>
      </p:sp>
      <p:sp>
        <p:nvSpPr>
          <p:cNvPr id="526" name="Shape 526"/>
          <p:cNvSpPr/>
          <p:nvPr/>
        </p:nvSpPr>
        <p:spPr>
          <a:xfrm>
            <a:off x="2529675" y="4378500"/>
            <a:ext cx="3727375" cy="1134825"/>
          </a:xfrm>
          <a:custGeom>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lg" w="lg" type="none"/>
            <a:tailEnd len="lg" w="lg" type="triangle"/>
          </a:ln>
        </p:spPr>
      </p:sp>
      <p:sp>
        <p:nvSpPr>
          <p:cNvPr id="527" name="Shape 527"/>
          <p:cNvSpPr/>
          <p:nvPr/>
        </p:nvSpPr>
        <p:spPr>
          <a:xfrm>
            <a:off x="2412275" y="4094775"/>
            <a:ext cx="4060000" cy="2083825"/>
          </a:xfrm>
          <a:custGeom>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lg" w="lg" type="none"/>
            <a:tailEnd len="lg" w="lg" type="triangle"/>
          </a:ln>
        </p:spPr>
      </p:sp>
      <p:sp>
        <p:nvSpPr>
          <p:cNvPr id="528" name="Shape 528"/>
          <p:cNvSpPr txBox="1"/>
          <p:nvPr/>
        </p:nvSpPr>
        <p:spPr>
          <a:xfrm>
            <a:off x="3841875" y="1809300"/>
            <a:ext cx="5144100" cy="1018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t>Tests that execute the loop:</a:t>
            </a:r>
            <a:endParaRPr b="1"/>
          </a:p>
          <a:p>
            <a:pPr indent="-317500" lvl="0" marL="457200" rtl="0">
              <a:spcBef>
                <a:spcPts val="0"/>
              </a:spcBef>
              <a:spcAft>
                <a:spcPts val="0"/>
              </a:spcAft>
              <a:buSzPts val="1400"/>
              <a:buChar char="●"/>
            </a:pPr>
            <a:r>
              <a:rPr b="1" lang="en"/>
              <a:t>0 times</a:t>
            </a:r>
            <a:endParaRPr b="1"/>
          </a:p>
          <a:p>
            <a:pPr indent="-317500" lvl="0" marL="457200" rtl="0">
              <a:spcBef>
                <a:spcPts val="0"/>
              </a:spcBef>
              <a:spcAft>
                <a:spcPts val="0"/>
              </a:spcAft>
              <a:buSzPts val="1400"/>
              <a:buChar char="●"/>
            </a:pPr>
            <a:r>
              <a:rPr b="1" lang="en"/>
              <a:t>1 time</a:t>
            </a:r>
            <a:endParaRPr b="1"/>
          </a:p>
          <a:p>
            <a:pPr indent="-317500" lvl="0" marL="457200">
              <a:spcBef>
                <a:spcPts val="0"/>
              </a:spcBef>
              <a:spcAft>
                <a:spcPts val="0"/>
              </a:spcAft>
              <a:buSzPts val="1400"/>
              <a:buChar char="●"/>
            </a:pPr>
            <a:r>
              <a:rPr b="1" lang="en"/>
              <a:t>2+ times</a:t>
            </a:r>
            <a:endParaRPr b="1"/>
          </a:p>
        </p:txBody>
      </p:sp>
      <p:sp>
        <p:nvSpPr>
          <p:cNvPr id="529" name="Shape 529"/>
          <p:cNvSpPr txBox="1"/>
          <p:nvPr/>
        </p:nvSpPr>
        <p:spPr>
          <a:xfrm>
            <a:off x="5249425" y="2002400"/>
            <a:ext cx="2134200" cy="210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solidFill>
                  <a:srgbClr val="38761D"/>
                </a:solidFill>
              </a:rPr>
              <a:t>key = 1, T = [1], size = 1</a:t>
            </a:r>
            <a:endParaRPr>
              <a:solidFill>
                <a:srgbClr val="38761D"/>
              </a:solidFill>
            </a:endParaRPr>
          </a:p>
        </p:txBody>
      </p:sp>
      <p:sp>
        <p:nvSpPr>
          <p:cNvPr id="530" name="Shape 530"/>
          <p:cNvSpPr/>
          <p:nvPr/>
        </p:nvSpPr>
        <p:spPr>
          <a:xfrm>
            <a:off x="970850" y="2036825"/>
            <a:ext cx="1267575" cy="2535175"/>
          </a:xfrm>
          <a:custGeom>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lg" w="lg" type="none"/>
            <a:tailEnd len="lg" w="lg" type="none"/>
          </a:ln>
        </p:spPr>
      </p:sp>
      <p:sp>
        <p:nvSpPr>
          <p:cNvPr id="531" name="Shape 531"/>
          <p:cNvSpPr txBox="1"/>
          <p:nvPr/>
        </p:nvSpPr>
        <p:spPr>
          <a:xfrm>
            <a:off x="5249425" y="2213550"/>
            <a:ext cx="2438700" cy="21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0000FF"/>
                </a:solidFill>
              </a:rPr>
              <a:t>key = 2, T = [1, 2], size = 2</a:t>
            </a:r>
            <a:endParaRPr>
              <a:solidFill>
                <a:srgbClr val="0000FF"/>
              </a:solidFill>
            </a:endParaRPr>
          </a:p>
        </p:txBody>
      </p:sp>
      <p:sp>
        <p:nvSpPr>
          <p:cNvPr id="532" name="Shape 532"/>
          <p:cNvSpPr/>
          <p:nvPr/>
        </p:nvSpPr>
        <p:spPr>
          <a:xfrm>
            <a:off x="884175" y="2090975"/>
            <a:ext cx="5882925" cy="4008625"/>
          </a:xfrm>
          <a:custGeom>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lg" w="lg" type="none"/>
            <a:tailEnd len="lg" w="lg" type="none"/>
          </a:ln>
        </p:spPr>
      </p:sp>
      <p:sp>
        <p:nvSpPr>
          <p:cNvPr id="533" name="Shape 533"/>
          <p:cNvSpPr txBox="1"/>
          <p:nvPr/>
        </p:nvSpPr>
        <p:spPr>
          <a:xfrm>
            <a:off x="5249425" y="2416100"/>
            <a:ext cx="2601000" cy="210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9900FF"/>
                </a:solidFill>
              </a:rPr>
              <a:t>key = 3, T = [1, 2, 3], size = 3</a:t>
            </a:r>
            <a:endParaRPr>
              <a:solidFill>
                <a:srgbClr val="9900FF"/>
              </a:solidFill>
            </a:endParaRPr>
          </a:p>
        </p:txBody>
      </p:sp>
      <p:sp>
        <p:nvSpPr>
          <p:cNvPr id="534" name="Shape 534"/>
          <p:cNvSpPr/>
          <p:nvPr/>
        </p:nvSpPr>
        <p:spPr>
          <a:xfrm>
            <a:off x="743325" y="2090975"/>
            <a:ext cx="6316300" cy="3846125"/>
          </a:xfrm>
          <a:custGeom>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lg" w="lg" type="none"/>
            <a:tailEnd len="lg" w="lg" type="none"/>
          </a:ln>
        </p:spPr>
      </p:sp>
      <p:sp>
        <p:nvSpPr>
          <p:cNvPr id="535" name="Shape 5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
                                        <p:tgtEl>
                                          <p:spTgt spid="529"/>
                                        </p:tgtEl>
                                      </p:cBhvr>
                                    </p:animEffect>
                                  </p:childTnLst>
                                </p:cTn>
                              </p:par>
                              <p:par>
                                <p:cTn fill="hold" nodeType="with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
                                        <p:tgtEl>
                                          <p:spTgt spid="531"/>
                                        </p:tgtEl>
                                      </p:cBhvr>
                                    </p:animEffect>
                                  </p:childTnLst>
                                </p:cTn>
                              </p:par>
                              <p:par>
                                <p:cTn fill="hold" nodeType="with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
                                        <p:tgtEl>
                                          <p:spTgt spid="5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1000"/>
                                        <p:tgtEl>
                                          <p:spTgt spid="533"/>
                                        </p:tgtEl>
                                      </p:cBhvr>
                                    </p:animEffect>
                                  </p:childTnLst>
                                </p:cTn>
                              </p:par>
                              <p:par>
                                <p:cTn fill="hold" nodeType="with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Shape 5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Infeasibility Problem</a:t>
            </a:r>
            <a:endParaRPr/>
          </a:p>
        </p:txBody>
      </p:sp>
      <p:sp>
        <p:nvSpPr>
          <p:cNvPr id="541" name="Shape 5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Sometimes, </a:t>
            </a:r>
            <a:r>
              <a:rPr b="1" lang="en"/>
              <a:t>no </a:t>
            </a:r>
            <a:r>
              <a:rPr lang="en"/>
              <a:t>test can satisfy an obligation.</a:t>
            </a:r>
            <a:endParaRPr/>
          </a:p>
          <a:p>
            <a:pPr indent="-419100" lvl="0" marL="457200" marR="0" rtl="0" algn="l">
              <a:lnSpc>
                <a:spcPct val="100000"/>
              </a:lnSpc>
              <a:spcBef>
                <a:spcPts val="0"/>
              </a:spcBef>
              <a:spcAft>
                <a:spcPts val="0"/>
              </a:spcAft>
              <a:buSzPts val="3000"/>
              <a:buChar char="●"/>
            </a:pPr>
            <a:r>
              <a:rPr lang="en"/>
              <a:t>Impossible combinations of conditions.</a:t>
            </a:r>
            <a:endParaRPr/>
          </a:p>
          <a:p>
            <a:pPr indent="-419100" lvl="0" marL="457200" marR="0" rtl="0" algn="l">
              <a:lnSpc>
                <a:spcPct val="100000"/>
              </a:lnSpc>
              <a:spcBef>
                <a:spcPts val="0"/>
              </a:spcBef>
              <a:spcAft>
                <a:spcPts val="0"/>
              </a:spcAft>
              <a:buSzPts val="3000"/>
              <a:buChar char="●"/>
            </a:pPr>
            <a:r>
              <a:rPr lang="en"/>
              <a:t>Unreachable statements as part of defensive programming.</a:t>
            </a:r>
            <a:endParaRPr/>
          </a:p>
          <a:p>
            <a:pPr indent="-381000" lvl="1" marL="914400" marR="0" rtl="0" algn="l">
              <a:lnSpc>
                <a:spcPct val="100000"/>
              </a:lnSpc>
              <a:spcBef>
                <a:spcPts val="0"/>
              </a:spcBef>
              <a:spcAft>
                <a:spcPts val="0"/>
              </a:spcAft>
              <a:buSzPts val="2400"/>
              <a:buChar char="○"/>
            </a:pPr>
            <a:r>
              <a:rPr lang="en"/>
              <a:t>Error-handling code for conditions that can’t actually occur in practice.</a:t>
            </a:r>
            <a:endParaRPr/>
          </a:p>
          <a:p>
            <a:pPr indent="-419100" lvl="0" marL="457200" marR="0" rtl="0" algn="l">
              <a:lnSpc>
                <a:spcPct val="100000"/>
              </a:lnSpc>
              <a:spcBef>
                <a:spcPts val="0"/>
              </a:spcBef>
              <a:spcAft>
                <a:spcPts val="0"/>
              </a:spcAft>
              <a:buSzPts val="3000"/>
              <a:buChar char="●"/>
            </a:pPr>
            <a:r>
              <a:rPr lang="en"/>
              <a:t>Dead code in legacy applications.</a:t>
            </a:r>
            <a:endParaRPr/>
          </a:p>
          <a:p>
            <a:pPr indent="-419100" lvl="0" marL="457200" marR="0" rtl="0" algn="l">
              <a:lnSpc>
                <a:spcPct val="100000"/>
              </a:lnSpc>
              <a:spcBef>
                <a:spcPts val="0"/>
              </a:spcBef>
              <a:spcAft>
                <a:spcPts val="0"/>
              </a:spcAft>
              <a:buSzPts val="3000"/>
              <a:buChar char="●"/>
            </a:pPr>
            <a:r>
              <a:rPr lang="en"/>
              <a:t>Inaccessible portions of off-the-shelf systems.</a:t>
            </a:r>
            <a:endParaRPr/>
          </a:p>
          <a:p>
            <a:pPr indent="0" lvl="0" marL="0" marR="0" rtl="0" algn="l">
              <a:lnSpc>
                <a:spcPct val="100000"/>
              </a:lnSpc>
              <a:spcBef>
                <a:spcPts val="0"/>
              </a:spcBef>
              <a:spcAft>
                <a:spcPts val="0"/>
              </a:spcAft>
              <a:buNone/>
            </a:pPr>
            <a:r>
              <a:t/>
            </a:r>
            <a:endParaRPr/>
          </a:p>
        </p:txBody>
      </p:sp>
      <p:sp>
        <p:nvSpPr>
          <p:cNvPr id="542" name="Shape 5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Shape 5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Infeasibility Problem</a:t>
            </a:r>
            <a:endParaRPr/>
          </a:p>
        </p:txBody>
      </p:sp>
      <p:sp>
        <p:nvSpPr>
          <p:cNvPr id="548" name="Shape 548"/>
          <p:cNvSpPr txBox="1"/>
          <p:nvPr>
            <p:ph idx="1" type="body"/>
          </p:nvPr>
        </p:nvSpPr>
        <p:spPr>
          <a:xfrm>
            <a:off x="457200" y="3770400"/>
            <a:ext cx="4225800" cy="27975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400"/>
              <a:t>Problem compounded for path-based coverage criteria.</a:t>
            </a:r>
            <a:endParaRPr sz="2400"/>
          </a:p>
          <a:p>
            <a:pPr indent="0" lvl="0" marL="0" rtl="0">
              <a:spcBef>
                <a:spcPts val="600"/>
              </a:spcBef>
              <a:spcAft>
                <a:spcPts val="0"/>
              </a:spcAft>
              <a:buNone/>
            </a:pPr>
            <a:r>
              <a:rPr lang="en" sz="2400"/>
              <a:t>Not possible to traverse the path where both if-statements evaluate to true.</a:t>
            </a:r>
            <a:endParaRPr sz="2400"/>
          </a:p>
        </p:txBody>
      </p:sp>
      <p:sp>
        <p:nvSpPr>
          <p:cNvPr id="549" name="Shape 549"/>
          <p:cNvSpPr txBox="1"/>
          <p:nvPr>
            <p:ph idx="2" type="body"/>
          </p:nvPr>
        </p:nvSpPr>
        <p:spPr>
          <a:xfrm>
            <a:off x="4692275" y="3770400"/>
            <a:ext cx="4303500" cy="2645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t/>
            </a:r>
            <a:endParaRPr sz="2600">
              <a:latin typeface="Courier New"/>
              <a:ea typeface="Courier New"/>
              <a:cs typeface="Courier New"/>
              <a:sym typeface="Courier New"/>
            </a:endParaRPr>
          </a:p>
          <a:p>
            <a:pPr indent="0" lvl="0" marL="0" rtl="0">
              <a:spcBef>
                <a:spcPts val="600"/>
              </a:spcBef>
              <a:spcAft>
                <a:spcPts val="0"/>
              </a:spcAft>
              <a:buNone/>
            </a:pPr>
            <a:r>
              <a:rPr lang="en" sz="2600">
                <a:latin typeface="Courier New"/>
                <a:ea typeface="Courier New"/>
                <a:cs typeface="Courier New"/>
                <a:sym typeface="Courier New"/>
              </a:rPr>
              <a:t>if (a &lt; 0)	a = 0;</a:t>
            </a:r>
            <a:endParaRPr sz="2600">
              <a:latin typeface="Courier New"/>
              <a:ea typeface="Courier New"/>
              <a:cs typeface="Courier New"/>
              <a:sym typeface="Courier New"/>
            </a:endParaRPr>
          </a:p>
          <a:p>
            <a:pPr indent="0" lvl="0" marL="0" rtl="0">
              <a:spcBef>
                <a:spcPts val="600"/>
              </a:spcBef>
              <a:spcAft>
                <a:spcPts val="0"/>
              </a:spcAft>
              <a:buNone/>
            </a:pPr>
            <a:r>
              <a:rPr lang="en" sz="2600">
                <a:latin typeface="Courier New"/>
                <a:ea typeface="Courier New"/>
                <a:cs typeface="Courier New"/>
                <a:sym typeface="Courier New"/>
              </a:rPr>
              <a:t>if (a &gt; 10)	a = 10;</a:t>
            </a:r>
            <a:endParaRPr sz="2600">
              <a:latin typeface="Courier New"/>
              <a:ea typeface="Courier New"/>
              <a:cs typeface="Courier New"/>
              <a:sym typeface="Courier New"/>
            </a:endParaRPr>
          </a:p>
        </p:txBody>
      </p:sp>
      <p:sp>
        <p:nvSpPr>
          <p:cNvPr id="550" name="Shape 550"/>
          <p:cNvSpPr txBox="1"/>
          <p:nvPr>
            <p:ph idx="1" type="body"/>
          </p:nvPr>
        </p:nvSpPr>
        <p:spPr>
          <a:xfrm>
            <a:off x="457200" y="1600200"/>
            <a:ext cx="8460600" cy="205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Stronger criteria call for potentially infeasible combinations of elements.</a:t>
            </a:r>
            <a:endParaRPr/>
          </a:p>
          <a:p>
            <a:pPr indent="0" lvl="0" marL="0" marR="0" rtl="0" algn="ctr">
              <a:lnSpc>
                <a:spcPct val="100000"/>
              </a:lnSpc>
              <a:spcBef>
                <a:spcPts val="0"/>
              </a:spcBef>
              <a:spcAft>
                <a:spcPts val="0"/>
              </a:spcAft>
              <a:buNone/>
            </a:pPr>
            <a:r>
              <a:rPr lang="en">
                <a:latin typeface="Courier New"/>
                <a:ea typeface="Courier New"/>
                <a:cs typeface="Courier New"/>
                <a:sym typeface="Courier New"/>
              </a:rPr>
              <a:t>(a &gt; 0 &amp;&amp; a &lt; 10)</a:t>
            </a:r>
            <a:endParaRPr>
              <a:latin typeface="Courier New"/>
              <a:ea typeface="Courier New"/>
              <a:cs typeface="Courier New"/>
              <a:sym typeface="Courier New"/>
            </a:endParaRPr>
          </a:p>
          <a:p>
            <a:pPr indent="0" lvl="0" marL="0" marR="0" rtl="0" algn="l">
              <a:lnSpc>
                <a:spcPct val="100000"/>
              </a:lnSpc>
              <a:spcBef>
                <a:spcPts val="0"/>
              </a:spcBef>
              <a:spcAft>
                <a:spcPts val="0"/>
              </a:spcAft>
              <a:buNone/>
            </a:pPr>
            <a:r>
              <a:rPr lang="en"/>
              <a:t>It is not possible for both conditions to be false.</a:t>
            </a:r>
            <a:endParaRPr/>
          </a:p>
          <a:p>
            <a:pPr indent="0" lvl="0" marL="0" marR="0" rtl="0" algn="l">
              <a:lnSpc>
                <a:spcPct val="100000"/>
              </a:lnSpc>
              <a:spcBef>
                <a:spcPts val="0"/>
              </a:spcBef>
              <a:spcAft>
                <a:spcPts val="0"/>
              </a:spcAft>
              <a:buNone/>
            </a:pPr>
            <a:r>
              <a:t/>
            </a:r>
            <a:endParaRPr/>
          </a:p>
        </p:txBody>
      </p:sp>
      <p:sp>
        <p:nvSpPr>
          <p:cNvPr id="551" name="Shape 5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Shape 5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Infeasibility Problem</a:t>
            </a:r>
            <a:endParaRPr/>
          </a:p>
        </p:txBody>
      </p:sp>
      <p:sp>
        <p:nvSpPr>
          <p:cNvPr id="557" name="Shape 5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nSpc>
                <a:spcPct val="90000"/>
              </a:lnSpc>
              <a:spcBef>
                <a:spcPts val="0"/>
              </a:spcBef>
              <a:spcAft>
                <a:spcPts val="0"/>
              </a:spcAft>
              <a:buNone/>
            </a:pPr>
            <a:r>
              <a:rPr lang="en"/>
              <a:t>How this is usually addressed:</a:t>
            </a:r>
            <a:endParaRPr/>
          </a:p>
          <a:p>
            <a:pPr indent="-419100" lvl="0" marL="457200" rtl="0">
              <a:lnSpc>
                <a:spcPct val="90000"/>
              </a:lnSpc>
              <a:spcBef>
                <a:spcPts val="520"/>
              </a:spcBef>
              <a:spcAft>
                <a:spcPts val="0"/>
              </a:spcAft>
              <a:buSzPts val="3000"/>
              <a:buChar char="●"/>
            </a:pPr>
            <a:r>
              <a:rPr lang="en"/>
              <a:t>Adequacy “scores” based on coverage.</a:t>
            </a:r>
            <a:endParaRPr/>
          </a:p>
          <a:p>
            <a:pPr indent="-381000" lvl="1" marL="914400" rtl="0">
              <a:lnSpc>
                <a:spcPct val="90000"/>
              </a:lnSpc>
              <a:spcBef>
                <a:spcPts val="0"/>
              </a:spcBef>
              <a:spcAft>
                <a:spcPts val="0"/>
              </a:spcAft>
              <a:buSzPts val="2400"/>
              <a:buChar char="○"/>
            </a:pPr>
            <a:r>
              <a:rPr lang="en"/>
              <a:t>95% branch coverage, 80% MC/DC coverage, etc.</a:t>
            </a:r>
            <a:endParaRPr/>
          </a:p>
          <a:p>
            <a:pPr indent="-381000" lvl="1" marL="914400" rtl="0">
              <a:lnSpc>
                <a:spcPct val="90000"/>
              </a:lnSpc>
              <a:spcBef>
                <a:spcPts val="0"/>
              </a:spcBef>
              <a:spcAft>
                <a:spcPts val="0"/>
              </a:spcAft>
              <a:buSzPts val="2400"/>
              <a:buChar char="○"/>
            </a:pPr>
            <a:r>
              <a:rPr lang="en"/>
              <a:t>Decide to stop once a threshold is reached.</a:t>
            </a:r>
            <a:endParaRPr/>
          </a:p>
          <a:p>
            <a:pPr indent="-381000" lvl="1" marL="914400" rtl="0">
              <a:lnSpc>
                <a:spcPct val="90000"/>
              </a:lnSpc>
              <a:spcBef>
                <a:spcPts val="0"/>
              </a:spcBef>
              <a:spcAft>
                <a:spcPts val="0"/>
              </a:spcAft>
              <a:buSzPts val="2400"/>
              <a:buChar char="○"/>
            </a:pPr>
            <a:r>
              <a:rPr lang="en"/>
              <a:t>Unsatisfactory solution - elements are not equally important for fault-finding.</a:t>
            </a:r>
            <a:endParaRPr/>
          </a:p>
          <a:p>
            <a:pPr indent="-419100" lvl="0" marL="457200" marR="0" rtl="0" algn="l">
              <a:lnSpc>
                <a:spcPct val="90000"/>
              </a:lnSpc>
              <a:spcBef>
                <a:spcPts val="0"/>
              </a:spcBef>
              <a:spcAft>
                <a:spcPts val="0"/>
              </a:spcAft>
              <a:buClr>
                <a:schemeClr val="dk1"/>
              </a:buClr>
              <a:buSzPts val="3000"/>
              <a:buFont typeface="Arial"/>
              <a:buChar char="●"/>
            </a:pPr>
            <a:r>
              <a:rPr lang="en" sz="3000"/>
              <a:t>Manual justification for omitting each impossible test</a:t>
            </a:r>
            <a:r>
              <a:rPr lang="en"/>
              <a:t> obligation.</a:t>
            </a:r>
            <a:endParaRPr/>
          </a:p>
          <a:p>
            <a:pPr indent="-381000" lvl="1" marL="914400" marR="0" rtl="0" algn="l">
              <a:lnSpc>
                <a:spcPct val="90000"/>
              </a:lnSpc>
              <a:spcBef>
                <a:spcPts val="0"/>
              </a:spcBef>
              <a:spcAft>
                <a:spcPts val="0"/>
              </a:spcAft>
              <a:buSzPts val="2400"/>
              <a:buChar char="○"/>
            </a:pPr>
            <a:r>
              <a:rPr lang="en"/>
              <a:t>Required for safety certification in avionic systems.</a:t>
            </a:r>
            <a:endParaRPr/>
          </a:p>
          <a:p>
            <a:pPr indent="-381000" lvl="1" marL="914400" marR="0" rtl="0" algn="l">
              <a:lnSpc>
                <a:spcPct val="90000"/>
              </a:lnSpc>
              <a:spcBef>
                <a:spcPts val="0"/>
              </a:spcBef>
              <a:spcAft>
                <a:spcPts val="0"/>
              </a:spcAft>
              <a:buSzPts val="2400"/>
              <a:buChar char="○"/>
            </a:pPr>
            <a:r>
              <a:rPr lang="en"/>
              <a:t>Helps refine code and testing efforts.</a:t>
            </a:r>
            <a:endParaRPr/>
          </a:p>
          <a:p>
            <a:pPr indent="-381000" lvl="1" marL="914400" marR="0" rtl="0" algn="l">
              <a:lnSpc>
                <a:spcPct val="90000"/>
              </a:lnSpc>
              <a:spcBef>
                <a:spcPts val="0"/>
              </a:spcBef>
              <a:spcAft>
                <a:spcPts val="0"/>
              </a:spcAft>
              <a:buSzPts val="2400"/>
              <a:buChar char="○"/>
            </a:pPr>
            <a:r>
              <a:rPr lang="en"/>
              <a:t>… but </a:t>
            </a:r>
            <a:r>
              <a:rPr b="1" lang="en"/>
              <a:t>very</a:t>
            </a:r>
            <a:r>
              <a:rPr lang="en"/>
              <a:t> time-consuming.</a:t>
            </a:r>
            <a:endParaRPr/>
          </a:p>
          <a:p>
            <a:pPr indent="0" lvl="0" marL="0" marR="0" rtl="0" algn="l">
              <a:lnSpc>
                <a:spcPct val="100000"/>
              </a:lnSpc>
              <a:spcBef>
                <a:spcPts val="0"/>
              </a:spcBef>
              <a:spcAft>
                <a:spcPts val="0"/>
              </a:spcAft>
              <a:buNone/>
            </a:pPr>
            <a:r>
              <a:t/>
            </a:r>
            <a:endParaRPr/>
          </a:p>
        </p:txBody>
      </p:sp>
      <p:sp>
        <p:nvSpPr>
          <p:cNvPr id="558" name="Shape 5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Shape 5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 Practice.. The Budget Coverage Criterion</a:t>
            </a:r>
            <a:endParaRPr/>
          </a:p>
        </p:txBody>
      </p:sp>
      <p:sp>
        <p:nvSpPr>
          <p:cNvPr id="564" name="Shape 5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a:t>Industry’s answer to “when is testing done”</a:t>
            </a:r>
            <a:endParaRPr/>
          </a:p>
          <a:p>
            <a:pPr indent="-381000" lvl="1" marL="914400" rtl="0">
              <a:spcBef>
                <a:spcPts val="0"/>
              </a:spcBef>
              <a:spcAft>
                <a:spcPts val="0"/>
              </a:spcAft>
              <a:buSzPts val="2400"/>
              <a:buChar char="○"/>
            </a:pPr>
            <a:r>
              <a:rPr lang="en"/>
              <a:t>When the money is used up</a:t>
            </a:r>
            <a:endParaRPr/>
          </a:p>
          <a:p>
            <a:pPr indent="-381000" lvl="1" marL="914400" rtl="0">
              <a:spcBef>
                <a:spcPts val="0"/>
              </a:spcBef>
              <a:spcAft>
                <a:spcPts val="0"/>
              </a:spcAft>
              <a:buSzPts val="2400"/>
              <a:buChar char="○"/>
            </a:pPr>
            <a:r>
              <a:rPr lang="en"/>
              <a:t>When the deadline is reached</a:t>
            </a:r>
            <a:endParaRPr/>
          </a:p>
          <a:p>
            <a:pPr indent="-419100" lvl="0" marL="457200" rtl="0">
              <a:spcBef>
                <a:spcPts val="0"/>
              </a:spcBef>
              <a:spcAft>
                <a:spcPts val="0"/>
              </a:spcAft>
              <a:buSzPts val="3000"/>
              <a:buChar char="●"/>
            </a:pPr>
            <a:r>
              <a:rPr lang="en"/>
              <a:t>This is sometimes a rational approach!</a:t>
            </a:r>
            <a:endParaRPr/>
          </a:p>
          <a:p>
            <a:pPr indent="-381000" lvl="1" marL="914400" rtl="0">
              <a:spcBef>
                <a:spcPts val="0"/>
              </a:spcBef>
              <a:spcAft>
                <a:spcPts val="0"/>
              </a:spcAft>
              <a:buSzPts val="2400"/>
              <a:buChar char="○"/>
            </a:pPr>
            <a:r>
              <a:rPr lang="en" sz="3000"/>
              <a:t>Implication 1:</a:t>
            </a:r>
            <a:endParaRPr/>
          </a:p>
          <a:p>
            <a:pPr indent="-381000" lvl="2" marL="1371600" rtl="0">
              <a:spcBef>
                <a:spcPts val="0"/>
              </a:spcBef>
              <a:spcAft>
                <a:spcPts val="0"/>
              </a:spcAft>
              <a:buSzPts val="2400"/>
              <a:buChar char="■"/>
            </a:pPr>
            <a:r>
              <a:rPr lang="en"/>
              <a:t>Adequacy criteria answer the wrong question.  Selection is more important.</a:t>
            </a:r>
            <a:endParaRPr/>
          </a:p>
          <a:p>
            <a:pPr indent="-381000" lvl="1" marL="914400" rtl="0">
              <a:spcBef>
                <a:spcPts val="0"/>
              </a:spcBef>
              <a:spcAft>
                <a:spcPts val="0"/>
              </a:spcAft>
              <a:buSzPts val="2400"/>
              <a:buChar char="○"/>
            </a:pPr>
            <a:r>
              <a:rPr lang="en" sz="3000"/>
              <a:t>Implication 2: </a:t>
            </a:r>
            <a:endParaRPr/>
          </a:p>
          <a:p>
            <a:pPr indent="-381000" lvl="2" marL="1371600" rtl="0">
              <a:spcBef>
                <a:spcPts val="0"/>
              </a:spcBef>
              <a:spcAft>
                <a:spcPts val="0"/>
              </a:spcAft>
              <a:buSzPts val="2400"/>
              <a:buChar char="■"/>
            </a:pPr>
            <a:r>
              <a:rPr lang="en"/>
              <a:t>Practical comparison of approaches must consider the cost of test case selection</a:t>
            </a:r>
            <a:endParaRPr/>
          </a:p>
        </p:txBody>
      </p:sp>
      <p:sp>
        <p:nvSpPr>
          <p:cNvPr id="565" name="Shape 5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Shape 570"/>
          <p:cNvSpPr txBox="1"/>
          <p:nvPr>
            <p:ph type="title"/>
          </p:nvPr>
        </p:nvSpPr>
        <p:spPr>
          <a:xfrm>
            <a:off x="457200" y="274650"/>
            <a:ext cx="83991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Which Coverage Metric Should I Use?</a:t>
            </a:r>
            <a:endParaRPr/>
          </a:p>
        </p:txBody>
      </p:sp>
      <p:sp>
        <p:nvSpPr>
          <p:cNvPr id="571" name="Shape 571"/>
          <p:cNvSpPr/>
          <p:nvPr/>
        </p:nvSpPr>
        <p:spPr>
          <a:xfrm>
            <a:off x="3635700" y="56520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Statement Coverage</a:t>
            </a:r>
            <a:endParaRPr/>
          </a:p>
        </p:txBody>
      </p:sp>
      <p:sp>
        <p:nvSpPr>
          <p:cNvPr id="572" name="Shape 572"/>
          <p:cNvSpPr/>
          <p:nvPr/>
        </p:nvSpPr>
        <p:spPr>
          <a:xfrm>
            <a:off x="3635700" y="4864388"/>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Branch Coverage</a:t>
            </a:r>
            <a:endParaRPr/>
          </a:p>
        </p:txBody>
      </p:sp>
      <p:sp>
        <p:nvSpPr>
          <p:cNvPr id="573" name="Shape 573"/>
          <p:cNvSpPr/>
          <p:nvPr/>
        </p:nvSpPr>
        <p:spPr>
          <a:xfrm>
            <a:off x="6168750" y="486615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Basic Condition Coverage</a:t>
            </a:r>
            <a:endParaRPr/>
          </a:p>
        </p:txBody>
      </p:sp>
      <p:cxnSp>
        <p:nvCxnSpPr>
          <p:cNvPr id="574" name="Shape 574"/>
          <p:cNvCxnSpPr>
            <a:stCxn id="571" idx="0"/>
            <a:endCxn id="572" idx="2"/>
          </p:cNvCxnSpPr>
          <p:nvPr/>
        </p:nvCxnSpPr>
        <p:spPr>
          <a:xfrm rot="10800000">
            <a:off x="4656750" y="5442975"/>
            <a:ext cx="0" cy="209100"/>
          </a:xfrm>
          <a:prstGeom prst="straightConnector1">
            <a:avLst/>
          </a:prstGeom>
          <a:noFill/>
          <a:ln cap="flat" cmpd="sng" w="19050">
            <a:solidFill>
              <a:schemeClr val="dk2"/>
            </a:solidFill>
            <a:prstDash val="solid"/>
            <a:round/>
            <a:headEnd len="lg" w="lg" type="none"/>
            <a:tailEnd len="lg" w="lg" type="none"/>
          </a:ln>
        </p:spPr>
      </p:cxnSp>
      <p:cxnSp>
        <p:nvCxnSpPr>
          <p:cNvPr id="575" name="Shape 575"/>
          <p:cNvCxnSpPr>
            <a:stCxn id="571" idx="0"/>
            <a:endCxn id="573" idx="2"/>
          </p:cNvCxnSpPr>
          <p:nvPr/>
        </p:nvCxnSpPr>
        <p:spPr>
          <a:xfrm flipH="1" rot="10800000">
            <a:off x="4656750" y="5444775"/>
            <a:ext cx="2533200" cy="207300"/>
          </a:xfrm>
          <a:prstGeom prst="straightConnector1">
            <a:avLst/>
          </a:prstGeom>
          <a:noFill/>
          <a:ln cap="flat" cmpd="sng" w="19050">
            <a:solidFill>
              <a:schemeClr val="dk2"/>
            </a:solidFill>
            <a:prstDash val="solid"/>
            <a:round/>
            <a:headEnd len="lg" w="lg" type="none"/>
            <a:tailEnd len="lg" w="lg" type="none"/>
          </a:ln>
        </p:spPr>
      </p:cxnSp>
      <p:sp>
        <p:nvSpPr>
          <p:cNvPr id="576" name="Shape 576"/>
          <p:cNvSpPr/>
          <p:nvPr/>
        </p:nvSpPr>
        <p:spPr>
          <a:xfrm>
            <a:off x="6168750" y="40223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Branch and Condition Coverage</a:t>
            </a:r>
            <a:endParaRPr/>
          </a:p>
        </p:txBody>
      </p:sp>
      <p:cxnSp>
        <p:nvCxnSpPr>
          <p:cNvPr id="577" name="Shape 577"/>
          <p:cNvCxnSpPr>
            <a:stCxn id="576" idx="2"/>
            <a:endCxn id="573" idx="0"/>
          </p:cNvCxnSpPr>
          <p:nvPr/>
        </p:nvCxnSpPr>
        <p:spPr>
          <a:xfrm>
            <a:off x="7189800" y="4601025"/>
            <a:ext cx="0" cy="265200"/>
          </a:xfrm>
          <a:prstGeom prst="straightConnector1">
            <a:avLst/>
          </a:prstGeom>
          <a:noFill/>
          <a:ln cap="flat" cmpd="sng" w="19050">
            <a:solidFill>
              <a:schemeClr val="dk2"/>
            </a:solidFill>
            <a:prstDash val="solid"/>
            <a:round/>
            <a:headEnd len="lg" w="lg" type="none"/>
            <a:tailEnd len="lg" w="lg" type="none"/>
          </a:ln>
        </p:spPr>
      </p:cxnSp>
      <p:sp>
        <p:nvSpPr>
          <p:cNvPr id="578" name="Shape 578"/>
          <p:cNvSpPr/>
          <p:nvPr/>
        </p:nvSpPr>
        <p:spPr>
          <a:xfrm>
            <a:off x="6168750" y="31785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MC/DC Coverage</a:t>
            </a:r>
            <a:endParaRPr/>
          </a:p>
        </p:txBody>
      </p:sp>
      <p:cxnSp>
        <p:nvCxnSpPr>
          <p:cNvPr id="579" name="Shape 579"/>
          <p:cNvCxnSpPr>
            <a:stCxn id="578" idx="2"/>
            <a:endCxn id="576" idx="0"/>
          </p:cNvCxnSpPr>
          <p:nvPr/>
        </p:nvCxnSpPr>
        <p:spPr>
          <a:xfrm>
            <a:off x="7189800" y="3757200"/>
            <a:ext cx="0" cy="265200"/>
          </a:xfrm>
          <a:prstGeom prst="straightConnector1">
            <a:avLst/>
          </a:prstGeom>
          <a:noFill/>
          <a:ln cap="flat" cmpd="sng" w="19050">
            <a:solidFill>
              <a:schemeClr val="dk2"/>
            </a:solidFill>
            <a:prstDash val="solid"/>
            <a:round/>
            <a:headEnd len="lg" w="lg" type="none"/>
            <a:tailEnd len="lg" w="lg" type="none"/>
          </a:ln>
        </p:spPr>
      </p:cxnSp>
      <p:sp>
        <p:nvSpPr>
          <p:cNvPr id="580" name="Shape 580"/>
          <p:cNvSpPr/>
          <p:nvPr/>
        </p:nvSpPr>
        <p:spPr>
          <a:xfrm>
            <a:off x="6168750" y="23346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Compound Condition Coverage</a:t>
            </a:r>
            <a:endParaRPr/>
          </a:p>
        </p:txBody>
      </p:sp>
      <p:cxnSp>
        <p:nvCxnSpPr>
          <p:cNvPr id="581" name="Shape 581"/>
          <p:cNvCxnSpPr>
            <a:stCxn id="580" idx="2"/>
            <a:endCxn id="578" idx="0"/>
          </p:cNvCxnSpPr>
          <p:nvPr/>
        </p:nvCxnSpPr>
        <p:spPr>
          <a:xfrm>
            <a:off x="7189800" y="2913375"/>
            <a:ext cx="0" cy="265200"/>
          </a:xfrm>
          <a:prstGeom prst="straightConnector1">
            <a:avLst/>
          </a:prstGeom>
          <a:noFill/>
          <a:ln cap="flat" cmpd="sng" w="19050">
            <a:solidFill>
              <a:schemeClr val="dk2"/>
            </a:solidFill>
            <a:prstDash val="solid"/>
            <a:round/>
            <a:headEnd len="lg" w="lg" type="none"/>
            <a:tailEnd len="lg" w="lg" type="none"/>
          </a:ln>
        </p:spPr>
      </p:cxnSp>
      <p:cxnSp>
        <p:nvCxnSpPr>
          <p:cNvPr id="582" name="Shape 582"/>
          <p:cNvCxnSpPr>
            <a:stCxn id="583" idx="2"/>
            <a:endCxn id="572" idx="0"/>
          </p:cNvCxnSpPr>
          <p:nvPr/>
        </p:nvCxnSpPr>
        <p:spPr>
          <a:xfrm>
            <a:off x="4656750" y="3729788"/>
            <a:ext cx="0" cy="1134600"/>
          </a:xfrm>
          <a:prstGeom prst="straightConnector1">
            <a:avLst/>
          </a:prstGeom>
          <a:noFill/>
          <a:ln cap="flat" cmpd="sng" w="19050">
            <a:solidFill>
              <a:schemeClr val="dk2"/>
            </a:solidFill>
            <a:prstDash val="solid"/>
            <a:round/>
            <a:headEnd len="lg" w="lg" type="none"/>
            <a:tailEnd len="lg" w="lg" type="none"/>
          </a:ln>
        </p:spPr>
      </p:cxnSp>
      <p:sp>
        <p:nvSpPr>
          <p:cNvPr id="584" name="Shape 584"/>
          <p:cNvSpPr/>
          <p:nvPr/>
        </p:nvSpPr>
        <p:spPr>
          <a:xfrm>
            <a:off x="3635700" y="170137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Path Coverage</a:t>
            </a:r>
            <a:endParaRPr/>
          </a:p>
        </p:txBody>
      </p:sp>
      <p:cxnSp>
        <p:nvCxnSpPr>
          <p:cNvPr id="585" name="Shape 585"/>
          <p:cNvCxnSpPr>
            <a:stCxn id="584" idx="2"/>
            <a:endCxn id="583" idx="0"/>
          </p:cNvCxnSpPr>
          <p:nvPr/>
        </p:nvCxnSpPr>
        <p:spPr>
          <a:xfrm>
            <a:off x="4656750" y="2280075"/>
            <a:ext cx="0" cy="871200"/>
          </a:xfrm>
          <a:prstGeom prst="straightConnector1">
            <a:avLst/>
          </a:prstGeom>
          <a:noFill/>
          <a:ln cap="flat" cmpd="sng" w="19050">
            <a:solidFill>
              <a:schemeClr val="dk2"/>
            </a:solidFill>
            <a:prstDash val="solid"/>
            <a:round/>
            <a:headEnd len="lg" w="lg" type="none"/>
            <a:tailEnd len="lg" w="lg" type="none"/>
          </a:ln>
        </p:spPr>
      </p:cxnSp>
      <p:cxnSp>
        <p:nvCxnSpPr>
          <p:cNvPr id="586" name="Shape 586"/>
          <p:cNvCxnSpPr/>
          <p:nvPr/>
        </p:nvCxnSpPr>
        <p:spPr>
          <a:xfrm rot="10800000">
            <a:off x="1361825" y="3023075"/>
            <a:ext cx="6849000" cy="0"/>
          </a:xfrm>
          <a:prstGeom prst="straightConnector1">
            <a:avLst/>
          </a:prstGeom>
          <a:noFill/>
          <a:ln cap="flat" cmpd="sng" w="38100">
            <a:solidFill>
              <a:srgbClr val="FF0000"/>
            </a:solidFill>
            <a:prstDash val="solid"/>
            <a:round/>
            <a:headEnd len="lg" w="lg" type="none"/>
            <a:tailEnd len="lg" w="lg" type="none"/>
          </a:ln>
        </p:spPr>
      </p:cxnSp>
      <p:cxnSp>
        <p:nvCxnSpPr>
          <p:cNvPr id="587" name="Shape 587"/>
          <p:cNvCxnSpPr/>
          <p:nvPr/>
        </p:nvCxnSpPr>
        <p:spPr>
          <a:xfrm rot="10800000">
            <a:off x="605275" y="3483225"/>
            <a:ext cx="0" cy="2500800"/>
          </a:xfrm>
          <a:prstGeom prst="straightConnector1">
            <a:avLst/>
          </a:prstGeom>
          <a:noFill/>
          <a:ln cap="flat" cmpd="sng" w="19050">
            <a:solidFill>
              <a:srgbClr val="FF0000"/>
            </a:solidFill>
            <a:prstDash val="solid"/>
            <a:round/>
            <a:headEnd len="lg" w="lg" type="none"/>
            <a:tailEnd len="lg" w="lg" type="triangle"/>
          </a:ln>
        </p:spPr>
      </p:cxnSp>
      <p:sp>
        <p:nvSpPr>
          <p:cNvPr id="588" name="Shape 588"/>
          <p:cNvSpPr txBox="1"/>
          <p:nvPr/>
        </p:nvSpPr>
        <p:spPr>
          <a:xfrm>
            <a:off x="688000" y="5442975"/>
            <a:ext cx="1059300" cy="3720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Power, Cost</a:t>
            </a:r>
            <a:endParaRPr/>
          </a:p>
        </p:txBody>
      </p:sp>
      <p:sp>
        <p:nvSpPr>
          <p:cNvPr id="589" name="Shape 589"/>
          <p:cNvSpPr txBox="1"/>
          <p:nvPr/>
        </p:nvSpPr>
        <p:spPr>
          <a:xfrm>
            <a:off x="457200" y="2577200"/>
            <a:ext cx="23493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Can Be Impractical</a:t>
            </a:r>
            <a:endParaRPr/>
          </a:p>
        </p:txBody>
      </p:sp>
      <p:sp>
        <p:nvSpPr>
          <p:cNvPr id="590" name="Shape 590"/>
          <p:cNvSpPr/>
          <p:nvPr/>
        </p:nvSpPr>
        <p:spPr>
          <a:xfrm>
            <a:off x="3635700" y="2362225"/>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Boundary Interior Testing</a:t>
            </a:r>
            <a:endParaRPr/>
          </a:p>
        </p:txBody>
      </p:sp>
      <p:sp>
        <p:nvSpPr>
          <p:cNvPr id="591" name="Shape 591"/>
          <p:cNvSpPr/>
          <p:nvPr/>
        </p:nvSpPr>
        <p:spPr>
          <a:xfrm>
            <a:off x="3635700" y="40078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LCSAJ Testing</a:t>
            </a:r>
            <a:endParaRPr/>
          </a:p>
        </p:txBody>
      </p:sp>
      <p:cxnSp>
        <p:nvCxnSpPr>
          <p:cNvPr id="592" name="Shape 592"/>
          <p:cNvCxnSpPr>
            <a:stCxn id="576" idx="2"/>
            <a:endCxn id="572" idx="0"/>
          </p:cNvCxnSpPr>
          <p:nvPr/>
        </p:nvCxnSpPr>
        <p:spPr>
          <a:xfrm flipH="1">
            <a:off x="4656900" y="4601025"/>
            <a:ext cx="2532900" cy="263400"/>
          </a:xfrm>
          <a:prstGeom prst="straightConnector1">
            <a:avLst/>
          </a:prstGeom>
          <a:noFill/>
          <a:ln cap="flat" cmpd="sng" w="19050">
            <a:solidFill>
              <a:schemeClr val="dk2"/>
            </a:solidFill>
            <a:prstDash val="solid"/>
            <a:round/>
            <a:headEnd len="lg" w="lg" type="none"/>
            <a:tailEnd len="lg" w="lg" type="none"/>
          </a:ln>
        </p:spPr>
      </p:cxnSp>
      <p:sp>
        <p:nvSpPr>
          <p:cNvPr id="593" name="Shape 593"/>
          <p:cNvSpPr/>
          <p:nvPr/>
        </p:nvSpPr>
        <p:spPr>
          <a:xfrm>
            <a:off x="3635700" y="3151200"/>
            <a:ext cx="2042100" cy="578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Loop Boundary Testing</a:t>
            </a:r>
            <a:endParaRPr/>
          </a:p>
        </p:txBody>
      </p:sp>
      <p:sp>
        <p:nvSpPr>
          <p:cNvPr id="594" name="Shape 59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Path Coverage</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Other criteria focus on single elements. </a:t>
            </a:r>
            <a:endParaRPr/>
          </a:p>
          <a:p>
            <a:pPr indent="-419100" lvl="1" marL="914400" marR="0" rtl="0" algn="l">
              <a:lnSpc>
                <a:spcPct val="120000"/>
              </a:lnSpc>
              <a:spcBef>
                <a:spcPts val="0"/>
              </a:spcBef>
              <a:spcAft>
                <a:spcPts val="0"/>
              </a:spcAft>
              <a:buClr>
                <a:schemeClr val="dk1"/>
              </a:buClr>
              <a:buSzPts val="3000"/>
              <a:buFont typeface="Arial"/>
              <a:buChar char="○"/>
            </a:pPr>
            <a:r>
              <a:rPr lang="en"/>
              <a:t>However, all tests execute a sequence of elements - a path through the program.</a:t>
            </a:r>
            <a:endParaRPr/>
          </a:p>
          <a:p>
            <a:pPr indent="-419100" lvl="1" marL="914400" marR="0" rtl="0" algn="l">
              <a:lnSpc>
                <a:spcPct val="120000"/>
              </a:lnSpc>
              <a:spcBef>
                <a:spcPts val="0"/>
              </a:spcBef>
              <a:spcAft>
                <a:spcPts val="0"/>
              </a:spcAft>
              <a:buClr>
                <a:schemeClr val="dk1"/>
              </a:buClr>
              <a:buSzPts val="3000"/>
              <a:buFont typeface="Arial"/>
              <a:buChar char="○"/>
            </a:pPr>
            <a:r>
              <a:rPr lang="en"/>
              <a:t>Combination of elements matters - interaction sequences are the root of many faults.</a:t>
            </a:r>
            <a:endParaRPr/>
          </a:p>
          <a:p>
            <a:pPr indent="-419100" lvl="0" marL="457200" marR="0" rtl="0" algn="l">
              <a:lnSpc>
                <a:spcPct val="120000"/>
              </a:lnSpc>
              <a:spcBef>
                <a:spcPts val="0"/>
              </a:spcBef>
              <a:spcAft>
                <a:spcPts val="0"/>
              </a:spcAft>
              <a:buSzPts val="3000"/>
              <a:buChar char="●"/>
            </a:pPr>
            <a:r>
              <a:rPr lang="en"/>
              <a:t>Path coverage requires that all paths through the CFG are covered.</a:t>
            </a:r>
            <a:endParaRPr/>
          </a:p>
          <a:p>
            <a:pPr indent="-419100" lvl="0" marL="457200" marR="0" rtl="0" algn="l">
              <a:lnSpc>
                <a:spcPct val="120000"/>
              </a:lnSpc>
              <a:spcBef>
                <a:spcPts val="0"/>
              </a:spcBef>
              <a:spcAft>
                <a:spcPts val="0"/>
              </a:spcAft>
              <a:buSzPts val="3000"/>
              <a:buChar char="●"/>
            </a:pPr>
            <a:r>
              <a:rPr lang="en"/>
              <a:t>Coverage = Number of Paths Covered</a:t>
            </a:r>
            <a:endParaRPr/>
          </a:p>
          <a:p>
            <a:pPr indent="0" lvl="0" marL="0" marR="0" rtl="0" algn="l">
              <a:lnSpc>
                <a:spcPct val="120000"/>
              </a:lnSpc>
              <a:spcBef>
                <a:spcPts val="0"/>
              </a:spcBef>
              <a:spcAft>
                <a:spcPts val="0"/>
              </a:spcAft>
              <a:buNone/>
            </a:pPr>
            <a:r>
              <a:rPr lang="en"/>
              <a:t>						Number of Total Paths</a:t>
            </a:r>
            <a:endParaRPr/>
          </a:p>
          <a:p>
            <a:pPr indent="0" lvl="0" marL="0" marR="0" rtl="0" algn="l">
              <a:lnSpc>
                <a:spcPct val="120000"/>
              </a:lnSpc>
              <a:spcBef>
                <a:spcPts val="0"/>
              </a:spcBef>
              <a:spcAft>
                <a:spcPts val="0"/>
              </a:spcAft>
              <a:buNone/>
            </a:pPr>
            <a:r>
              <a:t/>
            </a:r>
            <a:endParaRPr/>
          </a:p>
        </p:txBody>
      </p:sp>
      <p:cxnSp>
        <p:nvCxnSpPr>
          <p:cNvPr id="65" name="Shape 65"/>
          <p:cNvCxnSpPr/>
          <p:nvPr/>
        </p:nvCxnSpPr>
        <p:spPr>
          <a:xfrm flipH="1" rot="10800000">
            <a:off x="2840175" y="5815975"/>
            <a:ext cx="5389500" cy="11700"/>
          </a:xfrm>
          <a:prstGeom prst="straightConnector1">
            <a:avLst/>
          </a:prstGeom>
          <a:noFill/>
          <a:ln cap="flat" cmpd="sng" w="19050">
            <a:solidFill>
              <a:srgbClr val="000000"/>
            </a:solidFill>
            <a:prstDash val="solid"/>
            <a:round/>
            <a:headEnd len="lg" w="lg" type="none"/>
            <a:tailEnd len="lg" w="lg" type="none"/>
          </a:ln>
        </p:spPr>
      </p:cxnSp>
      <p:sp>
        <p:nvSpPr>
          <p:cNvPr id="66" name="Shape 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
        <p:nvSpPr>
          <p:cNvPr id="599" name="Shape 59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600" name="Shape 60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Full path coverage is impractical</a:t>
            </a:r>
            <a:endParaRPr/>
          </a:p>
          <a:p>
            <a:pPr indent="-381000" lvl="1" marL="914400" rtl="0">
              <a:lnSpc>
                <a:spcPct val="120000"/>
              </a:lnSpc>
              <a:spcBef>
                <a:spcPts val="0"/>
              </a:spcBef>
              <a:spcAft>
                <a:spcPts val="0"/>
              </a:spcAft>
              <a:buSzPts val="2400"/>
              <a:buChar char="○"/>
            </a:pPr>
            <a:r>
              <a:rPr lang="en"/>
              <a:t>However, there are strategies to get the benefits of path coverage without the cost.</a:t>
            </a:r>
            <a:endParaRPr/>
          </a:p>
          <a:p>
            <a:pPr indent="-381000" lvl="1" marL="914400" rtl="0">
              <a:lnSpc>
                <a:spcPct val="120000"/>
              </a:lnSpc>
              <a:spcBef>
                <a:spcPts val="0"/>
              </a:spcBef>
              <a:spcAft>
                <a:spcPts val="0"/>
              </a:spcAft>
              <a:buSzPts val="2400"/>
              <a:buChar char="○"/>
            </a:pPr>
            <a:r>
              <a:rPr lang="en"/>
              <a:t>These strategies are based on covering “important” paths or subpaths.</a:t>
            </a:r>
            <a:endParaRPr/>
          </a:p>
          <a:p>
            <a:pPr indent="-419100" lvl="0" marL="457200" marR="0" rtl="0" algn="l">
              <a:lnSpc>
                <a:spcPct val="120000"/>
              </a:lnSpc>
              <a:spcBef>
                <a:spcPts val="0"/>
              </a:spcBef>
              <a:spcAft>
                <a:spcPts val="0"/>
              </a:spcAft>
              <a:buSzPts val="3000"/>
              <a:buChar char="●"/>
            </a:pPr>
            <a:r>
              <a:rPr lang="en"/>
              <a:t>Some metrics carry infeasible obligations.</a:t>
            </a:r>
            <a:endParaRPr/>
          </a:p>
          <a:p>
            <a:pPr indent="-381000" lvl="1" marL="914400" marR="0" rtl="0" algn="l">
              <a:lnSpc>
                <a:spcPct val="120000"/>
              </a:lnSpc>
              <a:spcBef>
                <a:spcPts val="0"/>
              </a:spcBef>
              <a:spcAft>
                <a:spcPts val="0"/>
              </a:spcAft>
              <a:buSzPts val="2400"/>
              <a:buChar char="○"/>
            </a:pPr>
            <a:r>
              <a:rPr lang="en"/>
              <a:t>Goals that cannot be covered by a test case.</a:t>
            </a:r>
            <a:endParaRPr/>
          </a:p>
          <a:p>
            <a:pPr indent="0" lvl="0" marL="45720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601" name="Shape 6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Shape 60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607" name="Shape 6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Masking in logical expressions.</a:t>
            </a:r>
            <a:endParaRPr/>
          </a:p>
          <a:p>
            <a:pPr indent="-419100" lvl="0" marL="457200" marR="0" rtl="0" algn="l">
              <a:lnSpc>
                <a:spcPct val="120000"/>
              </a:lnSpc>
              <a:spcBef>
                <a:spcPts val="0"/>
              </a:spcBef>
              <a:spcAft>
                <a:spcPts val="0"/>
              </a:spcAft>
              <a:buClr>
                <a:schemeClr val="dk1"/>
              </a:buClr>
              <a:buSzPts val="3000"/>
              <a:buFont typeface="Arial"/>
              <a:buChar char="●"/>
            </a:pPr>
            <a:r>
              <a:rPr lang="en"/>
              <a:t>Another form of structural testing:</a:t>
            </a:r>
            <a:endParaRPr/>
          </a:p>
          <a:p>
            <a:pPr indent="-381000" lvl="1" marL="914400" marR="0" rtl="0" algn="l">
              <a:lnSpc>
                <a:spcPct val="120000"/>
              </a:lnSpc>
              <a:spcBef>
                <a:spcPts val="0"/>
              </a:spcBef>
              <a:spcAft>
                <a:spcPts val="0"/>
              </a:spcAft>
              <a:buSzPts val="2400"/>
              <a:buChar char="○"/>
            </a:pPr>
            <a:r>
              <a:rPr lang="en"/>
              <a:t>Data-Flow Coverage</a:t>
            </a:r>
            <a:endParaRPr/>
          </a:p>
          <a:p>
            <a:pPr indent="-381000" lvl="1" marL="914400" marR="0" rtl="0" algn="l">
              <a:lnSpc>
                <a:spcPct val="120000"/>
              </a:lnSpc>
              <a:spcBef>
                <a:spcPts val="0"/>
              </a:spcBef>
              <a:spcAft>
                <a:spcPts val="0"/>
              </a:spcAft>
              <a:buSzPts val="2400"/>
              <a:buChar char="○"/>
            </a:pPr>
            <a:r>
              <a:rPr lang="en"/>
              <a:t>Reading - Chapter 6</a:t>
            </a:r>
            <a:endParaRPr/>
          </a:p>
          <a:p>
            <a:pPr indent="-419100" lvl="0" marL="457200" marR="0" rtl="0" algn="l">
              <a:lnSpc>
                <a:spcPct val="120000"/>
              </a:lnSpc>
              <a:spcBef>
                <a:spcPts val="0"/>
              </a:spcBef>
              <a:spcAft>
                <a:spcPts val="0"/>
              </a:spcAft>
              <a:buSzPts val="3000"/>
              <a:buChar char="●"/>
            </a:pPr>
            <a:r>
              <a:rPr lang="en"/>
              <a:t>Homework - Due Tuesday, 11:59 PM.</a:t>
            </a:r>
            <a:endParaRPr/>
          </a:p>
          <a:p>
            <a:pPr indent="-381000" lvl="1" marL="914400" rtl="0">
              <a:lnSpc>
                <a:spcPct val="120000"/>
              </a:lnSpc>
              <a:spcBef>
                <a:spcPts val="0"/>
              </a:spcBef>
              <a:spcAft>
                <a:spcPts val="0"/>
              </a:spcAft>
              <a:buSzPts val="2400"/>
              <a:buChar char="○"/>
            </a:pPr>
            <a:r>
              <a:rPr lang="en"/>
              <a:t>Questions?</a:t>
            </a:r>
            <a:endParaRPr/>
          </a:p>
          <a:p>
            <a:pPr indent="-419100" lvl="0" marL="457200" marR="0" rtl="0" algn="l">
              <a:lnSpc>
                <a:spcPct val="120000"/>
              </a:lnSpc>
              <a:spcBef>
                <a:spcPts val="0"/>
              </a:spcBef>
              <a:spcAft>
                <a:spcPts val="0"/>
              </a:spcAft>
              <a:buSzPts val="3000"/>
              <a:buChar char="●"/>
            </a:pPr>
            <a:r>
              <a:rPr lang="en"/>
              <a:t>Reading Assignment 2 out.</a:t>
            </a:r>
            <a:endParaRPr/>
          </a:p>
          <a:p>
            <a:pPr indent="-381000" lvl="1" marL="914400" marR="0" rtl="0" algn="l">
              <a:lnSpc>
                <a:spcPct val="120000"/>
              </a:lnSpc>
              <a:spcBef>
                <a:spcPts val="0"/>
              </a:spcBef>
              <a:spcAft>
                <a:spcPts val="0"/>
              </a:spcAft>
              <a:buSzPts val="2400"/>
              <a:buChar char="○"/>
            </a:pPr>
            <a:r>
              <a:rPr lang="en"/>
              <a:t>Alex Groce, Mohammad Amin Alipour, Rahul Gopinath. </a:t>
            </a:r>
            <a:r>
              <a:rPr i="1" lang="en"/>
              <a:t>Coverage and its Discontents</a:t>
            </a:r>
            <a:r>
              <a:rPr lang="en"/>
              <a:t>.</a:t>
            </a:r>
            <a:endParaRPr/>
          </a:p>
          <a:p>
            <a:pPr indent="-381000" lvl="1" marL="914400" marR="0" rtl="0" algn="l">
              <a:lnSpc>
                <a:spcPct val="120000"/>
              </a:lnSpc>
              <a:spcBef>
                <a:spcPts val="0"/>
              </a:spcBef>
              <a:spcAft>
                <a:spcPts val="0"/>
              </a:spcAft>
              <a:buSzPts val="2400"/>
              <a:buChar char="○"/>
            </a:pPr>
            <a:r>
              <a:rPr lang="en"/>
              <a:t>Due February 20th.</a:t>
            </a:r>
            <a:endParaRPr/>
          </a:p>
        </p:txBody>
      </p:sp>
      <p:sp>
        <p:nvSpPr>
          <p:cNvPr id="608" name="Shape 6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457200" y="484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endParaRPr b="0" i="0" u="none" cap="none" strike="noStrike">
              <a:solidFill>
                <a:srgbClr val="FFFFFF"/>
              </a:solidFill>
              <a:latin typeface="Arial"/>
              <a:ea typeface="Arial"/>
              <a:cs typeface="Arial"/>
              <a:sym typeface="Arial"/>
            </a:endParaRPr>
          </a:p>
        </p:txBody>
      </p:sp>
      <p:cxnSp>
        <p:nvCxnSpPr>
          <p:cNvPr id="76" name="Shape 76"/>
          <p:cNvCxnSpPr/>
          <p:nvPr/>
        </p:nvCxnSpPr>
        <p:spPr>
          <a:xfrm>
            <a:off x="6927627" y="2705137"/>
            <a:ext cx="0" cy="365100"/>
          </a:xfrm>
          <a:prstGeom prst="straightConnector1">
            <a:avLst/>
          </a:prstGeom>
          <a:noFill/>
          <a:ln cap="flat" cmpd="sng" w="12700">
            <a:solidFill>
              <a:srgbClr val="000000"/>
            </a:solidFill>
            <a:prstDash val="solid"/>
            <a:round/>
            <a:headEnd len="med" w="med" type="none"/>
            <a:tailEnd len="med" w="med" type="triangle"/>
          </a:ln>
        </p:spPr>
      </p:cxnSp>
      <p:cxnSp>
        <p:nvCxnSpPr>
          <p:cNvPr id="77" name="Shape 77"/>
          <p:cNvCxnSpPr/>
          <p:nvPr/>
        </p:nvCxnSpPr>
        <p:spPr>
          <a:xfrm>
            <a:off x="4905668" y="2705137"/>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78" name="Shape 78"/>
          <p:cNvSpPr/>
          <p:nvPr/>
        </p:nvSpPr>
        <p:spPr>
          <a:xfrm>
            <a:off x="5399537" y="1541500"/>
            <a:ext cx="8076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sp>
        <p:nvSpPr>
          <p:cNvPr id="79" name="Shape 79"/>
          <p:cNvSpPr/>
          <p:nvPr/>
        </p:nvSpPr>
        <p:spPr>
          <a:xfrm>
            <a:off x="4008400" y="2384450"/>
            <a:ext cx="3053100" cy="7494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latin typeface="Arial"/>
                <a:ea typeface="Arial"/>
                <a:cs typeface="Arial"/>
                <a:sym typeface="Arial"/>
              </a:rPr>
              <a:t>i&lt;N and A[i] &lt;X</a:t>
            </a:r>
            <a:endParaRPr b="0" i="0" sz="1800" u="none" cap="none" strike="noStrike">
              <a:latin typeface="Arial"/>
              <a:ea typeface="Arial"/>
              <a:cs typeface="Arial"/>
              <a:sym typeface="Arial"/>
            </a:endParaRPr>
          </a:p>
        </p:txBody>
      </p:sp>
      <p:sp>
        <p:nvSpPr>
          <p:cNvPr id="80" name="Shape 80"/>
          <p:cNvSpPr/>
          <p:nvPr/>
        </p:nvSpPr>
        <p:spPr>
          <a:xfrm>
            <a:off x="5761224" y="3070262"/>
            <a:ext cx="20670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81" name="Shape 81"/>
          <p:cNvSpPr/>
          <p:nvPr/>
        </p:nvSpPr>
        <p:spPr>
          <a:xfrm>
            <a:off x="6863714" y="3827500"/>
            <a:ext cx="15225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82" name="Shape 82"/>
          <p:cNvSpPr/>
          <p:nvPr/>
        </p:nvSpPr>
        <p:spPr>
          <a:xfrm>
            <a:off x="4282522" y="4132300"/>
            <a:ext cx="12450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83" name="Shape 83"/>
          <p:cNvCxnSpPr/>
          <p:nvPr/>
        </p:nvCxnSpPr>
        <p:spPr>
          <a:xfrm>
            <a:off x="5812063" y="2019337"/>
            <a:ext cx="0" cy="352500"/>
          </a:xfrm>
          <a:prstGeom prst="straightConnector1">
            <a:avLst/>
          </a:prstGeom>
          <a:noFill/>
          <a:ln cap="flat" cmpd="sng" w="28575">
            <a:solidFill>
              <a:srgbClr val="000000"/>
            </a:solidFill>
            <a:prstDash val="solid"/>
            <a:round/>
            <a:headEnd len="med" w="med" type="none"/>
            <a:tailEnd len="med" w="med" type="triangle"/>
          </a:ln>
        </p:spPr>
      </p:cxnSp>
      <p:cxnSp>
        <p:nvCxnSpPr>
          <p:cNvPr id="84" name="Shape 84"/>
          <p:cNvCxnSpPr/>
          <p:nvPr/>
        </p:nvCxnSpPr>
        <p:spPr>
          <a:xfrm>
            <a:off x="7834022"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85" name="Shape 85"/>
          <p:cNvCxnSpPr/>
          <p:nvPr/>
        </p:nvCxnSpPr>
        <p:spPr>
          <a:xfrm>
            <a:off x="8118723" y="4816512"/>
            <a:ext cx="464700" cy="0"/>
          </a:xfrm>
          <a:prstGeom prst="straightConnector1">
            <a:avLst/>
          </a:prstGeom>
          <a:noFill/>
          <a:ln cap="flat" cmpd="sng" w="28575">
            <a:solidFill>
              <a:srgbClr val="000000"/>
            </a:solidFill>
            <a:prstDash val="solid"/>
            <a:round/>
            <a:headEnd len="med" w="med" type="none"/>
            <a:tailEnd len="med" w="med" type="none"/>
          </a:ln>
        </p:spPr>
      </p:cxnSp>
      <p:cxnSp>
        <p:nvCxnSpPr>
          <p:cNvPr id="86" name="Shape 86"/>
          <p:cNvCxnSpPr/>
          <p:nvPr/>
        </p:nvCxnSpPr>
        <p:spPr>
          <a:xfrm>
            <a:off x="8600971" y="2781337"/>
            <a:ext cx="0" cy="2028900"/>
          </a:xfrm>
          <a:prstGeom prst="straightConnector1">
            <a:avLst/>
          </a:prstGeom>
          <a:noFill/>
          <a:ln cap="flat" cmpd="sng" w="28575">
            <a:solidFill>
              <a:srgbClr val="000000"/>
            </a:solidFill>
            <a:prstDash val="solid"/>
            <a:round/>
            <a:headEnd len="med" w="med" type="none"/>
            <a:tailEnd len="med" w="med" type="none"/>
          </a:ln>
        </p:spPr>
      </p:cxnSp>
      <p:cxnSp>
        <p:nvCxnSpPr>
          <p:cNvPr id="87" name="Shape 87"/>
          <p:cNvCxnSpPr/>
          <p:nvPr/>
        </p:nvCxnSpPr>
        <p:spPr>
          <a:xfrm>
            <a:off x="5832399" y="2095537"/>
            <a:ext cx="2751000" cy="644400"/>
          </a:xfrm>
          <a:prstGeom prst="straightConnector1">
            <a:avLst/>
          </a:prstGeom>
          <a:noFill/>
          <a:ln cap="flat" cmpd="sng" w="28575">
            <a:solidFill>
              <a:srgbClr val="000000"/>
            </a:solidFill>
            <a:prstDash val="solid"/>
            <a:round/>
            <a:headEnd len="med" w="med" type="triangle"/>
            <a:tailEnd len="med" w="med" type="none"/>
          </a:ln>
        </p:spPr>
      </p:cxnSp>
      <p:sp>
        <p:nvSpPr>
          <p:cNvPr id="88" name="Shape 88"/>
          <p:cNvSpPr/>
          <p:nvPr/>
        </p:nvSpPr>
        <p:spPr>
          <a:xfrm>
            <a:off x="7123735" y="2736875"/>
            <a:ext cx="6714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89" name="Shape 89"/>
          <p:cNvSpPr/>
          <p:nvPr/>
        </p:nvSpPr>
        <p:spPr>
          <a:xfrm>
            <a:off x="4892601" y="3041675"/>
            <a:ext cx="8076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90" name="Shape 90"/>
          <p:cNvSpPr/>
          <p:nvPr/>
        </p:nvSpPr>
        <p:spPr>
          <a:xfrm>
            <a:off x="8015376" y="3390925"/>
            <a:ext cx="6714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91" name="Shape 91"/>
          <p:cNvSpPr/>
          <p:nvPr/>
        </p:nvSpPr>
        <p:spPr>
          <a:xfrm>
            <a:off x="5868728" y="3651275"/>
            <a:ext cx="8076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92" name="Shape 92"/>
          <p:cNvCxnSpPr/>
          <p:nvPr/>
        </p:nvCxnSpPr>
        <p:spPr>
          <a:xfrm>
            <a:off x="5812063" y="3409987"/>
            <a:ext cx="0" cy="1393800"/>
          </a:xfrm>
          <a:prstGeom prst="straightConnector1">
            <a:avLst/>
          </a:prstGeom>
          <a:noFill/>
          <a:ln cap="flat" cmpd="sng" w="28575">
            <a:solidFill>
              <a:srgbClr val="000000"/>
            </a:solidFill>
            <a:prstDash val="solid"/>
            <a:round/>
            <a:headEnd len="med" w="med" type="none"/>
            <a:tailEnd len="med" w="med" type="none"/>
          </a:ln>
        </p:spPr>
      </p:cxnSp>
      <p:cxnSp>
        <p:nvCxnSpPr>
          <p:cNvPr id="93" name="Shape 93"/>
          <p:cNvCxnSpPr/>
          <p:nvPr/>
        </p:nvCxnSpPr>
        <p:spPr>
          <a:xfrm>
            <a:off x="5849830" y="4816512"/>
            <a:ext cx="1623900" cy="0"/>
          </a:xfrm>
          <a:prstGeom prst="straightConnector1">
            <a:avLst/>
          </a:prstGeom>
          <a:noFill/>
          <a:ln cap="flat" cmpd="sng" w="28575">
            <a:solidFill>
              <a:srgbClr val="000000"/>
            </a:solidFill>
            <a:prstDash val="solid"/>
            <a:round/>
            <a:headEnd len="med" w="med" type="none"/>
            <a:tailEnd len="med" w="med" type="triangle"/>
          </a:ln>
        </p:spPr>
      </p:cxnSp>
      <p:sp>
        <p:nvSpPr>
          <p:cNvPr id="94" name="Shape 94"/>
          <p:cNvSpPr/>
          <p:nvPr/>
        </p:nvSpPr>
        <p:spPr>
          <a:xfrm>
            <a:off x="457200" y="1779725"/>
            <a:ext cx="45951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
        <p:nvSpPr>
          <p:cNvPr id="95" name="Shape 95"/>
          <p:cNvSpPr/>
          <p:nvPr/>
        </p:nvSpPr>
        <p:spPr>
          <a:xfrm>
            <a:off x="7491218" y="4589500"/>
            <a:ext cx="6159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cxnSp>
        <p:nvCxnSpPr>
          <p:cNvPr id="96" name="Shape 96"/>
          <p:cNvCxnSpPr/>
          <p:nvPr/>
        </p:nvCxnSpPr>
        <p:spPr>
          <a:xfrm>
            <a:off x="7834022"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97" name="Shape 97"/>
          <p:cNvSpPr txBox="1"/>
          <p:nvPr/>
        </p:nvSpPr>
        <p:spPr>
          <a:xfrm>
            <a:off x="457200" y="4962150"/>
            <a:ext cx="8660100" cy="140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In theory, path coverage is the ultimate coverage metric.</a:t>
            </a:r>
            <a:endParaRPr b="1" sz="2400"/>
          </a:p>
          <a:p>
            <a:pPr indent="0" lvl="0" marL="0" rtl="0">
              <a:spcBef>
                <a:spcPts val="0"/>
              </a:spcBef>
              <a:spcAft>
                <a:spcPts val="0"/>
              </a:spcAft>
              <a:buNone/>
            </a:pPr>
            <a:r>
              <a:rPr b="1" lang="en" sz="2400"/>
              <a:t>In practice, it is impractical.</a:t>
            </a:r>
            <a:endParaRPr b="1" sz="2400"/>
          </a:p>
          <a:p>
            <a:pPr indent="-381000" lvl="0" marL="457200" rtl="0">
              <a:spcBef>
                <a:spcPts val="0"/>
              </a:spcBef>
              <a:spcAft>
                <a:spcPts val="0"/>
              </a:spcAft>
              <a:buSzPts val="2400"/>
              <a:buChar char="●"/>
            </a:pPr>
            <a:r>
              <a:rPr b="1" lang="en" sz="2400"/>
              <a:t>How many paths does this program have?</a:t>
            </a:r>
            <a:endParaRPr b="1" sz="2400"/>
          </a:p>
          <a:p>
            <a:pPr indent="0" lvl="0" marL="0" rtl="0">
              <a:spcBef>
                <a:spcPts val="0"/>
              </a:spcBef>
              <a:spcAft>
                <a:spcPts val="0"/>
              </a:spcAft>
              <a:buNone/>
            </a:pPr>
            <a:r>
              <a:t/>
            </a:r>
            <a:endParaRPr b="1" sz="2400"/>
          </a:p>
        </p:txBody>
      </p:sp>
      <p:sp>
        <p:nvSpPr>
          <p:cNvPr id="98" name="Shape 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cxnSp>
        <p:nvCxnSpPr>
          <p:cNvPr id="107" name="Shape 107"/>
          <p:cNvCxnSpPr>
            <a:stCxn id="108" idx="1"/>
          </p:cNvCxnSpPr>
          <p:nvPr/>
        </p:nvCxnSpPr>
        <p:spPr>
          <a:xfrm rot="10800000">
            <a:off x="3508638" y="2913869"/>
            <a:ext cx="744300" cy="2100"/>
          </a:xfrm>
          <a:prstGeom prst="straightConnector1">
            <a:avLst/>
          </a:prstGeom>
          <a:noFill/>
          <a:ln cap="flat" cmpd="sng" w="19050">
            <a:solidFill>
              <a:schemeClr val="dk2"/>
            </a:solidFill>
            <a:prstDash val="solid"/>
            <a:round/>
            <a:headEnd len="lg" w="lg" type="none"/>
            <a:tailEnd len="lg" w="lg" type="none"/>
          </a:ln>
        </p:spPr>
      </p:cxnSp>
      <p:cxnSp>
        <p:nvCxnSpPr>
          <p:cNvPr id="109" name="Shape 109"/>
          <p:cNvCxnSpPr>
            <a:endCxn id="110" idx="0"/>
          </p:cNvCxnSpPr>
          <p:nvPr/>
        </p:nvCxnSpPr>
        <p:spPr>
          <a:xfrm flipH="1">
            <a:off x="3487763"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111" name="Shape 111"/>
          <p:cNvSpPr/>
          <p:nvPr/>
        </p:nvSpPr>
        <p:spPr>
          <a:xfrm>
            <a:off x="4176738" y="1845200"/>
            <a:ext cx="917575" cy="458788"/>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10" name="Shape 110"/>
          <p:cNvSpPr/>
          <p:nvPr/>
        </p:nvSpPr>
        <p:spPr>
          <a:xfrm>
            <a:off x="3105175" y="3375550"/>
            <a:ext cx="765175" cy="458788"/>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12" name="Shape 112"/>
          <p:cNvSpPr/>
          <p:nvPr/>
        </p:nvSpPr>
        <p:spPr>
          <a:xfrm>
            <a:off x="6242075" y="3221563"/>
            <a:ext cx="917575" cy="460375"/>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13" name="Shape 113"/>
          <p:cNvSpPr/>
          <p:nvPr/>
        </p:nvSpPr>
        <p:spPr>
          <a:xfrm>
            <a:off x="3487763"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14" name="Shape 114"/>
          <p:cNvSpPr/>
          <p:nvPr/>
        </p:nvSpPr>
        <p:spPr>
          <a:xfrm>
            <a:off x="2033613"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15" name="Shape 115"/>
          <p:cNvSpPr/>
          <p:nvPr/>
        </p:nvSpPr>
        <p:spPr>
          <a:xfrm>
            <a:off x="809650"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08" name="Shape 108"/>
          <p:cNvSpPr/>
          <p:nvPr/>
        </p:nvSpPr>
        <p:spPr>
          <a:xfrm>
            <a:off x="4252938" y="2686575"/>
            <a:ext cx="765175" cy="458788"/>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16" name="Shape 116"/>
          <p:cNvSpPr/>
          <p:nvPr/>
        </p:nvSpPr>
        <p:spPr>
          <a:xfrm>
            <a:off x="4405338" y="391053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17" name="Shape 117"/>
          <p:cNvSpPr/>
          <p:nvPr/>
        </p:nvSpPr>
        <p:spPr>
          <a:xfrm>
            <a:off x="1498625" y="398673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18" name="Shape 118"/>
          <p:cNvSpPr/>
          <p:nvPr/>
        </p:nvSpPr>
        <p:spPr>
          <a:xfrm>
            <a:off x="2874988" y="566948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9" name="Shape 119"/>
          <p:cNvCxnSpPr>
            <a:stCxn id="111" idx="2"/>
            <a:endCxn id="108" idx="0"/>
          </p:cNvCxnSpPr>
          <p:nvPr/>
        </p:nvCxnSpPr>
        <p:spPr>
          <a:xfrm>
            <a:off x="4635525" y="2303988"/>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120" name="Shape 120"/>
          <p:cNvCxnSpPr>
            <a:stCxn id="118" idx="2"/>
          </p:cNvCxnSpPr>
          <p:nvPr/>
        </p:nvCxnSpPr>
        <p:spPr>
          <a:xfrm>
            <a:off x="3257576" y="6128275"/>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121" name="Shape 121"/>
          <p:cNvCxnSpPr>
            <a:endCxn id="111" idx="0"/>
          </p:cNvCxnSpPr>
          <p:nvPr/>
        </p:nvCxnSpPr>
        <p:spPr>
          <a:xfrm flipH="1">
            <a:off x="4635525" y="1307000"/>
            <a:ext cx="212700" cy="538200"/>
          </a:xfrm>
          <a:prstGeom prst="straightConnector1">
            <a:avLst/>
          </a:prstGeom>
          <a:noFill/>
          <a:ln cap="flat" cmpd="sng" w="12700">
            <a:solidFill>
              <a:schemeClr val="dk1"/>
            </a:solidFill>
            <a:prstDash val="solid"/>
            <a:miter lim="8000"/>
            <a:headEnd len="med" w="med" type="none"/>
            <a:tailEnd len="med" w="med" type="triangle"/>
          </a:ln>
        </p:spPr>
      </p:cxnSp>
      <p:sp>
        <p:nvSpPr>
          <p:cNvPr id="122" name="Shape 122"/>
          <p:cNvSpPr txBox="1"/>
          <p:nvPr/>
        </p:nvSpPr>
        <p:spPr>
          <a:xfrm>
            <a:off x="349275" y="1457850"/>
            <a:ext cx="2681400" cy="155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How many cases for</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123" name="Shape 123"/>
          <p:cNvSpPr/>
          <p:nvPr/>
        </p:nvSpPr>
        <p:spPr>
          <a:xfrm>
            <a:off x="3406013"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24" name="Shape 124"/>
          <p:cNvSpPr/>
          <p:nvPr/>
        </p:nvSpPr>
        <p:spPr>
          <a:xfrm>
            <a:off x="943138" y="2349725"/>
            <a:ext cx="3365498" cy="4205289"/>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125" name="Shape 125"/>
          <p:cNvSpPr txBox="1"/>
          <p:nvPr>
            <p:ph type="title"/>
          </p:nvPr>
        </p:nvSpPr>
        <p:spPr>
          <a:xfrm>
            <a:off x="457200" y="532113"/>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Path Testing</a:t>
            </a:r>
            <a:endParaRPr b="1" i="0" u="none" cap="none" strike="noStrike">
              <a:solidFill>
                <a:srgbClr val="FFFFFF"/>
              </a:solidFill>
              <a:latin typeface="Arial"/>
              <a:ea typeface="Arial"/>
              <a:cs typeface="Arial"/>
              <a:sym typeface="Arial"/>
            </a:endParaRPr>
          </a:p>
        </p:txBody>
      </p:sp>
      <p:sp>
        <p:nvSpPr>
          <p:cNvPr id="126" name="Shape 126"/>
          <p:cNvSpPr/>
          <p:nvPr/>
        </p:nvSpPr>
        <p:spPr>
          <a:xfrm>
            <a:off x="1770888" y="2356863"/>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cxnSp>
        <p:nvCxnSpPr>
          <p:cNvPr id="127" name="Shape 127"/>
          <p:cNvCxnSpPr>
            <a:stCxn id="108" idx="3"/>
          </p:cNvCxnSpPr>
          <p:nvPr/>
        </p:nvCxnSpPr>
        <p:spPr>
          <a:xfrm flipH="1" rot="10800000">
            <a:off x="5018113" y="2904869"/>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128" name="Shape 128"/>
          <p:cNvCxnSpPr>
            <a:endCxn id="112" idx="0"/>
          </p:cNvCxnSpPr>
          <p:nvPr/>
        </p:nvCxnSpPr>
        <p:spPr>
          <a:xfrm flipH="1">
            <a:off x="6700863"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129" name="Shape 129"/>
          <p:cNvCxnSpPr>
            <a:stCxn id="118"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130" name="Shape 130"/>
          <p:cNvCxnSpPr/>
          <p:nvPr/>
        </p:nvCxnSpPr>
        <p:spPr>
          <a:xfrm rot="10800000">
            <a:off x="7736750" y="2092175"/>
            <a:ext cx="9000" cy="3807900"/>
          </a:xfrm>
          <a:prstGeom prst="straightConnector1">
            <a:avLst/>
          </a:prstGeom>
          <a:noFill/>
          <a:ln cap="flat" cmpd="sng" w="19050">
            <a:solidFill>
              <a:schemeClr val="dk2"/>
            </a:solidFill>
            <a:prstDash val="solid"/>
            <a:round/>
            <a:headEnd len="lg" w="lg" type="none"/>
            <a:tailEnd len="lg" w="lg" type="none"/>
          </a:ln>
        </p:spPr>
      </p:cxnSp>
      <p:cxnSp>
        <p:nvCxnSpPr>
          <p:cNvPr id="131" name="Shape 131"/>
          <p:cNvCxnSpPr>
            <a:endCxn id="111" idx="3"/>
          </p:cNvCxnSpPr>
          <p:nvPr/>
        </p:nvCxnSpPr>
        <p:spPr>
          <a:xfrm rot="10800000">
            <a:off x="5094313" y="2074594"/>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132" name="Shape 132"/>
          <p:cNvCxnSpPr>
            <a:stCxn id="112" idx="2"/>
          </p:cNvCxnSpPr>
          <p:nvPr/>
        </p:nvCxnSpPr>
        <p:spPr>
          <a:xfrm>
            <a:off x="6700863"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133" name="Shape 133"/>
          <p:cNvCxnSpPr/>
          <p:nvPr/>
        </p:nvCxnSpPr>
        <p:spPr>
          <a:xfrm rot="10800000">
            <a:off x="3271025" y="5388825"/>
            <a:ext cx="3461100" cy="9000"/>
          </a:xfrm>
          <a:prstGeom prst="straightConnector1">
            <a:avLst/>
          </a:prstGeom>
          <a:noFill/>
          <a:ln cap="flat" cmpd="sng" w="19050">
            <a:solidFill>
              <a:schemeClr val="dk2"/>
            </a:solidFill>
            <a:prstDash val="solid"/>
            <a:round/>
            <a:headEnd len="lg" w="lg" type="none"/>
            <a:tailEnd len="lg" w="lg" type="none"/>
          </a:ln>
        </p:spPr>
      </p:cxnSp>
      <p:cxnSp>
        <p:nvCxnSpPr>
          <p:cNvPr id="134" name="Shape 134"/>
          <p:cNvCxnSpPr/>
          <p:nvPr/>
        </p:nvCxnSpPr>
        <p:spPr>
          <a:xfrm>
            <a:off x="3280275" y="5388700"/>
            <a:ext cx="9300" cy="264900"/>
          </a:xfrm>
          <a:prstGeom prst="straightConnector1">
            <a:avLst/>
          </a:prstGeom>
          <a:noFill/>
          <a:ln cap="flat" cmpd="sng" w="19050">
            <a:solidFill>
              <a:schemeClr val="dk2"/>
            </a:solidFill>
            <a:prstDash val="solid"/>
            <a:round/>
            <a:headEnd len="lg" w="lg" type="none"/>
            <a:tailEnd len="lg" w="lg" type="triangle"/>
          </a:ln>
        </p:spPr>
      </p:cxnSp>
      <p:sp>
        <p:nvSpPr>
          <p:cNvPr id="135" name="Shape 135"/>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6" name="Shape 136"/>
          <p:cNvSpPr/>
          <p:nvPr/>
        </p:nvSpPr>
        <p:spPr>
          <a:xfrm>
            <a:off x="3718250" y="1976963"/>
            <a:ext cx="4114800" cy="4325938"/>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cxnSp>
        <p:nvCxnSpPr>
          <p:cNvPr id="137" name="Shape 137"/>
          <p:cNvCxnSpPr>
            <a:stCxn id="110" idx="3"/>
          </p:cNvCxnSpPr>
          <p:nvPr/>
        </p:nvCxnSpPr>
        <p:spPr>
          <a:xfrm flipH="1" rot="10800000">
            <a:off x="3870350" y="3598944"/>
            <a:ext cx="934800" cy="6000"/>
          </a:xfrm>
          <a:prstGeom prst="straightConnector1">
            <a:avLst/>
          </a:prstGeom>
          <a:noFill/>
          <a:ln cap="flat" cmpd="sng" w="19050">
            <a:solidFill>
              <a:schemeClr val="dk2"/>
            </a:solidFill>
            <a:prstDash val="solid"/>
            <a:round/>
            <a:headEnd len="lg" w="lg" type="none"/>
            <a:tailEnd len="lg" w="lg" type="none"/>
          </a:ln>
        </p:spPr>
      </p:cxnSp>
      <p:cxnSp>
        <p:nvCxnSpPr>
          <p:cNvPr id="138" name="Shape 138"/>
          <p:cNvCxnSpPr/>
          <p:nvPr/>
        </p:nvCxnSpPr>
        <p:spPr>
          <a:xfrm>
            <a:off x="4796175" y="3589725"/>
            <a:ext cx="0" cy="328500"/>
          </a:xfrm>
          <a:prstGeom prst="straightConnector1">
            <a:avLst/>
          </a:prstGeom>
          <a:noFill/>
          <a:ln cap="flat" cmpd="sng" w="19050">
            <a:solidFill>
              <a:schemeClr val="dk2"/>
            </a:solidFill>
            <a:prstDash val="solid"/>
            <a:round/>
            <a:headEnd len="lg" w="lg" type="none"/>
            <a:tailEnd len="lg" w="lg" type="triangle"/>
          </a:ln>
        </p:spPr>
      </p:cxnSp>
      <p:cxnSp>
        <p:nvCxnSpPr>
          <p:cNvPr id="139" name="Shape 139"/>
          <p:cNvCxnSpPr>
            <a:stCxn id="110" idx="1"/>
          </p:cNvCxnSpPr>
          <p:nvPr/>
        </p:nvCxnSpPr>
        <p:spPr>
          <a:xfrm flipH="1">
            <a:off x="1910575" y="3604944"/>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140" name="Shape 140"/>
          <p:cNvCxnSpPr>
            <a:endCxn id="117" idx="0"/>
          </p:cNvCxnSpPr>
          <p:nvPr/>
        </p:nvCxnSpPr>
        <p:spPr>
          <a:xfrm flipH="1">
            <a:off x="1881213" y="3598838"/>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142" name="Shape 142"/>
          <p:cNvCxnSpPr>
            <a:stCxn id="113" idx="0"/>
          </p:cNvCxnSpPr>
          <p:nvPr/>
        </p:nvCxnSpPr>
        <p:spPr>
          <a:xfrm flipH="1" rot="10800000">
            <a:off x="3946550" y="4155813"/>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143" name="Shape 143"/>
          <p:cNvCxnSpPr/>
          <p:nvPr/>
        </p:nvCxnSpPr>
        <p:spPr>
          <a:xfrm>
            <a:off x="3946900" y="4146775"/>
            <a:ext cx="456600" cy="0"/>
          </a:xfrm>
          <a:prstGeom prst="straightConnector1">
            <a:avLst/>
          </a:prstGeom>
          <a:noFill/>
          <a:ln cap="flat" cmpd="sng" w="19050">
            <a:solidFill>
              <a:schemeClr val="dk2"/>
            </a:solidFill>
            <a:prstDash val="solid"/>
            <a:round/>
            <a:headEnd len="lg" w="lg" type="none"/>
            <a:tailEnd len="lg" w="lg" type="none"/>
          </a:ln>
        </p:spPr>
      </p:cxnSp>
      <p:cxnSp>
        <p:nvCxnSpPr>
          <p:cNvPr id="144" name="Shape 144"/>
          <p:cNvCxnSpPr/>
          <p:nvPr/>
        </p:nvCxnSpPr>
        <p:spPr>
          <a:xfrm>
            <a:off x="3965175" y="5151275"/>
            <a:ext cx="0" cy="246600"/>
          </a:xfrm>
          <a:prstGeom prst="straightConnector1">
            <a:avLst/>
          </a:prstGeom>
          <a:noFill/>
          <a:ln cap="flat" cmpd="sng" w="19050">
            <a:solidFill>
              <a:schemeClr val="dk2"/>
            </a:solidFill>
            <a:prstDash val="solid"/>
            <a:round/>
            <a:headEnd len="lg" w="lg" type="none"/>
            <a:tailEnd len="lg" w="lg" type="none"/>
          </a:ln>
        </p:spPr>
      </p:cxnSp>
      <p:cxnSp>
        <p:nvCxnSpPr>
          <p:cNvPr id="145" name="Shape 145"/>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146" name="Shape 146"/>
          <p:cNvCxnSpPr>
            <a:stCxn id="115" idx="2"/>
          </p:cNvCxnSpPr>
          <p:nvPr/>
        </p:nvCxnSpPr>
        <p:spPr>
          <a:xfrm>
            <a:off x="1268438" y="5134500"/>
            <a:ext cx="2700" cy="263400"/>
          </a:xfrm>
          <a:prstGeom prst="straightConnector1">
            <a:avLst/>
          </a:prstGeom>
          <a:noFill/>
          <a:ln cap="flat" cmpd="sng" w="19050">
            <a:solidFill>
              <a:schemeClr val="dk2"/>
            </a:solidFill>
            <a:prstDash val="solid"/>
            <a:round/>
            <a:headEnd len="lg" w="lg" type="none"/>
            <a:tailEnd len="lg" w="lg" type="none"/>
          </a:ln>
        </p:spPr>
      </p:cxnSp>
      <p:cxnSp>
        <p:nvCxnSpPr>
          <p:cNvPr id="147" name="Shape 147"/>
          <p:cNvCxnSpPr>
            <a:stCxn id="114" idx="2"/>
          </p:cNvCxnSpPr>
          <p:nvPr/>
        </p:nvCxnSpPr>
        <p:spPr>
          <a:xfrm>
            <a:off x="2492401" y="5134500"/>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148" name="Shape 148"/>
          <p:cNvCxnSpPr>
            <a:endCxn id="114" idx="0"/>
          </p:cNvCxnSpPr>
          <p:nvPr/>
        </p:nvCxnSpPr>
        <p:spPr>
          <a:xfrm flipH="1">
            <a:off x="2492401" y="4229013"/>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149" name="Shape 149"/>
          <p:cNvCxnSpPr>
            <a:endCxn id="115" idx="0"/>
          </p:cNvCxnSpPr>
          <p:nvPr/>
        </p:nvCxnSpPr>
        <p:spPr>
          <a:xfrm flipH="1">
            <a:off x="1268438" y="4210713"/>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150" name="Shape 150"/>
          <p:cNvCxnSpPr>
            <a:stCxn id="117"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151" name="Shape 151"/>
          <p:cNvCxnSpPr>
            <a:stCxn id="117"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152" name="Shape 152"/>
          <p:cNvSpPr/>
          <p:nvPr/>
        </p:nvSpPr>
        <p:spPr>
          <a:xfrm>
            <a:off x="3073575" y="2318775"/>
            <a:ext cx="1600200" cy="4190999"/>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3" name="Shape 153"/>
          <p:cNvSpPr/>
          <p:nvPr/>
        </p:nvSpPr>
        <p:spPr>
          <a:xfrm>
            <a:off x="3151188" y="2304000"/>
            <a:ext cx="2125663" cy="4122738"/>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4" name="Shape 154"/>
          <p:cNvSpPr txBox="1"/>
          <p:nvPr/>
        </p:nvSpPr>
        <p:spPr>
          <a:xfrm>
            <a:off x="7226327" y="4365925"/>
            <a:ext cx="1746300" cy="4587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155" name="Shape 1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Number of Tests</a:t>
            </a:r>
            <a:endParaRPr/>
          </a:p>
        </p:txBody>
      </p:sp>
      <p:sp>
        <p:nvSpPr>
          <p:cNvPr id="161" name="Shape 1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t/>
            </a:r>
            <a:endParaRPr/>
          </a:p>
          <a:p>
            <a:pPr indent="0" lvl="0" marL="0" rtl="0">
              <a:spcBef>
                <a:spcPts val="0"/>
              </a:spcBef>
              <a:spcAft>
                <a:spcPts val="0"/>
              </a:spcAft>
              <a:buClr>
                <a:schemeClr val="dk1"/>
              </a:buClr>
              <a:buFont typeface="Arial"/>
              <a:buNone/>
            </a:pPr>
            <a:r>
              <a:rPr lang="en" sz="3200"/>
              <a:t>Path coverage for that loop bound requires:</a:t>
            </a:r>
            <a:endParaRPr sz="3200"/>
          </a:p>
          <a:p>
            <a:pPr indent="0" lvl="0" marL="0" rtl="0">
              <a:spcBef>
                <a:spcPts val="0"/>
              </a:spcBef>
              <a:spcAft>
                <a:spcPts val="0"/>
              </a:spcAft>
              <a:buNone/>
            </a:pPr>
            <a:r>
              <a:rPr b="1" lang="en" sz="3200"/>
              <a:t>3,656,158,440,062,976</a:t>
            </a:r>
            <a:r>
              <a:rPr lang="en" sz="3200"/>
              <a:t> test cases</a:t>
            </a:r>
            <a:endParaRPr sz="3200"/>
          </a:p>
          <a:p>
            <a:pPr indent="0" lvl="0" marL="0" rtl="0">
              <a:spcBef>
                <a:spcPts val="0"/>
              </a:spcBef>
              <a:spcAft>
                <a:spcPts val="0"/>
              </a:spcAft>
              <a:buClr>
                <a:schemeClr val="dk1"/>
              </a:buClr>
              <a:buSzPts val="1100"/>
              <a:buFont typeface="Arial"/>
              <a:buNone/>
            </a:pPr>
            <a:br>
              <a:rPr lang="en" sz="3200"/>
            </a:br>
            <a:r>
              <a:rPr lang="en" sz="3200"/>
              <a:t>If you run 1000 tests per second, this will take </a:t>
            </a:r>
            <a:r>
              <a:rPr b="1" lang="en" sz="3200"/>
              <a:t>116,000 years</a:t>
            </a:r>
            <a:r>
              <a:rPr lang="en"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en"/>
              <a:t>However, there are ways to get some of the benefits of path coverage without the cost...</a:t>
            </a:r>
            <a:endParaRPr/>
          </a:p>
        </p:txBody>
      </p:sp>
      <p:sp>
        <p:nvSpPr>
          <p:cNvPr id="162" name="Shape 1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Path Coverage</a:t>
            </a:r>
            <a:endParaRPr/>
          </a:p>
        </p:txBody>
      </p:sp>
      <p:sp>
        <p:nvSpPr>
          <p:cNvPr id="168" name="Shape 16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Theoretically, the strongest coverage metric.</a:t>
            </a:r>
            <a:endParaRPr/>
          </a:p>
          <a:p>
            <a:pPr indent="-381000" lvl="1" marL="914400" rtl="0">
              <a:lnSpc>
                <a:spcPct val="120000"/>
              </a:lnSpc>
              <a:spcBef>
                <a:spcPts val="0"/>
              </a:spcBef>
              <a:spcAft>
                <a:spcPts val="0"/>
              </a:spcAft>
              <a:buSzPts val="2400"/>
              <a:buChar char="○"/>
            </a:pPr>
            <a:r>
              <a:rPr lang="en"/>
              <a:t>Many faults emerge through sequences of interactions.</a:t>
            </a:r>
            <a:endParaRPr/>
          </a:p>
          <a:p>
            <a:pPr indent="-419100" lvl="0" marL="457200" rtl="0">
              <a:lnSpc>
                <a:spcPct val="120000"/>
              </a:lnSpc>
              <a:spcBef>
                <a:spcPts val="0"/>
              </a:spcBef>
              <a:spcAft>
                <a:spcPts val="0"/>
              </a:spcAft>
              <a:buSzPts val="3000"/>
              <a:buChar char="●"/>
            </a:pPr>
            <a:r>
              <a:rPr lang="en"/>
              <a:t>But… Generally impossible to achieve. </a:t>
            </a:r>
            <a:endParaRPr/>
          </a:p>
          <a:p>
            <a:pPr indent="-381000" lvl="1" marL="914400" rtl="0">
              <a:lnSpc>
                <a:spcPct val="120000"/>
              </a:lnSpc>
              <a:spcBef>
                <a:spcPts val="0"/>
              </a:spcBef>
              <a:spcAft>
                <a:spcPts val="0"/>
              </a:spcAft>
              <a:buSzPts val="2400"/>
              <a:buChar char="○"/>
            </a:pPr>
            <a:r>
              <a:rPr lang="en"/>
              <a:t>Loops result in an infinite number of path variations.</a:t>
            </a:r>
            <a:endParaRPr/>
          </a:p>
          <a:p>
            <a:pPr indent="-381000" lvl="1" marL="914400" rtl="0">
              <a:lnSpc>
                <a:spcPct val="120000"/>
              </a:lnSpc>
              <a:spcBef>
                <a:spcPts val="0"/>
              </a:spcBef>
              <a:spcAft>
                <a:spcPts val="0"/>
              </a:spcAft>
              <a:buSzPts val="2400"/>
              <a:buChar char="○"/>
            </a:pPr>
            <a:r>
              <a:rPr lang="en"/>
              <a:t>Even bounding number of loop executions leaves an infeasible number of tests.</a:t>
            </a:r>
            <a:endParaRPr/>
          </a:p>
        </p:txBody>
      </p:sp>
      <p:sp>
        <p:nvSpPr>
          <p:cNvPr id="169" name="Shape 1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Boundary Interior Coverage</a:t>
            </a:r>
            <a:endParaRPr/>
          </a:p>
        </p:txBody>
      </p:sp>
      <p:sp>
        <p:nvSpPr>
          <p:cNvPr id="175" name="Shape 1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Need to partition the infinite set of paths into a finite number of classes.</a:t>
            </a:r>
            <a:endParaRPr/>
          </a:p>
          <a:p>
            <a:pPr indent="-419100" lvl="0" marL="457200" marR="0" rtl="0" algn="l">
              <a:lnSpc>
                <a:spcPct val="120000"/>
              </a:lnSpc>
              <a:spcBef>
                <a:spcPts val="0"/>
              </a:spcBef>
              <a:spcAft>
                <a:spcPts val="0"/>
              </a:spcAft>
              <a:buSzPts val="3000"/>
              <a:buChar char="●"/>
            </a:pPr>
            <a:r>
              <a:rPr b="1" lang="en"/>
              <a:t>Boundary Interior Coverage</a:t>
            </a:r>
            <a:r>
              <a:rPr lang="en"/>
              <a:t> groups paths that differ only in the subpath they follow when repeating the body of a loop.</a:t>
            </a:r>
            <a:endParaRPr/>
          </a:p>
          <a:p>
            <a:pPr indent="-381000" lvl="1" marL="914400" marR="0" rtl="0" algn="l">
              <a:lnSpc>
                <a:spcPct val="120000"/>
              </a:lnSpc>
              <a:spcBef>
                <a:spcPts val="0"/>
              </a:spcBef>
              <a:spcAft>
                <a:spcPts val="0"/>
              </a:spcAft>
              <a:buSzPts val="2400"/>
              <a:buChar char="○"/>
            </a:pPr>
            <a:r>
              <a:rPr lang="en"/>
              <a:t>Executing a loop 20 times is a different path than executing it twice, but the same </a:t>
            </a:r>
            <a:r>
              <a:rPr i="1" lang="en"/>
              <a:t>subsequences</a:t>
            </a:r>
            <a:r>
              <a:rPr lang="en"/>
              <a:t> of statements repeat over and over.</a:t>
            </a:r>
            <a:endParaRPr/>
          </a:p>
        </p:txBody>
      </p:sp>
      <p:sp>
        <p:nvSpPr>
          <p:cNvPr id="176" name="Shape 1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Boundary Interior Coverage</a:t>
            </a:r>
            <a:endParaRPr/>
          </a:p>
        </p:txBody>
      </p:sp>
      <p:sp>
        <p:nvSpPr>
          <p:cNvPr id="182" name="Shape 182"/>
          <p:cNvSpPr/>
          <p:nvPr/>
        </p:nvSpPr>
        <p:spPr>
          <a:xfrm>
            <a:off x="1458550" y="18113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lang="en"/>
              <a:t>A</a:t>
            </a:r>
            <a:endParaRPr/>
          </a:p>
        </p:txBody>
      </p:sp>
      <p:sp>
        <p:nvSpPr>
          <p:cNvPr id="183" name="Shape 183"/>
          <p:cNvSpPr/>
          <p:nvPr/>
        </p:nvSpPr>
        <p:spPr>
          <a:xfrm>
            <a:off x="1375300" y="2329700"/>
            <a:ext cx="538200" cy="489300"/>
          </a:xfrm>
          <a:prstGeom prst="diamond">
            <a:avLst/>
          </a:prstGeom>
          <a:solidFill>
            <a:srgbClr val="FF0000"/>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l">
              <a:spcBef>
                <a:spcPts val="0"/>
              </a:spcBef>
              <a:spcAft>
                <a:spcPts val="0"/>
              </a:spcAft>
              <a:buNone/>
            </a:pPr>
            <a:r>
              <a:rPr lang="en"/>
              <a:t>B</a:t>
            </a:r>
            <a:endParaRPr/>
          </a:p>
        </p:txBody>
      </p:sp>
      <p:cxnSp>
        <p:nvCxnSpPr>
          <p:cNvPr id="184" name="Shape 184"/>
          <p:cNvCxnSpPr>
            <a:stCxn id="182" idx="2"/>
            <a:endCxn id="183" idx="0"/>
          </p:cNvCxnSpPr>
          <p:nvPr/>
        </p:nvCxnSpPr>
        <p:spPr>
          <a:xfrm>
            <a:off x="1644400" y="2173400"/>
            <a:ext cx="0" cy="156300"/>
          </a:xfrm>
          <a:prstGeom prst="straightConnector1">
            <a:avLst/>
          </a:prstGeom>
          <a:noFill/>
          <a:ln cap="flat" cmpd="sng" w="9525">
            <a:solidFill>
              <a:schemeClr val="dk2"/>
            </a:solidFill>
            <a:prstDash val="solid"/>
            <a:round/>
            <a:headEnd len="lg" w="lg" type="none"/>
            <a:tailEnd len="lg" w="lg" type="triangle"/>
          </a:ln>
        </p:spPr>
      </p:cxnSp>
      <p:sp>
        <p:nvSpPr>
          <p:cNvPr id="185" name="Shape 185"/>
          <p:cNvSpPr/>
          <p:nvPr/>
        </p:nvSpPr>
        <p:spPr>
          <a:xfrm>
            <a:off x="1003600" y="311235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cxnSp>
        <p:nvCxnSpPr>
          <p:cNvPr id="186" name="Shape 186"/>
          <p:cNvCxnSpPr>
            <a:stCxn id="183" idx="2"/>
            <a:endCxn id="185" idx="0"/>
          </p:cNvCxnSpPr>
          <p:nvPr/>
        </p:nvCxnSpPr>
        <p:spPr>
          <a:xfrm flipH="1">
            <a:off x="1189300" y="2819000"/>
            <a:ext cx="455100" cy="293400"/>
          </a:xfrm>
          <a:prstGeom prst="straightConnector1">
            <a:avLst/>
          </a:prstGeom>
          <a:noFill/>
          <a:ln cap="flat" cmpd="sng" w="9525">
            <a:solidFill>
              <a:schemeClr val="dk2"/>
            </a:solidFill>
            <a:prstDash val="solid"/>
            <a:round/>
            <a:headEnd len="lg" w="lg" type="none"/>
            <a:tailEnd len="lg" w="lg" type="triangle"/>
          </a:ln>
        </p:spPr>
      </p:cxnSp>
      <p:sp>
        <p:nvSpPr>
          <p:cNvPr id="187" name="Shape 187"/>
          <p:cNvSpPr/>
          <p:nvPr/>
        </p:nvSpPr>
        <p:spPr>
          <a:xfrm>
            <a:off x="1761775" y="3048750"/>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188" name="Shape 188"/>
          <p:cNvCxnSpPr>
            <a:stCxn id="183" idx="2"/>
            <a:endCxn id="187" idx="0"/>
          </p:cNvCxnSpPr>
          <p:nvPr/>
        </p:nvCxnSpPr>
        <p:spPr>
          <a:xfrm>
            <a:off x="1644400" y="2819000"/>
            <a:ext cx="386400" cy="229800"/>
          </a:xfrm>
          <a:prstGeom prst="straightConnector1">
            <a:avLst/>
          </a:prstGeom>
          <a:noFill/>
          <a:ln cap="flat" cmpd="sng" w="9525">
            <a:solidFill>
              <a:schemeClr val="dk2"/>
            </a:solidFill>
            <a:prstDash val="solid"/>
            <a:round/>
            <a:headEnd len="lg" w="lg" type="none"/>
            <a:tailEnd len="lg" w="lg" type="triangle"/>
          </a:ln>
        </p:spPr>
      </p:cxnSp>
      <p:sp>
        <p:nvSpPr>
          <p:cNvPr id="189" name="Shape 189"/>
          <p:cNvSpPr/>
          <p:nvPr/>
        </p:nvSpPr>
        <p:spPr>
          <a:xfrm>
            <a:off x="1458550" y="3742400"/>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190" name="Shape 190"/>
          <p:cNvCxnSpPr>
            <a:stCxn id="187" idx="2"/>
            <a:endCxn id="189" idx="0"/>
          </p:cNvCxnSpPr>
          <p:nvPr/>
        </p:nvCxnSpPr>
        <p:spPr>
          <a:xfrm flipH="1">
            <a:off x="1727575" y="3538050"/>
            <a:ext cx="303300" cy="204300"/>
          </a:xfrm>
          <a:prstGeom prst="straightConnector1">
            <a:avLst/>
          </a:prstGeom>
          <a:noFill/>
          <a:ln cap="flat" cmpd="sng" w="9525">
            <a:solidFill>
              <a:schemeClr val="dk2"/>
            </a:solidFill>
            <a:prstDash val="solid"/>
            <a:round/>
            <a:headEnd len="lg" w="lg" type="none"/>
            <a:tailEnd len="lg" w="lg" type="triangle"/>
          </a:ln>
        </p:spPr>
      </p:cxnSp>
      <p:sp>
        <p:nvSpPr>
          <p:cNvPr id="191" name="Shape 191"/>
          <p:cNvSpPr/>
          <p:nvPr/>
        </p:nvSpPr>
        <p:spPr>
          <a:xfrm>
            <a:off x="2193025" y="37424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cxnSp>
        <p:nvCxnSpPr>
          <p:cNvPr id="192" name="Shape 192"/>
          <p:cNvCxnSpPr>
            <a:stCxn id="187" idx="2"/>
            <a:endCxn id="191" idx="0"/>
          </p:cNvCxnSpPr>
          <p:nvPr/>
        </p:nvCxnSpPr>
        <p:spPr>
          <a:xfrm>
            <a:off x="2030875" y="3538050"/>
            <a:ext cx="348000" cy="204300"/>
          </a:xfrm>
          <a:prstGeom prst="straightConnector1">
            <a:avLst/>
          </a:prstGeom>
          <a:noFill/>
          <a:ln cap="flat" cmpd="sng" w="9525">
            <a:solidFill>
              <a:schemeClr val="dk2"/>
            </a:solidFill>
            <a:prstDash val="solid"/>
            <a:round/>
            <a:headEnd len="lg" w="lg" type="none"/>
            <a:tailEnd len="lg" w="lg" type="triangle"/>
          </a:ln>
        </p:spPr>
      </p:cxnSp>
      <p:sp>
        <p:nvSpPr>
          <p:cNvPr id="193" name="Shape 193"/>
          <p:cNvSpPr/>
          <p:nvPr/>
        </p:nvSpPr>
        <p:spPr>
          <a:xfrm>
            <a:off x="1086850" y="44248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194" name="Shape 194"/>
          <p:cNvSpPr/>
          <p:nvPr/>
        </p:nvSpPr>
        <p:spPr>
          <a:xfrm>
            <a:off x="1830250" y="4413400"/>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195" name="Shape 195"/>
          <p:cNvCxnSpPr>
            <a:stCxn id="189" idx="2"/>
            <a:endCxn id="193" idx="0"/>
          </p:cNvCxnSpPr>
          <p:nvPr/>
        </p:nvCxnSpPr>
        <p:spPr>
          <a:xfrm flipH="1">
            <a:off x="1272550" y="4231700"/>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196" name="Shape 196"/>
          <p:cNvCxnSpPr>
            <a:stCxn id="189" idx="2"/>
            <a:endCxn id="194" idx="0"/>
          </p:cNvCxnSpPr>
          <p:nvPr/>
        </p:nvCxnSpPr>
        <p:spPr>
          <a:xfrm>
            <a:off x="1727650" y="4231700"/>
            <a:ext cx="371700" cy="181800"/>
          </a:xfrm>
          <a:prstGeom prst="straightConnector1">
            <a:avLst/>
          </a:prstGeom>
          <a:noFill/>
          <a:ln cap="flat" cmpd="sng" w="9525">
            <a:solidFill>
              <a:schemeClr val="dk2"/>
            </a:solidFill>
            <a:prstDash val="solid"/>
            <a:round/>
            <a:headEnd len="lg" w="lg" type="none"/>
            <a:tailEnd len="lg" w="lg" type="triangle"/>
          </a:ln>
        </p:spPr>
      </p:cxnSp>
      <p:sp>
        <p:nvSpPr>
          <p:cNvPr id="197" name="Shape 197"/>
          <p:cNvSpPr/>
          <p:nvPr/>
        </p:nvSpPr>
        <p:spPr>
          <a:xfrm>
            <a:off x="1644400" y="501745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t>
            </a:r>
            <a:endParaRPr/>
          </a:p>
        </p:txBody>
      </p:sp>
      <p:sp>
        <p:nvSpPr>
          <p:cNvPr id="198" name="Shape 198"/>
          <p:cNvSpPr/>
          <p:nvPr/>
        </p:nvSpPr>
        <p:spPr>
          <a:xfrm>
            <a:off x="2193025" y="501745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199" name="Shape 199"/>
          <p:cNvCxnSpPr>
            <a:stCxn id="194" idx="2"/>
            <a:endCxn id="197" idx="0"/>
          </p:cNvCxnSpPr>
          <p:nvPr/>
        </p:nvCxnSpPr>
        <p:spPr>
          <a:xfrm flipH="1">
            <a:off x="1830250" y="4902700"/>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00" name="Shape 200"/>
          <p:cNvCxnSpPr>
            <a:stCxn id="194" idx="2"/>
            <a:endCxn id="198" idx="0"/>
          </p:cNvCxnSpPr>
          <p:nvPr/>
        </p:nvCxnSpPr>
        <p:spPr>
          <a:xfrm>
            <a:off x="2099350" y="4902700"/>
            <a:ext cx="279600" cy="114600"/>
          </a:xfrm>
          <a:prstGeom prst="straightConnector1">
            <a:avLst/>
          </a:prstGeom>
          <a:noFill/>
          <a:ln cap="flat" cmpd="sng" w="9525">
            <a:solidFill>
              <a:schemeClr val="dk2"/>
            </a:solidFill>
            <a:prstDash val="solid"/>
            <a:round/>
            <a:headEnd len="lg" w="lg" type="none"/>
            <a:tailEnd len="lg" w="lg" type="triangle"/>
          </a:ln>
        </p:spPr>
      </p:cxnSp>
      <p:sp>
        <p:nvSpPr>
          <p:cNvPr id="201" name="Shape 201"/>
          <p:cNvSpPr/>
          <p:nvPr/>
        </p:nvSpPr>
        <p:spPr>
          <a:xfrm>
            <a:off x="1913500" y="559518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cxnSp>
        <p:nvCxnSpPr>
          <p:cNvPr id="202" name="Shape 202"/>
          <p:cNvCxnSpPr>
            <a:stCxn id="197" idx="2"/>
            <a:endCxn id="201" idx="0"/>
          </p:cNvCxnSpPr>
          <p:nvPr/>
        </p:nvCxnSpPr>
        <p:spPr>
          <a:xfrm>
            <a:off x="1830250" y="5379550"/>
            <a:ext cx="269100" cy="215700"/>
          </a:xfrm>
          <a:prstGeom prst="straightConnector1">
            <a:avLst/>
          </a:prstGeom>
          <a:noFill/>
          <a:ln cap="flat" cmpd="sng" w="9525">
            <a:solidFill>
              <a:schemeClr val="dk2"/>
            </a:solidFill>
            <a:prstDash val="solid"/>
            <a:round/>
            <a:headEnd len="lg" w="lg" type="none"/>
            <a:tailEnd len="lg" w="lg" type="triangle"/>
          </a:ln>
        </p:spPr>
      </p:cxnSp>
      <p:cxnSp>
        <p:nvCxnSpPr>
          <p:cNvPr id="203" name="Shape 203"/>
          <p:cNvCxnSpPr>
            <a:stCxn id="198" idx="2"/>
            <a:endCxn id="201" idx="0"/>
          </p:cNvCxnSpPr>
          <p:nvPr/>
        </p:nvCxnSpPr>
        <p:spPr>
          <a:xfrm flipH="1">
            <a:off x="2099275" y="5379550"/>
            <a:ext cx="279600" cy="215700"/>
          </a:xfrm>
          <a:prstGeom prst="straightConnector1">
            <a:avLst/>
          </a:prstGeom>
          <a:noFill/>
          <a:ln cap="flat" cmpd="sng" w="9525">
            <a:solidFill>
              <a:schemeClr val="dk2"/>
            </a:solidFill>
            <a:prstDash val="solid"/>
            <a:round/>
            <a:headEnd len="lg" w="lg" type="none"/>
            <a:tailEnd len="lg" w="lg" type="triangle"/>
          </a:ln>
        </p:spPr>
      </p:cxnSp>
      <p:sp>
        <p:nvSpPr>
          <p:cNvPr id="204" name="Shape 204"/>
          <p:cNvSpPr/>
          <p:nvPr/>
        </p:nvSpPr>
        <p:spPr>
          <a:xfrm>
            <a:off x="1262900" y="4795150"/>
            <a:ext cx="635900" cy="929400"/>
          </a:xfrm>
          <a:custGeom>
            <a:pathLst>
              <a:path extrusionOk="0" h="37176" w="25436">
                <a:moveTo>
                  <a:pt x="0" y="0"/>
                </a:moveTo>
                <a:lnTo>
                  <a:pt x="391" y="37176"/>
                </a:lnTo>
                <a:lnTo>
                  <a:pt x="25436" y="37176"/>
                </a:lnTo>
              </a:path>
            </a:pathLst>
          </a:custGeom>
          <a:noFill/>
          <a:ln cap="flat" cmpd="sng" w="9525">
            <a:solidFill>
              <a:schemeClr val="dk2"/>
            </a:solidFill>
            <a:prstDash val="solid"/>
            <a:round/>
            <a:headEnd len="lg" w="lg" type="none"/>
            <a:tailEnd len="lg" w="lg" type="triangle"/>
          </a:ln>
        </p:spPr>
      </p:sp>
      <p:sp>
        <p:nvSpPr>
          <p:cNvPr id="205" name="Shape 205"/>
          <p:cNvSpPr/>
          <p:nvPr/>
        </p:nvSpPr>
        <p:spPr>
          <a:xfrm>
            <a:off x="2319475" y="3963600"/>
            <a:ext cx="704400" cy="1809875"/>
          </a:xfrm>
          <a:custGeom>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lg" w="lg" type="none"/>
            <a:tailEnd len="lg" w="lg" type="triangle"/>
          </a:ln>
        </p:spPr>
      </p:sp>
      <p:sp>
        <p:nvSpPr>
          <p:cNvPr id="206" name="Shape 206"/>
          <p:cNvSpPr/>
          <p:nvPr/>
        </p:nvSpPr>
        <p:spPr>
          <a:xfrm>
            <a:off x="1810750" y="2251525"/>
            <a:ext cx="1418575" cy="3981750"/>
          </a:xfrm>
          <a:custGeom>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lg" w="lg" type="none"/>
            <a:tailEnd len="lg" w="lg" type="triangle"/>
          </a:ln>
        </p:spPr>
      </p:sp>
      <p:sp>
        <p:nvSpPr>
          <p:cNvPr id="207" name="Shape 207"/>
          <p:cNvSpPr/>
          <p:nvPr/>
        </p:nvSpPr>
        <p:spPr>
          <a:xfrm>
            <a:off x="5405925" y="170678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208" name="Shape 208"/>
          <p:cNvSpPr/>
          <p:nvPr/>
        </p:nvSpPr>
        <p:spPr>
          <a:xfrm>
            <a:off x="5322675" y="222518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cxnSp>
        <p:nvCxnSpPr>
          <p:cNvPr id="209" name="Shape 209"/>
          <p:cNvCxnSpPr>
            <a:stCxn id="207" idx="2"/>
            <a:endCxn id="208" idx="0"/>
          </p:cNvCxnSpPr>
          <p:nvPr/>
        </p:nvCxnSpPr>
        <p:spPr>
          <a:xfrm>
            <a:off x="5591775" y="2068888"/>
            <a:ext cx="0" cy="156300"/>
          </a:xfrm>
          <a:prstGeom prst="straightConnector1">
            <a:avLst/>
          </a:prstGeom>
          <a:noFill/>
          <a:ln cap="flat" cmpd="sng" w="9525">
            <a:solidFill>
              <a:schemeClr val="dk2"/>
            </a:solidFill>
            <a:prstDash val="solid"/>
            <a:round/>
            <a:headEnd len="lg" w="lg" type="none"/>
            <a:tailEnd len="lg" w="lg" type="triangle"/>
          </a:ln>
        </p:spPr>
      </p:cxnSp>
      <p:sp>
        <p:nvSpPr>
          <p:cNvPr id="210" name="Shape 210"/>
          <p:cNvSpPr/>
          <p:nvPr/>
        </p:nvSpPr>
        <p:spPr>
          <a:xfrm>
            <a:off x="4950975" y="300783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
            </a:r>
            <a:endParaRPr/>
          </a:p>
        </p:txBody>
      </p:sp>
      <p:cxnSp>
        <p:nvCxnSpPr>
          <p:cNvPr id="211" name="Shape 211"/>
          <p:cNvCxnSpPr>
            <a:stCxn id="208" idx="2"/>
            <a:endCxn id="210" idx="0"/>
          </p:cNvCxnSpPr>
          <p:nvPr/>
        </p:nvCxnSpPr>
        <p:spPr>
          <a:xfrm flipH="1">
            <a:off x="5136675" y="2714488"/>
            <a:ext cx="455100" cy="293400"/>
          </a:xfrm>
          <a:prstGeom prst="straightConnector1">
            <a:avLst/>
          </a:prstGeom>
          <a:noFill/>
          <a:ln cap="flat" cmpd="sng" w="9525">
            <a:solidFill>
              <a:schemeClr val="dk2"/>
            </a:solidFill>
            <a:prstDash val="solid"/>
            <a:round/>
            <a:headEnd len="lg" w="lg" type="none"/>
            <a:tailEnd len="lg" w="lg" type="triangle"/>
          </a:ln>
        </p:spPr>
      </p:cxnSp>
      <p:sp>
        <p:nvSpPr>
          <p:cNvPr id="212" name="Shape 212"/>
          <p:cNvSpPr/>
          <p:nvPr/>
        </p:nvSpPr>
        <p:spPr>
          <a:xfrm>
            <a:off x="5709150" y="2944238"/>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
            </a:r>
            <a:endParaRPr/>
          </a:p>
        </p:txBody>
      </p:sp>
      <p:cxnSp>
        <p:nvCxnSpPr>
          <p:cNvPr id="213" name="Shape 213"/>
          <p:cNvCxnSpPr>
            <a:stCxn id="208" idx="2"/>
            <a:endCxn id="212" idx="0"/>
          </p:cNvCxnSpPr>
          <p:nvPr/>
        </p:nvCxnSpPr>
        <p:spPr>
          <a:xfrm>
            <a:off x="5591775" y="2714488"/>
            <a:ext cx="386400" cy="229800"/>
          </a:xfrm>
          <a:prstGeom prst="straightConnector1">
            <a:avLst/>
          </a:prstGeom>
          <a:noFill/>
          <a:ln cap="flat" cmpd="sng" w="9525">
            <a:solidFill>
              <a:schemeClr val="dk2"/>
            </a:solidFill>
            <a:prstDash val="solid"/>
            <a:round/>
            <a:headEnd len="lg" w="lg" type="none"/>
            <a:tailEnd len="lg" w="lg" type="triangle"/>
          </a:ln>
        </p:spPr>
      </p:cxnSp>
      <p:sp>
        <p:nvSpPr>
          <p:cNvPr id="214" name="Shape 214"/>
          <p:cNvSpPr/>
          <p:nvPr/>
        </p:nvSpPr>
        <p:spPr>
          <a:xfrm>
            <a:off x="5405925" y="3637888"/>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cxnSp>
        <p:nvCxnSpPr>
          <p:cNvPr id="215" name="Shape 215"/>
          <p:cNvCxnSpPr>
            <a:stCxn id="212" idx="2"/>
            <a:endCxn id="214" idx="0"/>
          </p:cNvCxnSpPr>
          <p:nvPr/>
        </p:nvCxnSpPr>
        <p:spPr>
          <a:xfrm flipH="1">
            <a:off x="5674950" y="3433538"/>
            <a:ext cx="303300" cy="204300"/>
          </a:xfrm>
          <a:prstGeom prst="straightConnector1">
            <a:avLst/>
          </a:prstGeom>
          <a:noFill/>
          <a:ln cap="flat" cmpd="sng" w="9525">
            <a:solidFill>
              <a:schemeClr val="dk2"/>
            </a:solidFill>
            <a:prstDash val="solid"/>
            <a:round/>
            <a:headEnd len="lg" w="lg" type="none"/>
            <a:tailEnd len="lg" w="lg" type="triangle"/>
          </a:ln>
        </p:spPr>
      </p:cxnSp>
      <p:sp>
        <p:nvSpPr>
          <p:cNvPr id="216" name="Shape 216"/>
          <p:cNvSpPr/>
          <p:nvPr/>
        </p:nvSpPr>
        <p:spPr>
          <a:xfrm>
            <a:off x="6639325" y="370148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cxnSp>
        <p:nvCxnSpPr>
          <p:cNvPr id="217" name="Shape 217"/>
          <p:cNvCxnSpPr>
            <a:stCxn id="212" idx="2"/>
            <a:endCxn id="216" idx="0"/>
          </p:cNvCxnSpPr>
          <p:nvPr/>
        </p:nvCxnSpPr>
        <p:spPr>
          <a:xfrm>
            <a:off x="5978250" y="3433538"/>
            <a:ext cx="846900" cy="267900"/>
          </a:xfrm>
          <a:prstGeom prst="straightConnector1">
            <a:avLst/>
          </a:prstGeom>
          <a:noFill/>
          <a:ln cap="flat" cmpd="sng" w="9525">
            <a:solidFill>
              <a:schemeClr val="dk2"/>
            </a:solidFill>
            <a:prstDash val="solid"/>
            <a:round/>
            <a:headEnd len="lg" w="lg" type="none"/>
            <a:tailEnd len="lg" w="lg" type="triangle"/>
          </a:ln>
        </p:spPr>
      </p:cxnSp>
      <p:sp>
        <p:nvSpPr>
          <p:cNvPr id="218" name="Shape 218"/>
          <p:cNvSpPr/>
          <p:nvPr/>
        </p:nvSpPr>
        <p:spPr>
          <a:xfrm>
            <a:off x="5034225" y="432028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a:t>
            </a:r>
            <a:endParaRPr/>
          </a:p>
        </p:txBody>
      </p:sp>
      <p:sp>
        <p:nvSpPr>
          <p:cNvPr id="219" name="Shape 219"/>
          <p:cNvSpPr/>
          <p:nvPr/>
        </p:nvSpPr>
        <p:spPr>
          <a:xfrm>
            <a:off x="5777625" y="4308888"/>
            <a:ext cx="538200" cy="4893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a:t>
            </a:r>
            <a:endParaRPr/>
          </a:p>
        </p:txBody>
      </p:sp>
      <p:cxnSp>
        <p:nvCxnSpPr>
          <p:cNvPr id="220" name="Shape 220"/>
          <p:cNvCxnSpPr>
            <a:stCxn id="214" idx="2"/>
            <a:endCxn id="218" idx="0"/>
          </p:cNvCxnSpPr>
          <p:nvPr/>
        </p:nvCxnSpPr>
        <p:spPr>
          <a:xfrm flipH="1">
            <a:off x="5219925" y="4127188"/>
            <a:ext cx="455100" cy="193200"/>
          </a:xfrm>
          <a:prstGeom prst="straightConnector1">
            <a:avLst/>
          </a:prstGeom>
          <a:noFill/>
          <a:ln cap="flat" cmpd="sng" w="9525">
            <a:solidFill>
              <a:schemeClr val="dk2"/>
            </a:solidFill>
            <a:prstDash val="solid"/>
            <a:round/>
            <a:headEnd len="lg" w="lg" type="none"/>
            <a:tailEnd len="lg" w="lg" type="triangle"/>
          </a:ln>
        </p:spPr>
      </p:cxnSp>
      <p:cxnSp>
        <p:nvCxnSpPr>
          <p:cNvPr id="221" name="Shape 221"/>
          <p:cNvCxnSpPr>
            <a:stCxn id="214" idx="2"/>
            <a:endCxn id="219" idx="0"/>
          </p:cNvCxnSpPr>
          <p:nvPr/>
        </p:nvCxnSpPr>
        <p:spPr>
          <a:xfrm>
            <a:off x="5675025" y="4127188"/>
            <a:ext cx="371700" cy="181800"/>
          </a:xfrm>
          <a:prstGeom prst="straightConnector1">
            <a:avLst/>
          </a:prstGeom>
          <a:noFill/>
          <a:ln cap="flat" cmpd="sng" w="9525">
            <a:solidFill>
              <a:schemeClr val="dk2"/>
            </a:solidFill>
            <a:prstDash val="solid"/>
            <a:round/>
            <a:headEnd len="lg" w="lg" type="none"/>
            <a:tailEnd len="lg" w="lg" type="triangle"/>
          </a:ln>
        </p:spPr>
      </p:cxnSp>
      <p:sp>
        <p:nvSpPr>
          <p:cNvPr id="222" name="Shape 222"/>
          <p:cNvSpPr/>
          <p:nvPr/>
        </p:nvSpPr>
        <p:spPr>
          <a:xfrm>
            <a:off x="5591775" y="491293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a:t>
            </a:r>
            <a:endParaRPr/>
          </a:p>
        </p:txBody>
      </p:sp>
      <p:sp>
        <p:nvSpPr>
          <p:cNvPr id="223" name="Shape 223"/>
          <p:cNvSpPr/>
          <p:nvPr/>
        </p:nvSpPr>
        <p:spPr>
          <a:xfrm>
            <a:off x="6140400" y="4912938"/>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a:t>
            </a:r>
            <a:endParaRPr/>
          </a:p>
        </p:txBody>
      </p:sp>
      <p:cxnSp>
        <p:nvCxnSpPr>
          <p:cNvPr id="224" name="Shape 224"/>
          <p:cNvCxnSpPr>
            <a:stCxn id="219" idx="2"/>
            <a:endCxn id="222" idx="0"/>
          </p:cNvCxnSpPr>
          <p:nvPr/>
        </p:nvCxnSpPr>
        <p:spPr>
          <a:xfrm flipH="1">
            <a:off x="5777625" y="4798188"/>
            <a:ext cx="269100" cy="114600"/>
          </a:xfrm>
          <a:prstGeom prst="straightConnector1">
            <a:avLst/>
          </a:prstGeom>
          <a:noFill/>
          <a:ln cap="flat" cmpd="sng" w="9525">
            <a:solidFill>
              <a:schemeClr val="dk2"/>
            </a:solidFill>
            <a:prstDash val="solid"/>
            <a:round/>
            <a:headEnd len="lg" w="lg" type="none"/>
            <a:tailEnd len="lg" w="lg" type="triangle"/>
          </a:ln>
        </p:spPr>
      </p:cxnSp>
      <p:cxnSp>
        <p:nvCxnSpPr>
          <p:cNvPr id="225" name="Shape 225"/>
          <p:cNvCxnSpPr>
            <a:stCxn id="219" idx="2"/>
            <a:endCxn id="223" idx="0"/>
          </p:cNvCxnSpPr>
          <p:nvPr/>
        </p:nvCxnSpPr>
        <p:spPr>
          <a:xfrm>
            <a:off x="6046725" y="4798188"/>
            <a:ext cx="279600" cy="114600"/>
          </a:xfrm>
          <a:prstGeom prst="straightConnector1">
            <a:avLst/>
          </a:prstGeom>
          <a:noFill/>
          <a:ln cap="flat" cmpd="sng" w="9525">
            <a:solidFill>
              <a:schemeClr val="dk2"/>
            </a:solidFill>
            <a:prstDash val="solid"/>
            <a:round/>
            <a:headEnd len="lg" w="lg" type="none"/>
            <a:tailEnd len="lg" w="lg" type="triangle"/>
          </a:ln>
        </p:spPr>
      </p:cxnSp>
      <p:sp>
        <p:nvSpPr>
          <p:cNvPr id="226" name="Shape 226"/>
          <p:cNvSpPr/>
          <p:nvPr/>
        </p:nvSpPr>
        <p:spPr>
          <a:xfrm>
            <a:off x="5599125" y="54828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sp>
        <p:nvSpPr>
          <p:cNvPr id="227" name="Shape 227"/>
          <p:cNvSpPr/>
          <p:nvPr/>
        </p:nvSpPr>
        <p:spPr>
          <a:xfrm>
            <a:off x="6189375" y="548280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sp>
        <p:nvSpPr>
          <p:cNvPr id="228" name="Shape 228"/>
          <p:cNvSpPr/>
          <p:nvPr/>
        </p:nvSpPr>
        <p:spPr>
          <a:xfrm>
            <a:off x="5034225" y="4912950"/>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sp>
        <p:nvSpPr>
          <p:cNvPr id="229" name="Shape 229"/>
          <p:cNvSpPr/>
          <p:nvPr/>
        </p:nvSpPr>
        <p:spPr>
          <a:xfrm>
            <a:off x="6639325" y="4226025"/>
            <a:ext cx="371700" cy="362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a:t>
            </a:r>
            <a:endParaRPr/>
          </a:p>
        </p:txBody>
      </p:sp>
      <p:sp>
        <p:nvSpPr>
          <p:cNvPr id="230" name="Shape 230"/>
          <p:cNvSpPr/>
          <p:nvPr/>
        </p:nvSpPr>
        <p:spPr>
          <a:xfrm>
            <a:off x="6566025" y="475053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31" name="Shape 231"/>
          <p:cNvSpPr/>
          <p:nvPr/>
        </p:nvSpPr>
        <p:spPr>
          <a:xfrm>
            <a:off x="6132600" y="600953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32" name="Shape 232"/>
          <p:cNvSpPr/>
          <p:nvPr/>
        </p:nvSpPr>
        <p:spPr>
          <a:xfrm>
            <a:off x="5508513" y="602488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33" name="Shape 233"/>
          <p:cNvSpPr/>
          <p:nvPr/>
        </p:nvSpPr>
        <p:spPr>
          <a:xfrm>
            <a:off x="4950975" y="5439688"/>
            <a:ext cx="538200" cy="489300"/>
          </a:xfrm>
          <a:prstGeom prst="diamond">
            <a:avLst/>
          </a:prstGeom>
          <a:solidFill>
            <a:srgbClr val="CFE2F3"/>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cxnSp>
        <p:nvCxnSpPr>
          <p:cNvPr id="234" name="Shape 234"/>
          <p:cNvCxnSpPr>
            <a:stCxn id="228" idx="2"/>
            <a:endCxn id="233" idx="0"/>
          </p:cNvCxnSpPr>
          <p:nvPr/>
        </p:nvCxnSpPr>
        <p:spPr>
          <a:xfrm>
            <a:off x="5220075" y="5275050"/>
            <a:ext cx="0" cy="164700"/>
          </a:xfrm>
          <a:prstGeom prst="straightConnector1">
            <a:avLst/>
          </a:prstGeom>
          <a:noFill/>
          <a:ln cap="flat" cmpd="sng" w="9525">
            <a:solidFill>
              <a:schemeClr val="dk2"/>
            </a:solidFill>
            <a:prstDash val="solid"/>
            <a:round/>
            <a:headEnd len="lg" w="lg" type="none"/>
            <a:tailEnd len="lg" w="lg" type="triangle"/>
          </a:ln>
        </p:spPr>
      </p:cxnSp>
      <p:cxnSp>
        <p:nvCxnSpPr>
          <p:cNvPr id="235" name="Shape 235"/>
          <p:cNvCxnSpPr>
            <a:stCxn id="226" idx="2"/>
            <a:endCxn id="232" idx="0"/>
          </p:cNvCxnSpPr>
          <p:nvPr/>
        </p:nvCxnSpPr>
        <p:spPr>
          <a:xfrm flipH="1">
            <a:off x="5777475" y="5844900"/>
            <a:ext cx="7500" cy="180000"/>
          </a:xfrm>
          <a:prstGeom prst="straightConnector1">
            <a:avLst/>
          </a:prstGeom>
          <a:noFill/>
          <a:ln cap="flat" cmpd="sng" w="9525">
            <a:solidFill>
              <a:schemeClr val="dk2"/>
            </a:solidFill>
            <a:prstDash val="solid"/>
            <a:round/>
            <a:headEnd len="lg" w="lg" type="none"/>
            <a:tailEnd len="lg" w="lg" type="triangle"/>
          </a:ln>
        </p:spPr>
      </p:cxnSp>
      <p:cxnSp>
        <p:nvCxnSpPr>
          <p:cNvPr id="236" name="Shape 236"/>
          <p:cNvCxnSpPr>
            <a:endCxn id="231" idx="0"/>
          </p:cNvCxnSpPr>
          <p:nvPr/>
        </p:nvCxnSpPr>
        <p:spPr>
          <a:xfrm>
            <a:off x="6375300" y="5844838"/>
            <a:ext cx="26400" cy="164700"/>
          </a:xfrm>
          <a:prstGeom prst="straightConnector1">
            <a:avLst/>
          </a:prstGeom>
          <a:noFill/>
          <a:ln cap="flat" cmpd="sng" w="9525">
            <a:solidFill>
              <a:schemeClr val="dk2"/>
            </a:solidFill>
            <a:prstDash val="solid"/>
            <a:round/>
            <a:headEnd len="lg" w="lg" type="none"/>
            <a:tailEnd len="lg" w="lg" type="triangle"/>
          </a:ln>
        </p:spPr>
      </p:cxnSp>
      <p:cxnSp>
        <p:nvCxnSpPr>
          <p:cNvPr id="237" name="Shape 237"/>
          <p:cNvCxnSpPr>
            <a:stCxn id="216" idx="2"/>
            <a:endCxn id="229" idx="0"/>
          </p:cNvCxnSpPr>
          <p:nvPr/>
        </p:nvCxnSpPr>
        <p:spPr>
          <a:xfrm>
            <a:off x="6825175" y="4063588"/>
            <a:ext cx="0" cy="162300"/>
          </a:xfrm>
          <a:prstGeom prst="straightConnector1">
            <a:avLst/>
          </a:prstGeom>
          <a:noFill/>
          <a:ln cap="flat" cmpd="sng" w="9525">
            <a:solidFill>
              <a:schemeClr val="dk2"/>
            </a:solidFill>
            <a:prstDash val="solid"/>
            <a:round/>
            <a:headEnd len="lg" w="lg" type="none"/>
            <a:tailEnd len="lg" w="lg" type="triangle"/>
          </a:ln>
        </p:spPr>
      </p:cxnSp>
      <p:cxnSp>
        <p:nvCxnSpPr>
          <p:cNvPr id="238" name="Shape 238"/>
          <p:cNvCxnSpPr>
            <a:stCxn id="222" idx="2"/>
            <a:endCxn id="226" idx="0"/>
          </p:cNvCxnSpPr>
          <p:nvPr/>
        </p:nvCxnSpPr>
        <p:spPr>
          <a:xfrm>
            <a:off x="5777625" y="5275038"/>
            <a:ext cx="7500" cy="207900"/>
          </a:xfrm>
          <a:prstGeom prst="straightConnector1">
            <a:avLst/>
          </a:prstGeom>
          <a:noFill/>
          <a:ln cap="flat" cmpd="sng" w="9525">
            <a:solidFill>
              <a:schemeClr val="dk2"/>
            </a:solidFill>
            <a:prstDash val="solid"/>
            <a:round/>
            <a:headEnd len="lg" w="lg" type="none"/>
            <a:tailEnd len="lg" w="lg" type="triangle"/>
          </a:ln>
        </p:spPr>
      </p:cxnSp>
      <p:cxnSp>
        <p:nvCxnSpPr>
          <p:cNvPr id="239" name="Shape 239"/>
          <p:cNvCxnSpPr>
            <a:stCxn id="218" idx="2"/>
            <a:endCxn id="228" idx="0"/>
          </p:cNvCxnSpPr>
          <p:nvPr/>
        </p:nvCxnSpPr>
        <p:spPr>
          <a:xfrm>
            <a:off x="5220075" y="4682388"/>
            <a:ext cx="0" cy="230700"/>
          </a:xfrm>
          <a:prstGeom prst="straightConnector1">
            <a:avLst/>
          </a:prstGeom>
          <a:noFill/>
          <a:ln cap="flat" cmpd="sng" w="9525">
            <a:solidFill>
              <a:schemeClr val="dk2"/>
            </a:solidFill>
            <a:prstDash val="solid"/>
            <a:round/>
            <a:headEnd len="lg" w="lg" type="none"/>
            <a:tailEnd len="lg" w="lg" type="triangle"/>
          </a:ln>
        </p:spPr>
      </p:cxnSp>
      <p:cxnSp>
        <p:nvCxnSpPr>
          <p:cNvPr id="240" name="Shape 240"/>
          <p:cNvCxnSpPr>
            <a:endCxn id="227" idx="0"/>
          </p:cNvCxnSpPr>
          <p:nvPr/>
        </p:nvCxnSpPr>
        <p:spPr>
          <a:xfrm>
            <a:off x="6326325" y="5274900"/>
            <a:ext cx="48900" cy="207900"/>
          </a:xfrm>
          <a:prstGeom prst="straightConnector1">
            <a:avLst/>
          </a:prstGeom>
          <a:noFill/>
          <a:ln cap="flat" cmpd="sng" w="9525">
            <a:solidFill>
              <a:schemeClr val="dk2"/>
            </a:solidFill>
            <a:prstDash val="solid"/>
            <a:round/>
            <a:headEnd len="lg" w="lg" type="none"/>
            <a:tailEnd len="lg" w="lg" type="triangle"/>
          </a:ln>
        </p:spPr>
      </p:cxnSp>
      <p:cxnSp>
        <p:nvCxnSpPr>
          <p:cNvPr id="241" name="Shape 241"/>
          <p:cNvCxnSpPr>
            <a:endCxn id="230" idx="0"/>
          </p:cNvCxnSpPr>
          <p:nvPr/>
        </p:nvCxnSpPr>
        <p:spPr>
          <a:xfrm>
            <a:off x="6825225" y="4588238"/>
            <a:ext cx="9900" cy="162300"/>
          </a:xfrm>
          <a:prstGeom prst="straightConnector1">
            <a:avLst/>
          </a:prstGeom>
          <a:noFill/>
          <a:ln cap="flat" cmpd="sng" w="9525">
            <a:solidFill>
              <a:schemeClr val="dk2"/>
            </a:solidFill>
            <a:prstDash val="solid"/>
            <a:round/>
            <a:headEnd len="lg" w="lg" type="none"/>
            <a:tailEnd len="lg" w="lg" type="triangle"/>
          </a:ln>
        </p:spPr>
      </p:cxnSp>
      <p:graphicFrame>
        <p:nvGraphicFramePr>
          <p:cNvPr id="242" name="Shape 242"/>
          <p:cNvGraphicFramePr/>
          <p:nvPr/>
        </p:nvGraphicFramePr>
        <p:xfrm>
          <a:off x="3623213" y="1706800"/>
          <a:ext cx="3000000" cy="3000000"/>
        </p:xfrm>
        <a:graphic>
          <a:graphicData uri="http://schemas.openxmlformats.org/drawingml/2006/table">
            <a:tbl>
              <a:tblPr>
                <a:noFill/>
                <a:tableStyleId>{86536CF2-AF77-471B-92C7-14D81AAD302C}</a:tableStyleId>
              </a:tblPr>
              <a:tblGrid>
                <a:gridCol w="4377425"/>
              </a:tblGrid>
              <a:tr h="962775">
                <a:tc>
                  <a:txBody>
                    <a:bodyPr>
                      <a:noAutofit/>
                    </a:bodyPr>
                    <a:lstStyle/>
                    <a:p>
                      <a:pPr indent="0" lvl="0" marL="0">
                        <a:spcBef>
                          <a:spcPts val="0"/>
                        </a:spcBef>
                        <a:spcAft>
                          <a:spcPts val="0"/>
                        </a:spcAft>
                        <a:buNone/>
                      </a:pPr>
                      <a:r>
                        <a:rPr lang="en" sz="2400">
                          <a:solidFill>
                            <a:srgbClr val="FF0000"/>
                          </a:solidFill>
                        </a:rPr>
                        <a:t>B</a:t>
                      </a:r>
                      <a:r>
                        <a:rPr lang="en" sz="2400"/>
                        <a:t> -&gt; M</a:t>
                      </a:r>
                      <a:endParaRPr sz="2400"/>
                    </a:p>
                  </a:txBody>
                  <a:tcPr marT="91425" marB="91425" marR="91425" marL="91425">
                    <a:solidFill>
                      <a:srgbClr val="FFFFFF"/>
                    </a:solidFill>
                  </a:tcPr>
                </a:tc>
              </a:tr>
              <a:tr h="962775">
                <a:tc>
                  <a:txBody>
                    <a:bodyPr>
                      <a:noAutofit/>
                    </a:bodyPr>
                    <a:lstStyle/>
                    <a:p>
                      <a:pPr indent="0" lvl="0" marL="0">
                        <a:spcBef>
                          <a:spcPts val="0"/>
                        </a:spcBef>
                        <a:spcAft>
                          <a:spcPts val="0"/>
                        </a:spcAft>
                        <a:buNone/>
                      </a:pPr>
                      <a:r>
                        <a:rPr lang="en" sz="2400">
                          <a:solidFill>
                            <a:srgbClr val="FF0000"/>
                          </a:solidFill>
                        </a:rPr>
                        <a:t>B</a:t>
                      </a:r>
                      <a:r>
                        <a:rPr lang="en" sz="2400"/>
                        <a:t> -&gt; C -&gt; E -&gt; L -&gt; </a:t>
                      </a:r>
                      <a:r>
                        <a:rPr lang="en" sz="2400">
                          <a:solidFill>
                            <a:srgbClr val="FF0000"/>
                          </a:solidFill>
                        </a:rPr>
                        <a:t>B</a:t>
                      </a:r>
                      <a:endParaRPr sz="2400">
                        <a:solidFill>
                          <a:srgbClr val="FF0000"/>
                        </a:solidFill>
                      </a:endParaRPr>
                    </a:p>
                  </a:txBody>
                  <a:tcPr marT="91425" marB="91425" marR="91425" marL="91425">
                    <a:solidFill>
                      <a:srgbClr val="FFFFFF"/>
                    </a:solidFill>
                  </a:tcPr>
                </a:tc>
              </a:tr>
              <a:tr h="962775">
                <a:tc>
                  <a:txBody>
                    <a:bodyPr>
                      <a:noAutofit/>
                    </a:bodyPr>
                    <a:lstStyle/>
                    <a:p>
                      <a:pPr indent="0" lvl="0" marL="0">
                        <a:spcBef>
                          <a:spcPts val="0"/>
                        </a:spcBef>
                        <a:spcAft>
                          <a:spcPts val="0"/>
                        </a:spcAft>
                        <a:buNone/>
                      </a:pPr>
                      <a:r>
                        <a:rPr lang="en" sz="2400">
                          <a:solidFill>
                            <a:srgbClr val="FF0000"/>
                          </a:solidFill>
                        </a:rPr>
                        <a:t>B</a:t>
                      </a:r>
                      <a:r>
                        <a:rPr lang="en" sz="2400">
                          <a:solidFill>
                            <a:schemeClr val="dk1"/>
                          </a:solidFill>
                        </a:rPr>
                        <a:t> -&gt; C -&gt; D -&gt; F -&gt; L -&gt; </a:t>
                      </a:r>
                      <a:r>
                        <a:rPr lang="en" sz="2400">
                          <a:solidFill>
                            <a:srgbClr val="FF0000"/>
                          </a:solidFill>
                        </a:rPr>
                        <a:t>B</a:t>
                      </a:r>
                      <a:endParaRPr sz="2400"/>
                    </a:p>
                  </a:txBody>
                  <a:tcPr marT="91425" marB="91425" marR="91425" marL="91425">
                    <a:solidFill>
                      <a:srgbClr val="FFFFFF"/>
                    </a:solidFill>
                  </a:tcPr>
                </a:tc>
              </a:tr>
              <a:tr h="962775">
                <a:tc>
                  <a:txBody>
                    <a:bodyPr>
                      <a:noAutofit/>
                    </a:bodyPr>
                    <a:lstStyle/>
                    <a:p>
                      <a:pPr indent="0" lvl="0" marL="0">
                        <a:spcBef>
                          <a:spcPts val="0"/>
                        </a:spcBef>
                        <a:spcAft>
                          <a:spcPts val="0"/>
                        </a:spcAft>
                        <a:buClr>
                          <a:schemeClr val="dk1"/>
                        </a:buClr>
                        <a:buSzPts val="1100"/>
                        <a:buFont typeface="Arial"/>
                        <a:buNone/>
                      </a:pPr>
                      <a:r>
                        <a:rPr lang="en" sz="2400">
                          <a:solidFill>
                            <a:srgbClr val="FF0000"/>
                          </a:solidFill>
                        </a:rPr>
                        <a:t>B</a:t>
                      </a:r>
                      <a:r>
                        <a:rPr lang="en" sz="2400">
                          <a:solidFill>
                            <a:schemeClr val="dk1"/>
                          </a:solidFill>
                        </a:rPr>
                        <a:t> -&gt; C -&gt; D -&gt; G -&gt; H -&gt; L -&gt; </a:t>
                      </a:r>
                      <a:r>
                        <a:rPr lang="en" sz="2400">
                          <a:solidFill>
                            <a:srgbClr val="FF0000"/>
                          </a:solidFill>
                        </a:rPr>
                        <a:t>B</a:t>
                      </a:r>
                      <a:endParaRPr sz="2400"/>
                    </a:p>
                  </a:txBody>
                  <a:tcPr marT="91425" marB="91425" marR="91425" marL="91425">
                    <a:solidFill>
                      <a:srgbClr val="FFFFFF"/>
                    </a:solidFill>
                  </a:tcPr>
                </a:tc>
              </a:tr>
              <a:tr h="962775">
                <a:tc>
                  <a:txBody>
                    <a:bodyPr>
                      <a:noAutofit/>
                    </a:bodyPr>
                    <a:lstStyle/>
                    <a:p>
                      <a:pPr indent="0" lvl="0" marL="0">
                        <a:spcBef>
                          <a:spcPts val="0"/>
                        </a:spcBef>
                        <a:spcAft>
                          <a:spcPts val="0"/>
                        </a:spcAft>
                        <a:buClr>
                          <a:schemeClr val="dk1"/>
                        </a:buClr>
                        <a:buSzPts val="1100"/>
                        <a:buFont typeface="Arial"/>
                        <a:buNone/>
                      </a:pPr>
                      <a:r>
                        <a:rPr lang="en" sz="2400">
                          <a:solidFill>
                            <a:srgbClr val="FF0000"/>
                          </a:solidFill>
                        </a:rPr>
                        <a:t>B</a:t>
                      </a:r>
                      <a:r>
                        <a:rPr lang="en" sz="2400">
                          <a:solidFill>
                            <a:schemeClr val="dk1"/>
                          </a:solidFill>
                        </a:rPr>
                        <a:t> -&gt; C -&gt; D -&gt; G -&gt; I -&gt; L -&gt; </a:t>
                      </a:r>
                      <a:r>
                        <a:rPr lang="en" sz="2400">
                          <a:solidFill>
                            <a:srgbClr val="FF0000"/>
                          </a:solidFill>
                        </a:rPr>
                        <a:t>B</a:t>
                      </a:r>
                      <a:endParaRPr sz="2400"/>
                    </a:p>
                  </a:txBody>
                  <a:tcPr marT="91425" marB="91425" marR="91425" marL="91425">
                    <a:solidFill>
                      <a:srgbClr val="FFFFFF"/>
                    </a:solidFill>
                  </a:tcPr>
                </a:tc>
              </a:tr>
            </a:tbl>
          </a:graphicData>
        </a:graphic>
      </p:graphicFrame>
      <p:sp>
        <p:nvSpPr>
          <p:cNvPr id="243" name="Shape 2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42"/>
                                        </p:tgtEl>
                                      </p:cBhvr>
                                    </p:animEffect>
                                    <p:set>
                                      <p:cBhvr>
                                        <p:cTn dur="1" fill="hold">
                                          <p:stCondLst>
                                            <p:cond delay="0"/>
                                          </p:stCondLst>
                                        </p:cTn>
                                        <p:tgtEl>
                                          <p:spTgt spid="24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