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B4F0B9C7-98A3-4AE3-87BE-722620F5623E}">
  <a:tblStyle styleId="{B4F0B9C7-98A3-4AE3-87BE-722620F5623E}" styleName="Table_0">
    <a:wholeTbl>
      <a:tcTxStyle>
        <a:font>
          <a:latin typeface="Arial"/>
          <a:ea typeface="Arial"/>
          <a:cs typeface="Arial"/>
        </a:font>
        <a:srgbClr val="000000"/>
      </a:tcTxStyle>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 If the effect of that fault is masked, then we’re still getting the right output, right? </a:t>
            </a:r>
            <a:endParaRPr/>
          </a:p>
          <a:p>
            <a:pPr indent="0" lvl="0" marL="0" rtl="0">
              <a:spcBef>
                <a:spcPts val="0"/>
              </a:spcBef>
              <a:spcAft>
                <a:spcPts val="0"/>
              </a:spcAft>
              <a:buNone/>
            </a:pPr>
            <a:r>
              <a:rPr lang="en"/>
              <a:t>(click)</a:t>
            </a:r>
            <a:endParaRPr/>
          </a:p>
          <a:p>
            <a:pPr indent="0" lvl="0" marL="0" rtl="0">
              <a:spcBef>
                <a:spcPts val="0"/>
              </a:spcBef>
              <a:spcAft>
                <a:spcPts val="0"/>
              </a:spcAft>
              <a:buNone/>
            </a:pPr>
            <a:r>
              <a:rPr lang="en"/>
              <a:t>(read). It’ll bite us in the butt eventually.</a:t>
            </a:r>
            <a:endParaRPr/>
          </a:p>
          <a:p>
            <a:pPr indent="0" lvl="0" marL="0" rtl="0">
              <a:spcBef>
                <a:spcPts val="0"/>
              </a:spcBef>
              <a:spcAft>
                <a:spcPts val="0"/>
              </a:spcAft>
              <a:buNone/>
            </a:pPr>
            <a:r>
              <a:rPr lang="en"/>
              <a:t>(read)</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Shape 13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1" name="Shape 1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(2-3). Existing coverage criteria can be strengthened with constraints on the path taken by the test when attaining coverage of an element.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Shape 13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38" name="Shape 1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rPr>
              <a:t>(1-2). The solution is to increase observability. </a:t>
            </a:r>
            <a:endParaRPr sz="1200">
              <a:solidFill>
                <a:schemeClr val="dk1"/>
              </a:solidFill>
            </a:endParaRPr>
          </a:p>
          <a:p>
            <a:pPr indent="0" lvl="0" marL="0" rtl="0">
              <a:spcBef>
                <a:spcPts val="0"/>
              </a:spcBef>
              <a:spcAft>
                <a:spcPts val="0"/>
              </a:spcAft>
              <a:buClr>
                <a:schemeClr val="dk1"/>
              </a:buClr>
              <a:buSzPts val="1100"/>
              <a:buFont typeface="Arial"/>
              <a:buNone/>
            </a:pPr>
            <a:r>
              <a:rPr lang="en" sz="1200">
                <a:solidFill>
                  <a:schemeClr val="dk1"/>
                </a:solidFill>
              </a:rPr>
              <a:t>Observability is a measure of how well internal statements of a system can be inferred from available data</a:t>
            </a:r>
            <a:endParaRPr sz="1200">
              <a:solidFill>
                <a:schemeClr val="dk1"/>
              </a:solidFill>
            </a:endParaRPr>
          </a:p>
          <a:p>
            <a:pPr indent="0" lvl="0" marL="0" rtl="0">
              <a:spcBef>
                <a:spcPts val="0"/>
              </a:spcBef>
              <a:spcAft>
                <a:spcPts val="0"/>
              </a:spcAft>
              <a:buNone/>
            </a:pPr>
            <a:r>
              <a:rPr lang="en" sz="1200">
                <a:solidFill>
                  <a:schemeClr val="dk1"/>
                </a:solidFill>
              </a:rPr>
              <a:t>An execution of an expression in a program is observable in a test case if we can modify its value - take an instance of the expression and replace it with a particular value, leaving the rest of the program intact - and observe changes in the output of the system. </a:t>
            </a:r>
            <a:endParaRPr sz="1200">
              <a:solidFill>
                <a:schemeClr val="dk1"/>
              </a:solidFill>
            </a:endParaRPr>
          </a:p>
          <a:p>
            <a:pPr indent="0" lvl="0" marL="0" rtl="0">
              <a:spcBef>
                <a:spcPts val="0"/>
              </a:spcBef>
              <a:spcAft>
                <a:spcPts val="0"/>
              </a:spcAft>
              <a:buClr>
                <a:schemeClr val="dk1"/>
              </a:buClr>
              <a:buSzPts val="1100"/>
              <a:buFont typeface="Arial"/>
              <a:buNone/>
            </a:pPr>
            <a:r>
              <a:rPr lang="en" sz="1200">
                <a:solidFill>
                  <a:schemeClr val="dk1"/>
                </a:solidFill>
              </a:rPr>
              <a:t>Observability can be increased (4) - for instance, by checking behavior of all internal variables w oracle - that’s one way to make sure we notice everything - but too expensive - monitoring all of those variables and  specifying expected values for them is inconcievably expensive.</a:t>
            </a:r>
            <a:endParaRPr sz="1200">
              <a:solidFill>
                <a:schemeClr val="dk1"/>
              </a:solidFill>
            </a:endParaRPr>
          </a:p>
          <a:p>
            <a:pPr indent="0" lvl="0" marL="0" rtl="0">
              <a:spcBef>
                <a:spcPts val="0"/>
              </a:spcBef>
              <a:spcAft>
                <a:spcPts val="0"/>
              </a:spcAft>
              <a:buClr>
                <a:schemeClr val="dk1"/>
              </a:buClr>
              <a:buSzPts val="1100"/>
              <a:buFont typeface="Arial"/>
              <a:buNone/>
            </a:pPr>
            <a:r>
              <a:rPr lang="en" sz="1200">
                <a:solidFill>
                  <a:schemeClr val="dk1"/>
                </a:solidFill>
              </a:rPr>
              <a:t>Instead, work with the oracle we have - strengthen coverage criteria with notion of observability to the oracle variables - add a path condition saying that we need to be able to observe the impact of a change to a statement without that impact being masked on the way</a:t>
            </a:r>
            <a:endParaRPr sz="12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rPr>
              <a:t>MC/DC requires that we show the independent impact of condition values at the decision level. For each condition in a decision, we observe the independent impact of setting a condition to true and false by looking at the outcome of the decision as a whole. The idea of observability is the same idea applied to the path taken by a test. (3) - an output variable or one that our oracle inspects the value of.</a:t>
            </a:r>
            <a:endParaRPr sz="1200">
              <a:solidFill>
                <a:schemeClr val="dk1"/>
              </a:solidFill>
            </a:endParaRPr>
          </a:p>
          <a:p>
            <a:pPr indent="0" lvl="0" marL="0" rtl="0">
              <a:spcBef>
                <a:spcPts val="0"/>
              </a:spcBef>
              <a:spcAft>
                <a:spcPts val="0"/>
              </a:spcAft>
              <a:buNone/>
            </a:pPr>
            <a:r>
              <a:rPr lang="en" sz="1200">
                <a:solidFill>
                  <a:schemeClr val="dk1"/>
                </a:solidFill>
              </a:rPr>
              <a:t>This is something that could be added to any host coverage criterion. For instance, it has been applied to MCDC - a variant called Observable MCDC - that solves the sensitivity issues through the addition of path constraints to MC/DC. For all conditions, we want a test where we can observe the independent impact of setting a condition to true and a test where we can observe the independent impact of setting a condition to false. </a:t>
            </a:r>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rPr>
              <a:t>To track this during test creation, we need to monitor the program and keep track of some information. This is called the</a:t>
            </a:r>
            <a:r>
              <a:rPr lang="en" sz="1200">
                <a:solidFill>
                  <a:schemeClr val="dk1"/>
                </a:solidFill>
              </a:rPr>
              <a:t> tag set. We assign each condition a set of tags: a unique identifier and the value of that condition. Then, when we evaluate a decision, we can also determine which tags propagate by checking what is masked for that expression, given the current values of each condition. Tag propagation is determined by masking at the expression level. </a:t>
            </a:r>
            <a:endParaRPr sz="1200">
              <a:solidFill>
                <a:schemeClr val="dk1"/>
              </a:solidFill>
            </a:endParaRPr>
          </a:p>
          <a:p>
            <a:pPr indent="0" lvl="0" marL="0">
              <a:spcBef>
                <a:spcPts val="0"/>
              </a:spcBef>
              <a:spcAft>
                <a:spcPts val="0"/>
              </a:spcAft>
              <a:buNone/>
            </a:pPr>
            <a:r>
              <a:rPr lang="en" sz="1200">
                <a:solidFill>
                  <a:schemeClr val="dk1"/>
                </a:solidFill>
              </a:rPr>
              <a:t>- If c2 is false, </a:t>
            </a:r>
            <a:endParaRPr sz="1200">
              <a:solidFill>
                <a:schemeClr val="dk1"/>
              </a:solidFill>
            </a:endParaRPr>
          </a:p>
          <a:p>
            <a:pPr indent="0" lvl="0" marL="0" rtl="0">
              <a:spcBef>
                <a:spcPts val="0"/>
              </a:spcBef>
              <a:spcAft>
                <a:spcPts val="0"/>
              </a:spcAft>
              <a:buNone/>
            </a:pPr>
            <a:r>
              <a:rPr lang="en" sz="1200">
                <a:solidFill>
                  <a:schemeClr val="dk1"/>
                </a:solidFill>
              </a:rPr>
              <a:t>- then c1’s tag is masked out. But, the tag for c2 has a chance to continue propagation. </a:t>
            </a:r>
            <a:endParaRPr sz="1200">
              <a:solidFill>
                <a:schemeClr val="dk1"/>
              </a:solidFill>
            </a:endParaRPr>
          </a:p>
          <a:p>
            <a:pPr indent="0" lvl="0" marL="0">
              <a:spcBef>
                <a:spcPts val="0"/>
              </a:spcBef>
              <a:spcAft>
                <a:spcPts val="0"/>
              </a:spcAft>
              <a:buNone/>
            </a:pPr>
            <a:r>
              <a:rPr lang="en" sz="1200">
                <a:solidFill>
                  <a:schemeClr val="dk1"/>
                </a:solidFill>
              </a:rPr>
              <a:t>- Now, this is an or decision, so if c3 is true</a:t>
            </a:r>
            <a:endParaRPr sz="1200">
              <a:solidFill>
                <a:schemeClr val="dk1"/>
              </a:solidFill>
            </a:endParaRPr>
          </a:p>
          <a:p>
            <a:pPr indent="0" lvl="0" marL="0" rtl="0">
              <a:spcBef>
                <a:spcPts val="0"/>
              </a:spcBef>
              <a:spcAft>
                <a:spcPts val="0"/>
              </a:spcAft>
              <a:buNone/>
            </a:pPr>
            <a:r>
              <a:rPr lang="en" sz="1200">
                <a:solidFill>
                  <a:schemeClr val="dk1"/>
                </a:solidFill>
              </a:rPr>
              <a:t>- then c4 is masked. Now, if c4 were also true, the two tags would cancel each other out. However, since c4 is false, c3 propagates on.</a:t>
            </a:r>
            <a:endParaRPr sz="1200">
              <a:solidFill>
                <a:schemeClr val="dk1"/>
              </a:solidFill>
            </a:endParaRPr>
          </a:p>
          <a:p>
            <a:pPr indent="0" lvl="0" marL="0" rtl="0">
              <a:spcBef>
                <a:spcPts val="0"/>
              </a:spcBef>
              <a:spcAft>
                <a:spcPts val="0"/>
              </a:spcAft>
              <a:buNone/>
            </a:pPr>
            <a:r>
              <a:rPr lang="en" sz="1200">
                <a:solidFill>
                  <a:schemeClr val="dk1"/>
                </a:solidFill>
              </a:rPr>
              <a:t>- Now, we have a variable observed by the oracle. The condition c5 will get a tag, then we look at it’s value to see what propagates from earlier expressions. </a:t>
            </a:r>
            <a:endParaRPr sz="1200">
              <a:solidFill>
                <a:schemeClr val="dk1"/>
              </a:solidFill>
            </a:endParaRPr>
          </a:p>
          <a:p>
            <a:pPr indent="0" lvl="0" marL="0" rtl="0">
              <a:spcBef>
                <a:spcPts val="0"/>
              </a:spcBef>
              <a:spcAft>
                <a:spcPts val="0"/>
              </a:spcAft>
              <a:buNone/>
            </a:pPr>
            <a:r>
              <a:rPr lang="en" sz="1200">
                <a:solidFill>
                  <a:schemeClr val="dk1"/>
                </a:solidFill>
              </a:rPr>
              <a:t>- Since c5 is true, we propagate the tags that come through the true branch and mask out any from the false branch. As this is an output variable, the tags that propagate are those for c2 and c5. </a:t>
            </a:r>
            <a:endParaRPr sz="1200">
              <a:solidFill>
                <a:schemeClr val="dk1"/>
              </a:solidFill>
            </a:endParaRPr>
          </a:p>
          <a:p>
            <a:pPr indent="0" lvl="0" marL="0" rtl="0">
              <a:spcBef>
                <a:spcPts val="0"/>
              </a:spcBef>
              <a:spcAft>
                <a:spcPts val="0"/>
              </a:spcAft>
              <a:buNone/>
            </a:pPr>
            <a:r>
              <a:rPr lang="en" sz="1200">
                <a:solidFill>
                  <a:schemeClr val="dk1"/>
                </a:solidFill>
              </a:rPr>
              <a:t>From this, the level of coverage for a test suite can be assessed by looking at how many of all possible tag pairings have reached an observation point in some test and which test obligations are satisfied from the host criterion. We want to ensure that all conditions have a tag that propagates to the output in some test.</a:t>
            </a:r>
            <a:endParaRPr sz="12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rPr>
              <a:t>(explain plot - axis, suite, program structure, oracle, why many dots)</a:t>
            </a:r>
            <a:endParaRPr sz="1200">
              <a:solidFill>
                <a:schemeClr val="dk1"/>
              </a:solidFill>
            </a:endParaRPr>
          </a:p>
          <a:p>
            <a:pPr indent="0" lvl="0" marL="0" rtl="0">
              <a:spcBef>
                <a:spcPts val="0"/>
              </a:spcBef>
              <a:spcAft>
                <a:spcPts val="0"/>
              </a:spcAft>
              <a:buNone/>
            </a:pPr>
            <a:r>
              <a:t/>
            </a:r>
            <a:endParaRPr sz="1200">
              <a:solidFill>
                <a:schemeClr val="dk1"/>
              </a:solidFill>
            </a:endParaRPr>
          </a:p>
          <a:p>
            <a:pPr indent="0" lvl="0" marL="0" rtl="0">
              <a:spcBef>
                <a:spcPts val="0"/>
              </a:spcBef>
              <a:spcAft>
                <a:spcPts val="0"/>
              </a:spcAft>
              <a:buNone/>
            </a:pPr>
            <a:r>
              <a:rPr lang="en" sz="1200">
                <a:solidFill>
                  <a:schemeClr val="dk1"/>
                </a:solidFill>
              </a:rPr>
              <a:t>1) OMC/DC test suites outperform MC/DC test suites on </a:t>
            </a:r>
            <a:r>
              <a:rPr b="1" lang="en" sz="1200">
                <a:solidFill>
                  <a:schemeClr val="dk1"/>
                </a:solidFill>
              </a:rPr>
              <a:t>all</a:t>
            </a:r>
            <a:r>
              <a:rPr lang="en" sz="1200">
                <a:solidFill>
                  <a:schemeClr val="dk1"/>
                </a:solidFill>
              </a:rPr>
              <a:t> program, structure, and oracle combinations.</a:t>
            </a:r>
            <a:endParaRPr sz="1200"/>
          </a:p>
          <a:p>
            <a:pPr indent="0" lvl="0" marL="0" rtl="0">
              <a:spcBef>
                <a:spcPts val="0"/>
              </a:spcBef>
              <a:spcAft>
                <a:spcPts val="0"/>
              </a:spcAft>
              <a:buNone/>
            </a:pPr>
            <a:r>
              <a:rPr lang="en"/>
              <a:t>2) Up to an 11% improvement in the exact situations where MC/DC thrives - code is structured specifically to aid mc/dc observability and monitoring all variables</a:t>
            </a:r>
            <a:endParaRPr/>
          </a:p>
          <a:p>
            <a:pPr indent="0" lvl="0" marL="0" rtl="0">
              <a:spcBef>
                <a:spcPts val="0"/>
              </a:spcBef>
              <a:spcAft>
                <a:spcPts val="0"/>
              </a:spcAft>
              <a:buNone/>
            </a:pPr>
            <a:r>
              <a:rPr lang="en"/>
              <a:t>3) and at times, as much as an 88% improvement in fault finding in the far more common situation where statements are not aggressively inlined and we only monitor a small number of output variables.</a:t>
            </a:r>
            <a:endParaRPr/>
          </a:p>
          <a:p>
            <a:pPr indent="0" lvl="0" marL="0" rtl="0">
              <a:spcBef>
                <a:spcPts val="0"/>
              </a:spcBef>
              <a:spcAft>
                <a:spcPts val="0"/>
              </a:spcAft>
              <a:buNone/>
            </a:pPr>
            <a:r>
              <a:rPr lang="en"/>
              <a:t>4) We also see that while MC/DC is sensitive to the choice or oracle</a:t>
            </a:r>
            <a:endParaRPr/>
          </a:p>
          <a:p>
            <a:pPr indent="0" lvl="0" marL="0" rtl="0">
              <a:spcBef>
                <a:spcPts val="0"/>
              </a:spcBef>
              <a:spcAft>
                <a:spcPts val="0"/>
              </a:spcAft>
              <a:buNone/>
            </a:pPr>
            <a:r>
              <a:rPr lang="en"/>
              <a:t>and 5) the choice of program structuring</a:t>
            </a:r>
            <a:endParaRPr/>
          </a:p>
          <a:p>
            <a:pPr indent="0" lvl="0" marL="0" rtl="0">
              <a:spcBef>
                <a:spcPts val="0"/>
              </a:spcBef>
              <a:spcAft>
                <a:spcPts val="0"/>
              </a:spcAft>
              <a:buNone/>
            </a:pPr>
            <a:r>
              <a:rPr lang="en"/>
              <a:t>6) omcdc is not. Showing no improvement from code structuring, and only a small improvement from increasing the oracle size</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Shape 20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02" name="Shape 202"/>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9" name="Shape 209"/>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We’ve been talking about structural coverage metric, and all of the ones we’ve talked about so far are based on the analysis of control flow. The idea behind control flow, as you should know by now, is to (read 1)</a:t>
            </a:r>
            <a:endParaRPr>
              <a:solidFill>
                <a:schemeClr val="dk1"/>
              </a:solidFill>
            </a:endParaRPr>
          </a:p>
          <a:p>
            <a:pPr indent="0" lvl="0" marL="0" rtl="0">
              <a:lnSpc>
                <a:spcPct val="115000"/>
              </a:lnSpc>
              <a:spcBef>
                <a:spcPts val="0"/>
              </a:spcBef>
              <a:spcAft>
                <a:spcPts val="0"/>
              </a:spcAft>
              <a:buNone/>
            </a:pPr>
            <a:r>
              <a:rPr lang="en">
                <a:solidFill>
                  <a:schemeClr val="dk1"/>
                </a:solidFill>
              </a:rPr>
              <a:t>Usually, when working with control flow, we don’t really care what the statements in the program do - (read 2)</a:t>
            </a:r>
            <a:endParaRPr>
              <a:solidFill>
                <a:schemeClr val="dk1"/>
              </a:solidFill>
            </a:endParaRPr>
          </a:p>
          <a:p>
            <a:pPr indent="0" lvl="0" marL="0" rtl="0">
              <a:lnSpc>
                <a:spcPct val="115000"/>
              </a:lnSpc>
              <a:spcBef>
                <a:spcPts val="0"/>
              </a:spcBef>
              <a:spcAft>
                <a:spcPts val="0"/>
              </a:spcAft>
              <a:buNone/>
            </a:pPr>
            <a:r>
              <a:rPr lang="en">
                <a:solidFill>
                  <a:schemeClr val="dk1"/>
                </a:solidFill>
              </a:rPr>
              <a:t>We (3) - we don’t care what the values of the variables are, or where they are used. The focus is on the paths that execution can take and ensuring that they are taken. That said, those values -and how they are used - might matter, as we just saw with OMCDC.</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(read)</a:t>
            </a:r>
            <a:endParaRPr>
              <a:solidFill>
                <a:schemeClr val="dk1"/>
              </a:solidFill>
            </a:endParaRPr>
          </a:p>
          <a:p>
            <a:pPr indent="0" lvl="0" marL="0" rtl="0">
              <a:spcBef>
                <a:spcPts val="0"/>
              </a:spcBef>
              <a:spcAft>
                <a:spcPts val="0"/>
              </a:spcAft>
              <a:buNone/>
            </a:pPr>
            <a:r>
              <a:rPr lang="en">
                <a:solidFill>
                  <a:schemeClr val="dk1"/>
                </a:solidFill>
              </a:rPr>
              <a:t>This is even true for statement coverage, the simplest criterion. You might have (read), </a:t>
            </a:r>
            <a:endParaRPr>
              <a:solidFill>
                <a:schemeClr val="dk1"/>
              </a:solidFill>
            </a:endParaRPr>
          </a:p>
          <a:p>
            <a:pPr indent="0" lvl="0" marL="0" rtl="0">
              <a:spcBef>
                <a:spcPts val="0"/>
              </a:spcBef>
              <a:spcAft>
                <a:spcPts val="0"/>
              </a:spcAft>
              <a:buNone/>
            </a:pPr>
            <a:r>
              <a:rPr lang="en">
                <a:solidFill>
                  <a:schemeClr val="dk1"/>
                </a:solidFill>
              </a:rPr>
              <a:t>often, this is part of defensive programming - (read 4)</a:t>
            </a:r>
            <a:endParaRPr>
              <a:solidFill>
                <a:schemeClr val="dk1"/>
              </a:solidFill>
            </a:endParaRPr>
          </a:p>
          <a:p>
            <a:pPr indent="0" lvl="0" marL="0" rtl="0">
              <a:spcBef>
                <a:spcPts val="0"/>
              </a:spcBef>
              <a:spcAft>
                <a:spcPts val="0"/>
              </a:spcAft>
              <a:buNone/>
            </a:pPr>
            <a:r>
              <a:rPr lang="en">
                <a:solidFill>
                  <a:schemeClr val="dk1"/>
                </a:solidFill>
              </a:rPr>
              <a:t>Dead code (read) - code that once had a purpose, but now is no longer used, and nothing can call it in your new code. </a:t>
            </a:r>
            <a:endParaRPr>
              <a:solidFill>
                <a:schemeClr val="dk1"/>
              </a:solidFill>
            </a:endParaRPr>
          </a:p>
          <a:p>
            <a:pPr indent="0" lvl="0" marL="0" rtl="0">
              <a:spcBef>
                <a:spcPts val="0"/>
              </a:spcBef>
              <a:spcAft>
                <a:spcPts val="0"/>
              </a:spcAft>
              <a:buNone/>
            </a:pPr>
            <a:r>
              <a:rPr lang="en">
                <a:solidFill>
                  <a:schemeClr val="dk1"/>
                </a:solidFill>
              </a:rPr>
              <a:t>Similarly, (read)</a:t>
            </a:r>
            <a:endParaRPr>
              <a:solidFill>
                <a:schemeClr val="dk1"/>
              </a:solidFill>
            </a:endParaRPr>
          </a:p>
          <a:p>
            <a:pPr indent="0" lvl="0" marL="0" rtl="0">
              <a:spcBef>
                <a:spcPts val="0"/>
              </a:spcBef>
              <a:spcAft>
                <a:spcPts val="0"/>
              </a:spcAft>
              <a:buNone/>
            </a:pPr>
            <a:r>
              <a:rPr lang="en">
                <a:solidFill>
                  <a:schemeClr val="dk1"/>
                </a:solidFill>
              </a:rPr>
              <a:t>Some unreachable code is expected in any system, and must be accounted for in testing.</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Today’s class is about another view - the flip side of that coin (read 1-2)</a:t>
            </a:r>
            <a:endParaRPr>
              <a:solidFill>
                <a:schemeClr val="dk1"/>
              </a:solidFill>
            </a:endParaRPr>
          </a:p>
          <a:p>
            <a:pPr indent="0" lvl="0" marL="0" rtl="0">
              <a:lnSpc>
                <a:spcPct val="115000"/>
              </a:lnSpc>
              <a:spcBef>
                <a:spcPts val="0"/>
              </a:spcBef>
              <a:spcAft>
                <a:spcPts val="0"/>
              </a:spcAft>
              <a:buNone/>
            </a:pPr>
            <a:r>
              <a:rPr lang="en">
                <a:solidFill>
                  <a:schemeClr val="dk1"/>
                </a:solidFill>
              </a:rPr>
              <a:t>Instead of control dependence, (3) - look at how statements interact and take advantages of the connections between those statements</a:t>
            </a:r>
            <a:endParaRPr>
              <a:solidFill>
                <a:schemeClr val="dk1"/>
              </a:solidFill>
            </a:endParaRPr>
          </a:p>
          <a:p>
            <a:pPr indent="0" lvl="0" marL="0" rtl="0">
              <a:lnSpc>
                <a:spcPct val="115000"/>
              </a:lnSpc>
              <a:spcBef>
                <a:spcPts val="0"/>
              </a:spcBef>
              <a:spcAft>
                <a:spcPts val="0"/>
              </a:spcAft>
              <a:buNone/>
            </a:pPr>
            <a:r>
              <a:rPr lang="en">
                <a:solidFill>
                  <a:schemeClr val="dk1"/>
                </a:solidFill>
              </a:rPr>
              <a:t>(rest)</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(1) - they look at how statements interact and move them around and transform them to produce an efficient binary. We can use that same information and similar procedures to analyze programs, and work to ensure their quality. </a:t>
            </a:r>
            <a:endParaRPr>
              <a:solidFill>
                <a:schemeClr val="dk1"/>
              </a:solidFill>
            </a:endParaRPr>
          </a:p>
          <a:p>
            <a:pPr indent="0" lvl="0" marL="0" rtl="0">
              <a:lnSpc>
                <a:spcPct val="115000"/>
              </a:lnSpc>
              <a:spcBef>
                <a:spcPts val="0"/>
              </a:spcBef>
              <a:spcAft>
                <a:spcPts val="0"/>
              </a:spcAft>
              <a:buNone/>
            </a:pPr>
            <a:r>
              <a:rPr lang="en">
                <a:solidFill>
                  <a:schemeClr val="dk1"/>
                </a:solidFill>
              </a:rPr>
              <a:t>(2-5) - can identify probable faults before the code is executed.</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The core unit at the heart of data flow analysis are def-use pairs. The idea is that (1-4)</a:t>
            </a:r>
            <a:endParaRPr>
              <a:solidFill>
                <a:schemeClr val="dk1"/>
              </a:solidFill>
            </a:endParaRPr>
          </a:p>
          <a:p>
            <a:pPr indent="0" lvl="0" marL="0" rtl="0">
              <a:lnSpc>
                <a:spcPct val="115000"/>
              </a:lnSpc>
              <a:spcBef>
                <a:spcPts val="0"/>
              </a:spcBef>
              <a:spcAft>
                <a:spcPts val="0"/>
              </a:spcAft>
              <a:buNone/>
            </a:pPr>
            <a:r>
              <a:rPr lang="en">
                <a:solidFill>
                  <a:schemeClr val="dk1"/>
                </a:solidFill>
              </a:rPr>
              <a:t>These associations - pairings of a particular definition and usage of a variable - (5)</a:t>
            </a:r>
            <a:endParaRPr>
              <a:solidFill>
                <a:schemeClr val="dk1"/>
              </a:solidFill>
            </a:endParaRPr>
          </a:p>
          <a:p>
            <a:pPr indent="0" lvl="0" marL="0" rtl="0">
              <a:lnSpc>
                <a:spcPct val="115000"/>
              </a:lnSpc>
              <a:spcBef>
                <a:spcPts val="0"/>
              </a:spcBef>
              <a:spcAft>
                <a:spcPts val="0"/>
              </a:spcAft>
              <a:buNone/>
            </a:pPr>
            <a:r>
              <a:rPr lang="en">
                <a:solidFill>
                  <a:schemeClr val="dk1"/>
                </a:solidFill>
              </a:rPr>
              <a:t>(6), in general, at all statements that change the value of a variable</a:t>
            </a:r>
            <a:endParaRPr>
              <a:solidFill>
                <a:schemeClr val="dk1"/>
              </a:solidFill>
            </a:endParaRPr>
          </a:p>
          <a:p>
            <a:pPr indent="0" lvl="0" marL="0" rtl="0">
              <a:lnSpc>
                <a:spcPct val="115000"/>
              </a:lnSpc>
              <a:spcBef>
                <a:spcPts val="0"/>
              </a:spcBef>
              <a:spcAft>
                <a:spcPts val="0"/>
              </a:spcAft>
              <a:buNone/>
            </a:pPr>
            <a:r>
              <a:rPr lang="en">
                <a:solidFill>
                  <a:schemeClr val="dk1"/>
                </a:solidFill>
              </a:rPr>
              <a:t>(7), in general, at all statements whose execution extracts a value from a variable</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what are the defs? uses? (discuss, bring in)</a:t>
            </a:r>
            <a:endParaRPr>
              <a:solidFill>
                <a:schemeClr val="dk1"/>
              </a:solidFill>
            </a:endParaRPr>
          </a:p>
          <a:p>
            <a:pPr indent="0" lvl="0" marL="0" rtl="0">
              <a:lnSpc>
                <a:spcPct val="115000"/>
              </a:lnSpc>
              <a:spcBef>
                <a:spcPts val="0"/>
              </a:spcBef>
              <a:spcAft>
                <a:spcPts val="0"/>
              </a:spcAft>
              <a:buNone/>
            </a:pPr>
            <a:r>
              <a:rPr lang="en">
                <a:solidFill>
                  <a:schemeClr val="dk1"/>
                </a:solidFill>
              </a:rPr>
              <a:t>(bring in, go over)</a:t>
            </a:r>
            <a:endParaRPr>
              <a:solidFill>
                <a:schemeClr val="dk1"/>
              </a:solidFill>
            </a:endParaRPr>
          </a:p>
          <a:p>
            <a:pPr indent="0" lvl="0" marL="0" rtl="0">
              <a:lnSpc>
                <a:spcPct val="115000"/>
              </a:lnSpc>
              <a:spcBef>
                <a:spcPts val="0"/>
              </a:spcBef>
              <a:spcAft>
                <a:spcPts val="0"/>
              </a:spcAft>
              <a:buClr>
                <a:schemeClr val="dk1"/>
              </a:buClr>
              <a:buSzPts val="1100"/>
              <a:buFont typeface="Arial"/>
              <a:buNone/>
            </a:pPr>
            <a:r>
              <a:rPr lang="en">
                <a:solidFill>
                  <a:schemeClr val="dk1"/>
                </a:solidFill>
              </a:rPr>
              <a:t>Looking at the code alone is deceptive. This doesn’t look that complex. But, there are hidden layers of complexity that we can analyze and exploit in understanding how this system works.</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The control flow, of course, is one way to understand how the program works. This lets us visualize how the code can be executed, the different orderings that code can be executed in. The data flow adds another layer of complexity on to the heap. We can take any one of these variables, say, min and look at how it is defined and used in the program</a:t>
            </a:r>
            <a:endParaRPr>
              <a:solidFill>
                <a:schemeClr val="dk1"/>
              </a:solidFill>
            </a:endParaRPr>
          </a:p>
          <a:p>
            <a:pPr indent="0" lvl="0" marL="0" rtl="0">
              <a:lnSpc>
                <a:spcPct val="115000"/>
              </a:lnSpc>
              <a:spcBef>
                <a:spcPts val="0"/>
              </a:spcBef>
              <a:spcAft>
                <a:spcPts val="0"/>
              </a:spcAft>
              <a:buNone/>
            </a:pPr>
            <a:r>
              <a:rPr lang="en">
                <a:solidFill>
                  <a:schemeClr val="dk1"/>
                </a:solidFill>
              </a:rPr>
              <a:t>- (bring in). What you begin to see is another form of path - the path that information takes rather than control.</a:t>
            </a:r>
            <a:endParaRPr>
              <a:solidFill>
                <a:schemeClr val="dk1"/>
              </a:solidFill>
            </a:endParaRPr>
          </a:p>
          <a:p>
            <a:pPr indent="0" lvl="0" marL="0" rtl="0">
              <a:lnSpc>
                <a:spcPct val="115000"/>
              </a:lnSpc>
              <a:spcBef>
                <a:spcPts val="0"/>
              </a:spcBef>
              <a:spcAft>
                <a:spcPts val="0"/>
              </a:spcAft>
              <a:buNone/>
            </a:pPr>
            <a:r>
              <a:rPr lang="en">
                <a:solidFill>
                  <a:schemeClr val="dk1"/>
                </a:solidFill>
              </a:rPr>
              <a:t>- (bring in) Same with max - another set of paths. Each variable creates a set of targeted paths, and those are often as important, if not more important, than the generic control flow paths in detecting faults in a system.</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(1-3). Each def-use pair associates a definition of a vaqriable - its assignment, with a use of the same variable. A single definition can be paired with multiple usages, and vice-versa.</a:t>
            </a:r>
            <a:endParaRPr>
              <a:solidFill>
                <a:schemeClr val="dk1"/>
              </a:solidFill>
            </a:endParaRPr>
          </a:p>
          <a:p>
            <a:pPr indent="0" lvl="0" marL="0" rtl="0">
              <a:lnSpc>
                <a:spcPct val="115000"/>
              </a:lnSpc>
              <a:spcBef>
                <a:spcPts val="0"/>
              </a:spcBef>
              <a:spcAft>
                <a:spcPts val="0"/>
              </a:spcAft>
              <a:buNone/>
            </a:pPr>
            <a:r>
              <a:rPr lang="en">
                <a:solidFill>
                  <a:schemeClr val="dk1"/>
                </a:solidFill>
              </a:rPr>
              <a:t>(4-5). A def-use pair is only formed if there is a program path where the value assigned in that definition isn’t redefined by another expression. (6).</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(bring in, go over)</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(name defs, uses)</a:t>
            </a:r>
            <a:endParaRPr>
              <a:solidFill>
                <a:schemeClr val="dk1"/>
              </a:solidFill>
            </a:endParaRPr>
          </a:p>
          <a:p>
            <a:pPr indent="0" lvl="0" marL="0" rtl="0">
              <a:lnSpc>
                <a:spcPct val="115000"/>
              </a:lnSpc>
              <a:spcBef>
                <a:spcPts val="0"/>
              </a:spcBef>
              <a:spcAft>
                <a:spcPts val="0"/>
              </a:spcAft>
              <a:buNone/>
            </a:pPr>
            <a:r>
              <a:rPr lang="en">
                <a:solidFill>
                  <a:schemeClr val="dk1"/>
                </a:solidFill>
              </a:rPr>
              <a:t>(bring in)</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15000"/>
              </a:lnSpc>
              <a:spcBef>
                <a:spcPts val="0"/>
              </a:spcBef>
              <a:spcAft>
                <a:spcPts val="0"/>
              </a:spcAft>
              <a:buNone/>
            </a:pPr>
            <a:r>
              <a:rPr lang="en">
                <a:solidFill>
                  <a:schemeClr val="dk1"/>
                </a:solidFill>
              </a:rPr>
              <a:t>So, to gather our pairs, it’s useful to first plot the control flow and add the def and use information to that graph. We don’t have pairs yet - but can derive them from here.</a:t>
            </a:r>
            <a:endParaRPr>
              <a:solidFill>
                <a:schemeClr val="dk1"/>
              </a:solidFill>
            </a:endParaRPr>
          </a:p>
          <a:p>
            <a:pPr indent="0" lvl="0" marL="0" rtl="0">
              <a:lnSpc>
                <a:spcPct val="115000"/>
              </a:lnSpc>
              <a:spcBef>
                <a:spcPts val="0"/>
              </a:spcBef>
              <a:spcAft>
                <a:spcPts val="0"/>
              </a:spcAft>
              <a:buNone/>
            </a:pPr>
            <a:r>
              <a:rPr lang="en">
                <a:solidFill>
                  <a:schemeClr val="dk1"/>
                </a:solidFill>
              </a:rPr>
              <a:t>We can now look at one variable at a time, and look at defs and uses on each control path. Be careful with loops - a definition in one cycle might be used in the next. Path E, B, C, D is a definition-clear path from definition of y in line 6 to its use in line 5 in the next loop iteration. Path A, B, C, D, E is not a definition-clear path with respect to tmp because of the definition in node C. </a:t>
            </a:r>
            <a:endParaRPr>
              <a:solidFill>
                <a:schemeClr val="dk1"/>
              </a:solidFill>
            </a:endParaRPr>
          </a:p>
          <a:p>
            <a:pPr indent="0" lvl="0" marL="0" rtl="0">
              <a:lnSpc>
                <a:spcPct val="115000"/>
              </a:lnSpc>
              <a:spcBef>
                <a:spcPts val="0"/>
              </a:spcBef>
              <a:spcAft>
                <a:spcPts val="0"/>
              </a:spcAft>
              <a:buNone/>
            </a:pPr>
            <a:r>
              <a:rPr lang="en">
                <a:solidFill>
                  <a:schemeClr val="dk1"/>
                </a:solidFill>
              </a:rPr>
              <a:t>(bring in, go over)</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(read)</a:t>
            </a:r>
            <a:endParaRPr>
              <a:solidFill>
                <a:schemeClr val="dk1"/>
              </a:solidFill>
            </a:endParaRPr>
          </a:p>
          <a:p>
            <a:pPr indent="0" lvl="0" marL="0" rtl="0">
              <a:spcBef>
                <a:spcPts val="600"/>
              </a:spcBef>
              <a:spcAft>
                <a:spcPts val="0"/>
              </a:spcAft>
              <a:buNone/>
            </a:pPr>
            <a:r>
              <a:rPr lang="en">
                <a:solidFill>
                  <a:schemeClr val="dk1"/>
                </a:solidFill>
              </a:rPr>
              <a:t>We talked about a metric called Observable MC/DC back when we discussed structural testing. That was an extension of an existing structural metric that added what is essentially data-flow information. Today, we’ll talk about a set of metrics based entirely on data-flow.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rPr>
              <a:t>(read)</a:t>
            </a:r>
            <a:endParaRPr>
              <a:solidFill>
                <a:schemeClr val="dk1"/>
              </a:solidFill>
            </a:endParaRPr>
          </a:p>
          <a:p>
            <a:pPr indent="0" lvl="0" marL="0" rtl="0">
              <a:lnSpc>
                <a:spcPct val="120000"/>
              </a:lnSpc>
              <a:spcBef>
                <a:spcPts val="0"/>
              </a:spcBef>
              <a:spcAft>
                <a:spcPts val="0"/>
              </a:spcAft>
              <a:buNone/>
            </a:pPr>
            <a:r>
              <a:rPr lang="en">
                <a:solidFill>
                  <a:schemeClr val="dk1"/>
                </a:solidFill>
              </a:rPr>
              <a:t>How you execute code matters more than whether it was executed. This is the advantage of something like MCDC over branch coverage - we don’t just require that branches get executed, but we place constraints on how the conditions are executed. If faults are lurking in those conditional statements, or can cause issues with the evaluation of those statements, then we are more likely to catch them. That’s not enough to guarantee faults, and that’s the limitation of coverage as a proxy for effective testing, but strengthening the coverage criterion makes it more likely that we will notice faults. Still..</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bring up code and go over one or two</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a:solidFill>
                  <a:schemeClr val="dk1"/>
                </a:solidFill>
              </a:rPr>
              <a:t>bring up code and go over one or two</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(read this)</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1143213" y="685800"/>
            <a:ext cx="45723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solidFill>
                  <a:schemeClr val="dk1"/>
                </a:solidFill>
              </a:rPr>
              <a:t>(read this)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rPr lang="en">
                <a:solidFill>
                  <a:schemeClr val="dk1"/>
                </a:solidFill>
              </a:rPr>
              <a:t>Coverage metrics shouldn’t be relied on as a crutch for “good testing”. A recent study found that:</a:t>
            </a:r>
            <a:endParaRPr>
              <a:solidFill>
                <a:schemeClr val="dk1"/>
              </a:solidFill>
            </a:endParaRPr>
          </a:p>
          <a:p>
            <a:pPr indent="0" lvl="0" marL="0" rtl="0">
              <a:spcBef>
                <a:spcPts val="0"/>
              </a:spcBef>
              <a:spcAft>
                <a:spcPts val="0"/>
              </a:spcAft>
              <a:buNone/>
            </a:pPr>
            <a:r>
              <a:rPr lang="en"/>
              <a:t>(read)</a:t>
            </a:r>
            <a:endParaRPr/>
          </a:p>
          <a:p>
            <a:pPr indent="0" lvl="0" marL="0" rtl="0">
              <a:spcBef>
                <a:spcPts val="0"/>
              </a:spcBef>
              <a:spcAft>
                <a:spcPts val="0"/>
              </a:spcAft>
              <a:buNone/>
            </a:pPr>
            <a:r>
              <a:rPr lang="en"/>
              <a:t>(read)</a:t>
            </a:r>
            <a:endParaRPr/>
          </a:p>
          <a:p>
            <a:pPr indent="0" lvl="0" marL="0" rtl="0">
              <a:spcBef>
                <a:spcPts val="0"/>
              </a:spcBef>
              <a:spcAft>
                <a:spcPts val="0"/>
              </a:spcAft>
              <a:buClr>
                <a:schemeClr val="dk1"/>
              </a:buClr>
              <a:buSzPts val="1100"/>
              <a:buFont typeface="Arial"/>
              <a:buNone/>
            </a:pPr>
            <a:r>
              <a:rPr lang="en"/>
              <a:t>Now, other studies have found happier results - better correlations between fault finding and coverage, but Given the important role of structural coverage criteria in development, especially given that certain forms of coverage are mandated for safety certification of aircraft systems, we found these results kind of scary. These coverage metrics aren’t always a particularly great indicator of test adequacy, and we’re getting junk tests from automated generation, so what can we do? Well, we should start by figuring out what is wrong with coverage metrics, and there were two key issues that kept popping up with, even with “strong” coverage metrics like MC/DC (read)</a:t>
            </a:r>
            <a:endParaRPr/>
          </a:p>
          <a:p>
            <a:pPr indent="0" lvl="0" marL="0" rtl="0">
              <a:spcBef>
                <a:spcPts val="0"/>
              </a:spcBef>
              <a:spcAft>
                <a:spcPts val="0"/>
              </a:spcAft>
              <a:buNone/>
            </a:pPr>
            <a:r>
              <a:rPr lang="en"/>
              <a:t>Both of these issues relate to the idea of masking - in an expression, especially boolean expressions, the value of one variable can determine the result of the whole expression regardless of the value of the other variables. In that case, say that a fault corrupted one expression, well, we might not notice that fault if we monitor another expression where the faulty state is masked by another variable.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One major factor is the problem of masking. (go over)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But, that is only masking within a single expression. (1-5) The problem is that traditional (6-8)</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Clr>
                <a:schemeClr val="dk1"/>
              </a:buClr>
              <a:buSzPts val="1100"/>
              <a:buFont typeface="Arial"/>
              <a:buNone/>
            </a:pPr>
            <a:r>
              <a:rPr lang="en"/>
              <a:t>Now, masking has an interesting effect on the potential efficacy of coverage criteria. </a:t>
            </a:r>
            <a:r>
              <a:rPr lang="en"/>
              <a:t>Due to masking, it is possible to change the number and structure of test obligations by changing how we write our code.</a:t>
            </a:r>
            <a:endParaRPr/>
          </a:p>
          <a:p>
            <a:pPr indent="0" lvl="0" marL="0" rtl="0">
              <a:spcBef>
                <a:spcPts val="0"/>
              </a:spcBef>
              <a:spcAft>
                <a:spcPts val="0"/>
              </a:spcAft>
              <a:buClr>
                <a:schemeClr val="dk1"/>
              </a:buClr>
              <a:buSzPts val="1100"/>
              <a:buFont typeface="Arial"/>
              <a:buNone/>
            </a:pPr>
            <a:r>
              <a:rPr lang="en"/>
              <a:t>Here, these two program fragments have different structures but are functionally equivalent. Version 1 is written with an intermediate variable</a:t>
            </a:r>
            <a:endParaRPr/>
          </a:p>
          <a:p>
            <a:pPr indent="0" lvl="0" marL="0" rtl="0">
              <a:spcBef>
                <a:spcPts val="0"/>
              </a:spcBef>
              <a:spcAft>
                <a:spcPts val="0"/>
              </a:spcAft>
              <a:buClr>
                <a:schemeClr val="dk1"/>
              </a:buClr>
              <a:buSzPts val="1100"/>
              <a:buFont typeface="Arial"/>
              <a:buNone/>
            </a:pPr>
            <a:r>
              <a:rPr lang="en"/>
              <a:t>\texttt{expr\_1}, and Version 2 inlines this variable. </a:t>
            </a:r>
            <a:endParaRPr/>
          </a:p>
          <a:p>
            <a:pPr indent="0" lvl="0" marL="0" rtl="0">
              <a:spcBef>
                <a:spcPts val="0"/>
              </a:spcBef>
              <a:spcAft>
                <a:spcPts val="0"/>
              </a:spcAft>
              <a:buNone/>
            </a:pPr>
            <a:r>
              <a:t/>
            </a:r>
            <a:endParaRPr/>
          </a:p>
          <a:p>
            <a:pPr indent="0" lvl="0" marL="0">
              <a:spcBef>
                <a:spcPts val="0"/>
              </a:spcBef>
              <a:spcAft>
                <a:spcPts val="0"/>
              </a:spcAft>
              <a:buClr>
                <a:schemeClr val="dk1"/>
              </a:buClr>
              <a:buSzPts val="1100"/>
              <a:buFont typeface="Arial"/>
              <a:buNone/>
            </a:pPr>
            <a:r>
              <a:rPr lang="en"/>
              <a:t>We can get different test goals and, as a result, different tests from these two fragments. Consider MC/DC again. It requires tests that overcome the masking effect at the individual expression level, so we would need a test where in_1 is not masked by in_2. \mcdc\ over the inlined version requires a test suite to take the masking effect of \texttt{in\_3} into consideration as well AT THE SAME TIME, so the tests are going to need to satisfy slightly more complicated test goals. Those differences can have significant ramifications when it comes to fault finding capability.  Restructuring the program with additional intermediate variables makes it significantly easier to achieve the desired coverage (\mcdc\ tests are easier to find if the decisions are simple). This restructuring can significantly impact the number and quality of the tests required to satisfy the coverage goals. In thefirst version, each expression is simple - so, we will have pretty simple MC/DC obligations, and can satisfy MC/DC with a small number of tests - we’ve also introduced the risk of masking because we only consider each statement in isolation, and not what happens along the path. </a:t>
            </a:r>
            <a:endParaRPr/>
          </a:p>
          <a:p>
            <a:pPr indent="0" lvl="0" marL="0" rtl="0">
              <a:spcBef>
                <a:spcPts val="0"/>
              </a:spcBef>
              <a:spcAft>
                <a:spcPts val="0"/>
              </a:spcAft>
              <a:buClr>
                <a:schemeClr val="dk1"/>
              </a:buClr>
              <a:buSzPts val="1100"/>
              <a:buFont typeface="Arial"/>
              <a:buNone/>
            </a:pPr>
            <a:r>
              <a:rPr lang="en"/>
              <a:t>In version 2, the one expression is more complex, which will require more test cases (and more complex cases) to satisfy MC/DC - plus, because we have fewer expressions, we have less risk of masking. We could still have masking between expressions - but there will be slightly less risk with fewer overall expressions.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Shape 9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98" name="Shape 98"/>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remember those testing artifacts. We had the oracle, which is what we use to check the behavior of the program, maybe some assertions we write or we take some variables and state what their values should be. Well, of course, when we write an oracle, we choose which variables to check the behavior of. Typically, we take a look at the output of a function. The problem is that, through masking, some expressions in the systems can easily be prevented from influencing the outputs. So, if we don’t check the right variables, we might not notice that there is a fault in the program. </a:t>
            </a:r>
            <a:endParaRPr/>
          </a:p>
          <a:p>
            <a:pPr indent="0" lvl="0" marL="0" rtl="0">
              <a:spcBef>
                <a:spcPts val="0"/>
              </a:spcBef>
              <a:spcAft>
                <a:spcPts val="0"/>
              </a:spcAft>
              <a:buNone/>
            </a:pPr>
            <a:r>
              <a:rPr lang="en">
                <a:solidFill>
                  <a:schemeClr val="dk1"/>
                </a:solidFill>
              </a:rPr>
              <a:t>This reduces the effectiveness of any testing process based on structural coverage, as we can easily satisfy coverage obligations without allowing resulting errors to propagate to an observed variable. This is a problem where automated test generation is concerned. We have found that test inputs generated tend to be short, kind of lazy - they only do the bare minimum to exercise the system. The longer you run the code - the more loop cycles, longer path, more statements executed -  the more likely the problems reach the outputs. This is, in some sense, a problem with the test generation technique, but the blame can be shared by the coverage metric. The generation algorithm did exactly what it was told to do. </a:t>
            </a:r>
            <a:endParaRPr>
              <a:solidFill>
                <a:schemeClr val="dk1"/>
              </a:solidFill>
            </a:endParaRPr>
          </a:p>
          <a:p>
            <a:pPr indent="0" lvl="0" marL="0" rtl="0">
              <a:spcBef>
                <a:spcPts val="0"/>
              </a:spcBef>
              <a:spcAft>
                <a:spcPts val="0"/>
              </a:spcAft>
              <a:buNone/>
            </a:pPr>
            <a:r>
              <a:rPr lang="en"/>
              <a:t>Now, of course, we can always add more variables and expected values for those to the oracle, but there are often so many options to choose from that we just can’t write an oracle for every variable. You’d get one test done a day. That’s just not going to work out. But, by being smart and choosing the right variables, we can do pretty well. We have a couple of techniques for estimating those variables -those chokepoints in control in the system, but there is still research to do in coming up with efficient ways of identifying those variables. That’s one approach for dealing with masking - check the results of more variables. We’ll talk about more shortly.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Shape 10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05" name="Shape 105"/>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sz="1200">
                <a:solidFill>
                  <a:schemeClr val="dk1"/>
                </a:solidFill>
              </a:rPr>
              <a:t>How bad is it? Well, here we go. Here we plot the fault finding effectiveness  against the test suite size of test suites for one system where we vary the program structure and oracle.</a:t>
            </a:r>
            <a:endParaRPr sz="1200">
              <a:solidFill>
                <a:schemeClr val="dk1"/>
              </a:solidFill>
            </a:endParaRPr>
          </a:p>
          <a:p>
            <a:pPr indent="0" lvl="0" marL="0" rtl="0">
              <a:spcBef>
                <a:spcPts val="0"/>
              </a:spcBef>
              <a:spcAft>
                <a:spcPts val="0"/>
              </a:spcAft>
              <a:buNone/>
            </a:pPr>
            <a:r>
              <a:rPr lang="en" sz="1200">
                <a:solidFill>
                  <a:schemeClr val="dk1"/>
                </a:solidFill>
              </a:rPr>
              <a:t>1) MC/DC considered strong, but has a couple of important weaknesses wrt propagation - it is formulated assuming that decisions are independent, as a result, you can actually satisfy it with only a small number of tests. However, short length/don’t propagate. effectiveness is Sensitive. </a:t>
            </a:r>
            <a:endParaRPr sz="1200">
              <a:solidFill>
                <a:schemeClr val="dk1"/>
              </a:solidFill>
            </a:endParaRPr>
          </a:p>
          <a:p>
            <a:pPr indent="0" lvl="0" marL="0" rtl="0">
              <a:spcBef>
                <a:spcPts val="0"/>
              </a:spcBef>
              <a:spcAft>
                <a:spcPts val="0"/>
              </a:spcAft>
              <a:buNone/>
            </a:pPr>
            <a:r>
              <a:rPr lang="en" sz="1200">
                <a:solidFill>
                  <a:schemeClr val="dk1"/>
                </a:solidFill>
              </a:rPr>
              <a:t>2) by simply changing the oracle so that we observe all of the internal variables, we see a massive increase in effectiveness. If oracle can monitor everything/specify behaviors for all of those variables , this propagation weakness doesn’t matter.</a:t>
            </a:r>
            <a:endParaRPr sz="1200">
              <a:solidFill>
                <a:schemeClr val="dk1"/>
              </a:solidFill>
            </a:endParaRPr>
          </a:p>
          <a:p>
            <a:pPr indent="0" lvl="0" marL="0" rtl="0">
              <a:spcBef>
                <a:spcPts val="0"/>
              </a:spcBef>
              <a:spcAft>
                <a:spcPts val="0"/>
              </a:spcAft>
              <a:buNone/>
            </a:pPr>
            <a:r>
              <a:rPr lang="en" sz="1200">
                <a:solidFill>
                  <a:schemeClr val="dk1"/>
                </a:solidFill>
              </a:rPr>
              <a:t>3) MC/DC is also sensitive to the choice of program structure. If we have an expression that uses the result of another expression, we can inline that used expression. Simple syntactic change - type of optimization compilers often make. As a result, the effectiveness of MC/DC tests jumps quite a bit - but it also requires many more tests to achieve coverage (some of benefit from better tests or more tests)</a:t>
            </a:r>
            <a:endParaRPr sz="1200">
              <a:solidFill>
                <a:schemeClr val="dk1"/>
              </a:solidFill>
            </a:endParaRPr>
          </a:p>
          <a:p>
            <a:pPr indent="0" lvl="0" marL="0" rtl="0">
              <a:spcBef>
                <a:spcPts val="0"/>
              </a:spcBef>
              <a:spcAft>
                <a:spcPts val="0"/>
              </a:spcAft>
              <a:buNone/>
            </a:pPr>
            <a:r>
              <a:rPr lang="en" sz="1200">
                <a:solidFill>
                  <a:schemeClr val="dk1"/>
                </a:solidFill>
              </a:rPr>
              <a:t>4) despite this restructuring, there are still propagation issues. Effects of faults masked out.</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spcBef>
                <a:spcPts val="0"/>
              </a:spcBef>
              <a:buNone/>
              <a:defRPr>
                <a:solidFill>
                  <a:schemeClr val="lt1"/>
                </a:solidFill>
              </a:defRPr>
            </a:lvl1pPr>
            <a:lvl2pPr lvl="1">
              <a:spcBef>
                <a:spcPts val="0"/>
              </a:spcBef>
              <a:buNone/>
              <a:defRPr>
                <a:solidFill>
                  <a:schemeClr val="lt1"/>
                </a:solidFill>
              </a:defRPr>
            </a:lvl2pPr>
            <a:lvl3pPr lvl="2">
              <a:spcBef>
                <a:spcPts val="0"/>
              </a:spcBef>
              <a:buNone/>
              <a:defRPr>
                <a:solidFill>
                  <a:schemeClr val="lt1"/>
                </a:solidFill>
              </a:defRPr>
            </a:lvl3pPr>
            <a:lvl4pPr lvl="3">
              <a:spcBef>
                <a:spcPts val="0"/>
              </a:spcBef>
              <a:buNone/>
              <a:defRPr>
                <a:solidFill>
                  <a:schemeClr val="lt1"/>
                </a:solidFill>
              </a:defRPr>
            </a:lvl4pPr>
            <a:lvl5pPr lvl="4">
              <a:spcBef>
                <a:spcPts val="0"/>
              </a:spcBef>
              <a:buNone/>
              <a:defRPr>
                <a:solidFill>
                  <a:schemeClr val="lt1"/>
                </a:solidFill>
              </a:defRPr>
            </a:lvl5pPr>
            <a:lvl6pPr lvl="5">
              <a:spcBef>
                <a:spcPts val="0"/>
              </a:spcBef>
              <a:buNone/>
              <a:defRPr>
                <a:solidFill>
                  <a:schemeClr val="lt1"/>
                </a:solidFill>
              </a:defRPr>
            </a:lvl6pPr>
            <a:lvl7pPr lvl="6">
              <a:spcBef>
                <a:spcPts val="0"/>
              </a:spcBef>
              <a:buNone/>
              <a:defRPr>
                <a:solidFill>
                  <a:schemeClr val="lt1"/>
                </a:solidFill>
              </a:defRPr>
            </a:lvl7pPr>
            <a:lvl8pPr lvl="7">
              <a:spcBef>
                <a:spcPts val="0"/>
              </a:spcBef>
              <a:buNone/>
              <a:defRPr>
                <a:solidFill>
                  <a:schemeClr val="lt1"/>
                </a:solidFill>
              </a:defRPr>
            </a:lvl8pPr>
            <a:lvl9pPr lvl="8">
              <a:spcBef>
                <a:spcPts val="0"/>
              </a:spcBef>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spcBef>
                <a:spcPts val="0"/>
              </a:spcBef>
              <a:buNone/>
              <a:defRPr sz="1300">
                <a:solidFill>
                  <a:schemeClr val="dk2"/>
                </a:solidFill>
              </a:defRPr>
            </a:lvl1pPr>
            <a:lvl2pPr lvl="1" algn="r">
              <a:spcBef>
                <a:spcPts val="0"/>
              </a:spcBef>
              <a:buNone/>
              <a:defRPr sz="1300">
                <a:solidFill>
                  <a:schemeClr val="dk2"/>
                </a:solidFill>
              </a:defRPr>
            </a:lvl2pPr>
            <a:lvl3pPr lvl="2" algn="r">
              <a:spcBef>
                <a:spcPts val="0"/>
              </a:spcBef>
              <a:buNone/>
              <a:defRPr sz="1300">
                <a:solidFill>
                  <a:schemeClr val="dk2"/>
                </a:solidFill>
              </a:defRPr>
            </a:lvl3pPr>
            <a:lvl4pPr lvl="3" algn="r">
              <a:spcBef>
                <a:spcPts val="0"/>
              </a:spcBef>
              <a:buNone/>
              <a:defRPr sz="1300">
                <a:solidFill>
                  <a:schemeClr val="dk2"/>
                </a:solidFill>
              </a:defRPr>
            </a:lvl4pPr>
            <a:lvl5pPr lvl="4" algn="r">
              <a:spcBef>
                <a:spcPts val="0"/>
              </a:spcBef>
              <a:buNone/>
              <a:defRPr sz="1300">
                <a:solidFill>
                  <a:schemeClr val="dk2"/>
                </a:solidFill>
              </a:defRPr>
            </a:lvl5pPr>
            <a:lvl6pPr lvl="5" algn="r">
              <a:spcBef>
                <a:spcPts val="0"/>
              </a:spcBef>
              <a:buNone/>
              <a:defRPr sz="1300">
                <a:solidFill>
                  <a:schemeClr val="dk2"/>
                </a:solidFill>
              </a:defRPr>
            </a:lvl6pPr>
            <a:lvl7pPr lvl="6" algn="r">
              <a:spcBef>
                <a:spcPts val="0"/>
              </a:spcBef>
              <a:buNone/>
              <a:defRPr sz="1300">
                <a:solidFill>
                  <a:schemeClr val="dk2"/>
                </a:solidFill>
              </a:defRPr>
            </a:lvl7pPr>
            <a:lvl8pPr lvl="7" algn="r">
              <a:spcBef>
                <a:spcPts val="0"/>
              </a:spcBef>
              <a:buNone/>
              <a:defRPr sz="1300">
                <a:solidFill>
                  <a:schemeClr val="dk2"/>
                </a:solidFill>
              </a:defRPr>
            </a:lvl8pPr>
            <a:lvl9pPr lvl="8" algn="r">
              <a:spcBef>
                <a:spcPts val="0"/>
              </a:spcBef>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6000"/>
              <a:t>Masking and </a:t>
            </a:r>
            <a:r>
              <a:rPr lang="en" sz="6000"/>
              <a:t>Data Flow </a:t>
            </a:r>
            <a:endParaRPr sz="6000"/>
          </a:p>
        </p:txBody>
      </p:sp>
      <p:sp>
        <p:nvSpPr>
          <p:cNvPr id="51" name="Shape 51"/>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747 - Lecture 8 - 02/13/2018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Masking</a:t>
            </a:r>
            <a:endParaRPr/>
          </a:p>
        </p:txBody>
      </p:sp>
      <p:sp>
        <p:nvSpPr>
          <p:cNvPr id="126" name="Shape 1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b="1" lang="en"/>
              <a:t>Why do we care about faults in masked expressions?</a:t>
            </a:r>
            <a:endParaRPr b="1"/>
          </a:p>
        </p:txBody>
      </p:sp>
      <p:sp>
        <p:nvSpPr>
          <p:cNvPr id="127" name="Shape 127"/>
          <p:cNvSpPr txBox="1"/>
          <p:nvPr>
            <p:ph idx="1" type="body"/>
          </p:nvPr>
        </p:nvSpPr>
        <p:spPr>
          <a:xfrm>
            <a:off x="457200" y="2656175"/>
            <a:ext cx="8229600" cy="36921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Effect of fault is only masked out for </a:t>
            </a:r>
            <a:r>
              <a:rPr i="1" lang="en"/>
              <a:t>this</a:t>
            </a:r>
            <a:r>
              <a:rPr lang="en"/>
              <a:t> test. </a:t>
            </a:r>
            <a:endParaRPr/>
          </a:p>
          <a:p>
            <a:pPr indent="-419100" lvl="0" marL="457200" marR="0" rtl="0" algn="l">
              <a:lnSpc>
                <a:spcPct val="100000"/>
              </a:lnSpc>
              <a:spcBef>
                <a:spcPts val="0"/>
              </a:spcBef>
              <a:spcAft>
                <a:spcPts val="0"/>
              </a:spcAft>
              <a:buSzPts val="3000"/>
              <a:buChar char="●"/>
            </a:pPr>
            <a:r>
              <a:rPr lang="en"/>
              <a:t>It is still a fault. In another execution scenario, it might not be masked.</a:t>
            </a:r>
            <a:endParaRPr/>
          </a:p>
          <a:p>
            <a:pPr indent="-381000" lvl="1" marL="914400" marR="0" rtl="0" algn="l">
              <a:lnSpc>
                <a:spcPct val="100000"/>
              </a:lnSpc>
              <a:spcBef>
                <a:spcPts val="0"/>
              </a:spcBef>
              <a:spcAft>
                <a:spcPts val="0"/>
              </a:spcAft>
              <a:buSzPts val="2400"/>
              <a:buChar char="○"/>
            </a:pPr>
            <a:r>
              <a:rPr lang="en"/>
              <a:t>We just haven’t noticed it yet.</a:t>
            </a:r>
            <a:endParaRPr/>
          </a:p>
          <a:p>
            <a:pPr indent="-381000" lvl="1" marL="914400" rtl="0">
              <a:spcBef>
                <a:spcPts val="0"/>
              </a:spcBef>
              <a:spcAft>
                <a:spcPts val="0"/>
              </a:spcAft>
              <a:buSzPts val="2400"/>
              <a:buChar char="○"/>
            </a:pPr>
            <a:r>
              <a:rPr lang="en"/>
              <a:t>The fault isn’t gone, we just have bad tests.</a:t>
            </a:r>
            <a:endParaRPr/>
          </a:p>
          <a:p>
            <a:pPr indent="-419100" lvl="0" marL="457200" marR="0" rtl="0" algn="l">
              <a:lnSpc>
                <a:spcPct val="100000"/>
              </a:lnSpc>
              <a:spcBef>
                <a:spcPts val="0"/>
              </a:spcBef>
              <a:spcAft>
                <a:spcPts val="0"/>
              </a:spcAft>
              <a:buSzPts val="3000"/>
              <a:buChar char="●"/>
            </a:pPr>
            <a:r>
              <a:rPr lang="en"/>
              <a:t>One solution - ensure that there is a path from assignment to output where we will </a:t>
            </a:r>
            <a:r>
              <a:rPr b="1" lang="en"/>
              <a:t>notice the fault</a:t>
            </a:r>
            <a:r>
              <a:rPr lang="en"/>
              <a:t>.</a:t>
            </a:r>
            <a:endParaRPr/>
          </a:p>
        </p:txBody>
      </p:sp>
      <p:sp>
        <p:nvSpPr>
          <p:cNvPr id="128" name="Shape 1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Shape 1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Path Conditions</a:t>
            </a:r>
            <a:endParaRPr/>
          </a:p>
        </p:txBody>
      </p:sp>
      <p:sp>
        <p:nvSpPr>
          <p:cNvPr id="134" name="Shape 1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Most coverage criteria impose constraints on a single element.</a:t>
            </a:r>
            <a:endParaRPr/>
          </a:p>
          <a:p>
            <a:pPr indent="-419100" lvl="0" marL="457200" marR="0" rtl="0" algn="l">
              <a:lnSpc>
                <a:spcPct val="100000"/>
              </a:lnSpc>
              <a:spcBef>
                <a:spcPts val="0"/>
              </a:spcBef>
              <a:spcAft>
                <a:spcPts val="0"/>
              </a:spcAft>
              <a:buSzPts val="3000"/>
              <a:buChar char="●"/>
            </a:pPr>
            <a:r>
              <a:rPr lang="en"/>
              <a:t>However, test obligations can also </a:t>
            </a:r>
            <a:r>
              <a:rPr lang="en"/>
              <a:t>impose</a:t>
            </a:r>
            <a:r>
              <a:rPr lang="en"/>
              <a:t> constraints on the path taken.</a:t>
            </a:r>
            <a:endParaRPr/>
          </a:p>
          <a:p>
            <a:pPr indent="-381000" lvl="1" marL="914400" marR="0" rtl="0" algn="l">
              <a:lnSpc>
                <a:spcPct val="100000"/>
              </a:lnSpc>
              <a:spcBef>
                <a:spcPts val="0"/>
              </a:spcBef>
              <a:spcAft>
                <a:spcPts val="0"/>
              </a:spcAft>
              <a:buSzPts val="2400"/>
              <a:buChar char="○"/>
            </a:pPr>
            <a:r>
              <a:rPr lang="en"/>
              <a:t>I.e., path coverage, boundary interior coverage</a:t>
            </a:r>
            <a:endParaRPr/>
          </a:p>
          <a:p>
            <a:pPr indent="-419100" lvl="0" marL="457200" marR="0" rtl="0" algn="l">
              <a:lnSpc>
                <a:spcPct val="100000"/>
              </a:lnSpc>
              <a:spcBef>
                <a:spcPts val="0"/>
              </a:spcBef>
              <a:spcAft>
                <a:spcPts val="0"/>
              </a:spcAft>
              <a:buSzPts val="3000"/>
              <a:buChar char="●"/>
            </a:pPr>
            <a:r>
              <a:rPr lang="en"/>
              <a:t>Path Coverage is too expensive.</a:t>
            </a:r>
            <a:endParaRPr/>
          </a:p>
          <a:p>
            <a:pPr indent="-381000" lvl="1" marL="914400" marR="0" rtl="0" algn="l">
              <a:lnSpc>
                <a:spcPct val="100000"/>
              </a:lnSpc>
              <a:spcBef>
                <a:spcPts val="0"/>
              </a:spcBef>
              <a:spcAft>
                <a:spcPts val="0"/>
              </a:spcAft>
              <a:buSzPts val="2400"/>
              <a:buChar char="○"/>
            </a:pPr>
            <a:r>
              <a:rPr lang="en"/>
              <a:t>But, we could try to capture what is important about path coverage - the important interactions between elements.</a:t>
            </a:r>
            <a:endParaRPr/>
          </a:p>
        </p:txBody>
      </p:sp>
      <p:sp>
        <p:nvSpPr>
          <p:cNvPr id="135" name="Shape 1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Shape 1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Observability</a:t>
            </a:r>
            <a:endParaRPr/>
          </a:p>
        </p:txBody>
      </p:sp>
      <p:sp>
        <p:nvSpPr>
          <p:cNvPr id="141" name="Shape 1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MC/DC eliminates masking in individual statements by requiring independent impact.</a:t>
            </a:r>
            <a:endParaRPr/>
          </a:p>
          <a:p>
            <a:pPr indent="-419100" lvl="0" marL="457200" rtl="0" algn="l">
              <a:spcBef>
                <a:spcPts val="0"/>
              </a:spcBef>
              <a:spcAft>
                <a:spcPts val="0"/>
              </a:spcAft>
              <a:buSzPts val="3000"/>
              <a:buChar char="●"/>
            </a:pPr>
            <a:r>
              <a:rPr lang="en"/>
              <a:t>However, that statement’s effect can be masked by another statement.</a:t>
            </a:r>
            <a:endParaRPr/>
          </a:p>
          <a:p>
            <a:pPr indent="-419100" lvl="0" marL="457200" rtl="0" algn="l">
              <a:spcBef>
                <a:spcPts val="0"/>
              </a:spcBef>
              <a:spcAft>
                <a:spcPts val="0"/>
              </a:spcAft>
              <a:buSzPts val="3000"/>
              <a:buChar char="●"/>
            </a:pPr>
            <a:r>
              <a:rPr lang="en"/>
              <a:t>Observability measures ability to infer internal system activity from information we monitor.</a:t>
            </a:r>
            <a:endParaRPr/>
          </a:p>
          <a:p>
            <a:pPr indent="-381000" lvl="1" marL="914400" rtl="0" algn="l">
              <a:spcBef>
                <a:spcPts val="0"/>
              </a:spcBef>
              <a:spcAft>
                <a:spcPts val="0"/>
              </a:spcAft>
              <a:buSzPts val="2400"/>
              <a:buChar char="○"/>
            </a:pPr>
            <a:r>
              <a:rPr lang="en"/>
              <a:t>Can increase by using a larger oracle.</a:t>
            </a:r>
            <a:endParaRPr/>
          </a:p>
          <a:p>
            <a:pPr indent="-381000" lvl="1" marL="914400" rtl="0" algn="l">
              <a:spcBef>
                <a:spcPts val="0"/>
              </a:spcBef>
              <a:spcAft>
                <a:spcPts val="0"/>
              </a:spcAft>
              <a:buSzPts val="2400"/>
              <a:buChar char="○"/>
            </a:pPr>
            <a:r>
              <a:rPr lang="en"/>
              <a:t>Or... build it into the coverage criterion. </a:t>
            </a:r>
            <a:endParaRPr/>
          </a:p>
        </p:txBody>
      </p:sp>
      <p:sp>
        <p:nvSpPr>
          <p:cNvPr id="142" name="Shape 1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Shape 1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Observable Coverage Metrics</a:t>
            </a:r>
            <a:endParaRPr/>
          </a:p>
        </p:txBody>
      </p:sp>
      <p:sp>
        <p:nvSpPr>
          <p:cNvPr id="148" name="Shape 14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Assessing “independent impact” requires showing that a change in a condition’s value affects the value of an expression.</a:t>
            </a:r>
            <a:endParaRPr/>
          </a:p>
          <a:p>
            <a:pPr indent="-419100" lvl="0" marL="457200" rtl="0" algn="l">
              <a:spcBef>
                <a:spcPts val="0"/>
              </a:spcBef>
              <a:spcAft>
                <a:spcPts val="0"/>
              </a:spcAft>
              <a:buSzPts val="3000"/>
              <a:buChar char="●"/>
            </a:pPr>
            <a:r>
              <a:rPr lang="en"/>
              <a:t>Same idea can be applied to the path. </a:t>
            </a:r>
            <a:endParaRPr/>
          </a:p>
          <a:p>
            <a:pPr indent="-419100" lvl="0" marL="457200" rtl="0" algn="l">
              <a:spcBef>
                <a:spcPts val="0"/>
              </a:spcBef>
              <a:spcAft>
                <a:spcPts val="0"/>
              </a:spcAft>
              <a:buSzPts val="3000"/>
              <a:buChar char="●"/>
            </a:pPr>
            <a:r>
              <a:rPr lang="en"/>
              <a:t>Observability requires showing that a change to a targeted element affects a monitored variable.</a:t>
            </a:r>
            <a:endParaRPr/>
          </a:p>
          <a:p>
            <a:pPr indent="-419100" lvl="0" marL="457200" rtl="0" algn="l">
              <a:spcBef>
                <a:spcPts val="0"/>
              </a:spcBef>
              <a:spcAft>
                <a:spcPts val="0"/>
              </a:spcAft>
              <a:buSzPts val="3000"/>
              <a:buChar char="●"/>
            </a:pPr>
            <a:r>
              <a:rPr lang="en"/>
              <a:t>Adds constraints to a “host criterion”.</a:t>
            </a:r>
            <a:endParaRPr/>
          </a:p>
          <a:p>
            <a:pPr indent="457200" lvl="0" marL="0" rtl="0">
              <a:lnSpc>
                <a:spcPct val="115000"/>
              </a:lnSpc>
              <a:spcBef>
                <a:spcPts val="0"/>
              </a:spcBef>
              <a:spcAft>
                <a:spcPts val="0"/>
              </a:spcAft>
              <a:buNone/>
            </a:pPr>
            <a:r>
              <a:t/>
            </a:r>
            <a:endParaRPr>
              <a:latin typeface="Courier New"/>
              <a:ea typeface="Courier New"/>
              <a:cs typeface="Courier New"/>
              <a:sym typeface="Courier New"/>
            </a:endParaRPr>
          </a:p>
        </p:txBody>
      </p:sp>
      <p:sp>
        <p:nvSpPr>
          <p:cNvPr id="149" name="Shape 1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Observable Coverage Metrics</a:t>
            </a:r>
            <a:endParaRPr/>
          </a:p>
        </p:txBody>
      </p:sp>
      <p:sp>
        <p:nvSpPr>
          <p:cNvPr id="155" name="Shape 1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Adds constraints to a “host criterion”.</a:t>
            </a:r>
            <a:endParaRPr/>
          </a:p>
          <a:p>
            <a:pPr indent="-381000" lvl="1" marL="914400" rtl="0" algn="l">
              <a:spcBef>
                <a:spcPts val="0"/>
              </a:spcBef>
              <a:spcAft>
                <a:spcPts val="0"/>
              </a:spcAft>
              <a:buSzPts val="2400"/>
              <a:buChar char="○"/>
            </a:pPr>
            <a:r>
              <a:rPr lang="en"/>
              <a:t>Same number of obligations, but each is tougher to satisfy.</a:t>
            </a:r>
            <a:endParaRPr/>
          </a:p>
          <a:p>
            <a:pPr indent="-381000" lvl="2" marL="1371600" rtl="0">
              <a:spcBef>
                <a:spcPts val="0"/>
              </a:spcBef>
              <a:spcAft>
                <a:spcPts val="0"/>
              </a:spcAft>
              <a:buSzPts val="2400"/>
              <a:buChar char="■"/>
            </a:pPr>
            <a:r>
              <a:rPr lang="en">
                <a:latin typeface="Consolas"/>
                <a:ea typeface="Consolas"/>
                <a:cs typeface="Consolas"/>
                <a:sym typeface="Consolas"/>
              </a:rPr>
              <a:t>Y = ((A &lt; 4) &amp;&amp; Z);</a:t>
            </a:r>
            <a:endParaRPr>
              <a:latin typeface="Consolas"/>
              <a:ea typeface="Consolas"/>
              <a:cs typeface="Consolas"/>
              <a:sym typeface="Consolas"/>
            </a:endParaRPr>
          </a:p>
          <a:p>
            <a:pPr indent="-381000" lvl="2" marL="1371600" rtl="0">
              <a:spcBef>
                <a:spcPts val="0"/>
              </a:spcBef>
              <a:spcAft>
                <a:spcPts val="0"/>
              </a:spcAft>
              <a:buSzPts val="2400"/>
              <a:buChar char="■"/>
            </a:pPr>
            <a:r>
              <a:rPr lang="en"/>
              <a:t>Tests must show independent impact of Z, </a:t>
            </a:r>
            <a:r>
              <a:rPr b="1" lang="en"/>
              <a:t>and</a:t>
            </a:r>
            <a:r>
              <a:rPr lang="en"/>
              <a:t> that Z can influence the outcome of a monitored variable.</a:t>
            </a:r>
            <a:endParaRPr/>
          </a:p>
          <a:p>
            <a:pPr indent="-381000" lvl="1" marL="914400" rtl="0" algn="l">
              <a:spcBef>
                <a:spcPts val="0"/>
              </a:spcBef>
              <a:spcAft>
                <a:spcPts val="0"/>
              </a:spcAft>
              <a:buSzPts val="2400"/>
              <a:buChar char="○"/>
            </a:pPr>
            <a:r>
              <a:rPr lang="en"/>
              <a:t>Still feasible - does not require exponential number of test cases like path coverage.</a:t>
            </a:r>
            <a:endParaRPr/>
          </a:p>
          <a:p>
            <a:pPr indent="-381000" lvl="2" marL="1371600" rtl="0" algn="l">
              <a:spcBef>
                <a:spcPts val="0"/>
              </a:spcBef>
              <a:spcAft>
                <a:spcPts val="0"/>
              </a:spcAft>
              <a:buSzPts val="2400"/>
              <a:buChar char="■"/>
            </a:pPr>
            <a:r>
              <a:rPr b="1" lang="en"/>
              <a:t>Instead, we focus on the information passed along the path.</a:t>
            </a:r>
            <a:endParaRPr b="1"/>
          </a:p>
          <a:p>
            <a:pPr indent="457200" lvl="0" marL="0" rtl="0">
              <a:lnSpc>
                <a:spcPct val="115000"/>
              </a:lnSpc>
              <a:spcBef>
                <a:spcPts val="0"/>
              </a:spcBef>
              <a:spcAft>
                <a:spcPts val="0"/>
              </a:spcAft>
              <a:buNone/>
            </a:pPr>
            <a:r>
              <a:t/>
            </a:r>
            <a:endParaRPr>
              <a:latin typeface="Courier New"/>
              <a:ea typeface="Courier New"/>
              <a:cs typeface="Courier New"/>
              <a:sym typeface="Courier New"/>
            </a:endParaRPr>
          </a:p>
        </p:txBody>
      </p:sp>
      <p:sp>
        <p:nvSpPr>
          <p:cNvPr id="156" name="Shape 1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50"/>
            <a:ext cx="64008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Tracking Observability</a:t>
            </a:r>
            <a:endParaRPr/>
          </a:p>
        </p:txBody>
      </p:sp>
      <p:sp>
        <p:nvSpPr>
          <p:cNvPr id="162" name="Shape 162"/>
          <p:cNvSpPr txBox="1"/>
          <p:nvPr>
            <p:ph idx="1" type="body"/>
          </p:nvPr>
        </p:nvSpPr>
        <p:spPr>
          <a:xfrm>
            <a:off x="457200" y="1600200"/>
            <a:ext cx="8352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Assign each condition a </a:t>
            </a:r>
            <a:r>
              <a:rPr b="1" lang="en"/>
              <a:t>tag set</a:t>
            </a:r>
            <a:r>
              <a:rPr lang="en"/>
              <a:t>:</a:t>
            </a:r>
            <a:endParaRPr/>
          </a:p>
          <a:p>
            <a:pPr indent="0" lvl="0" marL="0" rtl="0" algn="l">
              <a:spcBef>
                <a:spcPts val="600"/>
              </a:spcBef>
              <a:spcAft>
                <a:spcPts val="0"/>
              </a:spcAft>
              <a:buNone/>
            </a:pPr>
            <a:r>
              <a:rPr lang="en">
                <a:latin typeface="Courier New"/>
                <a:ea typeface="Courier New"/>
                <a:cs typeface="Courier New"/>
                <a:sym typeface="Courier New"/>
              </a:rPr>
              <a:t>(ID, Boolean Outcome)</a:t>
            </a:r>
            <a:endParaRPr/>
          </a:p>
          <a:p>
            <a:pPr indent="0" lvl="0" marL="0" rtl="0" algn="l">
              <a:spcBef>
                <a:spcPts val="600"/>
              </a:spcBef>
              <a:spcAft>
                <a:spcPts val="0"/>
              </a:spcAft>
              <a:buNone/>
            </a:pPr>
            <a:r>
              <a:rPr lang="en"/>
              <a:t>Evaluation determines tag propagation:</a:t>
            </a:r>
            <a:endParaRPr/>
          </a:p>
          <a:p>
            <a:pPr indent="0" lvl="0" marL="0" rtl="0" algn="l">
              <a:spcBef>
                <a:spcPts val="600"/>
              </a:spcBef>
              <a:spcAft>
                <a:spcPts val="0"/>
              </a:spcAft>
              <a:buNone/>
            </a:pPr>
            <a:r>
              <a:rPr lang="en">
                <a:latin typeface="Courier New"/>
                <a:ea typeface="Courier New"/>
                <a:cs typeface="Courier New"/>
                <a:sym typeface="Courier New"/>
              </a:rPr>
              <a:t>exp1=c1 &amp;&amp; c2;</a:t>
            </a:r>
            <a:endParaRPr/>
          </a:p>
          <a:p>
            <a:pPr indent="0" lvl="0" marL="0" rtl="0" algn="l">
              <a:spcBef>
                <a:spcPts val="600"/>
              </a:spcBef>
              <a:spcAft>
                <a:spcPts val="0"/>
              </a:spcAft>
              <a:buNone/>
            </a:pPr>
            <a:r>
              <a:rPr lang="en">
                <a:latin typeface="Courier New"/>
                <a:ea typeface="Courier New"/>
                <a:cs typeface="Courier New"/>
                <a:sym typeface="Courier New"/>
              </a:rPr>
              <a:t>exp2=c3 || c4;</a:t>
            </a:r>
            <a:r>
              <a:rPr lang="en"/>
              <a:t> </a:t>
            </a:r>
            <a:endParaRPr/>
          </a:p>
          <a:p>
            <a:pPr indent="0" lvl="0" marL="0" rtl="0" algn="l">
              <a:spcBef>
                <a:spcPts val="600"/>
              </a:spcBef>
              <a:spcAft>
                <a:spcPts val="0"/>
              </a:spcAft>
              <a:buNone/>
            </a:pPr>
            <a:r>
              <a:rPr lang="en">
                <a:latin typeface="Courier New"/>
                <a:ea typeface="Courier New"/>
                <a:cs typeface="Courier New"/>
                <a:sym typeface="Courier New"/>
              </a:rPr>
              <a:t>out=if (c5) then </a:t>
            </a:r>
            <a:endParaRPr>
              <a:latin typeface="Courier New"/>
              <a:ea typeface="Courier New"/>
              <a:cs typeface="Courier New"/>
              <a:sym typeface="Courier New"/>
            </a:endParaRPr>
          </a:p>
          <a:p>
            <a:pPr indent="457200" lvl="0" marL="0" rtl="0" algn="l">
              <a:spcBef>
                <a:spcPts val="600"/>
              </a:spcBef>
              <a:spcAft>
                <a:spcPts val="0"/>
              </a:spcAft>
              <a:buNone/>
            </a:pPr>
            <a:r>
              <a:rPr lang="en">
                <a:latin typeface="Courier New"/>
                <a:ea typeface="Courier New"/>
                <a:cs typeface="Courier New"/>
                <a:sym typeface="Courier New"/>
              </a:rPr>
              <a:t>exp1 else exp2;</a:t>
            </a:r>
            <a:endParaRPr>
              <a:latin typeface="Courier New"/>
              <a:ea typeface="Courier New"/>
              <a:cs typeface="Courier New"/>
              <a:sym typeface="Courier New"/>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63" name="Shape 163"/>
          <p:cNvSpPr txBox="1"/>
          <p:nvPr/>
        </p:nvSpPr>
        <p:spPr>
          <a:xfrm>
            <a:off x="4466400" y="3302400"/>
            <a:ext cx="3657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t>[(c1,true), (c2,false)]</a:t>
            </a:r>
            <a:endParaRPr sz="3000"/>
          </a:p>
        </p:txBody>
      </p:sp>
      <p:sp>
        <p:nvSpPr>
          <p:cNvPr id="164" name="Shape 164"/>
          <p:cNvSpPr txBox="1"/>
          <p:nvPr/>
        </p:nvSpPr>
        <p:spPr>
          <a:xfrm>
            <a:off x="4466400" y="3302400"/>
            <a:ext cx="38871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t>[</a:t>
            </a:r>
            <a:r>
              <a:rPr lang="en" sz="3000" strike="sngStrike">
                <a:solidFill>
                  <a:srgbClr val="FF0000"/>
                </a:solidFill>
              </a:rPr>
              <a:t>(c1,true)</a:t>
            </a:r>
            <a:r>
              <a:rPr lang="en" sz="3000"/>
              <a:t>, (c2,false)]</a:t>
            </a:r>
            <a:endParaRPr sz="3000"/>
          </a:p>
        </p:txBody>
      </p:sp>
      <p:sp>
        <p:nvSpPr>
          <p:cNvPr id="165" name="Shape 165"/>
          <p:cNvSpPr txBox="1"/>
          <p:nvPr/>
        </p:nvSpPr>
        <p:spPr>
          <a:xfrm>
            <a:off x="4466400" y="3855450"/>
            <a:ext cx="36576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t>[(c3,true), (c4,false)]</a:t>
            </a:r>
            <a:endParaRPr sz="3000"/>
          </a:p>
        </p:txBody>
      </p:sp>
      <p:sp>
        <p:nvSpPr>
          <p:cNvPr id="166" name="Shape 166"/>
          <p:cNvSpPr txBox="1"/>
          <p:nvPr/>
        </p:nvSpPr>
        <p:spPr>
          <a:xfrm>
            <a:off x="4466400" y="3855450"/>
            <a:ext cx="38871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t>[(c3,true), </a:t>
            </a:r>
            <a:r>
              <a:rPr b="1" lang="en" sz="3000" strike="sngStrike">
                <a:solidFill>
                  <a:srgbClr val="FF0000"/>
                </a:solidFill>
              </a:rPr>
              <a:t>(c4,false)</a:t>
            </a:r>
            <a:r>
              <a:rPr lang="en" sz="3000"/>
              <a:t>]</a:t>
            </a:r>
            <a:endParaRPr sz="3000"/>
          </a:p>
        </p:txBody>
      </p:sp>
      <p:sp>
        <p:nvSpPr>
          <p:cNvPr id="167" name="Shape 167"/>
          <p:cNvSpPr txBox="1"/>
          <p:nvPr/>
        </p:nvSpPr>
        <p:spPr>
          <a:xfrm>
            <a:off x="4466400" y="4408500"/>
            <a:ext cx="38871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t>[(c5,true), &lt;exp1&gt;,&lt;exp2&gt;]</a:t>
            </a:r>
            <a:endParaRPr sz="3000"/>
          </a:p>
        </p:txBody>
      </p:sp>
      <p:sp>
        <p:nvSpPr>
          <p:cNvPr id="168" name="Shape 168"/>
          <p:cNvSpPr txBox="1"/>
          <p:nvPr/>
        </p:nvSpPr>
        <p:spPr>
          <a:xfrm>
            <a:off x="4466400" y="4408500"/>
            <a:ext cx="4343400" cy="457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3000"/>
              <a:t>[(c5,true),(c2, false),</a:t>
            </a:r>
            <a:endParaRPr sz="3000"/>
          </a:p>
          <a:p>
            <a:pPr indent="0" lvl="0" marL="0" rtl="0">
              <a:spcBef>
                <a:spcPts val="0"/>
              </a:spcBef>
              <a:spcAft>
                <a:spcPts val="0"/>
              </a:spcAft>
              <a:buNone/>
            </a:pPr>
            <a:r>
              <a:rPr b="1" lang="en" sz="3000" strike="sngStrike">
                <a:solidFill>
                  <a:srgbClr val="FF0000"/>
                </a:solidFill>
              </a:rPr>
              <a:t>&lt;exp2&gt;</a:t>
            </a:r>
            <a:r>
              <a:rPr lang="en" sz="3000"/>
              <a:t>]</a:t>
            </a:r>
            <a:endParaRPr sz="3000"/>
          </a:p>
        </p:txBody>
      </p:sp>
      <p:sp>
        <p:nvSpPr>
          <p:cNvPr id="169" name="Shape 16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3"/>
                                        </p:tgtEl>
                                      </p:cBhvr>
                                    </p:animEffect>
                                    <p:set>
                                      <p:cBhvr>
                                        <p:cTn dur="1" fill="hold">
                                          <p:stCondLst>
                                            <p:cond delay="0"/>
                                          </p:stCondLst>
                                        </p:cTn>
                                        <p:tgtEl>
                                          <p:spTgt spid="16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5"/>
                                        </p:tgtEl>
                                      </p:cBhvr>
                                    </p:animEffect>
                                    <p:set>
                                      <p:cBhvr>
                                        <p:cTn dur="1" fill="hold">
                                          <p:stCondLst>
                                            <p:cond delay="0"/>
                                          </p:stCondLst>
                                        </p:cTn>
                                        <p:tgtEl>
                                          <p:spTgt spid="16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7"/>
                                        </p:tgtEl>
                                      </p:cBhvr>
                                    </p:animEffect>
                                    <p:set>
                                      <p:cBhvr>
                                        <p:cTn dur="1" fill="hold">
                                          <p:stCondLst>
                                            <p:cond delay="0"/>
                                          </p:stCondLst>
                                        </p:cTn>
                                        <p:tgtEl>
                                          <p:spTgt spid="1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Benefits of Observability</a:t>
            </a:r>
            <a:endParaRPr/>
          </a:p>
        </p:txBody>
      </p:sp>
      <p:sp>
        <p:nvSpPr>
          <p:cNvPr id="175" name="Shape 17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Observability should improve test effectiveness by accounting for </a:t>
            </a:r>
            <a:r>
              <a:rPr b="1" lang="en"/>
              <a:t>program structure</a:t>
            </a:r>
            <a:r>
              <a:rPr lang="en"/>
              <a:t> and </a:t>
            </a:r>
            <a:r>
              <a:rPr b="1" lang="en"/>
              <a:t>oracle composition</a:t>
            </a:r>
            <a:r>
              <a:rPr lang="en"/>
              <a:t>:</a:t>
            </a:r>
            <a:endParaRPr/>
          </a:p>
          <a:p>
            <a:pPr indent="-419100" lvl="0" marL="457200" rtl="0" algn="l">
              <a:spcBef>
                <a:spcPts val="600"/>
              </a:spcBef>
              <a:spcAft>
                <a:spcPts val="0"/>
              </a:spcAft>
              <a:buSzPts val="3000"/>
              <a:buChar char="●"/>
            </a:pPr>
            <a:r>
              <a:rPr lang="en"/>
              <a:t>We select what points the oracle monitors, observability requires propagation path to those points. </a:t>
            </a:r>
            <a:endParaRPr/>
          </a:p>
          <a:p>
            <a:pPr indent="-419100" lvl="0" marL="457200" rtl="0" algn="l">
              <a:spcBef>
                <a:spcPts val="0"/>
              </a:spcBef>
              <a:spcAft>
                <a:spcPts val="0"/>
              </a:spcAft>
              <a:buSzPts val="3000"/>
              <a:buChar char="●"/>
            </a:pPr>
            <a:r>
              <a:rPr lang="en"/>
              <a:t>No sensitivity to structure because impact must be propagated to monitoring points.</a:t>
            </a:r>
            <a:endParaRPr/>
          </a:p>
          <a:p>
            <a:pPr indent="-381000" lvl="1" marL="914400" rtl="0" algn="l">
              <a:spcBef>
                <a:spcPts val="0"/>
              </a:spcBef>
              <a:spcAft>
                <a:spcPts val="0"/>
              </a:spcAft>
              <a:buSzPts val="2400"/>
              <a:buChar char="○"/>
            </a:pPr>
            <a:r>
              <a:rPr lang="en"/>
              <a:t>We place conditions on the path taken.</a:t>
            </a:r>
            <a:endParaRPr/>
          </a:p>
        </p:txBody>
      </p:sp>
      <p:sp>
        <p:nvSpPr>
          <p:cNvPr id="176" name="Shape 17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50"/>
            <a:ext cx="61950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Evaluation - Results</a:t>
            </a:r>
            <a:endParaRPr/>
          </a:p>
        </p:txBody>
      </p:sp>
      <p:pic>
        <p:nvPicPr>
          <p:cNvPr id="182" name="Shape 182"/>
          <p:cNvPicPr preferRelativeResize="0"/>
          <p:nvPr/>
        </p:nvPicPr>
        <p:blipFill>
          <a:blip r:embed="rId3">
            <a:alphaModFix/>
          </a:blip>
          <a:stretch>
            <a:fillRect/>
          </a:stretch>
        </p:blipFill>
        <p:spPr>
          <a:xfrm>
            <a:off x="1585900" y="1656450"/>
            <a:ext cx="5972175" cy="4857750"/>
          </a:xfrm>
          <a:prstGeom prst="rect">
            <a:avLst/>
          </a:prstGeom>
          <a:noFill/>
          <a:ln>
            <a:noFill/>
          </a:ln>
        </p:spPr>
      </p:pic>
      <p:sp>
        <p:nvSpPr>
          <p:cNvPr id="183" name="Shape 183"/>
          <p:cNvSpPr/>
          <p:nvPr/>
        </p:nvSpPr>
        <p:spPr>
          <a:xfrm>
            <a:off x="2188463" y="547105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4" name="Shape 184"/>
          <p:cNvSpPr/>
          <p:nvPr/>
        </p:nvSpPr>
        <p:spPr>
          <a:xfrm>
            <a:off x="4487038" y="1753000"/>
            <a:ext cx="955500" cy="910500"/>
          </a:xfrm>
          <a:prstGeom prst="ellipse">
            <a:avLst/>
          </a:prstGeom>
          <a:noFill/>
          <a:ln cap="flat" cmpd="sng" w="3810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5" name="Shape 185"/>
          <p:cNvSpPr/>
          <p:nvPr/>
        </p:nvSpPr>
        <p:spPr>
          <a:xfrm>
            <a:off x="2188463" y="222405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6" name="Shape 186"/>
          <p:cNvCxnSpPr>
            <a:stCxn id="183" idx="7"/>
            <a:endCxn id="184" idx="3"/>
          </p:cNvCxnSpPr>
          <p:nvPr/>
        </p:nvCxnSpPr>
        <p:spPr>
          <a:xfrm flipH="1" rot="10800000">
            <a:off x="2779207" y="2530291"/>
            <a:ext cx="1847700" cy="3025200"/>
          </a:xfrm>
          <a:prstGeom prst="straightConnector1">
            <a:avLst/>
          </a:prstGeom>
          <a:noFill/>
          <a:ln cap="flat" cmpd="sng" w="19050">
            <a:solidFill>
              <a:schemeClr val="dk2"/>
            </a:solidFill>
            <a:prstDash val="solid"/>
            <a:round/>
            <a:headEnd len="lg" w="lg" type="none"/>
            <a:tailEnd len="lg" w="lg" type="triangle"/>
          </a:ln>
        </p:spPr>
      </p:cxnSp>
      <p:sp>
        <p:nvSpPr>
          <p:cNvPr id="187" name="Shape 187"/>
          <p:cNvSpPr/>
          <p:nvPr/>
        </p:nvSpPr>
        <p:spPr>
          <a:xfrm>
            <a:off x="6865988" y="244950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88" name="Shape 188"/>
          <p:cNvSpPr/>
          <p:nvPr/>
        </p:nvSpPr>
        <p:spPr>
          <a:xfrm>
            <a:off x="6785663" y="1753000"/>
            <a:ext cx="692100" cy="576600"/>
          </a:xfrm>
          <a:prstGeom prst="ellipse">
            <a:avLst/>
          </a:prstGeom>
          <a:noFill/>
          <a:ln cap="flat" cmpd="sng" w="3810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89" name="Shape 189"/>
          <p:cNvCxnSpPr>
            <a:stCxn id="185" idx="6"/>
            <a:endCxn id="184" idx="2"/>
          </p:cNvCxnSpPr>
          <p:nvPr/>
        </p:nvCxnSpPr>
        <p:spPr>
          <a:xfrm flipH="1" rot="10800000">
            <a:off x="2880563" y="2208150"/>
            <a:ext cx="1606500" cy="304200"/>
          </a:xfrm>
          <a:prstGeom prst="straightConnector1">
            <a:avLst/>
          </a:prstGeom>
          <a:noFill/>
          <a:ln cap="flat" cmpd="sng" w="19050">
            <a:solidFill>
              <a:schemeClr val="dk2"/>
            </a:solidFill>
            <a:prstDash val="solid"/>
            <a:round/>
            <a:headEnd len="lg" w="lg" type="none"/>
            <a:tailEnd len="lg" w="lg" type="triangle"/>
          </a:ln>
        </p:spPr>
      </p:cxnSp>
      <p:cxnSp>
        <p:nvCxnSpPr>
          <p:cNvPr id="190" name="Shape 190"/>
          <p:cNvCxnSpPr>
            <a:stCxn id="188" idx="2"/>
            <a:endCxn id="184" idx="7"/>
          </p:cNvCxnSpPr>
          <p:nvPr/>
        </p:nvCxnSpPr>
        <p:spPr>
          <a:xfrm rot="10800000">
            <a:off x="5302463" y="1886200"/>
            <a:ext cx="1483200" cy="155100"/>
          </a:xfrm>
          <a:prstGeom prst="straightConnector1">
            <a:avLst/>
          </a:prstGeom>
          <a:noFill/>
          <a:ln cap="flat" cmpd="sng" w="19050">
            <a:solidFill>
              <a:schemeClr val="dk2"/>
            </a:solidFill>
            <a:prstDash val="solid"/>
            <a:round/>
            <a:headEnd len="lg" w="lg" type="none"/>
            <a:tailEnd len="lg" w="lg" type="triangle"/>
          </a:ln>
        </p:spPr>
      </p:cxnSp>
      <p:cxnSp>
        <p:nvCxnSpPr>
          <p:cNvPr id="191" name="Shape 191"/>
          <p:cNvCxnSpPr>
            <a:stCxn id="187" idx="2"/>
            <a:endCxn id="184" idx="5"/>
          </p:cNvCxnSpPr>
          <p:nvPr/>
        </p:nvCxnSpPr>
        <p:spPr>
          <a:xfrm rot="10800000">
            <a:off x="5302688" y="2530200"/>
            <a:ext cx="1563300" cy="207600"/>
          </a:xfrm>
          <a:prstGeom prst="straightConnector1">
            <a:avLst/>
          </a:prstGeom>
          <a:noFill/>
          <a:ln cap="flat" cmpd="sng" w="19050">
            <a:solidFill>
              <a:schemeClr val="dk2"/>
            </a:solidFill>
            <a:prstDash val="solid"/>
            <a:round/>
            <a:headEnd len="lg" w="lg" type="none"/>
            <a:tailEnd len="lg" w="lg" type="triangle"/>
          </a:ln>
        </p:spPr>
      </p:cxnSp>
      <p:cxnSp>
        <p:nvCxnSpPr>
          <p:cNvPr id="192" name="Shape 192"/>
          <p:cNvCxnSpPr>
            <a:stCxn id="183" idx="0"/>
            <a:endCxn id="185" idx="4"/>
          </p:cNvCxnSpPr>
          <p:nvPr/>
        </p:nvCxnSpPr>
        <p:spPr>
          <a:xfrm rot="10800000">
            <a:off x="2534513" y="2800750"/>
            <a:ext cx="0" cy="2670300"/>
          </a:xfrm>
          <a:prstGeom prst="straightConnector1">
            <a:avLst/>
          </a:prstGeom>
          <a:noFill/>
          <a:ln cap="flat" cmpd="sng" w="19050">
            <a:solidFill>
              <a:schemeClr val="dk2"/>
            </a:solidFill>
            <a:prstDash val="solid"/>
            <a:round/>
            <a:headEnd len="lg" w="lg" type="none"/>
            <a:tailEnd len="lg" w="lg" type="triangle"/>
          </a:ln>
        </p:spPr>
      </p:cxnSp>
      <p:cxnSp>
        <p:nvCxnSpPr>
          <p:cNvPr id="193" name="Shape 193"/>
          <p:cNvCxnSpPr>
            <a:stCxn id="187" idx="1"/>
            <a:endCxn id="188" idx="3"/>
          </p:cNvCxnSpPr>
          <p:nvPr/>
        </p:nvCxnSpPr>
        <p:spPr>
          <a:xfrm rot="10800000">
            <a:off x="6886943" y="2245041"/>
            <a:ext cx="80400" cy="288900"/>
          </a:xfrm>
          <a:prstGeom prst="straightConnector1">
            <a:avLst/>
          </a:prstGeom>
          <a:noFill/>
          <a:ln cap="flat" cmpd="sng" w="19050">
            <a:solidFill>
              <a:schemeClr val="dk2"/>
            </a:solidFill>
            <a:prstDash val="solid"/>
            <a:round/>
            <a:headEnd len="lg" w="lg" type="none"/>
            <a:tailEnd len="lg" w="lg" type="triangle"/>
          </a:ln>
        </p:spPr>
      </p:cxnSp>
      <p:cxnSp>
        <p:nvCxnSpPr>
          <p:cNvPr id="194" name="Shape 194"/>
          <p:cNvCxnSpPr>
            <a:stCxn id="185" idx="7"/>
            <a:endCxn id="188" idx="2"/>
          </p:cNvCxnSpPr>
          <p:nvPr/>
        </p:nvCxnSpPr>
        <p:spPr>
          <a:xfrm flipH="1" rot="10800000">
            <a:off x="2779207" y="2041191"/>
            <a:ext cx="4006500" cy="267300"/>
          </a:xfrm>
          <a:prstGeom prst="straightConnector1">
            <a:avLst/>
          </a:prstGeom>
          <a:noFill/>
          <a:ln cap="flat" cmpd="sng" w="19050">
            <a:solidFill>
              <a:schemeClr val="dk2"/>
            </a:solidFill>
            <a:prstDash val="solid"/>
            <a:round/>
            <a:headEnd len="lg" w="lg" type="none"/>
            <a:tailEnd len="lg" w="lg" type="triangle"/>
          </a:ln>
        </p:spPr>
      </p:cxnSp>
      <p:cxnSp>
        <p:nvCxnSpPr>
          <p:cNvPr id="195" name="Shape 195"/>
          <p:cNvCxnSpPr>
            <a:stCxn id="183" idx="6"/>
            <a:endCxn id="187" idx="3"/>
          </p:cNvCxnSpPr>
          <p:nvPr/>
        </p:nvCxnSpPr>
        <p:spPr>
          <a:xfrm flipH="1" rot="10800000">
            <a:off x="2880563" y="2941750"/>
            <a:ext cx="4086900" cy="2817600"/>
          </a:xfrm>
          <a:prstGeom prst="straightConnector1">
            <a:avLst/>
          </a:prstGeom>
          <a:noFill/>
          <a:ln cap="flat" cmpd="sng" w="19050">
            <a:solidFill>
              <a:schemeClr val="dk2"/>
            </a:solidFill>
            <a:prstDash val="solid"/>
            <a:round/>
            <a:headEnd len="lg" w="lg" type="none"/>
            <a:tailEnd len="lg" w="lg" type="triangle"/>
          </a:ln>
        </p:spPr>
      </p:cxnSp>
      <p:sp>
        <p:nvSpPr>
          <p:cNvPr id="196" name="Shape 196"/>
          <p:cNvSpPr/>
          <p:nvPr/>
        </p:nvSpPr>
        <p:spPr>
          <a:xfrm>
            <a:off x="4626625" y="2109800"/>
            <a:ext cx="536400" cy="501000"/>
          </a:xfrm>
          <a:prstGeom prst="ellipse">
            <a:avLst/>
          </a:prstGeom>
          <a:noFill/>
          <a:ln cap="flat" cmpd="sng" w="3810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7" name="Shape 197"/>
          <p:cNvSpPr/>
          <p:nvPr/>
        </p:nvSpPr>
        <p:spPr>
          <a:xfrm>
            <a:off x="4514225" y="1570038"/>
            <a:ext cx="536400" cy="501000"/>
          </a:xfrm>
          <a:prstGeom prst="ellipse">
            <a:avLst/>
          </a:prstGeom>
          <a:noFill/>
          <a:ln cap="flat" cmpd="sng" w="38100">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98" name="Shape 198"/>
          <p:cNvSpPr txBox="1"/>
          <p:nvPr/>
        </p:nvSpPr>
        <p:spPr>
          <a:xfrm>
            <a:off x="1656525" y="6118000"/>
            <a:ext cx="3083700" cy="2889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2400"/>
              <a:t>DWM_1 System</a:t>
            </a:r>
            <a:endParaRPr b="1" sz="2400"/>
          </a:p>
        </p:txBody>
      </p:sp>
      <p:sp>
        <p:nvSpPr>
          <p:cNvPr id="199" name="Shape 19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par>
                                <p:cTn fill="hold" nodeType="with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
                                        <p:tgtEl>
                                          <p:spTgt spid="191"/>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3"/>
                                        </p:tgtEl>
                                      </p:cBhvr>
                                    </p:animEffect>
                                    <p:set>
                                      <p:cBhvr>
                                        <p:cTn dur="1" fill="hold">
                                          <p:stCondLst>
                                            <p:cond delay="0"/>
                                          </p:stCondLst>
                                        </p:cTn>
                                        <p:tgtEl>
                                          <p:spTgt spid="1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5"/>
                                        </p:tgtEl>
                                      </p:cBhvr>
                                    </p:animEffect>
                                    <p:set>
                                      <p:cBhvr>
                                        <p:cTn dur="1" fill="hold">
                                          <p:stCondLst>
                                            <p:cond delay="0"/>
                                          </p:stCondLst>
                                        </p:cTn>
                                        <p:tgtEl>
                                          <p:spTgt spid="1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6"/>
                                        </p:tgtEl>
                                      </p:cBhvr>
                                    </p:animEffect>
                                    <p:set>
                                      <p:cBhvr>
                                        <p:cTn dur="1" fill="hold">
                                          <p:stCondLst>
                                            <p:cond delay="0"/>
                                          </p:stCondLst>
                                        </p:cTn>
                                        <p:tgtEl>
                                          <p:spTgt spid="18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7"/>
                                        </p:tgtEl>
                                      </p:cBhvr>
                                    </p:animEffect>
                                    <p:set>
                                      <p:cBhvr>
                                        <p:cTn dur="1" fill="hold">
                                          <p:stCondLst>
                                            <p:cond delay="0"/>
                                          </p:stCondLst>
                                        </p:cTn>
                                        <p:tgtEl>
                                          <p:spTgt spid="18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1"/>
                                        </p:tgtEl>
                                      </p:cBhvr>
                                    </p:animEffect>
                                    <p:set>
                                      <p:cBhvr>
                                        <p:cTn dur="1" fill="hold">
                                          <p:stCondLst>
                                            <p:cond delay="0"/>
                                          </p:stCondLst>
                                        </p:cTn>
                                        <p:tgtEl>
                                          <p:spTgt spid="19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9"/>
                                        </p:tgtEl>
                                      </p:cBhvr>
                                    </p:animEffect>
                                    <p:set>
                                      <p:cBhvr>
                                        <p:cTn dur="1" fill="hold">
                                          <p:stCondLst>
                                            <p:cond delay="0"/>
                                          </p:stCondLst>
                                        </p:cTn>
                                        <p:tgtEl>
                                          <p:spTgt spid="1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8"/>
                                        </p:tgtEl>
                                      </p:cBhvr>
                                    </p:animEffect>
                                    <p:set>
                                      <p:cBhvr>
                                        <p:cTn dur="1" fill="hold">
                                          <p:stCondLst>
                                            <p:cond delay="0"/>
                                          </p:stCondLst>
                                        </p:cTn>
                                        <p:tgtEl>
                                          <p:spTgt spid="1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0"/>
                                        </p:tgtEl>
                                      </p:cBhvr>
                                    </p:animEffect>
                                    <p:set>
                                      <p:cBhvr>
                                        <p:cTn dur="1" fill="hold">
                                          <p:stCondLst>
                                            <p:cond delay="0"/>
                                          </p:stCondLst>
                                        </p:cTn>
                                        <p:tgtEl>
                                          <p:spTgt spid="19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4"/>
                                        </p:tgtEl>
                                      </p:cBhvr>
                                    </p:animEffect>
                                    <p:set>
                                      <p:cBhvr>
                                        <p:cTn dur="1" fill="hold">
                                          <p:stCondLst>
                                            <p:cond delay="0"/>
                                          </p:stCondLst>
                                        </p:cTn>
                                        <p:tgtEl>
                                          <p:spTgt spid="1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6"/>
                                        </p:tgtEl>
                                      </p:cBhvr>
                                    </p:animEffect>
                                    <p:set>
                                      <p:cBhvr>
                                        <p:cTn dur="1" fill="hold">
                                          <p:stCondLst>
                                            <p:cond delay="0"/>
                                          </p:stCondLst>
                                        </p:cTn>
                                        <p:tgtEl>
                                          <p:spTgt spid="18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3"/>
                                        </p:tgtEl>
                                      </p:cBhvr>
                                    </p:animEffect>
                                    <p:set>
                                      <p:cBhvr>
                                        <p:cTn dur="1" fill="hold">
                                          <p:stCondLst>
                                            <p:cond delay="0"/>
                                          </p:stCondLst>
                                        </p:cTn>
                                        <p:tgtEl>
                                          <p:spTgt spid="18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par>
                                <p:cTn fill="hold" nodeType="with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1"/>
                                        <p:tgtEl>
                                          <p:spTgt spid="185"/>
                                        </p:tgtEl>
                                      </p:cBhvr>
                                    </p:animEffect>
                                  </p:childTnLst>
                                </p:cTn>
                              </p:par>
                              <p:par>
                                <p:cTn fill="hold" nodeType="with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par>
                                <p:cTn fill="hold" nodeType="with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par>
                                <p:cTn fill="hold" nodeType="with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3"/>
                                        </p:tgtEl>
                                      </p:cBhvr>
                                    </p:animEffect>
                                    <p:set>
                                      <p:cBhvr>
                                        <p:cTn dur="1" fill="hold">
                                          <p:stCondLst>
                                            <p:cond delay="0"/>
                                          </p:stCondLst>
                                        </p:cTn>
                                        <p:tgtEl>
                                          <p:spTgt spid="19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2"/>
                                        </p:tgtEl>
                                      </p:cBhvr>
                                    </p:animEffect>
                                    <p:set>
                                      <p:cBhvr>
                                        <p:cTn dur="1" fill="hold">
                                          <p:stCondLst>
                                            <p:cond delay="0"/>
                                          </p:stCondLst>
                                        </p:cTn>
                                        <p:tgtEl>
                                          <p:spTgt spid="19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
                                        <p:tgtEl>
                                          <p:spTgt spid="194"/>
                                        </p:tgtEl>
                                      </p:cBhvr>
                                    </p:animEffect>
                                  </p:childTnLst>
                                </p:cTn>
                              </p:par>
                              <p:par>
                                <p:cTn fill="hold" nodeType="with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94"/>
                                        </p:tgtEl>
                                      </p:cBhvr>
                                    </p:animEffect>
                                    <p:set>
                                      <p:cBhvr>
                                        <p:cTn dur="1" fill="hold">
                                          <p:stCondLst>
                                            <p:cond delay="0"/>
                                          </p:stCondLst>
                                        </p:cTn>
                                        <p:tgtEl>
                                          <p:spTgt spid="19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5"/>
                                        </p:tgtEl>
                                      </p:cBhvr>
                                    </p:animEffect>
                                    <p:set>
                                      <p:cBhvr>
                                        <p:cTn dur="1" fill="hold">
                                          <p:stCondLst>
                                            <p:cond delay="0"/>
                                          </p:stCondLst>
                                        </p:cTn>
                                        <p:tgtEl>
                                          <p:spTgt spid="19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par>
                                <p:cTn fill="hold" nodeType="with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1"/>
                                        <p:tgtEl>
                                          <p:spTgt spid="196"/>
                                        </p:tgtEl>
                                      </p:cBhvr>
                                    </p:animEffect>
                                  </p:childTnLst>
                                </p:cTn>
                              </p:par>
                              <p:par>
                                <p:cTn fill="hold" nodeType="withEffect" presetClass="exit" presetID="10" presetSubtype="0">
                                  <p:stCondLst>
                                    <p:cond delay="0"/>
                                  </p:stCondLst>
                                  <p:childTnLst>
                                    <p:animEffect filter="fade" transition="out">
                                      <p:cBhvr>
                                        <p:cTn dur="1"/>
                                        <p:tgtEl>
                                          <p:spTgt spid="183"/>
                                        </p:tgtEl>
                                      </p:cBhvr>
                                    </p:animEffect>
                                    <p:set>
                                      <p:cBhvr>
                                        <p:cTn dur="1" fill="hold">
                                          <p:stCondLst>
                                            <p:cond delay="0"/>
                                          </p:stCondLst>
                                        </p:cTn>
                                        <p:tgtEl>
                                          <p:spTgt spid="1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5"/>
                                        </p:tgtEl>
                                      </p:cBhvr>
                                    </p:animEffect>
                                    <p:set>
                                      <p:cBhvr>
                                        <p:cTn dur="1" fill="hold">
                                          <p:stCondLst>
                                            <p:cond delay="0"/>
                                          </p:stCondLst>
                                        </p:cTn>
                                        <p:tgtEl>
                                          <p:spTgt spid="18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8"/>
                                        </p:tgtEl>
                                      </p:cBhvr>
                                    </p:animEffect>
                                    <p:set>
                                      <p:cBhvr>
                                        <p:cTn dur="1" fill="hold">
                                          <p:stCondLst>
                                            <p:cond delay="0"/>
                                          </p:stCondLst>
                                        </p:cTn>
                                        <p:tgtEl>
                                          <p:spTgt spid="1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7"/>
                                        </p:tgtEl>
                                      </p:cBhvr>
                                    </p:animEffect>
                                    <p:set>
                                      <p:cBhvr>
                                        <p:cTn dur="1" fill="hold">
                                          <p:stCondLst>
                                            <p:cond delay="0"/>
                                          </p:stCondLst>
                                        </p:cTn>
                                        <p:tgtEl>
                                          <p:spTgt spid="18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Shape 20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Still Not a Solved Problem</a:t>
            </a:r>
            <a:endParaRPr/>
          </a:p>
        </p:txBody>
      </p:sp>
      <p:sp>
        <p:nvSpPr>
          <p:cNvPr id="205" name="Shape 20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Observability often prescribes a large number of infeasible obligations.</a:t>
            </a:r>
            <a:endParaRPr/>
          </a:p>
          <a:p>
            <a:pPr indent="-419100" lvl="0" marL="457200" marR="0" rtl="0" algn="l">
              <a:lnSpc>
                <a:spcPct val="100000"/>
              </a:lnSpc>
              <a:spcBef>
                <a:spcPts val="0"/>
              </a:spcBef>
              <a:spcAft>
                <a:spcPts val="0"/>
              </a:spcAft>
              <a:buSzPts val="3000"/>
              <a:buChar char="●"/>
            </a:pPr>
            <a:r>
              <a:rPr lang="en"/>
              <a:t>Tests can be difficult to derive.</a:t>
            </a:r>
            <a:endParaRPr/>
          </a:p>
          <a:p>
            <a:pPr indent="-381000" lvl="1" marL="914400" marR="0" rtl="0" algn="l">
              <a:lnSpc>
                <a:spcPct val="100000"/>
              </a:lnSpc>
              <a:spcBef>
                <a:spcPts val="0"/>
              </a:spcBef>
              <a:spcAft>
                <a:spcPts val="0"/>
              </a:spcAft>
              <a:buSzPts val="2400"/>
              <a:buChar char="○"/>
            </a:pPr>
            <a:r>
              <a:rPr lang="en"/>
              <a:t>Generally requires automated generation.</a:t>
            </a:r>
            <a:endParaRPr/>
          </a:p>
          <a:p>
            <a:pPr indent="-419100" lvl="0" marL="457200" marR="0" rtl="0" algn="l">
              <a:lnSpc>
                <a:spcPct val="100000"/>
              </a:lnSpc>
              <a:spcBef>
                <a:spcPts val="0"/>
              </a:spcBef>
              <a:spcAft>
                <a:spcPts val="0"/>
              </a:spcAft>
              <a:buSzPts val="3000"/>
              <a:buChar char="●"/>
            </a:pPr>
            <a:r>
              <a:rPr lang="en"/>
              <a:t>Often results in better fault-finding, but not 100% fault-finding (especially in complex systems).</a:t>
            </a:r>
            <a:endParaRPr/>
          </a:p>
          <a:p>
            <a:pPr indent="-419100" lvl="0" marL="457200" marR="0" rtl="0" algn="l">
              <a:lnSpc>
                <a:spcPct val="100000"/>
              </a:lnSpc>
              <a:spcBef>
                <a:spcPts val="0"/>
              </a:spcBef>
              <a:spcAft>
                <a:spcPts val="0"/>
              </a:spcAft>
              <a:buSzPts val="3000"/>
              <a:buChar char="●"/>
            </a:pPr>
            <a:r>
              <a:rPr lang="en"/>
              <a:t>Points to our next topic - </a:t>
            </a:r>
            <a:r>
              <a:rPr b="1" lang="en"/>
              <a:t>the importance of how code executes</a:t>
            </a:r>
            <a:r>
              <a:rPr lang="en"/>
              <a:t>.</a:t>
            </a:r>
            <a:endParaRPr/>
          </a:p>
        </p:txBody>
      </p:sp>
      <p:sp>
        <p:nvSpPr>
          <p:cNvPr id="206" name="Shape 20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Control Flow</a:t>
            </a:r>
            <a:endParaRPr/>
          </a:p>
        </p:txBody>
      </p:sp>
      <p:sp>
        <p:nvSpPr>
          <p:cNvPr id="212" name="Shape 21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Capture dependencies in terms of how control passes between parts of a program.</a:t>
            </a:r>
            <a:endParaRPr sz="2400"/>
          </a:p>
          <a:p>
            <a:pPr indent="-381000" lvl="0" marL="457200" marR="0" rtl="0" algn="l">
              <a:lnSpc>
                <a:spcPct val="100000"/>
              </a:lnSpc>
              <a:spcBef>
                <a:spcPts val="0"/>
              </a:spcBef>
              <a:spcAft>
                <a:spcPts val="0"/>
              </a:spcAft>
              <a:buSzPts val="2400"/>
              <a:buChar char="●"/>
            </a:pPr>
            <a:r>
              <a:rPr lang="en" sz="2400"/>
              <a:t>We care about the effect of a statement when it affects the path taken.</a:t>
            </a:r>
            <a:endParaRPr sz="2400"/>
          </a:p>
          <a:p>
            <a:pPr indent="-381000" lvl="1" marL="914400" marR="0" rtl="0" algn="l">
              <a:lnSpc>
                <a:spcPct val="100000"/>
              </a:lnSpc>
              <a:spcBef>
                <a:spcPts val="0"/>
              </a:spcBef>
              <a:spcAft>
                <a:spcPts val="0"/>
              </a:spcAft>
              <a:buSzPts val="2400"/>
              <a:buChar char="○"/>
            </a:pPr>
            <a:r>
              <a:rPr lang="en"/>
              <a:t>but deemphasize the information being transmitted.</a:t>
            </a:r>
            <a:endParaRPr sz="2400"/>
          </a:p>
        </p:txBody>
      </p:sp>
      <p:sp>
        <p:nvSpPr>
          <p:cNvPr id="213" name="Shape 213"/>
          <p:cNvSpPr/>
          <p:nvPr/>
        </p:nvSpPr>
        <p:spPr>
          <a:xfrm>
            <a:off x="5156550" y="4333663"/>
            <a:ext cx="1250700" cy="729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x--;</a:t>
            </a:r>
            <a:endParaRPr/>
          </a:p>
        </p:txBody>
      </p:sp>
      <p:sp>
        <p:nvSpPr>
          <p:cNvPr id="214" name="Shape 214"/>
          <p:cNvSpPr/>
          <p:nvPr/>
        </p:nvSpPr>
        <p:spPr>
          <a:xfrm>
            <a:off x="7436100" y="4070738"/>
            <a:ext cx="1250700" cy="729300"/>
          </a:xfrm>
          <a:prstGeom prst="rect">
            <a:avLst/>
          </a:prstGeom>
          <a:solidFill>
            <a:srgbClr val="BBD7F8"/>
          </a:solidFill>
          <a:ln cap="flat" cmpd="sng" w="9525">
            <a:solidFill>
              <a:srgbClr val="2388DB"/>
            </a:solidFill>
            <a:prstDash val="solid"/>
            <a:round/>
            <a:headEnd len="med" w="med" type="none"/>
            <a:tailEnd len="med" w="med"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 continue */</a:t>
            </a:r>
            <a:endParaRPr/>
          </a:p>
        </p:txBody>
      </p:sp>
      <p:cxnSp>
        <p:nvCxnSpPr>
          <p:cNvPr id="215" name="Shape 215"/>
          <p:cNvCxnSpPr>
            <a:endCxn id="214" idx="0"/>
          </p:cNvCxnSpPr>
          <p:nvPr/>
        </p:nvCxnSpPr>
        <p:spPr>
          <a:xfrm>
            <a:off x="7092150" y="3476138"/>
            <a:ext cx="969300" cy="594600"/>
          </a:xfrm>
          <a:prstGeom prst="straightConnector1">
            <a:avLst/>
          </a:prstGeom>
          <a:noFill/>
          <a:ln cap="flat" cmpd="sng" w="9525">
            <a:solidFill>
              <a:srgbClr val="2388DB"/>
            </a:solidFill>
            <a:prstDash val="solid"/>
            <a:round/>
            <a:headEnd len="lg" w="lg" type="none"/>
            <a:tailEnd len="lg" w="lg" type="triangle"/>
          </a:ln>
        </p:spPr>
      </p:cxnSp>
      <p:sp>
        <p:nvSpPr>
          <p:cNvPr id="216" name="Shape 216"/>
          <p:cNvSpPr/>
          <p:nvPr/>
        </p:nvSpPr>
        <p:spPr>
          <a:xfrm>
            <a:off x="6132300" y="2685138"/>
            <a:ext cx="1303800" cy="1008000"/>
          </a:xfrm>
          <a:prstGeom prst="diamond">
            <a:avLst/>
          </a:prstGeom>
          <a:solidFill>
            <a:srgbClr val="BBD7F8"/>
          </a:solidFill>
          <a:ln cap="flat" cmpd="sng" w="9525">
            <a:solidFill>
              <a:srgbClr val="2388DB"/>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1&lt;x</a:t>
            </a:r>
            <a:endParaRPr/>
          </a:p>
        </p:txBody>
      </p:sp>
      <p:cxnSp>
        <p:nvCxnSpPr>
          <p:cNvPr id="217" name="Shape 217"/>
          <p:cNvCxnSpPr>
            <a:endCxn id="213" idx="0"/>
          </p:cNvCxnSpPr>
          <p:nvPr/>
        </p:nvCxnSpPr>
        <p:spPr>
          <a:xfrm flipH="1">
            <a:off x="5781900" y="3443263"/>
            <a:ext cx="696600" cy="890400"/>
          </a:xfrm>
          <a:prstGeom prst="straightConnector1">
            <a:avLst/>
          </a:prstGeom>
          <a:noFill/>
          <a:ln cap="flat" cmpd="sng" w="9525">
            <a:solidFill>
              <a:srgbClr val="2388DB"/>
            </a:solidFill>
            <a:prstDash val="solid"/>
            <a:round/>
            <a:headEnd len="lg" w="lg" type="none"/>
            <a:tailEnd len="lg" w="lg" type="triangle"/>
          </a:ln>
        </p:spPr>
      </p:cxnSp>
      <p:sp>
        <p:nvSpPr>
          <p:cNvPr id="218" name="Shape 218"/>
          <p:cNvSpPr txBox="1"/>
          <p:nvPr/>
        </p:nvSpPr>
        <p:spPr>
          <a:xfrm>
            <a:off x="5733550" y="3454213"/>
            <a:ext cx="3987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T</a:t>
            </a:r>
            <a:endParaRPr/>
          </a:p>
        </p:txBody>
      </p:sp>
      <p:sp>
        <p:nvSpPr>
          <p:cNvPr id="219" name="Shape 219"/>
          <p:cNvSpPr txBox="1"/>
          <p:nvPr/>
        </p:nvSpPr>
        <p:spPr>
          <a:xfrm>
            <a:off x="7584025" y="3454213"/>
            <a:ext cx="398700" cy="2715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a:t>F</a:t>
            </a:r>
            <a:endParaRPr/>
          </a:p>
        </p:txBody>
      </p:sp>
      <p:sp>
        <p:nvSpPr>
          <p:cNvPr id="220" name="Shape 220"/>
          <p:cNvSpPr/>
          <p:nvPr/>
        </p:nvSpPr>
        <p:spPr>
          <a:xfrm>
            <a:off x="4531075" y="3173138"/>
            <a:ext cx="1601216" cy="2309829"/>
          </a:xfrm>
          <a:custGeom>
            <a:pathLst>
              <a:path extrusionOk="0" h="124452" w="84575">
                <a:moveTo>
                  <a:pt x="44698" y="107362"/>
                </a:moveTo>
                <a:lnTo>
                  <a:pt x="44698" y="124452"/>
                </a:lnTo>
                <a:lnTo>
                  <a:pt x="1753" y="124014"/>
                </a:lnTo>
                <a:lnTo>
                  <a:pt x="0" y="0"/>
                </a:lnTo>
                <a:lnTo>
                  <a:pt x="84575" y="0"/>
                </a:lnTo>
              </a:path>
            </a:pathLst>
          </a:custGeom>
          <a:noFill/>
          <a:ln cap="flat" cmpd="sng" w="9525">
            <a:solidFill>
              <a:srgbClr val="2388DB"/>
            </a:solidFill>
            <a:prstDash val="solid"/>
            <a:round/>
            <a:headEnd len="lg" w="lg" type="none"/>
            <a:tailEnd len="lg" w="lg" type="triangle"/>
          </a:ln>
        </p:spPr>
      </p:sp>
      <p:sp>
        <p:nvSpPr>
          <p:cNvPr id="221" name="Shape 2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br>
              <a:rPr lang="en"/>
            </a:br>
            <a:r>
              <a:rPr lang="en"/>
              <a:t>Previously...</a:t>
            </a:r>
            <a:endParaRPr/>
          </a:p>
        </p:txBody>
      </p:sp>
      <p:sp>
        <p:nvSpPr>
          <p:cNvPr id="57" name="Shape 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SzPts val="3000"/>
              <a:buChar char="●"/>
            </a:pPr>
            <a:r>
              <a:rPr lang="en"/>
              <a:t>Test adequacy can be assessed through </a:t>
            </a:r>
            <a:r>
              <a:rPr b="1" lang="en"/>
              <a:t>adequacy metrics</a:t>
            </a:r>
            <a:r>
              <a:rPr lang="en"/>
              <a:t>.</a:t>
            </a:r>
            <a:endParaRPr/>
          </a:p>
          <a:p>
            <a:pPr indent="-419100" lvl="0" marL="457200" marR="0" rtl="0" algn="l">
              <a:lnSpc>
                <a:spcPct val="100000"/>
              </a:lnSpc>
              <a:spcBef>
                <a:spcPts val="0"/>
              </a:spcBef>
              <a:spcAft>
                <a:spcPts val="0"/>
              </a:spcAft>
              <a:buSzPts val="3000"/>
              <a:buChar char="●"/>
            </a:pPr>
            <a:r>
              <a:rPr lang="en"/>
              <a:t>Many are based on elements from the </a:t>
            </a:r>
            <a:r>
              <a:rPr b="1" lang="en"/>
              <a:t>program structure</a:t>
            </a:r>
            <a:r>
              <a:rPr lang="en"/>
              <a:t>. </a:t>
            </a:r>
            <a:endParaRPr/>
          </a:p>
          <a:p>
            <a:pPr indent="-381000" lvl="1" marL="914400" marR="0" rtl="0" algn="l">
              <a:lnSpc>
                <a:spcPct val="100000"/>
              </a:lnSpc>
              <a:spcBef>
                <a:spcPts val="0"/>
              </a:spcBef>
              <a:spcAft>
                <a:spcPts val="0"/>
              </a:spcAft>
              <a:buSzPts val="2400"/>
              <a:buChar char="○"/>
            </a:pPr>
            <a:r>
              <a:rPr lang="en"/>
              <a:t>Statements, branches, conditions, </a:t>
            </a:r>
            <a:r>
              <a:rPr lang="en"/>
              <a:t>procedure</a:t>
            </a:r>
            <a:r>
              <a:rPr lang="en"/>
              <a:t> calls.</a:t>
            </a:r>
            <a:endParaRPr/>
          </a:p>
          <a:p>
            <a:pPr indent="-419100" lvl="0" marL="457200" marR="0" rtl="0" algn="l">
              <a:lnSpc>
                <a:spcPct val="100000"/>
              </a:lnSpc>
              <a:spcBef>
                <a:spcPts val="0"/>
              </a:spcBef>
              <a:spcAft>
                <a:spcPts val="0"/>
              </a:spcAft>
              <a:buSzPts val="3000"/>
              <a:buChar char="●"/>
            </a:pPr>
            <a:r>
              <a:rPr lang="en"/>
              <a:t>Others are based on control paths.</a:t>
            </a:r>
            <a:endParaRPr/>
          </a:p>
          <a:p>
            <a:pPr indent="-381000" lvl="1" marL="914400" marR="0" rtl="0" algn="l">
              <a:lnSpc>
                <a:spcPct val="100000"/>
              </a:lnSpc>
              <a:spcBef>
                <a:spcPts val="0"/>
              </a:spcBef>
              <a:spcAft>
                <a:spcPts val="0"/>
              </a:spcAft>
              <a:buSzPts val="2400"/>
              <a:buChar char="○"/>
            </a:pPr>
            <a:r>
              <a:rPr lang="en"/>
              <a:t>Sequences of edges in the CFG.</a:t>
            </a:r>
            <a:endParaRPr/>
          </a:p>
          <a:p>
            <a:pPr indent="-381000" lvl="1" marL="914400" marR="0" rtl="0" algn="l">
              <a:lnSpc>
                <a:spcPct val="100000"/>
              </a:lnSpc>
              <a:spcBef>
                <a:spcPts val="0"/>
              </a:spcBef>
              <a:spcAft>
                <a:spcPts val="0"/>
              </a:spcAft>
              <a:buSzPts val="2400"/>
              <a:buChar char="○"/>
            </a:pPr>
            <a:r>
              <a:rPr lang="en"/>
              <a:t>Path coverage, boundary interior coverage, loop coverage.</a:t>
            </a:r>
            <a:endParaRPr/>
          </a:p>
          <a:p>
            <a:pPr indent="0" lvl="0" marL="0" marR="0" rtl="0" algn="l">
              <a:lnSpc>
                <a:spcPct val="100000"/>
              </a:lnSpc>
              <a:spcBef>
                <a:spcPts val="0"/>
              </a:spcBef>
              <a:spcAft>
                <a:spcPts val="0"/>
              </a:spcAft>
              <a:buNone/>
            </a:pPr>
            <a:r>
              <a:t/>
            </a:r>
            <a:endParaRPr/>
          </a:p>
        </p:txBody>
      </p:sp>
      <p:sp>
        <p:nvSpPr>
          <p:cNvPr id="58" name="Shape 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Flow</a:t>
            </a:r>
            <a:endParaRPr/>
          </a:p>
        </p:txBody>
      </p:sp>
      <p:sp>
        <p:nvSpPr>
          <p:cNvPr id="227" name="Shape 227"/>
          <p:cNvSpPr txBox="1"/>
          <p:nvPr>
            <p:ph idx="1" type="body"/>
          </p:nvPr>
        </p:nvSpPr>
        <p:spPr>
          <a:xfrm>
            <a:off x="457200" y="1600200"/>
            <a:ext cx="81222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solidFill>
                  <a:srgbClr val="000000"/>
                </a:solidFill>
              </a:rPr>
              <a:t>Another view - program statements compute and transform data…</a:t>
            </a:r>
            <a:endParaRPr>
              <a:solidFill>
                <a:srgbClr val="000000"/>
              </a:solidFill>
            </a:endParaRPr>
          </a:p>
          <a:p>
            <a:pPr indent="-381000" lvl="1" marL="914400" marR="0" rtl="0" algn="l">
              <a:lnSpc>
                <a:spcPct val="100000"/>
              </a:lnSpc>
              <a:spcBef>
                <a:spcPts val="0"/>
              </a:spcBef>
              <a:spcAft>
                <a:spcPts val="0"/>
              </a:spcAft>
              <a:buClr>
                <a:srgbClr val="000000"/>
              </a:buClr>
              <a:buSzPts val="2400"/>
              <a:buChar char="○"/>
            </a:pPr>
            <a:r>
              <a:rPr lang="en">
                <a:solidFill>
                  <a:srgbClr val="000000"/>
                </a:solidFill>
              </a:rPr>
              <a:t>So, look at how that data is passed through the program.</a:t>
            </a:r>
            <a:endParaRPr>
              <a:solidFill>
                <a:srgbClr val="000000"/>
              </a:solidFill>
            </a:endParaRPr>
          </a:p>
          <a:p>
            <a:pPr indent="-419100" lvl="0" marL="457200" rtl="0">
              <a:lnSpc>
                <a:spcPct val="91800"/>
              </a:lnSpc>
              <a:spcBef>
                <a:spcPts val="0"/>
              </a:spcBef>
              <a:spcAft>
                <a:spcPts val="0"/>
              </a:spcAft>
              <a:buClr>
                <a:srgbClr val="000000"/>
              </a:buClr>
              <a:buSzPts val="3000"/>
              <a:buChar char="●"/>
            </a:pPr>
            <a:r>
              <a:rPr lang="en">
                <a:solidFill>
                  <a:srgbClr val="000000"/>
                </a:solidFill>
              </a:rPr>
              <a:t>Reason about </a:t>
            </a:r>
            <a:r>
              <a:rPr b="1" lang="en">
                <a:solidFill>
                  <a:srgbClr val="000000"/>
                </a:solidFill>
              </a:rPr>
              <a:t>data</a:t>
            </a:r>
            <a:r>
              <a:rPr lang="en">
                <a:solidFill>
                  <a:srgbClr val="000000"/>
                </a:solidFill>
              </a:rPr>
              <a:t> dependence</a:t>
            </a:r>
            <a:endParaRPr>
              <a:solidFill>
                <a:srgbClr val="000000"/>
              </a:solidFill>
            </a:endParaRPr>
          </a:p>
          <a:p>
            <a:pPr indent="-381000" lvl="1" marL="914400" rtl="0">
              <a:lnSpc>
                <a:spcPct val="91800"/>
              </a:lnSpc>
              <a:spcBef>
                <a:spcPts val="0"/>
              </a:spcBef>
              <a:spcAft>
                <a:spcPts val="0"/>
              </a:spcAft>
              <a:buClr>
                <a:srgbClr val="000000"/>
              </a:buClr>
              <a:buSzPts val="2400"/>
              <a:buChar char="○"/>
            </a:pPr>
            <a:r>
              <a:rPr lang="en">
                <a:solidFill>
                  <a:srgbClr val="000000"/>
                </a:solidFill>
              </a:rPr>
              <a:t>A variable is used here.</a:t>
            </a:r>
            <a:endParaRPr>
              <a:solidFill>
                <a:srgbClr val="000000"/>
              </a:solidFill>
            </a:endParaRPr>
          </a:p>
          <a:p>
            <a:pPr indent="-381000" lvl="2" marL="1371600" rtl="0">
              <a:lnSpc>
                <a:spcPct val="91800"/>
              </a:lnSpc>
              <a:spcBef>
                <a:spcPts val="0"/>
              </a:spcBef>
              <a:spcAft>
                <a:spcPts val="0"/>
              </a:spcAft>
              <a:buClr>
                <a:srgbClr val="000000"/>
              </a:buClr>
              <a:buSzPts val="2400"/>
              <a:buChar char="■"/>
            </a:pPr>
            <a:r>
              <a:rPr lang="en">
                <a:solidFill>
                  <a:srgbClr val="000000"/>
                </a:solidFill>
              </a:rPr>
              <a:t>Where does its value come from?</a:t>
            </a:r>
            <a:endParaRPr>
              <a:solidFill>
                <a:srgbClr val="000000"/>
              </a:solidFill>
            </a:endParaRPr>
          </a:p>
          <a:p>
            <a:pPr indent="-381000" lvl="1" marL="914400" rtl="0">
              <a:lnSpc>
                <a:spcPct val="91800"/>
              </a:lnSpc>
              <a:spcBef>
                <a:spcPts val="0"/>
              </a:spcBef>
              <a:spcAft>
                <a:spcPts val="0"/>
              </a:spcAft>
              <a:buClr>
                <a:srgbClr val="000000"/>
              </a:buClr>
              <a:buSzPts val="2400"/>
              <a:buChar char="○"/>
            </a:pPr>
            <a:r>
              <a:rPr lang="en">
                <a:solidFill>
                  <a:srgbClr val="000000"/>
                </a:solidFill>
              </a:rPr>
              <a:t>Is this value ever used?</a:t>
            </a:r>
            <a:endParaRPr>
              <a:solidFill>
                <a:srgbClr val="000000"/>
              </a:solidFill>
            </a:endParaRPr>
          </a:p>
          <a:p>
            <a:pPr indent="-381000" lvl="1" marL="914400" rtl="0">
              <a:lnSpc>
                <a:spcPct val="91800"/>
              </a:lnSpc>
              <a:spcBef>
                <a:spcPts val="0"/>
              </a:spcBef>
              <a:spcAft>
                <a:spcPts val="0"/>
              </a:spcAft>
              <a:buClr>
                <a:srgbClr val="000000"/>
              </a:buClr>
              <a:buSzPts val="2400"/>
              <a:buChar char="○"/>
            </a:pPr>
            <a:r>
              <a:rPr lang="en">
                <a:solidFill>
                  <a:srgbClr val="000000"/>
                </a:solidFill>
              </a:rPr>
              <a:t>Is this variable properly initialized?</a:t>
            </a:r>
            <a:endParaRPr>
              <a:solidFill>
                <a:srgbClr val="000000"/>
              </a:solidFill>
            </a:endParaRPr>
          </a:p>
          <a:p>
            <a:pPr indent="-381000" lvl="1" marL="914400" rtl="0">
              <a:lnSpc>
                <a:spcPct val="91800"/>
              </a:lnSpc>
              <a:spcBef>
                <a:spcPts val="0"/>
              </a:spcBef>
              <a:spcAft>
                <a:spcPts val="0"/>
              </a:spcAft>
              <a:buClr>
                <a:srgbClr val="000000"/>
              </a:buClr>
              <a:buSzPts val="2400"/>
              <a:buChar char="○"/>
            </a:pPr>
            <a:r>
              <a:rPr lang="en">
                <a:solidFill>
                  <a:srgbClr val="000000"/>
                </a:solidFill>
              </a:rPr>
              <a:t>If the expression assigned to a variable is changed what else would be affected?</a:t>
            </a:r>
            <a:endParaRPr>
              <a:solidFill>
                <a:srgbClr val="000000"/>
              </a:solidFill>
            </a:endParaRPr>
          </a:p>
        </p:txBody>
      </p:sp>
      <p:sp>
        <p:nvSpPr>
          <p:cNvPr id="228" name="Shape 2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Data Flow</a:t>
            </a:r>
            <a:endParaRPr/>
          </a:p>
        </p:txBody>
      </p:sp>
      <p:sp>
        <p:nvSpPr>
          <p:cNvPr id="234" name="Shape 2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Basis of the optimization performed by compilers.</a:t>
            </a:r>
            <a:endParaRPr/>
          </a:p>
          <a:p>
            <a:pPr indent="-419100" lvl="0" marL="457200" marR="0" rtl="0" algn="l">
              <a:lnSpc>
                <a:spcPct val="100000"/>
              </a:lnSpc>
              <a:spcBef>
                <a:spcPts val="0"/>
              </a:spcBef>
              <a:spcAft>
                <a:spcPts val="0"/>
              </a:spcAft>
              <a:buClr>
                <a:schemeClr val="dk1"/>
              </a:buClr>
              <a:buSzPts val="3000"/>
              <a:buFont typeface="Arial"/>
              <a:buChar char="●"/>
            </a:pPr>
            <a:r>
              <a:rPr lang="en"/>
              <a:t>Used to derive test cases.</a:t>
            </a:r>
            <a:endParaRPr/>
          </a:p>
          <a:p>
            <a:pPr indent="-419100" lvl="1" marL="914400" marR="0" rtl="0" algn="l">
              <a:lnSpc>
                <a:spcPct val="100000"/>
              </a:lnSpc>
              <a:spcBef>
                <a:spcPts val="0"/>
              </a:spcBef>
              <a:spcAft>
                <a:spcPts val="0"/>
              </a:spcAft>
              <a:buClr>
                <a:schemeClr val="dk1"/>
              </a:buClr>
              <a:buSzPts val="3000"/>
              <a:buFont typeface="Arial"/>
              <a:buChar char="○"/>
            </a:pPr>
            <a:r>
              <a:rPr lang="en"/>
              <a:t>Have we covered the dependencies?</a:t>
            </a:r>
            <a:endParaRPr/>
          </a:p>
          <a:p>
            <a:pPr indent="-419100" lvl="0" marL="457200" marR="0" rtl="0" algn="l">
              <a:lnSpc>
                <a:spcPct val="100000"/>
              </a:lnSpc>
              <a:spcBef>
                <a:spcPts val="0"/>
              </a:spcBef>
              <a:spcAft>
                <a:spcPts val="0"/>
              </a:spcAft>
              <a:buClr>
                <a:schemeClr val="dk1"/>
              </a:buClr>
              <a:buSzPts val="3000"/>
              <a:buFont typeface="Arial"/>
              <a:buChar char="●"/>
            </a:pPr>
            <a:r>
              <a:rPr lang="en"/>
              <a:t>Used to detect faults and other anomalies.</a:t>
            </a:r>
            <a:endParaRPr/>
          </a:p>
          <a:p>
            <a:pPr indent="-381000" lvl="1" marL="914400" marR="0" rtl="0" algn="l">
              <a:lnSpc>
                <a:spcPct val="100000"/>
              </a:lnSpc>
              <a:spcBef>
                <a:spcPts val="0"/>
              </a:spcBef>
              <a:spcAft>
                <a:spcPts val="0"/>
              </a:spcAft>
              <a:buSzPts val="2400"/>
              <a:buChar char="○"/>
            </a:pPr>
            <a:r>
              <a:rPr lang="en"/>
              <a:t>Is this string tainted by a fault in the expression that calculates its value?</a:t>
            </a:r>
            <a:endParaRPr/>
          </a:p>
        </p:txBody>
      </p:sp>
      <p:sp>
        <p:nvSpPr>
          <p:cNvPr id="235" name="Shape 2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Definition-Use Pairs</a:t>
            </a:r>
            <a:endParaRPr/>
          </a:p>
        </p:txBody>
      </p:sp>
      <p:sp>
        <p:nvSpPr>
          <p:cNvPr id="241" name="Shape 2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Data is defined.</a:t>
            </a:r>
            <a:endParaRPr/>
          </a:p>
          <a:p>
            <a:pPr indent="-381000" lvl="1" marL="914400" marR="0" rtl="0" algn="l">
              <a:lnSpc>
                <a:spcPct val="100000"/>
              </a:lnSpc>
              <a:spcBef>
                <a:spcPts val="0"/>
              </a:spcBef>
              <a:spcAft>
                <a:spcPts val="0"/>
              </a:spcAft>
              <a:buSzPts val="2400"/>
              <a:buChar char="○"/>
            </a:pPr>
            <a:r>
              <a:rPr lang="en"/>
              <a:t>Variables are declared and assigned values.</a:t>
            </a:r>
            <a:endParaRPr/>
          </a:p>
          <a:p>
            <a:pPr indent="-419100" lvl="0" marL="457200" marR="0" rtl="0" algn="l">
              <a:lnSpc>
                <a:spcPct val="100000"/>
              </a:lnSpc>
              <a:spcBef>
                <a:spcPts val="0"/>
              </a:spcBef>
              <a:spcAft>
                <a:spcPts val="0"/>
              </a:spcAft>
              <a:buSzPts val="3000"/>
              <a:buChar char="●"/>
            </a:pPr>
            <a:r>
              <a:rPr lang="en"/>
              <a:t>… and data is used.</a:t>
            </a:r>
            <a:endParaRPr/>
          </a:p>
          <a:p>
            <a:pPr indent="-381000" lvl="1" marL="914400" marR="0" rtl="0" algn="l">
              <a:lnSpc>
                <a:spcPct val="100000"/>
              </a:lnSpc>
              <a:spcBef>
                <a:spcPts val="0"/>
              </a:spcBef>
              <a:spcAft>
                <a:spcPts val="0"/>
              </a:spcAft>
              <a:buSzPts val="2400"/>
              <a:buChar char="○"/>
            </a:pPr>
            <a:r>
              <a:rPr lang="en"/>
              <a:t>Those variables are used to perform computations.</a:t>
            </a:r>
            <a:endParaRPr/>
          </a:p>
          <a:p>
            <a:pPr indent="-419100" lvl="0" marL="457200" marR="0" rtl="0" algn="l">
              <a:lnSpc>
                <a:spcPct val="100000"/>
              </a:lnSpc>
              <a:spcBef>
                <a:spcPts val="0"/>
              </a:spcBef>
              <a:spcAft>
                <a:spcPts val="0"/>
              </a:spcAft>
              <a:buSzPts val="3000"/>
              <a:buChar char="●"/>
            </a:pPr>
            <a:r>
              <a:rPr lang="en"/>
              <a:t>Associations of definitions and uses capture the flow of information through the program.</a:t>
            </a:r>
            <a:endParaRPr/>
          </a:p>
          <a:p>
            <a:pPr indent="-381000" lvl="1" marL="914400" marR="0" rtl="0" algn="l">
              <a:lnSpc>
                <a:spcPct val="100000"/>
              </a:lnSpc>
              <a:spcBef>
                <a:spcPts val="0"/>
              </a:spcBef>
              <a:spcAft>
                <a:spcPts val="0"/>
              </a:spcAft>
              <a:buSzPts val="2400"/>
              <a:buChar char="○"/>
            </a:pPr>
            <a:r>
              <a:rPr lang="en"/>
              <a:t>Definitions occur when variables are declared, initialized, assigned values, or received as parameters.</a:t>
            </a:r>
            <a:endParaRPr/>
          </a:p>
          <a:p>
            <a:pPr indent="-381000" lvl="1" marL="914400" marR="0" rtl="0" algn="l">
              <a:lnSpc>
                <a:spcPct val="100000"/>
              </a:lnSpc>
              <a:spcBef>
                <a:spcPts val="0"/>
              </a:spcBef>
              <a:spcAft>
                <a:spcPts val="0"/>
              </a:spcAft>
              <a:buSzPts val="2400"/>
              <a:buChar char="○"/>
            </a:pPr>
            <a:r>
              <a:rPr lang="en"/>
              <a:t>Uses occur in expressions, conditional statements, parameter passing, return statements.</a:t>
            </a:r>
            <a:endParaRPr/>
          </a:p>
        </p:txBody>
      </p:sp>
      <p:sp>
        <p:nvSpPr>
          <p:cNvPr id="242" name="Shape 2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Definition-Use Pairs</a:t>
            </a:r>
            <a:endParaRPr/>
          </a:p>
        </p:txBody>
      </p:sp>
      <p:sp>
        <p:nvSpPr>
          <p:cNvPr id="248" name="Shape 248"/>
          <p:cNvSpPr txBox="1"/>
          <p:nvPr>
            <p:ph idx="1" type="body"/>
          </p:nvPr>
        </p:nvSpPr>
        <p:spPr>
          <a:xfrm>
            <a:off x="578550" y="1600200"/>
            <a:ext cx="5150400" cy="4967700"/>
          </a:xfrm>
          <a:prstGeom prst="rect">
            <a:avLst/>
          </a:prstGeom>
        </p:spPr>
        <p:txBody>
          <a:bodyPr anchorCtr="0" anchor="t" bIns="91425" lIns="91425" spcFirstLastPara="1" rIns="91425" wrap="square" tIns="91425">
            <a:noAutofit/>
          </a:bodyPr>
          <a:lstStyle/>
          <a:p>
            <a:pPr indent="-349250" lvl="0" marL="457200" marR="0" rtl="0" algn="l">
              <a:lnSpc>
                <a:spcPct val="100000"/>
              </a:lnSpc>
              <a:spcBef>
                <a:spcPts val="600"/>
              </a:spcBef>
              <a:spcAft>
                <a:spcPts val="0"/>
              </a:spcAft>
              <a:buSzPts val="1900"/>
              <a:buFont typeface="Consolas"/>
              <a:buAutoNum type="arabicPeriod"/>
            </a:pPr>
            <a:r>
              <a:rPr lang="en" sz="1900">
                <a:latin typeface="Consolas"/>
                <a:ea typeface="Consolas"/>
                <a:cs typeface="Consolas"/>
                <a:sym typeface="Consolas"/>
              </a:rPr>
              <a:t>min = 1;</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en" sz="1900">
                <a:latin typeface="Consolas"/>
                <a:ea typeface="Consolas"/>
                <a:cs typeface="Consolas"/>
                <a:sym typeface="Consolas"/>
              </a:rPr>
              <a:t>max = N;</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en" sz="1900">
                <a:latin typeface="Consolas"/>
                <a:ea typeface="Consolas"/>
                <a:cs typeface="Consolas"/>
                <a:sym typeface="Consolas"/>
              </a:rPr>
              <a:t>mid = </a:t>
            </a:r>
            <a:r>
              <a:rPr lang="en" sz="1900">
                <a:highlight>
                  <a:srgbClr val="FFFFFF"/>
                </a:highlight>
                <a:latin typeface="Consolas"/>
                <a:ea typeface="Consolas"/>
                <a:cs typeface="Consolas"/>
                <a:sym typeface="Consolas"/>
              </a:rPr>
              <a:t>((min + (max - min))/2);</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en" sz="1900">
                <a:latin typeface="Consolas"/>
                <a:ea typeface="Consolas"/>
                <a:cs typeface="Consolas"/>
                <a:sym typeface="Consolas"/>
              </a:rPr>
              <a:t>while (A[mid] != x or min &lt;= max){</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en" sz="1900">
                <a:latin typeface="Consolas"/>
                <a:ea typeface="Consolas"/>
                <a:cs typeface="Consolas"/>
                <a:sym typeface="Consolas"/>
              </a:rPr>
              <a:t>    </a:t>
            </a:r>
            <a:r>
              <a:rPr lang="en" sz="1900">
                <a:highlight>
                  <a:srgbClr val="FFFFFF"/>
                </a:highlight>
                <a:latin typeface="Consolas"/>
                <a:ea typeface="Consolas"/>
                <a:cs typeface="Consolas"/>
                <a:sym typeface="Consolas"/>
              </a:rPr>
              <a:t>mid = ((min + (max - min))/2);</a:t>
            </a:r>
            <a:endParaRPr sz="1900">
              <a:highlight>
                <a:srgbClr val="FFFFFF"/>
              </a:highlight>
              <a:latin typeface="Consolas"/>
              <a:ea typeface="Consolas"/>
              <a:cs typeface="Consolas"/>
              <a:sym typeface="Consolas"/>
            </a:endParaRPr>
          </a:p>
          <a:p>
            <a:pPr indent="-349250" lvl="0" marL="457200" rtl="0">
              <a:lnSpc>
                <a:spcPct val="120000"/>
              </a:lnSpc>
              <a:spcBef>
                <a:spcPts val="0"/>
              </a:spcBef>
              <a:spcAft>
                <a:spcPts val="0"/>
              </a:spcAft>
              <a:buSzPts val="1900"/>
              <a:buFont typeface="Consolas"/>
              <a:buAutoNum type="arabicPeriod"/>
            </a:pPr>
            <a:r>
              <a:rPr b="1" lang="en" sz="1900">
                <a:highlight>
                  <a:srgbClr val="FFFFFF"/>
                </a:highlight>
                <a:latin typeface="Consolas"/>
                <a:ea typeface="Consolas"/>
                <a:cs typeface="Consolas"/>
                <a:sym typeface="Consolas"/>
              </a:rPr>
              <a:t>    </a:t>
            </a:r>
            <a:r>
              <a:rPr lang="en" sz="1900">
                <a:highlight>
                  <a:srgbClr val="FFFFFF"/>
                </a:highlight>
                <a:latin typeface="Consolas"/>
                <a:ea typeface="Consolas"/>
                <a:cs typeface="Consolas"/>
                <a:sym typeface="Consolas"/>
              </a:rPr>
              <a:t>if (x &gt; A[mid]){</a:t>
            </a:r>
            <a:endParaRPr b="1" sz="1900">
              <a:highlight>
                <a:srgbClr val="FFFFFF"/>
              </a:highlight>
              <a:latin typeface="Consolas"/>
              <a:ea typeface="Consolas"/>
              <a:cs typeface="Consolas"/>
              <a:sym typeface="Consolas"/>
            </a:endParaRPr>
          </a:p>
          <a:p>
            <a:pPr indent="-349250" lvl="0" marL="457200" rtl="0">
              <a:lnSpc>
                <a:spcPct val="120000"/>
              </a:lnSpc>
              <a:spcBef>
                <a:spcPts val="0"/>
              </a:spcBef>
              <a:spcAft>
                <a:spcPts val="0"/>
              </a:spcAft>
              <a:buSzPts val="1900"/>
              <a:buFont typeface="Consolas"/>
              <a:buAutoNum type="arabicPeriod"/>
            </a:pPr>
            <a:r>
              <a:rPr lang="en" sz="1900">
                <a:highlight>
                  <a:srgbClr val="FFFFFF"/>
                </a:highlight>
                <a:latin typeface="Consolas"/>
                <a:ea typeface="Consolas"/>
                <a:cs typeface="Consolas"/>
                <a:sym typeface="Consolas"/>
              </a:rPr>
              <a:t>        min = mid + 1</a:t>
            </a:r>
            <a:endParaRPr sz="1900">
              <a:highlight>
                <a:srgbClr val="FFFFFF"/>
              </a:highlight>
              <a:latin typeface="Consolas"/>
              <a:ea typeface="Consolas"/>
              <a:cs typeface="Consolas"/>
              <a:sym typeface="Consolas"/>
            </a:endParaRPr>
          </a:p>
          <a:p>
            <a:pPr indent="-349250" lvl="0" marL="457200" rtl="0">
              <a:lnSpc>
                <a:spcPct val="120000"/>
              </a:lnSpc>
              <a:spcBef>
                <a:spcPts val="0"/>
              </a:spcBef>
              <a:spcAft>
                <a:spcPts val="0"/>
              </a:spcAft>
              <a:buSzPts val="1900"/>
              <a:buFont typeface="Consolas"/>
              <a:buAutoNum type="arabicPeriod"/>
            </a:pPr>
            <a:r>
              <a:rPr lang="en" sz="1900">
                <a:highlight>
                  <a:srgbClr val="FFFFFF"/>
                </a:highlight>
                <a:latin typeface="Consolas"/>
                <a:ea typeface="Consolas"/>
                <a:cs typeface="Consolas"/>
                <a:sym typeface="Consolas"/>
              </a:rPr>
              <a:t>    } else {</a:t>
            </a:r>
            <a:endParaRPr sz="1900">
              <a:highlight>
                <a:srgbClr val="FFFFFF"/>
              </a:highlight>
              <a:latin typeface="Consolas"/>
              <a:ea typeface="Consolas"/>
              <a:cs typeface="Consolas"/>
              <a:sym typeface="Consolas"/>
            </a:endParaRPr>
          </a:p>
          <a:p>
            <a:pPr indent="-349250" lvl="0" marL="457200" rtl="0">
              <a:lnSpc>
                <a:spcPct val="120000"/>
              </a:lnSpc>
              <a:spcBef>
                <a:spcPts val="0"/>
              </a:spcBef>
              <a:spcAft>
                <a:spcPts val="0"/>
              </a:spcAft>
              <a:buSzPts val="1900"/>
              <a:buFont typeface="Consolas"/>
              <a:buAutoNum type="arabicPeriod"/>
            </a:pPr>
            <a:r>
              <a:rPr lang="en" sz="1900">
                <a:highlight>
                  <a:srgbClr val="FFFFFF"/>
                </a:highlight>
                <a:latin typeface="Consolas"/>
                <a:ea typeface="Consolas"/>
                <a:cs typeface="Consolas"/>
                <a:sym typeface="Consolas"/>
              </a:rPr>
              <a:t>        max = mid - 1;</a:t>
            </a:r>
            <a:endParaRPr sz="1900">
              <a:highlight>
                <a:srgbClr val="FFFFFF"/>
              </a:highlight>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en" sz="1900">
                <a:latin typeface="Consolas"/>
                <a:ea typeface="Consolas"/>
                <a:cs typeface="Consolas"/>
                <a:sym typeface="Consolas"/>
              </a:rPr>
              <a:t>    }</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en" sz="1900">
                <a:latin typeface="Consolas"/>
                <a:ea typeface="Consolas"/>
                <a:cs typeface="Consolas"/>
                <a:sym typeface="Consolas"/>
              </a:rPr>
              <a:t>}</a:t>
            </a:r>
            <a:endParaRPr sz="1900">
              <a:latin typeface="Consolas"/>
              <a:ea typeface="Consolas"/>
              <a:cs typeface="Consolas"/>
              <a:sym typeface="Consolas"/>
            </a:endParaRPr>
          </a:p>
        </p:txBody>
      </p:sp>
      <p:sp>
        <p:nvSpPr>
          <p:cNvPr id="249" name="Shape 249"/>
          <p:cNvSpPr txBox="1"/>
          <p:nvPr>
            <p:ph idx="2" type="body"/>
          </p:nvPr>
        </p:nvSpPr>
        <p:spPr>
          <a:xfrm>
            <a:off x="5926675" y="1637325"/>
            <a:ext cx="2760000" cy="49677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AutoNum type="arabicPeriod"/>
            </a:pPr>
            <a:r>
              <a:rPr b="1" lang="en" sz="1800"/>
              <a:t>def</a:t>
            </a:r>
            <a:r>
              <a:rPr lang="en" sz="1800"/>
              <a:t> - min</a:t>
            </a:r>
            <a:endParaRPr sz="1800"/>
          </a:p>
          <a:p>
            <a:pPr indent="-342900" lvl="0" marL="457200" rtl="0">
              <a:spcBef>
                <a:spcPts val="0"/>
              </a:spcBef>
              <a:spcAft>
                <a:spcPts val="0"/>
              </a:spcAft>
              <a:buSzPts val="1800"/>
              <a:buAutoNum type="arabicPeriod"/>
            </a:pPr>
            <a:r>
              <a:rPr b="1" lang="en" sz="1800"/>
              <a:t>def </a:t>
            </a:r>
            <a:r>
              <a:rPr lang="en" sz="1800"/>
              <a:t>- max, </a:t>
            </a:r>
            <a:r>
              <a:rPr b="1" lang="en" sz="1800"/>
              <a:t>use</a:t>
            </a:r>
            <a:r>
              <a:rPr lang="en" sz="1800"/>
              <a:t> - N</a:t>
            </a:r>
            <a:endParaRPr sz="1800"/>
          </a:p>
          <a:p>
            <a:pPr indent="-342900" lvl="0" marL="457200" rtl="0">
              <a:spcBef>
                <a:spcPts val="0"/>
              </a:spcBef>
              <a:spcAft>
                <a:spcPts val="0"/>
              </a:spcAft>
              <a:buSzPts val="1800"/>
              <a:buAutoNum type="arabicPeriod"/>
            </a:pPr>
            <a:r>
              <a:rPr b="1" lang="en" sz="1800"/>
              <a:t>def</a:t>
            </a:r>
            <a:r>
              <a:rPr lang="en" sz="1800"/>
              <a:t> - mid, </a:t>
            </a:r>
            <a:r>
              <a:rPr b="1" lang="en" sz="1800"/>
              <a:t>use</a:t>
            </a:r>
            <a:r>
              <a:rPr lang="en" sz="1800"/>
              <a:t> - min, max</a:t>
            </a:r>
            <a:endParaRPr sz="1800"/>
          </a:p>
          <a:p>
            <a:pPr indent="-342900" lvl="0" marL="457200" rtl="0">
              <a:spcBef>
                <a:spcPts val="0"/>
              </a:spcBef>
              <a:spcAft>
                <a:spcPts val="0"/>
              </a:spcAft>
              <a:buSzPts val="1800"/>
              <a:buAutoNum type="arabicPeriod"/>
            </a:pPr>
            <a:r>
              <a:rPr b="1" lang="en" sz="1800"/>
              <a:t>use</a:t>
            </a:r>
            <a:r>
              <a:rPr lang="en" sz="1800"/>
              <a:t> - A[mid], mid, x, min, max</a:t>
            </a:r>
            <a:endParaRPr sz="1800"/>
          </a:p>
          <a:p>
            <a:pPr indent="-342900" lvl="0" marL="457200" rtl="0">
              <a:spcBef>
                <a:spcPts val="0"/>
              </a:spcBef>
              <a:spcAft>
                <a:spcPts val="0"/>
              </a:spcAft>
              <a:buSzPts val="1800"/>
              <a:buAutoNum type="arabicPeriod"/>
            </a:pPr>
            <a:r>
              <a:rPr b="1" lang="en" sz="1800"/>
              <a:t>def</a:t>
            </a:r>
            <a:r>
              <a:rPr lang="en" sz="1800"/>
              <a:t> - mid, </a:t>
            </a:r>
            <a:r>
              <a:rPr b="1" lang="en" sz="1800"/>
              <a:t>use</a:t>
            </a:r>
            <a:r>
              <a:rPr lang="en" sz="1800"/>
              <a:t> - min, max</a:t>
            </a:r>
            <a:endParaRPr sz="1800"/>
          </a:p>
          <a:p>
            <a:pPr indent="-342900" lvl="0" marL="457200" rtl="0">
              <a:spcBef>
                <a:spcPts val="0"/>
              </a:spcBef>
              <a:spcAft>
                <a:spcPts val="0"/>
              </a:spcAft>
              <a:buSzPts val="1800"/>
              <a:buAutoNum type="arabicPeriod"/>
            </a:pPr>
            <a:r>
              <a:rPr b="1" lang="en" sz="1800"/>
              <a:t>use - </a:t>
            </a:r>
            <a:r>
              <a:rPr lang="en" sz="1800"/>
              <a:t>x, A[mid], mid</a:t>
            </a:r>
            <a:endParaRPr sz="1800"/>
          </a:p>
          <a:p>
            <a:pPr indent="-342900" lvl="0" marL="457200" rtl="0">
              <a:spcBef>
                <a:spcPts val="0"/>
              </a:spcBef>
              <a:spcAft>
                <a:spcPts val="0"/>
              </a:spcAft>
              <a:buSzPts val="1800"/>
              <a:buAutoNum type="arabicPeriod"/>
            </a:pPr>
            <a:r>
              <a:rPr b="1" lang="en" sz="1800"/>
              <a:t>def - </a:t>
            </a:r>
            <a:r>
              <a:rPr lang="en" sz="1800"/>
              <a:t>min, </a:t>
            </a:r>
            <a:r>
              <a:rPr b="1" lang="en" sz="1800"/>
              <a:t>use </a:t>
            </a:r>
            <a:r>
              <a:rPr lang="en" sz="1800"/>
              <a:t>- mid</a:t>
            </a:r>
            <a:endParaRPr sz="1800"/>
          </a:p>
          <a:p>
            <a:pPr indent="-342900" lvl="0" marL="457200" rtl="0">
              <a:spcBef>
                <a:spcPts val="0"/>
              </a:spcBef>
              <a:spcAft>
                <a:spcPts val="0"/>
              </a:spcAft>
              <a:buSzPts val="1800"/>
              <a:buAutoNum type="arabicPeriod"/>
            </a:pPr>
            <a:r>
              <a:rPr lang="en" sz="1800"/>
              <a:t>-</a:t>
            </a:r>
            <a:endParaRPr sz="1800"/>
          </a:p>
          <a:p>
            <a:pPr indent="-342900" lvl="0" marL="457200">
              <a:spcBef>
                <a:spcPts val="0"/>
              </a:spcBef>
              <a:spcAft>
                <a:spcPts val="0"/>
              </a:spcAft>
              <a:buSzPts val="1800"/>
              <a:buAutoNum type="arabicPeriod"/>
            </a:pPr>
            <a:r>
              <a:rPr b="1" lang="en" sz="1800"/>
              <a:t>def -</a:t>
            </a:r>
            <a:r>
              <a:rPr lang="en" sz="1800"/>
              <a:t> max, </a:t>
            </a:r>
            <a:r>
              <a:rPr b="1" lang="en" sz="1800"/>
              <a:t>use -</a:t>
            </a:r>
            <a:r>
              <a:rPr lang="en" sz="1800"/>
              <a:t> mid</a:t>
            </a:r>
            <a:endParaRPr sz="1800"/>
          </a:p>
        </p:txBody>
      </p:sp>
      <p:sp>
        <p:nvSpPr>
          <p:cNvPr id="250" name="Shape 2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
                                        <p:tgtEl>
                                          <p:spTgt spid="2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Definition-Use Pairs</a:t>
            </a:r>
            <a:endParaRPr/>
          </a:p>
        </p:txBody>
      </p:sp>
      <p:sp>
        <p:nvSpPr>
          <p:cNvPr id="256" name="Shape 256"/>
          <p:cNvSpPr txBox="1"/>
          <p:nvPr>
            <p:ph idx="2" type="body"/>
          </p:nvPr>
        </p:nvSpPr>
        <p:spPr>
          <a:xfrm>
            <a:off x="6558025" y="1640875"/>
            <a:ext cx="2117400" cy="49677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AutoNum type="arabicPeriod"/>
            </a:pPr>
            <a:r>
              <a:rPr b="1" lang="en" sz="1800"/>
              <a:t>def</a:t>
            </a:r>
            <a:r>
              <a:rPr lang="en" sz="1800"/>
              <a:t> - </a:t>
            </a:r>
            <a:r>
              <a:rPr lang="en" sz="1800">
                <a:solidFill>
                  <a:srgbClr val="980000"/>
                </a:solidFill>
              </a:rPr>
              <a:t>min</a:t>
            </a:r>
            <a:endParaRPr sz="1800">
              <a:solidFill>
                <a:srgbClr val="980000"/>
              </a:solidFill>
            </a:endParaRPr>
          </a:p>
          <a:p>
            <a:pPr indent="-342900" lvl="0" marL="457200" rtl="0">
              <a:spcBef>
                <a:spcPts val="0"/>
              </a:spcBef>
              <a:spcAft>
                <a:spcPts val="0"/>
              </a:spcAft>
              <a:buSzPts val="1800"/>
              <a:buAutoNum type="arabicPeriod"/>
            </a:pPr>
            <a:r>
              <a:rPr b="1" lang="en" sz="1800"/>
              <a:t>def </a:t>
            </a:r>
            <a:r>
              <a:rPr lang="en" sz="1800"/>
              <a:t>- </a:t>
            </a:r>
            <a:r>
              <a:rPr lang="en" sz="1800">
                <a:solidFill>
                  <a:srgbClr val="274E13"/>
                </a:solidFill>
              </a:rPr>
              <a:t>max</a:t>
            </a:r>
            <a:r>
              <a:rPr lang="en" sz="1800"/>
              <a:t>, </a:t>
            </a:r>
            <a:r>
              <a:rPr b="1" lang="en" sz="1800"/>
              <a:t>use</a:t>
            </a:r>
            <a:r>
              <a:rPr lang="en" sz="1800"/>
              <a:t> - N</a:t>
            </a:r>
            <a:endParaRPr sz="1800"/>
          </a:p>
          <a:p>
            <a:pPr indent="-342900" lvl="0" marL="457200" rtl="0">
              <a:spcBef>
                <a:spcPts val="0"/>
              </a:spcBef>
              <a:spcAft>
                <a:spcPts val="0"/>
              </a:spcAft>
              <a:buSzPts val="1800"/>
              <a:buAutoNum type="arabicPeriod"/>
            </a:pPr>
            <a:r>
              <a:rPr b="1" lang="en" sz="1800"/>
              <a:t>def</a:t>
            </a:r>
            <a:r>
              <a:rPr lang="en" sz="1800"/>
              <a:t> - </a:t>
            </a:r>
            <a:r>
              <a:rPr lang="en" sz="1800">
                <a:solidFill>
                  <a:srgbClr val="9900FF"/>
                </a:solidFill>
              </a:rPr>
              <a:t>mid</a:t>
            </a:r>
            <a:r>
              <a:rPr lang="en" sz="1800"/>
              <a:t>, </a:t>
            </a:r>
            <a:r>
              <a:rPr b="1" lang="en" sz="1800"/>
              <a:t>use</a:t>
            </a:r>
            <a:r>
              <a:rPr lang="en" sz="1800"/>
              <a:t> - min, max</a:t>
            </a:r>
            <a:endParaRPr sz="1800"/>
          </a:p>
          <a:p>
            <a:pPr indent="-342900" lvl="0" marL="457200" rtl="0">
              <a:spcBef>
                <a:spcPts val="0"/>
              </a:spcBef>
              <a:spcAft>
                <a:spcPts val="0"/>
              </a:spcAft>
              <a:buSzPts val="1800"/>
              <a:buAutoNum type="arabicPeriod"/>
            </a:pPr>
            <a:r>
              <a:rPr b="1" lang="en" sz="1800"/>
              <a:t>use</a:t>
            </a:r>
            <a:r>
              <a:rPr lang="en" sz="1800"/>
              <a:t> - A[mid], mid, x, min, max</a:t>
            </a:r>
            <a:endParaRPr sz="1800"/>
          </a:p>
          <a:p>
            <a:pPr indent="-342900" lvl="0" marL="457200" rtl="0">
              <a:spcBef>
                <a:spcPts val="0"/>
              </a:spcBef>
              <a:spcAft>
                <a:spcPts val="0"/>
              </a:spcAft>
              <a:buSzPts val="1800"/>
              <a:buAutoNum type="arabicPeriod"/>
            </a:pPr>
            <a:r>
              <a:rPr b="1" lang="en" sz="1800"/>
              <a:t>def</a:t>
            </a:r>
            <a:r>
              <a:rPr lang="en" sz="1800"/>
              <a:t> - mid, </a:t>
            </a:r>
            <a:r>
              <a:rPr b="1" lang="en" sz="1800"/>
              <a:t>use</a:t>
            </a:r>
            <a:r>
              <a:rPr lang="en" sz="1800"/>
              <a:t> - min, max</a:t>
            </a:r>
            <a:endParaRPr sz="1800"/>
          </a:p>
          <a:p>
            <a:pPr indent="-342900" lvl="0" marL="457200" rtl="0">
              <a:spcBef>
                <a:spcPts val="0"/>
              </a:spcBef>
              <a:spcAft>
                <a:spcPts val="0"/>
              </a:spcAft>
              <a:buSzPts val="1800"/>
              <a:buAutoNum type="arabicPeriod"/>
            </a:pPr>
            <a:r>
              <a:rPr b="1" lang="en" sz="1800"/>
              <a:t>use - </a:t>
            </a:r>
            <a:r>
              <a:rPr lang="en" sz="1800"/>
              <a:t>x, A[mid], mid</a:t>
            </a:r>
            <a:endParaRPr sz="1800"/>
          </a:p>
          <a:p>
            <a:pPr indent="-342900" lvl="0" marL="457200" rtl="0">
              <a:spcBef>
                <a:spcPts val="0"/>
              </a:spcBef>
              <a:spcAft>
                <a:spcPts val="0"/>
              </a:spcAft>
              <a:buSzPts val="1800"/>
              <a:buAutoNum type="arabicPeriod"/>
            </a:pPr>
            <a:r>
              <a:rPr b="1" lang="en" sz="1800"/>
              <a:t>def - </a:t>
            </a:r>
            <a:r>
              <a:rPr lang="en" sz="1800"/>
              <a:t>min, </a:t>
            </a:r>
            <a:r>
              <a:rPr b="1" lang="en" sz="1800"/>
              <a:t>use </a:t>
            </a:r>
            <a:r>
              <a:rPr lang="en" sz="1800"/>
              <a:t>- mid</a:t>
            </a:r>
            <a:endParaRPr sz="1800"/>
          </a:p>
          <a:p>
            <a:pPr indent="-342900" lvl="0" marL="457200" rtl="0">
              <a:spcBef>
                <a:spcPts val="0"/>
              </a:spcBef>
              <a:spcAft>
                <a:spcPts val="0"/>
              </a:spcAft>
              <a:buSzPts val="1800"/>
              <a:buAutoNum type="arabicPeriod"/>
            </a:pPr>
            <a:r>
              <a:rPr lang="en" sz="1800"/>
              <a:t>-</a:t>
            </a:r>
            <a:endParaRPr sz="1800"/>
          </a:p>
          <a:p>
            <a:pPr indent="-342900" lvl="0" marL="457200" rtl="0">
              <a:spcBef>
                <a:spcPts val="0"/>
              </a:spcBef>
              <a:spcAft>
                <a:spcPts val="0"/>
              </a:spcAft>
              <a:buSzPts val="1800"/>
              <a:buAutoNum type="arabicPeriod"/>
            </a:pPr>
            <a:r>
              <a:rPr b="1" lang="en" sz="1800"/>
              <a:t>def -</a:t>
            </a:r>
            <a:r>
              <a:rPr lang="en" sz="1800"/>
              <a:t> max, </a:t>
            </a:r>
            <a:r>
              <a:rPr b="1" lang="en" sz="1800"/>
              <a:t>use -</a:t>
            </a:r>
            <a:r>
              <a:rPr lang="en" sz="1800"/>
              <a:t> mid</a:t>
            </a:r>
            <a:endParaRPr sz="1800"/>
          </a:p>
        </p:txBody>
      </p:sp>
      <p:sp>
        <p:nvSpPr>
          <p:cNvPr id="257" name="Shape 257"/>
          <p:cNvSpPr/>
          <p:nvPr/>
        </p:nvSpPr>
        <p:spPr>
          <a:xfrm>
            <a:off x="398700" y="1941650"/>
            <a:ext cx="2011200" cy="355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600"/>
              </a:spcBef>
              <a:spcAft>
                <a:spcPts val="0"/>
              </a:spcAft>
              <a:buNone/>
            </a:pPr>
            <a:r>
              <a:rPr lang="en">
                <a:solidFill>
                  <a:schemeClr val="dk1"/>
                </a:solidFill>
                <a:latin typeface="Courier New"/>
                <a:ea typeface="Courier New"/>
                <a:cs typeface="Courier New"/>
                <a:sym typeface="Courier New"/>
              </a:rPr>
              <a:t>min = 1; max = N;</a:t>
            </a:r>
            <a:endParaRPr>
              <a:solidFill>
                <a:schemeClr val="dk1"/>
              </a:solidFill>
              <a:latin typeface="Courier New"/>
              <a:ea typeface="Courier New"/>
              <a:cs typeface="Courier New"/>
              <a:sym typeface="Courier New"/>
            </a:endParaRPr>
          </a:p>
        </p:txBody>
      </p:sp>
      <p:sp>
        <p:nvSpPr>
          <p:cNvPr id="258" name="Shape 258"/>
          <p:cNvSpPr/>
          <p:nvPr/>
        </p:nvSpPr>
        <p:spPr>
          <a:xfrm>
            <a:off x="1914118" y="2730771"/>
            <a:ext cx="2433600" cy="11544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600"/>
              </a:spcBef>
              <a:spcAft>
                <a:spcPts val="0"/>
              </a:spcAft>
              <a:buNone/>
            </a:pPr>
            <a:r>
              <a:rPr lang="en">
                <a:solidFill>
                  <a:schemeClr val="dk1"/>
                </a:solidFill>
                <a:latin typeface="Courier New"/>
                <a:ea typeface="Courier New"/>
                <a:cs typeface="Courier New"/>
                <a:sym typeface="Courier New"/>
              </a:rPr>
              <a:t>A[mid] != x or min &lt;= max</a:t>
            </a:r>
            <a:endParaRPr/>
          </a:p>
        </p:txBody>
      </p:sp>
      <p:cxnSp>
        <p:nvCxnSpPr>
          <p:cNvPr id="259" name="Shape 259"/>
          <p:cNvCxnSpPr>
            <a:stCxn id="260" idx="2"/>
            <a:endCxn id="258" idx="0"/>
          </p:cNvCxnSpPr>
          <p:nvPr/>
        </p:nvCxnSpPr>
        <p:spPr>
          <a:xfrm flipH="1">
            <a:off x="3130900" y="2296850"/>
            <a:ext cx="1450200" cy="433800"/>
          </a:xfrm>
          <a:prstGeom prst="straightConnector1">
            <a:avLst/>
          </a:prstGeom>
          <a:noFill/>
          <a:ln cap="flat" cmpd="sng" w="19050">
            <a:solidFill>
              <a:schemeClr val="dk2"/>
            </a:solidFill>
            <a:prstDash val="solid"/>
            <a:round/>
            <a:headEnd len="lg" w="lg" type="none"/>
            <a:tailEnd len="lg" w="lg" type="triangle"/>
          </a:ln>
        </p:spPr>
      </p:cxnSp>
      <p:sp>
        <p:nvSpPr>
          <p:cNvPr id="261" name="Shape 261"/>
          <p:cNvSpPr/>
          <p:nvPr/>
        </p:nvSpPr>
        <p:spPr>
          <a:xfrm>
            <a:off x="2154563" y="4119219"/>
            <a:ext cx="1952700" cy="4686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600"/>
              </a:spcBef>
              <a:spcAft>
                <a:spcPts val="0"/>
              </a:spcAft>
              <a:buNone/>
            </a:pPr>
            <a:r>
              <a:rPr lang="en">
                <a:solidFill>
                  <a:schemeClr val="dk1"/>
                </a:solidFill>
                <a:latin typeface="Courier New"/>
                <a:ea typeface="Courier New"/>
                <a:cs typeface="Courier New"/>
                <a:sym typeface="Courier New"/>
              </a:rPr>
              <a:t>mid = ((min + (max - min))/2);</a:t>
            </a:r>
            <a:endParaRPr/>
          </a:p>
        </p:txBody>
      </p:sp>
      <p:cxnSp>
        <p:nvCxnSpPr>
          <p:cNvPr id="262" name="Shape 262"/>
          <p:cNvCxnSpPr>
            <a:stCxn id="258" idx="2"/>
            <a:endCxn id="261" idx="0"/>
          </p:cNvCxnSpPr>
          <p:nvPr/>
        </p:nvCxnSpPr>
        <p:spPr>
          <a:xfrm>
            <a:off x="3130918" y="3885171"/>
            <a:ext cx="0" cy="234000"/>
          </a:xfrm>
          <a:prstGeom prst="straightConnector1">
            <a:avLst/>
          </a:prstGeom>
          <a:noFill/>
          <a:ln cap="flat" cmpd="sng" w="19050">
            <a:solidFill>
              <a:schemeClr val="dk2"/>
            </a:solidFill>
            <a:prstDash val="solid"/>
            <a:round/>
            <a:headEnd len="lg" w="lg" type="none"/>
            <a:tailEnd len="lg" w="lg" type="triangle"/>
          </a:ln>
        </p:spPr>
      </p:cxnSp>
      <p:sp>
        <p:nvSpPr>
          <p:cNvPr id="263" name="Shape 263"/>
          <p:cNvSpPr/>
          <p:nvPr/>
        </p:nvSpPr>
        <p:spPr>
          <a:xfrm>
            <a:off x="2300241" y="4823027"/>
            <a:ext cx="1661400" cy="9180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lnSpc>
                <a:spcPct val="120000"/>
              </a:lnSpc>
              <a:spcBef>
                <a:spcPts val="0"/>
              </a:spcBef>
              <a:spcAft>
                <a:spcPts val="0"/>
              </a:spcAft>
              <a:buNone/>
            </a:pPr>
            <a:r>
              <a:rPr lang="en">
                <a:solidFill>
                  <a:schemeClr val="dk1"/>
                </a:solidFill>
                <a:latin typeface="Courier New"/>
                <a:ea typeface="Courier New"/>
                <a:cs typeface="Courier New"/>
                <a:sym typeface="Courier New"/>
              </a:rPr>
              <a:t>x &gt; A[mid]</a:t>
            </a:r>
            <a:endParaRPr/>
          </a:p>
        </p:txBody>
      </p:sp>
      <p:cxnSp>
        <p:nvCxnSpPr>
          <p:cNvPr id="264" name="Shape 264"/>
          <p:cNvCxnSpPr>
            <a:stCxn id="261" idx="2"/>
            <a:endCxn id="263" idx="0"/>
          </p:cNvCxnSpPr>
          <p:nvPr/>
        </p:nvCxnSpPr>
        <p:spPr>
          <a:xfrm>
            <a:off x="3130913" y="4587819"/>
            <a:ext cx="0" cy="235200"/>
          </a:xfrm>
          <a:prstGeom prst="straightConnector1">
            <a:avLst/>
          </a:prstGeom>
          <a:noFill/>
          <a:ln cap="flat" cmpd="sng" w="19050">
            <a:solidFill>
              <a:schemeClr val="dk2"/>
            </a:solidFill>
            <a:prstDash val="solid"/>
            <a:round/>
            <a:headEnd len="lg" w="lg" type="none"/>
            <a:tailEnd len="lg" w="lg" type="triangle"/>
          </a:ln>
        </p:spPr>
      </p:cxnSp>
      <p:sp>
        <p:nvSpPr>
          <p:cNvPr id="265" name="Shape 265"/>
          <p:cNvSpPr/>
          <p:nvPr/>
        </p:nvSpPr>
        <p:spPr>
          <a:xfrm>
            <a:off x="4590486" y="4342654"/>
            <a:ext cx="1034700" cy="725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600"/>
              </a:spcBef>
              <a:spcAft>
                <a:spcPts val="0"/>
              </a:spcAft>
              <a:buNone/>
            </a:pPr>
            <a:r>
              <a:rPr lang="en">
                <a:solidFill>
                  <a:schemeClr val="dk1"/>
                </a:solidFill>
                <a:latin typeface="Courier New"/>
                <a:ea typeface="Courier New"/>
                <a:cs typeface="Courier New"/>
                <a:sym typeface="Courier New"/>
              </a:rPr>
              <a:t>min = mid + 1;</a:t>
            </a:r>
            <a:endParaRPr/>
          </a:p>
        </p:txBody>
      </p:sp>
      <p:sp>
        <p:nvSpPr>
          <p:cNvPr id="266" name="Shape 266"/>
          <p:cNvSpPr/>
          <p:nvPr/>
        </p:nvSpPr>
        <p:spPr>
          <a:xfrm>
            <a:off x="4590486" y="5414362"/>
            <a:ext cx="1034700" cy="7254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600"/>
              </a:spcBef>
              <a:spcAft>
                <a:spcPts val="0"/>
              </a:spcAft>
              <a:buNone/>
            </a:pPr>
            <a:r>
              <a:rPr lang="en">
                <a:solidFill>
                  <a:schemeClr val="dk1"/>
                </a:solidFill>
                <a:latin typeface="Courier New"/>
                <a:ea typeface="Courier New"/>
                <a:cs typeface="Courier New"/>
                <a:sym typeface="Courier New"/>
              </a:rPr>
              <a:t>max = mid -1;</a:t>
            </a:r>
            <a:endParaRPr/>
          </a:p>
        </p:txBody>
      </p:sp>
      <p:cxnSp>
        <p:nvCxnSpPr>
          <p:cNvPr id="267" name="Shape 267"/>
          <p:cNvCxnSpPr>
            <a:stCxn id="263" idx="3"/>
            <a:endCxn id="265" idx="1"/>
          </p:cNvCxnSpPr>
          <p:nvPr/>
        </p:nvCxnSpPr>
        <p:spPr>
          <a:xfrm flipH="1" rot="10800000">
            <a:off x="3961641" y="4705427"/>
            <a:ext cx="628800" cy="576600"/>
          </a:xfrm>
          <a:prstGeom prst="straightConnector1">
            <a:avLst/>
          </a:prstGeom>
          <a:noFill/>
          <a:ln cap="flat" cmpd="sng" w="19050">
            <a:solidFill>
              <a:schemeClr val="dk2"/>
            </a:solidFill>
            <a:prstDash val="solid"/>
            <a:round/>
            <a:headEnd len="lg" w="lg" type="none"/>
            <a:tailEnd len="lg" w="lg" type="triangle"/>
          </a:ln>
        </p:spPr>
      </p:cxnSp>
      <p:cxnSp>
        <p:nvCxnSpPr>
          <p:cNvPr id="268" name="Shape 268"/>
          <p:cNvCxnSpPr>
            <a:stCxn id="263" idx="3"/>
            <a:endCxn id="266" idx="1"/>
          </p:cNvCxnSpPr>
          <p:nvPr/>
        </p:nvCxnSpPr>
        <p:spPr>
          <a:xfrm>
            <a:off x="3961641" y="5282027"/>
            <a:ext cx="628800" cy="495000"/>
          </a:xfrm>
          <a:prstGeom prst="straightConnector1">
            <a:avLst/>
          </a:prstGeom>
          <a:noFill/>
          <a:ln cap="flat" cmpd="sng" w="19050">
            <a:solidFill>
              <a:schemeClr val="dk2"/>
            </a:solidFill>
            <a:prstDash val="solid"/>
            <a:round/>
            <a:headEnd len="lg" w="lg" type="none"/>
            <a:tailEnd len="lg" w="lg" type="triangle"/>
          </a:ln>
        </p:spPr>
      </p:cxnSp>
      <p:sp>
        <p:nvSpPr>
          <p:cNvPr id="269" name="Shape 269"/>
          <p:cNvSpPr/>
          <p:nvPr/>
        </p:nvSpPr>
        <p:spPr>
          <a:xfrm>
            <a:off x="4378125" y="3214306"/>
            <a:ext cx="2215249" cy="2531351"/>
          </a:xfrm>
          <a:custGeom>
            <a:pathLst>
              <a:path extrusionOk="0" h="108085" w="96075">
                <a:moveTo>
                  <a:pt x="53726" y="108085"/>
                </a:moveTo>
                <a:lnTo>
                  <a:pt x="96075" y="108085"/>
                </a:lnTo>
                <a:lnTo>
                  <a:pt x="90386" y="2528"/>
                </a:lnTo>
                <a:lnTo>
                  <a:pt x="0" y="0"/>
                </a:lnTo>
              </a:path>
            </a:pathLst>
          </a:custGeom>
          <a:noFill/>
          <a:ln cap="flat" cmpd="sng" w="19050">
            <a:solidFill>
              <a:schemeClr val="dk2"/>
            </a:solidFill>
            <a:prstDash val="solid"/>
            <a:round/>
            <a:headEnd len="lg" w="lg" type="none"/>
            <a:tailEnd len="lg" w="lg" type="triangle"/>
          </a:ln>
        </p:spPr>
      </p:sp>
      <p:sp>
        <p:nvSpPr>
          <p:cNvPr id="270" name="Shape 270"/>
          <p:cNvSpPr/>
          <p:nvPr/>
        </p:nvSpPr>
        <p:spPr>
          <a:xfrm>
            <a:off x="4407270" y="3317938"/>
            <a:ext cx="1792605" cy="1361873"/>
          </a:xfrm>
          <a:custGeom>
            <a:pathLst>
              <a:path extrusionOk="0" h="58150" w="77745">
                <a:moveTo>
                  <a:pt x="53094" y="58150"/>
                </a:moveTo>
                <a:lnTo>
                  <a:pt x="77745" y="57518"/>
                </a:lnTo>
                <a:lnTo>
                  <a:pt x="75849" y="8849"/>
                </a:lnTo>
                <a:lnTo>
                  <a:pt x="0" y="0"/>
                </a:lnTo>
              </a:path>
            </a:pathLst>
          </a:custGeom>
          <a:noFill/>
          <a:ln cap="flat" cmpd="sng" w="19050">
            <a:solidFill>
              <a:schemeClr val="dk2"/>
            </a:solidFill>
            <a:prstDash val="solid"/>
            <a:round/>
            <a:headEnd len="lg" w="lg" type="none"/>
            <a:tailEnd len="lg" w="lg" type="triangle"/>
          </a:ln>
        </p:spPr>
      </p:sp>
      <p:sp>
        <p:nvSpPr>
          <p:cNvPr id="271" name="Shape 271"/>
          <p:cNvSpPr/>
          <p:nvPr/>
        </p:nvSpPr>
        <p:spPr>
          <a:xfrm>
            <a:off x="501378" y="3073776"/>
            <a:ext cx="451800" cy="468600"/>
          </a:xfrm>
          <a:prstGeom prst="ellipse">
            <a:avLst/>
          </a:prstGeom>
          <a:solidFill>
            <a:srgbClr val="000000"/>
          </a:solidFill>
          <a:ln cap="flat" cmpd="sng" w="9525">
            <a:solidFill>
              <a:srgbClr val="000000"/>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272" name="Shape 272"/>
          <p:cNvCxnSpPr>
            <a:stCxn id="258" idx="1"/>
            <a:endCxn id="271" idx="6"/>
          </p:cNvCxnSpPr>
          <p:nvPr/>
        </p:nvCxnSpPr>
        <p:spPr>
          <a:xfrm rot="10800000">
            <a:off x="953218" y="3307971"/>
            <a:ext cx="960900" cy="0"/>
          </a:xfrm>
          <a:prstGeom prst="straightConnector1">
            <a:avLst/>
          </a:prstGeom>
          <a:noFill/>
          <a:ln cap="flat" cmpd="sng" w="19050">
            <a:solidFill>
              <a:schemeClr val="dk2"/>
            </a:solidFill>
            <a:prstDash val="solid"/>
            <a:round/>
            <a:headEnd len="lg" w="lg" type="none"/>
            <a:tailEnd len="lg" w="lg" type="triangle"/>
          </a:ln>
        </p:spPr>
      </p:cxnSp>
      <p:sp>
        <p:nvSpPr>
          <p:cNvPr id="260" name="Shape 260"/>
          <p:cNvSpPr/>
          <p:nvPr/>
        </p:nvSpPr>
        <p:spPr>
          <a:xfrm>
            <a:off x="2838850" y="1941650"/>
            <a:ext cx="3484500" cy="355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600"/>
              </a:spcBef>
              <a:spcAft>
                <a:spcPts val="0"/>
              </a:spcAft>
              <a:buNone/>
            </a:pPr>
            <a:r>
              <a:rPr lang="en">
                <a:solidFill>
                  <a:schemeClr val="dk1"/>
                </a:solidFill>
                <a:latin typeface="Courier New"/>
                <a:ea typeface="Courier New"/>
                <a:cs typeface="Courier New"/>
                <a:sym typeface="Courier New"/>
              </a:rPr>
              <a:t>mid = ((min + (max - min))/2);</a:t>
            </a:r>
            <a:endParaRPr>
              <a:solidFill>
                <a:schemeClr val="dk1"/>
              </a:solidFill>
              <a:latin typeface="Courier New"/>
              <a:ea typeface="Courier New"/>
              <a:cs typeface="Courier New"/>
              <a:sym typeface="Courier New"/>
            </a:endParaRPr>
          </a:p>
        </p:txBody>
      </p:sp>
      <p:cxnSp>
        <p:nvCxnSpPr>
          <p:cNvPr id="273" name="Shape 273"/>
          <p:cNvCxnSpPr>
            <a:stCxn id="257" idx="3"/>
            <a:endCxn id="260" idx="1"/>
          </p:cNvCxnSpPr>
          <p:nvPr/>
        </p:nvCxnSpPr>
        <p:spPr>
          <a:xfrm>
            <a:off x="2409900" y="2119250"/>
            <a:ext cx="429000" cy="0"/>
          </a:xfrm>
          <a:prstGeom prst="straightConnector1">
            <a:avLst/>
          </a:prstGeom>
          <a:noFill/>
          <a:ln cap="flat" cmpd="sng" w="19050">
            <a:solidFill>
              <a:schemeClr val="dk2"/>
            </a:solidFill>
            <a:prstDash val="solid"/>
            <a:round/>
            <a:headEnd len="lg" w="lg" type="none"/>
            <a:tailEnd len="lg" w="lg" type="triangle"/>
          </a:ln>
        </p:spPr>
      </p:cxnSp>
      <p:sp>
        <p:nvSpPr>
          <p:cNvPr id="274" name="Shape 274"/>
          <p:cNvSpPr/>
          <p:nvPr/>
        </p:nvSpPr>
        <p:spPr>
          <a:xfrm>
            <a:off x="1200946" y="2296547"/>
            <a:ext cx="2011213" cy="384861"/>
          </a:xfrm>
          <a:custGeom>
            <a:pathLst>
              <a:path extrusionOk="0" h="16433" w="87226">
                <a:moveTo>
                  <a:pt x="0" y="632"/>
                </a:moveTo>
                <a:lnTo>
                  <a:pt x="46142" y="16433"/>
                </a:lnTo>
                <a:lnTo>
                  <a:pt x="87226" y="0"/>
                </a:lnTo>
              </a:path>
            </a:pathLst>
          </a:custGeom>
          <a:noFill/>
          <a:ln cap="flat" cmpd="sng" w="9525">
            <a:solidFill>
              <a:srgbClr val="980000"/>
            </a:solidFill>
            <a:prstDash val="solid"/>
            <a:round/>
            <a:headEnd len="lg" w="lg" type="none"/>
            <a:tailEnd len="lg" w="lg" type="triangle"/>
          </a:ln>
        </p:spPr>
      </p:sp>
      <p:sp>
        <p:nvSpPr>
          <p:cNvPr id="275" name="Shape 275"/>
          <p:cNvSpPr/>
          <p:nvPr/>
        </p:nvSpPr>
        <p:spPr>
          <a:xfrm>
            <a:off x="1026054" y="2296547"/>
            <a:ext cx="1355389" cy="754944"/>
          </a:xfrm>
          <a:custGeom>
            <a:pathLst>
              <a:path extrusionOk="0" h="32235" w="58783">
                <a:moveTo>
                  <a:pt x="0" y="0"/>
                </a:moveTo>
                <a:lnTo>
                  <a:pt x="58783" y="32235"/>
                </a:lnTo>
              </a:path>
            </a:pathLst>
          </a:custGeom>
          <a:noFill/>
          <a:ln cap="flat" cmpd="sng" w="9525">
            <a:solidFill>
              <a:srgbClr val="980000"/>
            </a:solidFill>
            <a:prstDash val="solid"/>
            <a:round/>
            <a:headEnd len="lg" w="lg" type="none"/>
            <a:tailEnd len="lg" w="lg" type="triangle"/>
          </a:ln>
        </p:spPr>
      </p:sp>
      <p:sp>
        <p:nvSpPr>
          <p:cNvPr id="276" name="Shape 276"/>
          <p:cNvSpPr/>
          <p:nvPr/>
        </p:nvSpPr>
        <p:spPr>
          <a:xfrm>
            <a:off x="909475" y="2281722"/>
            <a:ext cx="1632287" cy="1820811"/>
          </a:xfrm>
          <a:custGeom>
            <a:pathLst>
              <a:path extrusionOk="0" h="77746" w="70792">
                <a:moveTo>
                  <a:pt x="0" y="0"/>
                </a:moveTo>
                <a:lnTo>
                  <a:pt x="70792" y="77746"/>
                </a:lnTo>
              </a:path>
            </a:pathLst>
          </a:custGeom>
          <a:noFill/>
          <a:ln cap="flat" cmpd="sng" w="9525">
            <a:solidFill>
              <a:srgbClr val="980000"/>
            </a:solidFill>
            <a:prstDash val="solid"/>
            <a:round/>
            <a:headEnd len="lg" w="lg" type="none"/>
            <a:tailEnd len="lg" w="lg" type="triangle"/>
          </a:ln>
        </p:spPr>
      </p:sp>
      <p:sp>
        <p:nvSpPr>
          <p:cNvPr id="277" name="Shape 277"/>
          <p:cNvSpPr/>
          <p:nvPr/>
        </p:nvSpPr>
        <p:spPr>
          <a:xfrm>
            <a:off x="603408" y="2252120"/>
            <a:ext cx="3993282" cy="2649786"/>
          </a:xfrm>
          <a:custGeom>
            <a:pathLst>
              <a:path extrusionOk="0" h="113142" w="173188">
                <a:moveTo>
                  <a:pt x="0" y="0"/>
                </a:moveTo>
                <a:lnTo>
                  <a:pt x="30340" y="113142"/>
                </a:lnTo>
                <a:lnTo>
                  <a:pt x="173188" y="100500"/>
                </a:lnTo>
              </a:path>
            </a:pathLst>
          </a:custGeom>
          <a:noFill/>
          <a:ln cap="flat" cmpd="sng" w="9525">
            <a:solidFill>
              <a:srgbClr val="980000"/>
            </a:solidFill>
            <a:prstDash val="solid"/>
            <a:round/>
            <a:headEnd len="lg" w="lg" type="none"/>
            <a:tailEnd len="lg" w="lg" type="triangle"/>
          </a:ln>
        </p:spPr>
      </p:sp>
      <p:sp>
        <p:nvSpPr>
          <p:cNvPr id="278" name="Shape 278"/>
          <p:cNvSpPr/>
          <p:nvPr/>
        </p:nvSpPr>
        <p:spPr>
          <a:xfrm>
            <a:off x="4028318" y="3525190"/>
            <a:ext cx="1151353" cy="784570"/>
          </a:xfrm>
          <a:custGeom>
            <a:pathLst>
              <a:path extrusionOk="0" h="33500" w="49934">
                <a:moveTo>
                  <a:pt x="49934" y="33500"/>
                </a:moveTo>
                <a:lnTo>
                  <a:pt x="0" y="0"/>
                </a:lnTo>
              </a:path>
            </a:pathLst>
          </a:custGeom>
          <a:noFill/>
          <a:ln cap="flat" cmpd="sng" w="9525">
            <a:solidFill>
              <a:srgbClr val="980000"/>
            </a:solidFill>
            <a:prstDash val="solid"/>
            <a:round/>
            <a:headEnd len="lg" w="lg" type="none"/>
            <a:tailEnd len="lg" w="lg" type="triangle"/>
          </a:ln>
        </p:spPr>
      </p:sp>
      <p:sp>
        <p:nvSpPr>
          <p:cNvPr id="279" name="Shape 279"/>
          <p:cNvSpPr/>
          <p:nvPr/>
        </p:nvSpPr>
        <p:spPr>
          <a:xfrm>
            <a:off x="1958804" y="1660000"/>
            <a:ext cx="1880062" cy="236870"/>
          </a:xfrm>
          <a:custGeom>
            <a:pathLst>
              <a:path extrusionOk="0" h="10114" w="81538">
                <a:moveTo>
                  <a:pt x="0" y="10114"/>
                </a:moveTo>
                <a:lnTo>
                  <a:pt x="46773" y="0"/>
                </a:lnTo>
                <a:lnTo>
                  <a:pt x="81538" y="10114"/>
                </a:lnTo>
              </a:path>
            </a:pathLst>
          </a:custGeom>
          <a:noFill/>
          <a:ln cap="flat" cmpd="sng" w="9525">
            <a:solidFill>
              <a:srgbClr val="274E13"/>
            </a:solidFill>
            <a:prstDash val="solid"/>
            <a:round/>
            <a:headEnd len="lg" w="lg" type="none"/>
            <a:tailEnd len="lg" w="lg" type="triangle"/>
          </a:ln>
        </p:spPr>
      </p:sp>
      <p:sp>
        <p:nvSpPr>
          <p:cNvPr id="280" name="Shape 280"/>
          <p:cNvSpPr/>
          <p:nvPr/>
        </p:nvSpPr>
        <p:spPr>
          <a:xfrm>
            <a:off x="2060834" y="2281722"/>
            <a:ext cx="597535" cy="606929"/>
          </a:xfrm>
          <a:custGeom>
            <a:pathLst>
              <a:path extrusionOk="0" h="25915" w="25915">
                <a:moveTo>
                  <a:pt x="0" y="0"/>
                </a:moveTo>
                <a:lnTo>
                  <a:pt x="25915" y="25915"/>
                </a:lnTo>
              </a:path>
            </a:pathLst>
          </a:custGeom>
          <a:noFill/>
          <a:ln cap="flat" cmpd="sng" w="9525">
            <a:solidFill>
              <a:srgbClr val="274E13"/>
            </a:solidFill>
            <a:prstDash val="solid"/>
            <a:round/>
            <a:headEnd len="lg" w="lg" type="none"/>
            <a:tailEnd len="lg" w="lg" type="triangle"/>
          </a:ln>
        </p:spPr>
      </p:sp>
      <p:sp>
        <p:nvSpPr>
          <p:cNvPr id="281" name="Shape 281"/>
          <p:cNvSpPr/>
          <p:nvPr/>
        </p:nvSpPr>
        <p:spPr>
          <a:xfrm>
            <a:off x="1929659" y="2296547"/>
            <a:ext cx="393499" cy="1746757"/>
          </a:xfrm>
          <a:custGeom>
            <a:pathLst>
              <a:path extrusionOk="0" h="74584" w="17066">
                <a:moveTo>
                  <a:pt x="0" y="0"/>
                </a:moveTo>
                <a:lnTo>
                  <a:pt x="17066" y="74584"/>
                </a:lnTo>
              </a:path>
            </a:pathLst>
          </a:custGeom>
          <a:noFill/>
          <a:ln cap="flat" cmpd="sng" w="9525">
            <a:solidFill>
              <a:srgbClr val="274E13"/>
            </a:solidFill>
            <a:prstDash val="solid"/>
            <a:round/>
            <a:headEnd len="lg" w="lg" type="none"/>
            <a:tailEnd len="lg" w="lg" type="triangle"/>
          </a:ln>
        </p:spPr>
      </p:sp>
      <p:sp>
        <p:nvSpPr>
          <p:cNvPr id="282" name="Shape 282"/>
          <p:cNvSpPr/>
          <p:nvPr/>
        </p:nvSpPr>
        <p:spPr>
          <a:xfrm>
            <a:off x="1346693" y="2296547"/>
            <a:ext cx="3220856" cy="3656377"/>
          </a:xfrm>
          <a:custGeom>
            <a:pathLst>
              <a:path extrusionOk="0" h="156122" w="139688">
                <a:moveTo>
                  <a:pt x="0" y="0"/>
                </a:moveTo>
                <a:lnTo>
                  <a:pt x="41085" y="156122"/>
                </a:lnTo>
                <a:lnTo>
                  <a:pt x="139688" y="155490"/>
                </a:lnTo>
              </a:path>
            </a:pathLst>
          </a:custGeom>
          <a:noFill/>
          <a:ln cap="flat" cmpd="sng" w="9525">
            <a:solidFill>
              <a:srgbClr val="274E13"/>
            </a:solidFill>
            <a:prstDash val="solid"/>
            <a:round/>
            <a:headEnd len="lg" w="lg" type="none"/>
            <a:tailEnd len="lg" w="lg" type="triangle"/>
          </a:ln>
        </p:spPr>
      </p:sp>
      <p:sp>
        <p:nvSpPr>
          <p:cNvPr id="283" name="Shape 283"/>
          <p:cNvSpPr/>
          <p:nvPr/>
        </p:nvSpPr>
        <p:spPr>
          <a:xfrm>
            <a:off x="4159493" y="3451161"/>
            <a:ext cx="2200677" cy="2116864"/>
          </a:xfrm>
          <a:custGeom>
            <a:pathLst>
              <a:path extrusionOk="0" h="90387" w="95443">
                <a:moveTo>
                  <a:pt x="63840" y="90387"/>
                </a:moveTo>
                <a:lnTo>
                  <a:pt x="95443" y="30340"/>
                </a:lnTo>
                <a:lnTo>
                  <a:pt x="0" y="0"/>
                </a:lnTo>
              </a:path>
            </a:pathLst>
          </a:custGeom>
          <a:noFill/>
          <a:ln cap="flat" cmpd="sng" w="9525">
            <a:solidFill>
              <a:srgbClr val="274E13"/>
            </a:solidFill>
            <a:prstDash val="solid"/>
            <a:round/>
            <a:headEnd len="lg" w="lg" type="none"/>
            <a:tailEnd len="lg" w="lg" type="triangle"/>
          </a:ln>
        </p:spPr>
      </p:sp>
      <p:sp>
        <p:nvSpPr>
          <p:cNvPr id="284" name="Shape 28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
                                        <p:tgtEl>
                                          <p:spTgt spid="2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Def-Use Pairs</a:t>
            </a:r>
            <a:endParaRPr/>
          </a:p>
        </p:txBody>
      </p:sp>
      <p:sp>
        <p:nvSpPr>
          <p:cNvPr id="290" name="Shape 29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We can say there is a def-use pair when:</a:t>
            </a:r>
            <a:endParaRPr/>
          </a:p>
          <a:p>
            <a:pPr indent="-419100" lvl="1" marL="914400" marR="0" rtl="0" algn="l">
              <a:lnSpc>
                <a:spcPct val="100000"/>
              </a:lnSpc>
              <a:spcBef>
                <a:spcPts val="0"/>
              </a:spcBef>
              <a:spcAft>
                <a:spcPts val="0"/>
              </a:spcAft>
              <a:buClr>
                <a:schemeClr val="dk1"/>
              </a:buClr>
              <a:buSzPts val="3000"/>
              <a:buFont typeface="Arial"/>
              <a:buChar char="○"/>
            </a:pPr>
            <a:r>
              <a:rPr lang="en"/>
              <a:t>There is a </a:t>
            </a:r>
            <a:r>
              <a:rPr i="1" lang="en"/>
              <a:t>def</a:t>
            </a:r>
            <a:r>
              <a:rPr lang="en"/>
              <a:t> (definition) of variable </a:t>
            </a:r>
            <a:r>
              <a:rPr i="1" lang="en"/>
              <a:t>x</a:t>
            </a:r>
            <a:r>
              <a:rPr lang="en"/>
              <a:t> at location A.</a:t>
            </a:r>
            <a:endParaRPr/>
          </a:p>
          <a:p>
            <a:pPr indent="-381000" lvl="1" marL="914400" marR="0" rtl="0" algn="l">
              <a:lnSpc>
                <a:spcPct val="100000"/>
              </a:lnSpc>
              <a:spcBef>
                <a:spcPts val="0"/>
              </a:spcBef>
              <a:spcAft>
                <a:spcPts val="0"/>
              </a:spcAft>
              <a:buSzPts val="2400"/>
              <a:buChar char="○"/>
            </a:pPr>
            <a:r>
              <a:rPr lang="en"/>
              <a:t>Variable </a:t>
            </a:r>
            <a:r>
              <a:rPr i="1" lang="en"/>
              <a:t>x</a:t>
            </a:r>
            <a:r>
              <a:rPr lang="en"/>
              <a:t> is </a:t>
            </a:r>
            <a:r>
              <a:rPr i="1" lang="en"/>
              <a:t>use</a:t>
            </a:r>
            <a:r>
              <a:rPr lang="en"/>
              <a:t>d at location B.</a:t>
            </a:r>
            <a:endParaRPr/>
          </a:p>
          <a:p>
            <a:pPr indent="-381000" lvl="1" marL="914400" marR="0" rtl="0" algn="l">
              <a:lnSpc>
                <a:spcPct val="100000"/>
              </a:lnSpc>
              <a:spcBef>
                <a:spcPts val="0"/>
              </a:spcBef>
              <a:spcAft>
                <a:spcPts val="0"/>
              </a:spcAft>
              <a:buSzPts val="2400"/>
              <a:buChar char="○"/>
            </a:pPr>
            <a:r>
              <a:rPr lang="en"/>
              <a:t>A control-flow path exists from A to B.</a:t>
            </a:r>
            <a:endParaRPr/>
          </a:p>
          <a:p>
            <a:pPr indent="-381000" lvl="1" marL="914400" marR="0" rtl="0" algn="l">
              <a:lnSpc>
                <a:spcPct val="100000"/>
              </a:lnSpc>
              <a:spcBef>
                <a:spcPts val="0"/>
              </a:spcBef>
              <a:spcAft>
                <a:spcPts val="0"/>
              </a:spcAft>
              <a:buSzPts val="2400"/>
              <a:buChar char="○"/>
            </a:pPr>
            <a:r>
              <a:rPr lang="en"/>
              <a:t>and the path is </a:t>
            </a:r>
            <a:r>
              <a:rPr i="1" lang="en"/>
              <a:t>definition-clear</a:t>
            </a:r>
            <a:r>
              <a:rPr lang="en"/>
              <a:t> for x.</a:t>
            </a:r>
            <a:endParaRPr/>
          </a:p>
          <a:p>
            <a:pPr indent="-381000" lvl="2" marL="1371600" marR="0" rtl="0" algn="l">
              <a:lnSpc>
                <a:spcPct val="100000"/>
              </a:lnSpc>
              <a:spcBef>
                <a:spcPts val="0"/>
              </a:spcBef>
              <a:spcAft>
                <a:spcPts val="0"/>
              </a:spcAft>
              <a:buSzPts val="2400"/>
              <a:buChar char="■"/>
            </a:pPr>
            <a:r>
              <a:rPr lang="en"/>
              <a:t>If a variable is redefined, the original def is </a:t>
            </a:r>
            <a:r>
              <a:rPr i="1" lang="en"/>
              <a:t>killed</a:t>
            </a:r>
            <a:r>
              <a:rPr lang="en"/>
              <a:t> and the pairing is between the new definition and its associated use. </a:t>
            </a:r>
            <a:endParaRPr/>
          </a:p>
        </p:txBody>
      </p:sp>
      <p:sp>
        <p:nvSpPr>
          <p:cNvPr id="291" name="Shape 29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Definition-Use Pairs</a:t>
            </a:r>
            <a:endParaRPr/>
          </a:p>
        </p:txBody>
      </p:sp>
      <p:sp>
        <p:nvSpPr>
          <p:cNvPr id="297" name="Shape 297"/>
          <p:cNvSpPr txBox="1"/>
          <p:nvPr>
            <p:ph idx="1" type="body"/>
          </p:nvPr>
        </p:nvSpPr>
        <p:spPr>
          <a:xfrm>
            <a:off x="578550" y="1600200"/>
            <a:ext cx="5538900" cy="4967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Font typeface="Consolas"/>
              <a:buAutoNum type="arabicPeriod"/>
            </a:pPr>
            <a:r>
              <a:rPr lang="en" sz="2000">
                <a:latin typeface="Consolas"/>
                <a:ea typeface="Consolas"/>
                <a:cs typeface="Consolas"/>
                <a:sym typeface="Consolas"/>
              </a:rPr>
              <a:t>min = 1;</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en" sz="2000">
                <a:latin typeface="Consolas"/>
                <a:ea typeface="Consolas"/>
                <a:cs typeface="Consolas"/>
                <a:sym typeface="Consolas"/>
              </a:rPr>
              <a:t>max = N;</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en" sz="2000">
                <a:latin typeface="Consolas"/>
                <a:ea typeface="Consolas"/>
                <a:cs typeface="Consolas"/>
                <a:sym typeface="Consolas"/>
              </a:rPr>
              <a:t>mid = </a:t>
            </a:r>
            <a:r>
              <a:rPr lang="en" sz="2000">
                <a:highlight>
                  <a:srgbClr val="FFFFFF"/>
                </a:highlight>
                <a:latin typeface="Consolas"/>
                <a:ea typeface="Consolas"/>
                <a:cs typeface="Consolas"/>
                <a:sym typeface="Consolas"/>
              </a:rPr>
              <a:t>((min + (max - min))/2);</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en" sz="2000">
                <a:latin typeface="Consolas"/>
                <a:ea typeface="Consolas"/>
                <a:cs typeface="Consolas"/>
                <a:sym typeface="Consolas"/>
              </a:rPr>
              <a:t>while (A[mid] != x or min &lt;= max){</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en" sz="2000">
                <a:latin typeface="Consolas"/>
                <a:ea typeface="Consolas"/>
                <a:cs typeface="Consolas"/>
                <a:sym typeface="Consolas"/>
              </a:rPr>
              <a:t>    </a:t>
            </a:r>
            <a:r>
              <a:rPr lang="en" sz="2000">
                <a:highlight>
                  <a:srgbClr val="FFFFFF"/>
                </a:highlight>
                <a:latin typeface="Consolas"/>
                <a:ea typeface="Consolas"/>
                <a:cs typeface="Consolas"/>
                <a:sym typeface="Consolas"/>
              </a:rPr>
              <a:t>mid = ((min + (max - min))/2);</a:t>
            </a:r>
            <a:endParaRPr sz="2000">
              <a:highlight>
                <a:srgbClr val="FFFFFF"/>
              </a:highlight>
              <a:latin typeface="Consolas"/>
              <a:ea typeface="Consolas"/>
              <a:cs typeface="Consolas"/>
              <a:sym typeface="Consolas"/>
            </a:endParaRPr>
          </a:p>
          <a:p>
            <a:pPr indent="-355600" lvl="0" marL="457200" rtl="0">
              <a:lnSpc>
                <a:spcPct val="120000"/>
              </a:lnSpc>
              <a:spcBef>
                <a:spcPts val="0"/>
              </a:spcBef>
              <a:spcAft>
                <a:spcPts val="0"/>
              </a:spcAft>
              <a:buSzPts val="2000"/>
              <a:buFont typeface="Consolas"/>
              <a:buAutoNum type="arabicPeriod"/>
            </a:pPr>
            <a:r>
              <a:rPr b="1" lang="en" sz="2000">
                <a:highlight>
                  <a:srgbClr val="FFFFFF"/>
                </a:highlight>
                <a:latin typeface="Consolas"/>
                <a:ea typeface="Consolas"/>
                <a:cs typeface="Consolas"/>
                <a:sym typeface="Consolas"/>
              </a:rPr>
              <a:t>    </a:t>
            </a:r>
            <a:r>
              <a:rPr lang="en" sz="2000">
                <a:highlight>
                  <a:srgbClr val="FFFFFF"/>
                </a:highlight>
                <a:latin typeface="Consolas"/>
                <a:ea typeface="Consolas"/>
                <a:cs typeface="Consolas"/>
                <a:sym typeface="Consolas"/>
              </a:rPr>
              <a:t>if (x &gt; A[mid]){</a:t>
            </a:r>
            <a:endParaRPr b="1" sz="2000">
              <a:highlight>
                <a:srgbClr val="FFFFFF"/>
              </a:highlight>
              <a:latin typeface="Consolas"/>
              <a:ea typeface="Consolas"/>
              <a:cs typeface="Consolas"/>
              <a:sym typeface="Consolas"/>
            </a:endParaRPr>
          </a:p>
          <a:p>
            <a:pPr indent="-355600" lvl="0" marL="457200" rtl="0">
              <a:lnSpc>
                <a:spcPct val="120000"/>
              </a:lnSpc>
              <a:spcBef>
                <a:spcPts val="0"/>
              </a:spcBef>
              <a:spcAft>
                <a:spcPts val="0"/>
              </a:spcAft>
              <a:buSzPts val="2000"/>
              <a:buFont typeface="Consolas"/>
              <a:buAutoNum type="arabicPeriod"/>
            </a:pPr>
            <a:r>
              <a:rPr lang="en" sz="2000">
                <a:highlight>
                  <a:srgbClr val="FFFFFF"/>
                </a:highlight>
                <a:latin typeface="Consolas"/>
                <a:ea typeface="Consolas"/>
                <a:cs typeface="Consolas"/>
                <a:sym typeface="Consolas"/>
              </a:rPr>
              <a:t>        min = mid + 1</a:t>
            </a:r>
            <a:endParaRPr sz="2000">
              <a:highlight>
                <a:srgbClr val="FFFFFF"/>
              </a:highlight>
              <a:latin typeface="Consolas"/>
              <a:ea typeface="Consolas"/>
              <a:cs typeface="Consolas"/>
              <a:sym typeface="Consolas"/>
            </a:endParaRPr>
          </a:p>
          <a:p>
            <a:pPr indent="-355600" lvl="0" marL="457200" rtl="0">
              <a:lnSpc>
                <a:spcPct val="120000"/>
              </a:lnSpc>
              <a:spcBef>
                <a:spcPts val="0"/>
              </a:spcBef>
              <a:spcAft>
                <a:spcPts val="0"/>
              </a:spcAft>
              <a:buSzPts val="2000"/>
              <a:buFont typeface="Consolas"/>
              <a:buAutoNum type="arabicPeriod"/>
            </a:pPr>
            <a:r>
              <a:rPr lang="en" sz="2000">
                <a:highlight>
                  <a:srgbClr val="FFFFFF"/>
                </a:highlight>
                <a:latin typeface="Consolas"/>
                <a:ea typeface="Consolas"/>
                <a:cs typeface="Consolas"/>
                <a:sym typeface="Consolas"/>
              </a:rPr>
              <a:t>    } else {</a:t>
            </a:r>
            <a:endParaRPr sz="2000">
              <a:highlight>
                <a:srgbClr val="FFFFFF"/>
              </a:highlight>
              <a:latin typeface="Consolas"/>
              <a:ea typeface="Consolas"/>
              <a:cs typeface="Consolas"/>
              <a:sym typeface="Consolas"/>
            </a:endParaRPr>
          </a:p>
          <a:p>
            <a:pPr indent="-355600" lvl="0" marL="457200" rtl="0">
              <a:lnSpc>
                <a:spcPct val="120000"/>
              </a:lnSpc>
              <a:spcBef>
                <a:spcPts val="0"/>
              </a:spcBef>
              <a:spcAft>
                <a:spcPts val="0"/>
              </a:spcAft>
              <a:buSzPts val="2000"/>
              <a:buFont typeface="Consolas"/>
              <a:buAutoNum type="arabicPeriod"/>
            </a:pPr>
            <a:r>
              <a:rPr lang="en" sz="2000">
                <a:highlight>
                  <a:srgbClr val="FFFFFF"/>
                </a:highlight>
                <a:latin typeface="Consolas"/>
                <a:ea typeface="Consolas"/>
                <a:cs typeface="Consolas"/>
                <a:sym typeface="Consolas"/>
              </a:rPr>
              <a:t>        max = mid - 1;</a:t>
            </a:r>
            <a:endParaRPr sz="2000">
              <a:highlight>
                <a:srgbClr val="FFFFFF"/>
              </a:highlight>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en" sz="2000">
                <a:latin typeface="Consolas"/>
                <a:ea typeface="Consolas"/>
                <a:cs typeface="Consolas"/>
                <a:sym typeface="Consolas"/>
              </a:rPr>
              <a:t>    }</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en" sz="2000">
                <a:latin typeface="Consolas"/>
                <a:ea typeface="Consolas"/>
                <a:cs typeface="Consolas"/>
                <a:sym typeface="Consolas"/>
              </a:rPr>
              <a:t>}</a:t>
            </a:r>
            <a:endParaRPr sz="2000">
              <a:latin typeface="Consolas"/>
              <a:ea typeface="Consolas"/>
              <a:cs typeface="Consolas"/>
              <a:sym typeface="Consolas"/>
            </a:endParaRPr>
          </a:p>
        </p:txBody>
      </p:sp>
      <p:sp>
        <p:nvSpPr>
          <p:cNvPr id="298" name="Shape 298"/>
          <p:cNvSpPr txBox="1"/>
          <p:nvPr>
            <p:ph idx="2" type="body"/>
          </p:nvPr>
        </p:nvSpPr>
        <p:spPr>
          <a:xfrm>
            <a:off x="5926675" y="1637325"/>
            <a:ext cx="2760000" cy="4967700"/>
          </a:xfrm>
          <a:prstGeom prst="rect">
            <a:avLst/>
          </a:prstGeom>
        </p:spPr>
        <p:txBody>
          <a:bodyPr anchorCtr="0" anchor="t" bIns="91425" lIns="91425" spcFirstLastPara="1" rIns="91425" wrap="square" tIns="91425">
            <a:noAutofit/>
          </a:bodyPr>
          <a:lstStyle/>
          <a:p>
            <a:pPr indent="-342900" lvl="0" marL="457200" rtl="0">
              <a:spcBef>
                <a:spcPts val="600"/>
              </a:spcBef>
              <a:spcAft>
                <a:spcPts val="0"/>
              </a:spcAft>
              <a:buSzPts val="1800"/>
              <a:buAutoNum type="arabicPeriod"/>
            </a:pPr>
            <a:r>
              <a:rPr b="1" lang="en" sz="1800"/>
              <a:t>def</a:t>
            </a:r>
            <a:r>
              <a:rPr lang="en" sz="1800"/>
              <a:t> - min</a:t>
            </a:r>
            <a:endParaRPr sz="1800"/>
          </a:p>
          <a:p>
            <a:pPr indent="-342900" lvl="0" marL="457200" rtl="0">
              <a:spcBef>
                <a:spcPts val="0"/>
              </a:spcBef>
              <a:spcAft>
                <a:spcPts val="0"/>
              </a:spcAft>
              <a:buSzPts val="1800"/>
              <a:buAutoNum type="arabicPeriod"/>
            </a:pPr>
            <a:r>
              <a:rPr b="1" lang="en" sz="1800"/>
              <a:t>def </a:t>
            </a:r>
            <a:r>
              <a:rPr lang="en" sz="1800"/>
              <a:t>- max, </a:t>
            </a:r>
            <a:r>
              <a:rPr b="1" lang="en" sz="1800"/>
              <a:t>use</a:t>
            </a:r>
            <a:r>
              <a:rPr lang="en" sz="1800"/>
              <a:t> - N</a:t>
            </a:r>
            <a:endParaRPr sz="1800"/>
          </a:p>
          <a:p>
            <a:pPr indent="-342900" lvl="0" marL="457200" rtl="0">
              <a:spcBef>
                <a:spcPts val="0"/>
              </a:spcBef>
              <a:spcAft>
                <a:spcPts val="0"/>
              </a:spcAft>
              <a:buSzPts val="1800"/>
              <a:buAutoNum type="arabicPeriod"/>
            </a:pPr>
            <a:r>
              <a:rPr b="1" lang="en" sz="1800"/>
              <a:t>def</a:t>
            </a:r>
            <a:r>
              <a:rPr lang="en" sz="1800"/>
              <a:t> - mid, </a:t>
            </a:r>
            <a:r>
              <a:rPr b="1" lang="en" sz="1800"/>
              <a:t>use</a:t>
            </a:r>
            <a:r>
              <a:rPr lang="en" sz="1800"/>
              <a:t> - min, max</a:t>
            </a:r>
            <a:endParaRPr sz="1800"/>
          </a:p>
          <a:p>
            <a:pPr indent="-342900" lvl="0" marL="457200" rtl="0">
              <a:spcBef>
                <a:spcPts val="0"/>
              </a:spcBef>
              <a:spcAft>
                <a:spcPts val="0"/>
              </a:spcAft>
              <a:buSzPts val="1800"/>
              <a:buAutoNum type="arabicPeriod"/>
            </a:pPr>
            <a:r>
              <a:rPr b="1" lang="en" sz="1800"/>
              <a:t>use</a:t>
            </a:r>
            <a:r>
              <a:rPr lang="en" sz="1800"/>
              <a:t> - A[mid], mid, x, min, max</a:t>
            </a:r>
            <a:endParaRPr sz="1800"/>
          </a:p>
          <a:p>
            <a:pPr indent="-342900" lvl="0" marL="457200" rtl="0">
              <a:spcBef>
                <a:spcPts val="0"/>
              </a:spcBef>
              <a:spcAft>
                <a:spcPts val="0"/>
              </a:spcAft>
              <a:buSzPts val="1800"/>
              <a:buAutoNum type="arabicPeriod"/>
            </a:pPr>
            <a:r>
              <a:rPr b="1" lang="en" sz="1800"/>
              <a:t>def</a:t>
            </a:r>
            <a:r>
              <a:rPr lang="en" sz="1800"/>
              <a:t> - mid, </a:t>
            </a:r>
            <a:r>
              <a:rPr b="1" lang="en" sz="1800"/>
              <a:t>use</a:t>
            </a:r>
            <a:r>
              <a:rPr lang="en" sz="1800"/>
              <a:t> - min, max</a:t>
            </a:r>
            <a:endParaRPr sz="1800"/>
          </a:p>
          <a:p>
            <a:pPr indent="-342900" lvl="0" marL="457200" rtl="0">
              <a:spcBef>
                <a:spcPts val="0"/>
              </a:spcBef>
              <a:spcAft>
                <a:spcPts val="0"/>
              </a:spcAft>
              <a:buSzPts val="1800"/>
              <a:buAutoNum type="arabicPeriod"/>
            </a:pPr>
            <a:r>
              <a:rPr b="1" lang="en" sz="1800"/>
              <a:t>use - </a:t>
            </a:r>
            <a:r>
              <a:rPr lang="en" sz="1800"/>
              <a:t>x, A[mid], mid</a:t>
            </a:r>
            <a:endParaRPr sz="1800"/>
          </a:p>
          <a:p>
            <a:pPr indent="-342900" lvl="0" marL="457200" rtl="0">
              <a:spcBef>
                <a:spcPts val="0"/>
              </a:spcBef>
              <a:spcAft>
                <a:spcPts val="0"/>
              </a:spcAft>
              <a:buSzPts val="1800"/>
              <a:buAutoNum type="arabicPeriod"/>
            </a:pPr>
            <a:r>
              <a:rPr b="1" lang="en" sz="1800"/>
              <a:t>def - </a:t>
            </a:r>
            <a:r>
              <a:rPr lang="en" sz="1800"/>
              <a:t>min, </a:t>
            </a:r>
            <a:r>
              <a:rPr b="1" lang="en" sz="1800"/>
              <a:t>use </a:t>
            </a:r>
            <a:r>
              <a:rPr lang="en" sz="1800"/>
              <a:t>- mid</a:t>
            </a:r>
            <a:endParaRPr sz="1800"/>
          </a:p>
          <a:p>
            <a:pPr indent="-342900" lvl="0" marL="457200" rtl="0">
              <a:spcBef>
                <a:spcPts val="0"/>
              </a:spcBef>
              <a:spcAft>
                <a:spcPts val="0"/>
              </a:spcAft>
              <a:buSzPts val="1800"/>
              <a:buAutoNum type="arabicPeriod"/>
            </a:pPr>
            <a:r>
              <a:rPr lang="en" sz="1800"/>
              <a:t>-</a:t>
            </a:r>
            <a:endParaRPr sz="1800"/>
          </a:p>
          <a:p>
            <a:pPr indent="-342900" lvl="0" marL="457200" rtl="0">
              <a:spcBef>
                <a:spcPts val="0"/>
              </a:spcBef>
              <a:spcAft>
                <a:spcPts val="0"/>
              </a:spcAft>
              <a:buSzPts val="1800"/>
              <a:buAutoNum type="arabicPeriod"/>
            </a:pPr>
            <a:r>
              <a:rPr b="1" lang="en" sz="1800"/>
              <a:t>def -</a:t>
            </a:r>
            <a:r>
              <a:rPr lang="en" sz="1800"/>
              <a:t> max, </a:t>
            </a:r>
            <a:r>
              <a:rPr b="1" lang="en" sz="1800"/>
              <a:t>use -</a:t>
            </a:r>
            <a:r>
              <a:rPr lang="en" sz="1800"/>
              <a:t> mid</a:t>
            </a:r>
            <a:endParaRPr sz="1800"/>
          </a:p>
        </p:txBody>
      </p:sp>
      <p:sp>
        <p:nvSpPr>
          <p:cNvPr id="299" name="Shape 299"/>
          <p:cNvSpPr/>
          <p:nvPr/>
        </p:nvSpPr>
        <p:spPr>
          <a:xfrm>
            <a:off x="6014875" y="1793525"/>
            <a:ext cx="2671800" cy="348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DU Pairs</a:t>
            </a:r>
            <a:endParaRPr b="1"/>
          </a:p>
          <a:p>
            <a:pPr indent="0" lvl="0" marL="0" rtl="0">
              <a:spcBef>
                <a:spcPts val="0"/>
              </a:spcBef>
              <a:spcAft>
                <a:spcPts val="0"/>
              </a:spcAft>
              <a:buNone/>
            </a:pPr>
            <a:r>
              <a:rPr lang="en"/>
              <a:t>min: (1, 3), (1, 4), (1, 5), (7, 4), (7, 5)</a:t>
            </a:r>
            <a:endParaRPr/>
          </a:p>
          <a:p>
            <a:pPr indent="0" lvl="0" marL="0" rtl="0">
              <a:spcBef>
                <a:spcPts val="0"/>
              </a:spcBef>
              <a:spcAft>
                <a:spcPts val="0"/>
              </a:spcAft>
              <a:buNone/>
            </a:pPr>
            <a:r>
              <a:rPr lang="en"/>
              <a:t>max: (2, 3), (2, 4), (1, 5), (9, 4), (9, 5)</a:t>
            </a:r>
            <a:endParaRPr/>
          </a:p>
          <a:p>
            <a:pPr indent="0" lvl="0" marL="0" rtl="0">
              <a:spcBef>
                <a:spcPts val="0"/>
              </a:spcBef>
              <a:spcAft>
                <a:spcPts val="0"/>
              </a:spcAft>
              <a:buNone/>
            </a:pPr>
            <a:r>
              <a:rPr lang="en"/>
              <a:t>N: (0, 2)</a:t>
            </a:r>
            <a:endParaRPr/>
          </a:p>
          <a:p>
            <a:pPr indent="0" lvl="0" marL="0" rtl="0">
              <a:spcBef>
                <a:spcPts val="0"/>
              </a:spcBef>
              <a:spcAft>
                <a:spcPts val="0"/>
              </a:spcAft>
              <a:buNone/>
            </a:pPr>
            <a:r>
              <a:rPr lang="en"/>
              <a:t>mid: (3, 4), (5, 6), (5, 7), (5, 9), (5, 4) </a:t>
            </a:r>
            <a:endParaRPr/>
          </a:p>
          <a:p>
            <a:pPr indent="0" lvl="0" marL="0" rtl="0">
              <a:spcBef>
                <a:spcPts val="0"/>
              </a:spcBef>
              <a:spcAft>
                <a:spcPts val="0"/>
              </a:spcAft>
              <a:buNone/>
            </a:pPr>
            <a:r>
              <a:rPr lang="en"/>
              <a:t>x: (0, 4), (0, 6)</a:t>
            </a:r>
            <a:endParaRPr/>
          </a:p>
          <a:p>
            <a:pPr indent="0" lvl="0" marL="0" rtl="0">
              <a:spcBef>
                <a:spcPts val="0"/>
              </a:spcBef>
              <a:spcAft>
                <a:spcPts val="0"/>
              </a:spcAft>
              <a:buNone/>
            </a:pPr>
            <a:r>
              <a:rPr lang="en"/>
              <a:t>A: (0, 4), (0, 6)</a:t>
            </a:r>
            <a:endParaRPr/>
          </a:p>
          <a:p>
            <a:pPr indent="0" lvl="0" marL="0" rtl="0">
              <a:spcBef>
                <a:spcPts val="0"/>
              </a:spcBef>
              <a:spcAft>
                <a:spcPts val="0"/>
              </a:spcAft>
              <a:buNone/>
            </a:pPr>
            <a:r>
              <a:t/>
            </a:r>
            <a:endParaRPr/>
          </a:p>
        </p:txBody>
      </p:sp>
      <p:sp>
        <p:nvSpPr>
          <p:cNvPr id="300" name="Shape 30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GCD</a:t>
            </a:r>
            <a:endParaRPr/>
          </a:p>
        </p:txBody>
      </p:sp>
      <p:sp>
        <p:nvSpPr>
          <p:cNvPr id="306" name="Shape 306"/>
          <p:cNvSpPr txBox="1"/>
          <p:nvPr>
            <p:ph idx="1" type="body"/>
          </p:nvPr>
        </p:nvSpPr>
        <p:spPr>
          <a:xfrm>
            <a:off x="457200" y="1600200"/>
            <a:ext cx="4757400" cy="4967700"/>
          </a:xfrm>
          <a:prstGeom prst="rect">
            <a:avLst/>
          </a:prstGeom>
        </p:spPr>
        <p:txBody>
          <a:bodyPr anchorCtr="0" anchor="t" bIns="91425" lIns="91425" spcFirstLastPara="1" rIns="91425" wrap="square" tIns="91425">
            <a:noAutofit/>
          </a:bodyPr>
          <a:lstStyle/>
          <a:p>
            <a:pPr indent="-355600" lvl="0" marL="457200" marR="0" rtl="0" algn="l">
              <a:lnSpc>
                <a:spcPct val="100000"/>
              </a:lnSpc>
              <a:spcBef>
                <a:spcPts val="600"/>
              </a:spcBef>
              <a:spcAft>
                <a:spcPts val="0"/>
              </a:spcAft>
              <a:buSzPts val="2000"/>
              <a:buFont typeface="Consolas"/>
              <a:buAutoNum type="arabicPeriod"/>
            </a:pPr>
            <a:r>
              <a:rPr lang="en" sz="2000">
                <a:latin typeface="Consolas"/>
                <a:ea typeface="Consolas"/>
                <a:cs typeface="Consolas"/>
                <a:sym typeface="Consolas"/>
              </a:rPr>
              <a:t>public int gcd(int x, int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en" sz="2000">
                <a:latin typeface="Consolas"/>
                <a:ea typeface="Consolas"/>
                <a:cs typeface="Consolas"/>
                <a:sym typeface="Consolas"/>
              </a:rPr>
              <a:t>    int tmp;</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en" sz="2000">
                <a:latin typeface="Consolas"/>
                <a:ea typeface="Consolas"/>
                <a:cs typeface="Consolas"/>
                <a:sym typeface="Consolas"/>
              </a:rPr>
              <a:t>    while(y!=0){</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en" sz="2000">
                <a:latin typeface="Consolas"/>
                <a:ea typeface="Consolas"/>
                <a:cs typeface="Consolas"/>
                <a:sym typeface="Consolas"/>
              </a:rPr>
              <a:t>        tmp = x %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en" sz="2000">
                <a:latin typeface="Consolas"/>
                <a:ea typeface="Consolas"/>
                <a:cs typeface="Consolas"/>
                <a:sym typeface="Consolas"/>
              </a:rPr>
              <a:t>        x =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en" sz="2000">
                <a:latin typeface="Consolas"/>
                <a:ea typeface="Consolas"/>
                <a:cs typeface="Consolas"/>
                <a:sym typeface="Consolas"/>
              </a:rPr>
              <a:t>        y = tmp;</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en" sz="2000">
                <a:latin typeface="Consolas"/>
                <a:ea typeface="Consolas"/>
                <a:cs typeface="Consolas"/>
                <a:sym typeface="Consolas"/>
              </a:rPr>
              <a:t>    }</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en" sz="2000">
                <a:latin typeface="Consolas"/>
                <a:ea typeface="Consolas"/>
                <a:cs typeface="Consolas"/>
                <a:sym typeface="Consolas"/>
              </a:rPr>
              <a:t>    return x;</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en" sz="2000">
                <a:latin typeface="Consolas"/>
                <a:ea typeface="Consolas"/>
                <a:cs typeface="Consolas"/>
                <a:sym typeface="Consolas"/>
              </a:rPr>
              <a:t>}</a:t>
            </a:r>
            <a:endParaRPr sz="2000">
              <a:latin typeface="Consolas"/>
              <a:ea typeface="Consolas"/>
              <a:cs typeface="Consolas"/>
              <a:sym typeface="Consolas"/>
            </a:endParaRPr>
          </a:p>
        </p:txBody>
      </p:sp>
      <p:sp>
        <p:nvSpPr>
          <p:cNvPr id="307" name="Shape 307"/>
          <p:cNvSpPr txBox="1"/>
          <p:nvPr>
            <p:ph idx="2" type="body"/>
          </p:nvPr>
        </p:nvSpPr>
        <p:spPr>
          <a:xfrm>
            <a:off x="5815075" y="1600200"/>
            <a:ext cx="2871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AutoNum type="arabicPeriod"/>
            </a:pPr>
            <a:r>
              <a:rPr lang="en" sz="2400"/>
              <a:t>def: x, y</a:t>
            </a:r>
            <a:endParaRPr sz="2400"/>
          </a:p>
          <a:p>
            <a:pPr indent="-381000" lvl="0" marL="457200" rtl="0">
              <a:spcBef>
                <a:spcPts val="0"/>
              </a:spcBef>
              <a:spcAft>
                <a:spcPts val="0"/>
              </a:spcAft>
              <a:buSzPts val="2400"/>
              <a:buAutoNum type="arabicPeriod"/>
            </a:pPr>
            <a:r>
              <a:rPr lang="en" sz="2400"/>
              <a:t>def: tmp</a:t>
            </a:r>
            <a:endParaRPr sz="2400"/>
          </a:p>
          <a:p>
            <a:pPr indent="-381000" lvl="0" marL="457200" rtl="0">
              <a:spcBef>
                <a:spcPts val="0"/>
              </a:spcBef>
              <a:spcAft>
                <a:spcPts val="0"/>
              </a:spcAft>
              <a:buSzPts val="2400"/>
              <a:buAutoNum type="arabicPeriod"/>
            </a:pPr>
            <a:r>
              <a:rPr lang="en" sz="2400"/>
              <a:t>use: y</a:t>
            </a:r>
            <a:endParaRPr sz="2400"/>
          </a:p>
          <a:p>
            <a:pPr indent="-381000" lvl="0" marL="457200" rtl="0">
              <a:spcBef>
                <a:spcPts val="0"/>
              </a:spcBef>
              <a:spcAft>
                <a:spcPts val="0"/>
              </a:spcAft>
              <a:buSzPts val="2400"/>
              <a:buAutoNum type="arabicPeriod"/>
            </a:pPr>
            <a:r>
              <a:rPr lang="en" sz="2400"/>
              <a:t>use: x, y </a:t>
            </a:r>
            <a:br>
              <a:rPr lang="en" sz="2400"/>
            </a:br>
            <a:r>
              <a:rPr lang="en" sz="2400"/>
              <a:t>def: tmp</a:t>
            </a:r>
            <a:endParaRPr sz="2400"/>
          </a:p>
          <a:p>
            <a:pPr indent="-381000" lvl="0" marL="457200" rtl="0">
              <a:spcBef>
                <a:spcPts val="0"/>
              </a:spcBef>
              <a:spcAft>
                <a:spcPts val="0"/>
              </a:spcAft>
              <a:buSzPts val="2400"/>
              <a:buAutoNum type="arabicPeriod"/>
            </a:pPr>
            <a:r>
              <a:rPr lang="en" sz="2400"/>
              <a:t>use: y</a:t>
            </a:r>
            <a:br>
              <a:rPr lang="en" sz="2400"/>
            </a:br>
            <a:r>
              <a:rPr lang="en" sz="2400"/>
              <a:t>def: x</a:t>
            </a:r>
            <a:endParaRPr sz="2400"/>
          </a:p>
          <a:p>
            <a:pPr indent="-381000" lvl="0" marL="457200" rtl="0">
              <a:spcBef>
                <a:spcPts val="0"/>
              </a:spcBef>
              <a:spcAft>
                <a:spcPts val="0"/>
              </a:spcAft>
              <a:buSzPts val="2400"/>
              <a:buAutoNum type="arabicPeriod"/>
            </a:pPr>
            <a:r>
              <a:rPr lang="en" sz="2400"/>
              <a:t>use: tmp</a:t>
            </a:r>
            <a:br>
              <a:rPr lang="en" sz="2400"/>
            </a:br>
            <a:r>
              <a:rPr lang="en" sz="2400"/>
              <a:t>def: y</a:t>
            </a:r>
            <a:endParaRPr sz="2400"/>
          </a:p>
          <a:p>
            <a:pPr indent="-381000" lvl="0" marL="457200" rtl="0">
              <a:spcBef>
                <a:spcPts val="0"/>
              </a:spcBef>
              <a:spcAft>
                <a:spcPts val="0"/>
              </a:spcAft>
              <a:buSzPts val="2400"/>
              <a:buAutoNum type="arabicPeriod"/>
            </a:pPr>
            <a:r>
              <a:rPr lang="en" sz="2400"/>
              <a:t> -</a:t>
            </a:r>
            <a:endParaRPr sz="2400"/>
          </a:p>
          <a:p>
            <a:pPr indent="-381000" lvl="0" marL="457200" rtl="0">
              <a:spcBef>
                <a:spcPts val="0"/>
              </a:spcBef>
              <a:spcAft>
                <a:spcPts val="0"/>
              </a:spcAft>
              <a:buSzPts val="2400"/>
              <a:buAutoNum type="arabicPeriod"/>
            </a:pPr>
            <a:r>
              <a:rPr lang="en" sz="2400"/>
              <a:t>use: x</a:t>
            </a:r>
            <a:endParaRPr sz="2400"/>
          </a:p>
        </p:txBody>
      </p:sp>
      <p:sp>
        <p:nvSpPr>
          <p:cNvPr id="308" name="Shape 30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
                                        <p:tgtEl>
                                          <p:spTgt spid="3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Shape 3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 GCD</a:t>
            </a:r>
            <a:endParaRPr/>
          </a:p>
        </p:txBody>
      </p:sp>
      <p:sp>
        <p:nvSpPr>
          <p:cNvPr id="314" name="Shape 314"/>
          <p:cNvSpPr txBox="1"/>
          <p:nvPr>
            <p:ph idx="1" type="body"/>
          </p:nvPr>
        </p:nvSpPr>
        <p:spPr>
          <a:xfrm>
            <a:off x="772175" y="1573350"/>
            <a:ext cx="4757400" cy="4967700"/>
          </a:xfrm>
          <a:prstGeom prst="rect">
            <a:avLst/>
          </a:prstGeom>
        </p:spPr>
        <p:txBody>
          <a:bodyPr anchorCtr="0" anchor="t" bIns="91425" lIns="91425" spcFirstLastPara="1" rIns="91425" wrap="square" tIns="91425">
            <a:noAutofit/>
          </a:bodyPr>
          <a:lstStyle/>
          <a:p>
            <a:pPr indent="-342900" lvl="0" marL="457200" marR="0" rtl="0" algn="l">
              <a:lnSpc>
                <a:spcPct val="100000"/>
              </a:lnSpc>
              <a:spcBef>
                <a:spcPts val="600"/>
              </a:spcBef>
              <a:spcAft>
                <a:spcPts val="0"/>
              </a:spcAft>
              <a:buSzPts val="1800"/>
              <a:buFont typeface="Consolas"/>
              <a:buAutoNum type="arabicPeriod"/>
            </a:pPr>
            <a:r>
              <a:rPr lang="en" sz="1800">
                <a:latin typeface="Consolas"/>
                <a:ea typeface="Consolas"/>
                <a:cs typeface="Consolas"/>
                <a:sym typeface="Consolas"/>
              </a:rPr>
              <a:t>public int gcd(int x, int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en" sz="1800">
                <a:latin typeface="Consolas"/>
                <a:ea typeface="Consolas"/>
                <a:cs typeface="Consolas"/>
                <a:sym typeface="Consolas"/>
              </a:rPr>
              <a:t>    int tmp;</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en" sz="1800">
                <a:latin typeface="Consolas"/>
                <a:ea typeface="Consolas"/>
                <a:cs typeface="Consolas"/>
                <a:sym typeface="Consolas"/>
              </a:rPr>
              <a:t>    while(y!=0){</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en" sz="1800">
                <a:latin typeface="Consolas"/>
                <a:ea typeface="Consolas"/>
                <a:cs typeface="Consolas"/>
                <a:sym typeface="Consolas"/>
              </a:rPr>
              <a:t>        tmp = x %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en" sz="1800">
                <a:latin typeface="Consolas"/>
                <a:ea typeface="Consolas"/>
                <a:cs typeface="Consolas"/>
                <a:sym typeface="Consolas"/>
              </a:rPr>
              <a:t>        x =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en" sz="1800">
                <a:latin typeface="Consolas"/>
                <a:ea typeface="Consolas"/>
                <a:cs typeface="Consolas"/>
                <a:sym typeface="Consolas"/>
              </a:rPr>
              <a:t>        y = tmp;</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en" sz="1800">
                <a:latin typeface="Consolas"/>
                <a:ea typeface="Consolas"/>
                <a:cs typeface="Consolas"/>
                <a:sym typeface="Consolas"/>
              </a:rPr>
              <a:t>    }</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en" sz="1800">
                <a:latin typeface="Consolas"/>
                <a:ea typeface="Consolas"/>
                <a:cs typeface="Consolas"/>
                <a:sym typeface="Consolas"/>
              </a:rPr>
              <a:t>    return x;</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15" name="Shape 315"/>
          <p:cNvSpPr txBox="1"/>
          <p:nvPr>
            <p:ph idx="2" type="body"/>
          </p:nvPr>
        </p:nvSpPr>
        <p:spPr>
          <a:xfrm>
            <a:off x="457200" y="4350150"/>
            <a:ext cx="4552200" cy="2190900"/>
          </a:xfrm>
          <a:prstGeom prst="rect">
            <a:avLst/>
          </a:prstGeom>
        </p:spPr>
        <p:txBody>
          <a:bodyPr anchorCtr="0" anchor="t" bIns="91425" lIns="91425" spcFirstLastPara="1" rIns="91425" wrap="square" tIns="91425">
            <a:noAutofit/>
          </a:bodyPr>
          <a:lstStyle/>
          <a:p>
            <a:pPr indent="0" lvl="0" marL="0" rtl="0">
              <a:spcBef>
                <a:spcPts val="600"/>
              </a:spcBef>
              <a:spcAft>
                <a:spcPts val="0"/>
              </a:spcAft>
              <a:buNone/>
            </a:pPr>
            <a:r>
              <a:rPr lang="en" sz="2000"/>
              <a:t>1. def: x, y          2. def: tmp</a:t>
            </a:r>
            <a:endParaRPr sz="2000"/>
          </a:p>
          <a:p>
            <a:pPr indent="0" lvl="0" marL="0" rtl="0">
              <a:spcBef>
                <a:spcPts val="600"/>
              </a:spcBef>
              <a:spcAft>
                <a:spcPts val="0"/>
              </a:spcAft>
              <a:buNone/>
            </a:pPr>
            <a:r>
              <a:rPr lang="en" sz="2000"/>
              <a:t>3. use: y             4. use: x, y def: tmp</a:t>
            </a:r>
            <a:endParaRPr sz="2000"/>
          </a:p>
          <a:p>
            <a:pPr indent="0" lvl="0" marL="0" rtl="0">
              <a:spcBef>
                <a:spcPts val="600"/>
              </a:spcBef>
              <a:spcAft>
                <a:spcPts val="0"/>
              </a:spcAft>
              <a:buNone/>
            </a:pPr>
            <a:r>
              <a:rPr lang="en" sz="2000"/>
              <a:t>5. use: y def: x   6. use: tmp def: y</a:t>
            </a:r>
            <a:endParaRPr sz="2000"/>
          </a:p>
          <a:p>
            <a:pPr indent="0" lvl="0" marL="0" rtl="0">
              <a:spcBef>
                <a:spcPts val="600"/>
              </a:spcBef>
              <a:spcAft>
                <a:spcPts val="0"/>
              </a:spcAft>
              <a:buNone/>
            </a:pPr>
            <a:r>
              <a:rPr lang="en" sz="2000"/>
              <a:t>8. use: x</a:t>
            </a:r>
            <a:endParaRPr sz="2000"/>
          </a:p>
        </p:txBody>
      </p:sp>
      <p:sp>
        <p:nvSpPr>
          <p:cNvPr id="316" name="Shape 316"/>
          <p:cNvSpPr/>
          <p:nvPr/>
        </p:nvSpPr>
        <p:spPr>
          <a:xfrm>
            <a:off x="5529575" y="1693263"/>
            <a:ext cx="2652900" cy="71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public int gcd(int x, int y) {</a:t>
            </a:r>
            <a:endParaRPr b="1"/>
          </a:p>
          <a:p>
            <a:pPr indent="0" lvl="0" marL="0" rtl="0">
              <a:spcBef>
                <a:spcPts val="0"/>
              </a:spcBef>
              <a:spcAft>
                <a:spcPts val="0"/>
              </a:spcAft>
              <a:buNone/>
            </a:pPr>
            <a:r>
              <a:rPr b="1" lang="en"/>
              <a:t>int tmp;</a:t>
            </a:r>
            <a:endParaRPr b="1"/>
          </a:p>
        </p:txBody>
      </p:sp>
      <p:sp>
        <p:nvSpPr>
          <p:cNvPr id="317" name="Shape 317"/>
          <p:cNvSpPr/>
          <p:nvPr/>
        </p:nvSpPr>
        <p:spPr>
          <a:xfrm>
            <a:off x="6199925" y="3712275"/>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tmp = x % y</a:t>
            </a:r>
            <a:endParaRPr b="1"/>
          </a:p>
        </p:txBody>
      </p:sp>
      <p:sp>
        <p:nvSpPr>
          <p:cNvPr id="318" name="Shape 318"/>
          <p:cNvSpPr/>
          <p:nvPr/>
        </p:nvSpPr>
        <p:spPr>
          <a:xfrm>
            <a:off x="6199925" y="5218675"/>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y = tmp;</a:t>
            </a:r>
            <a:endParaRPr b="1"/>
          </a:p>
        </p:txBody>
      </p:sp>
      <p:sp>
        <p:nvSpPr>
          <p:cNvPr id="319" name="Shape 319"/>
          <p:cNvSpPr/>
          <p:nvPr/>
        </p:nvSpPr>
        <p:spPr>
          <a:xfrm>
            <a:off x="5907713" y="2853825"/>
            <a:ext cx="18966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while (y != 0) {</a:t>
            </a:r>
            <a:endParaRPr b="1"/>
          </a:p>
        </p:txBody>
      </p:sp>
      <p:sp>
        <p:nvSpPr>
          <p:cNvPr id="320" name="Shape 320"/>
          <p:cNvSpPr/>
          <p:nvPr/>
        </p:nvSpPr>
        <p:spPr>
          <a:xfrm>
            <a:off x="6390425" y="4430438"/>
            <a:ext cx="931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x = y</a:t>
            </a:r>
            <a:endParaRPr b="1"/>
          </a:p>
        </p:txBody>
      </p:sp>
      <p:sp>
        <p:nvSpPr>
          <p:cNvPr id="321" name="Shape 321"/>
          <p:cNvSpPr/>
          <p:nvPr/>
        </p:nvSpPr>
        <p:spPr>
          <a:xfrm>
            <a:off x="6199925" y="6006900"/>
            <a:ext cx="1312200" cy="507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b="1" lang="en"/>
              <a:t>return x;</a:t>
            </a:r>
            <a:endParaRPr b="1"/>
          </a:p>
        </p:txBody>
      </p:sp>
      <p:sp>
        <p:nvSpPr>
          <p:cNvPr id="322" name="Shape 322"/>
          <p:cNvSpPr/>
          <p:nvPr/>
        </p:nvSpPr>
        <p:spPr>
          <a:xfrm>
            <a:off x="7854463" y="2088225"/>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lang="en"/>
              <a:t>A</a:t>
            </a:r>
            <a:endParaRPr/>
          </a:p>
        </p:txBody>
      </p:sp>
      <p:cxnSp>
        <p:nvCxnSpPr>
          <p:cNvPr id="323" name="Shape 323"/>
          <p:cNvCxnSpPr>
            <a:stCxn id="316" idx="2"/>
            <a:endCxn id="319" idx="0"/>
          </p:cNvCxnSpPr>
          <p:nvPr/>
        </p:nvCxnSpPr>
        <p:spPr>
          <a:xfrm>
            <a:off x="6856025" y="2412963"/>
            <a:ext cx="0" cy="441000"/>
          </a:xfrm>
          <a:prstGeom prst="straightConnector1">
            <a:avLst/>
          </a:prstGeom>
          <a:noFill/>
          <a:ln cap="flat" cmpd="sng" w="9525">
            <a:solidFill>
              <a:schemeClr val="dk2"/>
            </a:solidFill>
            <a:prstDash val="solid"/>
            <a:round/>
            <a:headEnd len="lg" w="lg" type="none"/>
            <a:tailEnd len="lg" w="lg" type="triangle"/>
          </a:ln>
        </p:spPr>
      </p:cxnSp>
      <p:sp>
        <p:nvSpPr>
          <p:cNvPr id="324" name="Shape 324"/>
          <p:cNvSpPr/>
          <p:nvPr/>
        </p:nvSpPr>
        <p:spPr>
          <a:xfrm>
            <a:off x="7402963" y="2970525"/>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B</a:t>
            </a:r>
            <a:endParaRPr/>
          </a:p>
        </p:txBody>
      </p:sp>
      <p:cxnSp>
        <p:nvCxnSpPr>
          <p:cNvPr id="325" name="Shape 325"/>
          <p:cNvCxnSpPr>
            <a:stCxn id="319" idx="2"/>
            <a:endCxn id="317" idx="0"/>
          </p:cNvCxnSpPr>
          <p:nvPr/>
        </p:nvCxnSpPr>
        <p:spPr>
          <a:xfrm>
            <a:off x="6856013" y="3361125"/>
            <a:ext cx="0" cy="351300"/>
          </a:xfrm>
          <a:prstGeom prst="straightConnector1">
            <a:avLst/>
          </a:prstGeom>
          <a:noFill/>
          <a:ln cap="flat" cmpd="sng" w="9525">
            <a:solidFill>
              <a:schemeClr val="dk2"/>
            </a:solidFill>
            <a:prstDash val="solid"/>
            <a:round/>
            <a:headEnd len="lg" w="lg" type="none"/>
            <a:tailEnd len="lg" w="lg" type="triangle"/>
          </a:ln>
        </p:spPr>
      </p:cxnSp>
      <p:sp>
        <p:nvSpPr>
          <p:cNvPr id="326" name="Shape 326"/>
          <p:cNvSpPr/>
          <p:nvPr/>
        </p:nvSpPr>
        <p:spPr>
          <a:xfrm>
            <a:off x="7352813" y="3810150"/>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C</a:t>
            </a:r>
            <a:endParaRPr/>
          </a:p>
        </p:txBody>
      </p:sp>
      <p:cxnSp>
        <p:nvCxnSpPr>
          <p:cNvPr id="327" name="Shape 327"/>
          <p:cNvCxnSpPr>
            <a:stCxn id="317" idx="2"/>
            <a:endCxn id="320" idx="0"/>
          </p:cNvCxnSpPr>
          <p:nvPr/>
        </p:nvCxnSpPr>
        <p:spPr>
          <a:xfrm>
            <a:off x="6856025" y="4219575"/>
            <a:ext cx="0" cy="210900"/>
          </a:xfrm>
          <a:prstGeom prst="straightConnector1">
            <a:avLst/>
          </a:prstGeom>
          <a:noFill/>
          <a:ln cap="flat" cmpd="sng" w="9525">
            <a:solidFill>
              <a:schemeClr val="dk2"/>
            </a:solidFill>
            <a:prstDash val="solid"/>
            <a:round/>
            <a:headEnd len="lg" w="lg" type="none"/>
            <a:tailEnd len="lg" w="lg" type="triangle"/>
          </a:ln>
        </p:spPr>
      </p:cxnSp>
      <p:sp>
        <p:nvSpPr>
          <p:cNvPr id="328" name="Shape 328"/>
          <p:cNvSpPr/>
          <p:nvPr/>
        </p:nvSpPr>
        <p:spPr>
          <a:xfrm>
            <a:off x="7060613" y="4570725"/>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D</a:t>
            </a:r>
            <a:endParaRPr/>
          </a:p>
        </p:txBody>
      </p:sp>
      <p:cxnSp>
        <p:nvCxnSpPr>
          <p:cNvPr id="329" name="Shape 329"/>
          <p:cNvCxnSpPr>
            <a:stCxn id="320" idx="2"/>
            <a:endCxn id="318" idx="0"/>
          </p:cNvCxnSpPr>
          <p:nvPr/>
        </p:nvCxnSpPr>
        <p:spPr>
          <a:xfrm>
            <a:off x="6856025" y="4937738"/>
            <a:ext cx="0" cy="280800"/>
          </a:xfrm>
          <a:prstGeom prst="straightConnector1">
            <a:avLst/>
          </a:prstGeom>
          <a:noFill/>
          <a:ln cap="flat" cmpd="sng" w="9525">
            <a:solidFill>
              <a:schemeClr val="dk2"/>
            </a:solidFill>
            <a:prstDash val="solid"/>
            <a:round/>
            <a:headEnd len="lg" w="lg" type="none"/>
            <a:tailEnd len="lg" w="lg" type="triangle"/>
          </a:ln>
        </p:spPr>
      </p:cxnSp>
      <p:sp>
        <p:nvSpPr>
          <p:cNvPr id="330" name="Shape 330"/>
          <p:cNvSpPr/>
          <p:nvPr/>
        </p:nvSpPr>
        <p:spPr>
          <a:xfrm>
            <a:off x="7125838" y="5331300"/>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E</a:t>
            </a:r>
            <a:endParaRPr/>
          </a:p>
        </p:txBody>
      </p:sp>
      <p:sp>
        <p:nvSpPr>
          <p:cNvPr id="331" name="Shape 331"/>
          <p:cNvSpPr/>
          <p:nvPr/>
        </p:nvSpPr>
        <p:spPr>
          <a:xfrm>
            <a:off x="5305775" y="3104450"/>
            <a:ext cx="874900" cy="3175000"/>
          </a:xfrm>
          <a:custGeom>
            <a:pathLst>
              <a:path extrusionOk="0" h="127000" w="34996">
                <a:moveTo>
                  <a:pt x="24836" y="0"/>
                </a:moveTo>
                <a:lnTo>
                  <a:pt x="0" y="73942"/>
                </a:lnTo>
                <a:lnTo>
                  <a:pt x="34996" y="127000"/>
                </a:lnTo>
              </a:path>
            </a:pathLst>
          </a:custGeom>
          <a:noFill/>
          <a:ln cap="flat" cmpd="sng" w="9525">
            <a:solidFill>
              <a:schemeClr val="dk2"/>
            </a:solidFill>
            <a:prstDash val="solid"/>
            <a:round/>
            <a:headEnd len="lg" w="lg" type="none"/>
            <a:tailEnd len="lg" w="lg" type="triangle"/>
          </a:ln>
        </p:spPr>
      </p:sp>
      <p:sp>
        <p:nvSpPr>
          <p:cNvPr id="332" name="Shape 332"/>
          <p:cNvSpPr/>
          <p:nvPr/>
        </p:nvSpPr>
        <p:spPr>
          <a:xfrm>
            <a:off x="7125838" y="6091875"/>
            <a:ext cx="451500" cy="494100"/>
          </a:xfrm>
          <a:prstGeom prst="ellipse">
            <a:avLst/>
          </a:prstGeom>
          <a:solidFill>
            <a:srgbClr val="93C47D"/>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rtl="0">
              <a:spcBef>
                <a:spcPts val="0"/>
              </a:spcBef>
              <a:spcAft>
                <a:spcPts val="0"/>
              </a:spcAft>
              <a:buNone/>
            </a:pPr>
            <a:r>
              <a:rPr lang="en"/>
              <a:t>F</a:t>
            </a:r>
            <a:endParaRPr/>
          </a:p>
        </p:txBody>
      </p:sp>
      <p:sp>
        <p:nvSpPr>
          <p:cNvPr id="333" name="Shape 333"/>
          <p:cNvSpPr/>
          <p:nvPr/>
        </p:nvSpPr>
        <p:spPr>
          <a:xfrm>
            <a:off x="7521225" y="3005675"/>
            <a:ext cx="677325" cy="2342425"/>
          </a:xfrm>
          <a:custGeom>
            <a:pathLst>
              <a:path extrusionOk="0" h="93697" w="27093">
                <a:moveTo>
                  <a:pt x="0" y="93697"/>
                </a:moveTo>
                <a:lnTo>
                  <a:pt x="16933" y="93697"/>
                </a:lnTo>
                <a:lnTo>
                  <a:pt x="27093" y="15240"/>
                </a:lnTo>
                <a:lnTo>
                  <a:pt x="12418" y="0"/>
                </a:lnTo>
              </a:path>
            </a:pathLst>
          </a:custGeom>
          <a:noFill/>
          <a:ln cap="flat" cmpd="sng" w="9525">
            <a:solidFill>
              <a:schemeClr val="dk2"/>
            </a:solidFill>
            <a:prstDash val="solid"/>
            <a:round/>
            <a:headEnd len="lg" w="lg" type="none"/>
            <a:tailEnd len="lg" w="lg" type="triangle"/>
          </a:ln>
        </p:spPr>
      </p:sp>
      <p:sp>
        <p:nvSpPr>
          <p:cNvPr id="334" name="Shape 334"/>
          <p:cNvSpPr/>
          <p:nvPr/>
        </p:nvSpPr>
        <p:spPr>
          <a:xfrm>
            <a:off x="226200" y="4350150"/>
            <a:ext cx="4813500" cy="1806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rPr b="1" lang="en" sz="1800"/>
              <a:t>Def-Use Pairs</a:t>
            </a:r>
            <a:endParaRPr b="1" sz="1800"/>
          </a:p>
          <a:p>
            <a:pPr indent="0" lvl="0" marL="0">
              <a:spcBef>
                <a:spcPts val="0"/>
              </a:spcBef>
              <a:spcAft>
                <a:spcPts val="0"/>
              </a:spcAft>
              <a:buNone/>
            </a:pPr>
            <a:r>
              <a:rPr lang="en" sz="1800"/>
              <a:t>x: (1, 4), </a:t>
            </a:r>
            <a:r>
              <a:rPr lang="en" sz="1800">
                <a:solidFill>
                  <a:schemeClr val="dk1"/>
                </a:solidFill>
              </a:rPr>
              <a:t>(5, 4), </a:t>
            </a:r>
            <a:r>
              <a:rPr lang="en" sz="1800"/>
              <a:t>(5, 8), (1, 8)</a:t>
            </a:r>
            <a:endParaRPr sz="1800"/>
          </a:p>
          <a:p>
            <a:pPr indent="0" lvl="0" marL="0">
              <a:spcBef>
                <a:spcPts val="0"/>
              </a:spcBef>
              <a:spcAft>
                <a:spcPts val="0"/>
              </a:spcAft>
              <a:buNone/>
            </a:pPr>
            <a:r>
              <a:rPr lang="en" sz="1800"/>
              <a:t>y: (1, 3), (1, 4), (1, 5), (6, 3), (6, 4), (6, 5)</a:t>
            </a:r>
            <a:endParaRPr sz="1800"/>
          </a:p>
          <a:p>
            <a:pPr indent="0" lvl="0" marL="0">
              <a:spcBef>
                <a:spcPts val="0"/>
              </a:spcBef>
              <a:spcAft>
                <a:spcPts val="0"/>
              </a:spcAft>
              <a:buNone/>
            </a:pPr>
            <a:r>
              <a:rPr lang="en" sz="1800"/>
              <a:t>tmp: (4, 6) </a:t>
            </a:r>
            <a:endParaRPr sz="1800"/>
          </a:p>
        </p:txBody>
      </p:sp>
      <p:sp>
        <p:nvSpPr>
          <p:cNvPr id="335" name="Shape 3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
                                        <p:tgtEl>
                                          <p:spTgt spid="3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 DU Pairs</a:t>
            </a:r>
            <a:endParaRPr/>
          </a:p>
        </p:txBody>
      </p:sp>
      <p:sp>
        <p:nvSpPr>
          <p:cNvPr id="341" name="Shape 3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For the provided code, identify all DU pairs.</a:t>
            </a:r>
            <a:endParaRPr/>
          </a:p>
          <a:p>
            <a:pPr indent="-381000" lvl="1" marL="914400" marR="0" rtl="0" algn="l">
              <a:lnSpc>
                <a:spcPct val="100000"/>
              </a:lnSpc>
              <a:spcBef>
                <a:spcPts val="0"/>
              </a:spcBef>
              <a:spcAft>
                <a:spcPts val="0"/>
              </a:spcAft>
              <a:buSzPts val="2400"/>
              <a:buChar char="○"/>
            </a:pPr>
            <a:r>
              <a:rPr lang="en"/>
              <a:t>Hint - first, find all definitions and uses, then link them.</a:t>
            </a:r>
            <a:endParaRPr/>
          </a:p>
          <a:p>
            <a:pPr indent="-381000" lvl="1" marL="914400" rtl="0">
              <a:spcBef>
                <a:spcPts val="0"/>
              </a:spcBef>
              <a:spcAft>
                <a:spcPts val="0"/>
              </a:spcAft>
              <a:buSzPts val="2400"/>
              <a:buChar char="○"/>
            </a:pPr>
            <a:r>
              <a:rPr lang="en"/>
              <a:t>DU Pair = there exists a </a:t>
            </a:r>
            <a:r>
              <a:rPr i="1" lang="en"/>
              <a:t>definition-clear path</a:t>
            </a:r>
            <a:r>
              <a:rPr lang="en"/>
              <a:t> between the definition of x and a use of x.</a:t>
            </a:r>
            <a:endParaRPr/>
          </a:p>
          <a:p>
            <a:pPr indent="-381000" lvl="2" marL="1371600" rtl="0">
              <a:spcBef>
                <a:spcPts val="0"/>
              </a:spcBef>
              <a:spcAft>
                <a:spcPts val="0"/>
              </a:spcAft>
              <a:buSzPts val="2400"/>
              <a:buChar char="■"/>
            </a:pPr>
            <a:r>
              <a:rPr lang="en"/>
              <a:t>If x is redefined on the path, the original definition is </a:t>
            </a:r>
            <a:r>
              <a:rPr i="1" lang="en"/>
              <a:t>killed </a:t>
            </a:r>
            <a:r>
              <a:rPr lang="en"/>
              <a:t>and replaced.</a:t>
            </a:r>
            <a:endParaRPr/>
          </a:p>
          <a:p>
            <a:pPr indent="-381000" lvl="1" marL="914400" marR="0" rtl="0" algn="l">
              <a:lnSpc>
                <a:spcPct val="100000"/>
              </a:lnSpc>
              <a:spcBef>
                <a:spcPts val="0"/>
              </a:spcBef>
              <a:spcAft>
                <a:spcPts val="0"/>
              </a:spcAft>
              <a:buSzPts val="2400"/>
              <a:buChar char="○"/>
            </a:pPr>
            <a:r>
              <a:rPr lang="en"/>
              <a:t>Remember that there is a loop.</a:t>
            </a:r>
            <a:endParaRPr/>
          </a:p>
        </p:txBody>
      </p:sp>
      <p:sp>
        <p:nvSpPr>
          <p:cNvPr id="342" name="Shape 3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Where Coverage Goes Wrong...</a:t>
            </a:r>
            <a:endParaRPr/>
          </a:p>
        </p:txBody>
      </p:sp>
      <p:sp>
        <p:nvSpPr>
          <p:cNvPr id="64" name="Shape 6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nSpc>
                <a:spcPct val="100000"/>
              </a:lnSpc>
              <a:spcBef>
                <a:spcPts val="0"/>
              </a:spcBef>
              <a:spcAft>
                <a:spcPts val="0"/>
              </a:spcAft>
              <a:buSzPts val="3000"/>
              <a:buChar char="●"/>
            </a:pPr>
            <a:r>
              <a:rPr lang="en"/>
              <a:t>Testing can only reveal a fault when execution of the faulty element causes a failure, but…</a:t>
            </a:r>
            <a:endParaRPr/>
          </a:p>
          <a:p>
            <a:pPr indent="-419100" lvl="0" marL="457200" rtl="0">
              <a:lnSpc>
                <a:spcPct val="100000"/>
              </a:lnSpc>
              <a:spcBef>
                <a:spcPts val="0"/>
              </a:spcBef>
              <a:spcAft>
                <a:spcPts val="0"/>
              </a:spcAft>
              <a:buSzPts val="3000"/>
              <a:buChar char="●"/>
            </a:pPr>
            <a:r>
              <a:rPr lang="en"/>
              <a:t>Execution of a line containing a fault does not guarantee a failure.</a:t>
            </a:r>
            <a:endParaRPr/>
          </a:p>
          <a:p>
            <a:pPr indent="-381000" lvl="1" marL="914400" rtl="0">
              <a:lnSpc>
                <a:spcPct val="100000"/>
              </a:lnSpc>
              <a:spcBef>
                <a:spcPts val="0"/>
              </a:spcBef>
              <a:spcAft>
                <a:spcPts val="0"/>
              </a:spcAft>
              <a:buClr>
                <a:srgbClr val="000000"/>
              </a:buClr>
              <a:buSzPts val="2400"/>
              <a:buChar char="○"/>
            </a:pPr>
            <a:r>
              <a:rPr lang="en" sz="2400">
                <a:solidFill>
                  <a:srgbClr val="000000"/>
                </a:solidFill>
              </a:rPr>
              <a:t>(a &lt;= b) </a:t>
            </a:r>
            <a:r>
              <a:rPr lang="en">
                <a:solidFill>
                  <a:srgbClr val="000000"/>
                </a:solidFill>
              </a:rPr>
              <a:t>accidentally</a:t>
            </a:r>
            <a:r>
              <a:rPr lang="en" sz="2400">
                <a:solidFill>
                  <a:srgbClr val="000000"/>
                </a:solidFill>
              </a:rPr>
              <a:t> written as (a &gt;= b)</a:t>
            </a:r>
            <a:r>
              <a:rPr lang="en">
                <a:solidFill>
                  <a:srgbClr val="000000"/>
                </a:solidFill>
              </a:rPr>
              <a:t> - </a:t>
            </a:r>
            <a:r>
              <a:rPr lang="en" sz="2400">
                <a:solidFill>
                  <a:srgbClr val="000000"/>
                </a:solidFill>
              </a:rPr>
              <a:t>the fault will not manifest as a failure if a==b in the test case.</a:t>
            </a:r>
            <a:endParaRPr>
              <a:solidFill>
                <a:srgbClr val="000000"/>
              </a:solidFill>
            </a:endParaRPr>
          </a:p>
          <a:p>
            <a:pPr indent="-419100" lvl="0" marL="457200" rtl="0">
              <a:lnSpc>
                <a:spcPct val="100000"/>
              </a:lnSpc>
              <a:spcBef>
                <a:spcPts val="0"/>
              </a:spcBef>
              <a:spcAft>
                <a:spcPts val="0"/>
              </a:spcAft>
              <a:buSzPts val="3000"/>
              <a:buChar char="●"/>
            </a:pPr>
            <a:r>
              <a:rPr lang="en"/>
              <a:t>Merely executing code does not guarantee that we will find all faults.</a:t>
            </a:r>
            <a:endParaRPr/>
          </a:p>
          <a:p>
            <a:pPr indent="-381000" lvl="1" marL="914400" rtl="0">
              <a:lnSpc>
                <a:spcPct val="100000"/>
              </a:lnSpc>
              <a:spcBef>
                <a:spcPts val="0"/>
              </a:spcBef>
              <a:spcAft>
                <a:spcPts val="0"/>
              </a:spcAft>
              <a:buSzPts val="2400"/>
              <a:buChar char="○"/>
            </a:pPr>
            <a:r>
              <a:rPr lang="en"/>
              <a:t>It depends on what inputs you choose.</a:t>
            </a:r>
            <a:endParaRPr/>
          </a:p>
        </p:txBody>
      </p:sp>
      <p:sp>
        <p:nvSpPr>
          <p:cNvPr id="65" name="Shape 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Solution - Defs and Uses</a:t>
            </a:r>
            <a:endParaRPr/>
          </a:p>
        </p:txBody>
      </p:sp>
      <p:graphicFrame>
        <p:nvGraphicFramePr>
          <p:cNvPr id="348" name="Shape 348"/>
          <p:cNvGraphicFramePr/>
          <p:nvPr/>
        </p:nvGraphicFramePr>
        <p:xfrm>
          <a:off x="4724975" y="3664225"/>
          <a:ext cx="3000000" cy="3000000"/>
        </p:xfrm>
        <a:graphic>
          <a:graphicData uri="http://schemas.openxmlformats.org/drawingml/2006/table">
            <a:tbl>
              <a:tblPr>
                <a:noFill/>
                <a:tableStyleId>{B4F0B9C7-98A3-4AE3-87BE-722620F5623E}</a:tableStyleId>
              </a:tblPr>
              <a:tblGrid>
                <a:gridCol w="1004275"/>
                <a:gridCol w="1319050"/>
                <a:gridCol w="1221625"/>
              </a:tblGrid>
              <a:tr h="381000">
                <a:tc>
                  <a:txBody>
                    <a:bodyPr>
                      <a:noAutofit/>
                    </a:bodyPr>
                    <a:lstStyle/>
                    <a:p>
                      <a:pPr indent="0" lvl="0" marL="0" rtl="0">
                        <a:spcBef>
                          <a:spcPts val="0"/>
                        </a:spcBef>
                        <a:spcAft>
                          <a:spcPts val="0"/>
                        </a:spcAft>
                        <a:buNone/>
                      </a:pPr>
                      <a:r>
                        <a:rPr b="1" lang="en"/>
                        <a:t>Variable</a:t>
                      </a:r>
                      <a:endParaRPr b="1"/>
                    </a:p>
                  </a:txBody>
                  <a:tcPr marT="91425" marB="91425" marR="91425" marL="91425"/>
                </a:tc>
                <a:tc>
                  <a:txBody>
                    <a:bodyPr>
                      <a:noAutofit/>
                    </a:bodyPr>
                    <a:lstStyle/>
                    <a:p>
                      <a:pPr indent="0" lvl="0" marL="0" rtl="0">
                        <a:spcBef>
                          <a:spcPts val="0"/>
                        </a:spcBef>
                        <a:spcAft>
                          <a:spcPts val="0"/>
                        </a:spcAft>
                        <a:buNone/>
                      </a:pPr>
                      <a:r>
                        <a:rPr b="1" lang="en"/>
                        <a:t>Definitions</a:t>
                      </a:r>
                      <a:endParaRPr b="1"/>
                    </a:p>
                  </a:txBody>
                  <a:tcPr marT="91425" marB="91425" marR="91425" marL="91425"/>
                </a:tc>
                <a:tc>
                  <a:txBody>
                    <a:bodyPr>
                      <a:noAutofit/>
                    </a:bodyPr>
                    <a:lstStyle/>
                    <a:p>
                      <a:pPr indent="0" lvl="0" marL="0" rtl="0">
                        <a:spcBef>
                          <a:spcPts val="0"/>
                        </a:spcBef>
                        <a:spcAft>
                          <a:spcPts val="0"/>
                        </a:spcAft>
                        <a:buNone/>
                      </a:pPr>
                      <a:r>
                        <a:rPr b="1" lang="en"/>
                        <a:t>Uses</a:t>
                      </a:r>
                      <a:endParaRPr b="1"/>
                    </a:p>
                  </a:txBody>
                  <a:tcPr marT="91425" marB="91425" marR="91425" marL="91425"/>
                </a:tc>
              </a:tr>
              <a:tr h="381000">
                <a:tc>
                  <a:txBody>
                    <a:bodyPr>
                      <a:noAutofit/>
                    </a:bodyPr>
                    <a:lstStyle/>
                    <a:p>
                      <a:pPr indent="0" lvl="0" marL="0" rtl="0">
                        <a:spcBef>
                          <a:spcPts val="0"/>
                        </a:spcBef>
                        <a:spcAft>
                          <a:spcPts val="0"/>
                        </a:spcAft>
                        <a:buNone/>
                      </a:pPr>
                      <a:r>
                        <a:rPr lang="en"/>
                        <a:t>argStr</a:t>
                      </a:r>
                      <a:endParaRPr/>
                    </a:p>
                  </a:txBody>
                  <a:tcPr marT="91425" marB="91425" marR="91425" marL="91425"/>
                </a:tc>
                <a:tc>
                  <a:txBody>
                    <a:bodyPr>
                      <a:noAutofit/>
                    </a:bodyPr>
                    <a:lstStyle/>
                    <a:p>
                      <a:pPr indent="0" lvl="0" marL="0" rtl="0">
                        <a:spcBef>
                          <a:spcPts val="0"/>
                        </a:spcBef>
                        <a:spcAft>
                          <a:spcPts val="0"/>
                        </a:spcAft>
                        <a:buNone/>
                      </a:pPr>
                      <a:r>
                        <a:rPr lang="en"/>
                        <a:t>7</a:t>
                      </a:r>
                      <a:endParaRPr/>
                    </a:p>
                  </a:txBody>
                  <a:tcPr marT="91425" marB="91425" marR="91425" marL="91425"/>
                </a:tc>
                <a:tc>
                  <a:txBody>
                    <a:bodyPr>
                      <a:noAutofit/>
                    </a:bodyPr>
                    <a:lstStyle/>
                    <a:p>
                      <a:pPr indent="0" lvl="0" marL="0" rtl="0">
                        <a:spcBef>
                          <a:spcPts val="0"/>
                        </a:spcBef>
                        <a:spcAft>
                          <a:spcPts val="0"/>
                        </a:spcAft>
                        <a:buNone/>
                      </a:pPr>
                      <a:r>
                        <a:rPr lang="en"/>
                        <a:t>9, 12, 14</a:t>
                      </a:r>
                      <a:endParaRPr/>
                    </a:p>
                  </a:txBody>
                  <a:tcPr marT="91425" marB="91425" marR="91425" marL="91425"/>
                </a:tc>
              </a:tr>
              <a:tr h="381000">
                <a:tc>
                  <a:txBody>
                    <a:bodyPr>
                      <a:noAutofit/>
                    </a:bodyPr>
                    <a:lstStyle/>
                    <a:p>
                      <a:pPr indent="0" lvl="0" marL="0" rtl="0">
                        <a:spcBef>
                          <a:spcPts val="0"/>
                        </a:spcBef>
                        <a:spcAft>
                          <a:spcPts val="0"/>
                        </a:spcAft>
                        <a:buNone/>
                      </a:pPr>
                      <a:r>
                        <a:rPr lang="en"/>
                        <a:t>last</a:t>
                      </a:r>
                      <a:endParaRPr/>
                    </a:p>
                  </a:txBody>
                  <a:tcPr marT="91425" marB="91425" marR="91425" marL="91425"/>
                </a:tc>
                <a:tc>
                  <a:txBody>
                    <a:bodyPr>
                      <a:noAutofit/>
                    </a:bodyPr>
                    <a:lstStyle/>
                    <a:p>
                      <a:pPr indent="0" lvl="0" marL="0" rtl="0">
                        <a:spcBef>
                          <a:spcPts val="0"/>
                        </a:spcBef>
                        <a:spcAft>
                          <a:spcPts val="0"/>
                        </a:spcAft>
                        <a:buNone/>
                      </a:pPr>
                      <a:r>
                        <a:rPr lang="en"/>
                        <a:t>9, 18</a:t>
                      </a:r>
                      <a:endParaRPr/>
                    </a:p>
                  </a:txBody>
                  <a:tcPr marT="91425" marB="91425" marR="91425" marL="91425"/>
                </a:tc>
                <a:tc>
                  <a:txBody>
                    <a:bodyPr>
                      <a:noAutofit/>
                    </a:bodyPr>
                    <a:lstStyle/>
                    <a:p>
                      <a:pPr indent="0" lvl="0" marL="0" rtl="0">
                        <a:spcBef>
                          <a:spcPts val="0"/>
                        </a:spcBef>
                        <a:spcAft>
                          <a:spcPts val="0"/>
                        </a:spcAft>
                        <a:buNone/>
                      </a:pPr>
                      <a:r>
                        <a:rPr lang="en"/>
                        <a:t>15</a:t>
                      </a:r>
                      <a:endParaRPr/>
                    </a:p>
                  </a:txBody>
                  <a:tcPr marT="91425" marB="91425" marR="91425" marL="91425"/>
                </a:tc>
              </a:tr>
              <a:tr h="381000">
                <a:tc>
                  <a:txBody>
                    <a:bodyPr>
                      <a:noAutofit/>
                    </a:bodyPr>
                    <a:lstStyle/>
                    <a:p>
                      <a:pPr indent="0" lvl="0" marL="0" rtl="0">
                        <a:spcBef>
                          <a:spcPts val="0"/>
                        </a:spcBef>
                        <a:spcAft>
                          <a:spcPts val="0"/>
                        </a:spcAft>
                        <a:buNone/>
                      </a:pPr>
                      <a:r>
                        <a:rPr lang="en"/>
                        <a:t>argBuf</a:t>
                      </a:r>
                      <a:endParaRPr/>
                    </a:p>
                  </a:txBody>
                  <a:tcPr marT="91425" marB="91425" marR="91425" marL="91425"/>
                </a:tc>
                <a:tc>
                  <a:txBody>
                    <a:bodyPr>
                      <a:noAutofit/>
                    </a:bodyPr>
                    <a:lstStyle/>
                    <a:p>
                      <a:pPr indent="0" lvl="0" marL="0" rtl="0">
                        <a:spcBef>
                          <a:spcPts val="0"/>
                        </a:spcBef>
                        <a:spcAft>
                          <a:spcPts val="0"/>
                        </a:spcAft>
                        <a:buNone/>
                      </a:pPr>
                      <a:r>
                        <a:rPr lang="en"/>
                        <a:t>10, 17</a:t>
                      </a:r>
                      <a:endParaRPr/>
                    </a:p>
                  </a:txBody>
                  <a:tcPr marT="91425" marB="91425" marR="91425" marL="91425"/>
                </a:tc>
                <a:tc>
                  <a:txBody>
                    <a:bodyPr>
                      <a:noAutofit/>
                    </a:bodyPr>
                    <a:lstStyle/>
                    <a:p>
                      <a:pPr indent="0" lvl="0" marL="0" rtl="0">
                        <a:spcBef>
                          <a:spcPts val="0"/>
                        </a:spcBef>
                        <a:spcAft>
                          <a:spcPts val="0"/>
                        </a:spcAft>
                        <a:buNone/>
                      </a:pPr>
                      <a:r>
                        <a:rPr lang="en"/>
                        <a:t>22</a:t>
                      </a:r>
                      <a:endParaRPr/>
                    </a:p>
                  </a:txBody>
                  <a:tcPr marT="91425" marB="91425" marR="91425" marL="91425"/>
                </a:tc>
              </a:tr>
              <a:tr h="381000">
                <a:tc>
                  <a:txBody>
                    <a:bodyPr>
                      <a:noAutofit/>
                    </a:bodyPr>
                    <a:lstStyle/>
                    <a:p>
                      <a:pPr indent="0" lvl="0" marL="0" rtl="0">
                        <a:spcBef>
                          <a:spcPts val="0"/>
                        </a:spcBef>
                        <a:spcAft>
                          <a:spcPts val="0"/>
                        </a:spcAft>
                        <a:buNone/>
                      </a:pPr>
                      <a:r>
                        <a:rPr lang="en"/>
                        <a:t>cldx</a:t>
                      </a:r>
                      <a:endParaRPr/>
                    </a:p>
                  </a:txBody>
                  <a:tcPr marT="91425" marB="91425" marR="91425" marL="91425"/>
                </a:tc>
                <a:tc>
                  <a:txBody>
                    <a:bodyPr>
                      <a:noAutofit/>
                    </a:bodyPr>
                    <a:lstStyle/>
                    <a:p>
                      <a:pPr indent="0" lvl="0" marL="0" rtl="0">
                        <a:spcBef>
                          <a:spcPts val="0"/>
                        </a:spcBef>
                        <a:spcAft>
                          <a:spcPts val="0"/>
                        </a:spcAft>
                        <a:buNone/>
                      </a:pPr>
                      <a:r>
                        <a:rPr lang="en"/>
                        <a:t>12</a:t>
                      </a:r>
                      <a:endParaRPr/>
                    </a:p>
                  </a:txBody>
                  <a:tcPr marT="91425" marB="91425" marR="91425" marL="91425"/>
                </a:tc>
                <a:tc>
                  <a:txBody>
                    <a:bodyPr>
                      <a:noAutofit/>
                    </a:bodyPr>
                    <a:lstStyle/>
                    <a:p>
                      <a:pPr indent="0" lvl="0" marL="0" rtl="0">
                        <a:spcBef>
                          <a:spcPts val="0"/>
                        </a:spcBef>
                        <a:spcAft>
                          <a:spcPts val="0"/>
                        </a:spcAft>
                        <a:buNone/>
                      </a:pPr>
                      <a:r>
                        <a:rPr lang="en"/>
                        <a:t>12, 14</a:t>
                      </a:r>
                      <a:endParaRPr/>
                    </a:p>
                  </a:txBody>
                  <a:tcPr marT="91425" marB="91425" marR="91425" marL="91425"/>
                </a:tc>
              </a:tr>
              <a:tr h="381000">
                <a:tc>
                  <a:txBody>
                    <a:bodyPr>
                      <a:noAutofit/>
                    </a:bodyPr>
                    <a:lstStyle/>
                    <a:p>
                      <a:pPr indent="0" lvl="0" marL="0" rtl="0">
                        <a:spcBef>
                          <a:spcPts val="0"/>
                        </a:spcBef>
                        <a:spcAft>
                          <a:spcPts val="0"/>
                        </a:spcAft>
                        <a:buNone/>
                      </a:pPr>
                      <a:r>
                        <a:rPr lang="en"/>
                        <a:t>ch</a:t>
                      </a:r>
                      <a:endParaRPr/>
                    </a:p>
                  </a:txBody>
                  <a:tcPr marT="91425" marB="91425" marR="91425" marL="91425"/>
                </a:tc>
                <a:tc>
                  <a:txBody>
                    <a:bodyPr>
                      <a:noAutofit/>
                    </a:bodyPr>
                    <a:lstStyle/>
                    <a:p>
                      <a:pPr indent="0" lvl="0" marL="0" rtl="0">
                        <a:spcBef>
                          <a:spcPts val="0"/>
                        </a:spcBef>
                        <a:spcAft>
                          <a:spcPts val="0"/>
                        </a:spcAft>
                        <a:buNone/>
                      </a:pPr>
                      <a:r>
                        <a:rPr lang="en"/>
                        <a:t>14</a:t>
                      </a:r>
                      <a:endParaRPr/>
                    </a:p>
                  </a:txBody>
                  <a:tcPr marT="91425" marB="91425" marR="91425" marL="91425"/>
                </a:tc>
                <a:tc>
                  <a:txBody>
                    <a:bodyPr>
                      <a:noAutofit/>
                    </a:bodyPr>
                    <a:lstStyle/>
                    <a:p>
                      <a:pPr indent="0" lvl="0" marL="0">
                        <a:spcBef>
                          <a:spcPts val="0"/>
                        </a:spcBef>
                        <a:spcAft>
                          <a:spcPts val="0"/>
                        </a:spcAft>
                        <a:buNone/>
                      </a:pPr>
                      <a:r>
                        <a:rPr lang="en"/>
                        <a:t>15, 17, 18</a:t>
                      </a:r>
                      <a:endParaRPr/>
                    </a:p>
                  </a:txBody>
                  <a:tcPr marT="91425" marB="91425" marR="91425" marL="91425"/>
                </a:tc>
              </a:tr>
            </a:tbl>
          </a:graphicData>
        </a:graphic>
      </p:graphicFrame>
      <p:sp>
        <p:nvSpPr>
          <p:cNvPr id="349" name="Shape 349"/>
          <p:cNvSpPr txBox="1"/>
          <p:nvPr/>
        </p:nvSpPr>
        <p:spPr>
          <a:xfrm>
            <a:off x="457200" y="1610525"/>
            <a:ext cx="6225000" cy="38724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Clr>
                <a:schemeClr val="dk1"/>
              </a:buClr>
              <a:buSzPts val="1100"/>
              <a:buFont typeface="Arial"/>
              <a:buNone/>
            </a:pPr>
            <a:r>
              <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7. public static String collapseNewlines(String argStr)</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8. {</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9.	char last = argStr.charAt(0);</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10.	StringBuffer argBuf = new StringBuffer();</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11.</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12.	for(int cldx = 0; cldx &lt; argStr.length(); cldx++)</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13.	{</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14.		char ch = argStr.charAt(cldx);</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15.		if(ch != ‘\n’ || last != ‘\n’)</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16.		{</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17.			argBuf.append(ch);</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18.			last = ch;</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19.		}</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20.	}</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21.</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22.	return argBuf.toString();</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Clr>
                <a:schemeClr val="dk1"/>
              </a:buClr>
              <a:buSzPts val="1100"/>
              <a:buFont typeface="Arial"/>
              <a:buNone/>
            </a:pPr>
            <a:r>
              <a:rPr b="1" lang="en">
                <a:solidFill>
                  <a:schemeClr val="dk1"/>
                </a:solidFill>
                <a:latin typeface="Consolas"/>
                <a:ea typeface="Consolas"/>
                <a:cs typeface="Consolas"/>
                <a:sym typeface="Consolas"/>
              </a:rPr>
              <a:t>23. }</a:t>
            </a:r>
            <a:endParaRPr b="1">
              <a:solidFill>
                <a:schemeClr val="dk1"/>
              </a:solidFill>
              <a:latin typeface="Consolas"/>
              <a:ea typeface="Consolas"/>
              <a:cs typeface="Consolas"/>
              <a:sym typeface="Consolas"/>
            </a:endParaRPr>
          </a:p>
          <a:p>
            <a:pPr indent="0" lvl="0" marL="0">
              <a:spcBef>
                <a:spcPts val="0"/>
              </a:spcBef>
              <a:spcAft>
                <a:spcPts val="0"/>
              </a:spcAft>
              <a:buNone/>
            </a:pPr>
            <a:r>
              <a:t/>
            </a:r>
            <a:endParaRPr sz="1100">
              <a:latin typeface="Consolas"/>
              <a:ea typeface="Consolas"/>
              <a:cs typeface="Consolas"/>
              <a:sym typeface="Consolas"/>
            </a:endParaRPr>
          </a:p>
        </p:txBody>
      </p:sp>
      <p:sp>
        <p:nvSpPr>
          <p:cNvPr id="350" name="Shape 3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Activity Solution - Def-Use Pairs</a:t>
            </a:r>
            <a:endParaRPr/>
          </a:p>
        </p:txBody>
      </p:sp>
      <p:graphicFrame>
        <p:nvGraphicFramePr>
          <p:cNvPr id="356" name="Shape 356"/>
          <p:cNvGraphicFramePr/>
          <p:nvPr/>
        </p:nvGraphicFramePr>
        <p:xfrm>
          <a:off x="5090950" y="3559625"/>
          <a:ext cx="3000000" cy="3000000"/>
        </p:xfrm>
        <a:graphic>
          <a:graphicData uri="http://schemas.openxmlformats.org/drawingml/2006/table">
            <a:tbl>
              <a:tblPr>
                <a:noFill/>
                <a:tableStyleId>{B4F0B9C7-98A3-4AE3-87BE-722620F5623E}</a:tableStyleId>
              </a:tblPr>
              <a:tblGrid>
                <a:gridCol w="1249750"/>
                <a:gridCol w="1641475"/>
              </a:tblGrid>
              <a:tr h="381000">
                <a:tc>
                  <a:txBody>
                    <a:bodyPr>
                      <a:noAutofit/>
                    </a:bodyPr>
                    <a:lstStyle/>
                    <a:p>
                      <a:pPr indent="0" lvl="0" marL="0" rtl="0">
                        <a:spcBef>
                          <a:spcPts val="0"/>
                        </a:spcBef>
                        <a:spcAft>
                          <a:spcPts val="0"/>
                        </a:spcAft>
                        <a:buNone/>
                      </a:pPr>
                      <a:r>
                        <a:rPr b="1" lang="en"/>
                        <a:t>Variable</a:t>
                      </a:r>
                      <a:endParaRPr b="1"/>
                    </a:p>
                  </a:txBody>
                  <a:tcPr marT="91425" marB="91425" marR="91425" marL="91425"/>
                </a:tc>
                <a:tc>
                  <a:txBody>
                    <a:bodyPr>
                      <a:noAutofit/>
                    </a:bodyPr>
                    <a:lstStyle/>
                    <a:p>
                      <a:pPr indent="0" lvl="0" marL="0" rtl="0">
                        <a:spcBef>
                          <a:spcPts val="0"/>
                        </a:spcBef>
                        <a:spcAft>
                          <a:spcPts val="0"/>
                        </a:spcAft>
                        <a:buNone/>
                      </a:pPr>
                      <a:r>
                        <a:rPr b="1" lang="en"/>
                        <a:t>D-U Pairs</a:t>
                      </a:r>
                      <a:endParaRPr b="1"/>
                    </a:p>
                  </a:txBody>
                  <a:tcPr marT="91425" marB="91425" marR="91425" marL="91425"/>
                </a:tc>
              </a:tr>
              <a:tr h="381000">
                <a:tc>
                  <a:txBody>
                    <a:bodyPr>
                      <a:noAutofit/>
                    </a:bodyPr>
                    <a:lstStyle/>
                    <a:p>
                      <a:pPr indent="0" lvl="0" marL="0" rtl="0">
                        <a:spcBef>
                          <a:spcPts val="0"/>
                        </a:spcBef>
                        <a:spcAft>
                          <a:spcPts val="0"/>
                        </a:spcAft>
                        <a:buNone/>
                      </a:pPr>
                      <a:r>
                        <a:rPr lang="en"/>
                        <a:t>argStr</a:t>
                      </a:r>
                      <a:endParaRPr/>
                    </a:p>
                  </a:txBody>
                  <a:tcPr marT="91425" marB="91425" marR="91425" marL="91425"/>
                </a:tc>
                <a:tc>
                  <a:txBody>
                    <a:bodyPr>
                      <a:noAutofit/>
                    </a:bodyPr>
                    <a:lstStyle/>
                    <a:p>
                      <a:pPr indent="0" lvl="0" marL="0">
                        <a:spcBef>
                          <a:spcPts val="0"/>
                        </a:spcBef>
                        <a:spcAft>
                          <a:spcPts val="0"/>
                        </a:spcAft>
                        <a:buNone/>
                      </a:pPr>
                      <a:r>
                        <a:rPr lang="en"/>
                        <a:t>(7, 9), (7,12), </a:t>
                      </a:r>
                      <a:endParaRPr/>
                    </a:p>
                    <a:p>
                      <a:pPr indent="0" lvl="0" marL="0" rtl="0">
                        <a:spcBef>
                          <a:spcPts val="0"/>
                        </a:spcBef>
                        <a:spcAft>
                          <a:spcPts val="0"/>
                        </a:spcAft>
                        <a:buNone/>
                      </a:pPr>
                      <a:r>
                        <a:rPr lang="en"/>
                        <a:t>(7, 14)</a:t>
                      </a:r>
                      <a:endParaRPr/>
                    </a:p>
                  </a:txBody>
                  <a:tcPr marT="91425" marB="91425" marR="91425" marL="91425"/>
                </a:tc>
              </a:tr>
              <a:tr h="381000">
                <a:tc>
                  <a:txBody>
                    <a:bodyPr>
                      <a:noAutofit/>
                    </a:bodyPr>
                    <a:lstStyle/>
                    <a:p>
                      <a:pPr indent="0" lvl="0" marL="0" rtl="0">
                        <a:spcBef>
                          <a:spcPts val="0"/>
                        </a:spcBef>
                        <a:spcAft>
                          <a:spcPts val="0"/>
                        </a:spcAft>
                        <a:buNone/>
                      </a:pPr>
                      <a:r>
                        <a:rPr lang="en"/>
                        <a:t>last</a:t>
                      </a:r>
                      <a:endParaRPr/>
                    </a:p>
                  </a:txBody>
                  <a:tcPr marT="91425" marB="91425" marR="91425" marL="91425"/>
                </a:tc>
                <a:tc>
                  <a:txBody>
                    <a:bodyPr>
                      <a:noAutofit/>
                    </a:bodyPr>
                    <a:lstStyle/>
                    <a:p>
                      <a:pPr indent="0" lvl="0" marL="0" rtl="0">
                        <a:spcBef>
                          <a:spcPts val="0"/>
                        </a:spcBef>
                        <a:spcAft>
                          <a:spcPts val="0"/>
                        </a:spcAft>
                        <a:buNone/>
                      </a:pPr>
                      <a:r>
                        <a:rPr lang="en"/>
                        <a:t>(9, 15), (18, 15)</a:t>
                      </a:r>
                      <a:endParaRPr/>
                    </a:p>
                  </a:txBody>
                  <a:tcPr marT="91425" marB="91425" marR="91425" marL="91425"/>
                </a:tc>
              </a:tr>
              <a:tr h="381000">
                <a:tc>
                  <a:txBody>
                    <a:bodyPr>
                      <a:noAutofit/>
                    </a:bodyPr>
                    <a:lstStyle/>
                    <a:p>
                      <a:pPr indent="0" lvl="0" marL="0" rtl="0">
                        <a:spcBef>
                          <a:spcPts val="0"/>
                        </a:spcBef>
                        <a:spcAft>
                          <a:spcPts val="0"/>
                        </a:spcAft>
                        <a:buNone/>
                      </a:pPr>
                      <a:r>
                        <a:rPr lang="en"/>
                        <a:t>argBuf</a:t>
                      </a:r>
                      <a:endParaRPr/>
                    </a:p>
                  </a:txBody>
                  <a:tcPr marT="91425" marB="91425" marR="91425" marL="91425"/>
                </a:tc>
                <a:tc>
                  <a:txBody>
                    <a:bodyPr>
                      <a:noAutofit/>
                    </a:bodyPr>
                    <a:lstStyle/>
                    <a:p>
                      <a:pPr indent="0" lvl="0" marL="0" rtl="0">
                        <a:spcBef>
                          <a:spcPts val="0"/>
                        </a:spcBef>
                        <a:spcAft>
                          <a:spcPts val="0"/>
                        </a:spcAft>
                        <a:buNone/>
                      </a:pPr>
                      <a:r>
                        <a:rPr lang="en"/>
                        <a:t>(17, 22)</a:t>
                      </a:r>
                      <a:endParaRPr/>
                    </a:p>
                  </a:txBody>
                  <a:tcPr marT="91425" marB="91425" marR="91425" marL="91425"/>
                </a:tc>
              </a:tr>
              <a:tr h="381000">
                <a:tc>
                  <a:txBody>
                    <a:bodyPr>
                      <a:noAutofit/>
                    </a:bodyPr>
                    <a:lstStyle/>
                    <a:p>
                      <a:pPr indent="0" lvl="0" marL="0" rtl="0">
                        <a:spcBef>
                          <a:spcPts val="0"/>
                        </a:spcBef>
                        <a:spcAft>
                          <a:spcPts val="0"/>
                        </a:spcAft>
                        <a:buNone/>
                      </a:pPr>
                      <a:r>
                        <a:rPr lang="en"/>
                        <a:t>cldx</a:t>
                      </a:r>
                      <a:endParaRPr/>
                    </a:p>
                  </a:txBody>
                  <a:tcPr marT="91425" marB="91425" marR="91425" marL="91425"/>
                </a:tc>
                <a:tc>
                  <a:txBody>
                    <a:bodyPr>
                      <a:noAutofit/>
                    </a:bodyPr>
                    <a:lstStyle/>
                    <a:p>
                      <a:pPr indent="0" lvl="0" marL="0" rtl="0">
                        <a:spcBef>
                          <a:spcPts val="0"/>
                        </a:spcBef>
                        <a:spcAft>
                          <a:spcPts val="0"/>
                        </a:spcAft>
                        <a:buNone/>
                      </a:pPr>
                      <a:r>
                        <a:rPr lang="en"/>
                        <a:t>(12, 12), (12, 14)</a:t>
                      </a:r>
                      <a:endParaRPr/>
                    </a:p>
                  </a:txBody>
                  <a:tcPr marT="91425" marB="91425" marR="91425" marL="91425"/>
                </a:tc>
              </a:tr>
              <a:tr h="381000">
                <a:tc>
                  <a:txBody>
                    <a:bodyPr>
                      <a:noAutofit/>
                    </a:bodyPr>
                    <a:lstStyle/>
                    <a:p>
                      <a:pPr indent="0" lvl="0" marL="0" rtl="0">
                        <a:spcBef>
                          <a:spcPts val="0"/>
                        </a:spcBef>
                        <a:spcAft>
                          <a:spcPts val="0"/>
                        </a:spcAft>
                        <a:buNone/>
                      </a:pPr>
                      <a:r>
                        <a:rPr lang="en"/>
                        <a:t>ch</a:t>
                      </a:r>
                      <a:endParaRPr/>
                    </a:p>
                  </a:txBody>
                  <a:tcPr marT="91425" marB="91425" marR="91425" marL="91425"/>
                </a:tc>
                <a:tc>
                  <a:txBody>
                    <a:bodyPr>
                      <a:noAutofit/>
                    </a:bodyPr>
                    <a:lstStyle/>
                    <a:p>
                      <a:pPr indent="0" lvl="0" marL="0" rtl="0">
                        <a:spcBef>
                          <a:spcPts val="0"/>
                        </a:spcBef>
                        <a:spcAft>
                          <a:spcPts val="0"/>
                        </a:spcAft>
                        <a:buNone/>
                      </a:pPr>
                      <a:r>
                        <a:rPr lang="en"/>
                        <a:t>(14, 15), (14, 17), (14</a:t>
                      </a:r>
                      <a:endParaRPr/>
                    </a:p>
                  </a:txBody>
                  <a:tcPr marT="91425" marB="91425" marR="91425" marL="91425"/>
                </a:tc>
              </a:tr>
            </a:tbl>
          </a:graphicData>
        </a:graphic>
      </p:graphicFrame>
      <p:sp>
        <p:nvSpPr>
          <p:cNvPr id="357" name="Shape 357"/>
          <p:cNvSpPr txBox="1"/>
          <p:nvPr/>
        </p:nvSpPr>
        <p:spPr>
          <a:xfrm>
            <a:off x="457200" y="1619775"/>
            <a:ext cx="7178100" cy="3872400"/>
          </a:xfrm>
          <a:prstGeom prst="rect">
            <a:avLst/>
          </a:prstGeom>
          <a:noFill/>
          <a:ln>
            <a:noFill/>
          </a:ln>
        </p:spPr>
        <p:txBody>
          <a:bodyPr anchorCtr="0" anchor="t" bIns="91425" lIns="91425" spcFirstLastPara="1" rIns="91425" wrap="square" tIns="91425">
            <a:noAutofit/>
          </a:bodyPr>
          <a:lstStyle/>
          <a:p>
            <a:pPr indent="0" lvl="0" marL="0" rtl="0">
              <a:lnSpc>
                <a:spcPct val="120000"/>
              </a:lnSpc>
              <a:spcBef>
                <a:spcPts val="0"/>
              </a:spcBef>
              <a:spcAft>
                <a:spcPts val="0"/>
              </a:spcAft>
              <a:buNone/>
            </a:pPr>
            <a:r>
              <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7. public static String collapseNewlines(String argStr)</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8. {</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9.	char last = argStr.charAt(0);</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10.	StringBuffer argBuf = new StringBuffer();</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11.</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12.	for(int cldx = 0; cldx &lt; argStr.length(); cldx++)</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13.	{</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14.		char ch = argStr.charAt(cldx);</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15.		if(ch != ‘\n’ || last != ‘\n’)</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16.		{</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17.			argBuf.append(ch);</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18.			last = ch;</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19.		}</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20.	}</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21.</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22.	return argBuf.toString();</a:t>
            </a:r>
            <a:endParaRPr b="1">
              <a:solidFill>
                <a:schemeClr val="dk1"/>
              </a:solidFill>
              <a:latin typeface="Consolas"/>
              <a:ea typeface="Consolas"/>
              <a:cs typeface="Consolas"/>
              <a:sym typeface="Consolas"/>
            </a:endParaRPr>
          </a:p>
          <a:p>
            <a:pPr indent="0" lvl="0" marL="0" rtl="0">
              <a:lnSpc>
                <a:spcPct val="120000"/>
              </a:lnSpc>
              <a:spcBef>
                <a:spcPts val="0"/>
              </a:spcBef>
              <a:spcAft>
                <a:spcPts val="0"/>
              </a:spcAft>
              <a:buNone/>
            </a:pPr>
            <a:r>
              <a:rPr b="1" lang="en">
                <a:solidFill>
                  <a:schemeClr val="dk1"/>
                </a:solidFill>
                <a:latin typeface="Consolas"/>
                <a:ea typeface="Consolas"/>
                <a:cs typeface="Consolas"/>
                <a:sym typeface="Consolas"/>
              </a:rPr>
              <a:t>23. }</a:t>
            </a:r>
            <a:endParaRPr b="1">
              <a:solidFill>
                <a:schemeClr val="dk1"/>
              </a:solidFill>
              <a:latin typeface="Consolas"/>
              <a:ea typeface="Consolas"/>
              <a:cs typeface="Consolas"/>
              <a:sym typeface="Consolas"/>
            </a:endParaRPr>
          </a:p>
          <a:p>
            <a:pPr indent="0" lvl="0" marL="0" rtl="0">
              <a:spcBef>
                <a:spcPts val="0"/>
              </a:spcBef>
              <a:spcAft>
                <a:spcPts val="0"/>
              </a:spcAft>
              <a:buNone/>
            </a:pPr>
            <a:r>
              <a:t/>
            </a:r>
            <a:endParaRPr sz="1100">
              <a:latin typeface="Consolas"/>
              <a:ea typeface="Consolas"/>
              <a:cs typeface="Consolas"/>
              <a:sym typeface="Consolas"/>
            </a:endParaRPr>
          </a:p>
        </p:txBody>
      </p:sp>
      <p:sp>
        <p:nvSpPr>
          <p:cNvPr id="358" name="Shape 3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We Have Learned</a:t>
            </a:r>
            <a:endParaRPr/>
          </a:p>
        </p:txBody>
      </p:sp>
      <p:sp>
        <p:nvSpPr>
          <p:cNvPr id="364" name="Shape 36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SzPts val="2800"/>
              <a:buChar char="●"/>
            </a:pPr>
            <a:r>
              <a:rPr lang="en"/>
              <a:t>Control-flow and data-flow both capture important paths in program execution.</a:t>
            </a:r>
            <a:endParaRPr/>
          </a:p>
          <a:p>
            <a:pPr indent="-419100" lvl="0" marL="457200" marR="0" rtl="0" algn="l">
              <a:lnSpc>
                <a:spcPct val="100000"/>
              </a:lnSpc>
              <a:spcBef>
                <a:spcPts val="0"/>
              </a:spcBef>
              <a:spcAft>
                <a:spcPts val="0"/>
              </a:spcAft>
              <a:buSzPts val="3000"/>
              <a:buChar char="●"/>
            </a:pPr>
            <a:r>
              <a:rPr lang="en"/>
              <a:t>Analysis of how variables are defined and then used and the dependencies between definitions and usages can help us reveal important faults.</a:t>
            </a:r>
            <a:endParaRPr/>
          </a:p>
          <a:p>
            <a:pPr indent="-419100" lvl="0" marL="457200" marR="0" rtl="0" algn="l">
              <a:lnSpc>
                <a:spcPct val="100000"/>
              </a:lnSpc>
              <a:spcBef>
                <a:spcPts val="0"/>
              </a:spcBef>
              <a:spcAft>
                <a:spcPts val="0"/>
              </a:spcAft>
              <a:buSzPts val="3000"/>
              <a:buChar char="●"/>
            </a:pPr>
            <a:r>
              <a:rPr lang="en"/>
              <a:t>Many forms of analysis can be performed using data flow information.</a:t>
            </a:r>
            <a:endParaRPr/>
          </a:p>
        </p:txBody>
      </p:sp>
      <p:sp>
        <p:nvSpPr>
          <p:cNvPr id="365" name="Shape 36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Class</a:t>
            </a:r>
            <a:endParaRPr/>
          </a:p>
        </p:txBody>
      </p:sp>
      <p:sp>
        <p:nvSpPr>
          <p:cNvPr id="371" name="Shape 37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Clr>
                <a:schemeClr val="dk1"/>
              </a:buClr>
              <a:buSzPts val="2800"/>
              <a:buFont typeface="Arial"/>
              <a:buChar char="●"/>
            </a:pPr>
            <a:r>
              <a:rPr lang="en"/>
              <a:t>Data flow analysis.</a:t>
            </a:r>
            <a:endParaRPr/>
          </a:p>
          <a:p>
            <a:pPr indent="-381000" lvl="1" marL="914400" marR="0" rtl="0" algn="l">
              <a:lnSpc>
                <a:spcPct val="100000"/>
              </a:lnSpc>
              <a:spcBef>
                <a:spcPts val="0"/>
              </a:spcBef>
              <a:spcAft>
                <a:spcPts val="0"/>
              </a:spcAft>
              <a:buSzPts val="2400"/>
              <a:buChar char="○"/>
            </a:pPr>
            <a:r>
              <a:rPr lang="en"/>
              <a:t>Using Def-Use pairs to understand how programs work.</a:t>
            </a:r>
            <a:endParaRPr/>
          </a:p>
          <a:p>
            <a:pPr indent="0" lvl="0" marL="45720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Reading: Chapter 6</a:t>
            </a:r>
            <a:endParaRPr/>
          </a:p>
          <a:p>
            <a:pPr indent="-419100" lvl="0" marL="457200" marR="0" rtl="0" algn="l">
              <a:lnSpc>
                <a:spcPct val="100000"/>
              </a:lnSpc>
              <a:spcBef>
                <a:spcPts val="0"/>
              </a:spcBef>
              <a:spcAft>
                <a:spcPts val="0"/>
              </a:spcAft>
              <a:buSzPts val="3000"/>
              <a:buChar char="●"/>
            </a:pPr>
            <a:r>
              <a:rPr lang="en"/>
              <a:t>Homework 1 due tonight.</a:t>
            </a:r>
            <a:endParaRPr/>
          </a:p>
          <a:p>
            <a:pPr indent="-419100" lvl="0" marL="457200" marR="0" rtl="0" algn="l">
              <a:lnSpc>
                <a:spcPct val="100000"/>
              </a:lnSpc>
              <a:spcBef>
                <a:spcPts val="0"/>
              </a:spcBef>
              <a:spcAft>
                <a:spcPts val="0"/>
              </a:spcAft>
              <a:buSzPts val="3000"/>
              <a:buChar char="●"/>
            </a:pPr>
            <a:r>
              <a:rPr lang="en"/>
              <a:t>Reading assignment 2 out. </a:t>
            </a:r>
            <a:endParaRPr/>
          </a:p>
          <a:p>
            <a:pPr indent="-381000" lvl="1" marL="914400" marR="0" rtl="0" algn="l">
              <a:lnSpc>
                <a:spcPct val="100000"/>
              </a:lnSpc>
              <a:spcBef>
                <a:spcPts val="0"/>
              </a:spcBef>
              <a:spcAft>
                <a:spcPts val="0"/>
              </a:spcAft>
              <a:buSzPts val="2400"/>
              <a:buChar char="○"/>
            </a:pPr>
            <a:r>
              <a:rPr lang="en"/>
              <a:t>Due February 20th.</a:t>
            </a:r>
            <a:endParaRPr/>
          </a:p>
        </p:txBody>
      </p:sp>
      <p:sp>
        <p:nvSpPr>
          <p:cNvPr id="372" name="Shape 37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Don’t Rely on Metrics</a:t>
            </a:r>
            <a:endParaRPr/>
          </a:p>
        </p:txBody>
      </p:sp>
      <p:sp>
        <p:nvSpPr>
          <p:cNvPr id="71" name="Shape 71"/>
          <p:cNvSpPr txBox="1"/>
          <p:nvPr>
            <p:ph idx="1" type="body"/>
          </p:nvPr>
        </p:nvSpPr>
        <p:spPr>
          <a:xfrm>
            <a:off x="457200" y="3991975"/>
            <a:ext cx="8229600" cy="25761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U</a:t>
            </a:r>
            <a:r>
              <a:rPr lang="en" sz="2400"/>
              <a:t>sing coverage as a stopping criterion is good.</a:t>
            </a:r>
            <a:endParaRPr sz="2400"/>
          </a:p>
          <a:p>
            <a:pPr indent="-368300" lvl="1" marL="914400" marR="0" rtl="0" algn="l">
              <a:lnSpc>
                <a:spcPct val="100000"/>
              </a:lnSpc>
              <a:spcBef>
                <a:spcPts val="0"/>
              </a:spcBef>
              <a:spcAft>
                <a:spcPts val="0"/>
              </a:spcAft>
              <a:buSzPts val="2200"/>
              <a:buChar char="○"/>
            </a:pPr>
            <a:r>
              <a:rPr lang="en" sz="2200"/>
              <a:t>But, auto-generating tests with coverage as the goal produces poor tests.</a:t>
            </a:r>
            <a:endParaRPr sz="2200"/>
          </a:p>
          <a:p>
            <a:pPr indent="-381000" lvl="0" marL="457200" marR="0" rtl="0" algn="l">
              <a:lnSpc>
                <a:spcPct val="100000"/>
              </a:lnSpc>
              <a:spcBef>
                <a:spcPts val="0"/>
              </a:spcBef>
              <a:spcAft>
                <a:spcPts val="0"/>
              </a:spcAft>
              <a:buSzPts val="2400"/>
              <a:buChar char="●"/>
            </a:pPr>
            <a:r>
              <a:rPr lang="en" sz="2400"/>
              <a:t>Two key problems - sensitivity to how code is written, and whether infected program state is detected by the test oracle.</a:t>
            </a:r>
            <a:endParaRPr sz="2400"/>
          </a:p>
        </p:txBody>
      </p:sp>
      <p:pic>
        <p:nvPicPr>
          <p:cNvPr id="72" name="Shape 72"/>
          <p:cNvPicPr preferRelativeResize="0"/>
          <p:nvPr/>
        </p:nvPicPr>
        <p:blipFill>
          <a:blip r:embed="rId3">
            <a:alphaModFix/>
          </a:blip>
          <a:stretch>
            <a:fillRect/>
          </a:stretch>
        </p:blipFill>
        <p:spPr>
          <a:xfrm>
            <a:off x="700250" y="1715113"/>
            <a:ext cx="7743525" cy="2347250"/>
          </a:xfrm>
          <a:prstGeom prst="rect">
            <a:avLst/>
          </a:prstGeom>
          <a:noFill/>
          <a:ln>
            <a:noFill/>
          </a:ln>
        </p:spPr>
      </p:pic>
      <p:sp>
        <p:nvSpPr>
          <p:cNvPr id="73" name="Shape 7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Masking</a:t>
            </a:r>
            <a:endParaRPr/>
          </a:p>
        </p:txBody>
      </p:sp>
      <p:sp>
        <p:nvSpPr>
          <p:cNvPr id="79" name="Shape 7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single variable in an expression can determine the outcome, regardless of the value of other variables.</a:t>
            </a:r>
            <a:endParaRPr/>
          </a:p>
          <a:p>
            <a:pPr indent="-419100" lvl="0" marL="457200" rtl="0">
              <a:spcBef>
                <a:spcPts val="0"/>
              </a:spcBef>
              <a:spcAft>
                <a:spcPts val="0"/>
              </a:spcAft>
              <a:buSzPts val="3000"/>
              <a:buChar char="●"/>
            </a:pPr>
            <a:r>
              <a:rPr lang="en">
                <a:latin typeface="Consolas"/>
                <a:ea typeface="Consolas"/>
                <a:cs typeface="Consolas"/>
                <a:sym typeface="Consolas"/>
              </a:rPr>
              <a:t>Y = ((A &lt; 4) &amp;&amp; Z);</a:t>
            </a:r>
            <a:endParaRPr>
              <a:latin typeface="Consolas"/>
              <a:ea typeface="Consolas"/>
              <a:cs typeface="Consolas"/>
              <a:sym typeface="Consolas"/>
            </a:endParaRPr>
          </a:p>
          <a:p>
            <a:pPr indent="-381000" lvl="1" marL="914400" rtl="0">
              <a:spcBef>
                <a:spcPts val="0"/>
              </a:spcBef>
              <a:spcAft>
                <a:spcPts val="0"/>
              </a:spcAft>
              <a:buSzPts val="2400"/>
              <a:buChar char="○"/>
            </a:pPr>
            <a:r>
              <a:rPr lang="en"/>
              <a:t>If Z is false, then the effect of (A &lt; 4) is </a:t>
            </a:r>
            <a:r>
              <a:rPr b="1" lang="en"/>
              <a:t>masked</a:t>
            </a:r>
            <a:r>
              <a:rPr lang="en"/>
              <a:t>.</a:t>
            </a:r>
            <a:endParaRPr/>
          </a:p>
          <a:p>
            <a:pPr indent="-381000" lvl="2" marL="1371600" rtl="0">
              <a:spcBef>
                <a:spcPts val="0"/>
              </a:spcBef>
              <a:spcAft>
                <a:spcPts val="0"/>
              </a:spcAft>
              <a:buSzPts val="2400"/>
              <a:buChar char="■"/>
            </a:pPr>
            <a:r>
              <a:rPr lang="en"/>
              <a:t>It doesn’t matter what the value of (A &lt; 4) is.</a:t>
            </a:r>
            <a:endParaRPr/>
          </a:p>
          <a:p>
            <a:pPr indent="-381000" lvl="2" marL="1371600" rtl="0">
              <a:spcBef>
                <a:spcPts val="0"/>
              </a:spcBef>
              <a:spcAft>
                <a:spcPts val="0"/>
              </a:spcAft>
              <a:buSzPts val="2400"/>
              <a:buChar char="■"/>
            </a:pPr>
            <a:r>
              <a:rPr lang="en"/>
              <a:t>If there is a fault in (A &lt; 4), we will miss the fault when Z is false.</a:t>
            </a:r>
            <a:endParaRPr/>
          </a:p>
          <a:p>
            <a:pPr indent="-381000" lvl="1" marL="914400" marR="0" rtl="0" algn="l">
              <a:lnSpc>
                <a:spcPct val="100000"/>
              </a:lnSpc>
              <a:spcBef>
                <a:spcPts val="0"/>
              </a:spcBef>
              <a:spcAft>
                <a:spcPts val="0"/>
              </a:spcAft>
              <a:buSzPts val="2400"/>
              <a:buChar char="○"/>
            </a:pPr>
            <a:r>
              <a:rPr lang="en"/>
              <a:t>MC/DC overcomes in-expression masking by requiring independent impact. Compound Condition overcomes it by requiring all condition combinations.</a:t>
            </a:r>
            <a:endParaRPr/>
          </a:p>
        </p:txBody>
      </p:sp>
      <p:sp>
        <p:nvSpPr>
          <p:cNvPr id="80" name="Shape 8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Masking</a:t>
            </a:r>
            <a:endParaRPr/>
          </a:p>
        </p:txBody>
      </p:sp>
      <p:sp>
        <p:nvSpPr>
          <p:cNvPr id="86" name="Shape 8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One statement can mask the effect of another statement.</a:t>
            </a:r>
            <a:endParaRPr/>
          </a:p>
          <a:p>
            <a:pPr indent="-381000" lvl="1" marL="914400" marR="0" rtl="0" algn="l">
              <a:lnSpc>
                <a:spcPct val="100000"/>
              </a:lnSpc>
              <a:spcBef>
                <a:spcPts val="0"/>
              </a:spcBef>
              <a:spcAft>
                <a:spcPts val="0"/>
              </a:spcAft>
              <a:buSzPts val="2400"/>
              <a:buChar char="○"/>
            </a:pPr>
            <a:r>
              <a:rPr lang="en"/>
              <a:t>Z = (B &amp;&amp; C)</a:t>
            </a:r>
            <a:endParaRPr/>
          </a:p>
          <a:p>
            <a:pPr indent="-381000" lvl="1" marL="914400" marR="0" rtl="0" algn="l">
              <a:lnSpc>
                <a:spcPct val="100000"/>
              </a:lnSpc>
              <a:spcBef>
                <a:spcPts val="0"/>
              </a:spcBef>
              <a:spcAft>
                <a:spcPts val="0"/>
              </a:spcAft>
              <a:buSzPts val="2400"/>
              <a:buChar char="○"/>
            </a:pPr>
            <a:r>
              <a:rPr lang="en"/>
              <a:t>Y = ((A &lt; 4) &amp;&amp; Z)</a:t>
            </a:r>
            <a:endParaRPr/>
          </a:p>
          <a:p>
            <a:pPr indent="-381000" lvl="1" marL="914400" rtl="0">
              <a:spcBef>
                <a:spcPts val="0"/>
              </a:spcBef>
              <a:spcAft>
                <a:spcPts val="0"/>
              </a:spcAft>
              <a:buSzPts val="2400"/>
              <a:buChar char="○"/>
            </a:pPr>
            <a:r>
              <a:rPr lang="en"/>
              <a:t>MC/DC can ensure that Z influences Y, but not that B influences Y. </a:t>
            </a:r>
            <a:endParaRPr/>
          </a:p>
          <a:p>
            <a:pPr indent="-381000" lvl="1" marL="914400" rtl="0">
              <a:spcBef>
                <a:spcPts val="0"/>
              </a:spcBef>
              <a:spcAft>
                <a:spcPts val="0"/>
              </a:spcAft>
              <a:buSzPts val="2400"/>
              <a:buChar char="○"/>
            </a:pPr>
            <a:r>
              <a:rPr lang="en"/>
              <a:t>This could </a:t>
            </a:r>
            <a:r>
              <a:rPr b="1" lang="en"/>
              <a:t>mask</a:t>
            </a:r>
            <a:r>
              <a:rPr lang="en"/>
              <a:t> a fault in B. </a:t>
            </a:r>
            <a:endParaRPr/>
          </a:p>
          <a:p>
            <a:pPr indent="-419100" lvl="0" marL="457200" marR="0" rtl="0" algn="l">
              <a:lnSpc>
                <a:spcPct val="100000"/>
              </a:lnSpc>
              <a:spcBef>
                <a:spcPts val="0"/>
              </a:spcBef>
              <a:spcAft>
                <a:spcPts val="0"/>
              </a:spcAft>
              <a:buSzPts val="3000"/>
              <a:buChar char="●"/>
            </a:pPr>
            <a:r>
              <a:rPr lang="en"/>
              <a:t>Coverage metrics focus on one element at a time (one statement, one branch).</a:t>
            </a:r>
            <a:endParaRPr/>
          </a:p>
          <a:p>
            <a:pPr indent="-381000" lvl="1" marL="914400" marR="0" rtl="0" algn="l">
              <a:lnSpc>
                <a:spcPct val="100000"/>
              </a:lnSpc>
              <a:spcBef>
                <a:spcPts val="0"/>
              </a:spcBef>
              <a:spcAft>
                <a:spcPts val="0"/>
              </a:spcAft>
              <a:buSzPts val="2400"/>
              <a:buChar char="○"/>
            </a:pPr>
            <a:r>
              <a:rPr lang="en"/>
              <a:t>Many issues occur over paths.</a:t>
            </a:r>
            <a:endParaRPr/>
          </a:p>
          <a:p>
            <a:pPr indent="-381000" lvl="1" marL="914400" marR="0" rtl="0" algn="l">
              <a:lnSpc>
                <a:spcPct val="100000"/>
              </a:lnSpc>
              <a:spcBef>
                <a:spcPts val="0"/>
              </a:spcBef>
              <a:spcAft>
                <a:spcPts val="0"/>
              </a:spcAft>
              <a:buSzPts val="2400"/>
              <a:buChar char="○"/>
            </a:pPr>
            <a:r>
              <a:rPr lang="en"/>
              <a:t>This is why path coverage is theoretically powerful.</a:t>
            </a:r>
            <a:endParaRPr/>
          </a:p>
        </p:txBody>
      </p:sp>
      <p:sp>
        <p:nvSpPr>
          <p:cNvPr id="87" name="Shape 8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Sensitivity to Structure</a:t>
            </a:r>
            <a:endParaRPr/>
          </a:p>
        </p:txBody>
      </p:sp>
      <p:sp>
        <p:nvSpPr>
          <p:cNvPr id="93" name="Shape 93"/>
          <p:cNvSpPr txBox="1"/>
          <p:nvPr>
            <p:ph idx="1" type="body"/>
          </p:nvPr>
        </p:nvSpPr>
        <p:spPr>
          <a:xfrm>
            <a:off x="457200" y="1600200"/>
            <a:ext cx="8229600" cy="2494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expr_1 = in_1 || in_2;     </a:t>
            </a:r>
            <a:endParaRPr sz="2400"/>
          </a:p>
          <a:p>
            <a:pPr indent="0" lvl="0" marL="0" marR="0" rtl="0" algn="l">
              <a:lnSpc>
                <a:spcPct val="100000"/>
              </a:lnSpc>
              <a:spcBef>
                <a:spcPts val="600"/>
              </a:spcBef>
              <a:spcAft>
                <a:spcPts val="0"/>
              </a:spcAft>
              <a:buClr>
                <a:schemeClr val="dk1"/>
              </a:buClr>
              <a:buSzPts val="1100"/>
              <a:buFont typeface="Arial"/>
              <a:buNone/>
            </a:pPr>
            <a:r>
              <a:rPr lang="en" sz="2400"/>
              <a:t>out_1 = expr_1 &amp;&amp; in_3;   </a:t>
            </a:r>
            <a:endParaRPr sz="2400"/>
          </a:p>
          <a:p>
            <a:pPr indent="0" lvl="0" marL="0" marR="0" rtl="0" algn="l">
              <a:lnSpc>
                <a:spcPct val="100000"/>
              </a:lnSpc>
              <a:spcBef>
                <a:spcPts val="600"/>
              </a:spcBef>
              <a:spcAft>
                <a:spcPts val="0"/>
              </a:spcAft>
              <a:buClr>
                <a:schemeClr val="dk1"/>
              </a:buClr>
              <a:buSzPts val="1100"/>
              <a:buFont typeface="Arial"/>
              <a:buNone/>
            </a:pPr>
            <a:r>
              <a:t/>
            </a:r>
            <a:endParaRPr sz="2400"/>
          </a:p>
          <a:p>
            <a:pPr indent="0" lvl="0" marL="0" marR="0" rtl="0" algn="l">
              <a:lnSpc>
                <a:spcPct val="100000"/>
              </a:lnSpc>
              <a:spcBef>
                <a:spcPts val="600"/>
              </a:spcBef>
              <a:spcAft>
                <a:spcPts val="0"/>
              </a:spcAft>
              <a:buClr>
                <a:schemeClr val="dk1"/>
              </a:buClr>
              <a:buSzPts val="1100"/>
              <a:buFont typeface="Arial"/>
              <a:buNone/>
            </a:pPr>
            <a:r>
              <a:rPr lang="en" sz="2400"/>
              <a:t>out_1 = (in_1 || in_2) &amp;&amp; in_3;</a:t>
            </a:r>
            <a:endParaRPr sz="2400"/>
          </a:p>
          <a:p>
            <a:pPr indent="0" lvl="0" marL="0" marR="0" rtl="0" algn="l">
              <a:lnSpc>
                <a:spcPct val="100000"/>
              </a:lnSpc>
              <a:spcBef>
                <a:spcPts val="600"/>
              </a:spcBef>
              <a:spcAft>
                <a:spcPts val="0"/>
              </a:spcAft>
              <a:buClr>
                <a:schemeClr val="dk1"/>
              </a:buClr>
              <a:buSzPts val="1100"/>
              <a:buFont typeface="Arial"/>
              <a:buNone/>
            </a:pPr>
            <a:r>
              <a:t/>
            </a:r>
            <a:endParaRPr sz="2400"/>
          </a:p>
          <a:p>
            <a:pPr indent="0" lvl="0" marL="0" marR="0" rtl="0" algn="l">
              <a:lnSpc>
                <a:spcPct val="100000"/>
              </a:lnSpc>
              <a:spcBef>
                <a:spcPts val="600"/>
              </a:spcBef>
              <a:spcAft>
                <a:spcPts val="0"/>
              </a:spcAft>
              <a:buNone/>
            </a:pPr>
            <a:r>
              <a:t/>
            </a:r>
            <a:endParaRPr sz="2400"/>
          </a:p>
        </p:txBody>
      </p:sp>
      <p:sp>
        <p:nvSpPr>
          <p:cNvPr id="94" name="Shape 94"/>
          <p:cNvSpPr txBox="1"/>
          <p:nvPr>
            <p:ph idx="2" type="body"/>
          </p:nvPr>
        </p:nvSpPr>
        <p:spPr>
          <a:xfrm>
            <a:off x="552600" y="3852700"/>
            <a:ext cx="8134200" cy="24219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Both pieces of code do the same thing.</a:t>
            </a:r>
            <a:endParaRPr/>
          </a:p>
          <a:p>
            <a:pPr indent="-419100" lvl="0" marL="457200" rtl="0">
              <a:spcBef>
                <a:spcPts val="0"/>
              </a:spcBef>
              <a:spcAft>
                <a:spcPts val="0"/>
              </a:spcAft>
              <a:buSzPts val="3000"/>
              <a:buChar char="●"/>
            </a:pPr>
            <a:r>
              <a:rPr lang="en"/>
              <a:t>How code is written impacts the number and type of tests needed.</a:t>
            </a:r>
            <a:endParaRPr/>
          </a:p>
          <a:p>
            <a:pPr indent="-419100" lvl="0" marL="457200" rtl="0">
              <a:spcBef>
                <a:spcPts val="0"/>
              </a:spcBef>
              <a:spcAft>
                <a:spcPts val="0"/>
              </a:spcAft>
              <a:buSzPts val="3000"/>
              <a:buChar char="●"/>
            </a:pPr>
            <a:r>
              <a:rPr lang="en"/>
              <a:t>Simpler statements result in simpler tests.</a:t>
            </a:r>
            <a:endParaRPr/>
          </a:p>
          <a:p>
            <a:pPr indent="-381000" lvl="1" marL="914400" rtl="0">
              <a:spcBef>
                <a:spcPts val="0"/>
              </a:spcBef>
              <a:spcAft>
                <a:spcPts val="0"/>
              </a:spcAft>
              <a:buSzPts val="2400"/>
              <a:buChar char="○"/>
            </a:pPr>
            <a:r>
              <a:rPr lang="en"/>
              <a:t>Introduces risk of </a:t>
            </a:r>
            <a:r>
              <a:rPr b="1" lang="en"/>
              <a:t>masking </a:t>
            </a:r>
            <a:r>
              <a:rPr lang="en"/>
              <a:t>between expressions.</a:t>
            </a:r>
            <a:endParaRPr/>
          </a:p>
        </p:txBody>
      </p:sp>
      <p:sp>
        <p:nvSpPr>
          <p:cNvPr id="95" name="Shape 9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Shape 100"/>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Sensitivity to Oracle</a:t>
            </a:r>
            <a:endParaRPr/>
          </a:p>
        </p:txBody>
      </p:sp>
      <p:sp>
        <p:nvSpPr>
          <p:cNvPr id="101" name="Shape 10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oracle judges test correctness.</a:t>
            </a:r>
            <a:endParaRPr/>
          </a:p>
          <a:p>
            <a:pPr indent="-381000" lvl="1" marL="914400" marR="0" rtl="0" algn="l">
              <a:lnSpc>
                <a:spcPct val="100000"/>
              </a:lnSpc>
              <a:spcBef>
                <a:spcPts val="0"/>
              </a:spcBef>
              <a:spcAft>
                <a:spcPts val="0"/>
              </a:spcAft>
              <a:buSzPts val="2400"/>
              <a:buChar char="○"/>
            </a:pPr>
            <a:r>
              <a:rPr lang="en"/>
              <a:t>We need to choose what results we check when writing an oracle.</a:t>
            </a:r>
            <a:endParaRPr/>
          </a:p>
          <a:p>
            <a:pPr indent="-419100" lvl="0" marL="457200" marR="0" rtl="0" algn="l">
              <a:lnSpc>
                <a:spcPct val="100000"/>
              </a:lnSpc>
              <a:spcBef>
                <a:spcPts val="0"/>
              </a:spcBef>
              <a:spcAft>
                <a:spcPts val="0"/>
              </a:spcAft>
              <a:buSzPts val="3000"/>
              <a:buChar char="●"/>
            </a:pPr>
            <a:r>
              <a:rPr lang="en"/>
              <a:t>Typically, we check certain output variables.</a:t>
            </a:r>
            <a:endParaRPr/>
          </a:p>
          <a:p>
            <a:pPr indent="-381000" lvl="1" marL="914400" marR="0" rtl="0" algn="l">
              <a:lnSpc>
                <a:spcPct val="100000"/>
              </a:lnSpc>
              <a:spcBef>
                <a:spcPts val="0"/>
              </a:spcBef>
              <a:spcAft>
                <a:spcPts val="0"/>
              </a:spcAft>
              <a:buSzPts val="2400"/>
              <a:buChar char="○"/>
            </a:pPr>
            <a:r>
              <a:rPr lang="en"/>
              <a:t>However, </a:t>
            </a:r>
            <a:r>
              <a:rPr b="1" lang="en"/>
              <a:t>masking</a:t>
            </a:r>
            <a:r>
              <a:rPr lang="en"/>
              <a:t> can prevent us from noticing a fault if we do not check the right variables.</a:t>
            </a:r>
            <a:endParaRPr/>
          </a:p>
          <a:p>
            <a:pPr indent="-381000" lvl="1" marL="914400" marR="0" rtl="0" algn="l">
              <a:lnSpc>
                <a:spcPct val="100000"/>
              </a:lnSpc>
              <a:spcBef>
                <a:spcPts val="0"/>
              </a:spcBef>
              <a:spcAft>
                <a:spcPts val="0"/>
              </a:spcAft>
              <a:buSzPts val="2400"/>
              <a:buChar char="○"/>
            </a:pPr>
            <a:r>
              <a:rPr lang="en"/>
              <a:t>We can’t monitor and check all variables.</a:t>
            </a:r>
            <a:endParaRPr/>
          </a:p>
          <a:p>
            <a:pPr indent="-381000" lvl="1" marL="914400" marR="0" rtl="0" algn="l">
              <a:lnSpc>
                <a:spcPct val="100000"/>
              </a:lnSpc>
              <a:spcBef>
                <a:spcPts val="0"/>
              </a:spcBef>
              <a:spcAft>
                <a:spcPts val="0"/>
              </a:spcAft>
              <a:buSzPts val="2400"/>
              <a:buChar char="○"/>
            </a:pPr>
            <a:r>
              <a:rPr lang="en"/>
              <a:t>But, we can carefully choose a small number of bottleneck points and check those.</a:t>
            </a:r>
            <a:endParaRPr/>
          </a:p>
          <a:p>
            <a:pPr indent="-381000" lvl="2" marL="1371600" marR="0" rtl="0" algn="l">
              <a:lnSpc>
                <a:spcPct val="100000"/>
              </a:lnSpc>
              <a:spcBef>
                <a:spcPts val="0"/>
              </a:spcBef>
              <a:spcAft>
                <a:spcPts val="0"/>
              </a:spcAft>
              <a:buSzPts val="2400"/>
              <a:buChar char="■"/>
            </a:pPr>
            <a:r>
              <a:rPr lang="en"/>
              <a:t>Some techniques for choosing these, but still more research to be done.</a:t>
            </a:r>
            <a:endParaRPr/>
          </a:p>
        </p:txBody>
      </p:sp>
      <p:sp>
        <p:nvSpPr>
          <p:cNvPr id="102" name="Shape 10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Shape 10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Coverage Effectiveness</a:t>
            </a:r>
            <a:endParaRPr/>
          </a:p>
        </p:txBody>
      </p:sp>
      <p:pic>
        <p:nvPicPr>
          <p:cNvPr id="108" name="Shape 108"/>
          <p:cNvPicPr preferRelativeResize="0"/>
          <p:nvPr/>
        </p:nvPicPr>
        <p:blipFill>
          <a:blip r:embed="rId3">
            <a:alphaModFix/>
          </a:blip>
          <a:stretch>
            <a:fillRect/>
          </a:stretch>
        </p:blipFill>
        <p:spPr>
          <a:xfrm>
            <a:off x="1667050" y="1636975"/>
            <a:ext cx="5867400" cy="4819650"/>
          </a:xfrm>
          <a:prstGeom prst="rect">
            <a:avLst/>
          </a:prstGeom>
          <a:noFill/>
          <a:ln>
            <a:noFill/>
          </a:ln>
        </p:spPr>
      </p:pic>
      <p:sp>
        <p:nvSpPr>
          <p:cNvPr id="109" name="Shape 109"/>
          <p:cNvSpPr/>
          <p:nvPr/>
        </p:nvSpPr>
        <p:spPr>
          <a:xfrm>
            <a:off x="2296675" y="5415900"/>
            <a:ext cx="692100" cy="694200"/>
          </a:xfrm>
          <a:prstGeom prst="ellipse">
            <a:avLst/>
          </a:prstGeom>
          <a:noFill/>
          <a:ln cap="flat" cmpd="sng" w="38100">
            <a:solidFill>
              <a:srgbClr val="9900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0" name="Shape 110"/>
          <p:cNvSpPr/>
          <p:nvPr/>
        </p:nvSpPr>
        <p:spPr>
          <a:xfrm>
            <a:off x="5394525" y="3642650"/>
            <a:ext cx="1762500" cy="1036200"/>
          </a:xfrm>
          <a:prstGeom prst="rect">
            <a:avLst/>
          </a:prstGeom>
          <a:solidFill>
            <a:srgbClr val="FFFFFF"/>
          </a:solidFill>
          <a:ln cap="flat" cmpd="sng" w="19050">
            <a:solidFill>
              <a:srgbClr val="FFFF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11" name="Shape 111"/>
          <p:cNvSpPr/>
          <p:nvPr/>
        </p:nvSpPr>
        <p:spPr>
          <a:xfrm>
            <a:off x="2296675" y="2214075"/>
            <a:ext cx="692100" cy="694200"/>
          </a:xfrm>
          <a:prstGeom prst="ellipse">
            <a:avLst/>
          </a:prstGeom>
          <a:noFill/>
          <a:ln cap="flat" cmpd="sng" w="38100">
            <a:solidFill>
              <a:srgbClr val="9900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2" name="Shape 112"/>
          <p:cNvCxnSpPr>
            <a:stCxn id="109" idx="0"/>
            <a:endCxn id="111" idx="4"/>
          </p:cNvCxnSpPr>
          <p:nvPr/>
        </p:nvCxnSpPr>
        <p:spPr>
          <a:xfrm rot="10800000">
            <a:off x="2642725" y="2908200"/>
            <a:ext cx="0" cy="2507700"/>
          </a:xfrm>
          <a:prstGeom prst="straightConnector1">
            <a:avLst/>
          </a:prstGeom>
          <a:noFill/>
          <a:ln cap="flat" cmpd="sng" w="38100">
            <a:solidFill>
              <a:srgbClr val="9900FF"/>
            </a:solidFill>
            <a:prstDash val="solid"/>
            <a:round/>
            <a:headEnd len="lg" w="lg" type="none"/>
            <a:tailEnd len="lg" w="lg" type="triangle"/>
          </a:ln>
        </p:spPr>
      </p:cxnSp>
      <p:sp>
        <p:nvSpPr>
          <p:cNvPr id="113" name="Shape 113"/>
          <p:cNvSpPr txBox="1"/>
          <p:nvPr/>
        </p:nvSpPr>
        <p:spPr>
          <a:xfrm>
            <a:off x="2820100" y="3375600"/>
            <a:ext cx="1837200" cy="76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9900FF"/>
                </a:solidFill>
              </a:rPr>
              <a:t>Sensitive to choice of </a:t>
            </a:r>
            <a:r>
              <a:rPr b="1" lang="en" sz="1800">
                <a:solidFill>
                  <a:srgbClr val="9900FF"/>
                </a:solidFill>
              </a:rPr>
              <a:t>oracle</a:t>
            </a:r>
            <a:r>
              <a:rPr lang="en" sz="1800">
                <a:solidFill>
                  <a:srgbClr val="9900FF"/>
                </a:solidFill>
              </a:rPr>
              <a:t>.</a:t>
            </a:r>
            <a:endParaRPr sz="1800">
              <a:solidFill>
                <a:srgbClr val="9900FF"/>
              </a:solidFill>
            </a:endParaRPr>
          </a:p>
        </p:txBody>
      </p:sp>
      <p:sp>
        <p:nvSpPr>
          <p:cNvPr id="114" name="Shape 114"/>
          <p:cNvSpPr/>
          <p:nvPr/>
        </p:nvSpPr>
        <p:spPr>
          <a:xfrm>
            <a:off x="6842350" y="2442050"/>
            <a:ext cx="692100" cy="694200"/>
          </a:xfrm>
          <a:prstGeom prst="ellipse">
            <a:avLst/>
          </a:prstGeom>
          <a:noFill/>
          <a:ln cap="flat" cmpd="sng" w="38100">
            <a:solidFill>
              <a:srgbClr val="9900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5" name="Shape 115"/>
          <p:cNvCxnSpPr>
            <a:stCxn id="109" idx="6"/>
            <a:endCxn id="114" idx="3"/>
          </p:cNvCxnSpPr>
          <p:nvPr/>
        </p:nvCxnSpPr>
        <p:spPr>
          <a:xfrm flipH="1" rot="10800000">
            <a:off x="2988775" y="3034500"/>
            <a:ext cx="3954900" cy="2728500"/>
          </a:xfrm>
          <a:prstGeom prst="straightConnector1">
            <a:avLst/>
          </a:prstGeom>
          <a:noFill/>
          <a:ln cap="flat" cmpd="sng" w="38100">
            <a:solidFill>
              <a:srgbClr val="9900FF"/>
            </a:solidFill>
            <a:prstDash val="solid"/>
            <a:round/>
            <a:headEnd len="lg" w="lg" type="none"/>
            <a:tailEnd len="lg" w="lg" type="triangle"/>
          </a:ln>
        </p:spPr>
      </p:cxnSp>
      <p:sp>
        <p:nvSpPr>
          <p:cNvPr id="116" name="Shape 116"/>
          <p:cNvSpPr txBox="1"/>
          <p:nvPr/>
        </p:nvSpPr>
        <p:spPr>
          <a:xfrm>
            <a:off x="5357175" y="4014188"/>
            <a:ext cx="1837200" cy="76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9900FF"/>
                </a:solidFill>
              </a:rPr>
              <a:t>Sensitive to </a:t>
            </a:r>
            <a:r>
              <a:rPr b="1" lang="en" sz="1800">
                <a:solidFill>
                  <a:srgbClr val="9900FF"/>
                </a:solidFill>
              </a:rPr>
              <a:t>structuring of the system.</a:t>
            </a:r>
            <a:endParaRPr b="1" sz="1800">
              <a:solidFill>
                <a:srgbClr val="9900FF"/>
              </a:solidFill>
            </a:endParaRPr>
          </a:p>
        </p:txBody>
      </p:sp>
      <p:sp>
        <p:nvSpPr>
          <p:cNvPr id="117" name="Shape 117"/>
          <p:cNvSpPr/>
          <p:nvPr/>
        </p:nvSpPr>
        <p:spPr>
          <a:xfrm>
            <a:off x="6842350" y="1582900"/>
            <a:ext cx="692100" cy="694200"/>
          </a:xfrm>
          <a:prstGeom prst="ellipse">
            <a:avLst/>
          </a:prstGeom>
          <a:noFill/>
          <a:ln cap="flat" cmpd="sng" w="38100">
            <a:solidFill>
              <a:srgbClr val="9900FF"/>
            </a:solidFill>
            <a:prstDash val="solid"/>
            <a:round/>
            <a:headEnd len="med" w="med" type="none"/>
            <a:tailEnd len="med" w="med"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18" name="Shape 118"/>
          <p:cNvCxnSpPr>
            <a:stCxn id="114" idx="0"/>
            <a:endCxn id="117" idx="4"/>
          </p:cNvCxnSpPr>
          <p:nvPr/>
        </p:nvCxnSpPr>
        <p:spPr>
          <a:xfrm rot="10800000">
            <a:off x="7188400" y="2277050"/>
            <a:ext cx="0" cy="165000"/>
          </a:xfrm>
          <a:prstGeom prst="straightConnector1">
            <a:avLst/>
          </a:prstGeom>
          <a:noFill/>
          <a:ln cap="flat" cmpd="sng" w="19050">
            <a:solidFill>
              <a:srgbClr val="9900FF"/>
            </a:solidFill>
            <a:prstDash val="solid"/>
            <a:round/>
            <a:headEnd len="lg" w="lg" type="none"/>
            <a:tailEnd len="lg" w="lg" type="triangle"/>
          </a:ln>
        </p:spPr>
      </p:cxnSp>
      <p:sp>
        <p:nvSpPr>
          <p:cNvPr id="119" name="Shape 119"/>
          <p:cNvSpPr txBox="1"/>
          <p:nvPr/>
        </p:nvSpPr>
        <p:spPr>
          <a:xfrm>
            <a:off x="5244575" y="1636975"/>
            <a:ext cx="1526400" cy="7692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lang="en" sz="1800">
                <a:solidFill>
                  <a:srgbClr val="9900FF"/>
                </a:solidFill>
              </a:rPr>
              <a:t>Still sensitive to choice of </a:t>
            </a:r>
            <a:r>
              <a:rPr b="1" lang="en" sz="1800">
                <a:solidFill>
                  <a:srgbClr val="9900FF"/>
                </a:solidFill>
              </a:rPr>
              <a:t>oracle</a:t>
            </a:r>
            <a:r>
              <a:rPr lang="en" sz="1800">
                <a:solidFill>
                  <a:srgbClr val="9900FF"/>
                </a:solidFill>
              </a:rPr>
              <a:t>.</a:t>
            </a:r>
            <a:endParaRPr sz="1800">
              <a:solidFill>
                <a:srgbClr val="9900FF"/>
              </a:solidFill>
            </a:endParaRPr>
          </a:p>
        </p:txBody>
      </p:sp>
      <p:sp>
        <p:nvSpPr>
          <p:cNvPr id="120" name="Shape 1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