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 id="2147483660" r:id="rId6"/>
    <p:sldMasterId id="214748366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C5A0D38-30FC-4E6A-9F60-85783007F854}">
  <a:tblStyle styleId="{0C5A0D38-30FC-4E6A-9F60-85783007F85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B6D74CC-993D-42B3-83B3-8B0737914E8A}" styleName="Table_1">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05f841bcae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05f841bcae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100">
                <a:latin typeface="Arial"/>
                <a:ea typeface="Arial"/>
                <a:cs typeface="Arial"/>
                <a:sym typeface="Arial"/>
              </a:rPr>
              <a:t>We do not expect an exhaustive feature model, but you should capture an interesting set of features and variation points. Above, we recommended 15-25 features, but this is not an exact rule as many answers will differ. It is more important to demonstrate your knowledge. You are recommended to add some explanation and not just present the diagram. Features should be arranged in a reasonable hierarchy, with appropriate cross tree constraints</a:t>
            </a:r>
            <a:endParaRPr/>
          </a:p>
        </p:txBody>
      </p:sp>
      <p:sp>
        <p:nvSpPr>
          <p:cNvPr id="165" name="Google Shape;165;g105f841bcae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05f841bcae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05f841bcae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latin typeface="Arial"/>
                <a:ea typeface="Arial"/>
                <a:cs typeface="Arial"/>
                <a:sym typeface="Arial"/>
              </a:rPr>
              <a:t>We do not expect an exhaustive feature model, but you should capture an interesting set of features and variation points. Above, we recommended 15-25 features, but this is not an exact rule as many answers will differ. It is more important to demonstrate your knowledge. You are recommended to add some explanation and not just present the diagram. Features should be arranged in a reasonable hierarchy, with appropriate cross tree constraints</a:t>
            </a:r>
            <a:endParaRPr/>
          </a:p>
        </p:txBody>
      </p:sp>
      <p:sp>
        <p:nvSpPr>
          <p:cNvPr id="173" name="Google Shape;173;g105f841bcae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105f841bcae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105f841bcae_0_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latin typeface="Arial"/>
                <a:ea typeface="Arial"/>
                <a:cs typeface="Arial"/>
                <a:sym typeface="Arial"/>
              </a:rPr>
              <a:t>(reminder on model structures)</a:t>
            </a:r>
            <a:br>
              <a:rPr lang="sv-SE" sz="1100">
                <a:latin typeface="Arial"/>
                <a:ea typeface="Arial"/>
                <a:cs typeface="Arial"/>
                <a:sym typeface="Arial"/>
              </a:rPr>
            </a:br>
            <a:r>
              <a:rPr lang="sv-SE" sz="1100">
                <a:latin typeface="Arial"/>
                <a:ea typeface="Arial"/>
                <a:cs typeface="Arial"/>
                <a:sym typeface="Arial"/>
              </a:rPr>
              <a:t>Consider the following Feature Models.Translate the feature model into a propositional logic formula. Note that the logical expressions next to models A, B, and D are cross-tree constraints that must be incorporated as well.</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Provide two valid and two invalid feature selections (if possible).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Determine whether the feature model is consistent (are there any valid configurations?). If it is not consistent, identify one reason why.</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p:txBody>
      </p:sp>
      <p:sp>
        <p:nvSpPr>
          <p:cNvPr id="181" name="Google Shape;181;g105f841bcae_0_4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5f841bcae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5f841bcae_0_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100">
              <a:latin typeface="Arial"/>
              <a:ea typeface="Arial"/>
              <a:cs typeface="Arial"/>
              <a:sym typeface="Arial"/>
            </a:endParaRPr>
          </a:p>
        </p:txBody>
      </p:sp>
      <p:sp>
        <p:nvSpPr>
          <p:cNvPr id="190" name="Google Shape;190;g105f841bcae_0_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05f841bcae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05f841bcae_0_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latin typeface="Arial"/>
                <a:ea typeface="Arial"/>
                <a:cs typeface="Arial"/>
                <a:sym typeface="Arial"/>
              </a:rPr>
              <a:t>Consider the following Feature Models. </a:t>
            </a:r>
            <a:r>
              <a:rPr b="1" lang="sv-SE" sz="1100">
                <a:latin typeface="Arial"/>
                <a:ea typeface="Arial"/>
                <a:cs typeface="Arial"/>
                <a:sym typeface="Arial"/>
              </a:rPr>
              <a:t>Start with Models A and B. If you have time, also try Models C and D.</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Translate the feature model into a propositional logic formula. Note that the logical expressions next to models A, B, and D are cross-tree constraints that must be incorporated as well.</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Provide two valid and two invalid feature selections (if possible).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Determine whether the feature model is consistent (are there any valid configurations?). If it is not consistent, identify one reason why.</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p:txBody>
      </p:sp>
      <p:sp>
        <p:nvSpPr>
          <p:cNvPr id="201" name="Google Shape;201;g105f841bcae_0_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105f841bcae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105f841bcae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latin typeface="Arial"/>
                <a:ea typeface="Arial"/>
                <a:cs typeface="Arial"/>
                <a:sym typeface="Arial"/>
              </a:rPr>
              <a:t>Consider the following Feature Models. </a:t>
            </a:r>
            <a:r>
              <a:rPr b="1" lang="sv-SE" sz="1100">
                <a:latin typeface="Arial"/>
                <a:ea typeface="Arial"/>
                <a:cs typeface="Arial"/>
                <a:sym typeface="Arial"/>
              </a:rPr>
              <a:t>Start with Models A and B. If you have time, also try Models C and D.</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Translate the feature model into a propositional logic formula. Note that the logical expressions next to models A, B, and D are cross-tree constraints that must be incorporated as well.</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Provide two valid and two invalid feature selections (if possible).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Determine whether the feature model is consistent (are there any valid configurations?). If it is not consistent, identify one reason why.</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p:txBody>
      </p:sp>
      <p:sp>
        <p:nvSpPr>
          <p:cNvPr id="212" name="Google Shape;212;g105f841bcae_0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5f841bcae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5f841bcae_0_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latin typeface="Arial"/>
                <a:ea typeface="Arial"/>
                <a:cs typeface="Arial"/>
                <a:sym typeface="Arial"/>
              </a:rPr>
              <a:t>Consider the following Feature Models. </a:t>
            </a:r>
            <a:r>
              <a:rPr b="1" lang="sv-SE" sz="1100">
                <a:latin typeface="Arial"/>
                <a:ea typeface="Arial"/>
                <a:cs typeface="Arial"/>
                <a:sym typeface="Arial"/>
              </a:rPr>
              <a:t>Start with Models A and B. If you have time, also try Models C and D.</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Translate the feature model into a propositional logic formula. Note that the logical expressions next to models A, B, and D are cross-tree constraints that must be incorporated as well.</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Provide two valid and two invalid feature selections (if possible).</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Determine whether the feature model is consistent (are there any valid configurations?). If it is not consistent, identify one reason why.</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p:txBody>
      </p:sp>
      <p:sp>
        <p:nvSpPr>
          <p:cNvPr id="223" name="Google Shape;223;g105f841bcae_0_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5f841bcae_0_1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5f841bcae_0_1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298450" lvl="0" marL="457200" rtl="0" algn="just">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Consider compile-time and load-time binding of variability decisions.</a:t>
            </a:r>
            <a:endParaRPr sz="1100">
              <a:latin typeface="Arial"/>
              <a:ea typeface="Arial"/>
              <a:cs typeface="Arial"/>
              <a:sym typeface="Arial"/>
            </a:endParaRPr>
          </a:p>
          <a:p>
            <a:pPr indent="-298450" lvl="1" marL="914400" rtl="0" algn="just">
              <a:lnSpc>
                <a:spcPct val="115000"/>
              </a:lnSpc>
              <a:spcBef>
                <a:spcPts val="0"/>
              </a:spcBef>
              <a:spcAft>
                <a:spcPts val="0"/>
              </a:spcAft>
              <a:buClr>
                <a:schemeClr val="dk1"/>
              </a:buClr>
              <a:buSzPts val="1100"/>
              <a:buAutoNum type="alphaLcPeriod"/>
            </a:pPr>
            <a:r>
              <a:rPr lang="sv-SE" sz="1100">
                <a:latin typeface="Arial"/>
                <a:ea typeface="Arial"/>
                <a:cs typeface="Arial"/>
                <a:sym typeface="Arial"/>
              </a:rPr>
              <a:t>Define each and note how they differ from each other.</a:t>
            </a:r>
            <a:endParaRPr sz="1100">
              <a:latin typeface="Arial"/>
              <a:ea typeface="Arial"/>
              <a:cs typeface="Arial"/>
              <a:sym typeface="Arial"/>
            </a:endParaRPr>
          </a:p>
          <a:p>
            <a:pPr indent="-298450" lvl="1" marL="914400" rtl="0" algn="just">
              <a:lnSpc>
                <a:spcPct val="115000"/>
              </a:lnSpc>
              <a:spcBef>
                <a:spcPts val="0"/>
              </a:spcBef>
              <a:spcAft>
                <a:spcPts val="0"/>
              </a:spcAft>
              <a:buClr>
                <a:schemeClr val="dk1"/>
              </a:buClr>
              <a:buSzPts val="1100"/>
              <a:buAutoNum type="alphaLcPeriod"/>
            </a:pPr>
            <a:r>
              <a:rPr lang="sv-SE" sz="1100">
                <a:latin typeface="Arial"/>
                <a:ea typeface="Arial"/>
                <a:cs typeface="Arial"/>
                <a:sym typeface="Arial"/>
              </a:rPr>
              <a:t>Explain potential advantages and disadvantages of each.</a:t>
            </a:r>
            <a:endParaRPr/>
          </a:p>
        </p:txBody>
      </p:sp>
      <p:sp>
        <p:nvSpPr>
          <p:cNvPr id="234" name="Google Shape;234;g105f841bcae_0_1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05f841bcae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05f841bcae_0_1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sv-SE"/>
              <a:t>Compile-time binding</a:t>
            </a:r>
            <a:r>
              <a:rPr lang="sv-SE"/>
              <a:t> is when variability decisions are made when the code is compiled. Preprocessors are the most common form of this style of binding. Unselected features are removed from the compiled binary, resulting in a smaller, simpler compiled unit. This results in faster code, with less overhead and lighter requirements in terms of disc space and memory consumed. It may also result in more secure code. The negative side of this style is that the user loses any control of reconfiguration and can make no further customizations without requesting a new compiled binary. This is a common style in embedded development, where the additional efficiency is beneficial and reconfiguration is not needed. </a:t>
            </a:r>
            <a:endParaRPr/>
          </a:p>
          <a:p>
            <a:pPr indent="0" lvl="0" marL="0" rtl="0" algn="l">
              <a:spcBef>
                <a:spcPts val="0"/>
              </a:spcBef>
              <a:spcAft>
                <a:spcPts val="0"/>
              </a:spcAft>
              <a:buNone/>
            </a:pPr>
            <a:r>
              <a:t/>
            </a:r>
            <a:endParaRPr/>
          </a:p>
        </p:txBody>
      </p:sp>
      <p:sp>
        <p:nvSpPr>
          <p:cNvPr id="242" name="Google Shape;242;g105f841bcae_0_1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5f841bcae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5f841bcae_0_1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sv-SE"/>
              <a:t>Load-time binding </a:t>
            </a:r>
            <a:r>
              <a:rPr lang="sv-SE"/>
              <a:t>is when variability decisions are made when the program is executed, usually by providing flags through the command line or setting them in a configuration file. The decisions are read in and set as the program starts to run. All features remain in the compiled binary and are accessible. However, to change the configuration, the program must be re-executed with new settings. This form is often implemented using design patterns or parameters. This form of binding is less efficient than compile-time binding and can lead to slow or insecure code. However, it offers far more flexibility to the user, who is free to customize the program to their specific needs.</a:t>
            </a:r>
            <a:endParaRPr/>
          </a:p>
          <a:p>
            <a:pPr indent="0" lvl="0" marL="0" rtl="0" algn="l">
              <a:spcBef>
                <a:spcPts val="0"/>
              </a:spcBef>
              <a:spcAft>
                <a:spcPts val="0"/>
              </a:spcAft>
              <a:buNone/>
            </a:pPr>
            <a:r>
              <a:t/>
            </a:r>
            <a:endParaRPr/>
          </a:p>
        </p:txBody>
      </p:sp>
      <p:sp>
        <p:nvSpPr>
          <p:cNvPr id="250" name="Google Shape;250;g105f841bcae_0_17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940c50d2d3_0_4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 name="Google Shape;89;g940c50d2d3_0_4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100">
                <a:latin typeface="Arial"/>
                <a:ea typeface="Arial"/>
                <a:cs typeface="Arial"/>
                <a:sym typeface="Arial"/>
              </a:rPr>
              <a:t>Today is our last lecture, and today, we’re going to use the class to recap what we have covered. The goal of this course wasto present advanced techniques aimed at creating complex systems with many interacting features and variable configurations. We examined the design, implementation, and verification of complex systems, focusing on managing complexity at different stages of the system development life cycle. We will also examine how the development process must be organized to deliver such systems. (go over core topics). Mainly, today, we will be summarizing the material we covered, presenting some of the highlights. This is a great chance to ask questions and get clarification. We will be watching the chat as we present, and will be happy to spend a few minutes handling anything that is still confusing that we glossed over before.</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90" name="Google Shape;90;g940c50d2d3_0_4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05f841bcae_0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05f841bcae_0_17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Discuss which binding times (compile, load, run-time) are suitable (or ideal, or necessary) for the following features:</a:t>
            </a:r>
            <a:endParaRPr/>
          </a:p>
          <a:p>
            <a:pPr indent="0" lvl="0" marL="0" rtl="0" algn="l">
              <a:spcBef>
                <a:spcPts val="0"/>
              </a:spcBef>
              <a:spcAft>
                <a:spcPts val="0"/>
              </a:spcAft>
              <a:buNone/>
            </a:pPr>
            <a:r>
              <a:rPr lang="sv-SE"/>
              <a:t>Multiple alternative localization features (language selection, metric versus imperial units, and so forth) for the graphical user interface of a satellite navigation system.</a:t>
            </a:r>
            <a:endParaRPr/>
          </a:p>
          <a:p>
            <a:pPr indent="0" lvl="0" marL="0" rtl="0" algn="l">
              <a:spcBef>
                <a:spcPts val="0"/>
              </a:spcBef>
              <a:spcAft>
                <a:spcPts val="0"/>
              </a:spcAft>
              <a:buNone/>
            </a:pPr>
            <a:r>
              <a:rPr lang="sv-SE"/>
              <a:t>(click)</a:t>
            </a:r>
            <a:r>
              <a:rPr lang="sv-SE" sz="1100">
                <a:latin typeface="Arial"/>
                <a:ea typeface="Arial"/>
                <a:cs typeface="Arial"/>
                <a:sym typeface="Arial"/>
              </a:rPr>
              <a:t>Run-time. The user may wish to change their preferences without a full reboot. Multiple users may share the same device, and you could even customize the options for each profile.</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258" name="Google Shape;258;g105f841bcae_0_17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5f841bcae_0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5f841bcae_0_1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Discuss which binding times (compile, load, run-time) are suitable (or ideal, or necessary) for the following features:</a:t>
            </a:r>
            <a:endParaRPr/>
          </a:p>
          <a:p>
            <a:pPr indent="-298450" lvl="1" marL="914400" rtl="0" algn="just">
              <a:lnSpc>
                <a:spcPct val="115000"/>
              </a:lnSpc>
              <a:spcBef>
                <a:spcPts val="0"/>
              </a:spcBef>
              <a:spcAft>
                <a:spcPts val="0"/>
              </a:spcAft>
              <a:buClr>
                <a:schemeClr val="dk1"/>
              </a:buClr>
              <a:buSzPts val="1100"/>
              <a:buAutoNum type="alphaLcPeriod"/>
            </a:pPr>
            <a:r>
              <a:rPr lang="sv-SE" sz="1100">
                <a:latin typeface="Arial"/>
                <a:ea typeface="Arial"/>
                <a:cs typeface="Arial"/>
                <a:sym typeface="Arial"/>
              </a:rPr>
              <a:t>Two alternative sorting features in a database system: a very fast and a power- efficient sorting algorithm.</a:t>
            </a:r>
            <a:endParaRPr/>
          </a:p>
          <a:p>
            <a:pPr indent="0" lvl="0" marL="0" rtl="0" algn="l">
              <a:spcBef>
                <a:spcPts val="0"/>
              </a:spcBef>
              <a:spcAft>
                <a:spcPts val="0"/>
              </a:spcAft>
              <a:buNone/>
            </a:pPr>
            <a:r>
              <a:rPr lang="sv-SE"/>
              <a:t>(click) </a:t>
            </a:r>
            <a:r>
              <a:rPr lang="sv-SE" sz="1100">
                <a:latin typeface="Arial"/>
                <a:ea typeface="Arial"/>
                <a:cs typeface="Arial"/>
                <a:sym typeface="Arial"/>
              </a:rPr>
              <a:t>Load-time or run-time. We may want to switch based on current needs (performance when plugged-in, power-efficient when on battery). Run-time is likely ideal, as we could switch based on battery state. However, we also should consider the potential issues of switching algorithms during run-time. If there would be issues with elements of the system working with that data that could result from changing algorithms, we might want to wait until reloading the program.</a:t>
            </a:r>
            <a:endParaRPr/>
          </a:p>
        </p:txBody>
      </p:sp>
      <p:sp>
        <p:nvSpPr>
          <p:cNvPr id="267" name="Google Shape;267;g105f841bcae_0_1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5f841bcae_0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5f841bcae_0_1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Discuss which binding times (compile, load, run-time) are suitable (or ideal, or necessary) for the following features:</a:t>
            </a:r>
            <a:endParaRPr/>
          </a:p>
          <a:p>
            <a:pPr indent="-298450" lvl="1" marL="914400" rtl="0" algn="just">
              <a:lnSpc>
                <a:spcPct val="115000"/>
              </a:lnSpc>
              <a:spcBef>
                <a:spcPts val="0"/>
              </a:spcBef>
              <a:spcAft>
                <a:spcPts val="0"/>
              </a:spcAft>
              <a:buClr>
                <a:schemeClr val="dk1"/>
              </a:buClr>
              <a:buSzPts val="1100"/>
              <a:buAutoNum type="alphaLcPeriod"/>
            </a:pPr>
            <a:r>
              <a:rPr lang="sv-SE" sz="1100">
                <a:latin typeface="Arial"/>
                <a:ea typeface="Arial"/>
                <a:cs typeface="Arial"/>
                <a:sym typeface="Arial"/>
              </a:rPr>
              <a:t>Two alternative features in an operating system: single-processor support and multi-processor support.</a:t>
            </a:r>
            <a:endParaRPr/>
          </a:p>
          <a:p>
            <a:pPr indent="0" lvl="0" marL="0" rtl="0" algn="l">
              <a:spcBef>
                <a:spcPts val="0"/>
              </a:spcBef>
              <a:spcAft>
                <a:spcPts val="0"/>
              </a:spcAft>
              <a:buNone/>
            </a:pPr>
            <a:r>
              <a:rPr lang="sv-SE"/>
              <a:t>(click) </a:t>
            </a:r>
            <a:r>
              <a:rPr lang="sv-SE" sz="1100">
                <a:latin typeface="Arial"/>
                <a:ea typeface="Arial"/>
                <a:cs typeface="Arial"/>
                <a:sym typeface="Arial"/>
              </a:rPr>
              <a:t>Compile-time or load-time. At minimum, you will not change the hardware configuration without a reboot. You may want this as load-time, as you could conceivably change the CPU and then boot the computer again. However, this scenario, in the real world, is usually a compile-time decision. You would select the feature, then generate the right executable. This is because companies often sell multiple products for different scenarios (e.g., a server version of the OS optimized for many-processors).</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276" name="Google Shape;276;g105f841bcae_0_19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5f841bcae_0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05f841bcae_0_19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Discuss which binding times (compile, load, run-time) are suitable (or ideal, or necessary) for the following features:</a:t>
            </a:r>
            <a:endParaRPr/>
          </a:p>
          <a:p>
            <a:pPr indent="-298450" lvl="1" marL="914400" rtl="0" algn="just">
              <a:lnSpc>
                <a:spcPct val="115000"/>
              </a:lnSpc>
              <a:spcBef>
                <a:spcPts val="0"/>
              </a:spcBef>
              <a:spcAft>
                <a:spcPts val="0"/>
              </a:spcAft>
              <a:buClr>
                <a:schemeClr val="dk1"/>
              </a:buClr>
              <a:buSzPts val="1100"/>
              <a:buAutoNum type="alphaLcPeriod"/>
            </a:pPr>
            <a:r>
              <a:rPr lang="sv-SE" sz="1100">
                <a:latin typeface="Arial"/>
                <a:ea typeface="Arial"/>
                <a:cs typeface="Arial"/>
                <a:sym typeface="Arial"/>
              </a:rPr>
              <a:t>Two alternative features for edge representations in a library of graph algorithms: directed and undirected edges.</a:t>
            </a:r>
            <a:endParaRPr sz="1100">
              <a:latin typeface="Arial"/>
              <a:ea typeface="Arial"/>
              <a:cs typeface="Arial"/>
              <a:sym typeface="Arial"/>
            </a:endParaRPr>
          </a:p>
          <a:p>
            <a:pPr indent="0" lvl="0" marL="0" rtl="0" algn="just">
              <a:lnSpc>
                <a:spcPct val="115000"/>
              </a:lnSpc>
              <a:spcBef>
                <a:spcPts val="0"/>
              </a:spcBef>
              <a:spcAft>
                <a:spcPts val="0"/>
              </a:spcAft>
              <a:buNone/>
            </a:pPr>
            <a:r>
              <a:rPr lang="sv-SE" sz="1100">
                <a:latin typeface="Arial"/>
                <a:ea typeface="Arial"/>
                <a:cs typeface="Arial"/>
                <a:sym typeface="Arial"/>
              </a:rPr>
              <a:t>(click) This could reasonably be compile or load-time. The other features in this system may depend on one graph type, so changing at run-time could cause issues (and render your current graph useless). At minimum, you would restart the program before changing. Given feature dependencies, a compile-time version could be very efficient (by removing all unselected features). Therefore, that may be the ideal version if you do not switch graph types regularly (you could even have two different lean executables - undirected and directed). Of course, a compile-time version would lose the flexibility of a load-time version.</a:t>
            </a:r>
            <a:endParaRPr sz="1100">
              <a:latin typeface="Arial"/>
              <a:ea typeface="Arial"/>
              <a:cs typeface="Arial"/>
              <a:sym typeface="Arial"/>
            </a:endParaRPr>
          </a:p>
          <a:p>
            <a:pPr indent="0" lvl="0" marL="0" rtl="0" algn="just">
              <a:lnSpc>
                <a:spcPct val="115000"/>
              </a:lnSpc>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285" name="Google Shape;285;g105f841bcae_0_19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5f841bcae_0_2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5f841bcae_0_20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Discuss which binding times (compile, load, run-time) are suitable (or ideal, or necessary) for the following features:</a:t>
            </a:r>
            <a:endParaRPr/>
          </a:p>
          <a:p>
            <a:pPr indent="-298450" lvl="1" marL="914400" rtl="0" algn="just">
              <a:lnSpc>
                <a:spcPct val="115000"/>
              </a:lnSpc>
              <a:spcBef>
                <a:spcPts val="0"/>
              </a:spcBef>
              <a:spcAft>
                <a:spcPts val="0"/>
              </a:spcAft>
              <a:buClr>
                <a:schemeClr val="dk1"/>
              </a:buClr>
              <a:buSzPts val="1100"/>
              <a:buAutoNum type="alphaLcPeriod"/>
            </a:pPr>
            <a:r>
              <a:rPr lang="sv-SE" sz="1100">
                <a:latin typeface="Arial"/>
                <a:ea typeface="Arial"/>
                <a:cs typeface="Arial"/>
                <a:sym typeface="Arial"/>
              </a:rPr>
              <a:t>Multiple optional features for supported file formats in printer firmware.</a:t>
            </a:r>
            <a:endParaRPr sz="1100">
              <a:latin typeface="Arial"/>
              <a:ea typeface="Arial"/>
              <a:cs typeface="Arial"/>
              <a:sym typeface="Arial"/>
            </a:endParaRPr>
          </a:p>
          <a:p>
            <a:pPr indent="0" lvl="0" marL="0" rtl="0" algn="l">
              <a:spcBef>
                <a:spcPts val="0"/>
              </a:spcBef>
              <a:spcAft>
                <a:spcPts val="0"/>
              </a:spcAft>
              <a:buNone/>
            </a:pPr>
            <a:r>
              <a:rPr lang="sv-SE"/>
              <a:t>(click) </a:t>
            </a:r>
            <a:r>
              <a:rPr lang="sv-SE" sz="1100">
                <a:latin typeface="Arial"/>
                <a:ea typeface="Arial"/>
                <a:cs typeface="Arial"/>
                <a:sym typeface="Arial"/>
              </a:rPr>
              <a:t>Compile-time. The supported file types are unlikely to change often (if at all), as that may be determined by other hardware or software limitations. Additionally, as an embedded system, a printer will benefit from a simpler executable created by only including the supported features;. </a:t>
            </a:r>
            <a:endParaRPr/>
          </a:p>
        </p:txBody>
      </p:sp>
      <p:sp>
        <p:nvSpPr>
          <p:cNvPr id="294" name="Google Shape;294;g105f841bcae_0_20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5f841bcae_0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05f841bcae_0_2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In class, we discussed the following design patterns - strategy, decorator, factory, facade, adapter, and template method. Choose one of these patterns and:</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sv-SE" sz="1100">
                <a:latin typeface="Arial"/>
                <a:ea typeface="Arial"/>
                <a:cs typeface="Arial"/>
                <a:sym typeface="Arial"/>
              </a:rPr>
              <a:t>Describe - in your own words - the goal of the pattern and how it is applied to a system.</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sv-SE" sz="1100">
                <a:latin typeface="Arial"/>
                <a:ea typeface="Arial"/>
                <a:cs typeface="Arial"/>
                <a:sym typeface="Arial"/>
              </a:rPr>
              <a:t>Describe how this pattern would help enable controlled variability in an effective and efficient manner. </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sv-SE" sz="1100">
                <a:latin typeface="Arial"/>
                <a:ea typeface="Arial"/>
                <a:cs typeface="Arial"/>
                <a:sym typeface="Arial"/>
              </a:rPr>
              <a:t>Give an example (not one that we covered in class) of a concrete system that would benefit from the application of this pattern. Draw a partial class diagram to help explain this example.</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303" name="Google Shape;303;g105f841bcae_0_22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b06e015081_0_24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b06e015081_0_24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Just start with a question - want you to start thinking about this. (read)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This isn’t something with one answer, or even a right answer. It’s something we’ll keep returning to</a:t>
            </a:r>
            <a:endParaRPr/>
          </a:p>
        </p:txBody>
      </p:sp>
      <p:sp>
        <p:nvSpPr>
          <p:cNvPr id="311" name="Google Shape;311;gb06e015081_0_24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05f841bcae_0_2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05f841bcae_0_22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100">
                <a:latin typeface="Arial"/>
                <a:ea typeface="Arial"/>
                <a:cs typeface="Arial"/>
                <a:sym typeface="Arial"/>
              </a:rPr>
              <a:t>The Factory Pattern is used to perform object creation in a decoupled manner. A Factory object takes requests and returns the object (called a Product) that was requested. All Products of a particular type implement an interface representing that product, thus they all have the same data type and core set of methods. That means that client code can be developed around generic product types rather than specific products. The Factory contains all code needed to create and initialize Products. This means that new Products can be added and existing Products can be changed or removed at any time, without the client needing to change to accommodate the product changes. </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lang="sv-SE" sz="1100">
                <a:latin typeface="Arial"/>
                <a:ea typeface="Arial"/>
                <a:cs typeface="Arial"/>
                <a:sym typeface="Arial"/>
              </a:rPr>
              <a:t>Because of these features, the Factory Pattern enables the seamless initialization of related-but-varying objects without client code needing to know how the different concrete objects vary. These Products can be treated equivalently. Creation code exists in one location and only needs to evolve in that one location. This pattern enables loose coupling to concrete (varying) code and enables efficient evolution of the product portfolio.</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318" name="Google Shape;318;g105f841bcae_0_22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5f841bcae_0_2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05f841bcae_0_2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100">
                <a:latin typeface="Arial"/>
                <a:ea typeface="Arial"/>
                <a:cs typeface="Arial"/>
                <a:sym typeface="Arial"/>
              </a:rPr>
              <a:t>In class, we focused on the example of a pizza shop that enables ordering of different types of pizza. These products vary, but the client code can treat them all equivalently (based on the operations defined by a Pizza interface). The Factory takes in a parameter (a string, representing the ID of the requested pizza type), and returns the correct Pizza object. Many other situations would map similarly to this exact situation. For example, we could imagine a factory responsible for instantiating robots based on a set of options chosen, such as a movement pattern, targeting behavior, and weapon type. The Factory could take these options as parameters to a creation method, instantiate the correct Robot object, and return it to the client code. You could even have different factories to manage different subsets of robots.</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326" name="Google Shape;326;g105f841bcae_0_2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1063d01b771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063d01b771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Make a Deal” is a game where contestants are presented with three doors.</a:t>
            </a:r>
            <a:endParaRPr/>
          </a:p>
          <a:p>
            <a:pPr indent="0" lvl="0" marL="0" rtl="0" algn="l">
              <a:spcBef>
                <a:spcPts val="0"/>
              </a:spcBef>
              <a:spcAft>
                <a:spcPts val="0"/>
              </a:spcAft>
              <a:buNone/>
            </a:pPr>
            <a:r>
              <a:rPr lang="sv-SE"/>
              <a:t>One leads to a great prize, the other leads to nothing.</a:t>
            </a:r>
            <a:endParaRPr/>
          </a:p>
          <a:p>
            <a:pPr indent="0" lvl="0" marL="0" rtl="0" algn="l">
              <a:spcBef>
                <a:spcPts val="0"/>
              </a:spcBef>
              <a:spcAft>
                <a:spcPts val="0"/>
              </a:spcAft>
              <a:buNone/>
            </a:pPr>
            <a:r>
              <a:rPr lang="sv-SE"/>
              <a:t>Users select one door.</a:t>
            </a:r>
            <a:endParaRPr/>
          </a:p>
          <a:p>
            <a:pPr indent="0" lvl="0" marL="0" rtl="0" algn="l">
              <a:spcBef>
                <a:spcPts val="0"/>
              </a:spcBef>
              <a:spcAft>
                <a:spcPts val="0"/>
              </a:spcAft>
              <a:buNone/>
            </a:pPr>
            <a:r>
              <a:rPr lang="sv-SE"/>
              <a:t>Host opens one of the other doors.</a:t>
            </a:r>
            <a:endParaRPr/>
          </a:p>
          <a:p>
            <a:pPr indent="0" lvl="0" marL="0" rtl="0" algn="l">
              <a:spcBef>
                <a:spcPts val="0"/>
              </a:spcBef>
              <a:spcAft>
                <a:spcPts val="0"/>
              </a:spcAft>
              <a:buNone/>
            </a:pPr>
            <a:r>
              <a:rPr lang="sv-SE"/>
              <a:t>Users can then choose to open their door or the remaining unopened door.</a:t>
            </a:r>
            <a:endParaRPr/>
          </a:p>
          <a:p>
            <a:pPr indent="0" lvl="0" marL="0" rtl="0" algn="l">
              <a:spcBef>
                <a:spcPts val="0"/>
              </a:spcBef>
              <a:spcAft>
                <a:spcPts val="0"/>
              </a:spcAft>
              <a:buNone/>
            </a:pPr>
            <a:r>
              <a:t/>
            </a:r>
            <a:endParaRPr/>
          </a:p>
        </p:txBody>
      </p:sp>
      <p:sp>
        <p:nvSpPr>
          <p:cNvPr id="334" name="Google Shape;334;g1063d01b771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06e015081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7" name="Google Shape;97;gb06e015081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Of course, this leads into the individual assignment, which we have talked about here and there. (go over) There are practice problems on Canvas. Today, we’re going to go over those as a way to revisit some of the topics we have covered.</a:t>
            </a:r>
            <a:endParaRPr/>
          </a:p>
        </p:txBody>
      </p:sp>
      <p:sp>
        <p:nvSpPr>
          <p:cNvPr id="98" name="Google Shape;98;gb06e015081_0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063d01b771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063d01b771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a:t>
            </a:r>
            <a:r>
              <a:rPr lang="sv-SE"/>
              <a:t>ou have been asked to implement Let’s Make a Deal as a web service. You must support:</a:t>
            </a:r>
            <a:endParaRPr/>
          </a:p>
          <a:p>
            <a:pPr indent="0" lvl="0" marL="0" rtl="0" algn="l">
              <a:spcBef>
                <a:spcPts val="0"/>
              </a:spcBef>
              <a:spcAft>
                <a:spcPts val="0"/>
              </a:spcAft>
              <a:buNone/>
            </a:pPr>
            <a:r>
              <a:rPr lang="sv-SE"/>
              <a:t>Creation of games.</a:t>
            </a:r>
            <a:endParaRPr/>
          </a:p>
          <a:p>
            <a:pPr indent="0" lvl="0" marL="0" rtl="0" algn="l">
              <a:spcBef>
                <a:spcPts val="0"/>
              </a:spcBef>
              <a:spcAft>
                <a:spcPts val="0"/>
              </a:spcAft>
              <a:buNone/>
            </a:pPr>
            <a:r>
              <a:rPr lang="sv-SE"/>
              <a:t>User selection of a door.</a:t>
            </a:r>
            <a:endParaRPr/>
          </a:p>
          <a:p>
            <a:pPr indent="0" lvl="0" marL="0" rtl="0" algn="l">
              <a:spcBef>
                <a:spcPts val="0"/>
              </a:spcBef>
              <a:spcAft>
                <a:spcPts val="0"/>
              </a:spcAft>
              <a:buNone/>
            </a:pPr>
            <a:r>
              <a:rPr lang="sv-SE"/>
              <a:t>The game will open one of the other doors.</a:t>
            </a:r>
            <a:endParaRPr/>
          </a:p>
          <a:p>
            <a:pPr indent="0" lvl="0" marL="0" rtl="0" algn="l">
              <a:spcBef>
                <a:spcPts val="0"/>
              </a:spcBef>
              <a:spcAft>
                <a:spcPts val="0"/>
              </a:spcAft>
              <a:buNone/>
            </a:pPr>
            <a:r>
              <a:rPr lang="sv-SE"/>
              <a:t>User opening of a door.</a:t>
            </a:r>
            <a:endParaRPr/>
          </a:p>
          <a:p>
            <a:pPr indent="0" lvl="0" marL="0" rtl="0" algn="l">
              <a:spcBef>
                <a:spcPts val="0"/>
              </a:spcBef>
              <a:spcAft>
                <a:spcPts val="0"/>
              </a:spcAft>
              <a:buNone/>
            </a:pPr>
            <a:r>
              <a:rPr lang="sv-SE"/>
              <a:t>Querying of the current state of the game and outcome (if complete) by user.</a:t>
            </a:r>
            <a:endParaRPr/>
          </a:p>
          <a:p>
            <a:pPr indent="0" lvl="0" marL="0" rtl="0" algn="l">
              <a:spcBef>
                <a:spcPts val="0"/>
              </a:spcBef>
              <a:spcAft>
                <a:spcPts val="0"/>
              </a:spcAft>
              <a:buNone/>
            </a:pPr>
            <a:r>
              <a:rPr lang="sv-SE"/>
              <a:t>Deletion of a game.</a:t>
            </a:r>
            <a:endParaRPr/>
          </a:p>
        </p:txBody>
      </p:sp>
      <p:sp>
        <p:nvSpPr>
          <p:cNvPr id="342" name="Google Shape;342;g1063d01b771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063d01b771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063d01b771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g1063d01b771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063d01b771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1063d01b771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1063d01b771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063d01b771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063d01b771_0_2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Redesign as a more generic API that could serve as an interface for other games. The first two resources and their verbs could remain the same, although we could potentially allow a wider range of results for the game status. The remaining two can be made more generic. Rather than reasoning over doors, we can reason over “items” -  a notion that can include doors, laser guns, mushrooms, or any other object that a player can interact with in a game. We can add a post action to even allow the creation and addition of new items easily, but we may want to require authentication to enable this action. For each item, we can get a status still - like with the door - but the results may be determined by the game behind the interface. We can still use PUT to interact with the item. We may also add a DELETE to allow removal of the item if it has been “used” by a player. Perhaps this also should require authentication to prevent misuse.</a:t>
            </a:r>
            <a:endParaRPr/>
          </a:p>
        </p:txBody>
      </p:sp>
      <p:sp>
        <p:nvSpPr>
          <p:cNvPr id="367" name="Google Shape;367;g1063d01b771_0_2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105f841bcae_0_2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105f841bcae_0_2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100">
                <a:latin typeface="Arial"/>
                <a:ea typeface="Arial"/>
                <a:cs typeface="Arial"/>
                <a:sym typeface="Arial"/>
              </a:rPr>
              <a:t>You have created a utility intended to find all instances of a </a:t>
            </a:r>
            <a:r>
              <a:rPr b="1" lang="sv-SE" sz="1100">
                <a:latin typeface="Arial"/>
                <a:ea typeface="Arial"/>
                <a:cs typeface="Arial"/>
                <a:sym typeface="Arial"/>
              </a:rPr>
              <a:t>pattern</a:t>
            </a:r>
            <a:r>
              <a:rPr lang="sv-SE" sz="1100">
                <a:latin typeface="Arial"/>
                <a:ea typeface="Arial"/>
                <a:cs typeface="Arial"/>
                <a:sym typeface="Arial"/>
              </a:rPr>
              <a:t> in a </a:t>
            </a:r>
            <a:r>
              <a:rPr b="1" lang="sv-SE" sz="1100">
                <a:latin typeface="Arial"/>
                <a:ea typeface="Arial"/>
                <a:cs typeface="Arial"/>
                <a:sym typeface="Arial"/>
              </a:rPr>
              <a:t>file</a:t>
            </a:r>
            <a:r>
              <a:rPr lang="sv-SE" sz="1100">
                <a:latin typeface="Arial"/>
                <a:ea typeface="Arial"/>
                <a:cs typeface="Arial"/>
                <a:sym typeface="Arial"/>
              </a:rPr>
              <a:t>. </a:t>
            </a:r>
            <a:endParaRPr sz="1100">
              <a:latin typeface="Arial"/>
              <a:ea typeface="Arial"/>
              <a:cs typeface="Arial"/>
              <a:sym typeface="Arial"/>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105f841bcae_0_26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05f841bcae_0_26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(go over) Give time to work on</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05f841bcae_0_2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05f841bcae_0_2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Go over</a:t>
            </a:r>
            <a:endParaRPr>
              <a:solidFill>
                <a:schemeClr val="dk1"/>
              </a:solidFill>
            </a:endParaRPr>
          </a:p>
          <a:p>
            <a:pPr indent="0" lvl="0" marL="0" rtl="0" algn="l">
              <a:lnSpc>
                <a:spcPct val="115000"/>
              </a:lnSpc>
              <a:spcBef>
                <a:spcPts val="0"/>
              </a:spcBef>
              <a:spcAft>
                <a:spcPts val="0"/>
              </a:spcAft>
              <a:buNone/>
            </a:pPr>
            <a:r>
              <a:rPr lang="sv-SE">
                <a:solidFill>
                  <a:schemeClr val="dk1"/>
                </a:solidFill>
              </a:rPr>
              <a:t>How many combinations - test </a:t>
            </a:r>
            <a:r>
              <a:rPr lang="sv-SE"/>
              <a:t>specifications - 108 (two variables with two options, three with three, one with four. Niot too horrible, but still a lot for one function. Let’s constraint it.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05f841bcae_0_2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105f841bcae_0_2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narrow further. Can we apply any error constraints?</a:t>
            </a:r>
            <a:endParaRPr/>
          </a:p>
          <a:p>
            <a:pPr indent="0" lvl="0" marL="0" rtl="0" algn="l">
              <a:spcBef>
                <a:spcPts val="0"/>
              </a:spcBef>
              <a:spcAft>
                <a:spcPts val="0"/>
              </a:spcAft>
              <a:buNone/>
            </a:pPr>
            <a:r>
              <a:rPr lang="sv-SE"/>
              <a:t>- go over. Now, anything we can try just once and leave out after?</a:t>
            </a:r>
            <a:endParaRPr/>
          </a:p>
          <a:p>
            <a:pPr indent="0" lvl="0" marL="0" rtl="0" algn="l">
              <a:spcBef>
                <a:spcPts val="0"/>
              </a:spcBef>
              <a:spcAft>
                <a:spcPts val="0"/>
              </a:spcAft>
              <a:buNone/>
            </a:pPr>
            <a:r>
              <a:rPr lang="sv-SE"/>
              <a:t>- go over. How many tests now? 30! Much better shape, and down from our starting point of 108</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05f841bcae_0_2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05f841bcae_0_2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add a constraint. (go over quoted) Maybe you had others. There are a lot of different things you could try here. Any questions?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05f841bcae_0_3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05f841bcae_0_3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do one more example interactively. You are designing system-level tests for a web browser with multiple configuration options. You have extracted the following choices, with the following representative values for each: (go over) The full set of possible test specifications contains 144 options. Create a covering array of specifications that covers all pairwise value combinations in fewer test specifications. (hint: start with two variables with the most values and add additional variables one at a time)</a:t>
            </a:r>
            <a:endParaRPr/>
          </a:p>
          <a:p>
            <a:pPr indent="0" lvl="0" marL="0" rtl="0" algn="l">
              <a:spcBef>
                <a:spcPts val="0"/>
              </a:spcBef>
              <a:spcAft>
                <a:spcPts val="0"/>
              </a:spcAft>
              <a:buNone/>
            </a:pPr>
            <a:r>
              <a:t/>
            </a:r>
            <a:endParaRPr/>
          </a:p>
        </p:txBody>
      </p:sp>
      <p:sp>
        <p:nvSpPr>
          <p:cNvPr id="433" name="Google Shape;433;g105f841bcae_0_3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05f841bcae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05f841bcae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Your company has developed a product line platform for smart TVs. Your current platform was developed according to the following feature diagram:</a:t>
            </a:r>
            <a:endParaRPr/>
          </a:p>
          <a:p>
            <a:pPr indent="0" lvl="0" marL="0" rtl="0" algn="l">
              <a:spcBef>
                <a:spcPts val="0"/>
              </a:spcBef>
              <a:spcAft>
                <a:spcPts val="0"/>
              </a:spcAft>
              <a:buNone/>
            </a:pPr>
            <a:r>
              <a:rPr lang="sv-SE"/>
              <a:t>You receive the following requests from customers. For each, decide if you will: Extend the platform to accommodate the request as a new feature that can be reused in future products. Add the feature to a single concrete application, but not develop it for future reuse. Decline the request and continue to use your existing platform.</a:t>
            </a:r>
            <a:endParaRPr/>
          </a:p>
          <a:p>
            <a:pPr indent="0" lvl="0" marL="0" rtl="0" algn="l">
              <a:lnSpc>
                <a:spcPct val="115000"/>
              </a:lnSpc>
              <a:spcBef>
                <a:spcPts val="0"/>
              </a:spcBef>
              <a:spcAft>
                <a:spcPts val="0"/>
              </a:spcAft>
              <a:buClr>
                <a:schemeClr val="dk1"/>
              </a:buClr>
              <a:buSzPts val="1100"/>
              <a:buFont typeface="Arial"/>
              <a:buNone/>
            </a:pPr>
            <a:r>
              <a:rPr lang="sv-SE" sz="1100">
                <a:latin typeface="Arial"/>
                <a:ea typeface="Arial"/>
                <a:cs typeface="Arial"/>
                <a:sym typeface="Arial"/>
              </a:rPr>
              <a:t>Note that many arguments can be “correct” here. In each case, you should consider the trade-offs involved. Developing for the platform is more difficult and time consuming than developing for a single product. It requires matching specialized interfaces and carefully testing feature interactions, for example, which may not be required for a single product (where the new functionality will only be used in one feature selection). If the feature would be useful in many products, it is good to develop it for the platform. If it will be used rarely, then it is more efficient to focus on one product. If few customers will care, then it is often better to decline the request entirely. Consider these factors (and others that come to mind) in justifying your answer. </a:t>
            </a:r>
            <a:endParaRPr/>
          </a:p>
          <a:p>
            <a:pPr indent="0" lvl="0" marL="0" rtl="0" algn="l">
              <a:spcBef>
                <a:spcPts val="0"/>
              </a:spcBef>
              <a:spcAft>
                <a:spcPts val="0"/>
              </a:spcAft>
              <a:buNone/>
            </a:pPr>
            <a:r>
              <a:t/>
            </a:r>
            <a:endParaRPr/>
          </a:p>
        </p:txBody>
      </p:sp>
      <p:sp>
        <p:nvSpPr>
          <p:cNvPr id="107" name="Google Shape;107;g105f841bcae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105f841bcae_0_3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105f841bcae_0_3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start with the two variables with three values (click) now add any of the two value ones , pop-ups (go over) (click) add-ons(click) attachs - need to fill in some of those values (click) forgeries, can do without filling anything (ask questions?)</a:t>
            </a:r>
            <a:endParaRPr/>
          </a:p>
          <a:p>
            <a:pPr indent="0" lvl="0" marL="0" rtl="0" algn="l">
              <a:spcBef>
                <a:spcPts val="0"/>
              </a:spcBef>
              <a:spcAft>
                <a:spcPts val="0"/>
              </a:spcAft>
              <a:buNone/>
            </a:pPr>
            <a:r>
              <a:rPr lang="sv-SE"/>
              <a:t>From 144 to 9 test cases. Yours might look a little different</a:t>
            </a:r>
            <a:endParaRPr/>
          </a:p>
        </p:txBody>
      </p:sp>
      <p:sp>
        <p:nvSpPr>
          <p:cNvPr id="442" name="Google Shape;442;g105f841bcae_0_3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g105f841bcae_0_4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56" name="Google Shape;456;g105f841bcae_0_4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Metaheuristic search techniques can be divided into local and global search techniques. </a:t>
            </a:r>
            <a:endParaRPr/>
          </a:p>
          <a:p>
            <a:pPr indent="0" lvl="0" marL="0" rtl="0" algn="l">
              <a:spcBef>
                <a:spcPts val="0"/>
              </a:spcBef>
              <a:spcAft>
                <a:spcPts val="0"/>
              </a:spcAft>
              <a:buNone/>
            </a:pPr>
            <a:r>
              <a:rPr lang="sv-SE"/>
              <a:t>Define what a “local” search and a “global” search is. </a:t>
            </a:r>
            <a:endParaRPr/>
          </a:p>
          <a:p>
            <a:pPr indent="0" lvl="0" marL="0" rtl="0" algn="l">
              <a:lnSpc>
                <a:spcPct val="115000"/>
              </a:lnSpc>
              <a:spcBef>
                <a:spcPts val="0"/>
              </a:spcBef>
              <a:spcAft>
                <a:spcPts val="0"/>
              </a:spcAft>
              <a:buNone/>
            </a:pPr>
            <a:r>
              <a:rPr lang="sv-SE" sz="1100">
                <a:latin typeface="Arial"/>
                <a:ea typeface="Arial"/>
                <a:cs typeface="Arial"/>
                <a:sym typeface="Arial"/>
              </a:rPr>
              <a:t>Local search techniques formulate a solution, and attempt to improve that solution by making small changes (looking for a better solution in the “local neighborhood” - the possible solutions formed by making one small change). Global searches typically form more than one solution at a time, and freely change those solutions (moving to any spot in the search space). </a:t>
            </a:r>
            <a:endParaRPr sz="1100">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57" name="Google Shape;457;g105f841bcae_0_4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05f841bcae_0_4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05f841bcae_0_43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Metaheuristic search techniques can be divided into local and global search techniques. </a:t>
            </a:r>
            <a:endParaRPr/>
          </a:p>
          <a:p>
            <a:pPr indent="0" lvl="0" marL="0" rtl="0" algn="l">
              <a:spcBef>
                <a:spcPts val="0"/>
              </a:spcBef>
              <a:spcAft>
                <a:spcPts val="0"/>
              </a:spcAft>
              <a:buNone/>
            </a:pPr>
            <a:r>
              <a:rPr lang="sv-SE"/>
              <a:t>Contrast the two approaches. What are the strengths and weaknesses of each? </a:t>
            </a:r>
            <a:endParaRPr/>
          </a:p>
          <a:p>
            <a:pPr indent="0" lvl="0" marL="0" rtl="0" algn="l">
              <a:lnSpc>
                <a:spcPct val="115000"/>
              </a:lnSpc>
              <a:spcBef>
                <a:spcPts val="0"/>
              </a:spcBef>
              <a:spcAft>
                <a:spcPts val="0"/>
              </a:spcAft>
              <a:buNone/>
            </a:pPr>
            <a:r>
              <a:rPr lang="sv-SE" sz="1100">
                <a:latin typeface="Arial"/>
                <a:ea typeface="Arial"/>
                <a:cs typeface="Arial"/>
                <a:sym typeface="Arial"/>
              </a:rPr>
              <a:t>Local searches are often very fast, easy to implement, and easy to understand conceptually. However, they depend strongly on the choice of initial guess. They can easily get stuck in local optima - where they find the best solution possible given the neighborhood, but not the best for the whole search space. This weakness can be partially overcome by allowing restarts. Global searches are harder to implement and are often slower, but have no problems with becoming stuck, as they try more than one solution at once. However, because they are slower, they may not find as good of a solution given the same time budget.</a:t>
            </a:r>
            <a:endParaRPr sz="1100">
              <a:latin typeface="Arial"/>
              <a:ea typeface="Arial"/>
              <a:cs typeface="Arial"/>
              <a:sym typeface="Arial"/>
            </a:endParaRPr>
          </a:p>
          <a:p>
            <a:pPr indent="0" lvl="0" marL="0" rtl="0" algn="l">
              <a:lnSpc>
                <a:spcPct val="115000"/>
              </a:lnSpc>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66" name="Google Shape;466;g105f841bcae_0_43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05f841bcae_0_4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05f841bcae_0_4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Metaheuristic search techniques can be divided into local and global search techniques. </a:t>
            </a:r>
            <a:endParaRPr/>
          </a:p>
          <a:p>
            <a:pPr indent="-298450" lvl="0" marL="457200" rtl="0" algn="l">
              <a:lnSpc>
                <a:spcPct val="115000"/>
              </a:lnSpc>
              <a:spcBef>
                <a:spcPts val="0"/>
              </a:spcBef>
              <a:spcAft>
                <a:spcPts val="0"/>
              </a:spcAft>
              <a:buClr>
                <a:schemeClr val="dk1"/>
              </a:buClr>
              <a:buSzPts val="1100"/>
              <a:buAutoNum type="arabicPeriod"/>
            </a:pPr>
            <a:r>
              <a:rPr lang="sv-SE" sz="1100">
                <a:latin typeface="Arial"/>
                <a:ea typeface="Arial"/>
                <a:cs typeface="Arial"/>
                <a:sym typeface="Arial"/>
              </a:rPr>
              <a:t>Choose one search algorithm and briefly explain how it works. State whether it is a global or local search, and explain why it belongs to that category.</a:t>
            </a:r>
            <a:endParaRPr sz="1100">
              <a:latin typeface="Arial"/>
              <a:ea typeface="Arial"/>
              <a:cs typeface="Arial"/>
              <a:sym typeface="Arial"/>
            </a:endParaRPr>
          </a:p>
          <a:p>
            <a:pPr indent="0" lvl="0" marL="0" rtl="0" algn="l">
              <a:lnSpc>
                <a:spcPct val="115000"/>
              </a:lnSpc>
              <a:spcBef>
                <a:spcPts val="0"/>
              </a:spcBef>
              <a:spcAft>
                <a:spcPts val="0"/>
              </a:spcAft>
              <a:buNone/>
            </a:pPr>
            <a:r>
              <a:rPr lang="sv-SE" sz="1100">
                <a:latin typeface="Arial"/>
                <a:ea typeface="Arial"/>
                <a:cs typeface="Arial"/>
                <a:sym typeface="Arial"/>
              </a:rPr>
              <a:t>An example of a local search is Simulated Annealing. Initially, a solution is generated at random. Then, during each round of the search, a random neighboring solution is picked (created by making a small change to the current solution). If that neighbor is better, it becomes the new solution. If it is worse or identically good, at a certain probability, that solution will become the new solution anyways. This probability is based partially on how many rounds the search has progressed through. At earlier rounds, the search is more likely to accept a worse solution to avoid getting stuck in a local maxima. Over time, it will be more likely to reject worse solutions. This is a local search because it manipulates one solution at a time and focuses on the local neighborhood when making changes.</a:t>
            </a:r>
            <a:endParaRPr/>
          </a:p>
        </p:txBody>
      </p:sp>
      <p:sp>
        <p:nvSpPr>
          <p:cNvPr id="475" name="Google Shape;475;g105f841bcae_0_4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05f841bcae_0_4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05f841bcae_0_45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Wardah Mahmood, Daniel Strüber, Thorsten Berger, Ralf Lämmel, Mukelabai Mukelabai. Seamless Variability Management With The Virtual Platform. Available at https://arxiv.org/abs/2103.00437.</a:t>
            </a:r>
            <a:endParaRPr/>
          </a:p>
          <a:p>
            <a:pPr indent="0" lvl="0" marL="0" rtl="0" algn="l">
              <a:spcBef>
                <a:spcPts val="0"/>
              </a:spcBef>
              <a:spcAft>
                <a:spcPts val="0"/>
              </a:spcAft>
              <a:buNone/>
            </a:pPr>
            <a:r>
              <a:rPr lang="sv-SE"/>
              <a:t>After reading this paper, explain (in your own words) the following:</a:t>
            </a:r>
            <a:endParaRPr/>
          </a:p>
          <a:p>
            <a:pPr indent="0" lvl="0" marL="0" rtl="0" algn="l">
              <a:spcBef>
                <a:spcPts val="0"/>
              </a:spcBef>
              <a:spcAft>
                <a:spcPts val="0"/>
              </a:spcAft>
              <a:buNone/>
            </a:pPr>
            <a:r>
              <a:rPr lang="sv-SE"/>
              <a:t>What problem are the authors attempting to address?</a:t>
            </a:r>
            <a:endParaRPr/>
          </a:p>
          <a:p>
            <a:pPr indent="0" lvl="0" marL="0" rtl="0" algn="l">
              <a:spcBef>
                <a:spcPts val="0"/>
              </a:spcBef>
              <a:spcAft>
                <a:spcPts val="0"/>
              </a:spcAft>
              <a:buNone/>
            </a:pPr>
            <a:r>
              <a:rPr lang="sv-SE"/>
              <a:t>Why is this problem important to address?</a:t>
            </a:r>
            <a:endParaRPr/>
          </a:p>
          <a:p>
            <a:pPr indent="0" lvl="0" marL="0" rtl="0" algn="l">
              <a:spcBef>
                <a:spcPts val="0"/>
              </a:spcBef>
              <a:spcAft>
                <a:spcPts val="0"/>
              </a:spcAft>
              <a:buNone/>
            </a:pPr>
            <a:r>
              <a:rPr lang="sv-SE"/>
              <a:t>What did the authors do to address this problem?</a:t>
            </a:r>
            <a:endParaRPr/>
          </a:p>
          <a:p>
            <a:pPr indent="0" lvl="0" marL="0" rtl="0" algn="l">
              <a:spcBef>
                <a:spcPts val="0"/>
              </a:spcBef>
              <a:spcAft>
                <a:spcPts val="0"/>
              </a:spcAft>
              <a:buNone/>
            </a:pPr>
            <a:r>
              <a:rPr lang="sv-SE"/>
              <a:t>What conclusions did they come to?</a:t>
            </a:r>
            <a:endParaRPr/>
          </a:p>
          <a:p>
            <a:pPr indent="0" lvl="0" marL="0" rtl="0" algn="l">
              <a:spcBef>
                <a:spcPts val="0"/>
              </a:spcBef>
              <a:spcAft>
                <a:spcPts val="0"/>
              </a:spcAft>
              <a:buNone/>
            </a:pPr>
            <a:r>
              <a:rPr lang="sv-SE"/>
              <a:t>If you were the authors of this study, what is one thing you would do to extend this work in the future? </a:t>
            </a:r>
            <a:endParaRPr/>
          </a:p>
          <a:p>
            <a:pPr indent="0" lvl="0" marL="0" rtl="0" algn="l">
              <a:spcBef>
                <a:spcPts val="0"/>
              </a:spcBef>
              <a:spcAft>
                <a:spcPts val="0"/>
              </a:spcAft>
              <a:buNone/>
            </a:pPr>
            <a:r>
              <a:t/>
            </a:r>
            <a:endParaRPr/>
          </a:p>
        </p:txBody>
      </p:sp>
      <p:sp>
        <p:nvSpPr>
          <p:cNvPr id="484" name="Google Shape;484;g105f841bcae_0_45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103e4f5dbb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103e4f5dbb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latin typeface="Arial"/>
                <a:ea typeface="Arial"/>
                <a:cs typeface="Arial"/>
                <a:sym typeface="Arial"/>
              </a:rPr>
              <a:t>Two common strategies for development of customizable software are clone &amp; own and platforms (software product lines). In the former, a developer creates a new branch or clone of the code repository, makes changes, and maintains their separate branch. This is inexpensive, flexible, enables developer independence, and allows fast innovation. However, it does not scale as the number of variants increases and creates a large maintenance burden, as it is difficult to incorporate new changes to the original system.  In platform development, a set of reusable assets are developed and composed into new concrete products based on a feature selection. This strategy is scalable, but requires substantial up-front investment. Many companies start with clone &amp; own, and migrate to product line development. This transition is risky and expensive. The authors seek a way to make the transition easier and less risky, enabling developers to more easily transition to a product line development approach.</a:t>
            </a:r>
            <a:endParaRPr/>
          </a:p>
        </p:txBody>
      </p:sp>
      <p:sp>
        <p:nvSpPr>
          <p:cNvPr id="492" name="Google Shape;492;g103e4f5dbb0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03e4f5dbb0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03e4f5dbb0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latin typeface="Arial"/>
                <a:ea typeface="Arial"/>
                <a:cs typeface="Arial"/>
                <a:sym typeface="Arial"/>
              </a:rPr>
              <a:t>This problem is important to address because of the cost and effort required to develop a software product line. Many developers </a:t>
            </a:r>
            <a:r>
              <a:rPr i="1" lang="sv-SE" sz="1100">
                <a:latin typeface="Arial"/>
                <a:ea typeface="Arial"/>
                <a:cs typeface="Arial"/>
                <a:sym typeface="Arial"/>
              </a:rPr>
              <a:t>cannot </a:t>
            </a:r>
            <a:r>
              <a:rPr lang="sv-SE" sz="1100">
                <a:latin typeface="Arial"/>
                <a:ea typeface="Arial"/>
                <a:cs typeface="Arial"/>
                <a:sym typeface="Arial"/>
              </a:rPr>
              <a:t>start with a platform, and must transition from a single product to a product line. This transition is risky, and could result in poor products, cancelled products, failed contracts, and other problems if it fails or is conducted poorly. A simple and incremental way to transition to a platform is very important to reduce this risk.</a:t>
            </a:r>
            <a:endParaRPr/>
          </a:p>
        </p:txBody>
      </p:sp>
      <p:sp>
        <p:nvSpPr>
          <p:cNvPr id="500" name="Google Shape;500;g103e4f5dbb0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103e4f5dbb0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103e4f5dbb0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latin typeface="Arial"/>
                <a:ea typeface="Arial"/>
                <a:cs typeface="Arial"/>
                <a:sym typeface="Arial"/>
              </a:rPr>
              <a:t>The authors propose that the two approaches can be bridges using a virtual platform. This is a framework that supports both clone &amp; own and platform development. Based on the number of variants, organizations can decide to use only a subset of all the variability concepts typically required for a full platform, starting with clone &amp; own and incrementally scaling the development. They facilitate this by recording relevant metadata (e.g., features, feature locations, and clone traces) automatically for the developers. The virtual platform exploits this metadata for the transition, providing operators that developers can use to handle variability. For example, operators allow developers to add, change, or remove assets, to change the location of an attribute, to clone an asset, to link an asset to a feature, to merge code from one asset into its clone, to create features, to link a feature model to an asset, to remove or move features, to mark a feature as optional, to clone a feature, or to merge the code of one feature into another. These operators maintain traceability between project clones and the original code, ease management of clones, and allow the transition from a clone &amp; own model to a platform over time using this metadata and the operators.</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508" name="Google Shape;508;g103e4f5dbb0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03e4f5dbb0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03e4f5dbb0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authors evaluate their virtual platform in terms of costs and benefits. Costs are in terms of additional developer effort using the virtual platform. Costs arise from maintaining features, and dealing with omissions during feature maintenance. Benefits relate to saved costs from feature location and clone detection/propagation. Most costs relate to feature creation and adding an asset to a feature, with the cost-per-invocation being low each time this is done. Much larger effort savings are attained from avoiding the need for manual clone detection. Their platform is able to save developers significant effort that would be required through a pure clone &amp; own approach.</a:t>
            </a:r>
            <a:endParaRPr/>
          </a:p>
        </p:txBody>
      </p:sp>
      <p:sp>
        <p:nvSpPr>
          <p:cNvPr id="516" name="Google Shape;516;g103e4f5dbb0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03e4f5dbb0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03e4f5dbb0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 not state one of the ideas for future work that the authors proposed themselves, but come up with your own idea. Justify why it makes sense as an extension. </a:t>
            </a:r>
            <a:r>
              <a:rPr lang="sv-SE"/>
              <a:t>You</a:t>
            </a:r>
            <a:r>
              <a:rPr lang="sv-SE"/>
              <a:t> donät need to be an expert! Just think creatively a little and propose something that you think is interesting)</a:t>
            </a:r>
            <a:endParaRPr/>
          </a:p>
          <a:p>
            <a:pPr indent="0" lvl="0" marL="0" rtl="0" algn="l">
              <a:spcBef>
                <a:spcPts val="0"/>
              </a:spcBef>
              <a:spcAft>
                <a:spcPts val="0"/>
              </a:spcAft>
              <a:buNone/>
            </a:pPr>
            <a:r>
              <a:rPr lang="sv-SE"/>
              <a:t>The existing metadata and, potentially, other data that could be recorded could be used to train a prediction model that can automatically propose potential feature mappings to the user by comparing different clones. Alternatively, this data could be used to suggest operators to the developer when it appears that they could make use of one. For example, if a user is moving code manually, the platform might suggest that an asset is being moved or changed, and suggest the use of the operator to accomplish the task.</a:t>
            </a:r>
            <a:endParaRPr/>
          </a:p>
        </p:txBody>
      </p:sp>
      <p:sp>
        <p:nvSpPr>
          <p:cNvPr id="524" name="Google Shape;524;g103e4f5dbb0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105f841bcae_0_4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105f841bcae_0_46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game studio has requested you develop a new TV optimized to support 2K resolution (between 1080p and 4K) because that resolution offers a good balance between image sharpness and the speed the game can operate at.</a:t>
            </a:r>
            <a:endParaRPr/>
          </a:p>
          <a:p>
            <a:pPr indent="-298450" lvl="0" marL="457200" rtl="0" algn="l">
              <a:lnSpc>
                <a:spcPct val="115000"/>
              </a:lnSpc>
              <a:spcBef>
                <a:spcPts val="0"/>
              </a:spcBef>
              <a:spcAft>
                <a:spcPts val="0"/>
              </a:spcAft>
              <a:buClr>
                <a:schemeClr val="dk1"/>
              </a:buClr>
              <a:buSzPts val="1100"/>
              <a:buAutoNum type="arabicPeriod"/>
            </a:pPr>
            <a:r>
              <a:rPr b="1" lang="sv-SE" sz="1100">
                <a:latin typeface="Arial"/>
                <a:ea typeface="Arial"/>
                <a:cs typeface="Arial"/>
                <a:sym typeface="Arial"/>
              </a:rPr>
              <a:t>Extend the platform OR add to one product</a:t>
            </a:r>
            <a:r>
              <a:rPr lang="sv-SE" sz="1100">
                <a:latin typeface="Arial"/>
                <a:ea typeface="Arial"/>
                <a:cs typeface="Arial"/>
                <a:sym typeface="Arial"/>
              </a:rPr>
              <a:t>: This would be relatively easy to support, so you shouldn’t ignore it entirely. However, there are arguments for either of the others. </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AutoNum type="alphaLcPeriod"/>
            </a:pPr>
            <a:r>
              <a:rPr lang="sv-SE" sz="1100">
                <a:latin typeface="Arial"/>
                <a:ea typeface="Arial"/>
                <a:cs typeface="Arial"/>
                <a:sym typeface="Arial"/>
              </a:rPr>
              <a:t>Platform: It would likely be easy to support, as you already support several other screen resolution options. Most 4K displays can handle this resolution without issues. Many gamers would appreciate the option, so there is a customer base.</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AutoNum type="alphaLcPeriod"/>
            </a:pPr>
            <a:r>
              <a:rPr lang="sv-SE" sz="1100">
                <a:latin typeface="Arial"/>
                <a:ea typeface="Arial"/>
                <a:cs typeface="Arial"/>
                <a:sym typeface="Arial"/>
              </a:rPr>
              <a:t>One Product: Only some customers will care (gamers who want to get the optimal performance), so may not be worth extra effort. There could be hardware incompatibility (not all displays can show 2K content). In the near future, games will perform well at 4K and higher resolutions, so the performance optimization only matters in the short-term.</a:t>
            </a:r>
            <a:endParaRPr/>
          </a:p>
        </p:txBody>
      </p:sp>
      <p:sp>
        <p:nvSpPr>
          <p:cNvPr id="116" name="Google Shape;116;g105f841bcae_0_46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b06e015081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b06e015081_0_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gb06e015081_0_6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5f841bcae_0_4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5f841bcae_0_4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latin typeface="Arial"/>
                <a:ea typeface="Arial"/>
                <a:cs typeface="Arial"/>
                <a:sym typeface="Arial"/>
              </a:rPr>
              <a:t>Your current TVs come with a small selection of pre-installed apps (Netflix and Spotify currently). Customers have requested the addition of an app store where developers can publish their own apps and customers can download the apps that they want to use.</a:t>
            </a:r>
            <a:endParaRPr sz="1100">
              <a:latin typeface="Arial"/>
              <a:ea typeface="Arial"/>
              <a:cs typeface="Arial"/>
              <a:sym typeface="Arial"/>
            </a:endParaRPr>
          </a:p>
          <a:p>
            <a:pPr indent="0" lvl="0" marL="0" rtl="0" algn="l">
              <a:spcBef>
                <a:spcPts val="0"/>
              </a:spcBef>
              <a:spcAft>
                <a:spcPts val="0"/>
              </a:spcAft>
              <a:buNone/>
            </a:pPr>
            <a:r>
              <a:rPr lang="sv-SE"/>
              <a:t>(click)</a:t>
            </a:r>
            <a:r>
              <a:rPr b="1" lang="sv-SE" sz="1100">
                <a:latin typeface="Arial"/>
                <a:ea typeface="Arial"/>
                <a:cs typeface="Arial"/>
                <a:sym typeface="Arial"/>
              </a:rPr>
              <a:t>Ignore OR extend the platform:</a:t>
            </a:r>
            <a:r>
              <a:rPr lang="sv-SE" sz="1100">
                <a:latin typeface="Arial"/>
                <a:ea typeface="Arial"/>
                <a:cs typeface="Arial"/>
                <a:sym typeface="Arial"/>
              </a:rPr>
              <a:t> This would require extensive effort to add, as the current platform is designed for only certain hand-selected apps. This would require the creation and management of a store, an interface for apps may need to be created (and followed by apps), apps would need to work on all TVs, etc. This could be enough work to ignore the request entirely. On the other hand, this could be of interest to a lot of customers and you could potentially earn revenue from the app developers as well. The investment may be worthwhile - IF the app store can appear on all future TVs and not just a single product.</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127" name="Google Shape;127;g105f841bcae_0_4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05f841bcae_0_4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05f841bcae_0_48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latin typeface="Arial"/>
                <a:ea typeface="Arial"/>
                <a:cs typeface="Arial"/>
                <a:sym typeface="Arial"/>
              </a:rPr>
              <a:t>A restaurant chain has requested a special version of your TV that is locked to a single display for use in their stores for displaying menus, advertisements, and special videos. To extend your platform for their use, they ask for two features:A special app for that restaurant. A special remote containing only the power and volume buttons.</a:t>
            </a:r>
            <a:endParaRPr sz="1100">
              <a:latin typeface="Arial"/>
              <a:ea typeface="Arial"/>
              <a:cs typeface="Arial"/>
              <a:sym typeface="Arial"/>
            </a:endParaRPr>
          </a:p>
          <a:p>
            <a:pPr indent="0" lvl="0" marL="0" rtl="0" algn="l">
              <a:lnSpc>
                <a:spcPct val="115000"/>
              </a:lnSpc>
              <a:spcBef>
                <a:spcPts val="0"/>
              </a:spcBef>
              <a:spcAft>
                <a:spcPts val="0"/>
              </a:spcAft>
              <a:buNone/>
            </a:pPr>
            <a:r>
              <a:rPr b="1" lang="sv-SE" sz="1100">
                <a:latin typeface="Arial"/>
                <a:ea typeface="Arial"/>
                <a:cs typeface="Arial"/>
                <a:sym typeface="Arial"/>
              </a:rPr>
              <a:t>Single Product:</a:t>
            </a:r>
            <a:r>
              <a:rPr lang="sv-SE" sz="1100">
                <a:latin typeface="Arial"/>
                <a:ea typeface="Arial"/>
                <a:cs typeface="Arial"/>
                <a:sym typeface="Arial"/>
              </a:rPr>
              <a:t> This is clearly a product for a single buyer. You could reasonably argue for ignoring this as well, but this could be a way to sell a lot of these TVs for relatively little work, so it’s likely worth producing a TV for this restaurant with the special app and the simplified remote. The remote could be potentially added to the platform and sold as a separate add-on or used in future models as well (e.g., to other restaurants or as a child-friendly remote).</a:t>
            </a:r>
            <a:endParaRPr sz="1100">
              <a:latin typeface="Arial"/>
              <a:ea typeface="Arial"/>
              <a:cs typeface="Arial"/>
              <a:sym typeface="Arial"/>
            </a:endParaRPr>
          </a:p>
          <a:p>
            <a:pPr indent="0" lvl="0" marL="0" rtl="0" algn="l">
              <a:spcBef>
                <a:spcPts val="0"/>
              </a:spcBef>
              <a:spcAft>
                <a:spcPts val="0"/>
              </a:spcAft>
              <a:buNone/>
            </a:pPr>
            <a:r>
              <a:t/>
            </a:r>
            <a:endParaRPr sz="1100">
              <a:latin typeface="Arial"/>
              <a:ea typeface="Arial"/>
              <a:cs typeface="Arial"/>
              <a:sym typeface="Arial"/>
            </a:endParaRPr>
          </a:p>
          <a:p>
            <a:pPr indent="0" lvl="0" marL="0" rtl="0" algn="l">
              <a:spcBef>
                <a:spcPts val="0"/>
              </a:spcBef>
              <a:spcAft>
                <a:spcPts val="0"/>
              </a:spcAft>
              <a:buNone/>
            </a:pPr>
            <a:r>
              <a:t/>
            </a:r>
            <a:endParaRPr/>
          </a:p>
        </p:txBody>
      </p:sp>
      <p:sp>
        <p:nvSpPr>
          <p:cNvPr id="138" name="Google Shape;138;g105f841bcae_0_48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5f841bcae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5f841bcae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 work at a company that is developing a word processor. You have decided to develop this as a software product line, so that you can easily provide different feature sets for different types of customers.</a:t>
            </a:r>
            <a:endParaRPr/>
          </a:p>
          <a:p>
            <a:pPr indent="0" lvl="0" marL="0" rtl="0" algn="l">
              <a:spcBef>
                <a:spcPts val="0"/>
              </a:spcBef>
              <a:spcAft>
                <a:spcPts val="0"/>
              </a:spcAft>
              <a:buNone/>
            </a:pPr>
            <a:r>
              <a:rPr lang="sv-SE"/>
              <a:t>Analyze the domain and identify a set of features. </a:t>
            </a:r>
            <a:endParaRPr/>
          </a:p>
          <a:p>
            <a:pPr indent="0" lvl="0" marL="0" rtl="0" algn="l">
              <a:spcBef>
                <a:spcPts val="0"/>
              </a:spcBef>
              <a:spcAft>
                <a:spcPts val="0"/>
              </a:spcAft>
              <a:buNone/>
            </a:pPr>
            <a:r>
              <a:rPr lang="sv-SE"/>
              <a:t>Model the domain with a feature diagram, capturing the hierarchy and constraints between these features. </a:t>
            </a:r>
            <a:endParaRPr/>
          </a:p>
          <a:p>
            <a:pPr indent="0" lvl="0" marL="0" rtl="0" algn="l">
              <a:spcBef>
                <a:spcPts val="0"/>
              </a:spcBef>
              <a:spcAft>
                <a:spcPts val="0"/>
              </a:spcAft>
              <a:buNone/>
            </a:pPr>
            <a:r>
              <a:t/>
            </a:r>
            <a:endParaRPr/>
          </a:p>
        </p:txBody>
      </p:sp>
      <p:sp>
        <p:nvSpPr>
          <p:cNvPr id="149" name="Google Shape;149;g105f841bcae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5f841bcae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5f841bcae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Clr>
                <a:schemeClr val="dk1"/>
              </a:buClr>
              <a:buSzPts val="1100"/>
              <a:buFont typeface="Arial"/>
              <a:buNone/>
            </a:pPr>
            <a:r>
              <a:rPr lang="sv-SE" sz="1100">
                <a:latin typeface="Arial"/>
                <a:ea typeface="Arial"/>
                <a:cs typeface="Arial"/>
                <a:sym typeface="Arial"/>
              </a:rPr>
              <a:t>Some items to consider: </a:t>
            </a:r>
            <a:endParaRPr sz="1100">
              <a:latin typeface="Arial"/>
              <a:ea typeface="Arial"/>
              <a:cs typeface="Arial"/>
              <a:sym typeface="Arial"/>
            </a:endParaRPr>
          </a:p>
          <a:p>
            <a:pPr indent="-298450" lvl="0" marL="457200" rtl="0" algn="just">
              <a:lnSpc>
                <a:spcPct val="115000"/>
              </a:lnSpc>
              <a:spcBef>
                <a:spcPts val="0"/>
              </a:spcBef>
              <a:spcAft>
                <a:spcPts val="0"/>
              </a:spcAft>
              <a:buClr>
                <a:schemeClr val="dk1"/>
              </a:buClr>
              <a:buSzPts val="1100"/>
              <a:buChar char="●"/>
            </a:pPr>
            <a:r>
              <a:rPr lang="sv-SE" sz="1100">
                <a:latin typeface="Arial"/>
                <a:ea typeface="Arial"/>
                <a:cs typeface="Arial"/>
                <a:sym typeface="Arial"/>
              </a:rPr>
              <a:t>Which features are likely to be requested by many customers? </a:t>
            </a:r>
            <a:endParaRPr sz="1100">
              <a:latin typeface="Arial"/>
              <a:ea typeface="Arial"/>
              <a:cs typeface="Arial"/>
              <a:sym typeface="Arial"/>
            </a:endParaRPr>
          </a:p>
          <a:p>
            <a:pPr indent="-298450" lvl="0" marL="457200" rtl="0" algn="just">
              <a:lnSpc>
                <a:spcPct val="115000"/>
              </a:lnSpc>
              <a:spcBef>
                <a:spcPts val="0"/>
              </a:spcBef>
              <a:spcAft>
                <a:spcPts val="0"/>
              </a:spcAft>
              <a:buClr>
                <a:schemeClr val="dk1"/>
              </a:buClr>
              <a:buSzPts val="1100"/>
              <a:buChar char="●"/>
            </a:pPr>
            <a:r>
              <a:rPr lang="sv-SE" sz="1100">
                <a:latin typeface="Arial"/>
                <a:ea typeface="Arial"/>
                <a:cs typeface="Arial"/>
                <a:sym typeface="Arial"/>
              </a:rPr>
              <a:t>Which features are likely to be requested only by a few customers? </a:t>
            </a:r>
            <a:endParaRPr sz="1100">
              <a:latin typeface="Arial"/>
              <a:ea typeface="Arial"/>
              <a:cs typeface="Arial"/>
              <a:sym typeface="Arial"/>
            </a:endParaRPr>
          </a:p>
          <a:p>
            <a:pPr indent="-298450" lvl="0" marL="457200" rtl="0" algn="just">
              <a:lnSpc>
                <a:spcPct val="115000"/>
              </a:lnSpc>
              <a:spcBef>
                <a:spcPts val="0"/>
              </a:spcBef>
              <a:spcAft>
                <a:spcPts val="0"/>
              </a:spcAft>
              <a:buClr>
                <a:schemeClr val="dk1"/>
              </a:buClr>
              <a:buSzPts val="1100"/>
              <a:buChar char="●"/>
            </a:pPr>
            <a:r>
              <a:rPr lang="sv-SE" sz="1100">
                <a:latin typeface="Arial"/>
                <a:ea typeface="Arial"/>
                <a:cs typeface="Arial"/>
                <a:sym typeface="Arial"/>
              </a:rPr>
              <a:t>Which features could distinguish your products from the products of your competitors in this market segment?</a:t>
            </a:r>
            <a:endParaRPr sz="1100">
              <a:latin typeface="Arial"/>
              <a:ea typeface="Arial"/>
              <a:cs typeface="Arial"/>
              <a:sym typeface="Arial"/>
            </a:endParaRPr>
          </a:p>
          <a:p>
            <a:pPr indent="-298450" lvl="0" marL="457200" rtl="0" algn="just">
              <a:lnSpc>
                <a:spcPct val="115000"/>
              </a:lnSpc>
              <a:spcBef>
                <a:spcPts val="0"/>
              </a:spcBef>
              <a:spcAft>
                <a:spcPts val="0"/>
              </a:spcAft>
              <a:buClr>
                <a:schemeClr val="dk1"/>
              </a:buClr>
              <a:buSzPts val="1100"/>
              <a:buChar char="●"/>
            </a:pPr>
            <a:r>
              <a:rPr lang="sv-SE" sz="1100">
                <a:latin typeface="Arial"/>
                <a:ea typeface="Arial"/>
                <a:cs typeface="Arial"/>
                <a:sym typeface="Arial"/>
              </a:rPr>
              <a:t>Do not go crazy trying to identify all features. Try to capture an interesting set of important features (15 - 25, including all options for choices).</a:t>
            </a:r>
            <a:endParaRPr sz="1100">
              <a:latin typeface="Arial"/>
              <a:ea typeface="Arial"/>
              <a:cs typeface="Arial"/>
              <a:sym typeface="Arial"/>
            </a:endParaRPr>
          </a:p>
          <a:p>
            <a:pPr indent="-298450" lvl="0" marL="457200" rtl="0" algn="just">
              <a:lnSpc>
                <a:spcPct val="115000"/>
              </a:lnSpc>
              <a:spcBef>
                <a:spcPts val="0"/>
              </a:spcBef>
              <a:spcAft>
                <a:spcPts val="0"/>
              </a:spcAft>
              <a:buClr>
                <a:schemeClr val="dk1"/>
              </a:buClr>
              <a:buSzPts val="1100"/>
              <a:buChar char="●"/>
            </a:pPr>
            <a:r>
              <a:rPr lang="sv-SE" sz="1100">
                <a:latin typeface="Arial"/>
                <a:ea typeface="Arial"/>
                <a:cs typeface="Arial"/>
                <a:sym typeface="Arial"/>
              </a:rPr>
              <a:t>Pay attention to feature dependencies and make sure you capture relevant cross-tree constraints and model structures (mandatory, optional, alternative, or).</a:t>
            </a:r>
            <a:endParaRPr b="1" i="1" sz="1100" u="sng">
              <a:latin typeface="Arial"/>
              <a:ea typeface="Arial"/>
              <a:cs typeface="Arial"/>
              <a:sym typeface="Arial"/>
            </a:endParaRPr>
          </a:p>
          <a:p>
            <a:pPr indent="0" lvl="0" marL="0" rtl="0" algn="l">
              <a:spcBef>
                <a:spcPts val="0"/>
              </a:spcBef>
              <a:spcAft>
                <a:spcPts val="0"/>
              </a:spcAft>
              <a:buNone/>
            </a:pPr>
            <a:r>
              <a:t/>
            </a:r>
            <a:endParaRPr/>
          </a:p>
        </p:txBody>
      </p:sp>
      <p:sp>
        <p:nvSpPr>
          <p:cNvPr id="157" name="Google Shape;157;g105f841bcae_0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9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9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9" name="Shape 69"/>
        <p:cNvGrpSpPr/>
        <p:nvPr/>
      </p:nvGrpSpPr>
      <p:grpSpPr>
        <a:xfrm>
          <a:off x="0" y="0"/>
          <a:ext cx="0" cy="0"/>
          <a:chOff x="0" y="0"/>
          <a:chExt cx="0" cy="0"/>
        </a:xfrm>
      </p:grpSpPr>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8.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1.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bit.ly/3oxH3Yc"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14:</a:t>
            </a:r>
            <a:r>
              <a:rPr lang="sv-SE" sz="3600"/>
              <a:t> </a:t>
            </a:r>
            <a:r>
              <a:rPr lang="sv-SE" sz="3000"/>
              <a:t>Course Summary</a:t>
            </a:r>
            <a:endParaRPr/>
          </a:p>
        </p:txBody>
      </p:sp>
      <p:sp>
        <p:nvSpPr>
          <p:cNvPr id="86" name="Google Shape;86;p15"/>
          <p:cNvSpPr txBox="1"/>
          <p:nvPr>
            <p:ph idx="2" type="body"/>
          </p:nvPr>
        </p:nvSpPr>
        <p:spPr>
          <a:xfrm>
            <a:off x="406439" y="2734594"/>
            <a:ext cx="5005500" cy="429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a:t>
            </a:r>
            <a:r>
              <a:rPr lang="sv-SE"/>
              <a:t> Gay </a:t>
            </a:r>
            <a:endParaRPr/>
          </a:p>
          <a:p>
            <a:pPr indent="0" lvl="0" marL="0" rtl="0" algn="l">
              <a:spcBef>
                <a:spcPts val="0"/>
              </a:spcBef>
              <a:spcAft>
                <a:spcPts val="0"/>
              </a:spcAft>
              <a:buClr>
                <a:schemeClr val="lt1"/>
              </a:buClr>
              <a:buSzPts val="1800"/>
              <a:buFont typeface="Arial"/>
              <a:buNone/>
            </a:pPr>
            <a:r>
              <a:rPr lang="sv-SE"/>
              <a:t>TDA 594/DIT 593 - December 16,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8" name="Google Shape;168;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a:t>
            </a:r>
            <a:endParaRPr/>
          </a:p>
        </p:txBody>
      </p:sp>
      <p:pic>
        <p:nvPicPr>
          <p:cNvPr id="169" name="Google Shape;169;p24"/>
          <p:cNvPicPr preferRelativeResize="0"/>
          <p:nvPr/>
        </p:nvPicPr>
        <p:blipFill>
          <a:blip r:embed="rId3">
            <a:alphaModFix/>
          </a:blip>
          <a:stretch>
            <a:fillRect/>
          </a:stretch>
        </p:blipFill>
        <p:spPr>
          <a:xfrm>
            <a:off x="2833075" y="456813"/>
            <a:ext cx="5943600" cy="90392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76" name="Google Shape;176;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a:t>
            </a:r>
            <a:endParaRPr/>
          </a:p>
        </p:txBody>
      </p:sp>
      <p:pic>
        <p:nvPicPr>
          <p:cNvPr id="177" name="Google Shape;177;p25"/>
          <p:cNvPicPr preferRelativeResize="0"/>
          <p:nvPr/>
        </p:nvPicPr>
        <p:blipFill>
          <a:blip r:embed="rId3">
            <a:alphaModFix/>
          </a:blip>
          <a:stretch>
            <a:fillRect/>
          </a:stretch>
        </p:blipFill>
        <p:spPr>
          <a:xfrm>
            <a:off x="3022625" y="-3123164"/>
            <a:ext cx="5354124" cy="814272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84" name="Google Shape;184;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185" name="Google Shape;185;p26"/>
          <p:cNvSpPr txBox="1"/>
          <p:nvPr>
            <p:ph idx="1" type="body"/>
          </p:nvPr>
        </p:nvSpPr>
        <p:spPr>
          <a:xfrm>
            <a:off x="468894" y="1282400"/>
            <a:ext cx="30810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Translate model into propositional logic formula.</a:t>
            </a:r>
            <a:endParaRPr sz="2300"/>
          </a:p>
          <a:p>
            <a:pPr indent="-374650" lvl="0" marL="457200" rtl="0" algn="l">
              <a:spcBef>
                <a:spcPts val="0"/>
              </a:spcBef>
              <a:spcAft>
                <a:spcPts val="0"/>
              </a:spcAft>
              <a:buSzPts val="2300"/>
              <a:buChar char="•"/>
            </a:pPr>
            <a:r>
              <a:rPr lang="sv-SE" sz="2300"/>
              <a:t>Provide two valid and two invalid features. </a:t>
            </a:r>
            <a:endParaRPr sz="2300"/>
          </a:p>
          <a:p>
            <a:pPr indent="-374650" lvl="0" marL="457200" rtl="0" algn="l">
              <a:spcBef>
                <a:spcPts val="0"/>
              </a:spcBef>
              <a:spcAft>
                <a:spcPts val="0"/>
              </a:spcAft>
              <a:buSzPts val="2300"/>
              <a:buChar char="•"/>
            </a:pPr>
            <a:r>
              <a:rPr lang="sv-SE" sz="2300"/>
              <a:t>Is it consistent? If not, why not?</a:t>
            </a:r>
            <a:endParaRPr sz="2300"/>
          </a:p>
        </p:txBody>
      </p:sp>
      <p:pic>
        <p:nvPicPr>
          <p:cNvPr id="186" name="Google Shape;186;p26"/>
          <p:cNvPicPr preferRelativeResize="0"/>
          <p:nvPr/>
        </p:nvPicPr>
        <p:blipFill>
          <a:blip r:embed="rId3">
            <a:alphaModFix/>
          </a:blip>
          <a:stretch>
            <a:fillRect/>
          </a:stretch>
        </p:blipFill>
        <p:spPr>
          <a:xfrm>
            <a:off x="3890952" y="681375"/>
            <a:ext cx="5191425" cy="41323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3" name="Google Shape;193;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r>
              <a:rPr lang="sv-SE"/>
              <a:t> (A)</a:t>
            </a:r>
            <a:endParaRPr/>
          </a:p>
        </p:txBody>
      </p:sp>
      <p:sp>
        <p:nvSpPr>
          <p:cNvPr id="194" name="Google Shape;194;p27"/>
          <p:cNvSpPr txBox="1"/>
          <p:nvPr>
            <p:ph idx="1" type="body"/>
          </p:nvPr>
        </p:nvSpPr>
        <p:spPr>
          <a:xfrm>
            <a:off x="468894" y="1282400"/>
            <a:ext cx="30810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Translate model into propositional logic formula.</a:t>
            </a:r>
            <a:endParaRPr sz="2300"/>
          </a:p>
          <a:p>
            <a:pPr indent="-374650" lvl="0" marL="457200" rtl="0" algn="l">
              <a:spcBef>
                <a:spcPts val="0"/>
              </a:spcBef>
              <a:spcAft>
                <a:spcPts val="0"/>
              </a:spcAft>
              <a:buSzPts val="2300"/>
              <a:buChar char="•"/>
            </a:pPr>
            <a:r>
              <a:rPr lang="sv-SE" sz="2300"/>
              <a:t>Provide two valid and two invalid features. </a:t>
            </a:r>
            <a:endParaRPr sz="2300"/>
          </a:p>
          <a:p>
            <a:pPr indent="-374650" lvl="0" marL="457200" rtl="0" algn="l">
              <a:spcBef>
                <a:spcPts val="0"/>
              </a:spcBef>
              <a:spcAft>
                <a:spcPts val="0"/>
              </a:spcAft>
              <a:buSzPts val="2300"/>
              <a:buChar char="•"/>
            </a:pPr>
            <a:r>
              <a:rPr lang="sv-SE" sz="2300"/>
              <a:t>Is it consistent? If not, why not?</a:t>
            </a:r>
            <a:endParaRPr sz="2300"/>
          </a:p>
        </p:txBody>
      </p:sp>
      <p:pic>
        <p:nvPicPr>
          <p:cNvPr id="195" name="Google Shape;195;p27"/>
          <p:cNvPicPr preferRelativeResize="0"/>
          <p:nvPr/>
        </p:nvPicPr>
        <p:blipFill>
          <a:blip r:embed="rId3">
            <a:alphaModFix/>
          </a:blip>
          <a:stretch>
            <a:fillRect/>
          </a:stretch>
        </p:blipFill>
        <p:spPr>
          <a:xfrm>
            <a:off x="3890952" y="681375"/>
            <a:ext cx="5191425" cy="4132374"/>
          </a:xfrm>
          <a:prstGeom prst="rect">
            <a:avLst/>
          </a:prstGeom>
          <a:noFill/>
          <a:ln>
            <a:noFill/>
          </a:ln>
        </p:spPr>
      </p:pic>
      <p:sp>
        <p:nvSpPr>
          <p:cNvPr id="196" name="Google Shape;196;p27"/>
          <p:cNvSpPr/>
          <p:nvPr/>
        </p:nvSpPr>
        <p:spPr>
          <a:xfrm>
            <a:off x="6748100" y="637450"/>
            <a:ext cx="2334300" cy="213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7"/>
          <p:cNvSpPr/>
          <p:nvPr/>
        </p:nvSpPr>
        <p:spPr>
          <a:xfrm>
            <a:off x="3780675" y="2769550"/>
            <a:ext cx="4835700" cy="204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 </a:t>
            </a:r>
            <a:r>
              <a:rPr b="1" lang="sv-SE">
                <a:solidFill>
                  <a:srgbClr val="FF0000"/>
                </a:solidFill>
              </a:rPr>
              <a:t>∧</a:t>
            </a:r>
            <a:r>
              <a:rPr lang="sv-SE"/>
              <a:t> (B ⇒ A) </a:t>
            </a:r>
            <a:r>
              <a:rPr b="1" lang="sv-SE">
                <a:solidFill>
                  <a:srgbClr val="FF0000"/>
                </a:solidFill>
              </a:rPr>
              <a:t>∧</a:t>
            </a:r>
            <a:r>
              <a:rPr lang="sv-SE"/>
              <a:t>  (C ⇔ A) </a:t>
            </a:r>
            <a:r>
              <a:rPr b="1" lang="sv-SE">
                <a:solidFill>
                  <a:srgbClr val="FF0000"/>
                </a:solidFill>
              </a:rPr>
              <a:t>∧</a:t>
            </a:r>
            <a:r>
              <a:rPr lang="sv-SE"/>
              <a:t>  (D ⇒ A) </a:t>
            </a:r>
            <a:r>
              <a:rPr b="1" lang="sv-SE">
                <a:solidFill>
                  <a:srgbClr val="FF0000"/>
                </a:solidFill>
              </a:rPr>
              <a:t>∧ </a:t>
            </a:r>
            <a:br>
              <a:rPr b="1" lang="sv-SE">
                <a:solidFill>
                  <a:srgbClr val="FF0000"/>
                </a:solidFill>
              </a:rPr>
            </a:br>
            <a:r>
              <a:rPr lang="sv-SE"/>
              <a:t>((C ⇔ (E ∨ F)) ∧ ￢(E ∧ F)) </a:t>
            </a:r>
            <a:r>
              <a:rPr b="1" lang="sv-SE">
                <a:solidFill>
                  <a:srgbClr val="FF0000"/>
                </a:solidFill>
              </a:rPr>
              <a:t>∧ </a:t>
            </a:r>
            <a:r>
              <a:rPr lang="sv-SE"/>
              <a:t>((E ∨ F) ⇒ D))</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SE"/>
              <a:t>Valid: A, B, C, D, F ; A, C, D, E</a:t>
            </a:r>
            <a:endParaRPr/>
          </a:p>
          <a:p>
            <a:pPr indent="-317500" lvl="0" marL="457200" rtl="0" algn="l">
              <a:spcBef>
                <a:spcPts val="0"/>
              </a:spcBef>
              <a:spcAft>
                <a:spcPts val="0"/>
              </a:spcAft>
              <a:buSzPts val="1400"/>
              <a:buChar char="●"/>
            </a:pPr>
            <a:r>
              <a:rPr lang="sv-SE"/>
              <a:t>Invalid: A, B, C, D, E, F ; A, B, C, E</a:t>
            </a:r>
            <a:endParaRPr/>
          </a:p>
          <a:p>
            <a:pPr indent="-317500" lvl="0" marL="457200" rtl="0" algn="l">
              <a:spcBef>
                <a:spcPts val="0"/>
              </a:spcBef>
              <a:spcAft>
                <a:spcPts val="0"/>
              </a:spcAft>
              <a:buSzPts val="1400"/>
              <a:buChar char="●"/>
            </a:pPr>
            <a:r>
              <a:rPr lang="sv-SE"/>
              <a:t>Is it consistent: Yes</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4" name="Google Shape;204;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r>
              <a:rPr lang="sv-SE"/>
              <a:t> (B)</a:t>
            </a:r>
            <a:endParaRPr/>
          </a:p>
        </p:txBody>
      </p:sp>
      <p:sp>
        <p:nvSpPr>
          <p:cNvPr id="205" name="Google Shape;205;p28"/>
          <p:cNvSpPr txBox="1"/>
          <p:nvPr>
            <p:ph idx="1" type="body"/>
          </p:nvPr>
        </p:nvSpPr>
        <p:spPr>
          <a:xfrm>
            <a:off x="468894" y="1282400"/>
            <a:ext cx="30810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Translate model into propositional logic formula.</a:t>
            </a:r>
            <a:endParaRPr sz="2300"/>
          </a:p>
          <a:p>
            <a:pPr indent="-374650" lvl="0" marL="457200" rtl="0" algn="l">
              <a:spcBef>
                <a:spcPts val="0"/>
              </a:spcBef>
              <a:spcAft>
                <a:spcPts val="0"/>
              </a:spcAft>
              <a:buSzPts val="2300"/>
              <a:buChar char="•"/>
            </a:pPr>
            <a:r>
              <a:rPr lang="sv-SE" sz="2300"/>
              <a:t>Provide two valid and two invalid features. </a:t>
            </a:r>
            <a:endParaRPr sz="2300"/>
          </a:p>
          <a:p>
            <a:pPr indent="-374650" lvl="0" marL="457200" rtl="0" algn="l">
              <a:spcBef>
                <a:spcPts val="0"/>
              </a:spcBef>
              <a:spcAft>
                <a:spcPts val="0"/>
              </a:spcAft>
              <a:buSzPts val="2300"/>
              <a:buChar char="•"/>
            </a:pPr>
            <a:r>
              <a:rPr lang="sv-SE" sz="2300"/>
              <a:t>Is it consistent? If not, why not?</a:t>
            </a:r>
            <a:endParaRPr sz="2300"/>
          </a:p>
        </p:txBody>
      </p:sp>
      <p:pic>
        <p:nvPicPr>
          <p:cNvPr id="206" name="Google Shape;206;p28"/>
          <p:cNvPicPr preferRelativeResize="0"/>
          <p:nvPr/>
        </p:nvPicPr>
        <p:blipFill>
          <a:blip r:embed="rId3">
            <a:alphaModFix/>
          </a:blip>
          <a:stretch>
            <a:fillRect/>
          </a:stretch>
        </p:blipFill>
        <p:spPr>
          <a:xfrm>
            <a:off x="3890952" y="681375"/>
            <a:ext cx="5191425" cy="4132374"/>
          </a:xfrm>
          <a:prstGeom prst="rect">
            <a:avLst/>
          </a:prstGeom>
          <a:noFill/>
          <a:ln>
            <a:noFill/>
          </a:ln>
        </p:spPr>
      </p:pic>
      <p:sp>
        <p:nvSpPr>
          <p:cNvPr id="207" name="Google Shape;207;p28"/>
          <p:cNvSpPr/>
          <p:nvPr/>
        </p:nvSpPr>
        <p:spPr>
          <a:xfrm>
            <a:off x="3780675" y="2769550"/>
            <a:ext cx="4835700" cy="204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 </a:t>
            </a:r>
            <a:r>
              <a:rPr b="1" lang="sv-SE">
                <a:solidFill>
                  <a:srgbClr val="FF0000"/>
                </a:solidFill>
              </a:rPr>
              <a:t>∧</a:t>
            </a:r>
            <a:r>
              <a:rPr lang="sv-SE"/>
              <a:t> (B ⇔ A)</a:t>
            </a:r>
            <a:r>
              <a:rPr b="1" lang="sv-SE">
                <a:solidFill>
                  <a:srgbClr val="FF0000"/>
                </a:solidFill>
              </a:rPr>
              <a:t>∧</a:t>
            </a:r>
            <a:r>
              <a:rPr lang="sv-SE"/>
              <a:t>  (C ⇒ A) </a:t>
            </a:r>
            <a:r>
              <a:rPr b="1" lang="sv-SE">
                <a:solidFill>
                  <a:srgbClr val="FF0000"/>
                </a:solidFill>
              </a:rPr>
              <a:t>∧</a:t>
            </a:r>
            <a:r>
              <a:rPr lang="sv-SE"/>
              <a:t>  (D ⇒ A) </a:t>
            </a:r>
            <a:r>
              <a:rPr b="1" lang="sv-SE">
                <a:solidFill>
                  <a:srgbClr val="FF0000"/>
                </a:solidFill>
              </a:rPr>
              <a:t>∧ </a:t>
            </a:r>
            <a:br>
              <a:rPr b="1" lang="sv-SE">
                <a:solidFill>
                  <a:srgbClr val="FF0000"/>
                </a:solidFill>
              </a:rPr>
            </a:br>
            <a:r>
              <a:rPr lang="sv-SE"/>
              <a:t>((C ⇔ (E ∨ F)) ∧ ￢(E ∧ F)) </a:t>
            </a:r>
            <a:r>
              <a:rPr b="1" lang="sv-SE">
                <a:solidFill>
                  <a:srgbClr val="FF0000"/>
                </a:solidFill>
              </a:rPr>
              <a:t>∧ </a:t>
            </a:r>
            <a:r>
              <a:rPr lang="sv-SE"/>
              <a:t> (G ⇒ D) </a:t>
            </a:r>
            <a:r>
              <a:rPr b="1" lang="sv-SE">
                <a:solidFill>
                  <a:srgbClr val="FF0000"/>
                </a:solidFill>
              </a:rPr>
              <a:t>∧ </a:t>
            </a:r>
            <a:r>
              <a:rPr lang="sv-SE"/>
              <a:t> (D ⇒ ￢B) </a:t>
            </a:r>
            <a:r>
              <a:rPr b="1" lang="sv-SE">
                <a:solidFill>
                  <a:srgbClr val="FF0000"/>
                </a:solidFill>
              </a:rPr>
              <a:t>∧</a:t>
            </a:r>
            <a:br>
              <a:rPr b="1" lang="sv-SE">
                <a:solidFill>
                  <a:srgbClr val="FF0000"/>
                </a:solidFill>
              </a:rPr>
            </a:br>
            <a:r>
              <a:rPr lang="sv-SE"/>
              <a:t>(E ⇒ G)</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SE"/>
              <a:t>Valid: A, B ; A, B, C, F</a:t>
            </a:r>
            <a:endParaRPr/>
          </a:p>
          <a:p>
            <a:pPr indent="-317500" lvl="0" marL="457200" rtl="0" algn="l">
              <a:spcBef>
                <a:spcPts val="0"/>
              </a:spcBef>
              <a:spcAft>
                <a:spcPts val="0"/>
              </a:spcAft>
              <a:buSzPts val="1400"/>
              <a:buChar char="●"/>
            </a:pPr>
            <a:r>
              <a:rPr lang="sv-SE"/>
              <a:t>Invalid: A, B, D, G ; A, B, C, E</a:t>
            </a:r>
            <a:endParaRPr/>
          </a:p>
          <a:p>
            <a:pPr indent="-317500" lvl="0" marL="457200" rtl="0" algn="l">
              <a:spcBef>
                <a:spcPts val="0"/>
              </a:spcBef>
              <a:spcAft>
                <a:spcPts val="0"/>
              </a:spcAft>
              <a:buSzPts val="1400"/>
              <a:buChar char="●"/>
            </a:pPr>
            <a:r>
              <a:rPr lang="sv-SE"/>
              <a:t>It is consistent: Yes, but D, E, and G are dead features (because B is mandatory). </a:t>
            </a:r>
            <a:endParaRPr/>
          </a:p>
          <a:p>
            <a:pPr indent="0" lvl="0" marL="0" rtl="0" algn="l">
              <a:spcBef>
                <a:spcPts val="0"/>
              </a:spcBef>
              <a:spcAft>
                <a:spcPts val="0"/>
              </a:spcAft>
              <a:buNone/>
            </a:pPr>
            <a:r>
              <a:t/>
            </a:r>
            <a:endParaRPr/>
          </a:p>
        </p:txBody>
      </p:sp>
      <p:sp>
        <p:nvSpPr>
          <p:cNvPr id="208" name="Google Shape;208;p28"/>
          <p:cNvSpPr/>
          <p:nvPr/>
        </p:nvSpPr>
        <p:spPr>
          <a:xfrm>
            <a:off x="3967525" y="494575"/>
            <a:ext cx="2334300" cy="213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15" name="Google Shape;215;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r>
              <a:rPr lang="sv-SE"/>
              <a:t> (C)</a:t>
            </a:r>
            <a:endParaRPr/>
          </a:p>
        </p:txBody>
      </p:sp>
      <p:sp>
        <p:nvSpPr>
          <p:cNvPr id="216" name="Google Shape;216;p29"/>
          <p:cNvSpPr txBox="1"/>
          <p:nvPr>
            <p:ph idx="1" type="body"/>
          </p:nvPr>
        </p:nvSpPr>
        <p:spPr>
          <a:xfrm>
            <a:off x="468894" y="1282400"/>
            <a:ext cx="30810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Translate model into propositional logic formula.</a:t>
            </a:r>
            <a:endParaRPr sz="2300"/>
          </a:p>
          <a:p>
            <a:pPr indent="-374650" lvl="0" marL="457200" rtl="0" algn="l">
              <a:spcBef>
                <a:spcPts val="0"/>
              </a:spcBef>
              <a:spcAft>
                <a:spcPts val="0"/>
              </a:spcAft>
              <a:buSzPts val="2300"/>
              <a:buChar char="•"/>
            </a:pPr>
            <a:r>
              <a:rPr lang="sv-SE" sz="2300"/>
              <a:t>Provide two valid and two invalid features. </a:t>
            </a:r>
            <a:endParaRPr sz="2300"/>
          </a:p>
          <a:p>
            <a:pPr indent="-374650" lvl="0" marL="457200" rtl="0" algn="l">
              <a:spcBef>
                <a:spcPts val="0"/>
              </a:spcBef>
              <a:spcAft>
                <a:spcPts val="0"/>
              </a:spcAft>
              <a:buSzPts val="2300"/>
              <a:buChar char="•"/>
            </a:pPr>
            <a:r>
              <a:rPr lang="sv-SE" sz="2300"/>
              <a:t>Is it consistent? If not, why not?</a:t>
            </a:r>
            <a:endParaRPr sz="2300"/>
          </a:p>
        </p:txBody>
      </p:sp>
      <p:pic>
        <p:nvPicPr>
          <p:cNvPr id="217" name="Google Shape;217;p29"/>
          <p:cNvPicPr preferRelativeResize="0"/>
          <p:nvPr/>
        </p:nvPicPr>
        <p:blipFill>
          <a:blip r:embed="rId3">
            <a:alphaModFix/>
          </a:blip>
          <a:stretch>
            <a:fillRect/>
          </a:stretch>
        </p:blipFill>
        <p:spPr>
          <a:xfrm>
            <a:off x="3890952" y="681375"/>
            <a:ext cx="5191425" cy="4132374"/>
          </a:xfrm>
          <a:prstGeom prst="rect">
            <a:avLst/>
          </a:prstGeom>
          <a:noFill/>
          <a:ln>
            <a:noFill/>
          </a:ln>
        </p:spPr>
      </p:pic>
      <p:sp>
        <p:nvSpPr>
          <p:cNvPr id="218" name="Google Shape;218;p29"/>
          <p:cNvSpPr/>
          <p:nvPr/>
        </p:nvSpPr>
        <p:spPr>
          <a:xfrm>
            <a:off x="4068813" y="614000"/>
            <a:ext cx="4835700" cy="204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 </a:t>
            </a:r>
            <a:r>
              <a:rPr b="1" lang="sv-SE">
                <a:solidFill>
                  <a:srgbClr val="FF0000"/>
                </a:solidFill>
              </a:rPr>
              <a:t>∧</a:t>
            </a:r>
            <a:r>
              <a:rPr lang="sv-SE"/>
              <a:t> ((B ∨ C ∨ D) ⇔ A) </a:t>
            </a:r>
            <a:r>
              <a:rPr b="1" lang="sv-SE">
                <a:solidFill>
                  <a:srgbClr val="FF0000"/>
                </a:solidFill>
              </a:rPr>
              <a:t>∧</a:t>
            </a:r>
            <a:r>
              <a:rPr lang="sv-SE"/>
              <a:t>  (E ⇔ B) </a:t>
            </a:r>
            <a:r>
              <a:rPr b="1" lang="sv-SE">
                <a:solidFill>
                  <a:srgbClr val="FF0000"/>
                </a:solidFill>
              </a:rPr>
              <a:t>∧</a:t>
            </a:r>
            <a:r>
              <a:rPr lang="sv-SE"/>
              <a:t>  (F ⇒ D) </a:t>
            </a:r>
            <a:r>
              <a:rPr b="1" lang="sv-SE">
                <a:solidFill>
                  <a:srgbClr val="FF0000"/>
                </a:solidFill>
              </a:rPr>
              <a:t>∧ </a:t>
            </a:r>
            <a:r>
              <a:rPr lang="sv-SE"/>
              <a:t>(G ⇒ D) </a:t>
            </a:r>
            <a:endParaRPr b="1">
              <a:solidFill>
                <a:srgbClr val="FF0000"/>
              </a:solidFill>
            </a:endParaRPr>
          </a:p>
          <a:p>
            <a:pPr indent="0" lvl="0" marL="0" rtl="0" algn="l">
              <a:spcBef>
                <a:spcPts val="0"/>
              </a:spcBef>
              <a:spcAft>
                <a:spcPts val="0"/>
              </a:spcAft>
              <a:buNone/>
            </a:pPr>
            <a:r>
              <a:t/>
            </a:r>
            <a:endParaRPr b="1">
              <a:solidFill>
                <a:srgbClr val="FF0000"/>
              </a:solidFill>
            </a:endParaRPr>
          </a:p>
          <a:p>
            <a:pPr indent="-317500" lvl="0" marL="457200" rtl="0" algn="l">
              <a:spcBef>
                <a:spcPts val="0"/>
              </a:spcBef>
              <a:spcAft>
                <a:spcPts val="0"/>
              </a:spcAft>
              <a:buSzPts val="1400"/>
              <a:buChar char="●"/>
            </a:pPr>
            <a:r>
              <a:rPr lang="sv-SE"/>
              <a:t>Valid: A, C ; A, B, C, D, E, F, G</a:t>
            </a:r>
            <a:endParaRPr/>
          </a:p>
          <a:p>
            <a:pPr indent="-317500" lvl="0" marL="457200" rtl="0" algn="l">
              <a:spcBef>
                <a:spcPts val="0"/>
              </a:spcBef>
              <a:spcAft>
                <a:spcPts val="0"/>
              </a:spcAft>
              <a:buSzPts val="1400"/>
              <a:buChar char="●"/>
            </a:pPr>
            <a:r>
              <a:rPr lang="sv-SE"/>
              <a:t>Invalid: A, B, C; A, C, E</a:t>
            </a:r>
            <a:endParaRPr/>
          </a:p>
          <a:p>
            <a:pPr indent="-317500" lvl="0" marL="457200" rtl="0" algn="l">
              <a:spcBef>
                <a:spcPts val="0"/>
              </a:spcBef>
              <a:spcAft>
                <a:spcPts val="0"/>
              </a:spcAft>
              <a:buSzPts val="1400"/>
              <a:buChar char="●"/>
            </a:pPr>
            <a:r>
              <a:rPr lang="sv-SE"/>
              <a:t>It is consistent: Yes (just remember that B and E need to come as a pair)</a:t>
            </a:r>
            <a:endParaRPr/>
          </a:p>
          <a:p>
            <a:pPr indent="0" lvl="0" marL="0" rtl="0" algn="l">
              <a:spcBef>
                <a:spcPts val="0"/>
              </a:spcBef>
              <a:spcAft>
                <a:spcPts val="0"/>
              </a:spcAft>
              <a:buNone/>
            </a:pPr>
            <a:r>
              <a:t/>
            </a:r>
            <a:endParaRPr/>
          </a:p>
        </p:txBody>
      </p:sp>
      <p:sp>
        <p:nvSpPr>
          <p:cNvPr id="219" name="Google Shape;219;p29"/>
          <p:cNvSpPr/>
          <p:nvPr/>
        </p:nvSpPr>
        <p:spPr>
          <a:xfrm>
            <a:off x="6638175" y="2730863"/>
            <a:ext cx="2334300" cy="21321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26" name="Google Shape;226;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r>
              <a:rPr lang="sv-SE"/>
              <a:t> (D)</a:t>
            </a:r>
            <a:endParaRPr/>
          </a:p>
        </p:txBody>
      </p:sp>
      <p:sp>
        <p:nvSpPr>
          <p:cNvPr id="227" name="Google Shape;227;p30"/>
          <p:cNvSpPr txBox="1"/>
          <p:nvPr>
            <p:ph idx="1" type="body"/>
          </p:nvPr>
        </p:nvSpPr>
        <p:spPr>
          <a:xfrm>
            <a:off x="468894" y="1282400"/>
            <a:ext cx="30810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Translate model into propositional logic formula.</a:t>
            </a:r>
            <a:endParaRPr sz="2300"/>
          </a:p>
          <a:p>
            <a:pPr indent="-374650" lvl="0" marL="457200" rtl="0" algn="l">
              <a:spcBef>
                <a:spcPts val="0"/>
              </a:spcBef>
              <a:spcAft>
                <a:spcPts val="0"/>
              </a:spcAft>
              <a:buSzPts val="2300"/>
              <a:buChar char="•"/>
            </a:pPr>
            <a:r>
              <a:rPr lang="sv-SE" sz="2300"/>
              <a:t>Provide two valid and two invalid features. </a:t>
            </a:r>
            <a:endParaRPr sz="2300"/>
          </a:p>
          <a:p>
            <a:pPr indent="-374650" lvl="0" marL="457200" rtl="0" algn="l">
              <a:spcBef>
                <a:spcPts val="0"/>
              </a:spcBef>
              <a:spcAft>
                <a:spcPts val="0"/>
              </a:spcAft>
              <a:buSzPts val="2300"/>
              <a:buChar char="•"/>
            </a:pPr>
            <a:r>
              <a:rPr lang="sv-SE" sz="2300"/>
              <a:t>Is it consistent? If not, why not?</a:t>
            </a:r>
            <a:endParaRPr sz="2300"/>
          </a:p>
        </p:txBody>
      </p:sp>
      <p:pic>
        <p:nvPicPr>
          <p:cNvPr id="228" name="Google Shape;228;p30"/>
          <p:cNvPicPr preferRelativeResize="0"/>
          <p:nvPr/>
        </p:nvPicPr>
        <p:blipFill>
          <a:blip r:embed="rId3">
            <a:alphaModFix/>
          </a:blip>
          <a:stretch>
            <a:fillRect/>
          </a:stretch>
        </p:blipFill>
        <p:spPr>
          <a:xfrm>
            <a:off x="3890952" y="681375"/>
            <a:ext cx="5191425" cy="4132374"/>
          </a:xfrm>
          <a:prstGeom prst="rect">
            <a:avLst/>
          </a:prstGeom>
          <a:noFill/>
          <a:ln>
            <a:noFill/>
          </a:ln>
        </p:spPr>
      </p:pic>
      <p:sp>
        <p:nvSpPr>
          <p:cNvPr id="229" name="Google Shape;229;p30"/>
          <p:cNvSpPr/>
          <p:nvPr/>
        </p:nvSpPr>
        <p:spPr>
          <a:xfrm>
            <a:off x="4068813" y="681375"/>
            <a:ext cx="4835700" cy="2044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 </a:t>
            </a:r>
            <a:r>
              <a:rPr b="1" lang="sv-SE">
                <a:solidFill>
                  <a:srgbClr val="FF0000"/>
                </a:solidFill>
              </a:rPr>
              <a:t>∧</a:t>
            </a:r>
            <a:r>
              <a:rPr lang="sv-SE"/>
              <a:t> (B ⇒ A) </a:t>
            </a:r>
            <a:r>
              <a:rPr b="1" lang="sv-SE">
                <a:solidFill>
                  <a:srgbClr val="FF0000"/>
                </a:solidFill>
              </a:rPr>
              <a:t>∧ </a:t>
            </a:r>
            <a:r>
              <a:rPr lang="sv-SE"/>
              <a:t>(C ⇔ A) </a:t>
            </a:r>
            <a:r>
              <a:rPr b="1" lang="sv-SE">
                <a:solidFill>
                  <a:srgbClr val="FF0000"/>
                </a:solidFill>
              </a:rPr>
              <a:t>∧</a:t>
            </a:r>
            <a:r>
              <a:rPr lang="sv-SE"/>
              <a:t>  (D ⇔ B) </a:t>
            </a:r>
            <a:r>
              <a:rPr b="1" lang="sv-SE">
                <a:solidFill>
                  <a:srgbClr val="FF0000"/>
                </a:solidFill>
              </a:rPr>
              <a:t>∧ </a:t>
            </a:r>
            <a:r>
              <a:rPr lang="sv-SE"/>
              <a:t>(E ⇒ C) </a:t>
            </a:r>
            <a:r>
              <a:rPr b="1" lang="sv-SE">
                <a:solidFill>
                  <a:srgbClr val="FF0000"/>
                </a:solidFill>
              </a:rPr>
              <a:t>∧ </a:t>
            </a:r>
            <a:r>
              <a:rPr lang="sv-SE"/>
              <a:t> (F ⇒ C) </a:t>
            </a:r>
            <a:r>
              <a:rPr b="1" lang="sv-SE">
                <a:solidFill>
                  <a:srgbClr val="FF0000"/>
                </a:solidFill>
              </a:rPr>
              <a:t>∧</a:t>
            </a:r>
            <a:br>
              <a:rPr b="1" lang="sv-SE">
                <a:solidFill>
                  <a:srgbClr val="FF0000"/>
                </a:solidFill>
              </a:rPr>
            </a:br>
            <a:r>
              <a:rPr lang="sv-SE"/>
              <a:t>(F ⇒ E) </a:t>
            </a:r>
            <a:r>
              <a:rPr b="1" lang="sv-SE">
                <a:solidFill>
                  <a:srgbClr val="FF0000"/>
                </a:solidFill>
              </a:rPr>
              <a:t>∧ </a:t>
            </a:r>
            <a:r>
              <a:rPr lang="sv-SE"/>
              <a:t>(D ⇔ E)</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SE"/>
              <a:t>Valid: A, C ; A, B, C, D, E</a:t>
            </a:r>
            <a:endParaRPr/>
          </a:p>
          <a:p>
            <a:pPr indent="-317500" lvl="0" marL="457200" rtl="0" algn="l">
              <a:spcBef>
                <a:spcPts val="0"/>
              </a:spcBef>
              <a:spcAft>
                <a:spcPts val="0"/>
              </a:spcAft>
              <a:buSzPts val="1400"/>
              <a:buChar char="●"/>
            </a:pPr>
            <a:r>
              <a:rPr lang="sv-SE"/>
              <a:t>Invalid: A, B, C, D ; A, C, F </a:t>
            </a:r>
            <a:endParaRPr/>
          </a:p>
          <a:p>
            <a:pPr indent="-317500" lvl="0" marL="457200" rtl="0" algn="l">
              <a:spcBef>
                <a:spcPts val="0"/>
              </a:spcBef>
              <a:spcAft>
                <a:spcPts val="0"/>
              </a:spcAft>
              <a:buSzPts val="1400"/>
              <a:buChar char="●"/>
            </a:pPr>
            <a:r>
              <a:rPr lang="sv-SE"/>
              <a:t>It is consistent: Yes, but remember that if you have F, you need E, D, and B as well. </a:t>
            </a:r>
            <a:endParaRPr/>
          </a:p>
        </p:txBody>
      </p:sp>
      <p:sp>
        <p:nvSpPr>
          <p:cNvPr id="230" name="Google Shape;230;p30"/>
          <p:cNvSpPr/>
          <p:nvPr/>
        </p:nvSpPr>
        <p:spPr>
          <a:xfrm>
            <a:off x="3890950" y="2803525"/>
            <a:ext cx="2472600" cy="20442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37" name="Google Shape;237;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4 - Implementation</a:t>
            </a:r>
            <a:endParaRPr/>
          </a:p>
        </p:txBody>
      </p:sp>
      <p:sp>
        <p:nvSpPr>
          <p:cNvPr id="238" name="Google Shape;238;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Consider compile-time and load-time binding of variability decisions.</a:t>
            </a:r>
            <a:endParaRPr/>
          </a:p>
          <a:p>
            <a:pPr indent="-393700" lvl="0" marL="457200" rtl="0" algn="l">
              <a:spcBef>
                <a:spcPts val="1000"/>
              </a:spcBef>
              <a:spcAft>
                <a:spcPts val="0"/>
              </a:spcAft>
              <a:buSzPts val="2600"/>
              <a:buAutoNum type="arabicPeriod"/>
            </a:pPr>
            <a:r>
              <a:rPr lang="sv-SE"/>
              <a:t>Define each and note how they differ.</a:t>
            </a:r>
            <a:endParaRPr/>
          </a:p>
          <a:p>
            <a:pPr indent="-393700" lvl="0" marL="457200" rtl="0" algn="l">
              <a:spcBef>
                <a:spcPts val="0"/>
              </a:spcBef>
              <a:spcAft>
                <a:spcPts val="0"/>
              </a:spcAft>
              <a:buSzPts val="2600"/>
              <a:buAutoNum type="arabicPeriod"/>
            </a:pPr>
            <a:r>
              <a:rPr lang="sv-SE"/>
              <a:t>Explain potential advantages and disadvantages.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45" name="Google Shape;245;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4 - Implementation</a:t>
            </a:r>
            <a:endParaRPr/>
          </a:p>
          <a:p>
            <a:pPr indent="0" lvl="0" marL="0" rtl="0" algn="l">
              <a:spcBef>
                <a:spcPts val="0"/>
              </a:spcBef>
              <a:spcAft>
                <a:spcPts val="0"/>
              </a:spcAft>
              <a:buNone/>
            </a:pPr>
            <a:r>
              <a:t/>
            </a:r>
            <a:endParaRPr/>
          </a:p>
        </p:txBody>
      </p:sp>
      <p:sp>
        <p:nvSpPr>
          <p:cNvPr id="246" name="Google Shape;246;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Compile-time Binding:</a:t>
            </a:r>
            <a:endParaRPr/>
          </a:p>
          <a:p>
            <a:pPr indent="-393700" lvl="0" marL="457200" rtl="0" algn="l">
              <a:spcBef>
                <a:spcPts val="1000"/>
              </a:spcBef>
              <a:spcAft>
                <a:spcPts val="0"/>
              </a:spcAft>
              <a:buSzPts val="2600"/>
              <a:buChar char="•"/>
            </a:pPr>
            <a:r>
              <a:rPr lang="sv-SE"/>
              <a:t>Features selected when code is compiled.</a:t>
            </a:r>
            <a:endParaRPr/>
          </a:p>
          <a:p>
            <a:pPr indent="-368300" lvl="1" marL="914400" rtl="0" algn="l">
              <a:spcBef>
                <a:spcPts val="500"/>
              </a:spcBef>
              <a:spcAft>
                <a:spcPts val="0"/>
              </a:spcAft>
              <a:buSzPts val="2200"/>
              <a:buChar char="•"/>
            </a:pPr>
            <a:r>
              <a:rPr lang="sv-SE"/>
              <a:t>Preprocessors.</a:t>
            </a:r>
            <a:endParaRPr/>
          </a:p>
          <a:p>
            <a:pPr indent="-393700" lvl="0" marL="457200" rtl="0" algn="l">
              <a:spcBef>
                <a:spcPts val="1000"/>
              </a:spcBef>
              <a:spcAft>
                <a:spcPts val="0"/>
              </a:spcAft>
              <a:buSzPts val="2600"/>
              <a:buChar char="•"/>
            </a:pPr>
            <a:r>
              <a:rPr lang="sv-SE"/>
              <a:t>Unselected features removed from code.</a:t>
            </a:r>
            <a:endParaRPr/>
          </a:p>
          <a:p>
            <a:pPr indent="-368300" lvl="1" marL="914400" rtl="0" algn="l">
              <a:spcBef>
                <a:spcPts val="500"/>
              </a:spcBef>
              <a:spcAft>
                <a:spcPts val="0"/>
              </a:spcAft>
              <a:buSzPts val="2200"/>
              <a:buChar char="•"/>
            </a:pPr>
            <a:r>
              <a:rPr lang="sv-SE"/>
              <a:t>Faster code, lower system requirements, more secure.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53" name="Google Shape;253;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4 - Implementation</a:t>
            </a:r>
            <a:endParaRPr/>
          </a:p>
          <a:p>
            <a:pPr indent="0" lvl="0" marL="0" rtl="0" algn="l">
              <a:spcBef>
                <a:spcPts val="0"/>
              </a:spcBef>
              <a:spcAft>
                <a:spcPts val="0"/>
              </a:spcAft>
              <a:buNone/>
            </a:pPr>
            <a:r>
              <a:t/>
            </a:r>
            <a:endParaRPr/>
          </a:p>
        </p:txBody>
      </p:sp>
      <p:sp>
        <p:nvSpPr>
          <p:cNvPr id="254" name="Google Shape;254;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Load-time Binding:</a:t>
            </a:r>
            <a:endParaRPr/>
          </a:p>
          <a:p>
            <a:pPr indent="-393700" lvl="0" marL="457200" rtl="0" algn="l">
              <a:spcBef>
                <a:spcPts val="1000"/>
              </a:spcBef>
              <a:spcAft>
                <a:spcPts val="0"/>
              </a:spcAft>
              <a:buSzPts val="2600"/>
              <a:buChar char="•"/>
            </a:pPr>
            <a:r>
              <a:rPr lang="sv-SE"/>
              <a:t>Features selected when program executed.</a:t>
            </a:r>
            <a:endParaRPr/>
          </a:p>
          <a:p>
            <a:pPr indent="-368300" lvl="1" marL="914400" rtl="0" algn="l">
              <a:spcBef>
                <a:spcPts val="500"/>
              </a:spcBef>
              <a:spcAft>
                <a:spcPts val="0"/>
              </a:spcAft>
              <a:buSzPts val="2200"/>
              <a:buChar char="•"/>
            </a:pPr>
            <a:r>
              <a:rPr lang="sv-SE"/>
              <a:t>Parameters, design patterns, frameworks, components can do this (or run-time).</a:t>
            </a:r>
            <a:endParaRPr/>
          </a:p>
          <a:p>
            <a:pPr indent="-368300" lvl="1" marL="914400" rtl="0" algn="l">
              <a:spcBef>
                <a:spcPts val="500"/>
              </a:spcBef>
              <a:spcAft>
                <a:spcPts val="0"/>
              </a:spcAft>
              <a:buSzPts val="2200"/>
              <a:buChar char="•"/>
            </a:pPr>
            <a:r>
              <a:rPr lang="sv-SE"/>
              <a:t>Configuration file, command line</a:t>
            </a:r>
            <a:endParaRPr/>
          </a:p>
          <a:p>
            <a:pPr indent="-393700" lvl="0" marL="457200" rtl="0" algn="l">
              <a:spcBef>
                <a:spcPts val="1000"/>
              </a:spcBef>
              <a:spcAft>
                <a:spcPts val="0"/>
              </a:spcAft>
              <a:buSzPts val="2600"/>
              <a:buChar char="•"/>
            </a:pPr>
            <a:r>
              <a:rPr lang="sv-SE"/>
              <a:t>Flexible, user can change settings.</a:t>
            </a:r>
            <a:endParaRPr/>
          </a:p>
          <a:p>
            <a:pPr indent="-393700" lvl="0" marL="457200" rtl="0" algn="l">
              <a:spcBef>
                <a:spcPts val="1000"/>
              </a:spcBef>
              <a:spcAft>
                <a:spcPts val="0"/>
              </a:spcAft>
              <a:buSzPts val="2600"/>
              <a:buChar char="•"/>
            </a:pPr>
            <a:r>
              <a:rPr lang="sv-SE"/>
              <a:t>Slower, insecure.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3" name="Google Shape;93;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2600"/>
              <a:t>SE Principles for Complex Systems</a:t>
            </a:r>
            <a:endParaRPr sz="2600"/>
          </a:p>
        </p:txBody>
      </p:sp>
      <p:pic>
        <p:nvPicPr>
          <p:cNvPr id="94" name="Google Shape;94;p16"/>
          <p:cNvPicPr preferRelativeResize="0"/>
          <p:nvPr/>
        </p:nvPicPr>
        <p:blipFill>
          <a:blip r:embed="rId3">
            <a:alphaModFix/>
          </a:blip>
          <a:stretch>
            <a:fillRect/>
          </a:stretch>
        </p:blipFill>
        <p:spPr>
          <a:xfrm>
            <a:off x="2089050" y="1137028"/>
            <a:ext cx="4965904" cy="3556297"/>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61" name="Google Shape;261;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4 - Implementation</a:t>
            </a:r>
            <a:endParaRPr/>
          </a:p>
        </p:txBody>
      </p:sp>
      <p:sp>
        <p:nvSpPr>
          <p:cNvPr id="262" name="Google Shape;262;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Discuss best binding times are suitable for:</a:t>
            </a:r>
            <a:endParaRPr b="1"/>
          </a:p>
          <a:p>
            <a:pPr indent="-393700" lvl="0" marL="457200" rtl="0" algn="l">
              <a:spcBef>
                <a:spcPts val="1000"/>
              </a:spcBef>
              <a:spcAft>
                <a:spcPts val="0"/>
              </a:spcAft>
              <a:buSzPts val="2600"/>
              <a:buChar char="•"/>
            </a:pPr>
            <a:r>
              <a:rPr lang="sv-SE"/>
              <a:t>Multiple alternative localization features for the GUI of a satellite navigation system.</a:t>
            </a:r>
            <a:endParaRPr/>
          </a:p>
          <a:p>
            <a:pPr indent="-368300" lvl="1" marL="914400" rtl="0" algn="l">
              <a:spcBef>
                <a:spcPts val="500"/>
              </a:spcBef>
              <a:spcAft>
                <a:spcPts val="0"/>
              </a:spcAft>
              <a:buSzPts val="2200"/>
              <a:buChar char="•"/>
            </a:pPr>
            <a:r>
              <a:rPr lang="sv-SE"/>
              <a:t>(language selection, metric versus imperial units, etc.)</a:t>
            </a:r>
            <a:endParaRPr/>
          </a:p>
          <a:p>
            <a:pPr indent="0" lvl="0" marL="0" rtl="0" algn="l">
              <a:spcBef>
                <a:spcPts val="1000"/>
              </a:spcBef>
              <a:spcAft>
                <a:spcPts val="0"/>
              </a:spcAft>
              <a:buNone/>
            </a:pPr>
            <a:r>
              <a:t/>
            </a:r>
            <a:endParaRPr/>
          </a:p>
        </p:txBody>
      </p:sp>
      <p:sp>
        <p:nvSpPr>
          <p:cNvPr id="263" name="Google Shape;263;p34"/>
          <p:cNvSpPr txBox="1"/>
          <p:nvPr/>
        </p:nvSpPr>
        <p:spPr>
          <a:xfrm>
            <a:off x="468850" y="3095125"/>
            <a:ext cx="8217900" cy="209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sv-SE" sz="2400">
                <a:solidFill>
                  <a:schemeClr val="dk1"/>
                </a:solidFill>
              </a:rPr>
              <a:t>Run-time</a:t>
            </a:r>
            <a:r>
              <a:rPr lang="sv-SE" sz="2400">
                <a:solidFill>
                  <a:schemeClr val="dk1"/>
                </a:solidFill>
              </a:rPr>
              <a:t>:</a:t>
            </a:r>
            <a:endParaRPr sz="2400">
              <a:solidFill>
                <a:schemeClr val="dk1"/>
              </a:solidFill>
            </a:endParaRPr>
          </a:p>
          <a:p>
            <a:pPr indent="0" lvl="0" marL="0" rtl="0" algn="l">
              <a:lnSpc>
                <a:spcPct val="115000"/>
              </a:lnSpc>
              <a:spcBef>
                <a:spcPts val="0"/>
              </a:spcBef>
              <a:spcAft>
                <a:spcPts val="0"/>
              </a:spcAft>
              <a:buNone/>
            </a:pPr>
            <a:r>
              <a:rPr lang="sv-SE" sz="2400">
                <a:solidFill>
                  <a:schemeClr val="dk1"/>
                </a:solidFill>
              </a:rPr>
              <a:t>User may want to change preferences without a reboot. Multiple users may share same device, could customize options for each profile.</a:t>
            </a:r>
            <a:endParaRPr sz="2400">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
                                        <p:tgtEl>
                                          <p:spTgt spid="2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70" name="Google Shape;270;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4 - Implementation</a:t>
            </a:r>
            <a:endParaRPr/>
          </a:p>
        </p:txBody>
      </p:sp>
      <p:sp>
        <p:nvSpPr>
          <p:cNvPr id="271" name="Google Shape;271;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Discuss best binding times are suitable for:</a:t>
            </a:r>
            <a:endParaRPr b="1"/>
          </a:p>
          <a:p>
            <a:pPr indent="-393700" lvl="0" marL="457200" rtl="0" algn="l">
              <a:spcBef>
                <a:spcPts val="1000"/>
              </a:spcBef>
              <a:spcAft>
                <a:spcPts val="0"/>
              </a:spcAft>
              <a:buSzPts val="2600"/>
              <a:buChar char="•"/>
            </a:pPr>
            <a:r>
              <a:rPr lang="sv-SE"/>
              <a:t>Two alternative sorting features in a database: </a:t>
            </a:r>
            <a:endParaRPr/>
          </a:p>
          <a:p>
            <a:pPr indent="-368300" lvl="1" marL="914400" rtl="0" algn="l">
              <a:spcBef>
                <a:spcPts val="500"/>
              </a:spcBef>
              <a:spcAft>
                <a:spcPts val="0"/>
              </a:spcAft>
              <a:buSzPts val="2200"/>
              <a:buChar char="•"/>
            </a:pPr>
            <a:r>
              <a:rPr lang="sv-SE"/>
              <a:t>Very fast or power- efficient sorting algorithm.</a:t>
            </a:r>
            <a:endParaRPr/>
          </a:p>
          <a:p>
            <a:pPr indent="0" lvl="0" marL="0" rtl="0" algn="l">
              <a:spcBef>
                <a:spcPts val="1000"/>
              </a:spcBef>
              <a:spcAft>
                <a:spcPts val="0"/>
              </a:spcAft>
              <a:buNone/>
            </a:pPr>
            <a:r>
              <a:t/>
            </a:r>
            <a:endParaRPr/>
          </a:p>
        </p:txBody>
      </p:sp>
      <p:sp>
        <p:nvSpPr>
          <p:cNvPr id="272" name="Google Shape;272;p35"/>
          <p:cNvSpPr txBox="1"/>
          <p:nvPr/>
        </p:nvSpPr>
        <p:spPr>
          <a:xfrm>
            <a:off x="468850" y="3095125"/>
            <a:ext cx="8217900" cy="209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sv-SE" sz="2400">
                <a:solidFill>
                  <a:schemeClr val="dk1"/>
                </a:solidFill>
              </a:rPr>
              <a:t>Load or </a:t>
            </a:r>
            <a:r>
              <a:rPr b="1" lang="sv-SE" sz="2400">
                <a:solidFill>
                  <a:schemeClr val="dk1"/>
                </a:solidFill>
              </a:rPr>
              <a:t>Run-time</a:t>
            </a:r>
            <a:r>
              <a:rPr lang="sv-SE" sz="2400">
                <a:solidFill>
                  <a:schemeClr val="dk1"/>
                </a:solidFill>
              </a:rPr>
              <a:t>:</a:t>
            </a:r>
            <a:endParaRPr sz="2400">
              <a:solidFill>
                <a:schemeClr val="dk1"/>
              </a:solidFill>
            </a:endParaRPr>
          </a:p>
          <a:p>
            <a:pPr indent="0" lvl="0" marL="0" rtl="0" algn="l">
              <a:lnSpc>
                <a:spcPct val="115000"/>
              </a:lnSpc>
              <a:spcBef>
                <a:spcPts val="0"/>
              </a:spcBef>
              <a:spcAft>
                <a:spcPts val="0"/>
              </a:spcAft>
              <a:buNone/>
            </a:pPr>
            <a:r>
              <a:rPr lang="sv-SE" sz="2400">
                <a:solidFill>
                  <a:schemeClr val="dk1"/>
                </a:solidFill>
              </a:rPr>
              <a:t>Switch based on current needs.</a:t>
            </a:r>
            <a:endParaRPr sz="2400">
              <a:solidFill>
                <a:schemeClr val="dk1"/>
              </a:solidFill>
            </a:endParaRPr>
          </a:p>
          <a:p>
            <a:pPr indent="0" lvl="0" marL="0" rtl="0" algn="l">
              <a:lnSpc>
                <a:spcPct val="115000"/>
              </a:lnSpc>
              <a:spcBef>
                <a:spcPts val="0"/>
              </a:spcBef>
              <a:spcAft>
                <a:spcPts val="0"/>
              </a:spcAft>
              <a:buNone/>
            </a:pPr>
            <a:r>
              <a:rPr lang="sv-SE" sz="2400">
                <a:solidFill>
                  <a:schemeClr val="dk1"/>
                </a:solidFill>
              </a:rPr>
              <a:t>If run-time, can switch based on battery state (but could be issues if switched at runtime)</a:t>
            </a:r>
            <a:endParaRPr sz="2400">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1"/>
                                        <p:tgtEl>
                                          <p:spTgt spid="2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79" name="Google Shape;279;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4 - Implementation</a:t>
            </a:r>
            <a:endParaRPr/>
          </a:p>
        </p:txBody>
      </p:sp>
      <p:sp>
        <p:nvSpPr>
          <p:cNvPr id="280" name="Google Shape;280;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Discuss best binding times are suitable for:</a:t>
            </a:r>
            <a:endParaRPr b="1"/>
          </a:p>
          <a:p>
            <a:pPr indent="-393700" lvl="0" marL="457200" rtl="0" algn="l">
              <a:spcBef>
                <a:spcPts val="1000"/>
              </a:spcBef>
              <a:spcAft>
                <a:spcPts val="0"/>
              </a:spcAft>
              <a:buSzPts val="2600"/>
              <a:buChar char="•"/>
            </a:pPr>
            <a:r>
              <a:rPr lang="sv-SE"/>
              <a:t>Two alternative features in an operating system: </a:t>
            </a:r>
            <a:endParaRPr/>
          </a:p>
          <a:p>
            <a:pPr indent="-368300" lvl="1" marL="914400" rtl="0" algn="l">
              <a:spcBef>
                <a:spcPts val="500"/>
              </a:spcBef>
              <a:spcAft>
                <a:spcPts val="0"/>
              </a:spcAft>
              <a:buSzPts val="2200"/>
              <a:buChar char="•"/>
            </a:pPr>
            <a:r>
              <a:rPr lang="sv-SE"/>
              <a:t>Single-processor support and multi-processor support.</a:t>
            </a:r>
            <a:endParaRPr/>
          </a:p>
          <a:p>
            <a:pPr indent="0" lvl="0" marL="0" rtl="0" algn="l">
              <a:spcBef>
                <a:spcPts val="1000"/>
              </a:spcBef>
              <a:spcAft>
                <a:spcPts val="0"/>
              </a:spcAft>
              <a:buNone/>
            </a:pPr>
            <a:r>
              <a:t/>
            </a:r>
            <a:endParaRPr/>
          </a:p>
        </p:txBody>
      </p:sp>
      <p:sp>
        <p:nvSpPr>
          <p:cNvPr id="281" name="Google Shape;281;p36"/>
          <p:cNvSpPr txBox="1"/>
          <p:nvPr/>
        </p:nvSpPr>
        <p:spPr>
          <a:xfrm>
            <a:off x="468850" y="3095125"/>
            <a:ext cx="8217900" cy="2099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sv-SE" sz="2400">
                <a:solidFill>
                  <a:schemeClr val="dk1"/>
                </a:solidFill>
              </a:rPr>
              <a:t>Compile or Load</a:t>
            </a:r>
            <a:r>
              <a:rPr b="1" lang="sv-SE" sz="2400">
                <a:solidFill>
                  <a:schemeClr val="dk1"/>
                </a:solidFill>
              </a:rPr>
              <a:t>-time</a:t>
            </a:r>
            <a:r>
              <a:rPr lang="sv-SE" sz="2400">
                <a:solidFill>
                  <a:schemeClr val="dk1"/>
                </a:solidFill>
              </a:rPr>
              <a:t>:</a:t>
            </a:r>
            <a:endParaRPr sz="2400">
              <a:solidFill>
                <a:schemeClr val="dk1"/>
              </a:solidFill>
            </a:endParaRPr>
          </a:p>
          <a:p>
            <a:pPr indent="0" lvl="0" marL="0" rtl="0" algn="l">
              <a:lnSpc>
                <a:spcPct val="115000"/>
              </a:lnSpc>
              <a:spcBef>
                <a:spcPts val="0"/>
              </a:spcBef>
              <a:spcAft>
                <a:spcPts val="0"/>
              </a:spcAft>
              <a:buNone/>
            </a:pPr>
            <a:r>
              <a:rPr lang="sv-SE" sz="2400">
                <a:solidFill>
                  <a:schemeClr val="dk1"/>
                </a:solidFill>
              </a:rPr>
              <a:t>Hardware can’t change without reboot. </a:t>
            </a:r>
            <a:endParaRPr sz="2400">
              <a:solidFill>
                <a:schemeClr val="dk1"/>
              </a:solidFill>
            </a:endParaRPr>
          </a:p>
          <a:p>
            <a:pPr indent="0" lvl="0" marL="0" rtl="0" algn="l">
              <a:lnSpc>
                <a:spcPct val="115000"/>
              </a:lnSpc>
              <a:spcBef>
                <a:spcPts val="0"/>
              </a:spcBef>
              <a:spcAft>
                <a:spcPts val="0"/>
              </a:spcAft>
              <a:buNone/>
            </a:pPr>
            <a:r>
              <a:rPr lang="sv-SE" sz="2400">
                <a:solidFill>
                  <a:schemeClr val="dk1"/>
                </a:solidFill>
              </a:rPr>
              <a:t>Could change hardware and reboot (load-time), but this is often compile-time (company sells different products).</a:t>
            </a:r>
            <a:endParaRPr sz="2400">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
                                        <p:tgtEl>
                                          <p:spTgt spid="2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88" name="Google Shape;288;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4 - Implementation</a:t>
            </a:r>
            <a:endParaRPr/>
          </a:p>
        </p:txBody>
      </p:sp>
      <p:sp>
        <p:nvSpPr>
          <p:cNvPr id="289" name="Google Shape;289;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Discuss best binding times are suitable for:</a:t>
            </a:r>
            <a:endParaRPr b="1"/>
          </a:p>
          <a:p>
            <a:pPr indent="-393700" lvl="0" marL="457200" rtl="0" algn="l">
              <a:spcBef>
                <a:spcPts val="1000"/>
              </a:spcBef>
              <a:spcAft>
                <a:spcPts val="0"/>
              </a:spcAft>
              <a:buSzPts val="2600"/>
              <a:buChar char="•"/>
            </a:pPr>
            <a:r>
              <a:rPr lang="sv-SE"/>
              <a:t>Two alternative features for edge representations in a library of graph algorithms: </a:t>
            </a:r>
            <a:endParaRPr/>
          </a:p>
          <a:p>
            <a:pPr indent="-368300" lvl="1" marL="914400" rtl="0" algn="l">
              <a:spcBef>
                <a:spcPts val="500"/>
              </a:spcBef>
              <a:spcAft>
                <a:spcPts val="0"/>
              </a:spcAft>
              <a:buSzPts val="2200"/>
              <a:buChar char="•"/>
            </a:pPr>
            <a:r>
              <a:rPr lang="sv-SE"/>
              <a:t>directed and undirected edges.</a:t>
            </a:r>
            <a:endParaRPr/>
          </a:p>
          <a:p>
            <a:pPr indent="0" lvl="0" marL="0" rtl="0" algn="l">
              <a:spcBef>
                <a:spcPts val="1000"/>
              </a:spcBef>
              <a:spcAft>
                <a:spcPts val="0"/>
              </a:spcAft>
              <a:buNone/>
            </a:pPr>
            <a:r>
              <a:t/>
            </a:r>
            <a:endParaRPr/>
          </a:p>
        </p:txBody>
      </p:sp>
      <p:sp>
        <p:nvSpPr>
          <p:cNvPr id="290" name="Google Shape;290;p37"/>
          <p:cNvSpPr txBox="1"/>
          <p:nvPr/>
        </p:nvSpPr>
        <p:spPr>
          <a:xfrm>
            <a:off x="468850" y="3095125"/>
            <a:ext cx="8217900" cy="167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sv-SE" sz="2400">
                <a:solidFill>
                  <a:schemeClr val="dk1"/>
                </a:solidFill>
              </a:rPr>
              <a:t>Compile or Load-time</a:t>
            </a:r>
            <a:r>
              <a:rPr lang="sv-SE" sz="2400">
                <a:solidFill>
                  <a:schemeClr val="dk1"/>
                </a:solidFill>
              </a:rPr>
              <a:t>:</a:t>
            </a:r>
            <a:endParaRPr sz="2400">
              <a:solidFill>
                <a:schemeClr val="dk1"/>
              </a:solidFill>
            </a:endParaRPr>
          </a:p>
          <a:p>
            <a:pPr indent="0" lvl="0" marL="0" rtl="0" algn="l">
              <a:lnSpc>
                <a:spcPct val="115000"/>
              </a:lnSpc>
              <a:spcBef>
                <a:spcPts val="0"/>
              </a:spcBef>
              <a:spcAft>
                <a:spcPts val="0"/>
              </a:spcAft>
              <a:buNone/>
            </a:pPr>
            <a:r>
              <a:rPr lang="sv-SE" sz="2400">
                <a:solidFill>
                  <a:schemeClr val="dk1"/>
                </a:solidFill>
              </a:rPr>
              <a:t>Other features depend on edge type, so issues at run-time. Compile-time could be efficient if changes infrequent.</a:t>
            </a:r>
            <a:endParaRPr sz="2400">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97" name="Google Shape;297;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4 - Implementation</a:t>
            </a:r>
            <a:endParaRPr/>
          </a:p>
        </p:txBody>
      </p:sp>
      <p:sp>
        <p:nvSpPr>
          <p:cNvPr id="298" name="Google Shape;298;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Discuss best binding times are suitable for:</a:t>
            </a:r>
            <a:endParaRPr b="1"/>
          </a:p>
          <a:p>
            <a:pPr indent="-393700" lvl="0" marL="457200" rtl="0" algn="l">
              <a:spcBef>
                <a:spcPts val="1000"/>
              </a:spcBef>
              <a:spcAft>
                <a:spcPts val="0"/>
              </a:spcAft>
              <a:buSzPts val="2600"/>
              <a:buChar char="•"/>
            </a:pPr>
            <a:r>
              <a:rPr lang="sv-SE"/>
              <a:t>Multiple optional features for supported file formats in printer firmware.</a:t>
            </a:r>
            <a:endParaRPr/>
          </a:p>
          <a:p>
            <a:pPr indent="0" lvl="0" marL="0" rtl="0" algn="l">
              <a:spcBef>
                <a:spcPts val="1000"/>
              </a:spcBef>
              <a:spcAft>
                <a:spcPts val="0"/>
              </a:spcAft>
              <a:buNone/>
            </a:pPr>
            <a:r>
              <a:t/>
            </a:r>
            <a:endParaRPr/>
          </a:p>
        </p:txBody>
      </p:sp>
      <p:sp>
        <p:nvSpPr>
          <p:cNvPr id="299" name="Google Shape;299;p38"/>
          <p:cNvSpPr txBox="1"/>
          <p:nvPr/>
        </p:nvSpPr>
        <p:spPr>
          <a:xfrm>
            <a:off x="468850" y="3095125"/>
            <a:ext cx="8217900" cy="167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sv-SE" sz="2400">
                <a:solidFill>
                  <a:schemeClr val="dk1"/>
                </a:solidFill>
              </a:rPr>
              <a:t>Compile-time</a:t>
            </a:r>
            <a:r>
              <a:rPr lang="sv-SE" sz="2400">
                <a:solidFill>
                  <a:schemeClr val="dk1"/>
                </a:solidFill>
              </a:rPr>
              <a:t>:</a:t>
            </a:r>
            <a:endParaRPr sz="2400">
              <a:solidFill>
                <a:schemeClr val="dk1"/>
              </a:solidFill>
            </a:endParaRPr>
          </a:p>
          <a:p>
            <a:pPr indent="0" lvl="0" marL="0" rtl="0" algn="l">
              <a:lnSpc>
                <a:spcPct val="115000"/>
              </a:lnSpc>
              <a:spcBef>
                <a:spcPts val="0"/>
              </a:spcBef>
              <a:spcAft>
                <a:spcPts val="0"/>
              </a:spcAft>
              <a:buNone/>
            </a:pPr>
            <a:r>
              <a:rPr lang="sv-SE" sz="2400">
                <a:solidFill>
                  <a:schemeClr val="dk1"/>
                </a:solidFill>
              </a:rPr>
              <a:t>The file types are unlikely to change often. </a:t>
            </a:r>
            <a:endParaRPr sz="2400">
              <a:solidFill>
                <a:schemeClr val="dk1"/>
              </a:solidFill>
            </a:endParaRPr>
          </a:p>
          <a:p>
            <a:pPr indent="0" lvl="0" marL="0" rtl="0" algn="l">
              <a:lnSpc>
                <a:spcPct val="115000"/>
              </a:lnSpc>
              <a:spcBef>
                <a:spcPts val="0"/>
              </a:spcBef>
              <a:spcAft>
                <a:spcPts val="0"/>
              </a:spcAft>
              <a:buNone/>
            </a:pPr>
            <a:r>
              <a:rPr lang="sv-SE" sz="2400">
                <a:solidFill>
                  <a:schemeClr val="dk1"/>
                </a:solidFill>
              </a:rPr>
              <a:t>Embedded system benefits from simple/fast executable.</a:t>
            </a:r>
            <a:endParaRPr sz="2400">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06" name="Google Shape;306;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5 - Design Patterns</a:t>
            </a:r>
            <a:endParaRPr/>
          </a:p>
        </p:txBody>
      </p:sp>
      <p:sp>
        <p:nvSpPr>
          <p:cNvPr id="307" name="Google Shape;307;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Choose one of:</a:t>
            </a:r>
            <a:r>
              <a:rPr lang="sv-SE"/>
              <a:t> strategy, decorator, factory, facade, adapter, and template method pattern. </a:t>
            </a:r>
            <a:endParaRPr/>
          </a:p>
          <a:p>
            <a:pPr indent="-393700" lvl="0" marL="457200" rtl="0" algn="l">
              <a:spcBef>
                <a:spcPts val="1000"/>
              </a:spcBef>
              <a:spcAft>
                <a:spcPts val="0"/>
              </a:spcAft>
              <a:buSzPts val="2600"/>
              <a:buAutoNum type="arabicPeriod"/>
            </a:pPr>
            <a:r>
              <a:rPr lang="sv-SE"/>
              <a:t>Describe the goal of the pattern and how it is applied to a system.</a:t>
            </a:r>
            <a:endParaRPr/>
          </a:p>
          <a:p>
            <a:pPr indent="-393700" lvl="0" marL="457200" rtl="0" algn="l">
              <a:spcBef>
                <a:spcPts val="1000"/>
              </a:spcBef>
              <a:spcAft>
                <a:spcPts val="0"/>
              </a:spcAft>
              <a:buSzPts val="2600"/>
              <a:buAutoNum type="arabicPeriod"/>
            </a:pPr>
            <a:r>
              <a:rPr lang="sv-SE"/>
              <a:t>Describe how the pattern would help enable controlled variability. </a:t>
            </a:r>
            <a:endParaRPr/>
          </a:p>
          <a:p>
            <a:pPr indent="-393700" lvl="0" marL="457200" rtl="0" algn="l">
              <a:spcBef>
                <a:spcPts val="1000"/>
              </a:spcBef>
              <a:spcAft>
                <a:spcPts val="0"/>
              </a:spcAft>
              <a:buSzPts val="2600"/>
              <a:buAutoNum type="arabicPeriod"/>
            </a:pPr>
            <a:r>
              <a:rPr lang="sv-SE"/>
              <a:t>Give an example of a system that would benefit from the application of this pattern.</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14" name="Google Shape;314;p4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21" name="Google Shape;321;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5 - </a:t>
            </a:r>
            <a:r>
              <a:rPr lang="sv-SE"/>
              <a:t>Design</a:t>
            </a:r>
            <a:r>
              <a:rPr lang="sv-SE"/>
              <a:t> Patterns</a:t>
            </a:r>
            <a:endParaRPr/>
          </a:p>
        </p:txBody>
      </p:sp>
      <p:sp>
        <p:nvSpPr>
          <p:cNvPr id="322" name="Google Shape;322;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Factory Pattern</a:t>
            </a:r>
            <a:endParaRPr/>
          </a:p>
          <a:p>
            <a:pPr indent="-393700" lvl="0" marL="457200" rtl="0" algn="l">
              <a:spcBef>
                <a:spcPts val="1000"/>
              </a:spcBef>
              <a:spcAft>
                <a:spcPts val="0"/>
              </a:spcAft>
              <a:buSzPts val="2600"/>
              <a:buChar char="•"/>
            </a:pPr>
            <a:r>
              <a:rPr lang="sv-SE"/>
              <a:t>Performs object creation based on selected options</a:t>
            </a:r>
            <a:endParaRPr/>
          </a:p>
          <a:p>
            <a:pPr indent="-393700" lvl="0" marL="457200" rtl="0" algn="l">
              <a:spcBef>
                <a:spcPts val="0"/>
              </a:spcBef>
              <a:spcAft>
                <a:spcPts val="0"/>
              </a:spcAft>
              <a:buSzPts val="2600"/>
              <a:buChar char="•"/>
            </a:pPr>
            <a:r>
              <a:rPr lang="sv-SE"/>
              <a:t>Returns an object (Product) on request.</a:t>
            </a:r>
            <a:endParaRPr/>
          </a:p>
          <a:p>
            <a:pPr indent="-368300" lvl="1" marL="914400" rtl="0" algn="l">
              <a:spcBef>
                <a:spcPts val="0"/>
              </a:spcBef>
              <a:spcAft>
                <a:spcPts val="0"/>
              </a:spcAft>
              <a:buSzPts val="2200"/>
              <a:buChar char="•"/>
            </a:pPr>
            <a:r>
              <a:rPr lang="sv-SE"/>
              <a:t>All Products implement a common interface.</a:t>
            </a:r>
            <a:endParaRPr/>
          </a:p>
          <a:p>
            <a:pPr indent="-368300" lvl="1" marL="914400" rtl="0" algn="l">
              <a:spcBef>
                <a:spcPts val="0"/>
              </a:spcBef>
              <a:spcAft>
                <a:spcPts val="0"/>
              </a:spcAft>
              <a:buSzPts val="2200"/>
              <a:buChar char="•"/>
            </a:pPr>
            <a:r>
              <a:rPr lang="sv-SE"/>
              <a:t>New Products can be added, or existing ones changed.</a:t>
            </a:r>
            <a:endParaRPr/>
          </a:p>
          <a:p>
            <a:pPr indent="-368300" lvl="1" marL="914400" rtl="0" algn="l">
              <a:spcBef>
                <a:spcPts val="0"/>
              </a:spcBef>
              <a:spcAft>
                <a:spcPts val="0"/>
              </a:spcAft>
              <a:buSzPts val="2200"/>
              <a:buChar char="•"/>
            </a:pPr>
            <a:r>
              <a:rPr lang="sv-SE"/>
              <a:t>Client does not need to know details of object creation or </a:t>
            </a:r>
            <a:r>
              <a:rPr lang="sv-SE"/>
              <a:t>which object it is interacting with</a:t>
            </a:r>
            <a:r>
              <a:rPr lang="sv-SE"/>
              <a: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29" name="Google Shape;329;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5 - Design Patterns</a:t>
            </a:r>
            <a:endParaRPr/>
          </a:p>
        </p:txBody>
      </p:sp>
      <p:pic>
        <p:nvPicPr>
          <p:cNvPr id="330" name="Google Shape;330;p42"/>
          <p:cNvPicPr preferRelativeResize="0"/>
          <p:nvPr/>
        </p:nvPicPr>
        <p:blipFill>
          <a:blip r:embed="rId3">
            <a:alphaModFix/>
          </a:blip>
          <a:stretch>
            <a:fillRect/>
          </a:stretch>
        </p:blipFill>
        <p:spPr>
          <a:xfrm>
            <a:off x="1821775" y="1282390"/>
            <a:ext cx="5277086" cy="355629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37" name="Google Shape;337;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6 - Modularity/APIs</a:t>
            </a:r>
            <a:endParaRPr/>
          </a:p>
        </p:txBody>
      </p:sp>
      <p:sp>
        <p:nvSpPr>
          <p:cNvPr id="338" name="Google Shape;338;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“Let’s Make a Deal” is a game where contestants are presented with three doors.</a:t>
            </a:r>
            <a:endParaRPr/>
          </a:p>
          <a:p>
            <a:pPr indent="-393700" lvl="0" marL="457200" rtl="0" algn="l">
              <a:spcBef>
                <a:spcPts val="1000"/>
              </a:spcBef>
              <a:spcAft>
                <a:spcPts val="0"/>
              </a:spcAft>
              <a:buSzPts val="2600"/>
              <a:buChar char="●"/>
            </a:pPr>
            <a:r>
              <a:rPr lang="sv-SE"/>
              <a:t>One leads to a prize, the others lead to nothing.</a:t>
            </a:r>
            <a:endParaRPr/>
          </a:p>
          <a:p>
            <a:pPr indent="-393700" lvl="0" marL="457200" rtl="0" algn="l">
              <a:spcBef>
                <a:spcPts val="1000"/>
              </a:spcBef>
              <a:spcAft>
                <a:spcPts val="0"/>
              </a:spcAft>
              <a:buSzPts val="2600"/>
              <a:buChar char="●"/>
            </a:pPr>
            <a:r>
              <a:rPr lang="sv-SE"/>
              <a:t>Users select one door.</a:t>
            </a:r>
            <a:endParaRPr/>
          </a:p>
          <a:p>
            <a:pPr indent="-393700" lvl="0" marL="457200" rtl="0" algn="l">
              <a:spcBef>
                <a:spcPts val="1000"/>
              </a:spcBef>
              <a:spcAft>
                <a:spcPts val="0"/>
              </a:spcAft>
              <a:buSzPts val="2600"/>
              <a:buChar char="●"/>
            </a:pPr>
            <a:r>
              <a:rPr lang="sv-SE"/>
              <a:t>Host opens one of the other doors.</a:t>
            </a:r>
            <a:endParaRPr/>
          </a:p>
          <a:p>
            <a:pPr indent="-393700" lvl="0" marL="457200" rtl="0" algn="l">
              <a:spcBef>
                <a:spcPts val="1000"/>
              </a:spcBef>
              <a:spcAft>
                <a:spcPts val="0"/>
              </a:spcAft>
              <a:buSzPts val="2600"/>
              <a:buChar char="●"/>
            </a:pPr>
            <a:r>
              <a:rPr lang="sv-SE"/>
              <a:t>Users can then choose to open their door or the remaining unopened door.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1" name="Google Shape;101;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Individual Assignment - Jan 10-14</a:t>
            </a:r>
            <a:endParaRPr/>
          </a:p>
        </p:txBody>
      </p:sp>
      <p:sp>
        <p:nvSpPr>
          <p:cNvPr id="102" name="Google Shape;102;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Take home exam, 10ish open-ended questions.</a:t>
            </a:r>
            <a:endParaRPr/>
          </a:p>
          <a:p>
            <a:pPr indent="-368300" lvl="1" marL="914400" rtl="0" algn="l">
              <a:spcBef>
                <a:spcPts val="500"/>
              </a:spcBef>
              <a:spcAft>
                <a:spcPts val="0"/>
              </a:spcAft>
              <a:buSzPts val="2200"/>
              <a:buChar char="•"/>
            </a:pPr>
            <a:r>
              <a:rPr lang="sv-SE"/>
              <a:t>Will require reading one research paper.</a:t>
            </a:r>
            <a:endParaRPr/>
          </a:p>
          <a:p>
            <a:pPr indent="-393700" lvl="0" marL="457200" rtl="0" algn="l">
              <a:spcBef>
                <a:spcPts val="1000"/>
              </a:spcBef>
              <a:spcAft>
                <a:spcPts val="0"/>
              </a:spcAft>
              <a:buSzPts val="2600"/>
              <a:buChar char="•"/>
            </a:pPr>
            <a:r>
              <a:rPr lang="sv-SE"/>
              <a:t>Will be made available on Canvas at 9:00 on January 10th and due January 14, 23:59. </a:t>
            </a:r>
            <a:endParaRPr/>
          </a:p>
          <a:p>
            <a:pPr indent="-393700" lvl="0" marL="457200" rtl="0" algn="l">
              <a:spcBef>
                <a:spcPts val="1000"/>
              </a:spcBef>
              <a:spcAft>
                <a:spcPts val="0"/>
              </a:spcAft>
              <a:buSzPts val="2600"/>
              <a:buChar char="•"/>
            </a:pPr>
            <a:r>
              <a:rPr lang="sv-SE"/>
              <a:t>Based on topics covered in lectures, more theory-based than group assignments.</a:t>
            </a:r>
            <a:endParaRPr/>
          </a:p>
        </p:txBody>
      </p:sp>
      <p:sp>
        <p:nvSpPr>
          <p:cNvPr id="103" name="Google Shape;103;p17"/>
          <p:cNvSpPr/>
          <p:nvPr/>
        </p:nvSpPr>
        <p:spPr>
          <a:xfrm>
            <a:off x="5519475" y="3905300"/>
            <a:ext cx="3414000" cy="85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400"/>
              <a:t>Practice Assignment: </a:t>
            </a:r>
            <a:r>
              <a:rPr b="1" lang="sv-SE" sz="2400" u="sng">
                <a:solidFill>
                  <a:schemeClr val="hlink"/>
                </a:solidFill>
                <a:hlinkClick r:id="rId3"/>
              </a:rPr>
              <a:t>https://bit.ly/3oxH3Yc</a:t>
            </a:r>
            <a:r>
              <a:rPr b="1" lang="sv-SE" sz="2400"/>
              <a:t> </a:t>
            </a:r>
            <a:endParaRPr b="1"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45" name="Google Shape;345;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6 - Modularity/APIs</a:t>
            </a:r>
            <a:endParaRPr/>
          </a:p>
        </p:txBody>
      </p:sp>
      <p:sp>
        <p:nvSpPr>
          <p:cNvPr id="346" name="Google Shape;346;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I</a:t>
            </a:r>
            <a:r>
              <a:rPr lang="sv-SE"/>
              <a:t>mplement Let’s Make a Deal as a web service:</a:t>
            </a:r>
            <a:endParaRPr/>
          </a:p>
          <a:p>
            <a:pPr indent="-361950" lvl="0" marL="457200" rtl="0" algn="l">
              <a:spcBef>
                <a:spcPts val="1000"/>
              </a:spcBef>
              <a:spcAft>
                <a:spcPts val="0"/>
              </a:spcAft>
              <a:buSzPts val="2100"/>
              <a:buChar char="●"/>
            </a:pPr>
            <a:r>
              <a:rPr lang="sv-SE" sz="2100"/>
              <a:t>Creation of games.</a:t>
            </a:r>
            <a:endParaRPr sz="2100"/>
          </a:p>
          <a:p>
            <a:pPr indent="-361950" lvl="0" marL="457200" rtl="0" algn="l">
              <a:spcBef>
                <a:spcPts val="1000"/>
              </a:spcBef>
              <a:spcAft>
                <a:spcPts val="0"/>
              </a:spcAft>
              <a:buSzPts val="2100"/>
              <a:buChar char="●"/>
            </a:pPr>
            <a:r>
              <a:rPr lang="sv-SE" sz="2100"/>
              <a:t>User selection of a door.</a:t>
            </a:r>
            <a:endParaRPr sz="2100"/>
          </a:p>
          <a:p>
            <a:pPr indent="-361950" lvl="0" marL="457200" rtl="0" algn="l">
              <a:spcBef>
                <a:spcPts val="1000"/>
              </a:spcBef>
              <a:spcAft>
                <a:spcPts val="0"/>
              </a:spcAft>
              <a:buSzPts val="2100"/>
              <a:buChar char="●"/>
            </a:pPr>
            <a:r>
              <a:rPr lang="sv-SE" sz="2100"/>
              <a:t>The game will open one of the other doors.</a:t>
            </a:r>
            <a:endParaRPr sz="2100"/>
          </a:p>
          <a:p>
            <a:pPr indent="-361950" lvl="0" marL="457200" rtl="0" algn="l">
              <a:spcBef>
                <a:spcPts val="1000"/>
              </a:spcBef>
              <a:spcAft>
                <a:spcPts val="0"/>
              </a:spcAft>
              <a:buSzPts val="2100"/>
              <a:buChar char="●"/>
            </a:pPr>
            <a:r>
              <a:rPr lang="sv-SE" sz="2100"/>
              <a:t>User opening of a door.</a:t>
            </a:r>
            <a:endParaRPr sz="2100"/>
          </a:p>
          <a:p>
            <a:pPr indent="-361950" lvl="0" marL="457200" rtl="0" algn="l">
              <a:spcBef>
                <a:spcPts val="1000"/>
              </a:spcBef>
              <a:spcAft>
                <a:spcPts val="0"/>
              </a:spcAft>
              <a:buSzPts val="2100"/>
              <a:buChar char="●"/>
            </a:pPr>
            <a:r>
              <a:rPr lang="sv-SE" sz="2100"/>
              <a:t>Querying of the current state of the game and outcome (if complete) by user.</a:t>
            </a:r>
            <a:endParaRPr sz="2100"/>
          </a:p>
          <a:p>
            <a:pPr indent="-361950" lvl="0" marL="457200" rtl="0" algn="l">
              <a:spcBef>
                <a:spcPts val="1000"/>
              </a:spcBef>
              <a:spcAft>
                <a:spcPts val="0"/>
              </a:spcAft>
              <a:buSzPts val="2100"/>
              <a:buChar char="●"/>
            </a:pPr>
            <a:r>
              <a:rPr lang="sv-SE" sz="2100"/>
              <a:t>Deletion of a game.</a:t>
            </a:r>
            <a:endParaRPr sz="21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53" name="Google Shape;353;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6 - Modularity/APIs</a:t>
            </a:r>
            <a:endParaRPr/>
          </a:p>
        </p:txBody>
      </p:sp>
      <p:sp>
        <p:nvSpPr>
          <p:cNvPr id="354" name="Google Shape;354;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AutoNum type="arabicPeriod"/>
            </a:pPr>
            <a:r>
              <a:rPr lang="sv-SE"/>
              <a:t>Create a REST API for this game. </a:t>
            </a:r>
            <a:endParaRPr/>
          </a:p>
          <a:p>
            <a:pPr indent="-368300" lvl="1" marL="914400" rtl="0" algn="l">
              <a:spcBef>
                <a:spcPts val="500"/>
              </a:spcBef>
              <a:spcAft>
                <a:spcPts val="0"/>
              </a:spcAft>
              <a:buSzPts val="2200"/>
              <a:buAutoNum type="alphaLcPeriod"/>
            </a:pPr>
            <a:r>
              <a:rPr lang="sv-SE"/>
              <a:t>Determine the appropriate resources and verbs, and explain your API.</a:t>
            </a:r>
            <a:endParaRPr/>
          </a:p>
          <a:p>
            <a:pPr indent="-393700" lvl="0" marL="457200" rtl="0" algn="l">
              <a:spcBef>
                <a:spcPts val="1000"/>
              </a:spcBef>
              <a:spcAft>
                <a:spcPts val="0"/>
              </a:spcAft>
              <a:buSzPts val="2600"/>
              <a:buAutoNum type="arabicPeriod"/>
            </a:pPr>
            <a:r>
              <a:rPr lang="sv-SE"/>
              <a:t>Extend your API into a generic, reusable API that could be used as the interface for additional games. </a:t>
            </a:r>
            <a:endParaRPr/>
          </a:p>
          <a:p>
            <a:pPr indent="-368300" lvl="1" marL="914400" rtl="0" algn="l">
              <a:spcBef>
                <a:spcPts val="500"/>
              </a:spcBef>
              <a:spcAft>
                <a:spcPts val="0"/>
              </a:spcAft>
              <a:buSzPts val="2200"/>
              <a:buAutoNum type="alphaLcPeriod"/>
            </a:pPr>
            <a:r>
              <a:rPr lang="sv-SE"/>
              <a:t>Redesign your interface as a generic “game” interface.</a:t>
            </a:r>
            <a:endParaRPr/>
          </a:p>
          <a:p>
            <a:pPr indent="-368300" lvl="1" marL="914400" rtl="0" algn="l">
              <a:spcBef>
                <a:spcPts val="500"/>
              </a:spcBef>
              <a:spcAft>
                <a:spcPts val="0"/>
              </a:spcAft>
              <a:buSzPts val="2200"/>
              <a:buAutoNum type="alphaLcPeriod"/>
            </a:pPr>
            <a:r>
              <a:rPr lang="sv-SE"/>
              <a:t>Explain why your new design could be reused for a different game.</a:t>
            </a:r>
            <a:endParaRPr/>
          </a:p>
          <a:p>
            <a:pPr indent="0" lvl="0" marL="0" rtl="0" algn="l">
              <a:spcBef>
                <a:spcPts val="100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61" name="Google Shape;361;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6 - Modularity/APIs</a:t>
            </a:r>
            <a:endParaRPr/>
          </a:p>
        </p:txBody>
      </p:sp>
      <p:sp>
        <p:nvSpPr>
          <p:cNvPr id="362" name="Google Shape;362;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sv-SE"/>
              <a:t>Once game is over, only GET is allowed for {gid}</a:t>
            </a:r>
            <a:endParaRPr/>
          </a:p>
        </p:txBody>
      </p:sp>
      <p:graphicFrame>
        <p:nvGraphicFramePr>
          <p:cNvPr id="363" name="Google Shape;363;p46"/>
          <p:cNvGraphicFramePr/>
          <p:nvPr/>
        </p:nvGraphicFramePr>
        <p:xfrm>
          <a:off x="931850" y="1439950"/>
          <a:ext cx="3000000" cy="3000000"/>
        </p:xfrm>
        <a:graphic>
          <a:graphicData uri="http://schemas.openxmlformats.org/drawingml/2006/table">
            <a:tbl>
              <a:tblPr>
                <a:noFill/>
                <a:tableStyleId>{0C5A0D38-30FC-4E6A-9F60-85783007F854}</a:tableStyleId>
              </a:tblPr>
              <a:tblGrid>
                <a:gridCol w="2579425"/>
                <a:gridCol w="4936550"/>
              </a:tblGrid>
              <a:tr h="381000">
                <a:tc>
                  <a:txBody>
                    <a:bodyPr/>
                    <a:lstStyle/>
                    <a:p>
                      <a:pPr indent="0" lvl="0" marL="0" rtl="0" algn="l">
                        <a:spcBef>
                          <a:spcPts val="0"/>
                        </a:spcBef>
                        <a:spcAft>
                          <a:spcPts val="0"/>
                        </a:spcAft>
                        <a:buNone/>
                      </a:pPr>
                      <a:r>
                        <a:rPr b="1" lang="sv-SE"/>
                        <a:t>Resource</a:t>
                      </a:r>
                      <a:endParaRPr b="1"/>
                    </a:p>
                  </a:txBody>
                  <a:tcPr marT="91425" marB="91425" marR="91425" marL="91425"/>
                </a:tc>
                <a:tc>
                  <a:txBody>
                    <a:bodyPr/>
                    <a:lstStyle/>
                    <a:p>
                      <a:pPr indent="0" lvl="0" marL="0" rtl="0" algn="l">
                        <a:spcBef>
                          <a:spcPts val="0"/>
                        </a:spcBef>
                        <a:spcAft>
                          <a:spcPts val="0"/>
                        </a:spcAft>
                        <a:buNone/>
                      </a:pPr>
                      <a:r>
                        <a:rPr b="1" lang="sv-SE"/>
                        <a:t>Verb</a:t>
                      </a:r>
                      <a:endParaRPr b="1"/>
                    </a:p>
                  </a:txBody>
                  <a:tcPr marT="91425" marB="91425" marR="91425" marL="91425"/>
                </a:tc>
              </a:tr>
              <a:tr h="381000">
                <a:tc>
                  <a:txBody>
                    <a:bodyPr/>
                    <a:lstStyle/>
                    <a:p>
                      <a:pPr indent="0" lvl="0" marL="0" rtl="0" algn="l">
                        <a:spcBef>
                          <a:spcPts val="0"/>
                        </a:spcBef>
                        <a:spcAft>
                          <a:spcPts val="0"/>
                        </a:spcAft>
                        <a:buNone/>
                      </a:pPr>
                      <a:r>
                        <a:rPr lang="sv-SE"/>
                        <a:t>/games</a:t>
                      </a:r>
                      <a:endParaRPr/>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sv-SE"/>
                        <a:t>get – status of games server</a:t>
                      </a:r>
                      <a:endParaRPr/>
                    </a:p>
                    <a:p>
                      <a:pPr indent="0" lvl="0" marL="0" rtl="0" algn="l">
                        <a:spcBef>
                          <a:spcPts val="0"/>
                        </a:spcBef>
                        <a:spcAft>
                          <a:spcPts val="0"/>
                        </a:spcAft>
                        <a:buNone/>
                      </a:pPr>
                      <a:r>
                        <a:rPr lang="sv-SE"/>
                        <a:t>post – create new game</a:t>
                      </a:r>
                      <a:endParaRPr/>
                    </a:p>
                  </a:txBody>
                  <a:tcPr marT="91425" marB="91425" marR="91425" marL="91425"/>
                </a:tc>
              </a:tr>
              <a:tr h="381000">
                <a:tc>
                  <a:txBody>
                    <a:bodyPr/>
                    <a:lstStyle/>
                    <a:p>
                      <a:pPr indent="0" lvl="0" marL="0" rtl="0" algn="l">
                        <a:spcBef>
                          <a:spcPts val="0"/>
                        </a:spcBef>
                        <a:spcAft>
                          <a:spcPts val="0"/>
                        </a:spcAft>
                        <a:buNone/>
                      </a:pPr>
                      <a:r>
                        <a:rPr lang="sv-SE"/>
                        <a:t>/games/{gid}</a:t>
                      </a:r>
                      <a:endParaRPr/>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sv-SE"/>
                        <a:t>get – status of game (in_play, won, lost)</a:t>
                      </a:r>
                      <a:endParaRPr/>
                    </a:p>
                    <a:p>
                      <a:pPr indent="0" lvl="0" marL="0" rtl="0" algn="l">
                        <a:spcBef>
                          <a:spcPts val="0"/>
                        </a:spcBef>
                        <a:spcAft>
                          <a:spcPts val="0"/>
                        </a:spcAft>
                        <a:buNone/>
                      </a:pPr>
                      <a:r>
                        <a:rPr lang="sv-SE"/>
                        <a:t>delete – delete the game resource</a:t>
                      </a:r>
                      <a:endParaRPr/>
                    </a:p>
                  </a:txBody>
                  <a:tcPr marT="91425" marB="91425" marR="91425" marL="91425"/>
                </a:tc>
              </a:tr>
              <a:tr h="381000">
                <a:tc>
                  <a:txBody>
                    <a:bodyPr/>
                    <a:lstStyle/>
                    <a:p>
                      <a:pPr indent="0" lvl="0" marL="0" rtl="0" algn="l">
                        <a:spcBef>
                          <a:spcPts val="0"/>
                        </a:spcBef>
                        <a:spcAft>
                          <a:spcPts val="0"/>
                        </a:spcAft>
                        <a:buNone/>
                      </a:pPr>
                      <a:r>
                        <a:rPr lang="sv-SE"/>
                        <a:t>/games/{gid}/doors</a:t>
                      </a:r>
                      <a:endParaRPr/>
                    </a:p>
                  </a:txBody>
                  <a:tcPr marT="91425" marB="91425" marR="91425" marL="91425"/>
                </a:tc>
                <a:tc>
                  <a:txBody>
                    <a:bodyPr/>
                    <a:lstStyle/>
                    <a:p>
                      <a:pPr indent="0" lvl="0" marL="0" rtl="0" algn="l">
                        <a:spcBef>
                          <a:spcPts val="0"/>
                        </a:spcBef>
                        <a:spcAft>
                          <a:spcPts val="0"/>
                        </a:spcAft>
                        <a:buNone/>
                      </a:pPr>
                      <a:r>
                        <a:rPr lang="sv-SE"/>
                        <a:t>get – status of all doors</a:t>
                      </a:r>
                      <a:endParaRPr/>
                    </a:p>
                  </a:txBody>
                  <a:tcPr marT="91425" marB="91425" marR="91425" marL="91425"/>
                </a:tc>
              </a:tr>
              <a:tr h="381000">
                <a:tc>
                  <a:txBody>
                    <a:bodyPr/>
                    <a:lstStyle/>
                    <a:p>
                      <a:pPr indent="0" lvl="0" marL="0" rtl="0" algn="l">
                        <a:spcBef>
                          <a:spcPts val="0"/>
                        </a:spcBef>
                        <a:spcAft>
                          <a:spcPts val="0"/>
                        </a:spcAft>
                        <a:buNone/>
                      </a:pPr>
                      <a:r>
                        <a:rPr lang="sv-SE"/>
                        <a:t>/games/{gid}/doors/{1..3}</a:t>
                      </a:r>
                      <a:endParaRPr/>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sv-SE"/>
                        <a:t>get – door status {closed, selected, opened}</a:t>
                      </a:r>
                      <a:endParaRPr/>
                    </a:p>
                    <a:p>
                      <a:pPr indent="0" lvl="0" marL="0" rtl="0" algn="l">
                        <a:spcBef>
                          <a:spcPts val="0"/>
                        </a:spcBef>
                        <a:spcAft>
                          <a:spcPts val="0"/>
                        </a:spcAft>
                        <a:buNone/>
                      </a:pPr>
                      <a:r>
                        <a:rPr lang="sv-SE"/>
                        <a:t>put – update door status</a:t>
                      </a:r>
                      <a:endParaRPr/>
                    </a:p>
                  </a:txBody>
                  <a:tcPr marT="91425" marB="91425" marR="91425" marL="914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70" name="Google Shape;370;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6 - Modularity/APIs</a:t>
            </a:r>
            <a:endParaRPr/>
          </a:p>
        </p:txBody>
      </p:sp>
      <p:graphicFrame>
        <p:nvGraphicFramePr>
          <p:cNvPr id="371" name="Google Shape;371;p47"/>
          <p:cNvGraphicFramePr/>
          <p:nvPr/>
        </p:nvGraphicFramePr>
        <p:xfrm>
          <a:off x="931850" y="1439950"/>
          <a:ext cx="3000000" cy="3000000"/>
        </p:xfrm>
        <a:graphic>
          <a:graphicData uri="http://schemas.openxmlformats.org/drawingml/2006/table">
            <a:tbl>
              <a:tblPr>
                <a:noFill/>
                <a:tableStyleId>{0C5A0D38-30FC-4E6A-9F60-85783007F854}</a:tableStyleId>
              </a:tblPr>
              <a:tblGrid>
                <a:gridCol w="2579425"/>
                <a:gridCol w="4936550"/>
              </a:tblGrid>
              <a:tr h="381000">
                <a:tc>
                  <a:txBody>
                    <a:bodyPr/>
                    <a:lstStyle/>
                    <a:p>
                      <a:pPr indent="0" lvl="0" marL="0" rtl="0" algn="l">
                        <a:spcBef>
                          <a:spcPts val="0"/>
                        </a:spcBef>
                        <a:spcAft>
                          <a:spcPts val="0"/>
                        </a:spcAft>
                        <a:buNone/>
                      </a:pPr>
                      <a:r>
                        <a:rPr b="1" lang="sv-SE"/>
                        <a:t>Resource</a:t>
                      </a:r>
                      <a:endParaRPr b="1"/>
                    </a:p>
                  </a:txBody>
                  <a:tcPr marT="91425" marB="91425" marR="91425" marL="91425"/>
                </a:tc>
                <a:tc>
                  <a:txBody>
                    <a:bodyPr/>
                    <a:lstStyle/>
                    <a:p>
                      <a:pPr indent="0" lvl="0" marL="0" rtl="0" algn="l">
                        <a:spcBef>
                          <a:spcPts val="0"/>
                        </a:spcBef>
                        <a:spcAft>
                          <a:spcPts val="0"/>
                        </a:spcAft>
                        <a:buNone/>
                      </a:pPr>
                      <a:r>
                        <a:rPr b="1" lang="sv-SE"/>
                        <a:t>Verb</a:t>
                      </a:r>
                      <a:endParaRPr b="1"/>
                    </a:p>
                  </a:txBody>
                  <a:tcPr marT="91425" marB="91425" marR="91425" marL="91425"/>
                </a:tc>
              </a:tr>
              <a:tr h="381000">
                <a:tc>
                  <a:txBody>
                    <a:bodyPr/>
                    <a:lstStyle/>
                    <a:p>
                      <a:pPr indent="0" lvl="0" marL="0" rtl="0" algn="l">
                        <a:spcBef>
                          <a:spcPts val="0"/>
                        </a:spcBef>
                        <a:spcAft>
                          <a:spcPts val="0"/>
                        </a:spcAft>
                        <a:buNone/>
                      </a:pPr>
                      <a:r>
                        <a:rPr lang="sv-SE"/>
                        <a:t>/games</a:t>
                      </a:r>
                      <a:endParaRPr/>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sv-SE"/>
                        <a:t>get – status of games server</a:t>
                      </a:r>
                      <a:endParaRPr/>
                    </a:p>
                    <a:p>
                      <a:pPr indent="0" lvl="0" marL="0" rtl="0" algn="l">
                        <a:spcBef>
                          <a:spcPts val="0"/>
                        </a:spcBef>
                        <a:spcAft>
                          <a:spcPts val="0"/>
                        </a:spcAft>
                        <a:buNone/>
                      </a:pPr>
                      <a:r>
                        <a:rPr lang="sv-SE"/>
                        <a:t>post – create new game</a:t>
                      </a:r>
                      <a:endParaRPr/>
                    </a:p>
                  </a:txBody>
                  <a:tcPr marT="91425" marB="91425" marR="91425" marL="91425"/>
                </a:tc>
              </a:tr>
              <a:tr h="381000">
                <a:tc>
                  <a:txBody>
                    <a:bodyPr/>
                    <a:lstStyle/>
                    <a:p>
                      <a:pPr indent="0" lvl="0" marL="0" rtl="0" algn="l">
                        <a:spcBef>
                          <a:spcPts val="0"/>
                        </a:spcBef>
                        <a:spcAft>
                          <a:spcPts val="0"/>
                        </a:spcAft>
                        <a:buNone/>
                      </a:pPr>
                      <a:r>
                        <a:rPr lang="sv-SE"/>
                        <a:t>/games/{gid}</a:t>
                      </a:r>
                      <a:endParaRPr/>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lang="sv-SE"/>
                        <a:t>get – status of game </a:t>
                      </a:r>
                      <a:r>
                        <a:rPr b="1" lang="sv-SE"/>
                        <a:t>{results based on game}</a:t>
                      </a:r>
                      <a:endParaRPr b="1"/>
                    </a:p>
                    <a:p>
                      <a:pPr indent="0" lvl="0" marL="0" rtl="0" algn="l">
                        <a:spcBef>
                          <a:spcPts val="0"/>
                        </a:spcBef>
                        <a:spcAft>
                          <a:spcPts val="0"/>
                        </a:spcAft>
                        <a:buNone/>
                      </a:pPr>
                      <a:r>
                        <a:rPr lang="sv-SE"/>
                        <a:t>delete – delete the game resource</a:t>
                      </a:r>
                      <a:endParaRPr/>
                    </a:p>
                  </a:txBody>
                  <a:tcPr marT="91425" marB="91425" marR="91425" marL="91425"/>
                </a:tc>
              </a:tr>
              <a:tr h="381000">
                <a:tc>
                  <a:txBody>
                    <a:bodyPr/>
                    <a:lstStyle/>
                    <a:p>
                      <a:pPr indent="0" lvl="0" marL="0" rtl="0" algn="l">
                        <a:spcBef>
                          <a:spcPts val="0"/>
                        </a:spcBef>
                        <a:spcAft>
                          <a:spcPts val="0"/>
                        </a:spcAft>
                        <a:buNone/>
                      </a:pPr>
                      <a:r>
                        <a:rPr b="1" lang="sv-SE"/>
                        <a:t>/games/{gid}/items</a:t>
                      </a:r>
                      <a:endParaRPr b="1"/>
                    </a:p>
                  </a:txBody>
                  <a:tcPr marT="91425" marB="91425" marR="91425" marL="91425"/>
                </a:tc>
                <a:tc>
                  <a:txBody>
                    <a:bodyPr/>
                    <a:lstStyle/>
                    <a:p>
                      <a:pPr indent="0" lvl="0" marL="0" rtl="0" algn="l">
                        <a:spcBef>
                          <a:spcPts val="0"/>
                        </a:spcBef>
                        <a:spcAft>
                          <a:spcPts val="0"/>
                        </a:spcAft>
                        <a:buNone/>
                      </a:pPr>
                      <a:r>
                        <a:rPr b="1" lang="sv-SE"/>
                        <a:t>get – status of any in-game item</a:t>
                      </a:r>
                      <a:endParaRPr b="1"/>
                    </a:p>
                    <a:p>
                      <a:pPr indent="0" lvl="0" marL="0" rtl="0" algn="l">
                        <a:spcBef>
                          <a:spcPts val="0"/>
                        </a:spcBef>
                        <a:spcAft>
                          <a:spcPts val="0"/>
                        </a:spcAft>
                        <a:buNone/>
                      </a:pPr>
                      <a:r>
                        <a:rPr b="1" lang="sv-SE"/>
                        <a:t>post - create a new item (requires authentication)</a:t>
                      </a:r>
                      <a:endParaRPr b="1"/>
                    </a:p>
                  </a:txBody>
                  <a:tcPr marT="91425" marB="91425" marR="91425" marL="91425"/>
                </a:tc>
              </a:tr>
              <a:tr h="381000">
                <a:tc>
                  <a:txBody>
                    <a:bodyPr/>
                    <a:lstStyle/>
                    <a:p>
                      <a:pPr indent="0" lvl="0" marL="0" rtl="0" algn="l">
                        <a:spcBef>
                          <a:spcPts val="0"/>
                        </a:spcBef>
                        <a:spcAft>
                          <a:spcPts val="0"/>
                        </a:spcAft>
                        <a:buNone/>
                      </a:pPr>
                      <a:r>
                        <a:rPr b="1" lang="sv-SE"/>
                        <a:t>/games/{gid}/items/{iid}</a:t>
                      </a:r>
                      <a:endParaRPr b="1"/>
                    </a:p>
                  </a:txBody>
                  <a:tcPr marT="91425" marB="91425" marR="91425" marL="91425"/>
                </a:tc>
                <a:tc>
                  <a:txBody>
                    <a:bodyPr/>
                    <a:lstStyle/>
                    <a:p>
                      <a:pPr indent="0" lvl="0" marL="0" rtl="0" algn="l">
                        <a:spcBef>
                          <a:spcPts val="0"/>
                        </a:spcBef>
                        <a:spcAft>
                          <a:spcPts val="0"/>
                        </a:spcAft>
                        <a:buClr>
                          <a:srgbClr val="000000"/>
                        </a:buClr>
                        <a:buSzPts val="1100"/>
                        <a:buFont typeface="Arial"/>
                        <a:buNone/>
                      </a:pPr>
                      <a:r>
                        <a:rPr b="1" lang="sv-SE"/>
                        <a:t>get – item status {results based on game}</a:t>
                      </a:r>
                      <a:endParaRPr b="1"/>
                    </a:p>
                    <a:p>
                      <a:pPr indent="0" lvl="0" marL="0" rtl="0" algn="l">
                        <a:spcBef>
                          <a:spcPts val="0"/>
                        </a:spcBef>
                        <a:spcAft>
                          <a:spcPts val="0"/>
                        </a:spcAft>
                        <a:buNone/>
                      </a:pPr>
                      <a:r>
                        <a:rPr b="1" lang="sv-SE"/>
                        <a:t>put – update item status</a:t>
                      </a:r>
                      <a:endParaRPr b="1"/>
                    </a:p>
                    <a:p>
                      <a:pPr indent="0" lvl="0" marL="0" rtl="0" algn="l">
                        <a:spcBef>
                          <a:spcPts val="0"/>
                        </a:spcBef>
                        <a:spcAft>
                          <a:spcPts val="0"/>
                        </a:spcAft>
                        <a:buNone/>
                      </a:pPr>
                      <a:r>
                        <a:rPr b="1" lang="sv-SE"/>
                        <a:t>delete - delete the item resource (requires authentication)</a:t>
                      </a:r>
                      <a:endParaRPr b="1"/>
                    </a:p>
                  </a:txBody>
                  <a:tcPr marT="91425" marB="91425" marR="91425" marL="914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7 - Testing</a:t>
            </a:r>
            <a:endParaRPr/>
          </a:p>
        </p:txBody>
      </p:sp>
      <p:sp>
        <p:nvSpPr>
          <p:cNvPr id="377" name="Google Shape;377;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b="1" lang="sv-SE">
                <a:latin typeface="Consolas"/>
                <a:ea typeface="Consolas"/>
                <a:cs typeface="Consolas"/>
                <a:sym typeface="Consolas"/>
              </a:rPr>
              <a:t>find(pattern,file)</a:t>
            </a:r>
            <a:endParaRPr b="1">
              <a:latin typeface="Consolas"/>
              <a:ea typeface="Consolas"/>
              <a:cs typeface="Consolas"/>
              <a:sym typeface="Consolas"/>
            </a:endParaRPr>
          </a:p>
          <a:p>
            <a:pPr indent="-393700" lvl="0" marL="457200" marR="0" rtl="0" algn="l">
              <a:lnSpc>
                <a:spcPct val="100000"/>
              </a:lnSpc>
              <a:spcBef>
                <a:spcPts val="600"/>
              </a:spcBef>
              <a:spcAft>
                <a:spcPts val="0"/>
              </a:spcAft>
              <a:buSzPts val="2600"/>
              <a:buChar char="•"/>
            </a:pPr>
            <a:r>
              <a:rPr lang="sv-SE"/>
              <a:t>Finds instances of a pattern in a file</a:t>
            </a:r>
            <a:endParaRPr/>
          </a:p>
          <a:p>
            <a:pPr indent="-368300" lvl="1" marL="914400" marR="0" rtl="0" algn="l">
              <a:lnSpc>
                <a:spcPct val="100000"/>
              </a:lnSpc>
              <a:spcBef>
                <a:spcPts val="0"/>
              </a:spcBef>
              <a:spcAft>
                <a:spcPts val="0"/>
              </a:spcAft>
              <a:buSzPts val="2200"/>
              <a:buFont typeface="Consolas"/>
              <a:buChar char="•"/>
            </a:pPr>
            <a:r>
              <a:rPr b="1" lang="sv-SE">
                <a:latin typeface="Consolas"/>
                <a:ea typeface="Consolas"/>
                <a:cs typeface="Consolas"/>
                <a:sym typeface="Consolas"/>
              </a:rPr>
              <a:t>find(“john”,myFile)</a:t>
            </a:r>
            <a:endParaRPr b="1">
              <a:latin typeface="Consolas"/>
              <a:ea typeface="Consolas"/>
              <a:cs typeface="Consolas"/>
              <a:sym typeface="Consolas"/>
            </a:endParaRPr>
          </a:p>
          <a:p>
            <a:pPr indent="-342900" lvl="2" marL="1371600" marR="0" rtl="0" algn="l">
              <a:lnSpc>
                <a:spcPct val="100000"/>
              </a:lnSpc>
              <a:spcBef>
                <a:spcPts val="0"/>
              </a:spcBef>
              <a:spcAft>
                <a:spcPts val="0"/>
              </a:spcAft>
              <a:buSzPts val="1800"/>
              <a:buChar char="•"/>
            </a:pPr>
            <a:r>
              <a:rPr lang="sv-SE"/>
              <a:t>Finds all instances of </a:t>
            </a:r>
            <a:r>
              <a:rPr lang="sv-SE" u="sng">
                <a:latin typeface="Consolas"/>
                <a:ea typeface="Consolas"/>
                <a:cs typeface="Consolas"/>
                <a:sym typeface="Consolas"/>
              </a:rPr>
              <a:t>john</a:t>
            </a:r>
            <a:r>
              <a:rPr lang="sv-SE"/>
              <a:t> in the file</a:t>
            </a:r>
            <a:endParaRPr/>
          </a:p>
          <a:p>
            <a:pPr indent="-368300" lvl="1" marL="914400" marR="0" rtl="0" algn="l">
              <a:lnSpc>
                <a:spcPct val="100000"/>
              </a:lnSpc>
              <a:spcBef>
                <a:spcPts val="0"/>
              </a:spcBef>
              <a:spcAft>
                <a:spcPts val="0"/>
              </a:spcAft>
              <a:buSzPts val="2200"/>
              <a:buFont typeface="Consolas"/>
              <a:buChar char="•"/>
            </a:pPr>
            <a:r>
              <a:rPr b="1" lang="sv-SE">
                <a:latin typeface="Consolas"/>
                <a:ea typeface="Consolas"/>
                <a:cs typeface="Consolas"/>
                <a:sym typeface="Consolas"/>
              </a:rPr>
              <a:t>find(“john smith”,myFile)</a:t>
            </a:r>
            <a:endParaRPr b="1">
              <a:latin typeface="Consolas"/>
              <a:ea typeface="Consolas"/>
              <a:cs typeface="Consolas"/>
              <a:sym typeface="Consolas"/>
            </a:endParaRPr>
          </a:p>
          <a:p>
            <a:pPr indent="-342900" lvl="2" marL="1371600" marR="0" rtl="0" algn="l">
              <a:lnSpc>
                <a:spcPct val="100000"/>
              </a:lnSpc>
              <a:spcBef>
                <a:spcPts val="0"/>
              </a:spcBef>
              <a:spcAft>
                <a:spcPts val="0"/>
              </a:spcAft>
              <a:buSzPts val="1800"/>
              <a:buChar char="•"/>
            </a:pPr>
            <a:r>
              <a:rPr lang="sv-SE"/>
              <a:t>Finds all instances of </a:t>
            </a:r>
            <a:r>
              <a:rPr lang="sv-SE" u="sng">
                <a:latin typeface="Consolas"/>
                <a:ea typeface="Consolas"/>
                <a:cs typeface="Consolas"/>
                <a:sym typeface="Consolas"/>
              </a:rPr>
              <a:t>john smith</a:t>
            </a:r>
            <a:r>
              <a:rPr lang="sv-SE"/>
              <a:t> in the file</a:t>
            </a:r>
            <a:endParaRPr/>
          </a:p>
          <a:p>
            <a:pPr indent="-368300" lvl="1" marL="914400" marR="0" rtl="0" algn="l">
              <a:lnSpc>
                <a:spcPct val="100000"/>
              </a:lnSpc>
              <a:spcBef>
                <a:spcPts val="0"/>
              </a:spcBef>
              <a:spcAft>
                <a:spcPts val="0"/>
              </a:spcAft>
              <a:buSzPts val="2200"/>
              <a:buFont typeface="Consolas"/>
              <a:buChar char="•"/>
            </a:pPr>
            <a:r>
              <a:rPr b="1" lang="sv-SE">
                <a:latin typeface="Consolas"/>
                <a:ea typeface="Consolas"/>
                <a:cs typeface="Consolas"/>
                <a:sym typeface="Consolas"/>
              </a:rPr>
              <a:t>find(““john” smith”,myFile)</a:t>
            </a:r>
            <a:endParaRPr b="1">
              <a:latin typeface="Consolas"/>
              <a:ea typeface="Consolas"/>
              <a:cs typeface="Consolas"/>
              <a:sym typeface="Consolas"/>
            </a:endParaRPr>
          </a:p>
          <a:p>
            <a:pPr indent="-342900" lvl="2" marL="1371600" marR="0" rtl="0" algn="l">
              <a:lnSpc>
                <a:spcPct val="100000"/>
              </a:lnSpc>
              <a:spcBef>
                <a:spcPts val="0"/>
              </a:spcBef>
              <a:spcAft>
                <a:spcPts val="0"/>
              </a:spcAft>
              <a:buSzPts val="1800"/>
              <a:buChar char="•"/>
            </a:pPr>
            <a:r>
              <a:rPr lang="sv-SE"/>
              <a:t>Finds all instances of </a:t>
            </a:r>
            <a:r>
              <a:rPr lang="sv-SE" u="sng">
                <a:latin typeface="Consolas"/>
                <a:ea typeface="Consolas"/>
                <a:cs typeface="Consolas"/>
                <a:sym typeface="Consolas"/>
              </a:rPr>
              <a:t>“john” smith</a:t>
            </a:r>
            <a:r>
              <a:rPr lang="sv-SE"/>
              <a:t> in the file</a:t>
            </a:r>
            <a:endParaRPr/>
          </a:p>
        </p:txBody>
      </p:sp>
      <p:sp>
        <p:nvSpPr>
          <p:cNvPr id="378" name="Google Shape;378;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7 - System Testing</a:t>
            </a:r>
            <a:endParaRPr/>
          </a:p>
        </p:txBody>
      </p:sp>
      <p:sp>
        <p:nvSpPr>
          <p:cNvPr id="384" name="Google Shape;384;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Parameters: pattern, file</a:t>
            </a:r>
            <a:endParaRPr/>
          </a:p>
          <a:p>
            <a:pPr indent="-393700" lvl="0" marL="457200" marR="0" rtl="0" algn="l">
              <a:lnSpc>
                <a:spcPct val="100000"/>
              </a:lnSpc>
              <a:spcBef>
                <a:spcPts val="0"/>
              </a:spcBef>
              <a:spcAft>
                <a:spcPts val="0"/>
              </a:spcAft>
              <a:buSzPts val="2600"/>
              <a:buChar char="•"/>
            </a:pPr>
            <a:r>
              <a:rPr lang="sv-SE"/>
              <a:t>What can we vary for each?</a:t>
            </a:r>
            <a:endParaRPr/>
          </a:p>
          <a:p>
            <a:pPr indent="-368300" lvl="1" marL="914400" marR="0" rtl="0" algn="l">
              <a:lnSpc>
                <a:spcPct val="100000"/>
              </a:lnSpc>
              <a:spcBef>
                <a:spcPts val="0"/>
              </a:spcBef>
              <a:spcAft>
                <a:spcPts val="0"/>
              </a:spcAft>
              <a:buSzPts val="2200"/>
              <a:buChar char="•"/>
            </a:pPr>
            <a:r>
              <a:rPr lang="sv-SE"/>
              <a:t>What can we control about the pattern? Or the file?</a:t>
            </a:r>
            <a:endParaRPr/>
          </a:p>
          <a:p>
            <a:pPr indent="-393700" lvl="0" marL="457200" marR="0" rtl="0" algn="l">
              <a:lnSpc>
                <a:spcPct val="100000"/>
              </a:lnSpc>
              <a:spcBef>
                <a:spcPts val="0"/>
              </a:spcBef>
              <a:spcAft>
                <a:spcPts val="0"/>
              </a:spcAft>
              <a:buSzPts val="2600"/>
              <a:buChar char="•"/>
            </a:pPr>
            <a:r>
              <a:rPr lang="sv-SE"/>
              <a:t>What values can we choose for each choice?</a:t>
            </a:r>
            <a:endParaRPr/>
          </a:p>
          <a:p>
            <a:pPr indent="-368300" lvl="1" marL="914400" marR="0" rtl="0" algn="l">
              <a:lnSpc>
                <a:spcPct val="100000"/>
              </a:lnSpc>
              <a:spcBef>
                <a:spcPts val="0"/>
              </a:spcBef>
              <a:spcAft>
                <a:spcPts val="0"/>
              </a:spcAft>
              <a:buSzPts val="2200"/>
              <a:buChar char="•"/>
            </a:pPr>
            <a:r>
              <a:rPr b="1" lang="sv-SE"/>
              <a:t>File name: </a:t>
            </a:r>
            <a:endParaRPr b="1"/>
          </a:p>
          <a:p>
            <a:pPr indent="-342900" lvl="2" marL="1371600" marR="0" rtl="0" algn="l">
              <a:lnSpc>
                <a:spcPct val="100000"/>
              </a:lnSpc>
              <a:spcBef>
                <a:spcPts val="0"/>
              </a:spcBef>
              <a:spcAft>
                <a:spcPts val="0"/>
              </a:spcAft>
              <a:buSzPts val="1800"/>
              <a:buChar char="•"/>
            </a:pPr>
            <a:r>
              <a:rPr lang="sv-SE"/>
              <a:t>File exists with that name</a:t>
            </a:r>
            <a:endParaRPr/>
          </a:p>
          <a:p>
            <a:pPr indent="-342900" lvl="2" marL="1371600" marR="0" rtl="0" algn="l">
              <a:lnSpc>
                <a:spcPct val="100000"/>
              </a:lnSpc>
              <a:spcBef>
                <a:spcPts val="0"/>
              </a:spcBef>
              <a:spcAft>
                <a:spcPts val="0"/>
              </a:spcAft>
              <a:buSzPts val="1800"/>
              <a:buChar char="•"/>
            </a:pPr>
            <a:r>
              <a:rPr lang="sv-SE"/>
              <a:t>File does not exist with that name</a:t>
            </a:r>
            <a:endParaRPr/>
          </a:p>
          <a:p>
            <a:pPr indent="-393700" lvl="0" marL="457200" marR="0" rtl="0" algn="l">
              <a:lnSpc>
                <a:spcPct val="100000"/>
              </a:lnSpc>
              <a:spcBef>
                <a:spcPts val="0"/>
              </a:spcBef>
              <a:spcAft>
                <a:spcPts val="0"/>
              </a:spcAft>
              <a:buSzPts val="2600"/>
              <a:buChar char="•"/>
            </a:pPr>
            <a:r>
              <a:rPr lang="sv-SE"/>
              <a:t>What constraints can we apply between choice values? (if, single, error)</a:t>
            </a:r>
            <a:endParaRPr/>
          </a:p>
        </p:txBody>
      </p:sp>
      <p:sp>
        <p:nvSpPr>
          <p:cNvPr id="385" name="Google Shape;385;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7 - System Testing</a:t>
            </a:r>
            <a:endParaRPr/>
          </a:p>
        </p:txBody>
      </p:sp>
      <p:sp>
        <p:nvSpPr>
          <p:cNvPr id="391" name="Google Shape;391;p50"/>
          <p:cNvSpPr txBox="1"/>
          <p:nvPr>
            <p:ph idx="1" type="body"/>
          </p:nvPr>
        </p:nvSpPr>
        <p:spPr>
          <a:xfrm>
            <a:off x="468900" y="1282400"/>
            <a:ext cx="4291800" cy="34803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Char char="•"/>
            </a:pPr>
            <a:r>
              <a:rPr lang="sv-SE" sz="1400"/>
              <a:t>Pattern size:</a:t>
            </a:r>
            <a:endParaRPr sz="1400"/>
          </a:p>
          <a:p>
            <a:pPr indent="-317500" lvl="1" marL="914400" rtl="0" algn="l">
              <a:spcBef>
                <a:spcPts val="500"/>
              </a:spcBef>
              <a:spcAft>
                <a:spcPts val="0"/>
              </a:spcAft>
              <a:buSzPts val="1400"/>
              <a:buChar char="•"/>
            </a:pPr>
            <a:r>
              <a:rPr lang="sv-SE" sz="1400"/>
              <a:t>Empty</a:t>
            </a:r>
            <a:endParaRPr sz="1400"/>
          </a:p>
          <a:p>
            <a:pPr indent="-317500" lvl="1" marL="914400" rtl="0" algn="l">
              <a:spcBef>
                <a:spcPts val="500"/>
              </a:spcBef>
              <a:spcAft>
                <a:spcPts val="0"/>
              </a:spcAft>
              <a:buSzPts val="1400"/>
              <a:buChar char="•"/>
            </a:pPr>
            <a:r>
              <a:rPr lang="sv-SE" sz="1400"/>
              <a:t>single character</a:t>
            </a:r>
            <a:endParaRPr sz="1400"/>
          </a:p>
          <a:p>
            <a:pPr indent="-317500" lvl="1" marL="914400" rtl="0" algn="l">
              <a:spcBef>
                <a:spcPts val="500"/>
              </a:spcBef>
              <a:spcAft>
                <a:spcPts val="0"/>
              </a:spcAft>
              <a:buSzPts val="1400"/>
              <a:buChar char="•"/>
            </a:pPr>
            <a:r>
              <a:rPr lang="sv-SE" sz="1400"/>
              <a:t>many characters</a:t>
            </a:r>
            <a:endParaRPr sz="1400"/>
          </a:p>
          <a:p>
            <a:pPr indent="-317500" lvl="1" marL="914400" rtl="0" algn="l">
              <a:spcBef>
                <a:spcPts val="500"/>
              </a:spcBef>
              <a:spcAft>
                <a:spcPts val="0"/>
              </a:spcAft>
              <a:buSzPts val="1400"/>
              <a:buChar char="•"/>
            </a:pPr>
            <a:r>
              <a:rPr lang="sv-SE" sz="1400"/>
              <a:t>longer than any line in the file</a:t>
            </a:r>
            <a:endParaRPr sz="1400"/>
          </a:p>
          <a:p>
            <a:pPr indent="-317500" lvl="0" marL="457200" rtl="0" algn="l">
              <a:spcBef>
                <a:spcPts val="0"/>
              </a:spcBef>
              <a:spcAft>
                <a:spcPts val="0"/>
              </a:spcAft>
              <a:buSzPts val="1400"/>
              <a:buChar char="•"/>
            </a:pPr>
            <a:r>
              <a:rPr lang="sv-SE" sz="1400"/>
              <a:t>Quoting:</a:t>
            </a:r>
            <a:endParaRPr sz="1400"/>
          </a:p>
          <a:p>
            <a:pPr indent="-317500" lvl="1" marL="914400" rtl="0" algn="l">
              <a:spcBef>
                <a:spcPts val="500"/>
              </a:spcBef>
              <a:spcAft>
                <a:spcPts val="0"/>
              </a:spcAft>
              <a:buSzPts val="1400"/>
              <a:buChar char="•"/>
            </a:pPr>
            <a:r>
              <a:rPr lang="sv-SE" sz="1400"/>
              <a:t>pattern has no quotes</a:t>
            </a:r>
            <a:endParaRPr sz="1400"/>
          </a:p>
          <a:p>
            <a:pPr indent="-317500" lvl="1" marL="914400" rtl="0" algn="l">
              <a:spcBef>
                <a:spcPts val="500"/>
              </a:spcBef>
              <a:spcAft>
                <a:spcPts val="0"/>
              </a:spcAft>
              <a:buSzPts val="1400"/>
              <a:buChar char="•"/>
            </a:pPr>
            <a:r>
              <a:rPr lang="sv-SE" sz="1400"/>
              <a:t>pattern has proper quotes</a:t>
            </a:r>
            <a:endParaRPr sz="1400"/>
          </a:p>
          <a:p>
            <a:pPr indent="-317500" lvl="1" marL="914400" rtl="0" algn="l">
              <a:spcBef>
                <a:spcPts val="500"/>
              </a:spcBef>
              <a:spcAft>
                <a:spcPts val="0"/>
              </a:spcAft>
              <a:buSzPts val="1400"/>
              <a:buChar char="•"/>
            </a:pPr>
            <a:r>
              <a:rPr lang="sv-SE" sz="1400"/>
              <a:t>pattern has improper quotes (only one “)</a:t>
            </a:r>
            <a:endParaRPr sz="1400"/>
          </a:p>
          <a:p>
            <a:pPr indent="-317500" lvl="0" marL="457200" rtl="0" algn="l">
              <a:spcBef>
                <a:spcPts val="1000"/>
              </a:spcBef>
              <a:spcAft>
                <a:spcPts val="0"/>
              </a:spcAft>
              <a:buSzPts val="1400"/>
              <a:buChar char="•"/>
            </a:pPr>
            <a:r>
              <a:rPr lang="sv-SE" sz="1400"/>
              <a:t>Embedded spaces:</a:t>
            </a:r>
            <a:endParaRPr sz="1400"/>
          </a:p>
          <a:p>
            <a:pPr indent="-317500" lvl="1" marL="914400" rtl="0" algn="l">
              <a:spcBef>
                <a:spcPts val="500"/>
              </a:spcBef>
              <a:spcAft>
                <a:spcPts val="0"/>
              </a:spcAft>
              <a:buSzPts val="1400"/>
              <a:buChar char="•"/>
            </a:pPr>
            <a:r>
              <a:rPr lang="sv-SE" sz="1400"/>
              <a:t>No spaces </a:t>
            </a:r>
            <a:endParaRPr sz="1400"/>
          </a:p>
          <a:p>
            <a:pPr indent="-317500" lvl="1" marL="914400" rtl="0" algn="l">
              <a:spcBef>
                <a:spcPts val="500"/>
              </a:spcBef>
              <a:spcAft>
                <a:spcPts val="0"/>
              </a:spcAft>
              <a:buSzPts val="1400"/>
              <a:buChar char="•"/>
            </a:pPr>
            <a:r>
              <a:rPr lang="sv-SE" sz="1400"/>
              <a:t>One space</a:t>
            </a:r>
            <a:endParaRPr sz="1400"/>
          </a:p>
          <a:p>
            <a:pPr indent="-317500" lvl="1" marL="914400" rtl="0" algn="l">
              <a:spcBef>
                <a:spcPts val="500"/>
              </a:spcBef>
              <a:spcAft>
                <a:spcPts val="0"/>
              </a:spcAft>
              <a:buSzPts val="1400"/>
              <a:buChar char="•"/>
            </a:pPr>
            <a:r>
              <a:rPr lang="sv-SE" sz="1400"/>
              <a:t>Several spaces </a:t>
            </a:r>
            <a:endParaRPr sz="1400"/>
          </a:p>
        </p:txBody>
      </p:sp>
      <p:sp>
        <p:nvSpPr>
          <p:cNvPr id="392" name="Google Shape;392;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93" name="Google Shape;393;p50"/>
          <p:cNvSpPr txBox="1"/>
          <p:nvPr>
            <p:ph idx="1" type="body"/>
          </p:nvPr>
        </p:nvSpPr>
        <p:spPr>
          <a:xfrm>
            <a:off x="4652700" y="1839800"/>
            <a:ext cx="4159500" cy="279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File name:    </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Existing file name</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no file with this name</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Number of occurrence of pattern in file:</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None</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exactly one</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more than one</a:t>
            </a:r>
            <a:endParaRPr>
              <a:solidFill>
                <a:schemeClr val="dk1"/>
              </a:solidFill>
            </a:endParaRPr>
          </a:p>
          <a:p>
            <a:pPr indent="-317500" lvl="0" marL="457200" rtl="0" algn="l">
              <a:spcBef>
                <a:spcPts val="0"/>
              </a:spcBef>
              <a:spcAft>
                <a:spcPts val="0"/>
              </a:spcAft>
              <a:buClr>
                <a:schemeClr val="dk1"/>
              </a:buClr>
              <a:buSzPts val="1400"/>
              <a:buChar char="●"/>
            </a:pPr>
            <a:r>
              <a:rPr lang="sv-SE">
                <a:solidFill>
                  <a:schemeClr val="dk1"/>
                </a:solidFill>
              </a:rPr>
              <a:t>Pattern occurrences on any single line line:</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One</a:t>
            </a:r>
            <a:endParaRPr>
              <a:solidFill>
                <a:schemeClr val="dk1"/>
              </a:solidFill>
            </a:endParaRPr>
          </a:p>
          <a:p>
            <a:pPr indent="-317500" lvl="1" marL="914400" rtl="0" algn="l">
              <a:spcBef>
                <a:spcPts val="0"/>
              </a:spcBef>
              <a:spcAft>
                <a:spcPts val="0"/>
              </a:spcAft>
              <a:buClr>
                <a:schemeClr val="dk1"/>
              </a:buClr>
              <a:buSzPts val="1400"/>
              <a:buChar char="○"/>
            </a:pPr>
            <a:r>
              <a:rPr lang="sv-SE">
                <a:solidFill>
                  <a:schemeClr val="dk1"/>
                </a:solidFill>
              </a:rPr>
              <a:t>more than one</a:t>
            </a:r>
            <a:endParaRPr>
              <a:solidFill>
                <a:schemeClr val="dk1"/>
              </a:solidFill>
            </a:endParaRPr>
          </a:p>
        </p:txBody>
      </p:sp>
      <p:sp>
        <p:nvSpPr>
          <p:cNvPr id="394" name="Google Shape;394;p50"/>
          <p:cNvSpPr/>
          <p:nvPr/>
        </p:nvSpPr>
        <p:spPr>
          <a:xfrm>
            <a:off x="3392675" y="1339400"/>
            <a:ext cx="5083500" cy="443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400"/>
              <a:t>(2</a:t>
            </a:r>
            <a:r>
              <a:rPr b="1" baseline="30000" lang="sv-SE" sz="2400"/>
              <a:t>2</a:t>
            </a:r>
            <a:r>
              <a:rPr b="1" lang="sv-SE" sz="2400"/>
              <a:t>*3</a:t>
            </a:r>
            <a:r>
              <a:rPr b="1" baseline="30000" lang="sv-SE" sz="2400"/>
              <a:t>3</a:t>
            </a:r>
            <a:r>
              <a:rPr b="1" lang="sv-SE" sz="2400"/>
              <a:t>*4</a:t>
            </a:r>
            <a:r>
              <a:rPr b="1" baseline="30000" lang="sv-SE" sz="2400"/>
              <a:t>1</a:t>
            </a:r>
            <a:r>
              <a:rPr b="1" lang="sv-SE" sz="2400"/>
              <a:t>) = 108 test specifications</a:t>
            </a:r>
            <a:endParaRPr b="1"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ERROR and SINGLE Constraints</a:t>
            </a:r>
            <a:endParaRPr/>
          </a:p>
        </p:txBody>
      </p:sp>
      <p:sp>
        <p:nvSpPr>
          <p:cNvPr id="400" name="Google Shape;400;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01" name="Google Shape;401;p51"/>
          <p:cNvSpPr txBox="1"/>
          <p:nvPr>
            <p:ph idx="1" type="body"/>
          </p:nvPr>
        </p:nvSpPr>
        <p:spPr>
          <a:xfrm>
            <a:off x="468900" y="1282400"/>
            <a:ext cx="4301100" cy="34803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Char char="•"/>
            </a:pPr>
            <a:r>
              <a:rPr lang="sv-SE" sz="1400"/>
              <a:t>Pattern size:</a:t>
            </a:r>
            <a:endParaRPr sz="1400"/>
          </a:p>
          <a:p>
            <a:pPr indent="-317500" lvl="1" marL="914400" rtl="0" algn="l">
              <a:spcBef>
                <a:spcPts val="500"/>
              </a:spcBef>
              <a:spcAft>
                <a:spcPts val="0"/>
              </a:spcAft>
              <a:buSzPts val="1400"/>
              <a:buChar char="•"/>
            </a:pPr>
            <a:r>
              <a:rPr lang="sv-SE" sz="1400"/>
              <a:t>Empty</a:t>
            </a:r>
            <a:endParaRPr b="1" sz="1400"/>
          </a:p>
          <a:p>
            <a:pPr indent="-317500" lvl="1" marL="914400" rtl="0" algn="l">
              <a:spcBef>
                <a:spcPts val="500"/>
              </a:spcBef>
              <a:spcAft>
                <a:spcPts val="0"/>
              </a:spcAft>
              <a:buSzPts val="1400"/>
              <a:buChar char="•"/>
            </a:pPr>
            <a:r>
              <a:rPr lang="sv-SE" sz="1400"/>
              <a:t>single character</a:t>
            </a:r>
            <a:endParaRPr sz="1400"/>
          </a:p>
          <a:p>
            <a:pPr indent="-317500" lvl="1" marL="914400" rtl="0" algn="l">
              <a:spcBef>
                <a:spcPts val="500"/>
              </a:spcBef>
              <a:spcAft>
                <a:spcPts val="0"/>
              </a:spcAft>
              <a:buSzPts val="1400"/>
              <a:buChar char="•"/>
            </a:pPr>
            <a:r>
              <a:rPr lang="sv-SE" sz="1400"/>
              <a:t>many character</a:t>
            </a:r>
            <a:endParaRPr sz="1400"/>
          </a:p>
          <a:p>
            <a:pPr indent="-317500" lvl="1" marL="914400" rtl="0" algn="l">
              <a:spcBef>
                <a:spcPts val="500"/>
              </a:spcBef>
              <a:spcAft>
                <a:spcPts val="0"/>
              </a:spcAft>
              <a:buSzPts val="1400"/>
              <a:buChar char="•"/>
            </a:pPr>
            <a:r>
              <a:rPr lang="sv-SE" sz="1400"/>
              <a:t>longer than any line in the file</a:t>
            </a:r>
            <a:endParaRPr sz="1400"/>
          </a:p>
          <a:p>
            <a:pPr indent="-317500" lvl="0" marL="457200" rtl="0" algn="l">
              <a:spcBef>
                <a:spcPts val="0"/>
              </a:spcBef>
              <a:spcAft>
                <a:spcPts val="0"/>
              </a:spcAft>
              <a:buSzPts val="1400"/>
              <a:buChar char="•"/>
            </a:pPr>
            <a:r>
              <a:rPr lang="sv-SE" sz="1400"/>
              <a:t>Quoting:</a:t>
            </a:r>
            <a:endParaRPr sz="1400"/>
          </a:p>
          <a:p>
            <a:pPr indent="-317500" lvl="1" marL="914400" rtl="0" algn="l">
              <a:spcBef>
                <a:spcPts val="500"/>
              </a:spcBef>
              <a:spcAft>
                <a:spcPts val="0"/>
              </a:spcAft>
              <a:buSzPts val="1400"/>
              <a:buChar char="•"/>
            </a:pPr>
            <a:r>
              <a:rPr lang="sv-SE" sz="1400"/>
              <a:t>pattern has no quotes</a:t>
            </a:r>
            <a:endParaRPr sz="1400"/>
          </a:p>
          <a:p>
            <a:pPr indent="-317500" lvl="1" marL="914400" rtl="0" algn="l">
              <a:spcBef>
                <a:spcPts val="500"/>
              </a:spcBef>
              <a:spcAft>
                <a:spcPts val="0"/>
              </a:spcAft>
              <a:buSzPts val="1400"/>
              <a:buChar char="•"/>
            </a:pPr>
            <a:r>
              <a:rPr lang="sv-SE" sz="1400"/>
              <a:t>pattern has proper quotes</a:t>
            </a:r>
            <a:endParaRPr sz="1400"/>
          </a:p>
          <a:p>
            <a:pPr indent="-317500" lvl="1" marL="914400" rtl="0" algn="l">
              <a:spcBef>
                <a:spcPts val="500"/>
              </a:spcBef>
              <a:spcAft>
                <a:spcPts val="0"/>
              </a:spcAft>
              <a:buSzPts val="1400"/>
              <a:buChar char="•"/>
            </a:pPr>
            <a:r>
              <a:rPr lang="sv-SE" sz="1400"/>
              <a:t>pattern has improper quotes (only one “)</a:t>
            </a:r>
            <a:endParaRPr sz="1400"/>
          </a:p>
          <a:p>
            <a:pPr indent="-317500" lvl="0" marL="457200" rtl="0" algn="l">
              <a:spcBef>
                <a:spcPts val="1000"/>
              </a:spcBef>
              <a:spcAft>
                <a:spcPts val="0"/>
              </a:spcAft>
              <a:buSzPts val="1400"/>
              <a:buChar char="•"/>
            </a:pPr>
            <a:r>
              <a:rPr lang="sv-SE" sz="1400"/>
              <a:t>Embedded spaces:</a:t>
            </a:r>
            <a:endParaRPr sz="1400"/>
          </a:p>
          <a:p>
            <a:pPr indent="-317500" lvl="1" marL="914400" rtl="0" algn="l">
              <a:spcBef>
                <a:spcPts val="500"/>
              </a:spcBef>
              <a:spcAft>
                <a:spcPts val="0"/>
              </a:spcAft>
              <a:buSzPts val="1400"/>
              <a:buChar char="•"/>
            </a:pPr>
            <a:r>
              <a:rPr lang="sv-SE" sz="1400"/>
              <a:t>No spaces </a:t>
            </a:r>
            <a:endParaRPr sz="1400"/>
          </a:p>
          <a:p>
            <a:pPr indent="-317500" lvl="1" marL="914400" rtl="0" algn="l">
              <a:spcBef>
                <a:spcPts val="500"/>
              </a:spcBef>
              <a:spcAft>
                <a:spcPts val="0"/>
              </a:spcAft>
              <a:buSzPts val="1400"/>
              <a:buChar char="•"/>
            </a:pPr>
            <a:r>
              <a:rPr lang="sv-SE" sz="1400"/>
              <a:t>One space</a:t>
            </a:r>
            <a:endParaRPr sz="1400"/>
          </a:p>
          <a:p>
            <a:pPr indent="-317500" lvl="1" marL="914400" rtl="0" algn="l">
              <a:spcBef>
                <a:spcPts val="500"/>
              </a:spcBef>
              <a:spcAft>
                <a:spcPts val="0"/>
              </a:spcAft>
              <a:buSzPts val="1400"/>
              <a:buChar char="•"/>
            </a:pPr>
            <a:r>
              <a:rPr lang="sv-SE" sz="1400"/>
              <a:t>Several spaces </a:t>
            </a:r>
            <a:endParaRPr sz="1400"/>
          </a:p>
        </p:txBody>
      </p:sp>
      <p:sp>
        <p:nvSpPr>
          <p:cNvPr id="402" name="Google Shape;402;p51"/>
          <p:cNvSpPr txBox="1"/>
          <p:nvPr>
            <p:ph idx="10" type="dt"/>
          </p:nvPr>
        </p:nvSpPr>
        <p:spPr>
          <a:xfrm>
            <a:off x="468890" y="4935625"/>
            <a:ext cx="2133600" cy="207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sv-SE"/>
              <a:t>‹#›</a:t>
            </a:fld>
            <a:endParaRPr/>
          </a:p>
        </p:txBody>
      </p:sp>
      <p:sp>
        <p:nvSpPr>
          <p:cNvPr id="403" name="Google Shape;403;p51"/>
          <p:cNvSpPr txBox="1"/>
          <p:nvPr>
            <p:ph idx="1" type="body"/>
          </p:nvPr>
        </p:nvSpPr>
        <p:spPr>
          <a:xfrm>
            <a:off x="4692275" y="900130"/>
            <a:ext cx="3994500" cy="38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SE"/>
              <a:t>File name:    </a:t>
            </a:r>
            <a:endParaRPr/>
          </a:p>
          <a:p>
            <a:pPr indent="-317500" lvl="1" marL="914400" rtl="0" algn="l">
              <a:spcBef>
                <a:spcPts val="0"/>
              </a:spcBef>
              <a:spcAft>
                <a:spcPts val="0"/>
              </a:spcAft>
              <a:buSzPts val="1400"/>
              <a:buChar char="○"/>
            </a:pPr>
            <a:r>
              <a:rPr lang="sv-SE"/>
              <a:t>Existing file name</a:t>
            </a:r>
            <a:endParaRPr/>
          </a:p>
          <a:p>
            <a:pPr indent="-317500" lvl="1" marL="914400" rtl="0" algn="l">
              <a:spcBef>
                <a:spcPts val="0"/>
              </a:spcBef>
              <a:spcAft>
                <a:spcPts val="0"/>
              </a:spcAft>
              <a:buSzPts val="1400"/>
              <a:buChar char="○"/>
            </a:pPr>
            <a:r>
              <a:rPr lang="sv-SE"/>
              <a:t>no file with this name</a:t>
            </a:r>
            <a:endParaRPr/>
          </a:p>
          <a:p>
            <a:pPr indent="-317500" lvl="0" marL="457200" rtl="0" algn="l">
              <a:spcBef>
                <a:spcPts val="0"/>
              </a:spcBef>
              <a:spcAft>
                <a:spcPts val="0"/>
              </a:spcAft>
              <a:buSzPts val="1400"/>
              <a:buChar char="●"/>
            </a:pPr>
            <a:r>
              <a:rPr lang="sv-SE"/>
              <a:t>Number of occurrence of pattern in file:</a:t>
            </a:r>
            <a:endParaRPr/>
          </a:p>
          <a:p>
            <a:pPr indent="-317500" lvl="1" marL="914400" rtl="0" algn="l">
              <a:spcBef>
                <a:spcPts val="0"/>
              </a:spcBef>
              <a:spcAft>
                <a:spcPts val="0"/>
              </a:spcAft>
              <a:buSzPts val="1400"/>
              <a:buChar char="○"/>
            </a:pPr>
            <a:r>
              <a:rPr lang="sv-SE"/>
              <a:t>None</a:t>
            </a:r>
            <a:endParaRPr/>
          </a:p>
          <a:p>
            <a:pPr indent="-317500" lvl="1" marL="914400" rtl="0" algn="l">
              <a:spcBef>
                <a:spcPts val="0"/>
              </a:spcBef>
              <a:spcAft>
                <a:spcPts val="0"/>
              </a:spcAft>
              <a:buSzPts val="1400"/>
              <a:buChar char="○"/>
            </a:pPr>
            <a:r>
              <a:rPr lang="sv-SE"/>
              <a:t>exactly one</a:t>
            </a:r>
            <a:endParaRPr/>
          </a:p>
          <a:p>
            <a:pPr indent="-317500" lvl="1" marL="914400" rtl="0" algn="l">
              <a:spcBef>
                <a:spcPts val="0"/>
              </a:spcBef>
              <a:spcAft>
                <a:spcPts val="0"/>
              </a:spcAft>
              <a:buSzPts val="1400"/>
              <a:buChar char="○"/>
            </a:pPr>
            <a:r>
              <a:rPr lang="sv-SE"/>
              <a:t>more than one</a:t>
            </a:r>
            <a:endParaRPr/>
          </a:p>
          <a:p>
            <a:pPr indent="-317500" lvl="0" marL="457200" rtl="0" algn="l">
              <a:spcBef>
                <a:spcPts val="0"/>
              </a:spcBef>
              <a:spcAft>
                <a:spcPts val="0"/>
              </a:spcAft>
              <a:buSzPts val="1400"/>
              <a:buChar char="●"/>
            </a:pPr>
            <a:r>
              <a:rPr lang="sv-SE"/>
              <a:t>Pattern occurrences on target line:</a:t>
            </a:r>
            <a:endParaRPr/>
          </a:p>
          <a:p>
            <a:pPr indent="-317500" lvl="1" marL="914400" rtl="0" algn="l">
              <a:spcBef>
                <a:spcPts val="0"/>
              </a:spcBef>
              <a:spcAft>
                <a:spcPts val="0"/>
              </a:spcAft>
              <a:buSzPts val="1400"/>
              <a:buChar char="○"/>
            </a:pPr>
            <a:r>
              <a:rPr lang="sv-SE"/>
              <a:t>One</a:t>
            </a:r>
            <a:endParaRPr/>
          </a:p>
          <a:p>
            <a:pPr indent="-317500" lvl="1" marL="914400" rtl="0" algn="l">
              <a:spcBef>
                <a:spcPts val="0"/>
              </a:spcBef>
              <a:spcAft>
                <a:spcPts val="0"/>
              </a:spcAft>
              <a:buSzPts val="1400"/>
              <a:buChar char="○"/>
            </a:pPr>
            <a:r>
              <a:rPr lang="sv-SE"/>
              <a:t>more than one</a:t>
            </a:r>
            <a:endParaRPr/>
          </a:p>
        </p:txBody>
      </p:sp>
      <p:sp>
        <p:nvSpPr>
          <p:cNvPr id="404" name="Google Shape;404;p51"/>
          <p:cNvSpPr txBox="1"/>
          <p:nvPr/>
        </p:nvSpPr>
        <p:spPr>
          <a:xfrm>
            <a:off x="316600" y="2371341"/>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FF0000"/>
                </a:solidFill>
              </a:rPr>
              <a:t>[error]</a:t>
            </a:r>
            <a:endParaRPr b="1">
              <a:solidFill>
                <a:srgbClr val="FF0000"/>
              </a:solidFill>
            </a:endParaRPr>
          </a:p>
        </p:txBody>
      </p:sp>
      <p:sp>
        <p:nvSpPr>
          <p:cNvPr id="405" name="Google Shape;405;p51"/>
          <p:cNvSpPr txBox="1"/>
          <p:nvPr/>
        </p:nvSpPr>
        <p:spPr>
          <a:xfrm>
            <a:off x="316600" y="3342972"/>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FF0000"/>
                </a:solidFill>
              </a:rPr>
              <a:t>[error]</a:t>
            </a:r>
            <a:endParaRPr b="1">
              <a:solidFill>
                <a:srgbClr val="FF0000"/>
              </a:solidFill>
            </a:endParaRPr>
          </a:p>
        </p:txBody>
      </p:sp>
      <p:sp>
        <p:nvSpPr>
          <p:cNvPr id="406" name="Google Shape;406;p51"/>
          <p:cNvSpPr txBox="1"/>
          <p:nvPr/>
        </p:nvSpPr>
        <p:spPr>
          <a:xfrm>
            <a:off x="7388100" y="2224744"/>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FF0000"/>
                </a:solidFill>
              </a:rPr>
              <a:t>[error]</a:t>
            </a:r>
            <a:endParaRPr b="1">
              <a:solidFill>
                <a:srgbClr val="FF0000"/>
              </a:solidFill>
            </a:endParaRPr>
          </a:p>
        </p:txBody>
      </p:sp>
      <p:sp>
        <p:nvSpPr>
          <p:cNvPr id="407" name="Google Shape;407;p51"/>
          <p:cNvSpPr txBox="1"/>
          <p:nvPr/>
        </p:nvSpPr>
        <p:spPr>
          <a:xfrm>
            <a:off x="6970650" y="3668713"/>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0000FF"/>
                </a:solidFill>
              </a:rPr>
              <a:t>[single]</a:t>
            </a:r>
            <a:endParaRPr b="1">
              <a:solidFill>
                <a:srgbClr val="0000FF"/>
              </a:solidFill>
            </a:endParaRPr>
          </a:p>
        </p:txBody>
      </p:sp>
      <p:sp>
        <p:nvSpPr>
          <p:cNvPr id="408" name="Google Shape;408;p51"/>
          <p:cNvSpPr txBox="1"/>
          <p:nvPr/>
        </p:nvSpPr>
        <p:spPr>
          <a:xfrm>
            <a:off x="6624825" y="2868628"/>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0000FF"/>
                </a:solidFill>
              </a:rPr>
              <a:t>[single]</a:t>
            </a:r>
            <a:endParaRPr b="1">
              <a:solidFill>
                <a:srgbClr val="0000FF"/>
              </a:solidFill>
            </a:endParaRPr>
          </a:p>
        </p:txBody>
      </p:sp>
      <p:sp>
        <p:nvSpPr>
          <p:cNvPr id="409" name="Google Shape;409;p51"/>
          <p:cNvSpPr/>
          <p:nvPr/>
        </p:nvSpPr>
        <p:spPr>
          <a:xfrm>
            <a:off x="3733950" y="1184850"/>
            <a:ext cx="5231400" cy="458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2000"/>
              <a:t>4 (error) + 2 (single) + (1</a:t>
            </a:r>
            <a:r>
              <a:rPr b="1" baseline="30000" lang="sv-SE" sz="2000"/>
              <a:t>2</a:t>
            </a:r>
            <a:r>
              <a:rPr b="1" lang="sv-SE" sz="2000"/>
              <a:t>*2</a:t>
            </a:r>
            <a:r>
              <a:rPr b="1" baseline="30000" lang="sv-SE" sz="2000"/>
              <a:t>3</a:t>
            </a:r>
            <a:r>
              <a:rPr b="1" lang="sv-SE" sz="2000"/>
              <a:t>*3</a:t>
            </a:r>
            <a:r>
              <a:rPr b="1" baseline="30000" lang="sv-SE" sz="2000"/>
              <a:t>1</a:t>
            </a:r>
            <a:r>
              <a:rPr b="1" lang="sv-SE" sz="2000"/>
              <a:t>) = 30</a:t>
            </a:r>
            <a:endParaRPr b="1" sz="2000"/>
          </a:p>
        </p:txBody>
      </p:sp>
      <p:sp>
        <p:nvSpPr>
          <p:cNvPr id="410" name="Google Shape;410;p51"/>
          <p:cNvSpPr txBox="1"/>
          <p:nvPr/>
        </p:nvSpPr>
        <p:spPr>
          <a:xfrm>
            <a:off x="316600" y="1605591"/>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FF0000"/>
                </a:solidFill>
              </a:rPr>
              <a:t>[error]</a:t>
            </a:r>
            <a:endParaRPr b="1">
              <a:solidFill>
                <a:srgbClr val="FF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06"/>
                                        </p:tgtEl>
                                        <p:attrNameLst>
                                          <p:attrName>style.visibility</p:attrName>
                                        </p:attrNameLst>
                                      </p:cBhvr>
                                      <p:to>
                                        <p:strVal val="visible"/>
                                      </p:to>
                                    </p:set>
                                    <p:animEffect filter="fade" transition="in">
                                      <p:cBhvr>
                                        <p:cTn dur="1"/>
                                        <p:tgtEl>
                                          <p:spTgt spid="406"/>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
                                        <p:tgtEl>
                                          <p:spTgt spid="4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7"/>
                                        </p:tgtEl>
                                        <p:attrNameLst>
                                          <p:attrName>style.visibility</p:attrName>
                                        </p:attrNameLst>
                                      </p:cBhvr>
                                      <p:to>
                                        <p:strVal val="visible"/>
                                      </p:to>
                                    </p:set>
                                    <p:animEffect filter="fade" transition="in">
                                      <p:cBhvr>
                                        <p:cTn dur="1"/>
                                        <p:tgtEl>
                                          <p:spTgt spid="407"/>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
                                        <p:tgtEl>
                                          <p:spTgt spid="4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IF Constraints</a:t>
            </a:r>
            <a:endParaRPr/>
          </a:p>
        </p:txBody>
      </p:sp>
      <p:sp>
        <p:nvSpPr>
          <p:cNvPr id="416" name="Google Shape;416;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17" name="Google Shape;417;p52"/>
          <p:cNvSpPr txBox="1"/>
          <p:nvPr>
            <p:ph idx="1" type="body"/>
          </p:nvPr>
        </p:nvSpPr>
        <p:spPr>
          <a:xfrm>
            <a:off x="468900" y="1282400"/>
            <a:ext cx="4301100" cy="3480300"/>
          </a:xfrm>
          <a:prstGeom prst="rect">
            <a:avLst/>
          </a:prstGeom>
        </p:spPr>
        <p:txBody>
          <a:bodyPr anchorCtr="0" anchor="t" bIns="45700" lIns="91425" spcFirstLastPara="1" rIns="91425" wrap="square" tIns="45700">
            <a:noAutofit/>
          </a:bodyPr>
          <a:lstStyle/>
          <a:p>
            <a:pPr indent="-317500" lvl="0" marL="457200" rtl="0" algn="l">
              <a:spcBef>
                <a:spcPts val="1000"/>
              </a:spcBef>
              <a:spcAft>
                <a:spcPts val="0"/>
              </a:spcAft>
              <a:buSzPts val="1400"/>
              <a:buChar char="•"/>
            </a:pPr>
            <a:r>
              <a:rPr lang="sv-SE" sz="1400"/>
              <a:t>Pattern size:</a:t>
            </a:r>
            <a:endParaRPr sz="1400"/>
          </a:p>
          <a:p>
            <a:pPr indent="-317500" lvl="1" marL="914400" rtl="0" algn="l">
              <a:spcBef>
                <a:spcPts val="500"/>
              </a:spcBef>
              <a:spcAft>
                <a:spcPts val="0"/>
              </a:spcAft>
              <a:buSzPts val="1400"/>
              <a:buChar char="•"/>
            </a:pPr>
            <a:r>
              <a:rPr lang="sv-SE" sz="1400"/>
              <a:t>Empty</a:t>
            </a:r>
            <a:endParaRPr b="1" sz="1400"/>
          </a:p>
          <a:p>
            <a:pPr indent="-317500" lvl="1" marL="914400" rtl="0" algn="l">
              <a:spcBef>
                <a:spcPts val="500"/>
              </a:spcBef>
              <a:spcAft>
                <a:spcPts val="0"/>
              </a:spcAft>
              <a:buSzPts val="1400"/>
              <a:buChar char="•"/>
            </a:pPr>
            <a:r>
              <a:rPr lang="sv-SE" sz="1400"/>
              <a:t>single character</a:t>
            </a:r>
            <a:endParaRPr sz="1400"/>
          </a:p>
          <a:p>
            <a:pPr indent="-317500" lvl="1" marL="914400" rtl="0" algn="l">
              <a:spcBef>
                <a:spcPts val="500"/>
              </a:spcBef>
              <a:spcAft>
                <a:spcPts val="0"/>
              </a:spcAft>
              <a:buSzPts val="1400"/>
              <a:buChar char="•"/>
            </a:pPr>
            <a:r>
              <a:rPr lang="sv-SE" sz="1400"/>
              <a:t>many character</a:t>
            </a:r>
            <a:endParaRPr sz="1400"/>
          </a:p>
          <a:p>
            <a:pPr indent="-317500" lvl="1" marL="914400" rtl="0" algn="l">
              <a:spcBef>
                <a:spcPts val="500"/>
              </a:spcBef>
              <a:spcAft>
                <a:spcPts val="0"/>
              </a:spcAft>
              <a:buSzPts val="1400"/>
              <a:buChar char="•"/>
            </a:pPr>
            <a:r>
              <a:rPr lang="sv-SE" sz="1400"/>
              <a:t>longer than any line in the file</a:t>
            </a:r>
            <a:endParaRPr sz="1400"/>
          </a:p>
          <a:p>
            <a:pPr indent="-317500" lvl="0" marL="457200" rtl="0" algn="l">
              <a:spcBef>
                <a:spcPts val="0"/>
              </a:spcBef>
              <a:spcAft>
                <a:spcPts val="0"/>
              </a:spcAft>
              <a:buSzPts val="1400"/>
              <a:buChar char="•"/>
            </a:pPr>
            <a:r>
              <a:rPr lang="sv-SE" sz="1400"/>
              <a:t>Quoting:</a:t>
            </a:r>
            <a:endParaRPr sz="1400"/>
          </a:p>
          <a:p>
            <a:pPr indent="-317500" lvl="1" marL="914400" rtl="0" algn="l">
              <a:spcBef>
                <a:spcPts val="500"/>
              </a:spcBef>
              <a:spcAft>
                <a:spcPts val="0"/>
              </a:spcAft>
              <a:buSzPts val="1400"/>
              <a:buChar char="•"/>
            </a:pPr>
            <a:r>
              <a:rPr lang="sv-SE" sz="1400"/>
              <a:t>pattern has no quotes</a:t>
            </a:r>
            <a:endParaRPr sz="1400"/>
          </a:p>
          <a:p>
            <a:pPr indent="-317500" lvl="1" marL="914400" rtl="0" algn="l">
              <a:spcBef>
                <a:spcPts val="500"/>
              </a:spcBef>
              <a:spcAft>
                <a:spcPts val="0"/>
              </a:spcAft>
              <a:buSzPts val="1400"/>
              <a:buChar char="•"/>
            </a:pPr>
            <a:r>
              <a:rPr lang="sv-SE" sz="1400"/>
              <a:t>pattern has proper quotes</a:t>
            </a:r>
            <a:endParaRPr sz="1400"/>
          </a:p>
          <a:p>
            <a:pPr indent="-317500" lvl="1" marL="914400" rtl="0" algn="l">
              <a:spcBef>
                <a:spcPts val="500"/>
              </a:spcBef>
              <a:spcAft>
                <a:spcPts val="0"/>
              </a:spcAft>
              <a:buSzPts val="1400"/>
              <a:buChar char="•"/>
            </a:pPr>
            <a:r>
              <a:rPr lang="sv-SE" sz="1400"/>
              <a:t>pattern has improper quotes (only one “)</a:t>
            </a:r>
            <a:endParaRPr sz="1400"/>
          </a:p>
          <a:p>
            <a:pPr indent="-317500" lvl="0" marL="457200" rtl="0" algn="l">
              <a:spcBef>
                <a:spcPts val="1000"/>
              </a:spcBef>
              <a:spcAft>
                <a:spcPts val="0"/>
              </a:spcAft>
              <a:buSzPts val="1400"/>
              <a:buChar char="•"/>
            </a:pPr>
            <a:r>
              <a:rPr lang="sv-SE" sz="1400"/>
              <a:t>Embedded spaces:</a:t>
            </a:r>
            <a:endParaRPr sz="1400"/>
          </a:p>
          <a:p>
            <a:pPr indent="-317500" lvl="1" marL="914400" rtl="0" algn="l">
              <a:spcBef>
                <a:spcPts val="500"/>
              </a:spcBef>
              <a:spcAft>
                <a:spcPts val="0"/>
              </a:spcAft>
              <a:buSzPts val="1400"/>
              <a:buChar char="•"/>
            </a:pPr>
            <a:r>
              <a:rPr lang="sv-SE" sz="1400"/>
              <a:t>No spaces </a:t>
            </a:r>
            <a:endParaRPr sz="1400"/>
          </a:p>
          <a:p>
            <a:pPr indent="-317500" lvl="1" marL="914400" rtl="0" algn="l">
              <a:spcBef>
                <a:spcPts val="500"/>
              </a:spcBef>
              <a:spcAft>
                <a:spcPts val="0"/>
              </a:spcAft>
              <a:buSzPts val="1400"/>
              <a:buChar char="•"/>
            </a:pPr>
            <a:r>
              <a:rPr lang="sv-SE" sz="1400"/>
              <a:t>One space</a:t>
            </a:r>
            <a:endParaRPr sz="1400"/>
          </a:p>
          <a:p>
            <a:pPr indent="-317500" lvl="1" marL="914400" rtl="0" algn="l">
              <a:spcBef>
                <a:spcPts val="500"/>
              </a:spcBef>
              <a:spcAft>
                <a:spcPts val="0"/>
              </a:spcAft>
              <a:buSzPts val="1400"/>
              <a:buChar char="•"/>
            </a:pPr>
            <a:r>
              <a:rPr lang="sv-SE" sz="1400"/>
              <a:t>Several spaces </a:t>
            </a:r>
            <a:endParaRPr sz="1400"/>
          </a:p>
        </p:txBody>
      </p:sp>
      <p:sp>
        <p:nvSpPr>
          <p:cNvPr id="418" name="Google Shape;418;p52"/>
          <p:cNvSpPr txBox="1"/>
          <p:nvPr>
            <p:ph idx="10" type="dt"/>
          </p:nvPr>
        </p:nvSpPr>
        <p:spPr>
          <a:xfrm>
            <a:off x="468890" y="4935625"/>
            <a:ext cx="2133600" cy="2079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sv-SE"/>
              <a:t>‹#›</a:t>
            </a:fld>
            <a:endParaRPr/>
          </a:p>
        </p:txBody>
      </p:sp>
      <p:sp>
        <p:nvSpPr>
          <p:cNvPr id="419" name="Google Shape;419;p52"/>
          <p:cNvSpPr txBox="1"/>
          <p:nvPr>
            <p:ph idx="1" type="body"/>
          </p:nvPr>
        </p:nvSpPr>
        <p:spPr>
          <a:xfrm>
            <a:off x="4692275" y="900130"/>
            <a:ext cx="3994500" cy="3862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sv-SE"/>
              <a:t>File name:    </a:t>
            </a:r>
            <a:endParaRPr/>
          </a:p>
          <a:p>
            <a:pPr indent="-317500" lvl="1" marL="914400" rtl="0" algn="l">
              <a:spcBef>
                <a:spcPts val="0"/>
              </a:spcBef>
              <a:spcAft>
                <a:spcPts val="0"/>
              </a:spcAft>
              <a:buSzPts val="1400"/>
              <a:buChar char="○"/>
            </a:pPr>
            <a:r>
              <a:rPr lang="sv-SE"/>
              <a:t>Existing file name</a:t>
            </a:r>
            <a:endParaRPr/>
          </a:p>
          <a:p>
            <a:pPr indent="-317500" lvl="1" marL="914400" rtl="0" algn="l">
              <a:spcBef>
                <a:spcPts val="0"/>
              </a:spcBef>
              <a:spcAft>
                <a:spcPts val="0"/>
              </a:spcAft>
              <a:buSzPts val="1400"/>
              <a:buChar char="○"/>
            </a:pPr>
            <a:r>
              <a:rPr lang="sv-SE"/>
              <a:t>no file with this name</a:t>
            </a:r>
            <a:endParaRPr/>
          </a:p>
          <a:p>
            <a:pPr indent="-317500" lvl="0" marL="457200" rtl="0" algn="l">
              <a:spcBef>
                <a:spcPts val="0"/>
              </a:spcBef>
              <a:spcAft>
                <a:spcPts val="0"/>
              </a:spcAft>
              <a:buSzPts val="1400"/>
              <a:buChar char="●"/>
            </a:pPr>
            <a:r>
              <a:rPr lang="sv-SE"/>
              <a:t>Number of occurrence of pattern in file:</a:t>
            </a:r>
            <a:endParaRPr/>
          </a:p>
          <a:p>
            <a:pPr indent="-317500" lvl="1" marL="914400" rtl="0" algn="l">
              <a:spcBef>
                <a:spcPts val="0"/>
              </a:spcBef>
              <a:spcAft>
                <a:spcPts val="0"/>
              </a:spcAft>
              <a:buSzPts val="1400"/>
              <a:buChar char="○"/>
            </a:pPr>
            <a:r>
              <a:rPr lang="sv-SE"/>
              <a:t>None</a:t>
            </a:r>
            <a:endParaRPr/>
          </a:p>
          <a:p>
            <a:pPr indent="-317500" lvl="1" marL="914400" rtl="0" algn="l">
              <a:spcBef>
                <a:spcPts val="0"/>
              </a:spcBef>
              <a:spcAft>
                <a:spcPts val="0"/>
              </a:spcAft>
              <a:buSzPts val="1400"/>
              <a:buChar char="○"/>
            </a:pPr>
            <a:r>
              <a:rPr lang="sv-SE"/>
              <a:t>exactly one</a:t>
            </a:r>
            <a:endParaRPr/>
          </a:p>
          <a:p>
            <a:pPr indent="-317500" lvl="1" marL="914400" rtl="0" algn="l">
              <a:spcBef>
                <a:spcPts val="0"/>
              </a:spcBef>
              <a:spcAft>
                <a:spcPts val="0"/>
              </a:spcAft>
              <a:buSzPts val="1400"/>
              <a:buChar char="○"/>
            </a:pPr>
            <a:r>
              <a:rPr lang="sv-SE"/>
              <a:t>more than one</a:t>
            </a:r>
            <a:endParaRPr/>
          </a:p>
          <a:p>
            <a:pPr indent="-317500" lvl="0" marL="457200" rtl="0" algn="l">
              <a:spcBef>
                <a:spcPts val="0"/>
              </a:spcBef>
              <a:spcAft>
                <a:spcPts val="0"/>
              </a:spcAft>
              <a:buSzPts val="1400"/>
              <a:buChar char="●"/>
            </a:pPr>
            <a:r>
              <a:rPr lang="sv-SE"/>
              <a:t>Pattern occurrences on target line:</a:t>
            </a:r>
            <a:endParaRPr/>
          </a:p>
          <a:p>
            <a:pPr indent="-317500" lvl="1" marL="914400" rtl="0" algn="l">
              <a:spcBef>
                <a:spcPts val="0"/>
              </a:spcBef>
              <a:spcAft>
                <a:spcPts val="0"/>
              </a:spcAft>
              <a:buSzPts val="1400"/>
              <a:buChar char="○"/>
            </a:pPr>
            <a:r>
              <a:rPr lang="sv-SE"/>
              <a:t>One</a:t>
            </a:r>
            <a:endParaRPr/>
          </a:p>
          <a:p>
            <a:pPr indent="-317500" lvl="1" marL="914400" rtl="0" algn="l">
              <a:spcBef>
                <a:spcPts val="0"/>
              </a:spcBef>
              <a:spcAft>
                <a:spcPts val="0"/>
              </a:spcAft>
              <a:buSzPts val="1400"/>
              <a:buChar char="○"/>
            </a:pPr>
            <a:r>
              <a:rPr lang="sv-SE"/>
              <a:t>more than one</a:t>
            </a:r>
            <a:endParaRPr/>
          </a:p>
        </p:txBody>
      </p:sp>
      <p:sp>
        <p:nvSpPr>
          <p:cNvPr id="420" name="Google Shape;420;p52"/>
          <p:cNvSpPr txBox="1"/>
          <p:nvPr/>
        </p:nvSpPr>
        <p:spPr>
          <a:xfrm>
            <a:off x="316600" y="2371341"/>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FF0000"/>
                </a:solidFill>
              </a:rPr>
              <a:t>[error]</a:t>
            </a:r>
            <a:endParaRPr b="1">
              <a:solidFill>
                <a:srgbClr val="FF0000"/>
              </a:solidFill>
            </a:endParaRPr>
          </a:p>
        </p:txBody>
      </p:sp>
      <p:sp>
        <p:nvSpPr>
          <p:cNvPr id="421" name="Google Shape;421;p52"/>
          <p:cNvSpPr txBox="1"/>
          <p:nvPr/>
        </p:nvSpPr>
        <p:spPr>
          <a:xfrm>
            <a:off x="316600" y="3342972"/>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FF0000"/>
                </a:solidFill>
              </a:rPr>
              <a:t>[error]</a:t>
            </a:r>
            <a:endParaRPr b="1">
              <a:solidFill>
                <a:srgbClr val="FF0000"/>
              </a:solidFill>
            </a:endParaRPr>
          </a:p>
        </p:txBody>
      </p:sp>
      <p:sp>
        <p:nvSpPr>
          <p:cNvPr id="422" name="Google Shape;422;p52"/>
          <p:cNvSpPr txBox="1"/>
          <p:nvPr/>
        </p:nvSpPr>
        <p:spPr>
          <a:xfrm>
            <a:off x="7388100" y="2224744"/>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FF0000"/>
                </a:solidFill>
              </a:rPr>
              <a:t>[error]</a:t>
            </a:r>
            <a:endParaRPr b="1">
              <a:solidFill>
                <a:srgbClr val="FF0000"/>
              </a:solidFill>
            </a:endParaRPr>
          </a:p>
        </p:txBody>
      </p:sp>
      <p:sp>
        <p:nvSpPr>
          <p:cNvPr id="423" name="Google Shape;423;p52"/>
          <p:cNvSpPr txBox="1"/>
          <p:nvPr/>
        </p:nvSpPr>
        <p:spPr>
          <a:xfrm>
            <a:off x="6970650" y="3668713"/>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0000FF"/>
                </a:solidFill>
              </a:rPr>
              <a:t>[single]</a:t>
            </a:r>
            <a:endParaRPr b="1">
              <a:solidFill>
                <a:srgbClr val="0000FF"/>
              </a:solidFill>
            </a:endParaRPr>
          </a:p>
        </p:txBody>
      </p:sp>
      <p:sp>
        <p:nvSpPr>
          <p:cNvPr id="424" name="Google Shape;424;p52"/>
          <p:cNvSpPr txBox="1"/>
          <p:nvPr/>
        </p:nvSpPr>
        <p:spPr>
          <a:xfrm>
            <a:off x="6624825" y="2868628"/>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0000FF"/>
                </a:solidFill>
              </a:rPr>
              <a:t>[single]</a:t>
            </a:r>
            <a:endParaRPr b="1">
              <a:solidFill>
                <a:srgbClr val="0000FF"/>
              </a:solidFill>
            </a:endParaRPr>
          </a:p>
        </p:txBody>
      </p:sp>
      <p:sp>
        <p:nvSpPr>
          <p:cNvPr id="425" name="Google Shape;425;p52"/>
          <p:cNvSpPr/>
          <p:nvPr/>
        </p:nvSpPr>
        <p:spPr>
          <a:xfrm>
            <a:off x="2856475" y="1184850"/>
            <a:ext cx="6108900" cy="621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2000"/>
              <a:t>4 (error) + 2 (single) + (1</a:t>
            </a:r>
            <a:r>
              <a:rPr b="1" baseline="30000" lang="sv-SE" sz="2000"/>
              <a:t>3</a:t>
            </a:r>
            <a:r>
              <a:rPr b="1" lang="sv-SE" sz="2000"/>
              <a:t>*2</a:t>
            </a:r>
            <a:r>
              <a:rPr b="1" baseline="30000" lang="sv-SE" sz="2000"/>
              <a:t>3</a:t>
            </a:r>
            <a:r>
              <a:rPr b="1" lang="sv-SE" sz="2000"/>
              <a:t>) (quoted = true)  + (1</a:t>
            </a:r>
            <a:r>
              <a:rPr b="1" baseline="30000" lang="sv-SE" sz="2000"/>
              <a:t>4</a:t>
            </a:r>
            <a:r>
              <a:rPr b="1" lang="sv-SE" sz="2000"/>
              <a:t>*2</a:t>
            </a:r>
            <a:r>
              <a:rPr b="1" baseline="30000" lang="sv-SE" sz="2000"/>
              <a:t>2</a:t>
            </a:r>
            <a:r>
              <a:rPr b="1" lang="sv-SE" sz="2000"/>
              <a:t>) (quoted = false) = 18</a:t>
            </a:r>
            <a:endParaRPr b="1" sz="2000"/>
          </a:p>
        </p:txBody>
      </p:sp>
      <p:sp>
        <p:nvSpPr>
          <p:cNvPr id="426" name="Google Shape;426;p52"/>
          <p:cNvSpPr txBox="1"/>
          <p:nvPr/>
        </p:nvSpPr>
        <p:spPr>
          <a:xfrm>
            <a:off x="316600" y="1605591"/>
            <a:ext cx="12987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solidFill>
                  <a:srgbClr val="FF0000"/>
                </a:solidFill>
              </a:rPr>
              <a:t>[error]</a:t>
            </a:r>
            <a:endParaRPr b="1">
              <a:solidFill>
                <a:srgbClr val="FF0000"/>
              </a:solidFill>
            </a:endParaRPr>
          </a:p>
        </p:txBody>
      </p:sp>
      <p:sp>
        <p:nvSpPr>
          <p:cNvPr id="427" name="Google Shape;427;p52"/>
          <p:cNvSpPr txBox="1"/>
          <p:nvPr/>
        </p:nvSpPr>
        <p:spPr>
          <a:xfrm>
            <a:off x="0" y="3137100"/>
            <a:ext cx="13626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1100"/>
              <a:t>[property quoted]</a:t>
            </a:r>
            <a:endParaRPr b="1" sz="1100"/>
          </a:p>
        </p:txBody>
      </p:sp>
      <p:sp>
        <p:nvSpPr>
          <p:cNvPr id="428" name="Google Shape;428;p52"/>
          <p:cNvSpPr txBox="1"/>
          <p:nvPr/>
        </p:nvSpPr>
        <p:spPr>
          <a:xfrm>
            <a:off x="74675" y="4139300"/>
            <a:ext cx="14094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[if quoted]</a:t>
            </a:r>
            <a:endParaRPr b="1"/>
          </a:p>
        </p:txBody>
      </p:sp>
      <p:sp>
        <p:nvSpPr>
          <p:cNvPr id="429" name="Google Shape;429;p52"/>
          <p:cNvSpPr txBox="1"/>
          <p:nvPr/>
        </p:nvSpPr>
        <p:spPr>
          <a:xfrm>
            <a:off x="74675" y="4412050"/>
            <a:ext cx="1409400" cy="20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[if quoted]</a:t>
            </a:r>
            <a:endParaRPr b="1"/>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36" name="Google Shape;436;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8 - Combinatorial Testing</a:t>
            </a:r>
            <a:endParaRPr/>
          </a:p>
        </p:txBody>
      </p:sp>
      <p:sp>
        <p:nvSpPr>
          <p:cNvPr id="437" name="Google Shape;437;p53"/>
          <p:cNvSpPr txBox="1"/>
          <p:nvPr>
            <p:ph idx="1" type="body"/>
          </p:nvPr>
        </p:nvSpPr>
        <p:spPr>
          <a:xfrm>
            <a:off x="468900" y="2838146"/>
            <a:ext cx="8217900" cy="19245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Full set of test specifications = 144</a:t>
            </a:r>
            <a:endParaRPr/>
          </a:p>
          <a:p>
            <a:pPr indent="-393700" lvl="0" marL="457200" rtl="0" algn="l">
              <a:spcBef>
                <a:spcPts val="0"/>
              </a:spcBef>
              <a:spcAft>
                <a:spcPts val="0"/>
              </a:spcAft>
              <a:buSzPts val="2600"/>
              <a:buChar char="•"/>
            </a:pPr>
            <a:r>
              <a:rPr lang="sv-SE"/>
              <a:t>Create set covering all pairwise value combinations.</a:t>
            </a:r>
            <a:endParaRPr/>
          </a:p>
          <a:p>
            <a:pPr indent="-368300" lvl="1" marL="914400" rtl="0" algn="l">
              <a:spcBef>
                <a:spcPts val="0"/>
              </a:spcBef>
              <a:spcAft>
                <a:spcPts val="0"/>
              </a:spcAft>
              <a:buSzPts val="2200"/>
              <a:buChar char="•"/>
            </a:pPr>
            <a:r>
              <a:rPr lang="sv-SE"/>
              <a:t>Hint: Start with two variables with most values. Add one variable at a time.</a:t>
            </a:r>
            <a:endParaRPr/>
          </a:p>
        </p:txBody>
      </p:sp>
      <p:graphicFrame>
        <p:nvGraphicFramePr>
          <p:cNvPr id="438" name="Google Shape;438;p53"/>
          <p:cNvGraphicFramePr/>
          <p:nvPr/>
        </p:nvGraphicFramePr>
        <p:xfrm>
          <a:off x="1781550" y="1301450"/>
          <a:ext cx="3000000" cy="3000000"/>
        </p:xfrm>
        <a:graphic>
          <a:graphicData uri="http://schemas.openxmlformats.org/drawingml/2006/table">
            <a:tbl>
              <a:tblPr>
                <a:noFill/>
                <a:tableStyleId>{AB6D74CC-993D-42B3-83B3-8B0737914E8A}</a:tableStyleId>
              </a:tblPr>
              <a:tblGrid>
                <a:gridCol w="895350"/>
                <a:gridCol w="990600"/>
                <a:gridCol w="1114425"/>
                <a:gridCol w="971550"/>
                <a:gridCol w="1000125"/>
                <a:gridCol w="962025"/>
              </a:tblGrid>
              <a:tr h="12700">
                <a:tc>
                  <a:txBody>
                    <a:bodyPr/>
                    <a:lstStyle/>
                    <a:p>
                      <a:pPr indent="0" lvl="0" marL="0" rtl="0" algn="l">
                        <a:spcBef>
                          <a:spcPts val="0"/>
                        </a:spcBef>
                        <a:spcAft>
                          <a:spcPts val="0"/>
                        </a:spcAft>
                        <a:buNone/>
                      </a:pPr>
                      <a:r>
                        <a:rPr b="1" lang="sv-SE" sz="1100"/>
                        <a:t>Allow Content to Load</a:t>
                      </a:r>
                      <a:endParaRPr b="1" sz="1100"/>
                    </a:p>
                  </a:txBody>
                  <a:tcPr marT="63500" marB="63500" marR="63500" marL="63500"/>
                </a:tc>
                <a:tc>
                  <a:txBody>
                    <a:bodyPr/>
                    <a:lstStyle/>
                    <a:p>
                      <a:pPr indent="0" lvl="0" marL="0" rtl="0" algn="l">
                        <a:spcBef>
                          <a:spcPts val="0"/>
                        </a:spcBef>
                        <a:spcAft>
                          <a:spcPts val="0"/>
                        </a:spcAft>
                        <a:buNone/>
                      </a:pPr>
                      <a:r>
                        <a:rPr b="1" lang="sv-SE" sz="1100"/>
                        <a:t>Notify About Pop-Ups</a:t>
                      </a:r>
                      <a:endParaRPr b="1" sz="1100"/>
                    </a:p>
                  </a:txBody>
                  <a:tcPr marT="63500" marB="63500" marR="63500" marL="63500"/>
                </a:tc>
                <a:tc>
                  <a:txBody>
                    <a:bodyPr/>
                    <a:lstStyle/>
                    <a:p>
                      <a:pPr indent="0" lvl="0" marL="0" rtl="0" algn="l">
                        <a:spcBef>
                          <a:spcPts val="0"/>
                        </a:spcBef>
                        <a:spcAft>
                          <a:spcPts val="0"/>
                        </a:spcAft>
                        <a:buNone/>
                      </a:pPr>
                      <a:r>
                        <a:rPr b="1" lang="sv-SE" sz="1100"/>
                        <a:t>Allow Cookies</a:t>
                      </a:r>
                      <a:endParaRPr b="1" sz="1100"/>
                    </a:p>
                  </a:txBody>
                  <a:tcPr marT="63500" marB="63500" marR="63500" marL="63500"/>
                </a:tc>
                <a:tc>
                  <a:txBody>
                    <a:bodyPr/>
                    <a:lstStyle/>
                    <a:p>
                      <a:pPr indent="0" lvl="0" marL="0" rtl="0" algn="l">
                        <a:spcBef>
                          <a:spcPts val="0"/>
                        </a:spcBef>
                        <a:spcAft>
                          <a:spcPts val="0"/>
                        </a:spcAft>
                        <a:buNone/>
                      </a:pPr>
                      <a:r>
                        <a:rPr b="1" lang="sv-SE" sz="1100"/>
                        <a:t>Warn About Add-Ons</a:t>
                      </a:r>
                      <a:endParaRPr b="1" sz="1100"/>
                    </a:p>
                  </a:txBody>
                  <a:tcPr marT="63500" marB="63500" marR="63500" marL="63500"/>
                </a:tc>
                <a:tc>
                  <a:txBody>
                    <a:bodyPr/>
                    <a:lstStyle/>
                    <a:p>
                      <a:pPr indent="0" lvl="0" marL="0" rtl="0" algn="l">
                        <a:spcBef>
                          <a:spcPts val="0"/>
                        </a:spcBef>
                        <a:spcAft>
                          <a:spcPts val="0"/>
                        </a:spcAft>
                        <a:buNone/>
                      </a:pPr>
                      <a:r>
                        <a:rPr b="1" lang="sv-SE" sz="1100"/>
                        <a:t>Warn About Attack Sites</a:t>
                      </a:r>
                      <a:endParaRPr b="1" sz="1100"/>
                    </a:p>
                  </a:txBody>
                  <a:tcPr marT="63500" marB="63500" marR="63500" marL="63500"/>
                </a:tc>
                <a:tc>
                  <a:txBody>
                    <a:bodyPr/>
                    <a:lstStyle/>
                    <a:p>
                      <a:pPr indent="0" lvl="0" marL="0" rtl="0" algn="l">
                        <a:spcBef>
                          <a:spcPts val="0"/>
                        </a:spcBef>
                        <a:spcAft>
                          <a:spcPts val="0"/>
                        </a:spcAft>
                        <a:buNone/>
                      </a:pPr>
                      <a:r>
                        <a:rPr b="1" lang="sv-SE" sz="1100"/>
                        <a:t>Warn About Forgeries</a:t>
                      </a:r>
                      <a:endParaRPr b="1" sz="1100"/>
                    </a:p>
                  </a:txBody>
                  <a:tcPr marT="63500" marB="63500" marR="63500" marL="63500"/>
                </a:tc>
              </a:tr>
              <a:tr h="12700">
                <a:tc>
                  <a:txBody>
                    <a:bodyPr/>
                    <a:lstStyle/>
                    <a:p>
                      <a:pPr indent="0" lvl="0" marL="0" rtl="0" algn="l">
                        <a:spcBef>
                          <a:spcPts val="0"/>
                        </a:spcBef>
                        <a:spcAft>
                          <a:spcPts val="0"/>
                        </a:spcAft>
                        <a:buNone/>
                      </a:pPr>
                      <a:r>
                        <a:rPr lang="sv-SE" sz="1100"/>
                        <a:t>Allow</a:t>
                      </a:r>
                      <a:endParaRPr sz="1100"/>
                    </a:p>
                  </a:txBody>
                  <a:tcPr marT="63500" marB="63500" marR="63500" marL="63500"/>
                </a:tc>
                <a:tc>
                  <a:txBody>
                    <a:bodyPr/>
                    <a:lstStyle/>
                    <a:p>
                      <a:pPr indent="0" lvl="0" marL="0" rtl="0" algn="l">
                        <a:spcBef>
                          <a:spcPts val="0"/>
                        </a:spcBef>
                        <a:spcAft>
                          <a:spcPts val="0"/>
                        </a:spcAft>
                        <a:buNone/>
                      </a:pPr>
                      <a:r>
                        <a:rPr lang="sv-SE" sz="1100"/>
                        <a:t>Yes </a:t>
                      </a:r>
                      <a:endParaRPr sz="1100"/>
                    </a:p>
                  </a:txBody>
                  <a:tcPr marT="63500" marB="63500" marR="63500" marL="63500"/>
                </a:tc>
                <a:tc>
                  <a:txBody>
                    <a:bodyPr/>
                    <a:lstStyle/>
                    <a:p>
                      <a:pPr indent="0" lvl="0" marL="0" rtl="0" algn="l">
                        <a:spcBef>
                          <a:spcPts val="0"/>
                        </a:spcBef>
                        <a:spcAft>
                          <a:spcPts val="0"/>
                        </a:spcAft>
                        <a:buNone/>
                      </a:pPr>
                      <a:r>
                        <a:rPr lang="sv-SE" sz="1100"/>
                        <a:t>Allow</a:t>
                      </a:r>
                      <a:endParaRPr sz="1100"/>
                    </a:p>
                  </a:txBody>
                  <a:tcPr marT="63500" marB="63500" marR="63500" marL="63500"/>
                </a:tc>
                <a:tc>
                  <a:txBody>
                    <a:bodyPr/>
                    <a:lstStyle/>
                    <a:p>
                      <a:pPr indent="0" lvl="0" marL="0" rtl="0" algn="l">
                        <a:spcBef>
                          <a:spcPts val="0"/>
                        </a:spcBef>
                        <a:spcAft>
                          <a:spcPts val="0"/>
                        </a:spcAft>
                        <a:buNone/>
                      </a:pPr>
                      <a:r>
                        <a:rPr lang="sv-SE" sz="1100"/>
                        <a:t>Yes </a:t>
                      </a:r>
                      <a:endParaRPr sz="1100"/>
                    </a:p>
                  </a:txBody>
                  <a:tcPr marT="63500" marB="63500" marR="63500" marL="63500"/>
                </a:tc>
                <a:tc>
                  <a:txBody>
                    <a:bodyPr/>
                    <a:lstStyle/>
                    <a:p>
                      <a:pPr indent="0" lvl="0" marL="0" rtl="0" algn="l">
                        <a:spcBef>
                          <a:spcPts val="0"/>
                        </a:spcBef>
                        <a:spcAft>
                          <a:spcPts val="0"/>
                        </a:spcAft>
                        <a:buNone/>
                      </a:pPr>
                      <a:r>
                        <a:rPr lang="sv-SE" sz="1100"/>
                        <a:t>Yes </a:t>
                      </a:r>
                      <a:endParaRPr sz="1100"/>
                    </a:p>
                  </a:txBody>
                  <a:tcPr marT="63500" marB="63500" marR="63500" marL="63500"/>
                </a:tc>
                <a:tc>
                  <a:txBody>
                    <a:bodyPr/>
                    <a:lstStyle/>
                    <a:p>
                      <a:pPr indent="0" lvl="0" marL="0" rtl="0" algn="l">
                        <a:spcBef>
                          <a:spcPts val="0"/>
                        </a:spcBef>
                        <a:spcAft>
                          <a:spcPts val="0"/>
                        </a:spcAft>
                        <a:buNone/>
                      </a:pPr>
                      <a:r>
                        <a:rPr lang="sv-SE" sz="1100"/>
                        <a:t>Yes </a:t>
                      </a:r>
                      <a:endParaRPr sz="1100"/>
                    </a:p>
                  </a:txBody>
                  <a:tcPr marT="63500" marB="63500" marR="63500" marL="63500"/>
                </a:tc>
              </a:tr>
              <a:tr h="12700">
                <a:tc>
                  <a:txBody>
                    <a:bodyPr/>
                    <a:lstStyle/>
                    <a:p>
                      <a:pPr indent="0" lvl="0" marL="0" rtl="0" algn="l">
                        <a:spcBef>
                          <a:spcPts val="0"/>
                        </a:spcBef>
                        <a:spcAft>
                          <a:spcPts val="0"/>
                        </a:spcAft>
                        <a:buNone/>
                      </a:pPr>
                      <a:r>
                        <a:rPr lang="sv-SE" sz="1100"/>
                        <a:t>Restrict</a:t>
                      </a:r>
                      <a:endParaRPr sz="1100"/>
                    </a:p>
                  </a:txBody>
                  <a:tcPr marT="63500" marB="63500" marR="63500" marL="63500"/>
                </a:tc>
                <a:tc>
                  <a:txBody>
                    <a:bodyPr/>
                    <a:lstStyle/>
                    <a:p>
                      <a:pPr indent="0" lvl="0" marL="0" rtl="0" algn="l">
                        <a:spcBef>
                          <a:spcPts val="0"/>
                        </a:spcBef>
                        <a:spcAft>
                          <a:spcPts val="0"/>
                        </a:spcAft>
                        <a:buNone/>
                      </a:pPr>
                      <a:r>
                        <a:rPr lang="sv-SE" sz="1100"/>
                        <a:t>No</a:t>
                      </a:r>
                      <a:endParaRPr sz="1100"/>
                    </a:p>
                  </a:txBody>
                  <a:tcPr marT="63500" marB="63500" marR="63500" marL="63500"/>
                </a:tc>
                <a:tc>
                  <a:txBody>
                    <a:bodyPr/>
                    <a:lstStyle/>
                    <a:p>
                      <a:pPr indent="0" lvl="0" marL="0" rtl="0" algn="l">
                        <a:spcBef>
                          <a:spcPts val="0"/>
                        </a:spcBef>
                        <a:spcAft>
                          <a:spcPts val="0"/>
                        </a:spcAft>
                        <a:buNone/>
                      </a:pPr>
                      <a:r>
                        <a:rPr lang="sv-SE" sz="1100"/>
                        <a:t>Restrict</a:t>
                      </a:r>
                      <a:endParaRPr sz="1100"/>
                    </a:p>
                  </a:txBody>
                  <a:tcPr marT="63500" marB="63500" marR="63500" marL="63500"/>
                </a:tc>
                <a:tc>
                  <a:txBody>
                    <a:bodyPr/>
                    <a:lstStyle/>
                    <a:p>
                      <a:pPr indent="0" lvl="0" marL="0" rtl="0" algn="l">
                        <a:spcBef>
                          <a:spcPts val="0"/>
                        </a:spcBef>
                        <a:spcAft>
                          <a:spcPts val="0"/>
                        </a:spcAft>
                        <a:buNone/>
                      </a:pPr>
                      <a:r>
                        <a:rPr lang="sv-SE" sz="1100"/>
                        <a:t>No</a:t>
                      </a:r>
                      <a:endParaRPr sz="1100"/>
                    </a:p>
                  </a:txBody>
                  <a:tcPr marT="63500" marB="63500" marR="63500" marL="63500"/>
                </a:tc>
                <a:tc>
                  <a:txBody>
                    <a:bodyPr/>
                    <a:lstStyle/>
                    <a:p>
                      <a:pPr indent="0" lvl="0" marL="0" rtl="0" algn="l">
                        <a:spcBef>
                          <a:spcPts val="0"/>
                        </a:spcBef>
                        <a:spcAft>
                          <a:spcPts val="0"/>
                        </a:spcAft>
                        <a:buNone/>
                      </a:pPr>
                      <a:r>
                        <a:rPr lang="sv-SE" sz="1100"/>
                        <a:t>No</a:t>
                      </a:r>
                      <a:endParaRPr sz="1100"/>
                    </a:p>
                  </a:txBody>
                  <a:tcPr marT="63500" marB="63500" marR="63500" marL="63500"/>
                </a:tc>
                <a:tc>
                  <a:txBody>
                    <a:bodyPr/>
                    <a:lstStyle/>
                    <a:p>
                      <a:pPr indent="0" lvl="0" marL="0" rtl="0" algn="l">
                        <a:spcBef>
                          <a:spcPts val="0"/>
                        </a:spcBef>
                        <a:spcAft>
                          <a:spcPts val="0"/>
                        </a:spcAft>
                        <a:buNone/>
                      </a:pPr>
                      <a:r>
                        <a:rPr lang="sv-SE" sz="1100"/>
                        <a:t>No</a:t>
                      </a:r>
                      <a:endParaRPr sz="1100"/>
                    </a:p>
                  </a:txBody>
                  <a:tcPr marT="63500" marB="63500" marR="63500" marL="63500"/>
                </a:tc>
              </a:tr>
              <a:tr h="12700">
                <a:tc>
                  <a:txBody>
                    <a:bodyPr/>
                    <a:lstStyle/>
                    <a:p>
                      <a:pPr indent="0" lvl="0" marL="0" rtl="0" algn="l">
                        <a:spcBef>
                          <a:spcPts val="0"/>
                        </a:spcBef>
                        <a:spcAft>
                          <a:spcPts val="0"/>
                        </a:spcAft>
                        <a:buNone/>
                      </a:pPr>
                      <a:r>
                        <a:rPr lang="sv-SE" sz="1100"/>
                        <a:t>Block</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rPr lang="sv-SE" sz="1100"/>
                        <a:t>Block</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c>
                  <a:txBody>
                    <a:bodyPr/>
                    <a:lstStyle/>
                    <a:p>
                      <a:pPr indent="0" lvl="0" marL="0" rtl="0" algn="l">
                        <a:spcBef>
                          <a:spcPts val="0"/>
                        </a:spcBef>
                        <a:spcAft>
                          <a:spcPts val="0"/>
                        </a:spcAft>
                        <a:buNone/>
                      </a:pPr>
                      <a:r>
                        <a:t/>
                      </a:r>
                      <a:endParaRPr sz="1100"/>
                    </a:p>
                  </a:txBody>
                  <a:tcPr marT="63500" marB="63500" marR="63500" marL="6350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0" name="Google Shape;110;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1 - Domain/Application</a:t>
            </a:r>
            <a:endParaRPr/>
          </a:p>
        </p:txBody>
      </p:sp>
      <p:sp>
        <p:nvSpPr>
          <p:cNvPr id="111" name="Google Shape;111;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Your company has developed SPL for smart TVs, according to the following feature diagram:</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sv-SE"/>
              <a:t>For each request, decide if you will extend the platform, add the feature to a single application, or decline the request.</a:t>
            </a:r>
            <a:endParaRPr/>
          </a:p>
          <a:p>
            <a:pPr indent="0" lvl="0" marL="0" rtl="0" algn="l">
              <a:spcBef>
                <a:spcPts val="1000"/>
              </a:spcBef>
              <a:spcAft>
                <a:spcPts val="0"/>
              </a:spcAft>
              <a:buNone/>
            </a:pPr>
            <a:r>
              <a:t/>
            </a:r>
            <a:endParaRPr/>
          </a:p>
        </p:txBody>
      </p:sp>
      <p:pic>
        <p:nvPicPr>
          <p:cNvPr id="112" name="Google Shape;112;p18"/>
          <p:cNvPicPr preferRelativeResize="0"/>
          <p:nvPr/>
        </p:nvPicPr>
        <p:blipFill>
          <a:blip r:embed="rId3">
            <a:alphaModFix/>
          </a:blip>
          <a:stretch>
            <a:fillRect/>
          </a:stretch>
        </p:blipFill>
        <p:spPr>
          <a:xfrm>
            <a:off x="2003025" y="2259775"/>
            <a:ext cx="4918100" cy="11428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45" name="Google Shape;445;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8 - Combinatorial Testing</a:t>
            </a:r>
            <a:endParaRPr/>
          </a:p>
        </p:txBody>
      </p:sp>
      <p:graphicFrame>
        <p:nvGraphicFramePr>
          <p:cNvPr id="446" name="Google Shape;446;p54"/>
          <p:cNvGraphicFramePr/>
          <p:nvPr/>
        </p:nvGraphicFramePr>
        <p:xfrm>
          <a:off x="860300" y="1211875"/>
          <a:ext cx="3000000" cy="3000000"/>
        </p:xfrm>
        <a:graphic>
          <a:graphicData uri="http://schemas.openxmlformats.org/drawingml/2006/table">
            <a:tbl>
              <a:tblPr>
                <a:noFill/>
                <a:tableStyleId>{0C5A0D38-30FC-4E6A-9F60-85783007F854}</a:tableStyleId>
              </a:tblPr>
              <a:tblGrid>
                <a:gridCol w="1398275"/>
                <a:gridCol w="1624475"/>
              </a:tblGrid>
              <a:tr h="350000">
                <a:tc>
                  <a:txBody>
                    <a:bodyPr/>
                    <a:lstStyle/>
                    <a:p>
                      <a:pPr indent="0" lvl="0" marL="0" rtl="0" algn="l">
                        <a:spcBef>
                          <a:spcPts val="0"/>
                        </a:spcBef>
                        <a:spcAft>
                          <a:spcPts val="0"/>
                        </a:spcAft>
                        <a:buNone/>
                      </a:pPr>
                      <a:r>
                        <a:rPr b="1" lang="sv-SE" sz="1200"/>
                        <a:t>Allow Content</a:t>
                      </a:r>
                      <a:endParaRPr b="1" sz="1200"/>
                    </a:p>
                  </a:txBody>
                  <a:tcPr marT="91425" marB="91425" marR="91425" marL="91425"/>
                </a:tc>
                <a:tc>
                  <a:txBody>
                    <a:bodyPr/>
                    <a:lstStyle/>
                    <a:p>
                      <a:pPr indent="0" lvl="0" marL="0" rtl="0" algn="l">
                        <a:spcBef>
                          <a:spcPts val="0"/>
                        </a:spcBef>
                        <a:spcAft>
                          <a:spcPts val="0"/>
                        </a:spcAft>
                        <a:buNone/>
                      </a:pPr>
                      <a:r>
                        <a:rPr b="1" lang="sv-SE" sz="1200"/>
                        <a:t>Allow Cookies</a:t>
                      </a:r>
                      <a:endParaRPr b="1" sz="1200"/>
                    </a:p>
                  </a:txBody>
                  <a:tcPr marT="91425" marB="91425" marR="91425" marL="91425"/>
                </a:tc>
              </a:tr>
              <a:tr h="363950">
                <a:tc>
                  <a:txBody>
                    <a:bodyPr/>
                    <a:lstStyle/>
                    <a:p>
                      <a:pPr indent="0" lvl="0" marL="0" rtl="0" algn="l">
                        <a:spcBef>
                          <a:spcPts val="0"/>
                        </a:spcBef>
                        <a:spcAft>
                          <a:spcPts val="0"/>
                        </a:spcAft>
                        <a:buNone/>
                      </a:pPr>
                      <a:r>
                        <a:rPr lang="sv-SE" sz="1100"/>
                        <a:t>Allow</a:t>
                      </a:r>
                      <a:endParaRPr sz="1200"/>
                    </a:p>
                  </a:txBody>
                  <a:tcPr marT="91425" marB="91425" marR="91425" marL="91425"/>
                </a:tc>
                <a:tc>
                  <a:txBody>
                    <a:bodyPr/>
                    <a:lstStyle/>
                    <a:p>
                      <a:pPr indent="0" lvl="0" marL="0" rtl="0" algn="l">
                        <a:spcBef>
                          <a:spcPts val="0"/>
                        </a:spcBef>
                        <a:spcAft>
                          <a:spcPts val="0"/>
                        </a:spcAft>
                        <a:buNone/>
                      </a:pPr>
                      <a:r>
                        <a:rPr lang="sv-SE" sz="1100"/>
                        <a:t>Allow</a:t>
                      </a:r>
                      <a:endParaRPr sz="1200"/>
                    </a:p>
                  </a:txBody>
                  <a:tcPr marT="91425" marB="91425" marR="91425" marL="91425"/>
                </a:tc>
              </a:tr>
              <a:tr h="350000">
                <a:tc>
                  <a:txBody>
                    <a:bodyPr/>
                    <a:lstStyle/>
                    <a:p>
                      <a:pPr indent="0" lvl="0" marL="0" rtl="0" algn="l">
                        <a:spcBef>
                          <a:spcPts val="0"/>
                        </a:spcBef>
                        <a:spcAft>
                          <a:spcPts val="0"/>
                        </a:spcAft>
                        <a:buNone/>
                      </a:pPr>
                      <a:r>
                        <a:rPr lang="sv-SE" sz="1100"/>
                        <a:t>Allow</a:t>
                      </a:r>
                      <a:endParaRPr sz="1200"/>
                    </a:p>
                  </a:txBody>
                  <a:tcPr marT="91425" marB="91425" marR="91425" marL="91425"/>
                </a:tc>
                <a:tc>
                  <a:txBody>
                    <a:bodyPr/>
                    <a:lstStyle/>
                    <a:p>
                      <a:pPr indent="0" lvl="0" marL="0" rtl="0" algn="l">
                        <a:spcBef>
                          <a:spcPts val="0"/>
                        </a:spcBef>
                        <a:spcAft>
                          <a:spcPts val="0"/>
                        </a:spcAft>
                        <a:buNone/>
                      </a:pPr>
                      <a:r>
                        <a:rPr lang="sv-SE" sz="1100"/>
                        <a:t>Restrict</a:t>
                      </a:r>
                      <a:endParaRPr sz="1200"/>
                    </a:p>
                  </a:txBody>
                  <a:tcPr marT="91425" marB="91425" marR="91425" marL="91425"/>
                </a:tc>
              </a:tr>
              <a:tr h="363950">
                <a:tc>
                  <a:txBody>
                    <a:bodyPr/>
                    <a:lstStyle/>
                    <a:p>
                      <a:pPr indent="0" lvl="0" marL="0" rtl="0" algn="l">
                        <a:spcBef>
                          <a:spcPts val="0"/>
                        </a:spcBef>
                        <a:spcAft>
                          <a:spcPts val="0"/>
                        </a:spcAft>
                        <a:buNone/>
                      </a:pPr>
                      <a:r>
                        <a:rPr lang="sv-SE" sz="1100"/>
                        <a:t>Allow</a:t>
                      </a:r>
                      <a:endParaRPr sz="1200"/>
                    </a:p>
                  </a:txBody>
                  <a:tcPr marT="91425" marB="91425" marR="91425" marL="91425"/>
                </a:tc>
                <a:tc>
                  <a:txBody>
                    <a:bodyPr/>
                    <a:lstStyle/>
                    <a:p>
                      <a:pPr indent="0" lvl="0" marL="0" rtl="0" algn="l">
                        <a:spcBef>
                          <a:spcPts val="0"/>
                        </a:spcBef>
                        <a:spcAft>
                          <a:spcPts val="0"/>
                        </a:spcAft>
                        <a:buNone/>
                      </a:pPr>
                      <a:r>
                        <a:rPr lang="sv-SE" sz="1100"/>
                        <a:t>Block</a:t>
                      </a:r>
                      <a:endParaRPr sz="1200"/>
                    </a:p>
                  </a:txBody>
                  <a:tcPr marT="91425" marB="91425" marR="91425" marL="91425"/>
                </a:tc>
              </a:tr>
              <a:tr h="350000">
                <a:tc>
                  <a:txBody>
                    <a:bodyPr/>
                    <a:lstStyle/>
                    <a:p>
                      <a:pPr indent="0" lvl="0" marL="0" rtl="0" algn="l">
                        <a:spcBef>
                          <a:spcPts val="0"/>
                        </a:spcBef>
                        <a:spcAft>
                          <a:spcPts val="0"/>
                        </a:spcAft>
                        <a:buNone/>
                      </a:pPr>
                      <a:r>
                        <a:rPr lang="sv-SE" sz="1100"/>
                        <a:t>Restrict</a:t>
                      </a:r>
                      <a:endParaRPr sz="1200"/>
                    </a:p>
                  </a:txBody>
                  <a:tcPr marT="91425" marB="91425" marR="91425" marL="91425"/>
                </a:tc>
                <a:tc>
                  <a:txBody>
                    <a:bodyPr/>
                    <a:lstStyle/>
                    <a:p>
                      <a:pPr indent="0" lvl="0" marL="0" rtl="0" algn="l">
                        <a:spcBef>
                          <a:spcPts val="0"/>
                        </a:spcBef>
                        <a:spcAft>
                          <a:spcPts val="0"/>
                        </a:spcAft>
                        <a:buNone/>
                      </a:pPr>
                      <a:r>
                        <a:rPr lang="sv-SE" sz="1100"/>
                        <a:t>Allow</a:t>
                      </a:r>
                      <a:endParaRPr sz="1200"/>
                    </a:p>
                  </a:txBody>
                  <a:tcPr marT="91425" marB="91425" marR="91425" marL="91425"/>
                </a:tc>
              </a:tr>
              <a:tr h="350000">
                <a:tc>
                  <a:txBody>
                    <a:bodyPr/>
                    <a:lstStyle/>
                    <a:p>
                      <a:pPr indent="0" lvl="0" marL="0" rtl="0" algn="l">
                        <a:spcBef>
                          <a:spcPts val="0"/>
                        </a:spcBef>
                        <a:spcAft>
                          <a:spcPts val="0"/>
                        </a:spcAft>
                        <a:buNone/>
                      </a:pPr>
                      <a:r>
                        <a:rPr lang="sv-SE" sz="1100"/>
                        <a:t>Restrict</a:t>
                      </a:r>
                      <a:endParaRPr sz="1200"/>
                    </a:p>
                  </a:txBody>
                  <a:tcPr marT="91425" marB="91425" marR="91425" marL="91425"/>
                </a:tc>
                <a:tc>
                  <a:txBody>
                    <a:bodyPr/>
                    <a:lstStyle/>
                    <a:p>
                      <a:pPr indent="0" lvl="0" marL="0" rtl="0" algn="l">
                        <a:spcBef>
                          <a:spcPts val="0"/>
                        </a:spcBef>
                        <a:spcAft>
                          <a:spcPts val="0"/>
                        </a:spcAft>
                        <a:buNone/>
                      </a:pPr>
                      <a:r>
                        <a:rPr lang="sv-SE" sz="1100"/>
                        <a:t>Restrict</a:t>
                      </a:r>
                      <a:endParaRPr sz="1200"/>
                    </a:p>
                  </a:txBody>
                  <a:tcPr marT="91425" marB="91425" marR="91425" marL="91425"/>
                </a:tc>
              </a:tr>
              <a:tr h="350000">
                <a:tc>
                  <a:txBody>
                    <a:bodyPr/>
                    <a:lstStyle/>
                    <a:p>
                      <a:pPr indent="0" lvl="0" marL="0" rtl="0" algn="l">
                        <a:spcBef>
                          <a:spcPts val="0"/>
                        </a:spcBef>
                        <a:spcAft>
                          <a:spcPts val="0"/>
                        </a:spcAft>
                        <a:buNone/>
                      </a:pPr>
                      <a:r>
                        <a:rPr lang="sv-SE" sz="1100"/>
                        <a:t>Restrict</a:t>
                      </a:r>
                      <a:endParaRPr sz="1200"/>
                    </a:p>
                  </a:txBody>
                  <a:tcPr marT="91425" marB="91425" marR="91425" marL="91425"/>
                </a:tc>
                <a:tc>
                  <a:txBody>
                    <a:bodyPr/>
                    <a:lstStyle/>
                    <a:p>
                      <a:pPr indent="0" lvl="0" marL="0" rtl="0" algn="l">
                        <a:spcBef>
                          <a:spcPts val="0"/>
                        </a:spcBef>
                        <a:spcAft>
                          <a:spcPts val="0"/>
                        </a:spcAft>
                        <a:buNone/>
                      </a:pPr>
                      <a:r>
                        <a:rPr lang="sv-SE" sz="1100"/>
                        <a:t>Block</a:t>
                      </a:r>
                      <a:endParaRPr sz="1200"/>
                    </a:p>
                  </a:txBody>
                  <a:tcPr marT="91425" marB="91425" marR="91425" marL="91425"/>
                </a:tc>
              </a:tr>
              <a:tr h="350000">
                <a:tc>
                  <a:txBody>
                    <a:bodyPr/>
                    <a:lstStyle/>
                    <a:p>
                      <a:pPr indent="0" lvl="0" marL="0" rtl="0" algn="l">
                        <a:spcBef>
                          <a:spcPts val="0"/>
                        </a:spcBef>
                        <a:spcAft>
                          <a:spcPts val="0"/>
                        </a:spcAft>
                        <a:buNone/>
                      </a:pPr>
                      <a:r>
                        <a:rPr lang="sv-SE" sz="1100"/>
                        <a:t>Block</a:t>
                      </a:r>
                      <a:endParaRPr sz="1200"/>
                    </a:p>
                  </a:txBody>
                  <a:tcPr marT="91425" marB="91425" marR="91425" marL="91425"/>
                </a:tc>
                <a:tc>
                  <a:txBody>
                    <a:bodyPr/>
                    <a:lstStyle/>
                    <a:p>
                      <a:pPr indent="0" lvl="0" marL="0" rtl="0" algn="l">
                        <a:spcBef>
                          <a:spcPts val="0"/>
                        </a:spcBef>
                        <a:spcAft>
                          <a:spcPts val="0"/>
                        </a:spcAft>
                        <a:buNone/>
                      </a:pPr>
                      <a:r>
                        <a:rPr lang="sv-SE" sz="1100"/>
                        <a:t>Allow</a:t>
                      </a:r>
                      <a:endParaRPr sz="1200"/>
                    </a:p>
                  </a:txBody>
                  <a:tcPr marT="91425" marB="91425" marR="91425" marL="91425"/>
                </a:tc>
              </a:tr>
              <a:tr h="350000">
                <a:tc>
                  <a:txBody>
                    <a:bodyPr/>
                    <a:lstStyle/>
                    <a:p>
                      <a:pPr indent="0" lvl="0" marL="0" rtl="0" algn="l">
                        <a:spcBef>
                          <a:spcPts val="0"/>
                        </a:spcBef>
                        <a:spcAft>
                          <a:spcPts val="0"/>
                        </a:spcAft>
                        <a:buNone/>
                      </a:pPr>
                      <a:r>
                        <a:rPr lang="sv-SE" sz="1100"/>
                        <a:t>Block</a:t>
                      </a:r>
                      <a:endParaRPr sz="1200"/>
                    </a:p>
                  </a:txBody>
                  <a:tcPr marT="91425" marB="91425" marR="91425" marL="91425"/>
                </a:tc>
                <a:tc>
                  <a:txBody>
                    <a:bodyPr/>
                    <a:lstStyle/>
                    <a:p>
                      <a:pPr indent="0" lvl="0" marL="0" rtl="0" algn="l">
                        <a:spcBef>
                          <a:spcPts val="0"/>
                        </a:spcBef>
                        <a:spcAft>
                          <a:spcPts val="0"/>
                        </a:spcAft>
                        <a:buNone/>
                      </a:pPr>
                      <a:r>
                        <a:rPr lang="sv-SE" sz="1100"/>
                        <a:t>Restrict</a:t>
                      </a:r>
                      <a:endParaRPr sz="1200"/>
                    </a:p>
                  </a:txBody>
                  <a:tcPr marT="91425" marB="91425" marR="91425" marL="91425"/>
                </a:tc>
              </a:tr>
              <a:tr h="350000">
                <a:tc>
                  <a:txBody>
                    <a:bodyPr/>
                    <a:lstStyle/>
                    <a:p>
                      <a:pPr indent="0" lvl="0" marL="0" rtl="0" algn="l">
                        <a:spcBef>
                          <a:spcPts val="0"/>
                        </a:spcBef>
                        <a:spcAft>
                          <a:spcPts val="0"/>
                        </a:spcAft>
                        <a:buNone/>
                      </a:pPr>
                      <a:r>
                        <a:rPr lang="sv-SE" sz="1100"/>
                        <a:t>Block</a:t>
                      </a:r>
                      <a:endParaRPr sz="1200"/>
                    </a:p>
                  </a:txBody>
                  <a:tcPr marT="91425" marB="91425" marR="91425" marL="91425"/>
                </a:tc>
                <a:tc>
                  <a:txBody>
                    <a:bodyPr/>
                    <a:lstStyle/>
                    <a:p>
                      <a:pPr indent="0" lvl="0" marL="0" rtl="0" algn="l">
                        <a:spcBef>
                          <a:spcPts val="0"/>
                        </a:spcBef>
                        <a:spcAft>
                          <a:spcPts val="0"/>
                        </a:spcAft>
                        <a:buNone/>
                      </a:pPr>
                      <a:r>
                        <a:rPr lang="sv-SE" sz="1100"/>
                        <a:t>Block</a:t>
                      </a:r>
                      <a:endParaRPr sz="1200"/>
                    </a:p>
                  </a:txBody>
                  <a:tcPr marT="91425" marB="91425" marR="91425" marL="91425"/>
                </a:tc>
              </a:tr>
            </a:tbl>
          </a:graphicData>
        </a:graphic>
      </p:graphicFrame>
      <p:graphicFrame>
        <p:nvGraphicFramePr>
          <p:cNvPr id="447" name="Google Shape;447;p54"/>
          <p:cNvGraphicFramePr/>
          <p:nvPr/>
        </p:nvGraphicFramePr>
        <p:xfrm>
          <a:off x="3883050" y="1211875"/>
          <a:ext cx="3000000" cy="3000000"/>
        </p:xfrm>
        <a:graphic>
          <a:graphicData uri="http://schemas.openxmlformats.org/drawingml/2006/table">
            <a:tbl>
              <a:tblPr>
                <a:noFill/>
                <a:tableStyleId>{0C5A0D38-30FC-4E6A-9F60-85783007F854}</a:tableStyleId>
              </a:tblPr>
              <a:tblGrid>
                <a:gridCol w="901825"/>
              </a:tblGrid>
              <a:tr h="357175">
                <a:tc>
                  <a:txBody>
                    <a:bodyPr/>
                    <a:lstStyle/>
                    <a:p>
                      <a:pPr indent="0" lvl="0" marL="0" rtl="0" algn="l">
                        <a:spcBef>
                          <a:spcPts val="0"/>
                        </a:spcBef>
                        <a:spcAft>
                          <a:spcPts val="0"/>
                        </a:spcAft>
                        <a:buNone/>
                      </a:pPr>
                      <a:r>
                        <a:rPr b="1" lang="sv-SE" sz="1100"/>
                        <a:t>Pop-Ups</a:t>
                      </a:r>
                      <a:endParaRPr b="1" sz="1100"/>
                    </a:p>
                  </a:txBody>
                  <a:tcPr marT="91425" marB="91425" marR="91425" marL="91425"/>
                </a:tc>
              </a:tr>
              <a:tr h="357300">
                <a:tc>
                  <a:txBody>
                    <a:bodyPr/>
                    <a:lstStyle/>
                    <a:p>
                      <a:pPr indent="0" lvl="0" marL="0" rtl="0" algn="l">
                        <a:spcBef>
                          <a:spcPts val="0"/>
                        </a:spcBef>
                        <a:spcAft>
                          <a:spcPts val="0"/>
                        </a:spcAft>
                        <a:buNone/>
                      </a:pPr>
                      <a:r>
                        <a:rPr lang="sv-SE" sz="1100"/>
                        <a:t>Yes</a:t>
                      </a:r>
                      <a:endParaRPr sz="1100"/>
                    </a:p>
                  </a:txBody>
                  <a:tcPr marT="91425" marB="91425" marR="91425" marL="91425"/>
                </a:tc>
              </a:tr>
              <a:tr h="357175">
                <a:tc>
                  <a:txBody>
                    <a:bodyPr/>
                    <a:lstStyle/>
                    <a:p>
                      <a:pPr indent="0" lvl="0" marL="0" rtl="0" algn="l">
                        <a:spcBef>
                          <a:spcPts val="0"/>
                        </a:spcBef>
                        <a:spcAft>
                          <a:spcPts val="0"/>
                        </a:spcAft>
                        <a:buNone/>
                      </a:pPr>
                      <a:r>
                        <a:rPr lang="sv-SE" sz="1100"/>
                        <a:t>No</a:t>
                      </a:r>
                      <a:endParaRPr sz="1100"/>
                    </a:p>
                  </a:txBody>
                  <a:tcPr marT="91425" marB="91425" marR="91425" marL="91425"/>
                </a:tc>
              </a:tr>
              <a:tr h="357175">
                <a:tc>
                  <a:txBody>
                    <a:bodyPr/>
                    <a:lstStyle/>
                    <a:p>
                      <a:pPr indent="0" lvl="0" marL="0" rtl="0" algn="l">
                        <a:spcBef>
                          <a:spcPts val="0"/>
                        </a:spcBef>
                        <a:spcAft>
                          <a:spcPts val="0"/>
                        </a:spcAft>
                        <a:buNone/>
                      </a:pPr>
                      <a:r>
                        <a:rPr lang="sv-SE" sz="1100"/>
                        <a:t>-</a:t>
                      </a:r>
                      <a:endParaRPr sz="1100"/>
                    </a:p>
                  </a:txBody>
                  <a:tcPr marT="91425" marB="91425" marR="91425" marL="91425"/>
                </a:tc>
              </a:tr>
              <a:tr h="357175">
                <a:tc>
                  <a:txBody>
                    <a:bodyPr/>
                    <a:lstStyle/>
                    <a:p>
                      <a:pPr indent="0" lvl="0" marL="0" rtl="0" algn="l">
                        <a:spcBef>
                          <a:spcPts val="0"/>
                        </a:spcBef>
                        <a:spcAft>
                          <a:spcPts val="0"/>
                        </a:spcAft>
                        <a:buNone/>
                      </a:pPr>
                      <a:r>
                        <a:rPr lang="sv-SE" sz="1100"/>
                        <a:t>-</a:t>
                      </a:r>
                      <a:endParaRPr sz="1100"/>
                    </a:p>
                  </a:txBody>
                  <a:tcPr marT="91425" marB="91425" marR="91425" marL="91425"/>
                </a:tc>
              </a:tr>
              <a:tr h="357175">
                <a:tc>
                  <a:txBody>
                    <a:bodyPr/>
                    <a:lstStyle/>
                    <a:p>
                      <a:pPr indent="0" lvl="0" marL="0" rtl="0" algn="l">
                        <a:spcBef>
                          <a:spcPts val="0"/>
                        </a:spcBef>
                        <a:spcAft>
                          <a:spcPts val="0"/>
                        </a:spcAft>
                        <a:buNone/>
                      </a:pPr>
                      <a:r>
                        <a:rPr lang="sv-SE" sz="1100"/>
                        <a:t>Yes</a:t>
                      </a:r>
                      <a:endParaRPr sz="1100"/>
                    </a:p>
                  </a:txBody>
                  <a:tcPr marT="91425" marB="91425" marR="91425" marL="91425"/>
                </a:tc>
              </a:tr>
              <a:tr h="357175">
                <a:tc>
                  <a:txBody>
                    <a:bodyPr/>
                    <a:lstStyle/>
                    <a:p>
                      <a:pPr indent="0" lvl="0" marL="0" rtl="0" algn="l">
                        <a:spcBef>
                          <a:spcPts val="0"/>
                        </a:spcBef>
                        <a:spcAft>
                          <a:spcPts val="0"/>
                        </a:spcAft>
                        <a:buNone/>
                      </a:pPr>
                      <a:r>
                        <a:rPr lang="sv-SE" sz="1100"/>
                        <a:t>No</a:t>
                      </a:r>
                      <a:endParaRPr sz="1100"/>
                    </a:p>
                  </a:txBody>
                  <a:tcPr marT="91425" marB="91425" marR="91425" marL="91425"/>
                </a:tc>
              </a:tr>
              <a:tr h="357175">
                <a:tc>
                  <a:txBody>
                    <a:bodyPr/>
                    <a:lstStyle/>
                    <a:p>
                      <a:pPr indent="0" lvl="0" marL="0" rtl="0" algn="l">
                        <a:spcBef>
                          <a:spcPts val="0"/>
                        </a:spcBef>
                        <a:spcAft>
                          <a:spcPts val="0"/>
                        </a:spcAft>
                        <a:buNone/>
                      </a:pPr>
                      <a:r>
                        <a:rPr lang="sv-SE" sz="1100"/>
                        <a:t>No</a:t>
                      </a:r>
                      <a:endParaRPr sz="1100"/>
                    </a:p>
                  </a:txBody>
                  <a:tcPr marT="91425" marB="91425" marR="91425" marL="91425"/>
                </a:tc>
              </a:tr>
              <a:tr h="357175">
                <a:tc>
                  <a:txBody>
                    <a:bodyPr/>
                    <a:lstStyle/>
                    <a:p>
                      <a:pPr indent="0" lvl="0" marL="0" rtl="0" algn="l">
                        <a:spcBef>
                          <a:spcPts val="0"/>
                        </a:spcBef>
                        <a:spcAft>
                          <a:spcPts val="0"/>
                        </a:spcAft>
                        <a:buNone/>
                      </a:pPr>
                      <a:r>
                        <a:rPr lang="sv-SE" sz="1100"/>
                        <a:t>-</a:t>
                      </a:r>
                      <a:endParaRPr sz="1100"/>
                    </a:p>
                  </a:txBody>
                  <a:tcPr marT="91425" marB="91425" marR="91425" marL="91425"/>
                </a:tc>
              </a:tr>
              <a:tr h="357175">
                <a:tc>
                  <a:txBody>
                    <a:bodyPr/>
                    <a:lstStyle/>
                    <a:p>
                      <a:pPr indent="0" lvl="0" marL="0" rtl="0" algn="l">
                        <a:spcBef>
                          <a:spcPts val="0"/>
                        </a:spcBef>
                        <a:spcAft>
                          <a:spcPts val="0"/>
                        </a:spcAft>
                        <a:buNone/>
                      </a:pPr>
                      <a:r>
                        <a:rPr lang="sv-SE" sz="1100"/>
                        <a:t>Yes</a:t>
                      </a:r>
                      <a:endParaRPr sz="1100"/>
                    </a:p>
                  </a:txBody>
                  <a:tcPr marT="91425" marB="91425" marR="91425" marL="91425"/>
                </a:tc>
              </a:tr>
            </a:tbl>
          </a:graphicData>
        </a:graphic>
      </p:graphicFrame>
      <p:graphicFrame>
        <p:nvGraphicFramePr>
          <p:cNvPr id="448" name="Google Shape;448;p54"/>
          <p:cNvGraphicFramePr/>
          <p:nvPr/>
        </p:nvGraphicFramePr>
        <p:xfrm>
          <a:off x="4784875" y="1211850"/>
          <a:ext cx="3000000" cy="3000000"/>
        </p:xfrm>
        <a:graphic>
          <a:graphicData uri="http://schemas.openxmlformats.org/drawingml/2006/table">
            <a:tbl>
              <a:tblPr>
                <a:noFill/>
                <a:tableStyleId>{0C5A0D38-30FC-4E6A-9F60-85783007F854}</a:tableStyleId>
              </a:tblPr>
              <a:tblGrid>
                <a:gridCol w="901825"/>
              </a:tblGrid>
              <a:tr h="357175">
                <a:tc>
                  <a:txBody>
                    <a:bodyPr/>
                    <a:lstStyle/>
                    <a:p>
                      <a:pPr indent="0" lvl="0" marL="0" rtl="0" algn="l">
                        <a:spcBef>
                          <a:spcPts val="0"/>
                        </a:spcBef>
                        <a:spcAft>
                          <a:spcPts val="0"/>
                        </a:spcAft>
                        <a:buNone/>
                      </a:pPr>
                      <a:r>
                        <a:rPr b="1" lang="sv-SE" sz="1100"/>
                        <a:t>Add-Ons</a:t>
                      </a:r>
                      <a:endParaRPr b="1" sz="1100"/>
                    </a:p>
                  </a:txBody>
                  <a:tcPr marT="91425" marB="91425" marR="91425" marL="91425"/>
                </a:tc>
              </a:tr>
              <a:tr h="357300">
                <a:tc>
                  <a:txBody>
                    <a:bodyPr/>
                    <a:lstStyle/>
                    <a:p>
                      <a:pPr indent="0" lvl="0" marL="0" rtl="0" algn="l">
                        <a:spcBef>
                          <a:spcPts val="0"/>
                        </a:spcBef>
                        <a:spcAft>
                          <a:spcPts val="0"/>
                        </a:spcAft>
                        <a:buNone/>
                      </a:pPr>
                      <a:r>
                        <a:rPr lang="sv-SE" sz="1100"/>
                        <a:t>Yes</a:t>
                      </a:r>
                      <a:endParaRPr sz="1100"/>
                    </a:p>
                  </a:txBody>
                  <a:tcPr marT="91425" marB="91425" marR="91425" marL="91425"/>
                </a:tc>
              </a:tr>
              <a:tr h="357175">
                <a:tc>
                  <a:txBody>
                    <a:bodyPr/>
                    <a:lstStyle/>
                    <a:p>
                      <a:pPr indent="0" lvl="0" marL="0" rtl="0" algn="l">
                        <a:spcBef>
                          <a:spcPts val="0"/>
                        </a:spcBef>
                        <a:spcAft>
                          <a:spcPts val="0"/>
                        </a:spcAft>
                        <a:buNone/>
                      </a:pPr>
                      <a:r>
                        <a:rPr lang="sv-SE" sz="1100"/>
                        <a:t>No</a:t>
                      </a:r>
                      <a:endParaRPr sz="1100"/>
                    </a:p>
                  </a:txBody>
                  <a:tcPr marT="91425" marB="91425" marR="91425" marL="91425"/>
                </a:tc>
              </a:tr>
              <a:tr h="357175">
                <a:tc>
                  <a:txBody>
                    <a:bodyPr/>
                    <a:lstStyle/>
                    <a:p>
                      <a:pPr indent="0" lvl="0" marL="0" rtl="0" algn="l">
                        <a:spcBef>
                          <a:spcPts val="0"/>
                        </a:spcBef>
                        <a:spcAft>
                          <a:spcPts val="0"/>
                        </a:spcAft>
                        <a:buNone/>
                      </a:pPr>
                      <a:r>
                        <a:rPr lang="sv-SE" sz="1100"/>
                        <a:t>-</a:t>
                      </a:r>
                      <a:endParaRPr sz="1100"/>
                    </a:p>
                  </a:txBody>
                  <a:tcPr marT="91425" marB="91425" marR="91425" marL="91425"/>
                </a:tc>
              </a:tr>
              <a:tr h="357175">
                <a:tc>
                  <a:txBody>
                    <a:bodyPr/>
                    <a:lstStyle/>
                    <a:p>
                      <a:pPr indent="0" lvl="0" marL="0" rtl="0" algn="l">
                        <a:spcBef>
                          <a:spcPts val="0"/>
                        </a:spcBef>
                        <a:spcAft>
                          <a:spcPts val="0"/>
                        </a:spcAft>
                        <a:buNone/>
                      </a:pPr>
                      <a:r>
                        <a:rPr lang="sv-SE" sz="1100"/>
                        <a:t>No</a:t>
                      </a:r>
                      <a:endParaRPr sz="1100"/>
                    </a:p>
                  </a:txBody>
                  <a:tcPr marT="91425" marB="91425" marR="91425" marL="91425"/>
                </a:tc>
              </a:tr>
              <a:tr h="357175">
                <a:tc>
                  <a:txBody>
                    <a:bodyPr/>
                    <a:lstStyle/>
                    <a:p>
                      <a:pPr indent="0" lvl="0" marL="0" rtl="0" algn="l">
                        <a:spcBef>
                          <a:spcPts val="0"/>
                        </a:spcBef>
                        <a:spcAft>
                          <a:spcPts val="0"/>
                        </a:spcAft>
                        <a:buNone/>
                      </a:pPr>
                      <a:r>
                        <a:rPr lang="sv-SE" sz="1100"/>
                        <a:t>-</a:t>
                      </a:r>
                      <a:endParaRPr sz="1100"/>
                    </a:p>
                  </a:txBody>
                  <a:tcPr marT="91425" marB="91425" marR="91425" marL="91425"/>
                </a:tc>
              </a:tr>
              <a:tr h="357175">
                <a:tc>
                  <a:txBody>
                    <a:bodyPr/>
                    <a:lstStyle/>
                    <a:p>
                      <a:pPr indent="0" lvl="0" marL="0" rtl="0" algn="l">
                        <a:spcBef>
                          <a:spcPts val="0"/>
                        </a:spcBef>
                        <a:spcAft>
                          <a:spcPts val="0"/>
                        </a:spcAft>
                        <a:buNone/>
                      </a:pPr>
                      <a:r>
                        <a:rPr lang="sv-SE" sz="1100"/>
                        <a:t>Yes</a:t>
                      </a:r>
                      <a:endParaRPr sz="1100"/>
                    </a:p>
                  </a:txBody>
                  <a:tcPr marT="91425" marB="91425" marR="91425" marL="91425"/>
                </a:tc>
              </a:tr>
              <a:tr h="357175">
                <a:tc>
                  <a:txBody>
                    <a:bodyPr/>
                    <a:lstStyle/>
                    <a:p>
                      <a:pPr indent="0" lvl="0" marL="0" rtl="0" algn="l">
                        <a:spcBef>
                          <a:spcPts val="0"/>
                        </a:spcBef>
                        <a:spcAft>
                          <a:spcPts val="0"/>
                        </a:spcAft>
                        <a:buNone/>
                      </a:pPr>
                      <a:r>
                        <a:rPr lang="sv-SE" sz="1100"/>
                        <a:t>-</a:t>
                      </a:r>
                      <a:endParaRPr sz="1100"/>
                    </a:p>
                  </a:txBody>
                  <a:tcPr marT="91425" marB="91425" marR="91425" marL="91425"/>
                </a:tc>
              </a:tr>
              <a:tr h="357175">
                <a:tc>
                  <a:txBody>
                    <a:bodyPr/>
                    <a:lstStyle/>
                    <a:p>
                      <a:pPr indent="0" lvl="0" marL="0" rtl="0" algn="l">
                        <a:spcBef>
                          <a:spcPts val="0"/>
                        </a:spcBef>
                        <a:spcAft>
                          <a:spcPts val="0"/>
                        </a:spcAft>
                        <a:buNone/>
                      </a:pPr>
                      <a:r>
                        <a:rPr lang="sv-SE" sz="1100"/>
                        <a:t>Yes</a:t>
                      </a:r>
                      <a:endParaRPr sz="1100"/>
                    </a:p>
                  </a:txBody>
                  <a:tcPr marT="91425" marB="91425" marR="91425" marL="91425"/>
                </a:tc>
              </a:tr>
              <a:tr h="357175">
                <a:tc>
                  <a:txBody>
                    <a:bodyPr/>
                    <a:lstStyle/>
                    <a:p>
                      <a:pPr indent="0" lvl="0" marL="0" rtl="0" algn="l">
                        <a:spcBef>
                          <a:spcPts val="0"/>
                        </a:spcBef>
                        <a:spcAft>
                          <a:spcPts val="0"/>
                        </a:spcAft>
                        <a:buNone/>
                      </a:pPr>
                      <a:r>
                        <a:rPr lang="sv-SE" sz="1100"/>
                        <a:t>No</a:t>
                      </a:r>
                      <a:endParaRPr sz="1100"/>
                    </a:p>
                  </a:txBody>
                  <a:tcPr marT="91425" marB="91425" marR="91425" marL="91425"/>
                </a:tc>
              </a:tr>
            </a:tbl>
          </a:graphicData>
        </a:graphic>
      </p:graphicFrame>
      <p:graphicFrame>
        <p:nvGraphicFramePr>
          <p:cNvPr id="449" name="Google Shape;449;p54"/>
          <p:cNvGraphicFramePr/>
          <p:nvPr/>
        </p:nvGraphicFramePr>
        <p:xfrm>
          <a:off x="5686700" y="1211875"/>
          <a:ext cx="3000000" cy="3000000"/>
        </p:xfrm>
        <a:graphic>
          <a:graphicData uri="http://schemas.openxmlformats.org/drawingml/2006/table">
            <a:tbl>
              <a:tblPr>
                <a:noFill/>
                <a:tableStyleId>{0C5A0D38-30FC-4E6A-9F60-85783007F854}</a:tableStyleId>
              </a:tblPr>
              <a:tblGrid>
                <a:gridCol w="901825"/>
              </a:tblGrid>
              <a:tr h="357175">
                <a:tc>
                  <a:txBody>
                    <a:bodyPr/>
                    <a:lstStyle/>
                    <a:p>
                      <a:pPr indent="0" lvl="0" marL="0" rtl="0" algn="l">
                        <a:spcBef>
                          <a:spcPts val="0"/>
                        </a:spcBef>
                        <a:spcAft>
                          <a:spcPts val="0"/>
                        </a:spcAft>
                        <a:buNone/>
                      </a:pPr>
                      <a:r>
                        <a:rPr b="1" lang="sv-SE" sz="1100"/>
                        <a:t>Attacks</a:t>
                      </a:r>
                      <a:endParaRPr b="1" sz="1100"/>
                    </a:p>
                  </a:txBody>
                  <a:tcPr marT="91425" marB="91425" marR="91425" marL="91425"/>
                </a:tc>
              </a:tr>
              <a:tr h="357300">
                <a:tc>
                  <a:txBody>
                    <a:bodyPr/>
                    <a:lstStyle/>
                    <a:p>
                      <a:pPr indent="0" lvl="0" marL="0" rtl="0" algn="l">
                        <a:spcBef>
                          <a:spcPts val="0"/>
                        </a:spcBef>
                        <a:spcAft>
                          <a:spcPts val="0"/>
                        </a:spcAft>
                        <a:buNone/>
                      </a:pPr>
                      <a:r>
                        <a:rPr lang="sv-SE" sz="1100"/>
                        <a:t>Yes</a:t>
                      </a:r>
                      <a:endParaRPr sz="1100"/>
                    </a:p>
                  </a:txBody>
                  <a:tcPr marT="91425" marB="91425" marR="91425" marL="91425"/>
                </a:tc>
              </a:tr>
              <a:tr h="357175">
                <a:tc>
                  <a:txBody>
                    <a:bodyPr/>
                    <a:lstStyle/>
                    <a:p>
                      <a:pPr indent="0" lvl="0" marL="0" rtl="0" algn="l">
                        <a:spcBef>
                          <a:spcPts val="0"/>
                        </a:spcBef>
                        <a:spcAft>
                          <a:spcPts val="0"/>
                        </a:spcAft>
                        <a:buNone/>
                      </a:pPr>
                      <a:r>
                        <a:rPr lang="sv-SE" sz="1100"/>
                        <a:t>Yes</a:t>
                      </a:r>
                      <a:endParaRPr sz="1100"/>
                    </a:p>
                  </a:txBody>
                  <a:tcPr marT="91425" marB="91425" marR="91425" marL="91425"/>
                </a:tc>
              </a:tr>
              <a:tr h="357175">
                <a:tc>
                  <a:txBody>
                    <a:bodyPr/>
                    <a:lstStyle/>
                    <a:p>
                      <a:pPr indent="0" lvl="0" marL="0" rtl="0" algn="l">
                        <a:spcBef>
                          <a:spcPts val="0"/>
                        </a:spcBef>
                        <a:spcAft>
                          <a:spcPts val="0"/>
                        </a:spcAft>
                        <a:buNone/>
                      </a:pPr>
                      <a:r>
                        <a:rPr lang="sv-SE" sz="1100"/>
                        <a:t>No</a:t>
                      </a:r>
                      <a:endParaRPr sz="1100"/>
                    </a:p>
                  </a:txBody>
                  <a:tcPr marT="91425" marB="91425" marR="91425" marL="91425"/>
                </a:tc>
              </a:tr>
              <a:tr h="357175">
                <a:tc>
                  <a:txBody>
                    <a:bodyPr/>
                    <a:lstStyle/>
                    <a:p>
                      <a:pPr indent="0" lvl="0" marL="0" rtl="0" algn="l">
                        <a:spcBef>
                          <a:spcPts val="0"/>
                        </a:spcBef>
                        <a:spcAft>
                          <a:spcPts val="0"/>
                        </a:spcAft>
                        <a:buNone/>
                      </a:pPr>
                      <a:r>
                        <a:rPr lang="sv-SE" sz="1100"/>
                        <a:t>No</a:t>
                      </a:r>
                      <a:endParaRPr sz="1100"/>
                    </a:p>
                  </a:txBody>
                  <a:tcPr marT="91425" marB="91425" marR="91425" marL="91425"/>
                </a:tc>
              </a:tr>
              <a:tr h="357175">
                <a:tc>
                  <a:txBody>
                    <a:bodyPr/>
                    <a:lstStyle/>
                    <a:p>
                      <a:pPr indent="0" lvl="0" marL="0" rtl="0" algn="l">
                        <a:spcBef>
                          <a:spcPts val="0"/>
                        </a:spcBef>
                        <a:spcAft>
                          <a:spcPts val="0"/>
                        </a:spcAft>
                        <a:buNone/>
                      </a:pPr>
                      <a:r>
                        <a:rPr lang="sv-SE" sz="1100"/>
                        <a:t>-</a:t>
                      </a:r>
                      <a:endParaRPr sz="1100"/>
                    </a:p>
                  </a:txBody>
                  <a:tcPr marT="91425" marB="91425" marR="91425" marL="91425"/>
                </a:tc>
              </a:tr>
              <a:tr h="357175">
                <a:tc>
                  <a:txBody>
                    <a:bodyPr/>
                    <a:lstStyle/>
                    <a:p>
                      <a:pPr indent="0" lvl="0" marL="0" rtl="0" algn="l">
                        <a:spcBef>
                          <a:spcPts val="0"/>
                        </a:spcBef>
                        <a:spcAft>
                          <a:spcPts val="0"/>
                        </a:spcAft>
                        <a:buNone/>
                      </a:pPr>
                      <a:r>
                        <a:rPr lang="sv-SE" sz="1100"/>
                        <a:t>Yes</a:t>
                      </a:r>
                      <a:endParaRPr sz="1100"/>
                    </a:p>
                  </a:txBody>
                  <a:tcPr marT="91425" marB="91425" marR="91425" marL="91425"/>
                </a:tc>
              </a:tr>
              <a:tr h="357175">
                <a:tc>
                  <a:txBody>
                    <a:bodyPr/>
                    <a:lstStyle/>
                    <a:p>
                      <a:pPr indent="0" lvl="0" marL="0" rtl="0" algn="l">
                        <a:spcBef>
                          <a:spcPts val="0"/>
                        </a:spcBef>
                        <a:spcAft>
                          <a:spcPts val="0"/>
                        </a:spcAft>
                        <a:buNone/>
                      </a:pPr>
                      <a:r>
                        <a:rPr lang="sv-SE" sz="1100"/>
                        <a:t>-</a:t>
                      </a:r>
                      <a:endParaRPr sz="1100"/>
                    </a:p>
                  </a:txBody>
                  <a:tcPr marT="91425" marB="91425" marR="91425" marL="91425"/>
                </a:tc>
              </a:tr>
              <a:tr h="357175">
                <a:tc>
                  <a:txBody>
                    <a:bodyPr/>
                    <a:lstStyle/>
                    <a:p>
                      <a:pPr indent="0" lvl="0" marL="0" rtl="0" algn="l">
                        <a:spcBef>
                          <a:spcPts val="0"/>
                        </a:spcBef>
                        <a:spcAft>
                          <a:spcPts val="0"/>
                        </a:spcAft>
                        <a:buNone/>
                      </a:pPr>
                      <a:r>
                        <a:rPr lang="sv-SE" sz="1100"/>
                        <a:t>No</a:t>
                      </a:r>
                      <a:endParaRPr sz="1100"/>
                    </a:p>
                  </a:txBody>
                  <a:tcPr marT="91425" marB="91425" marR="91425" marL="91425"/>
                </a:tc>
              </a:tr>
              <a:tr h="357175">
                <a:tc>
                  <a:txBody>
                    <a:bodyPr/>
                    <a:lstStyle/>
                    <a:p>
                      <a:pPr indent="0" lvl="0" marL="0" rtl="0" algn="l">
                        <a:spcBef>
                          <a:spcPts val="0"/>
                        </a:spcBef>
                        <a:spcAft>
                          <a:spcPts val="0"/>
                        </a:spcAft>
                        <a:buNone/>
                      </a:pPr>
                      <a:r>
                        <a:rPr lang="sv-SE" sz="1100"/>
                        <a:t>Yes</a:t>
                      </a:r>
                      <a:endParaRPr sz="1100"/>
                    </a:p>
                  </a:txBody>
                  <a:tcPr marT="91425" marB="91425" marR="91425" marL="91425"/>
                </a:tc>
              </a:tr>
            </a:tbl>
          </a:graphicData>
        </a:graphic>
      </p:graphicFrame>
      <p:graphicFrame>
        <p:nvGraphicFramePr>
          <p:cNvPr id="450" name="Google Shape;450;p54"/>
          <p:cNvGraphicFramePr/>
          <p:nvPr/>
        </p:nvGraphicFramePr>
        <p:xfrm>
          <a:off x="6588525" y="1211850"/>
          <a:ext cx="3000000" cy="3000000"/>
        </p:xfrm>
        <a:graphic>
          <a:graphicData uri="http://schemas.openxmlformats.org/drawingml/2006/table">
            <a:tbl>
              <a:tblPr>
                <a:noFill/>
                <a:tableStyleId>{0C5A0D38-30FC-4E6A-9F60-85783007F854}</a:tableStyleId>
              </a:tblPr>
              <a:tblGrid>
                <a:gridCol w="901825"/>
              </a:tblGrid>
              <a:tr h="357175">
                <a:tc>
                  <a:txBody>
                    <a:bodyPr/>
                    <a:lstStyle/>
                    <a:p>
                      <a:pPr indent="0" lvl="0" marL="0" rtl="0" algn="l">
                        <a:spcBef>
                          <a:spcPts val="0"/>
                        </a:spcBef>
                        <a:spcAft>
                          <a:spcPts val="0"/>
                        </a:spcAft>
                        <a:buNone/>
                      </a:pPr>
                      <a:r>
                        <a:rPr b="1" lang="sv-SE" sz="1100"/>
                        <a:t>Forgeries</a:t>
                      </a:r>
                      <a:endParaRPr b="1" sz="1100"/>
                    </a:p>
                  </a:txBody>
                  <a:tcPr marT="91425" marB="91425" marR="91425" marL="91425"/>
                </a:tc>
              </a:tr>
              <a:tr h="357300">
                <a:tc>
                  <a:txBody>
                    <a:bodyPr/>
                    <a:lstStyle/>
                    <a:p>
                      <a:pPr indent="0" lvl="0" marL="0" rtl="0" algn="l">
                        <a:spcBef>
                          <a:spcPts val="0"/>
                        </a:spcBef>
                        <a:spcAft>
                          <a:spcPts val="0"/>
                        </a:spcAft>
                        <a:buNone/>
                      </a:pPr>
                      <a:r>
                        <a:rPr lang="sv-SE" sz="1100"/>
                        <a:t>Yes</a:t>
                      </a:r>
                      <a:endParaRPr sz="1100"/>
                    </a:p>
                  </a:txBody>
                  <a:tcPr marT="91425" marB="91425" marR="91425" marL="91425"/>
                </a:tc>
              </a:tr>
              <a:tr h="357175">
                <a:tc>
                  <a:txBody>
                    <a:bodyPr/>
                    <a:lstStyle/>
                    <a:p>
                      <a:pPr indent="0" lvl="0" marL="0" rtl="0" algn="l">
                        <a:spcBef>
                          <a:spcPts val="0"/>
                        </a:spcBef>
                        <a:spcAft>
                          <a:spcPts val="0"/>
                        </a:spcAft>
                        <a:buNone/>
                      </a:pPr>
                      <a:r>
                        <a:rPr lang="sv-SE" sz="1100"/>
                        <a:t>No</a:t>
                      </a:r>
                      <a:endParaRPr sz="1100"/>
                    </a:p>
                  </a:txBody>
                  <a:tcPr marT="91425" marB="91425" marR="91425" marL="91425"/>
                </a:tc>
              </a:tr>
              <a:tr h="357175">
                <a:tc>
                  <a:txBody>
                    <a:bodyPr/>
                    <a:lstStyle/>
                    <a:p>
                      <a:pPr indent="0" lvl="0" marL="0" rtl="0" algn="l">
                        <a:spcBef>
                          <a:spcPts val="0"/>
                        </a:spcBef>
                        <a:spcAft>
                          <a:spcPts val="0"/>
                        </a:spcAft>
                        <a:buNone/>
                      </a:pPr>
                      <a:r>
                        <a:rPr lang="sv-SE" sz="1100"/>
                        <a:t>Yes</a:t>
                      </a:r>
                      <a:endParaRPr sz="1100"/>
                    </a:p>
                  </a:txBody>
                  <a:tcPr marT="91425" marB="91425" marR="91425" marL="91425"/>
                </a:tc>
              </a:tr>
              <a:tr h="357175">
                <a:tc>
                  <a:txBody>
                    <a:bodyPr/>
                    <a:lstStyle/>
                    <a:p>
                      <a:pPr indent="0" lvl="0" marL="0" rtl="0" algn="l">
                        <a:spcBef>
                          <a:spcPts val="0"/>
                        </a:spcBef>
                        <a:spcAft>
                          <a:spcPts val="0"/>
                        </a:spcAft>
                        <a:buNone/>
                      </a:pPr>
                      <a:r>
                        <a:rPr lang="sv-SE" sz="1100"/>
                        <a:t>No</a:t>
                      </a:r>
                      <a:endParaRPr sz="1100"/>
                    </a:p>
                  </a:txBody>
                  <a:tcPr marT="91425" marB="91425" marR="91425" marL="91425"/>
                </a:tc>
              </a:tr>
              <a:tr h="357175">
                <a:tc>
                  <a:txBody>
                    <a:bodyPr/>
                    <a:lstStyle/>
                    <a:p>
                      <a:pPr indent="0" lvl="0" marL="0" rtl="0" algn="l">
                        <a:spcBef>
                          <a:spcPts val="0"/>
                        </a:spcBef>
                        <a:spcAft>
                          <a:spcPts val="0"/>
                        </a:spcAft>
                        <a:buNone/>
                      </a:pPr>
                      <a:r>
                        <a:rPr lang="sv-SE" sz="1100"/>
                        <a:t>Yes</a:t>
                      </a:r>
                      <a:endParaRPr sz="1100"/>
                    </a:p>
                  </a:txBody>
                  <a:tcPr marT="91425" marB="91425" marR="91425" marL="91425"/>
                </a:tc>
              </a:tr>
              <a:tr h="357175">
                <a:tc>
                  <a:txBody>
                    <a:bodyPr/>
                    <a:lstStyle/>
                    <a:p>
                      <a:pPr indent="0" lvl="0" marL="0" rtl="0" algn="l">
                        <a:spcBef>
                          <a:spcPts val="0"/>
                        </a:spcBef>
                        <a:spcAft>
                          <a:spcPts val="0"/>
                        </a:spcAft>
                        <a:buNone/>
                      </a:pPr>
                      <a:r>
                        <a:rPr lang="sv-SE" sz="1100"/>
                        <a:t>No</a:t>
                      </a:r>
                      <a:endParaRPr sz="1100"/>
                    </a:p>
                  </a:txBody>
                  <a:tcPr marT="91425" marB="91425" marR="91425" marL="91425"/>
                </a:tc>
              </a:tr>
              <a:tr h="357175">
                <a:tc>
                  <a:txBody>
                    <a:bodyPr/>
                    <a:lstStyle/>
                    <a:p>
                      <a:pPr indent="0" lvl="0" marL="0" rtl="0" algn="l">
                        <a:spcBef>
                          <a:spcPts val="0"/>
                        </a:spcBef>
                        <a:spcAft>
                          <a:spcPts val="0"/>
                        </a:spcAft>
                        <a:buNone/>
                      </a:pPr>
                      <a:r>
                        <a:rPr lang="sv-SE" sz="1100"/>
                        <a:t>Yes</a:t>
                      </a:r>
                      <a:endParaRPr sz="1100"/>
                    </a:p>
                  </a:txBody>
                  <a:tcPr marT="91425" marB="91425" marR="91425" marL="91425"/>
                </a:tc>
              </a:tr>
              <a:tr h="357175">
                <a:tc>
                  <a:txBody>
                    <a:bodyPr/>
                    <a:lstStyle/>
                    <a:p>
                      <a:pPr indent="0" lvl="0" marL="0" rtl="0" algn="l">
                        <a:spcBef>
                          <a:spcPts val="0"/>
                        </a:spcBef>
                        <a:spcAft>
                          <a:spcPts val="0"/>
                        </a:spcAft>
                        <a:buNone/>
                      </a:pPr>
                      <a:r>
                        <a:rPr lang="sv-SE" sz="1100"/>
                        <a:t>-</a:t>
                      </a:r>
                      <a:endParaRPr sz="1100"/>
                    </a:p>
                  </a:txBody>
                  <a:tcPr marT="91425" marB="91425" marR="91425" marL="91425"/>
                </a:tc>
              </a:tr>
              <a:tr h="357175">
                <a:tc>
                  <a:txBody>
                    <a:bodyPr/>
                    <a:lstStyle/>
                    <a:p>
                      <a:pPr indent="0" lvl="0" marL="0" rtl="0" algn="l">
                        <a:spcBef>
                          <a:spcPts val="0"/>
                        </a:spcBef>
                        <a:spcAft>
                          <a:spcPts val="0"/>
                        </a:spcAft>
                        <a:buNone/>
                      </a:pPr>
                      <a:r>
                        <a:rPr lang="sv-SE" sz="1100"/>
                        <a:t>No</a:t>
                      </a:r>
                      <a:endParaRPr sz="1100"/>
                    </a:p>
                  </a:txBody>
                  <a:tcPr marT="91425" marB="91425" marR="91425" marL="91425"/>
                </a:tc>
              </a:tr>
            </a:tbl>
          </a:graphicData>
        </a:graphic>
      </p:graphicFrame>
      <p:sp>
        <p:nvSpPr>
          <p:cNvPr id="451" name="Google Shape;451;p54"/>
          <p:cNvSpPr txBox="1"/>
          <p:nvPr/>
        </p:nvSpPr>
        <p:spPr>
          <a:xfrm>
            <a:off x="3883050" y="2293950"/>
            <a:ext cx="5124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highlight>
                  <a:srgbClr val="FFFFFF"/>
                </a:highlight>
              </a:rPr>
              <a:t>No    </a:t>
            </a:r>
            <a:endParaRPr sz="1000">
              <a:highlight>
                <a:srgbClr val="FFFFFF"/>
              </a:highlight>
            </a:endParaRPr>
          </a:p>
        </p:txBody>
      </p:sp>
      <p:sp>
        <p:nvSpPr>
          <p:cNvPr id="452" name="Google Shape;452;p54"/>
          <p:cNvSpPr txBox="1"/>
          <p:nvPr/>
        </p:nvSpPr>
        <p:spPr>
          <a:xfrm>
            <a:off x="4784875" y="2293950"/>
            <a:ext cx="5124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highlight>
                  <a:srgbClr val="FFFFFF"/>
                </a:highlight>
              </a:rPr>
              <a:t>No    </a:t>
            </a:r>
            <a:endParaRPr sz="1000">
              <a:highlight>
                <a:srgbClr val="FFFFFF"/>
              </a:highlight>
            </a:endParaRPr>
          </a:p>
        </p:txBody>
      </p:sp>
      <p:sp>
        <p:nvSpPr>
          <p:cNvPr id="453" name="Google Shape;453;p54"/>
          <p:cNvSpPr txBox="1"/>
          <p:nvPr/>
        </p:nvSpPr>
        <p:spPr>
          <a:xfrm>
            <a:off x="3883050" y="2657900"/>
            <a:ext cx="512400" cy="3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000">
                <a:highlight>
                  <a:srgbClr val="FFFFFF"/>
                </a:highlight>
              </a:rPr>
              <a:t>Yes    </a:t>
            </a:r>
            <a:endParaRPr sz="1000">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
                                        <p:tgtEl>
                                          <p:spTgt spid="4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
                                        <p:tgtEl>
                                          <p:spTgt spid="4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
                                        <p:tgtEl>
                                          <p:spTgt spid="4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1"/>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
                                        <p:tgtEl>
                                          <p:spTgt spid="4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60" name="Google Shape;460;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9 - Automation</a:t>
            </a:r>
            <a:endParaRPr/>
          </a:p>
        </p:txBody>
      </p:sp>
      <p:sp>
        <p:nvSpPr>
          <p:cNvPr id="461" name="Google Shape;461;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Metaheuristic search techniques can be divided into local and global search techniques. </a:t>
            </a:r>
            <a:endParaRPr/>
          </a:p>
          <a:p>
            <a:pPr indent="-393700" lvl="0" marL="457200" rtl="0" algn="l">
              <a:spcBef>
                <a:spcPts val="1000"/>
              </a:spcBef>
              <a:spcAft>
                <a:spcPts val="0"/>
              </a:spcAft>
              <a:buSzPts val="2600"/>
              <a:buAutoNum type="arabicPeriod"/>
            </a:pPr>
            <a:r>
              <a:rPr lang="sv-SE"/>
              <a:t>Define “local” search and “global” search. </a:t>
            </a:r>
            <a:endParaRPr/>
          </a:p>
        </p:txBody>
      </p:sp>
      <p:sp>
        <p:nvSpPr>
          <p:cNvPr id="462" name="Google Shape;462;p55"/>
          <p:cNvSpPr txBox="1"/>
          <p:nvPr/>
        </p:nvSpPr>
        <p:spPr>
          <a:xfrm>
            <a:off x="487275" y="2968800"/>
            <a:ext cx="8217900" cy="2099400"/>
          </a:xfrm>
          <a:prstGeom prst="rect">
            <a:avLst/>
          </a:prstGeom>
          <a:noFill/>
          <a:ln>
            <a:noFill/>
          </a:ln>
        </p:spPr>
        <p:txBody>
          <a:bodyPr anchorCtr="0" anchor="t" bIns="91425" lIns="91425" spcFirstLastPara="1" rIns="91425" wrap="square" tIns="91425">
            <a:spAutoFit/>
          </a:bodyPr>
          <a:lstStyle/>
          <a:p>
            <a:pPr indent="-381000" lvl="0" marL="457200" rtl="0" algn="l">
              <a:lnSpc>
                <a:spcPct val="115000"/>
              </a:lnSpc>
              <a:spcBef>
                <a:spcPts val="0"/>
              </a:spcBef>
              <a:spcAft>
                <a:spcPts val="0"/>
              </a:spcAft>
              <a:buClr>
                <a:schemeClr val="dk1"/>
              </a:buClr>
              <a:buSzPts val="2400"/>
              <a:buChar char="●"/>
            </a:pPr>
            <a:r>
              <a:rPr b="1" lang="sv-SE" sz="2400">
                <a:solidFill>
                  <a:schemeClr val="dk1"/>
                </a:solidFill>
              </a:rPr>
              <a:t>Local search:</a:t>
            </a:r>
            <a:r>
              <a:rPr lang="sv-SE" sz="2400">
                <a:solidFill>
                  <a:schemeClr val="dk1"/>
                </a:solidFill>
              </a:rPr>
              <a:t> formulate a solution, and improve by making small changes. </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sv-SE" sz="2400">
                <a:solidFill>
                  <a:schemeClr val="dk1"/>
                </a:solidFill>
              </a:rPr>
              <a:t>Global search:</a:t>
            </a:r>
            <a:r>
              <a:rPr lang="sv-SE" sz="2400">
                <a:solidFill>
                  <a:schemeClr val="dk1"/>
                </a:solidFill>
              </a:rPr>
              <a:t> more than one solution at a time, and freely change those solutions. </a:t>
            </a:r>
            <a:endParaRPr sz="2400">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
                                        <p:tgtEl>
                                          <p:spTgt spid="4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69" name="Google Shape;469;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9 - Automation</a:t>
            </a:r>
            <a:endParaRPr/>
          </a:p>
        </p:txBody>
      </p:sp>
      <p:sp>
        <p:nvSpPr>
          <p:cNvPr id="470" name="Google Shape;470;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Metaheuristic search techniques can be divided into local and global search techniques. </a:t>
            </a:r>
            <a:endParaRPr/>
          </a:p>
          <a:p>
            <a:pPr indent="-393700" lvl="0" marL="457200" rtl="0" algn="l">
              <a:spcBef>
                <a:spcPts val="1000"/>
              </a:spcBef>
              <a:spcAft>
                <a:spcPts val="0"/>
              </a:spcAft>
              <a:buSzPts val="2600"/>
              <a:buAutoNum type="arabicPeriod" startAt="2"/>
            </a:pPr>
            <a:r>
              <a:rPr lang="sv-SE"/>
              <a:t>Contrast the two approaches. What are the strengths and weaknesses of each? </a:t>
            </a:r>
            <a:endParaRPr/>
          </a:p>
        </p:txBody>
      </p:sp>
      <p:sp>
        <p:nvSpPr>
          <p:cNvPr id="471" name="Google Shape;471;p56"/>
          <p:cNvSpPr txBox="1"/>
          <p:nvPr/>
        </p:nvSpPr>
        <p:spPr>
          <a:xfrm>
            <a:off x="468900" y="3044125"/>
            <a:ext cx="8217900" cy="1674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sv-SE" sz="2400">
                <a:solidFill>
                  <a:schemeClr val="dk1"/>
                </a:solidFill>
              </a:rPr>
              <a:t>Local search:</a:t>
            </a:r>
            <a:r>
              <a:rPr lang="sv-SE" sz="2400">
                <a:solidFill>
                  <a:schemeClr val="dk1"/>
                </a:solidFill>
              </a:rPr>
              <a:t> Fast, easy to understand. Depend on initial guess to not get stuck. </a:t>
            </a:r>
            <a:endParaRPr sz="2400">
              <a:solidFill>
                <a:schemeClr val="dk1"/>
              </a:solidFill>
            </a:endParaRPr>
          </a:p>
          <a:p>
            <a:pPr indent="0" lvl="0" marL="0" rtl="0" algn="l">
              <a:lnSpc>
                <a:spcPct val="115000"/>
              </a:lnSpc>
              <a:spcBef>
                <a:spcPts val="0"/>
              </a:spcBef>
              <a:spcAft>
                <a:spcPts val="0"/>
              </a:spcAft>
              <a:buNone/>
            </a:pPr>
            <a:r>
              <a:rPr b="1" lang="sv-SE" sz="2400">
                <a:solidFill>
                  <a:schemeClr val="dk1"/>
                </a:solidFill>
              </a:rPr>
              <a:t>Global search:</a:t>
            </a:r>
            <a:r>
              <a:rPr lang="sv-SE" sz="2400">
                <a:solidFill>
                  <a:schemeClr val="dk1"/>
                </a:solidFill>
              </a:rPr>
              <a:t> Do not get stuck easily, but are slower.</a:t>
            </a:r>
            <a:r>
              <a:rPr lang="sv-SE" sz="2400">
                <a:solidFill>
                  <a:schemeClr val="dk1"/>
                </a:solidFill>
              </a:rPr>
              <a:t> </a:t>
            </a:r>
            <a:endParaRPr sz="2400">
              <a:solidFill>
                <a:schemeClr val="dk1"/>
              </a:solidFill>
            </a:endParaRPr>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1"/>
                                        </p:tgtEl>
                                        <p:attrNameLst>
                                          <p:attrName>style.visibility</p:attrName>
                                        </p:attrNameLst>
                                      </p:cBhvr>
                                      <p:to>
                                        <p:strVal val="visible"/>
                                      </p:to>
                                    </p:set>
                                    <p:animEffect filter="fade" transition="in">
                                      <p:cBhvr>
                                        <p:cTn dur="1"/>
                                        <p:tgtEl>
                                          <p:spTgt spid="4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78" name="Google Shape;478;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9 - Automation</a:t>
            </a:r>
            <a:endParaRPr/>
          </a:p>
        </p:txBody>
      </p:sp>
      <p:sp>
        <p:nvSpPr>
          <p:cNvPr id="479" name="Google Shape;479;p57"/>
          <p:cNvSpPr txBox="1"/>
          <p:nvPr>
            <p:ph idx="1" type="body"/>
          </p:nvPr>
        </p:nvSpPr>
        <p:spPr>
          <a:xfrm>
            <a:off x="468900" y="758001"/>
            <a:ext cx="8217900" cy="40047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393700" lvl="0" marL="457200" rtl="0" algn="l">
              <a:spcBef>
                <a:spcPts val="1000"/>
              </a:spcBef>
              <a:spcAft>
                <a:spcPts val="0"/>
              </a:spcAft>
              <a:buSzPts val="2600"/>
              <a:buAutoNum type="arabicPeriod" startAt="3"/>
            </a:pPr>
            <a:r>
              <a:rPr lang="sv-SE"/>
              <a:t>Choose and explain an algorithm. </a:t>
            </a:r>
            <a:endParaRPr/>
          </a:p>
        </p:txBody>
      </p:sp>
      <p:sp>
        <p:nvSpPr>
          <p:cNvPr id="480" name="Google Shape;480;p57"/>
          <p:cNvSpPr txBox="1"/>
          <p:nvPr/>
        </p:nvSpPr>
        <p:spPr>
          <a:xfrm>
            <a:off x="468900" y="1849850"/>
            <a:ext cx="8217900" cy="2961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sv-SE" sz="2400">
                <a:solidFill>
                  <a:schemeClr val="dk1"/>
                </a:solidFill>
              </a:rPr>
              <a:t>Simulated Annealing:</a:t>
            </a:r>
            <a:r>
              <a:rPr lang="sv-SE" sz="2400">
                <a:solidFill>
                  <a:schemeClr val="dk1"/>
                </a:solidFill>
              </a:rPr>
              <a:t> </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sv-SE" sz="2400">
                <a:solidFill>
                  <a:schemeClr val="dk1"/>
                </a:solidFill>
              </a:rPr>
              <a:t>Generate random initial solution.</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lang="sv-SE" sz="2400">
                <a:solidFill>
                  <a:schemeClr val="dk1"/>
                </a:solidFill>
              </a:rPr>
              <a:t>Each round, pick a neighbor. </a:t>
            </a:r>
            <a:endParaRPr sz="2400">
              <a:solidFill>
                <a:schemeClr val="dk1"/>
              </a:solidFill>
            </a:endParaRPr>
          </a:p>
          <a:p>
            <a:pPr indent="-355600" lvl="1" marL="914400" rtl="0" algn="l">
              <a:lnSpc>
                <a:spcPct val="115000"/>
              </a:lnSpc>
              <a:spcBef>
                <a:spcPts val="0"/>
              </a:spcBef>
              <a:spcAft>
                <a:spcPts val="0"/>
              </a:spcAft>
              <a:buClr>
                <a:schemeClr val="dk1"/>
              </a:buClr>
              <a:buSzPts val="2000"/>
              <a:buChar char="○"/>
            </a:pPr>
            <a:r>
              <a:rPr lang="sv-SE" sz="2000">
                <a:solidFill>
                  <a:schemeClr val="dk1"/>
                </a:solidFill>
              </a:rPr>
              <a:t>If better, make it new solution. </a:t>
            </a:r>
            <a:endParaRPr sz="2000">
              <a:solidFill>
                <a:schemeClr val="dk1"/>
              </a:solidFill>
            </a:endParaRPr>
          </a:p>
          <a:p>
            <a:pPr indent="-355600" lvl="1" marL="914400" rtl="0" algn="l">
              <a:lnSpc>
                <a:spcPct val="115000"/>
              </a:lnSpc>
              <a:spcBef>
                <a:spcPts val="0"/>
              </a:spcBef>
              <a:spcAft>
                <a:spcPts val="0"/>
              </a:spcAft>
              <a:buClr>
                <a:schemeClr val="dk1"/>
              </a:buClr>
              <a:buSzPts val="2000"/>
              <a:buChar char="○"/>
            </a:pPr>
            <a:r>
              <a:rPr lang="sv-SE" sz="2000">
                <a:solidFill>
                  <a:schemeClr val="dk1"/>
                </a:solidFill>
              </a:rPr>
              <a:t>If worse, make it solution based on result of a probability.</a:t>
            </a:r>
            <a:endParaRPr sz="2000">
              <a:solidFill>
                <a:schemeClr val="dk1"/>
              </a:solidFill>
            </a:endParaRPr>
          </a:p>
          <a:p>
            <a:pPr indent="-381000" lvl="0" marL="457200" rtl="0" algn="l">
              <a:lnSpc>
                <a:spcPct val="115000"/>
              </a:lnSpc>
              <a:spcBef>
                <a:spcPts val="0"/>
              </a:spcBef>
              <a:spcAft>
                <a:spcPts val="0"/>
              </a:spcAft>
              <a:buClr>
                <a:schemeClr val="dk1"/>
              </a:buClr>
              <a:buSzPts val="2400"/>
              <a:buChar char="●"/>
            </a:pPr>
            <a:r>
              <a:rPr lang="sv-SE" sz="2400">
                <a:solidFill>
                  <a:schemeClr val="dk1"/>
                </a:solidFill>
              </a:rPr>
              <a:t>Probability of accepting worse solution decreases over time - allows rapid early exploration.</a:t>
            </a:r>
            <a:endParaRPr sz="24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0"/>
                                        </p:tgtEl>
                                        <p:attrNameLst>
                                          <p:attrName>style.visibility</p:attrName>
                                        </p:attrNameLst>
                                      </p:cBhvr>
                                      <p:to>
                                        <p:strVal val="visible"/>
                                      </p:to>
                                    </p:set>
                                    <p:animEffect filter="fade" transition="in">
                                      <p:cBhvr>
                                        <p:cTn dur="1"/>
                                        <p:tgtEl>
                                          <p:spTgt spid="4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87" name="Google Shape;487;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a:t>
            </a:r>
            <a:r>
              <a:rPr lang="sv-SE"/>
              <a:t> 10 - Research in SPLs</a:t>
            </a:r>
            <a:endParaRPr/>
          </a:p>
        </p:txBody>
      </p:sp>
      <p:sp>
        <p:nvSpPr>
          <p:cNvPr id="488" name="Google Shape;488;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Read the following research paper: “Variability Management With The Virtual Platform”</a:t>
            </a:r>
            <a:endParaRPr/>
          </a:p>
          <a:p>
            <a:pPr indent="-387350" lvl="0" marL="457200" rtl="0" algn="l">
              <a:spcBef>
                <a:spcPts val="1000"/>
              </a:spcBef>
              <a:spcAft>
                <a:spcPts val="0"/>
              </a:spcAft>
              <a:buSzPts val="2500"/>
              <a:buAutoNum type="arabicPeriod"/>
            </a:pPr>
            <a:r>
              <a:rPr lang="sv-SE" sz="2500"/>
              <a:t>What problem are the authors attempting to address?</a:t>
            </a:r>
            <a:endParaRPr sz="2500"/>
          </a:p>
          <a:p>
            <a:pPr indent="-387350" lvl="0" marL="457200" rtl="0" algn="l">
              <a:spcBef>
                <a:spcPts val="0"/>
              </a:spcBef>
              <a:spcAft>
                <a:spcPts val="0"/>
              </a:spcAft>
              <a:buSzPts val="2500"/>
              <a:buAutoNum type="arabicPeriod"/>
            </a:pPr>
            <a:r>
              <a:rPr lang="sv-SE" sz="2500"/>
              <a:t>Why is this problem important to address?</a:t>
            </a:r>
            <a:endParaRPr sz="2500"/>
          </a:p>
          <a:p>
            <a:pPr indent="-387350" lvl="0" marL="457200" rtl="0" algn="l">
              <a:spcBef>
                <a:spcPts val="0"/>
              </a:spcBef>
              <a:spcAft>
                <a:spcPts val="0"/>
              </a:spcAft>
              <a:buSzPts val="2500"/>
              <a:buAutoNum type="arabicPeriod"/>
            </a:pPr>
            <a:r>
              <a:rPr lang="sv-SE" sz="2500"/>
              <a:t>What did the authors do to address this problem?</a:t>
            </a:r>
            <a:endParaRPr sz="2500"/>
          </a:p>
          <a:p>
            <a:pPr indent="-387350" lvl="0" marL="457200" rtl="0" algn="l">
              <a:spcBef>
                <a:spcPts val="0"/>
              </a:spcBef>
              <a:spcAft>
                <a:spcPts val="0"/>
              </a:spcAft>
              <a:buSzPts val="2500"/>
              <a:buAutoNum type="arabicPeriod"/>
            </a:pPr>
            <a:r>
              <a:rPr lang="sv-SE" sz="2500"/>
              <a:t>What conclusions did they come to?</a:t>
            </a:r>
            <a:endParaRPr sz="2500"/>
          </a:p>
          <a:p>
            <a:pPr indent="-387350" lvl="0" marL="457200" rtl="0" algn="l">
              <a:spcBef>
                <a:spcPts val="0"/>
              </a:spcBef>
              <a:spcAft>
                <a:spcPts val="0"/>
              </a:spcAft>
              <a:buSzPts val="2500"/>
              <a:buAutoNum type="arabicPeriod"/>
            </a:pPr>
            <a:r>
              <a:rPr lang="sv-SE" sz="2500"/>
              <a:t>What is one thing you think could be done to extend this work in the future? </a:t>
            </a:r>
            <a:endParaRPr sz="2500"/>
          </a:p>
          <a:p>
            <a:pPr indent="0" lvl="0" marL="0" rtl="0" algn="l">
              <a:spcBef>
                <a:spcPts val="1000"/>
              </a:spcBef>
              <a:spcAft>
                <a:spcPts val="0"/>
              </a:spcAft>
              <a:buNone/>
            </a:pPr>
            <a:r>
              <a:t/>
            </a:r>
            <a:endParaRPr sz="25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95" name="Google Shape;495;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10 - Research in SPLs</a:t>
            </a:r>
            <a:endParaRPr/>
          </a:p>
        </p:txBody>
      </p:sp>
      <p:sp>
        <p:nvSpPr>
          <p:cNvPr id="496" name="Google Shape;496;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What problem are the authors addressing?</a:t>
            </a:r>
            <a:endParaRPr b="1"/>
          </a:p>
          <a:p>
            <a:pPr indent="-381000" lvl="0" marL="457200" rtl="0" algn="l">
              <a:spcBef>
                <a:spcPts val="1000"/>
              </a:spcBef>
              <a:spcAft>
                <a:spcPts val="0"/>
              </a:spcAft>
              <a:buSzPts val="2400"/>
              <a:buChar char="•"/>
            </a:pPr>
            <a:r>
              <a:rPr lang="sv-SE" sz="2400"/>
              <a:t>Clone &amp; Own: New variant created by cloning existing code and making changes.</a:t>
            </a:r>
            <a:endParaRPr sz="2400"/>
          </a:p>
          <a:p>
            <a:pPr indent="-355600" lvl="1" marL="914400" rtl="0" algn="l">
              <a:spcBef>
                <a:spcPts val="500"/>
              </a:spcBef>
              <a:spcAft>
                <a:spcPts val="0"/>
              </a:spcAft>
              <a:buSzPts val="2000"/>
              <a:buChar char="•"/>
            </a:pPr>
            <a:r>
              <a:rPr lang="sv-SE" sz="2000"/>
              <a:t>Flexible, inexpensive to start, but hard to maintain and does not scale to large number of variants.</a:t>
            </a:r>
            <a:endParaRPr sz="2000"/>
          </a:p>
          <a:p>
            <a:pPr indent="-381000" lvl="0" marL="457200" rtl="0" algn="l">
              <a:spcBef>
                <a:spcPts val="1000"/>
              </a:spcBef>
              <a:spcAft>
                <a:spcPts val="0"/>
              </a:spcAft>
              <a:buSzPts val="2400"/>
              <a:buChar char="•"/>
            </a:pPr>
            <a:r>
              <a:rPr lang="sv-SE" sz="2400"/>
              <a:t>Product line development: Asset platform, compose new products from platform</a:t>
            </a:r>
            <a:endParaRPr sz="2400"/>
          </a:p>
          <a:p>
            <a:pPr indent="-355600" lvl="1" marL="914400" rtl="0" algn="l">
              <a:spcBef>
                <a:spcPts val="500"/>
              </a:spcBef>
              <a:spcAft>
                <a:spcPts val="0"/>
              </a:spcAft>
              <a:buSzPts val="2000"/>
              <a:buChar char="•"/>
            </a:pPr>
            <a:r>
              <a:rPr lang="sv-SE" sz="2000"/>
              <a:t>Expensive upfront effort, but scales well.</a:t>
            </a:r>
            <a:endParaRPr sz="2000"/>
          </a:p>
          <a:p>
            <a:pPr indent="-381000" lvl="0" marL="457200" rtl="0" algn="l">
              <a:spcBef>
                <a:spcPts val="1000"/>
              </a:spcBef>
              <a:spcAft>
                <a:spcPts val="0"/>
              </a:spcAft>
              <a:buSzPts val="2400"/>
              <a:buChar char="•"/>
            </a:pPr>
            <a:r>
              <a:rPr lang="sv-SE" sz="2400"/>
              <a:t>Authors want to ease transition.</a:t>
            </a:r>
            <a:endParaRPr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03" name="Google Shape;503;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10 - Research in SPLs</a:t>
            </a:r>
            <a:endParaRPr/>
          </a:p>
        </p:txBody>
      </p:sp>
      <p:sp>
        <p:nvSpPr>
          <p:cNvPr id="504" name="Google Shape;504;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Why is this problem important to address?</a:t>
            </a:r>
            <a:endParaRPr b="1"/>
          </a:p>
          <a:p>
            <a:pPr indent="-393700" lvl="0" marL="457200" rtl="0" algn="l">
              <a:spcBef>
                <a:spcPts val="1000"/>
              </a:spcBef>
              <a:spcAft>
                <a:spcPts val="0"/>
              </a:spcAft>
              <a:buSzPts val="2600"/>
              <a:buChar char="•"/>
            </a:pPr>
            <a:r>
              <a:rPr lang="sv-SE"/>
              <a:t>Very expensive to start with a platform.</a:t>
            </a:r>
            <a:endParaRPr/>
          </a:p>
          <a:p>
            <a:pPr indent="-393700" lvl="0" marL="457200" rtl="0" algn="l">
              <a:spcBef>
                <a:spcPts val="1000"/>
              </a:spcBef>
              <a:spcAft>
                <a:spcPts val="0"/>
              </a:spcAft>
              <a:buSzPts val="2600"/>
              <a:buChar char="•"/>
            </a:pPr>
            <a:r>
              <a:rPr lang="sv-SE"/>
              <a:t>Many developers </a:t>
            </a:r>
            <a:r>
              <a:rPr i="1" lang="sv-SE"/>
              <a:t>cannot</a:t>
            </a:r>
            <a:r>
              <a:rPr lang="sv-SE"/>
              <a:t> start with SPL.</a:t>
            </a:r>
            <a:endParaRPr/>
          </a:p>
          <a:p>
            <a:pPr indent="-393700" lvl="0" marL="457200" rtl="0" algn="l">
              <a:spcBef>
                <a:spcPts val="1000"/>
              </a:spcBef>
              <a:spcAft>
                <a:spcPts val="0"/>
              </a:spcAft>
              <a:buSzPts val="2600"/>
              <a:buChar char="•"/>
            </a:pPr>
            <a:r>
              <a:rPr lang="sv-SE"/>
              <a:t>Transition is difficult and failure has high consequences (bad or cancelled products).</a:t>
            </a:r>
            <a:endParaRPr/>
          </a:p>
          <a:p>
            <a:pPr indent="-393700" lvl="0" marL="457200" rtl="0" algn="l">
              <a:spcBef>
                <a:spcPts val="1000"/>
              </a:spcBef>
              <a:spcAft>
                <a:spcPts val="0"/>
              </a:spcAft>
              <a:buSzPts val="2600"/>
              <a:buChar char="•"/>
            </a:pPr>
            <a:r>
              <a:rPr lang="sv-SE"/>
              <a:t>Simple, incremental transition methods can reduce that risk.</a:t>
            </a:r>
            <a:endParaRPr/>
          </a:p>
          <a:p>
            <a:pPr indent="0" lvl="0" marL="0" rtl="0" algn="l">
              <a:spcBef>
                <a:spcPts val="100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11" name="Google Shape;511;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10 - Research in SPLs</a:t>
            </a:r>
            <a:endParaRPr/>
          </a:p>
        </p:txBody>
      </p:sp>
      <p:sp>
        <p:nvSpPr>
          <p:cNvPr id="512" name="Google Shape;512;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What did the authors do to address this problem?</a:t>
            </a:r>
            <a:endParaRPr b="1"/>
          </a:p>
          <a:p>
            <a:pPr indent="-393700" lvl="0" marL="457200" rtl="0" algn="l">
              <a:spcBef>
                <a:spcPts val="1000"/>
              </a:spcBef>
              <a:spcAft>
                <a:spcPts val="0"/>
              </a:spcAft>
              <a:buSzPts val="2600"/>
              <a:buChar char="•"/>
            </a:pPr>
            <a:r>
              <a:rPr lang="sv-SE"/>
              <a:t>Virtual platform collects metadata (features, feature locations, clone traces).</a:t>
            </a:r>
            <a:endParaRPr/>
          </a:p>
          <a:p>
            <a:pPr indent="-393700" lvl="0" marL="457200" rtl="0" algn="l">
              <a:spcBef>
                <a:spcPts val="0"/>
              </a:spcBef>
              <a:spcAft>
                <a:spcPts val="0"/>
              </a:spcAft>
              <a:buSzPts val="2600"/>
              <a:buChar char="•"/>
            </a:pPr>
            <a:r>
              <a:rPr lang="sv-SE"/>
              <a:t>Metadata used in operators available to developers</a:t>
            </a:r>
            <a:endParaRPr/>
          </a:p>
          <a:p>
            <a:pPr indent="-368300" lvl="1" marL="914400" rtl="0" algn="l">
              <a:spcBef>
                <a:spcPts val="0"/>
              </a:spcBef>
              <a:spcAft>
                <a:spcPts val="0"/>
              </a:spcAft>
              <a:buSzPts val="2200"/>
              <a:buChar char="•"/>
            </a:pPr>
            <a:r>
              <a:rPr lang="sv-SE"/>
              <a:t>Clone and feature creation/evolution/management.</a:t>
            </a:r>
            <a:endParaRPr/>
          </a:p>
          <a:p>
            <a:pPr indent="-393700" lvl="0" marL="457200" rtl="0" algn="l">
              <a:spcBef>
                <a:spcPts val="0"/>
              </a:spcBef>
              <a:spcAft>
                <a:spcPts val="0"/>
              </a:spcAft>
              <a:buSzPts val="2600"/>
              <a:buChar char="•"/>
            </a:pPr>
            <a:r>
              <a:rPr lang="sv-SE"/>
              <a:t>Operators allow management of clones, transition to platform.</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19" name="Google Shape;519;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10 - Research in SPLs</a:t>
            </a:r>
            <a:endParaRPr/>
          </a:p>
        </p:txBody>
      </p:sp>
      <p:sp>
        <p:nvSpPr>
          <p:cNvPr id="520" name="Google Shape;520;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What conclusions did they come to?</a:t>
            </a:r>
            <a:endParaRPr b="1"/>
          </a:p>
          <a:p>
            <a:pPr indent="-393700" lvl="0" marL="457200" rtl="0" algn="l">
              <a:spcBef>
                <a:spcPts val="1000"/>
              </a:spcBef>
              <a:spcAft>
                <a:spcPts val="0"/>
              </a:spcAft>
              <a:buSzPts val="2600"/>
              <a:buChar char="•"/>
            </a:pPr>
            <a:r>
              <a:rPr lang="sv-SE"/>
              <a:t>Costs - maintaining features, dealing with omissions during feature maintenance.</a:t>
            </a:r>
            <a:endParaRPr/>
          </a:p>
          <a:p>
            <a:pPr indent="-393700" lvl="0" marL="457200" rtl="0" algn="l">
              <a:spcBef>
                <a:spcPts val="0"/>
              </a:spcBef>
              <a:spcAft>
                <a:spcPts val="0"/>
              </a:spcAft>
              <a:buSzPts val="2600"/>
              <a:buChar char="•"/>
            </a:pPr>
            <a:r>
              <a:rPr lang="sv-SE"/>
              <a:t>Benefits - reduced manual feature location, clone detection and maintenance.</a:t>
            </a:r>
            <a:endParaRPr/>
          </a:p>
          <a:p>
            <a:pPr indent="-393700" lvl="0" marL="457200" rtl="0" algn="l">
              <a:spcBef>
                <a:spcPts val="0"/>
              </a:spcBef>
              <a:spcAft>
                <a:spcPts val="0"/>
              </a:spcAft>
              <a:buSzPts val="2600"/>
              <a:buChar char="•"/>
            </a:pPr>
            <a:r>
              <a:rPr lang="sv-SE"/>
              <a:t>Benefits far outweigh costs.</a:t>
            </a:r>
            <a:endParaRPr/>
          </a:p>
          <a:p>
            <a:pPr indent="-393700" lvl="0" marL="457200" rtl="0" algn="l">
              <a:spcBef>
                <a:spcPts val="0"/>
              </a:spcBef>
              <a:spcAft>
                <a:spcPts val="0"/>
              </a:spcAft>
              <a:buSzPts val="2600"/>
              <a:buChar char="•"/>
            </a:pPr>
            <a:r>
              <a:rPr lang="sv-SE"/>
              <a:t>Reduced effort from pure clone &amp; own.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27" name="Google Shape;527;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10 - Research in SPLs</a:t>
            </a:r>
            <a:endParaRPr/>
          </a:p>
        </p:txBody>
      </p:sp>
      <p:sp>
        <p:nvSpPr>
          <p:cNvPr id="528" name="Google Shape;528;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What is one thing you think could be done to extend this work in the future? </a:t>
            </a:r>
            <a:endParaRPr b="1"/>
          </a:p>
          <a:p>
            <a:pPr indent="-393700" lvl="0" marL="457200" rtl="0" algn="l">
              <a:spcBef>
                <a:spcPts val="1000"/>
              </a:spcBef>
              <a:spcAft>
                <a:spcPts val="0"/>
              </a:spcAft>
              <a:buSzPts val="2600"/>
              <a:buChar char="•"/>
            </a:pPr>
            <a:r>
              <a:rPr lang="sv-SE"/>
              <a:t>Use metadata to train a prediction model.</a:t>
            </a:r>
            <a:endParaRPr/>
          </a:p>
          <a:p>
            <a:pPr indent="-368300" lvl="1" marL="914400" rtl="0" algn="l">
              <a:spcBef>
                <a:spcPts val="0"/>
              </a:spcBef>
              <a:spcAft>
                <a:spcPts val="0"/>
              </a:spcAft>
              <a:buSzPts val="2200"/>
              <a:buChar char="•"/>
            </a:pPr>
            <a:r>
              <a:rPr lang="sv-SE"/>
              <a:t>Could predict feature-to-asset mappings.</a:t>
            </a:r>
            <a:endParaRPr/>
          </a:p>
          <a:p>
            <a:pPr indent="-368300" lvl="1" marL="914400" rtl="0" algn="l">
              <a:spcBef>
                <a:spcPts val="0"/>
              </a:spcBef>
              <a:spcAft>
                <a:spcPts val="0"/>
              </a:spcAft>
              <a:buSzPts val="2200"/>
              <a:buChar char="•"/>
            </a:pPr>
            <a:r>
              <a:rPr lang="sv-SE"/>
              <a:t>Could suggest operators to the developer that they may want to apply.</a:t>
            </a:r>
            <a:endParaRPr/>
          </a:p>
          <a:p>
            <a:pPr indent="-342900" lvl="2" marL="1371600" rtl="0" algn="l">
              <a:spcBef>
                <a:spcPts val="0"/>
              </a:spcBef>
              <a:spcAft>
                <a:spcPts val="0"/>
              </a:spcAft>
              <a:buSzPts val="1800"/>
              <a:buChar char="•"/>
            </a:pPr>
            <a:r>
              <a:rPr lang="sv-SE"/>
              <a:t>(You are moving code - perhaps you should use the “move asset” operator?)</a:t>
            </a:r>
            <a:endParaRPr/>
          </a:p>
          <a:p>
            <a:pPr indent="-393700" lvl="0" marL="457200" rtl="0" algn="l">
              <a:spcBef>
                <a:spcPts val="0"/>
              </a:spcBef>
              <a:spcAft>
                <a:spcPts val="0"/>
              </a:spcAft>
              <a:buSzPts val="2600"/>
              <a:buChar char="•"/>
            </a:pPr>
            <a:r>
              <a:rPr lang="sv-SE"/>
              <a:t>You do NOT need to be an expert - just think a little and try to be creative!</a:t>
            </a:r>
            <a:endParaRPr/>
          </a:p>
          <a:p>
            <a:pPr indent="0" lvl="0" marL="0" rtl="0" algn="l">
              <a:spcBef>
                <a:spcPts val="10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9" name="Google Shape;119;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1 - Domain/Application</a:t>
            </a:r>
            <a:endParaRPr/>
          </a:p>
        </p:txBody>
      </p:sp>
      <p:sp>
        <p:nvSpPr>
          <p:cNvPr id="120" name="Google Shape;120;p19"/>
          <p:cNvSpPr txBox="1"/>
          <p:nvPr>
            <p:ph idx="1" type="body"/>
          </p:nvPr>
        </p:nvSpPr>
        <p:spPr>
          <a:xfrm>
            <a:off x="468900" y="2621046"/>
            <a:ext cx="8217900" cy="21417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Extend the Platform</a:t>
            </a:r>
            <a:r>
              <a:rPr lang="sv-SE" sz="2400"/>
              <a:t>: Easy to support. Few hardware incompatibilities. Gamers would appreciate the option.</a:t>
            </a:r>
            <a:endParaRPr sz="2400"/>
          </a:p>
          <a:p>
            <a:pPr indent="-381000" lvl="0" marL="457200" rtl="0" algn="l">
              <a:spcBef>
                <a:spcPts val="0"/>
              </a:spcBef>
              <a:spcAft>
                <a:spcPts val="0"/>
              </a:spcAft>
              <a:buSzPts val="2400"/>
              <a:buChar char="•"/>
            </a:pPr>
            <a:r>
              <a:rPr b="1" lang="sv-SE" sz="2400"/>
              <a:t>One Product:</a:t>
            </a:r>
            <a:r>
              <a:rPr lang="sv-SE" sz="2400"/>
              <a:t> Limited customer base. Potential hardware incompatibility. Performance will change in the future.</a:t>
            </a:r>
            <a:endParaRPr sz="2400"/>
          </a:p>
        </p:txBody>
      </p:sp>
      <p:pic>
        <p:nvPicPr>
          <p:cNvPr id="121" name="Google Shape;121;p19"/>
          <p:cNvPicPr preferRelativeResize="0"/>
          <p:nvPr/>
        </p:nvPicPr>
        <p:blipFill>
          <a:blip r:embed="rId3">
            <a:alphaModFix/>
          </a:blip>
          <a:stretch>
            <a:fillRect/>
          </a:stretch>
        </p:blipFill>
        <p:spPr>
          <a:xfrm>
            <a:off x="198175" y="1445000"/>
            <a:ext cx="4918100" cy="1142825"/>
          </a:xfrm>
          <a:prstGeom prst="rect">
            <a:avLst/>
          </a:prstGeom>
          <a:noFill/>
          <a:ln>
            <a:noFill/>
          </a:ln>
        </p:spPr>
      </p:pic>
      <p:sp>
        <p:nvSpPr>
          <p:cNvPr id="122" name="Google Shape;122;p19"/>
          <p:cNvSpPr txBox="1"/>
          <p:nvPr/>
        </p:nvSpPr>
        <p:spPr>
          <a:xfrm>
            <a:off x="5333000" y="1398675"/>
            <a:ext cx="354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23" name="Google Shape;123;p19"/>
          <p:cNvSpPr txBox="1"/>
          <p:nvPr/>
        </p:nvSpPr>
        <p:spPr>
          <a:xfrm>
            <a:off x="5224725" y="1308425"/>
            <a:ext cx="38259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SE" sz="2000">
                <a:solidFill>
                  <a:schemeClr val="dk1"/>
                </a:solidFill>
              </a:rPr>
              <a:t>2K resolution for video games (offering good balance between image sharpness and game speed). </a:t>
            </a:r>
            <a:endParaRPr b="1"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0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35" name="Google Shape;535;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Wrap-Up</a:t>
            </a:r>
            <a:endParaRPr/>
          </a:p>
        </p:txBody>
      </p:sp>
      <p:sp>
        <p:nvSpPr>
          <p:cNvPr id="536" name="Google Shape;536;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i="1" lang="sv-SE" u="sng"/>
              <a:t>Thank you for making this a great course!</a:t>
            </a:r>
            <a:endParaRPr b="1" i="1" u="sng"/>
          </a:p>
          <a:p>
            <a:pPr indent="-393700" lvl="0" marL="457200" rtl="0" algn="l">
              <a:spcBef>
                <a:spcPts val="1000"/>
              </a:spcBef>
              <a:spcAft>
                <a:spcPts val="0"/>
              </a:spcAft>
              <a:buSzPts val="2600"/>
              <a:buChar char="•"/>
            </a:pPr>
            <a:r>
              <a:rPr lang="sv-SE"/>
              <a:t> Any remaining questions?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30" name="Google Shape;130;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1 - Domain/Application</a:t>
            </a:r>
            <a:endParaRPr/>
          </a:p>
        </p:txBody>
      </p:sp>
      <p:sp>
        <p:nvSpPr>
          <p:cNvPr id="131" name="Google Shape;131;p20"/>
          <p:cNvSpPr txBox="1"/>
          <p:nvPr>
            <p:ph idx="1" type="body"/>
          </p:nvPr>
        </p:nvSpPr>
        <p:spPr>
          <a:xfrm>
            <a:off x="468900" y="2621046"/>
            <a:ext cx="8217900" cy="21417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Extend the Platform or Ignore</a:t>
            </a:r>
            <a:r>
              <a:rPr lang="sv-SE" sz="2400"/>
              <a:t>: Would require extensive effort to create and manage. Would need to work on all hardware. Could earn a lot of additional </a:t>
            </a:r>
            <a:r>
              <a:rPr lang="sv-SE" sz="2400"/>
              <a:t>revenue</a:t>
            </a:r>
            <a:r>
              <a:rPr lang="sv-SE" sz="2400"/>
              <a:t> - so may be worth the effort, but can argue either way. </a:t>
            </a:r>
            <a:endParaRPr sz="2400"/>
          </a:p>
        </p:txBody>
      </p:sp>
      <p:pic>
        <p:nvPicPr>
          <p:cNvPr id="132" name="Google Shape;132;p20"/>
          <p:cNvPicPr preferRelativeResize="0"/>
          <p:nvPr/>
        </p:nvPicPr>
        <p:blipFill>
          <a:blip r:embed="rId3">
            <a:alphaModFix/>
          </a:blip>
          <a:stretch>
            <a:fillRect/>
          </a:stretch>
        </p:blipFill>
        <p:spPr>
          <a:xfrm>
            <a:off x="198175" y="1445000"/>
            <a:ext cx="4918100" cy="1142825"/>
          </a:xfrm>
          <a:prstGeom prst="rect">
            <a:avLst/>
          </a:prstGeom>
          <a:noFill/>
          <a:ln>
            <a:noFill/>
          </a:ln>
        </p:spPr>
      </p:pic>
      <p:sp>
        <p:nvSpPr>
          <p:cNvPr id="133" name="Google Shape;133;p20"/>
          <p:cNvSpPr txBox="1"/>
          <p:nvPr/>
        </p:nvSpPr>
        <p:spPr>
          <a:xfrm>
            <a:off x="5333000" y="1398675"/>
            <a:ext cx="354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34" name="Google Shape;134;p20"/>
          <p:cNvSpPr txBox="1"/>
          <p:nvPr/>
        </p:nvSpPr>
        <p:spPr>
          <a:xfrm>
            <a:off x="5224725" y="1308425"/>
            <a:ext cx="38259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SE" sz="2000">
                <a:solidFill>
                  <a:schemeClr val="dk1"/>
                </a:solidFill>
              </a:rPr>
              <a:t>App Store where developers can publish their own media apps, and customers can select the ones they want.</a:t>
            </a:r>
            <a:endParaRPr b="1"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41" name="Google Shape;141;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1 - Domain/Application</a:t>
            </a:r>
            <a:endParaRPr/>
          </a:p>
        </p:txBody>
      </p:sp>
      <p:sp>
        <p:nvSpPr>
          <p:cNvPr id="142" name="Google Shape;142;p21"/>
          <p:cNvSpPr txBox="1"/>
          <p:nvPr>
            <p:ph idx="1" type="body"/>
          </p:nvPr>
        </p:nvSpPr>
        <p:spPr>
          <a:xfrm>
            <a:off x="468900" y="2621046"/>
            <a:ext cx="8217900" cy="21417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Single Product</a:t>
            </a:r>
            <a:r>
              <a:rPr lang="sv-SE" sz="2400"/>
              <a:t>: Relatively little development work, and may sell a lot of TVs to that restaurant. </a:t>
            </a:r>
            <a:endParaRPr sz="2400"/>
          </a:p>
          <a:p>
            <a:pPr indent="-381000" lvl="0" marL="457200" rtl="0" algn="l">
              <a:spcBef>
                <a:spcPts val="0"/>
              </a:spcBef>
              <a:spcAft>
                <a:spcPts val="0"/>
              </a:spcAft>
              <a:buSzPts val="2400"/>
              <a:buChar char="•"/>
            </a:pPr>
            <a:r>
              <a:rPr lang="sv-SE" sz="2400"/>
              <a:t>Remote could be added to platform and sold with future products (or as an add-on).</a:t>
            </a:r>
            <a:endParaRPr sz="2400"/>
          </a:p>
        </p:txBody>
      </p:sp>
      <p:pic>
        <p:nvPicPr>
          <p:cNvPr id="143" name="Google Shape;143;p21"/>
          <p:cNvPicPr preferRelativeResize="0"/>
          <p:nvPr/>
        </p:nvPicPr>
        <p:blipFill>
          <a:blip r:embed="rId3">
            <a:alphaModFix/>
          </a:blip>
          <a:stretch>
            <a:fillRect/>
          </a:stretch>
        </p:blipFill>
        <p:spPr>
          <a:xfrm>
            <a:off x="198175" y="1445000"/>
            <a:ext cx="4918100" cy="1142825"/>
          </a:xfrm>
          <a:prstGeom prst="rect">
            <a:avLst/>
          </a:prstGeom>
          <a:noFill/>
          <a:ln>
            <a:noFill/>
          </a:ln>
        </p:spPr>
      </p:pic>
      <p:sp>
        <p:nvSpPr>
          <p:cNvPr id="144" name="Google Shape;144;p21"/>
          <p:cNvSpPr txBox="1"/>
          <p:nvPr/>
        </p:nvSpPr>
        <p:spPr>
          <a:xfrm>
            <a:off x="5333000" y="1398675"/>
            <a:ext cx="3546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145" name="Google Shape;145;p21"/>
          <p:cNvSpPr txBox="1"/>
          <p:nvPr/>
        </p:nvSpPr>
        <p:spPr>
          <a:xfrm>
            <a:off x="5224725" y="1308425"/>
            <a:ext cx="3825900" cy="141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sv-SE" sz="2000">
                <a:solidFill>
                  <a:schemeClr val="dk1"/>
                </a:solidFill>
              </a:rPr>
              <a:t>TVs for a </a:t>
            </a:r>
            <a:r>
              <a:rPr b="1" lang="sv-SE" sz="2000">
                <a:solidFill>
                  <a:schemeClr val="dk1"/>
                </a:solidFill>
              </a:rPr>
              <a:t>restaurant</a:t>
            </a:r>
            <a:r>
              <a:rPr b="1" lang="sv-SE" sz="2000">
                <a:solidFill>
                  <a:schemeClr val="dk1"/>
                </a:solidFill>
              </a:rPr>
              <a:t> chain that display a special app, and have a remote with simplified button layout.</a:t>
            </a:r>
            <a:endParaRPr b="1" sz="2000">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52" name="Google Shape;152;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2 - Feature Modelling</a:t>
            </a:r>
            <a:endParaRPr/>
          </a:p>
        </p:txBody>
      </p:sp>
      <p:sp>
        <p:nvSpPr>
          <p:cNvPr id="153" name="Google Shape;153;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You are developing a </a:t>
            </a:r>
            <a:r>
              <a:rPr b="1" lang="sv-SE"/>
              <a:t>word processor</a:t>
            </a:r>
            <a:r>
              <a:rPr lang="sv-SE"/>
              <a:t> as a software product line, so that you can easily provide different feature sets for different types of customers.</a:t>
            </a:r>
            <a:endParaRPr/>
          </a:p>
          <a:p>
            <a:pPr indent="-393700" lvl="0" marL="457200" rtl="0" algn="l">
              <a:spcBef>
                <a:spcPts val="1000"/>
              </a:spcBef>
              <a:spcAft>
                <a:spcPts val="0"/>
              </a:spcAft>
              <a:buSzPts val="2600"/>
              <a:buAutoNum type="arabicPeriod"/>
            </a:pPr>
            <a:r>
              <a:rPr lang="sv-SE"/>
              <a:t>Analyze the domain and identify a set of features. </a:t>
            </a:r>
            <a:endParaRPr/>
          </a:p>
          <a:p>
            <a:pPr indent="-393700" lvl="0" marL="457200" rtl="0" algn="l">
              <a:spcBef>
                <a:spcPts val="1000"/>
              </a:spcBef>
              <a:spcAft>
                <a:spcPts val="0"/>
              </a:spcAft>
              <a:buSzPts val="2600"/>
              <a:buAutoNum type="arabicPeriod"/>
            </a:pPr>
            <a:r>
              <a:rPr lang="sv-SE"/>
              <a:t>Model the domain with a feature diagram. </a:t>
            </a:r>
            <a:endParaRPr sz="1100">
              <a:solidFill>
                <a:srgbClr val="000000"/>
              </a:solidFill>
            </a:endParaRPr>
          </a:p>
          <a:p>
            <a:pPr indent="0" lvl="0" marL="0" rtl="0" algn="l">
              <a:spcBef>
                <a:spcPts val="10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0" name="Google Shape;160;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2 - Feature Modelling</a:t>
            </a:r>
            <a:endParaRPr/>
          </a:p>
        </p:txBody>
      </p:sp>
      <p:sp>
        <p:nvSpPr>
          <p:cNvPr id="161" name="Google Shape;161;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Some items to consider: </a:t>
            </a:r>
            <a:endParaRPr/>
          </a:p>
          <a:p>
            <a:pPr indent="-361950" lvl="0" marL="457200" rtl="0" algn="l">
              <a:spcBef>
                <a:spcPts val="1000"/>
              </a:spcBef>
              <a:spcAft>
                <a:spcPts val="0"/>
              </a:spcAft>
              <a:buSzPts val="2100"/>
              <a:buChar char="●"/>
            </a:pPr>
            <a:r>
              <a:rPr lang="sv-SE" sz="2100"/>
              <a:t>Which features will be requested by many customers? </a:t>
            </a:r>
            <a:endParaRPr sz="2100"/>
          </a:p>
          <a:p>
            <a:pPr indent="-361950" lvl="0" marL="457200" rtl="0" algn="l">
              <a:spcBef>
                <a:spcPts val="1000"/>
              </a:spcBef>
              <a:spcAft>
                <a:spcPts val="0"/>
              </a:spcAft>
              <a:buSzPts val="2100"/>
              <a:buChar char="●"/>
            </a:pPr>
            <a:r>
              <a:rPr lang="sv-SE" sz="2100"/>
              <a:t>Which features will be requested only by a few customers? </a:t>
            </a:r>
            <a:endParaRPr sz="2100"/>
          </a:p>
          <a:p>
            <a:pPr indent="-361950" lvl="0" marL="457200" rtl="0" algn="l">
              <a:spcBef>
                <a:spcPts val="1000"/>
              </a:spcBef>
              <a:spcAft>
                <a:spcPts val="0"/>
              </a:spcAft>
              <a:buSzPts val="2100"/>
              <a:buChar char="●"/>
            </a:pPr>
            <a:r>
              <a:rPr lang="sv-SE" sz="2100"/>
              <a:t>Which features could distinguish your products from others?</a:t>
            </a:r>
            <a:endParaRPr sz="2100"/>
          </a:p>
          <a:p>
            <a:pPr indent="-361950" lvl="0" marL="457200" rtl="0" algn="l">
              <a:spcBef>
                <a:spcPts val="1000"/>
              </a:spcBef>
              <a:spcAft>
                <a:spcPts val="0"/>
              </a:spcAft>
              <a:buSzPts val="2100"/>
              <a:buChar char="●"/>
            </a:pPr>
            <a:r>
              <a:rPr lang="sv-SE" sz="2100"/>
              <a:t>Pay attention to feature dependencies and make sure you capture cross-tree constraints and model structures.</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