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a1cc4673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a1cc467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9a1cc4673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a1cc467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9a1cc4673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a1cc467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9a1cc4673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a1cc467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9a1cc4673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a1cc467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9a1cc4673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a1cc467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statement (discuss) - 2</a:t>
            </a:r>
            <a:endParaRPr>
              <a:solidFill>
                <a:schemeClr val="dk1"/>
              </a:solidFill>
            </a:endParaRPr>
          </a:p>
          <a:p>
            <a:pPr indent="0" lvl="0" marL="0" rtl="0" algn="l">
              <a:lnSpc>
                <a:spcPct val="120000"/>
              </a:lnSpc>
              <a:spcBef>
                <a:spcPts val="0"/>
              </a:spcBef>
              <a:spcAft>
                <a:spcPts val="0"/>
              </a:spcAft>
              <a:buNone/>
            </a:pPr>
            <a:r>
              <a:rPr lang="en">
                <a:solidFill>
                  <a:schemeClr val="dk1"/>
                </a:solidFill>
              </a:rPr>
              <a:t>branch (discuss) - 2 (one new) (TT,FF)</a:t>
            </a:r>
            <a:endParaRPr>
              <a:solidFill>
                <a:schemeClr val="dk1"/>
              </a:solidFill>
            </a:endParaRPr>
          </a:p>
          <a:p>
            <a:pPr indent="0" lvl="0" marL="0" rtl="0" algn="l">
              <a:lnSpc>
                <a:spcPct val="120000"/>
              </a:lnSpc>
              <a:spcBef>
                <a:spcPts val="0"/>
              </a:spcBef>
              <a:spcAft>
                <a:spcPts val="0"/>
              </a:spcAft>
              <a:buNone/>
            </a:pPr>
            <a:r>
              <a:rPr lang="en">
                <a:solidFill>
                  <a:schemeClr val="dk1"/>
                </a:solidFill>
              </a:rPr>
              <a:t>path ( discuss) - 4 tests (TT) (TF) (FT) (FF)</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9a1cc4673_0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a1cc467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and discuss)</a:t>
            </a:r>
            <a:endParaRPr>
              <a:solidFill>
                <a:schemeClr val="dk1"/>
              </a:solidFill>
            </a:endParaRPr>
          </a:p>
          <a:p>
            <a:pPr indent="0" lvl="0" marL="0" rtl="0" algn="l">
              <a:lnSpc>
                <a:spcPct val="120000"/>
              </a:lnSpc>
              <a:spcBef>
                <a:spcPts val="0"/>
              </a:spcBef>
              <a:spcAft>
                <a:spcPts val="0"/>
              </a:spcAft>
              <a:buNone/>
            </a:pPr>
            <a:r>
              <a:rPr lang="en">
                <a:solidFill>
                  <a:schemeClr val="dk1"/>
                </a:solidFill>
              </a:rPr>
              <a:t>Point is - this depends on your test inputs. You can pass in input that achieves coverage without triggering a fault. Those are two different things. Stronger coverage can help reveal faults, but does not ensure it.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9a1cc4673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a1cc467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what are the classes? let’s look at how they relate</a:t>
            </a:r>
            <a:endParaRPr>
              <a:solidFill>
                <a:schemeClr val="dk1"/>
              </a:solidFill>
            </a:endParaRPr>
          </a:p>
          <a:p>
            <a:pPr indent="0" lvl="0" marL="0" rtl="0" algn="l">
              <a:lnSpc>
                <a:spcPct val="120000"/>
              </a:lnSpc>
              <a:spcBef>
                <a:spcPts val="0"/>
              </a:spcBef>
              <a:spcAft>
                <a:spcPts val="0"/>
              </a:spcAft>
              <a:buNone/>
            </a:pPr>
            <a:r>
              <a:rPr lang="en">
                <a:solidFill>
                  <a:schemeClr val="dk1"/>
                </a:solidFill>
              </a:rPr>
              <a:t>student, grade, course, instructor, textbook, TA, evaluation</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9a1cc4673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a1cc467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walk through - multiple ways to draw, get the concepts across - multiplicity, associations, labeling, classes captured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9a1cc4673_0_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a1cc467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walk through</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9a1cc4673_0_3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9a1cc4673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walk through</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9a1cc467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a1cc467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9acb22ec2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9acb22ec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classes? inheritance and composition?</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9acb22ec2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9acb22ec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00000A"/>
                </a:solidFill>
              </a:rPr>
              <a:t>This constitutes one solution. Make sure you read the problem description carefully. Here I would like to see TriggerEvent and Action both inherit from a parent, as it is mentioned that actions are events. TransitionCondition and GuardingCondition can also inherit from a common parent, as both are conditions.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0e75836a0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0e75836a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0e75836a0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50e75836a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0e75836a0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0e75836a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9acb22ec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9acb22ec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9acb22ec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9acb22e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9acb22ec2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9acb22ec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9acb22ec2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9acb22e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9acb22ec2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9acb22ec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9a1cc4673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a1cc467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1 - 1 and 4</a:t>
            </a:r>
            <a:endParaRPr>
              <a:solidFill>
                <a:schemeClr val="dk1"/>
              </a:solidFill>
            </a:endParaRPr>
          </a:p>
          <a:p>
            <a:pPr indent="0" lvl="0" marL="0" rtl="0" algn="l">
              <a:lnSpc>
                <a:spcPct val="120000"/>
              </a:lnSpc>
              <a:spcBef>
                <a:spcPts val="0"/>
              </a:spcBef>
              <a:spcAft>
                <a:spcPts val="0"/>
              </a:spcAft>
              <a:buNone/>
            </a:pPr>
            <a:r>
              <a:rPr lang="en">
                <a:solidFill>
                  <a:schemeClr val="dk1"/>
                </a:solidFill>
              </a:rPr>
              <a:t>2 - 4</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9acb22ec2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9acb22ec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9acb22ec2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9acb22ec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9a1cc4673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a1cc467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T,T,F,T, T, F, F, F</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9acb22ec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acb22e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9acb22ec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acb22e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0e75836a0_0_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0e75836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System that can take readings from a set of sensors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Uses readings to display three screens - current cond, weather stats, simple forecast</a:t>
            </a:r>
            <a:endParaRPr>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0e75836a0_0_2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0e75836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9a1cc4673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a1cc467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Final Review</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26 - 04/29/2019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4 - Solution</a:t>
            </a:r>
            <a:endParaRPr/>
          </a:p>
        </p:txBody>
      </p:sp>
      <p:sp>
        <p:nvSpPr>
          <p:cNvPr id="152" name="Google Shape;152;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Pipe-and-filter: </a:t>
            </a:r>
            <a:endParaRPr sz="2400"/>
          </a:p>
          <a:p>
            <a:pPr indent="-342900" lvl="1" marL="914400" rtl="0" algn="l">
              <a:spcBef>
                <a:spcPts val="0"/>
              </a:spcBef>
              <a:spcAft>
                <a:spcPts val="0"/>
              </a:spcAft>
              <a:buSzPts val="1800"/>
              <a:buChar char="○"/>
            </a:pPr>
            <a:r>
              <a:rPr lang="en" sz="1800"/>
              <a:t>Sensor management; there are several de-noising and sensor fusion transforms that are straightforward to describe using pipe-and-filter architectural styles. Similar arguments could be made for communications with filters for compression / encryption.</a:t>
            </a:r>
            <a:endParaRPr sz="1800"/>
          </a:p>
          <a:p>
            <a:pPr indent="-381000" lvl="0" marL="457200" rtl="0" algn="l">
              <a:spcBef>
                <a:spcPts val="0"/>
              </a:spcBef>
              <a:spcAft>
                <a:spcPts val="0"/>
              </a:spcAft>
              <a:buSzPts val="2400"/>
              <a:buChar char="●"/>
            </a:pPr>
            <a:r>
              <a:rPr lang="en" sz="2400"/>
              <a:t>Layered: </a:t>
            </a:r>
            <a:endParaRPr sz="2400"/>
          </a:p>
          <a:p>
            <a:pPr indent="-342900" lvl="1" marL="914400" rtl="0" algn="l">
              <a:spcBef>
                <a:spcPts val="0"/>
              </a:spcBef>
              <a:spcAft>
                <a:spcPts val="0"/>
              </a:spcAft>
              <a:buSzPts val="1800"/>
              <a:buChar char="○"/>
            </a:pPr>
            <a:r>
              <a:rPr lang="en" sz="1800"/>
              <a:t>There is a natural layering between supervisory control, navigation control, and motion control. Communications systems themselves are often layered as well (see TCP runs over IP which runs over physical comms)</a:t>
            </a:r>
            <a:endParaRPr sz="1800"/>
          </a:p>
          <a:p>
            <a:pPr indent="-381000" lvl="0" marL="457200" rtl="0" algn="l">
              <a:spcBef>
                <a:spcPts val="0"/>
              </a:spcBef>
              <a:spcAft>
                <a:spcPts val="0"/>
              </a:spcAft>
              <a:buSzPts val="2400"/>
              <a:buChar char="●"/>
            </a:pPr>
            <a:r>
              <a:rPr lang="en" sz="2400"/>
              <a:t>Repository: </a:t>
            </a:r>
            <a:endParaRPr sz="2400"/>
          </a:p>
          <a:p>
            <a:pPr indent="-342900" lvl="1" marL="914400" rtl="0" algn="l">
              <a:spcBef>
                <a:spcPts val="0"/>
              </a:spcBef>
              <a:spcAft>
                <a:spcPts val="0"/>
              </a:spcAft>
              <a:buSzPts val="1800"/>
              <a:buChar char="○"/>
            </a:pPr>
            <a:r>
              <a:rPr lang="en" sz="1800"/>
              <a:t>Health and status monitoring is often performed using a repository architecture, where vehicle health from many systems is aggregated into one place. Also could be used as a data-plane underlying many of the systems mentioned here.</a:t>
            </a:r>
            <a:endParaRPr sz="1800"/>
          </a:p>
          <a:p>
            <a:pPr indent="0" lvl="0" marL="457200" rtl="0" algn="l">
              <a:lnSpc>
                <a:spcPct val="120000"/>
              </a:lnSpc>
              <a:spcBef>
                <a:spcPts val="0"/>
              </a:spcBef>
              <a:spcAft>
                <a:spcPts val="0"/>
              </a:spcAft>
              <a:buNone/>
            </a:pPr>
            <a:r>
              <a:t/>
            </a:r>
            <a:endParaRPr sz="2400"/>
          </a:p>
          <a:p>
            <a:pPr indent="0" lvl="0" marL="0" rtl="0" algn="l">
              <a:lnSpc>
                <a:spcPct val="120000"/>
              </a:lnSpc>
              <a:spcBef>
                <a:spcPts val="0"/>
              </a:spcBef>
              <a:spcAft>
                <a:spcPts val="0"/>
              </a:spcAft>
              <a:buNone/>
            </a:pPr>
            <a:r>
              <a:t/>
            </a:r>
            <a:endParaRPr sz="2400"/>
          </a:p>
          <a:p>
            <a:pPr indent="0" lvl="0" marL="0" rtl="0" algn="l">
              <a:lnSpc>
                <a:spcPct val="120000"/>
              </a:lnSpc>
              <a:spcBef>
                <a:spcPts val="0"/>
              </a:spcBef>
              <a:spcAft>
                <a:spcPts val="0"/>
              </a:spcAft>
              <a:buNone/>
            </a:pPr>
            <a:r>
              <a:t/>
            </a:r>
            <a:endParaRPr sz="2400"/>
          </a:p>
        </p:txBody>
      </p:sp>
      <p:sp>
        <p:nvSpPr>
          <p:cNvPr id="153" name="Google Shape;153;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159" name="Google Shape;159;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t>Are path coverage and exhaustive testing the same thing? Motivate your answer.</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p:txBody>
      </p:sp>
      <p:sp>
        <p:nvSpPr>
          <p:cNvPr id="160" name="Google Shape;160;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5 - Solution</a:t>
            </a:r>
            <a:endParaRPr/>
          </a:p>
        </p:txBody>
      </p:sp>
      <p:sp>
        <p:nvSpPr>
          <p:cNvPr id="166" name="Google Shape;166;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rtl="0" algn="l">
              <a:lnSpc>
                <a:spcPct val="120000"/>
              </a:lnSpc>
              <a:spcBef>
                <a:spcPts val="0"/>
              </a:spcBef>
              <a:spcAft>
                <a:spcPts val="0"/>
              </a:spcAft>
              <a:buSzPts val="2800"/>
              <a:buChar char="●"/>
            </a:pPr>
            <a:r>
              <a:rPr lang="en" sz="2800"/>
              <a:t>No. Path coverage “only” requires that every path is exercised; it does not require that every input is tested. </a:t>
            </a:r>
            <a:endParaRPr sz="2800"/>
          </a:p>
          <a:p>
            <a:pPr indent="-406400" lvl="0" marL="457200" rtl="0" algn="l">
              <a:lnSpc>
                <a:spcPct val="120000"/>
              </a:lnSpc>
              <a:spcBef>
                <a:spcPts val="0"/>
              </a:spcBef>
              <a:spcAft>
                <a:spcPts val="0"/>
              </a:spcAft>
              <a:buSzPts val="2800"/>
              <a:buChar char="●"/>
            </a:pPr>
            <a:r>
              <a:rPr lang="en" sz="2800"/>
              <a:t>One can provide path coverage without testing every instance of the inputs that would take you down that path.</a:t>
            </a:r>
            <a:endParaRPr sz="2800"/>
          </a:p>
          <a:p>
            <a:pPr indent="-406400" lvl="1" marL="914400" rtl="0" algn="l">
              <a:lnSpc>
                <a:spcPct val="120000"/>
              </a:lnSpc>
              <a:spcBef>
                <a:spcPts val="0"/>
              </a:spcBef>
              <a:spcAft>
                <a:spcPts val="0"/>
              </a:spcAft>
              <a:buSzPts val="2800"/>
              <a:buChar char="○"/>
            </a:pPr>
            <a:r>
              <a:rPr lang="en" sz="2800"/>
              <a:t>Problems with divide-by-zero, null-pointer-dereferencing, etc. might not be caught.</a:t>
            </a:r>
            <a:endParaRPr sz="2800"/>
          </a:p>
          <a:p>
            <a:pPr indent="0" lvl="0" marL="0" rtl="0" algn="l">
              <a:lnSpc>
                <a:spcPct val="120000"/>
              </a:lnSpc>
              <a:spcBef>
                <a:spcPts val="0"/>
              </a:spcBef>
              <a:spcAft>
                <a:spcPts val="0"/>
              </a:spcAft>
              <a:buNone/>
            </a:pPr>
            <a:r>
              <a:t/>
            </a:r>
            <a:endParaRPr sz="2800"/>
          </a:p>
          <a:p>
            <a:pPr indent="0" lvl="0" marL="0" rtl="0" algn="l">
              <a:lnSpc>
                <a:spcPct val="120000"/>
              </a:lnSpc>
              <a:spcBef>
                <a:spcPts val="0"/>
              </a:spcBef>
              <a:spcAft>
                <a:spcPts val="0"/>
              </a:spcAft>
              <a:buNone/>
            </a:pPr>
            <a:r>
              <a:t/>
            </a:r>
            <a:endParaRPr sz="2800"/>
          </a:p>
          <a:p>
            <a:pPr indent="0" lvl="0" marL="0" rtl="0" algn="l">
              <a:lnSpc>
                <a:spcPct val="120000"/>
              </a:lnSpc>
              <a:spcBef>
                <a:spcPts val="0"/>
              </a:spcBef>
              <a:spcAft>
                <a:spcPts val="0"/>
              </a:spcAft>
              <a:buNone/>
            </a:pPr>
            <a:r>
              <a:t/>
            </a:r>
            <a:endParaRPr sz="2800"/>
          </a:p>
          <a:p>
            <a:pPr indent="0" lvl="0" marL="0" rtl="0" algn="l">
              <a:lnSpc>
                <a:spcPct val="120000"/>
              </a:lnSpc>
              <a:spcBef>
                <a:spcPts val="0"/>
              </a:spcBef>
              <a:spcAft>
                <a:spcPts val="0"/>
              </a:spcAft>
              <a:buNone/>
            </a:pPr>
            <a:r>
              <a:t/>
            </a:r>
            <a:endParaRPr sz="2800"/>
          </a:p>
        </p:txBody>
      </p:sp>
      <p:sp>
        <p:nvSpPr>
          <p:cNvPr id="167" name="Google Shape;167;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173" name="Google Shape;173;p2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68300" lvl="0" marL="457200" rtl="0" algn="l">
              <a:lnSpc>
                <a:spcPct val="120000"/>
              </a:lnSpc>
              <a:spcBef>
                <a:spcPts val="0"/>
              </a:spcBef>
              <a:spcAft>
                <a:spcPts val="0"/>
              </a:spcAft>
              <a:buSzPts val="2200"/>
              <a:buChar char="●"/>
            </a:pPr>
            <a:r>
              <a:rPr lang="en" sz="2200"/>
              <a:t>Draw the control-flow graph for this method.</a:t>
            </a:r>
            <a:endParaRPr sz="2200"/>
          </a:p>
          <a:p>
            <a:pPr indent="-368300" lvl="0" marL="457200" rtl="0" algn="l">
              <a:lnSpc>
                <a:spcPct val="120000"/>
              </a:lnSpc>
              <a:spcBef>
                <a:spcPts val="0"/>
              </a:spcBef>
              <a:spcAft>
                <a:spcPts val="0"/>
              </a:spcAft>
              <a:buSzPts val="2200"/>
              <a:buChar char="●"/>
            </a:pPr>
            <a:r>
              <a:rPr lang="en" sz="2200"/>
              <a:t>Develop test input that will provide statement coverage.</a:t>
            </a:r>
            <a:endParaRPr sz="2200"/>
          </a:p>
          <a:p>
            <a:pPr indent="-368300" lvl="0" marL="457200" rtl="0" algn="l">
              <a:lnSpc>
                <a:spcPct val="120000"/>
              </a:lnSpc>
              <a:spcBef>
                <a:spcPts val="0"/>
              </a:spcBef>
              <a:spcAft>
                <a:spcPts val="0"/>
              </a:spcAft>
              <a:buSzPts val="2200"/>
              <a:buChar char="●"/>
            </a:pPr>
            <a:r>
              <a:rPr lang="en" sz="2200"/>
              <a:t>Develop test input that will provide branch coverage.</a:t>
            </a:r>
            <a:endParaRPr sz="2200"/>
          </a:p>
          <a:p>
            <a:pPr indent="-368300" lvl="0" marL="457200" rtl="0" algn="l">
              <a:lnSpc>
                <a:spcPct val="120000"/>
              </a:lnSpc>
              <a:spcBef>
                <a:spcPts val="0"/>
              </a:spcBef>
              <a:spcAft>
                <a:spcPts val="0"/>
              </a:spcAft>
              <a:buSzPts val="2200"/>
              <a:buChar char="●"/>
            </a:pPr>
            <a:r>
              <a:rPr lang="en" sz="2200"/>
              <a:t>Develop test input that will provide path coverage.</a:t>
            </a:r>
            <a:endParaRPr sz="2200"/>
          </a:p>
        </p:txBody>
      </p:sp>
      <p:sp>
        <p:nvSpPr>
          <p:cNvPr id="174" name="Google Shape;174;p2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int findMax(int a, int b, int c) {</a:t>
            </a:r>
            <a:endParaRPr sz="1400">
              <a:latin typeface="Courier New"/>
              <a:ea typeface="Courier New"/>
              <a:cs typeface="Courier New"/>
              <a:sym typeface="Courier New"/>
            </a:endParaRPr>
          </a:p>
          <a:p>
            <a:pPr indent="45720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int temp;</a:t>
            </a:r>
            <a:endParaRPr sz="1400">
              <a:latin typeface="Courier New"/>
              <a:ea typeface="Courier New"/>
              <a:cs typeface="Courier New"/>
              <a:sym typeface="Courier New"/>
            </a:endParaRPr>
          </a:p>
          <a:p>
            <a:pPr indent="45720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if (a&gt;b)</a:t>
            </a:r>
            <a:endParaRPr sz="1400">
              <a:latin typeface="Courier New"/>
              <a:ea typeface="Courier New"/>
              <a:cs typeface="Courier New"/>
              <a:sym typeface="Courier New"/>
            </a:endParaRPr>
          </a:p>
          <a:p>
            <a:pPr indent="457200" lvl="0" marL="45720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temp=a;</a:t>
            </a:r>
            <a:endParaRPr sz="1400">
              <a:latin typeface="Courier New"/>
              <a:ea typeface="Courier New"/>
              <a:cs typeface="Courier New"/>
              <a:sym typeface="Courier New"/>
            </a:endParaRPr>
          </a:p>
          <a:p>
            <a:pPr indent="45720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457200" lvl="0" marL="45720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temp=b;</a:t>
            </a:r>
            <a:endParaRPr sz="1400">
              <a:latin typeface="Courier New"/>
              <a:ea typeface="Courier New"/>
              <a:cs typeface="Courier New"/>
              <a:sym typeface="Courier New"/>
            </a:endParaRPr>
          </a:p>
          <a:p>
            <a:pPr indent="45720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if (c&gt;temp)</a:t>
            </a:r>
            <a:endParaRPr sz="1400">
              <a:latin typeface="Courier New"/>
              <a:ea typeface="Courier New"/>
              <a:cs typeface="Courier New"/>
              <a:sym typeface="Courier New"/>
            </a:endParaRPr>
          </a:p>
          <a:p>
            <a:pPr indent="457200" lvl="0" marL="45720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temp = c;</a:t>
            </a:r>
            <a:endParaRPr sz="1400">
              <a:latin typeface="Courier New"/>
              <a:ea typeface="Courier New"/>
              <a:cs typeface="Courier New"/>
              <a:sym typeface="Courier New"/>
            </a:endParaRPr>
          </a:p>
          <a:p>
            <a:pPr indent="45720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return temp;</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sz="1100"/>
          </a:p>
          <a:p>
            <a:pPr indent="0" lvl="0" marL="0" rtl="0" algn="l">
              <a:spcBef>
                <a:spcPts val="600"/>
              </a:spcBef>
              <a:spcAft>
                <a:spcPts val="0"/>
              </a:spcAft>
              <a:buNone/>
            </a:pPr>
            <a:r>
              <a:t/>
            </a:r>
            <a:endParaRPr sz="1100"/>
          </a:p>
        </p:txBody>
      </p:sp>
      <p:sp>
        <p:nvSpPr>
          <p:cNvPr id="175" name="Google Shape;175;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6 - Solution</a:t>
            </a:r>
            <a:endParaRPr/>
          </a:p>
        </p:txBody>
      </p:sp>
      <p:sp>
        <p:nvSpPr>
          <p:cNvPr id="181" name="Google Shape;181;p22"/>
          <p:cNvSpPr txBox="1"/>
          <p:nvPr>
            <p:ph idx="2" type="body"/>
          </p:nvPr>
        </p:nvSpPr>
        <p:spPr>
          <a:xfrm>
            <a:off x="3987850" y="1651875"/>
            <a:ext cx="4225500" cy="303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Courier New"/>
                <a:ea typeface="Courier New"/>
                <a:cs typeface="Courier New"/>
                <a:sym typeface="Courier New"/>
              </a:rPr>
              <a:t>1. int findMax(int a, int b, int c) {</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2. 	int temp;</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3. 	if (a&gt;b)</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4. 		temp=a;</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5.	else</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6.		temp=b;</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7.  if (c&gt;temp)</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8.		temp = c;</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9.  return temp;</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10. }</a:t>
            </a:r>
            <a:endParaRPr sz="1400">
              <a:latin typeface="Courier New"/>
              <a:ea typeface="Courier New"/>
              <a:cs typeface="Courier New"/>
              <a:sym typeface="Courier New"/>
            </a:endParaRPr>
          </a:p>
          <a:p>
            <a:pPr indent="0" lvl="0" marL="0" rtl="0" algn="l">
              <a:spcBef>
                <a:spcPts val="600"/>
              </a:spcBef>
              <a:spcAft>
                <a:spcPts val="0"/>
              </a:spcAft>
              <a:buNone/>
            </a:pPr>
            <a:r>
              <a:t/>
            </a:r>
            <a:endParaRPr sz="1100"/>
          </a:p>
          <a:p>
            <a:pPr indent="0" lvl="0" marL="0" rtl="0" algn="l">
              <a:spcBef>
                <a:spcPts val="600"/>
              </a:spcBef>
              <a:spcAft>
                <a:spcPts val="0"/>
              </a:spcAft>
              <a:buNone/>
            </a:pPr>
            <a:r>
              <a:t/>
            </a:r>
            <a:endParaRPr sz="1100"/>
          </a:p>
        </p:txBody>
      </p:sp>
      <p:sp>
        <p:nvSpPr>
          <p:cNvPr id="182" name="Google Shape;182;p22"/>
          <p:cNvSpPr/>
          <p:nvPr/>
        </p:nvSpPr>
        <p:spPr>
          <a:xfrm>
            <a:off x="1265350" y="1893200"/>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83" name="Google Shape;183;p22"/>
          <p:cNvSpPr/>
          <p:nvPr/>
        </p:nvSpPr>
        <p:spPr>
          <a:xfrm>
            <a:off x="1328200" y="2472725"/>
            <a:ext cx="444300" cy="4830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184" name="Google Shape;184;p22"/>
          <p:cNvCxnSpPr>
            <a:stCxn id="182" idx="2"/>
            <a:endCxn id="183" idx="0"/>
          </p:cNvCxnSpPr>
          <p:nvPr/>
        </p:nvCxnSpPr>
        <p:spPr>
          <a:xfrm>
            <a:off x="1550350" y="2211800"/>
            <a:ext cx="0" cy="261000"/>
          </a:xfrm>
          <a:prstGeom prst="straightConnector1">
            <a:avLst/>
          </a:prstGeom>
          <a:noFill/>
          <a:ln cap="flat" cmpd="sng" w="19050">
            <a:solidFill>
              <a:schemeClr val="dk2"/>
            </a:solidFill>
            <a:prstDash val="solid"/>
            <a:round/>
            <a:headEnd len="med" w="med" type="none"/>
            <a:tailEnd len="med" w="med" type="triangle"/>
          </a:ln>
        </p:spPr>
      </p:cxnSp>
      <p:sp>
        <p:nvSpPr>
          <p:cNvPr id="185" name="Google Shape;185;p22"/>
          <p:cNvSpPr/>
          <p:nvPr/>
        </p:nvSpPr>
        <p:spPr>
          <a:xfrm>
            <a:off x="1265350" y="3216650"/>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86" name="Google Shape;186;p22"/>
          <p:cNvSpPr/>
          <p:nvPr/>
        </p:nvSpPr>
        <p:spPr>
          <a:xfrm>
            <a:off x="2178675" y="2554925"/>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187" name="Google Shape;187;p22"/>
          <p:cNvCxnSpPr>
            <a:stCxn id="183" idx="2"/>
            <a:endCxn id="185" idx="0"/>
          </p:cNvCxnSpPr>
          <p:nvPr/>
        </p:nvCxnSpPr>
        <p:spPr>
          <a:xfrm>
            <a:off x="1550350" y="2955725"/>
            <a:ext cx="0" cy="261000"/>
          </a:xfrm>
          <a:prstGeom prst="straightConnector1">
            <a:avLst/>
          </a:prstGeom>
          <a:noFill/>
          <a:ln cap="flat" cmpd="sng" w="19050">
            <a:solidFill>
              <a:schemeClr val="dk2"/>
            </a:solidFill>
            <a:prstDash val="solid"/>
            <a:round/>
            <a:headEnd len="med" w="med" type="none"/>
            <a:tailEnd len="med" w="med" type="triangle"/>
          </a:ln>
        </p:spPr>
      </p:cxnSp>
      <p:cxnSp>
        <p:nvCxnSpPr>
          <p:cNvPr id="188" name="Google Shape;188;p22"/>
          <p:cNvCxnSpPr>
            <a:stCxn id="183" idx="3"/>
            <a:endCxn id="186" idx="1"/>
          </p:cNvCxnSpPr>
          <p:nvPr/>
        </p:nvCxnSpPr>
        <p:spPr>
          <a:xfrm>
            <a:off x="1772500" y="2714225"/>
            <a:ext cx="406200" cy="0"/>
          </a:xfrm>
          <a:prstGeom prst="straightConnector1">
            <a:avLst/>
          </a:prstGeom>
          <a:noFill/>
          <a:ln cap="flat" cmpd="sng" w="19050">
            <a:solidFill>
              <a:schemeClr val="dk2"/>
            </a:solidFill>
            <a:prstDash val="solid"/>
            <a:round/>
            <a:headEnd len="med" w="med" type="none"/>
            <a:tailEnd len="med" w="med" type="triangle"/>
          </a:ln>
        </p:spPr>
      </p:cxnSp>
      <p:sp>
        <p:nvSpPr>
          <p:cNvPr id="189" name="Google Shape;189;p22"/>
          <p:cNvSpPr txBox="1"/>
          <p:nvPr/>
        </p:nvSpPr>
        <p:spPr>
          <a:xfrm>
            <a:off x="1815925" y="2356825"/>
            <a:ext cx="241500" cy="1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190" name="Google Shape;190;p22"/>
          <p:cNvSpPr txBox="1"/>
          <p:nvPr/>
        </p:nvSpPr>
        <p:spPr>
          <a:xfrm>
            <a:off x="1033525" y="2839800"/>
            <a:ext cx="241500" cy="1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91" name="Google Shape;191;p22"/>
          <p:cNvSpPr/>
          <p:nvPr/>
        </p:nvSpPr>
        <p:spPr>
          <a:xfrm>
            <a:off x="1265350" y="4575663"/>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192" name="Google Shape;192;p22"/>
          <p:cNvSpPr/>
          <p:nvPr/>
        </p:nvSpPr>
        <p:spPr>
          <a:xfrm>
            <a:off x="1328200" y="3796175"/>
            <a:ext cx="444300" cy="4830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193" name="Google Shape;193;p22"/>
          <p:cNvCxnSpPr>
            <a:stCxn id="185" idx="2"/>
            <a:endCxn id="192" idx="0"/>
          </p:cNvCxnSpPr>
          <p:nvPr/>
        </p:nvCxnSpPr>
        <p:spPr>
          <a:xfrm>
            <a:off x="1550350" y="3535250"/>
            <a:ext cx="0" cy="261000"/>
          </a:xfrm>
          <a:prstGeom prst="straightConnector1">
            <a:avLst/>
          </a:prstGeom>
          <a:noFill/>
          <a:ln cap="flat" cmpd="sng" w="19050">
            <a:solidFill>
              <a:schemeClr val="dk2"/>
            </a:solidFill>
            <a:prstDash val="solid"/>
            <a:round/>
            <a:headEnd len="med" w="med" type="none"/>
            <a:tailEnd len="med" w="med" type="triangle"/>
          </a:ln>
        </p:spPr>
      </p:cxnSp>
      <p:cxnSp>
        <p:nvCxnSpPr>
          <p:cNvPr id="194" name="Google Shape;194;p22"/>
          <p:cNvCxnSpPr>
            <a:stCxn id="192" idx="2"/>
            <a:endCxn id="191" idx="0"/>
          </p:cNvCxnSpPr>
          <p:nvPr/>
        </p:nvCxnSpPr>
        <p:spPr>
          <a:xfrm>
            <a:off x="1550350" y="4279175"/>
            <a:ext cx="0" cy="296400"/>
          </a:xfrm>
          <a:prstGeom prst="straightConnector1">
            <a:avLst/>
          </a:prstGeom>
          <a:noFill/>
          <a:ln cap="flat" cmpd="sng" w="19050">
            <a:solidFill>
              <a:schemeClr val="dk2"/>
            </a:solidFill>
            <a:prstDash val="solid"/>
            <a:round/>
            <a:headEnd len="med" w="med" type="none"/>
            <a:tailEnd len="med" w="med" type="triangle"/>
          </a:ln>
        </p:spPr>
      </p:cxnSp>
      <p:sp>
        <p:nvSpPr>
          <p:cNvPr id="195" name="Google Shape;195;p22"/>
          <p:cNvSpPr/>
          <p:nvPr/>
        </p:nvSpPr>
        <p:spPr>
          <a:xfrm>
            <a:off x="1265350" y="5237375"/>
            <a:ext cx="570000" cy="31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endParaRPr/>
          </a:p>
        </p:txBody>
      </p:sp>
      <p:cxnSp>
        <p:nvCxnSpPr>
          <p:cNvPr id="196" name="Google Shape;196;p22"/>
          <p:cNvCxnSpPr>
            <a:stCxn id="191" idx="2"/>
            <a:endCxn id="195" idx="0"/>
          </p:cNvCxnSpPr>
          <p:nvPr/>
        </p:nvCxnSpPr>
        <p:spPr>
          <a:xfrm>
            <a:off x="1550350" y="4894263"/>
            <a:ext cx="0" cy="343200"/>
          </a:xfrm>
          <a:prstGeom prst="straightConnector1">
            <a:avLst/>
          </a:prstGeom>
          <a:noFill/>
          <a:ln cap="flat" cmpd="sng" w="19050">
            <a:solidFill>
              <a:schemeClr val="dk2"/>
            </a:solidFill>
            <a:prstDash val="solid"/>
            <a:round/>
            <a:headEnd len="med" w="med" type="none"/>
            <a:tailEnd len="med" w="med" type="triangle"/>
          </a:ln>
        </p:spPr>
      </p:cxnSp>
      <p:cxnSp>
        <p:nvCxnSpPr>
          <p:cNvPr id="197" name="Google Shape;197;p22"/>
          <p:cNvCxnSpPr>
            <a:stCxn id="186" idx="2"/>
            <a:endCxn id="192" idx="0"/>
          </p:cNvCxnSpPr>
          <p:nvPr/>
        </p:nvCxnSpPr>
        <p:spPr>
          <a:xfrm flipH="1">
            <a:off x="1550475" y="2873525"/>
            <a:ext cx="913200" cy="922500"/>
          </a:xfrm>
          <a:prstGeom prst="straightConnector1">
            <a:avLst/>
          </a:prstGeom>
          <a:noFill/>
          <a:ln cap="flat" cmpd="sng" w="19050">
            <a:solidFill>
              <a:schemeClr val="dk2"/>
            </a:solidFill>
            <a:prstDash val="solid"/>
            <a:round/>
            <a:headEnd len="med" w="med" type="none"/>
            <a:tailEnd len="med" w="med" type="triangle"/>
          </a:ln>
        </p:spPr>
      </p:cxnSp>
      <p:sp>
        <p:nvSpPr>
          <p:cNvPr id="198" name="Google Shape;198;p22"/>
          <p:cNvSpPr/>
          <p:nvPr/>
        </p:nvSpPr>
        <p:spPr>
          <a:xfrm>
            <a:off x="1564775" y="4259675"/>
            <a:ext cx="1062525" cy="936950"/>
          </a:xfrm>
          <a:custGeom>
            <a:rect b="b" l="l" r="r" t="t"/>
            <a:pathLst>
              <a:path extrusionOk="0" h="37478" w="42501">
                <a:moveTo>
                  <a:pt x="0" y="0"/>
                </a:moveTo>
                <a:lnTo>
                  <a:pt x="42501" y="13910"/>
                </a:lnTo>
                <a:lnTo>
                  <a:pt x="7728" y="37478"/>
                </a:lnTo>
              </a:path>
            </a:pathLst>
          </a:custGeom>
          <a:noFill/>
          <a:ln cap="flat" cmpd="sng" w="19050">
            <a:solidFill>
              <a:schemeClr val="dk2"/>
            </a:solidFill>
            <a:prstDash val="solid"/>
            <a:round/>
            <a:headEnd len="med" w="med" type="none"/>
            <a:tailEnd len="med" w="med" type="triangle"/>
          </a:ln>
        </p:spPr>
      </p:sp>
      <p:sp>
        <p:nvSpPr>
          <p:cNvPr id="199" name="Google Shape;199;p22"/>
          <p:cNvSpPr txBox="1"/>
          <p:nvPr/>
        </p:nvSpPr>
        <p:spPr>
          <a:xfrm>
            <a:off x="1188075" y="4288675"/>
            <a:ext cx="241500" cy="1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00" name="Google Shape;200;p22"/>
          <p:cNvSpPr txBox="1"/>
          <p:nvPr/>
        </p:nvSpPr>
        <p:spPr>
          <a:xfrm>
            <a:off x="2057425" y="4201725"/>
            <a:ext cx="406200" cy="1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01" name="Google Shape;201;p22"/>
          <p:cNvSpPr txBox="1"/>
          <p:nvPr/>
        </p:nvSpPr>
        <p:spPr>
          <a:xfrm>
            <a:off x="4354775" y="4685775"/>
            <a:ext cx="17793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Statement:</a:t>
            </a:r>
            <a:endParaRPr/>
          </a:p>
          <a:p>
            <a:pPr indent="0" lvl="0" marL="0" rtl="0" algn="l">
              <a:spcBef>
                <a:spcPts val="0"/>
              </a:spcBef>
              <a:spcAft>
                <a:spcPts val="0"/>
              </a:spcAft>
              <a:buNone/>
            </a:pPr>
            <a:r>
              <a:rPr lang="en"/>
              <a:t>(3,2,4), (2,3,4)</a:t>
            </a:r>
            <a:endParaRPr/>
          </a:p>
        </p:txBody>
      </p:sp>
      <p:sp>
        <p:nvSpPr>
          <p:cNvPr id="202" name="Google Shape;202;p22"/>
          <p:cNvSpPr/>
          <p:nvPr/>
        </p:nvSpPr>
        <p:spPr>
          <a:xfrm>
            <a:off x="1303700" y="1960163"/>
            <a:ext cx="1913625" cy="3361775"/>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med" w="med" type="none"/>
            <a:tailEnd len="med" w="med" type="none"/>
          </a:ln>
        </p:spPr>
      </p:sp>
      <p:sp>
        <p:nvSpPr>
          <p:cNvPr id="203" name="Google Shape;203;p22"/>
          <p:cNvSpPr/>
          <p:nvPr/>
        </p:nvSpPr>
        <p:spPr>
          <a:xfrm>
            <a:off x="1451363" y="1888025"/>
            <a:ext cx="144800" cy="3372125"/>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med" w="med" type="none"/>
            <a:tailEnd len="med" w="med" type="none"/>
          </a:ln>
        </p:spPr>
      </p:sp>
      <p:sp>
        <p:nvSpPr>
          <p:cNvPr id="204" name="Google Shape;204;p22"/>
          <p:cNvSpPr txBox="1"/>
          <p:nvPr/>
        </p:nvSpPr>
        <p:spPr>
          <a:xfrm>
            <a:off x="4354775" y="5227650"/>
            <a:ext cx="17793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Branch:</a:t>
            </a:r>
            <a:endParaRPr/>
          </a:p>
          <a:p>
            <a:pPr indent="0" lvl="0" marL="0" rtl="0" algn="l">
              <a:spcBef>
                <a:spcPts val="0"/>
              </a:spcBef>
              <a:spcAft>
                <a:spcPts val="0"/>
              </a:spcAft>
              <a:buNone/>
            </a:pPr>
            <a:r>
              <a:rPr lang="en"/>
              <a:t>(3,2,4), (3,4,1)</a:t>
            </a:r>
            <a:endParaRPr/>
          </a:p>
        </p:txBody>
      </p:sp>
      <p:sp>
        <p:nvSpPr>
          <p:cNvPr id="205" name="Google Shape;205;p22"/>
          <p:cNvSpPr txBox="1"/>
          <p:nvPr/>
        </p:nvSpPr>
        <p:spPr>
          <a:xfrm>
            <a:off x="6255300" y="4719375"/>
            <a:ext cx="23715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Path:</a:t>
            </a:r>
            <a:endParaRPr/>
          </a:p>
          <a:p>
            <a:pPr indent="0" lvl="0" marL="0" rtl="0" algn="l">
              <a:spcBef>
                <a:spcPts val="0"/>
              </a:spcBef>
              <a:spcAft>
                <a:spcPts val="0"/>
              </a:spcAft>
              <a:buNone/>
            </a:pPr>
            <a:r>
              <a:rPr lang="en"/>
              <a:t>(4,2,5), (4,2,1), (2,3,4), (2,3,1)</a:t>
            </a:r>
            <a:endParaRPr/>
          </a:p>
        </p:txBody>
      </p:sp>
      <p:sp>
        <p:nvSpPr>
          <p:cNvPr id="206" name="Google Shape;206;p22"/>
          <p:cNvSpPr/>
          <p:nvPr/>
        </p:nvSpPr>
        <p:spPr>
          <a:xfrm>
            <a:off x="1303700" y="1893188"/>
            <a:ext cx="1913625" cy="3361775"/>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med" w="med" type="none"/>
            <a:tailEnd len="med" w="med" type="none"/>
          </a:ln>
        </p:spPr>
      </p:sp>
      <p:sp>
        <p:nvSpPr>
          <p:cNvPr id="207" name="Google Shape;207;p22"/>
          <p:cNvSpPr/>
          <p:nvPr/>
        </p:nvSpPr>
        <p:spPr>
          <a:xfrm>
            <a:off x="1253000" y="1907288"/>
            <a:ext cx="1686050" cy="3516900"/>
          </a:xfrm>
          <a:custGeom>
            <a:rect b="b" l="l" r="r" t="t"/>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med" w="med" type="none"/>
            <a:tailEnd len="med" w="med" type="none"/>
          </a:ln>
        </p:spPr>
      </p:sp>
      <p:sp>
        <p:nvSpPr>
          <p:cNvPr id="208" name="Google Shape;208;p22"/>
          <p:cNvSpPr/>
          <p:nvPr/>
        </p:nvSpPr>
        <p:spPr>
          <a:xfrm>
            <a:off x="1473063" y="1824488"/>
            <a:ext cx="144800" cy="3372125"/>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med" w="med" type="none"/>
            <a:tailEnd len="med" w="med" type="none"/>
          </a:ln>
        </p:spPr>
      </p:sp>
      <p:sp>
        <p:nvSpPr>
          <p:cNvPr id="209" name="Google Shape;209;p22"/>
          <p:cNvSpPr/>
          <p:nvPr/>
        </p:nvSpPr>
        <p:spPr>
          <a:xfrm>
            <a:off x="1550350" y="1965613"/>
            <a:ext cx="982675" cy="3216950"/>
          </a:xfrm>
          <a:custGeom>
            <a:rect b="b" l="l" r="r" t="t"/>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med" w="med" type="none"/>
            <a:tailEnd len="med" w="med" type="none"/>
          </a:ln>
        </p:spPr>
      </p:sp>
      <p:sp>
        <p:nvSpPr>
          <p:cNvPr id="210" name="Google Shape;210;p22"/>
          <p:cNvSpPr/>
          <p:nvPr/>
        </p:nvSpPr>
        <p:spPr>
          <a:xfrm>
            <a:off x="1492975" y="1934350"/>
            <a:ext cx="1206125" cy="3279475"/>
          </a:xfrm>
          <a:custGeom>
            <a:rect b="b" l="l" r="r" t="t"/>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med" w="med" type="none"/>
            <a:tailEnd len="med" w="med" type="none"/>
          </a:ln>
        </p:spPr>
      </p:sp>
      <p:sp>
        <p:nvSpPr>
          <p:cNvPr id="211" name="Google Shape;211;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2"/>
                                        </p:tgtEl>
                                      </p:cBhvr>
                                    </p:animEffect>
                                    <p:set>
                                      <p:cBhvr>
                                        <p:cTn dur="1" fill="hold">
                                          <p:stCondLst>
                                            <p:cond delay="0"/>
                                          </p:stCondLst>
                                        </p:cTn>
                                        <p:tgtEl>
                                          <p:spTgt spid="2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3"/>
                                        </p:tgtEl>
                                      </p:cBhvr>
                                    </p:animEffect>
                                    <p:set>
                                      <p:cBhvr>
                                        <p:cTn dur="1" fill="hold">
                                          <p:stCondLst>
                                            <p:cond delay="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0"/>
                                        </p:tgtEl>
                                      </p:cBhvr>
                                    </p:animEffect>
                                    <p:set>
                                      <p:cBhvr>
                                        <p:cTn dur="1" fill="hold">
                                          <p:stCondLst>
                                            <p:cond delay="0"/>
                                          </p:stCondLst>
                                        </p:cTn>
                                        <p:tgtEl>
                                          <p:spTgt spid="2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6 - Solution</a:t>
            </a:r>
            <a:endParaRPr/>
          </a:p>
        </p:txBody>
      </p:sp>
      <p:sp>
        <p:nvSpPr>
          <p:cNvPr id="217" name="Google Shape;217;p23"/>
          <p:cNvSpPr txBox="1"/>
          <p:nvPr>
            <p:ph idx="1" type="body"/>
          </p:nvPr>
        </p:nvSpPr>
        <p:spPr>
          <a:xfrm>
            <a:off x="457200" y="1600200"/>
            <a:ext cx="3994500" cy="1761300"/>
          </a:xfrm>
          <a:prstGeom prst="rect">
            <a:avLst/>
          </a:prstGeom>
        </p:spPr>
        <p:txBody>
          <a:bodyPr anchorCtr="0" anchor="t" bIns="91425" lIns="91425" spcFirstLastPara="1" rIns="91425" wrap="square" tIns="91425">
            <a:noAutofit/>
          </a:bodyPr>
          <a:lstStyle/>
          <a:p>
            <a:pPr indent="-368300" lvl="0" marL="457200" rtl="0" algn="l">
              <a:lnSpc>
                <a:spcPct val="120000"/>
              </a:lnSpc>
              <a:spcBef>
                <a:spcPts val="0"/>
              </a:spcBef>
              <a:spcAft>
                <a:spcPts val="0"/>
              </a:spcAft>
              <a:buSzPts val="2200"/>
              <a:buChar char="●"/>
            </a:pPr>
            <a:r>
              <a:rPr lang="en" sz="2200"/>
              <a:t>Modify the program to introduce a fault such that even path coverage could miss the fault. </a:t>
            </a:r>
            <a:endParaRPr sz="2200"/>
          </a:p>
        </p:txBody>
      </p:sp>
      <p:sp>
        <p:nvSpPr>
          <p:cNvPr id="218" name="Google Shape;218;p23"/>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Courier New"/>
                <a:ea typeface="Courier New"/>
                <a:cs typeface="Courier New"/>
                <a:sym typeface="Courier New"/>
              </a:rPr>
              <a:t>int findMax(int a, int b, int c) {</a:t>
            </a:r>
            <a:endParaRPr sz="1400">
              <a:latin typeface="Courier New"/>
              <a:ea typeface="Courier New"/>
              <a:cs typeface="Courier New"/>
              <a:sym typeface="Courier New"/>
            </a:endParaRPr>
          </a:p>
          <a:p>
            <a:pPr indent="457200" lvl="0" marL="0" rtl="0" algn="l">
              <a:spcBef>
                <a:spcPts val="600"/>
              </a:spcBef>
              <a:spcAft>
                <a:spcPts val="0"/>
              </a:spcAft>
              <a:buNone/>
            </a:pPr>
            <a:r>
              <a:rPr lang="en" sz="1400">
                <a:latin typeface="Courier New"/>
                <a:ea typeface="Courier New"/>
                <a:cs typeface="Courier New"/>
                <a:sym typeface="Courier New"/>
              </a:rPr>
              <a:t>int temp;</a:t>
            </a:r>
            <a:endParaRPr sz="1400">
              <a:latin typeface="Courier New"/>
              <a:ea typeface="Courier New"/>
              <a:cs typeface="Courier New"/>
              <a:sym typeface="Courier New"/>
            </a:endParaRPr>
          </a:p>
          <a:p>
            <a:pPr indent="457200" lvl="0" marL="0" rtl="0" algn="l">
              <a:spcBef>
                <a:spcPts val="600"/>
              </a:spcBef>
              <a:spcAft>
                <a:spcPts val="0"/>
              </a:spcAft>
              <a:buNone/>
            </a:pPr>
            <a:r>
              <a:rPr lang="en" sz="1400">
                <a:latin typeface="Courier New"/>
                <a:ea typeface="Courier New"/>
                <a:cs typeface="Courier New"/>
                <a:sym typeface="Courier New"/>
              </a:rPr>
              <a:t>if (a&gt;b)</a:t>
            </a:r>
            <a:endParaRPr sz="1400">
              <a:latin typeface="Courier New"/>
              <a:ea typeface="Courier New"/>
              <a:cs typeface="Courier New"/>
              <a:sym typeface="Courier New"/>
            </a:endParaRPr>
          </a:p>
          <a:p>
            <a:pPr indent="457200" lvl="0" marL="457200" rtl="0" algn="l">
              <a:spcBef>
                <a:spcPts val="600"/>
              </a:spcBef>
              <a:spcAft>
                <a:spcPts val="0"/>
              </a:spcAft>
              <a:buNone/>
            </a:pPr>
            <a:r>
              <a:rPr lang="en" sz="1400">
                <a:latin typeface="Courier New"/>
                <a:ea typeface="Courier New"/>
                <a:cs typeface="Courier New"/>
                <a:sym typeface="Courier New"/>
              </a:rPr>
              <a:t>temp=a;</a:t>
            </a:r>
            <a:endParaRPr sz="1400">
              <a:latin typeface="Courier New"/>
              <a:ea typeface="Courier New"/>
              <a:cs typeface="Courier New"/>
              <a:sym typeface="Courier New"/>
            </a:endParaRPr>
          </a:p>
          <a:p>
            <a:pPr indent="457200" lvl="0" marL="0" rtl="0" algn="l">
              <a:spcBef>
                <a:spcPts val="600"/>
              </a:spcBef>
              <a:spcAft>
                <a:spcPts val="0"/>
              </a:spcAft>
              <a:buNone/>
            </a:pPr>
            <a:r>
              <a:rPr lang="en" sz="1400">
                <a:latin typeface="Courier New"/>
                <a:ea typeface="Courier New"/>
                <a:cs typeface="Courier New"/>
                <a:sym typeface="Courier New"/>
              </a:rPr>
              <a:t>else</a:t>
            </a:r>
            <a:endParaRPr sz="1400">
              <a:latin typeface="Courier New"/>
              <a:ea typeface="Courier New"/>
              <a:cs typeface="Courier New"/>
              <a:sym typeface="Courier New"/>
            </a:endParaRPr>
          </a:p>
          <a:p>
            <a:pPr indent="457200" lvl="0" marL="457200" rtl="0" algn="l">
              <a:spcBef>
                <a:spcPts val="600"/>
              </a:spcBef>
              <a:spcAft>
                <a:spcPts val="0"/>
              </a:spcAft>
              <a:buNone/>
            </a:pPr>
            <a:r>
              <a:rPr lang="en" sz="1400">
                <a:latin typeface="Courier New"/>
                <a:ea typeface="Courier New"/>
                <a:cs typeface="Courier New"/>
                <a:sym typeface="Courier New"/>
              </a:rPr>
              <a:t>temp=b;</a:t>
            </a:r>
            <a:endParaRPr sz="1400">
              <a:latin typeface="Courier New"/>
              <a:ea typeface="Courier New"/>
              <a:cs typeface="Courier New"/>
              <a:sym typeface="Courier New"/>
            </a:endParaRPr>
          </a:p>
          <a:p>
            <a:pPr indent="457200" lvl="0" marL="0" rtl="0" algn="l">
              <a:spcBef>
                <a:spcPts val="600"/>
              </a:spcBef>
              <a:spcAft>
                <a:spcPts val="0"/>
              </a:spcAft>
              <a:buNone/>
            </a:pPr>
            <a:r>
              <a:rPr lang="en" sz="1400">
                <a:latin typeface="Courier New"/>
                <a:ea typeface="Courier New"/>
                <a:cs typeface="Courier New"/>
                <a:sym typeface="Courier New"/>
              </a:rPr>
              <a:t>if (c&gt;temp)</a:t>
            </a:r>
            <a:endParaRPr sz="1400">
              <a:latin typeface="Courier New"/>
              <a:ea typeface="Courier New"/>
              <a:cs typeface="Courier New"/>
              <a:sym typeface="Courier New"/>
            </a:endParaRPr>
          </a:p>
          <a:p>
            <a:pPr indent="457200" lvl="0" marL="457200" rtl="0" algn="l">
              <a:spcBef>
                <a:spcPts val="600"/>
              </a:spcBef>
              <a:spcAft>
                <a:spcPts val="0"/>
              </a:spcAft>
              <a:buNone/>
            </a:pPr>
            <a:r>
              <a:rPr lang="en" sz="1400">
                <a:latin typeface="Courier New"/>
                <a:ea typeface="Courier New"/>
                <a:cs typeface="Courier New"/>
                <a:sym typeface="Courier New"/>
              </a:rPr>
              <a:t>temp = c;</a:t>
            </a:r>
            <a:endParaRPr sz="1400">
              <a:latin typeface="Courier New"/>
              <a:ea typeface="Courier New"/>
              <a:cs typeface="Courier New"/>
              <a:sym typeface="Courier New"/>
            </a:endParaRPr>
          </a:p>
          <a:p>
            <a:pPr indent="457200" lvl="0" marL="0" rtl="0" algn="l">
              <a:spcBef>
                <a:spcPts val="600"/>
              </a:spcBef>
              <a:spcAft>
                <a:spcPts val="0"/>
              </a:spcAft>
              <a:buNone/>
            </a:pPr>
            <a:r>
              <a:rPr lang="en" sz="1400">
                <a:latin typeface="Courier New"/>
                <a:ea typeface="Courier New"/>
                <a:cs typeface="Courier New"/>
                <a:sym typeface="Courier New"/>
              </a:rPr>
              <a:t>return temp;</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600"/>
              </a:spcBef>
              <a:spcAft>
                <a:spcPts val="0"/>
              </a:spcAft>
              <a:buNone/>
            </a:pPr>
            <a:r>
              <a:t/>
            </a:r>
            <a:endParaRPr sz="1100"/>
          </a:p>
          <a:p>
            <a:pPr indent="0" lvl="0" marL="0" rtl="0" algn="l">
              <a:spcBef>
                <a:spcPts val="600"/>
              </a:spcBef>
              <a:spcAft>
                <a:spcPts val="0"/>
              </a:spcAft>
              <a:buNone/>
            </a:pPr>
            <a:r>
              <a:t/>
            </a:r>
            <a:endParaRPr sz="1100"/>
          </a:p>
        </p:txBody>
      </p:sp>
      <p:sp>
        <p:nvSpPr>
          <p:cNvPr id="219" name="Google Shape;219;p23"/>
          <p:cNvSpPr txBox="1"/>
          <p:nvPr/>
        </p:nvSpPr>
        <p:spPr>
          <a:xfrm>
            <a:off x="608525" y="3506275"/>
            <a:ext cx="3795900" cy="13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Use (a &gt;b+1) instead of (a&gt;b) and the test input from the last slide:</a:t>
            </a:r>
            <a:endParaRPr sz="1800"/>
          </a:p>
          <a:p>
            <a:pPr indent="0" lvl="0" marL="0" rtl="0" algn="l">
              <a:spcBef>
                <a:spcPts val="0"/>
              </a:spcBef>
              <a:spcAft>
                <a:spcPts val="0"/>
              </a:spcAft>
              <a:buNone/>
            </a:pPr>
            <a:r>
              <a:rPr lang="en" sz="1800">
                <a:solidFill>
                  <a:schemeClr val="dk1"/>
                </a:solidFill>
              </a:rPr>
              <a:t>(4,2,5), (4,2,1), (2,3,4), (2,3,1)</a:t>
            </a:r>
            <a:endParaRPr sz="1800"/>
          </a:p>
          <a:p>
            <a:pPr indent="0" lvl="0" marL="0" rtl="0" algn="l">
              <a:spcBef>
                <a:spcPts val="0"/>
              </a:spcBef>
              <a:spcAft>
                <a:spcPts val="0"/>
              </a:spcAft>
              <a:buNone/>
            </a:pPr>
            <a:r>
              <a:rPr lang="en" sz="1800"/>
              <a:t>will not reveal the fault. </a:t>
            </a:r>
            <a:endParaRPr sz="1800"/>
          </a:p>
        </p:txBody>
      </p:sp>
      <p:sp>
        <p:nvSpPr>
          <p:cNvPr id="220" name="Google Shape;220;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226" name="Google Shape;226;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800"/>
              <a:t>Students at USC can be enrolled in more than one class at the time. There is also an option to not be enrolled in any classes (under special circumstances). We do not offer classes with no students at all.</a:t>
            </a:r>
            <a:endParaRPr sz="1800"/>
          </a:p>
          <a:p>
            <a:pPr indent="0" lvl="0" marL="0" rtl="0" algn="l">
              <a:lnSpc>
                <a:spcPct val="120000"/>
              </a:lnSpc>
              <a:spcBef>
                <a:spcPts val="0"/>
              </a:spcBef>
              <a:spcAft>
                <a:spcPts val="0"/>
              </a:spcAft>
              <a:buNone/>
            </a:pPr>
            <a:r>
              <a:rPr lang="en" sz="1800"/>
              <a:t>To allocate teaching effort, there is one instructor assigned to each class. Some instructors might not teach any class. Each class uses a textbook (a book that can be used in other classes also). Depending on class size, there are TAs assisting in the class. A small class gets no TAs, a large class might get several TAs. When all is done in the class, the instructor assigns the student a grade for the course. In return, each student must fill out a course evaluation form for the course. </a:t>
            </a:r>
            <a:endParaRPr sz="1800"/>
          </a:p>
          <a:p>
            <a:pPr indent="0" lvl="0" marL="0" rtl="0" algn="l">
              <a:lnSpc>
                <a:spcPct val="120000"/>
              </a:lnSpc>
              <a:spcBef>
                <a:spcPts val="0"/>
              </a:spcBef>
              <a:spcAft>
                <a:spcPts val="0"/>
              </a:spcAft>
              <a:buNone/>
            </a:pPr>
            <a:r>
              <a:t/>
            </a:r>
            <a:endParaRPr sz="1800"/>
          </a:p>
          <a:p>
            <a:pPr indent="0" lvl="0" marL="0" rtl="0" algn="l">
              <a:lnSpc>
                <a:spcPct val="120000"/>
              </a:lnSpc>
              <a:spcBef>
                <a:spcPts val="0"/>
              </a:spcBef>
              <a:spcAft>
                <a:spcPts val="0"/>
              </a:spcAft>
              <a:buNone/>
            </a:pPr>
            <a:r>
              <a:rPr lang="en" sz="1800"/>
              <a:t>Develop the </a:t>
            </a:r>
            <a:r>
              <a:rPr b="1" lang="en" sz="1800"/>
              <a:t>class diagram </a:t>
            </a:r>
            <a:r>
              <a:rPr lang="en" sz="1800"/>
              <a:t>for the situation described above.</a:t>
            </a:r>
            <a:endParaRPr sz="1800"/>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p>
        </p:txBody>
      </p:sp>
      <p:sp>
        <p:nvSpPr>
          <p:cNvPr id="227" name="Google Shape;227;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7 - Solution</a:t>
            </a:r>
            <a:endParaRPr/>
          </a:p>
        </p:txBody>
      </p:sp>
      <p:sp>
        <p:nvSpPr>
          <p:cNvPr id="233" name="Google Shape;233;p25"/>
          <p:cNvSpPr/>
          <p:nvPr/>
        </p:nvSpPr>
        <p:spPr>
          <a:xfrm>
            <a:off x="3817650" y="1592375"/>
            <a:ext cx="1459200" cy="79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Instructor</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234" name="Google Shape;234;p25"/>
          <p:cNvCxnSpPr/>
          <p:nvPr/>
        </p:nvCxnSpPr>
        <p:spPr>
          <a:xfrm>
            <a:off x="3817650" y="1926435"/>
            <a:ext cx="1459200" cy="0"/>
          </a:xfrm>
          <a:prstGeom prst="straightConnector1">
            <a:avLst/>
          </a:prstGeom>
          <a:noFill/>
          <a:ln cap="flat" cmpd="sng" w="9525">
            <a:solidFill>
              <a:srgbClr val="000000"/>
            </a:solidFill>
            <a:prstDash val="solid"/>
            <a:round/>
            <a:headEnd len="med" w="med" type="none"/>
            <a:tailEnd len="med" w="med" type="none"/>
          </a:ln>
        </p:spPr>
      </p:cxnSp>
      <p:cxnSp>
        <p:nvCxnSpPr>
          <p:cNvPr id="235" name="Google Shape;235;p25"/>
          <p:cNvCxnSpPr/>
          <p:nvPr/>
        </p:nvCxnSpPr>
        <p:spPr>
          <a:xfrm>
            <a:off x="3817650" y="2170916"/>
            <a:ext cx="1459200" cy="0"/>
          </a:xfrm>
          <a:prstGeom prst="straightConnector1">
            <a:avLst/>
          </a:prstGeom>
          <a:noFill/>
          <a:ln cap="flat" cmpd="sng" w="9525">
            <a:solidFill>
              <a:srgbClr val="000000"/>
            </a:solidFill>
            <a:prstDash val="solid"/>
            <a:round/>
            <a:headEnd len="med" w="med" type="none"/>
            <a:tailEnd len="med" w="med" type="none"/>
          </a:ln>
        </p:spPr>
      </p:cxnSp>
      <p:sp>
        <p:nvSpPr>
          <p:cNvPr id="236" name="Google Shape;236;p25"/>
          <p:cNvSpPr/>
          <p:nvPr/>
        </p:nvSpPr>
        <p:spPr>
          <a:xfrm>
            <a:off x="627925" y="2309455"/>
            <a:ext cx="1459200" cy="79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Textbook</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237" name="Google Shape;237;p25"/>
          <p:cNvCxnSpPr/>
          <p:nvPr/>
        </p:nvCxnSpPr>
        <p:spPr>
          <a:xfrm>
            <a:off x="627925" y="2643515"/>
            <a:ext cx="1459200" cy="0"/>
          </a:xfrm>
          <a:prstGeom prst="straightConnector1">
            <a:avLst/>
          </a:prstGeom>
          <a:noFill/>
          <a:ln cap="flat" cmpd="sng" w="9525">
            <a:solidFill>
              <a:srgbClr val="000000"/>
            </a:solidFill>
            <a:prstDash val="solid"/>
            <a:round/>
            <a:headEnd len="med" w="med" type="none"/>
            <a:tailEnd len="med" w="med" type="none"/>
          </a:ln>
        </p:spPr>
      </p:cxnSp>
      <p:cxnSp>
        <p:nvCxnSpPr>
          <p:cNvPr id="238" name="Google Shape;238;p25"/>
          <p:cNvCxnSpPr/>
          <p:nvPr/>
        </p:nvCxnSpPr>
        <p:spPr>
          <a:xfrm>
            <a:off x="627925" y="2887996"/>
            <a:ext cx="1459200" cy="0"/>
          </a:xfrm>
          <a:prstGeom prst="straightConnector1">
            <a:avLst/>
          </a:prstGeom>
          <a:noFill/>
          <a:ln cap="flat" cmpd="sng" w="9525">
            <a:solidFill>
              <a:srgbClr val="000000"/>
            </a:solidFill>
            <a:prstDash val="solid"/>
            <a:round/>
            <a:headEnd len="med" w="med" type="none"/>
            <a:tailEnd len="med" w="med" type="none"/>
          </a:ln>
        </p:spPr>
      </p:cxnSp>
      <p:sp>
        <p:nvSpPr>
          <p:cNvPr id="239" name="Google Shape;239;p25"/>
          <p:cNvSpPr/>
          <p:nvPr/>
        </p:nvSpPr>
        <p:spPr>
          <a:xfrm>
            <a:off x="627925" y="4574915"/>
            <a:ext cx="1459200" cy="79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TA</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240" name="Google Shape;240;p25"/>
          <p:cNvCxnSpPr/>
          <p:nvPr/>
        </p:nvCxnSpPr>
        <p:spPr>
          <a:xfrm>
            <a:off x="627925" y="4908975"/>
            <a:ext cx="1459200" cy="0"/>
          </a:xfrm>
          <a:prstGeom prst="straightConnector1">
            <a:avLst/>
          </a:prstGeom>
          <a:noFill/>
          <a:ln cap="flat" cmpd="sng" w="9525">
            <a:solidFill>
              <a:srgbClr val="000000"/>
            </a:solidFill>
            <a:prstDash val="solid"/>
            <a:round/>
            <a:headEnd len="med" w="med" type="none"/>
            <a:tailEnd len="med" w="med" type="none"/>
          </a:ln>
        </p:spPr>
      </p:cxnSp>
      <p:cxnSp>
        <p:nvCxnSpPr>
          <p:cNvPr id="241" name="Google Shape;241;p25"/>
          <p:cNvCxnSpPr/>
          <p:nvPr/>
        </p:nvCxnSpPr>
        <p:spPr>
          <a:xfrm>
            <a:off x="627925" y="5153456"/>
            <a:ext cx="1459200" cy="0"/>
          </a:xfrm>
          <a:prstGeom prst="straightConnector1">
            <a:avLst/>
          </a:prstGeom>
          <a:noFill/>
          <a:ln cap="flat" cmpd="sng" w="9525">
            <a:solidFill>
              <a:srgbClr val="000000"/>
            </a:solidFill>
            <a:prstDash val="solid"/>
            <a:round/>
            <a:headEnd len="med" w="med" type="none"/>
            <a:tailEnd len="med" w="med" type="none"/>
          </a:ln>
        </p:spPr>
      </p:cxnSp>
      <p:sp>
        <p:nvSpPr>
          <p:cNvPr id="242" name="Google Shape;242;p25"/>
          <p:cNvSpPr/>
          <p:nvPr/>
        </p:nvSpPr>
        <p:spPr>
          <a:xfrm>
            <a:off x="3817650" y="3319913"/>
            <a:ext cx="1459200" cy="79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Course</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243" name="Google Shape;243;p25"/>
          <p:cNvCxnSpPr/>
          <p:nvPr/>
        </p:nvCxnSpPr>
        <p:spPr>
          <a:xfrm>
            <a:off x="3817650" y="3653972"/>
            <a:ext cx="1459200" cy="0"/>
          </a:xfrm>
          <a:prstGeom prst="straightConnector1">
            <a:avLst/>
          </a:prstGeom>
          <a:noFill/>
          <a:ln cap="flat" cmpd="sng" w="9525">
            <a:solidFill>
              <a:srgbClr val="000000"/>
            </a:solidFill>
            <a:prstDash val="solid"/>
            <a:round/>
            <a:headEnd len="med" w="med" type="none"/>
            <a:tailEnd len="med" w="med" type="none"/>
          </a:ln>
        </p:spPr>
      </p:cxnSp>
      <p:cxnSp>
        <p:nvCxnSpPr>
          <p:cNvPr id="244" name="Google Shape;244;p25"/>
          <p:cNvCxnSpPr/>
          <p:nvPr/>
        </p:nvCxnSpPr>
        <p:spPr>
          <a:xfrm>
            <a:off x="3817650" y="3898454"/>
            <a:ext cx="1459200" cy="0"/>
          </a:xfrm>
          <a:prstGeom prst="straightConnector1">
            <a:avLst/>
          </a:prstGeom>
          <a:noFill/>
          <a:ln cap="flat" cmpd="sng" w="9525">
            <a:solidFill>
              <a:srgbClr val="000000"/>
            </a:solidFill>
            <a:prstDash val="solid"/>
            <a:round/>
            <a:headEnd len="med" w="med" type="none"/>
            <a:tailEnd len="med" w="med" type="none"/>
          </a:ln>
        </p:spPr>
      </p:cxnSp>
      <p:sp>
        <p:nvSpPr>
          <p:cNvPr id="245" name="Google Shape;245;p25"/>
          <p:cNvSpPr/>
          <p:nvPr/>
        </p:nvSpPr>
        <p:spPr>
          <a:xfrm>
            <a:off x="7182421" y="3319913"/>
            <a:ext cx="1459200" cy="79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Student</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246" name="Google Shape;246;p25"/>
          <p:cNvCxnSpPr/>
          <p:nvPr/>
        </p:nvCxnSpPr>
        <p:spPr>
          <a:xfrm>
            <a:off x="7182421" y="3653972"/>
            <a:ext cx="1459200" cy="0"/>
          </a:xfrm>
          <a:prstGeom prst="straightConnector1">
            <a:avLst/>
          </a:prstGeom>
          <a:noFill/>
          <a:ln cap="flat" cmpd="sng" w="9525">
            <a:solidFill>
              <a:srgbClr val="000000"/>
            </a:solidFill>
            <a:prstDash val="solid"/>
            <a:round/>
            <a:headEnd len="med" w="med" type="none"/>
            <a:tailEnd len="med" w="med" type="none"/>
          </a:ln>
        </p:spPr>
      </p:cxnSp>
      <p:cxnSp>
        <p:nvCxnSpPr>
          <p:cNvPr id="247" name="Google Shape;247;p25"/>
          <p:cNvCxnSpPr/>
          <p:nvPr/>
        </p:nvCxnSpPr>
        <p:spPr>
          <a:xfrm>
            <a:off x="7182421" y="3898454"/>
            <a:ext cx="1459200" cy="0"/>
          </a:xfrm>
          <a:prstGeom prst="straightConnector1">
            <a:avLst/>
          </a:prstGeom>
          <a:noFill/>
          <a:ln cap="flat" cmpd="sng" w="9525">
            <a:solidFill>
              <a:srgbClr val="000000"/>
            </a:solidFill>
            <a:prstDash val="solid"/>
            <a:round/>
            <a:headEnd len="med" w="med" type="none"/>
            <a:tailEnd len="med" w="med" type="none"/>
          </a:ln>
        </p:spPr>
      </p:cxnSp>
      <p:sp>
        <p:nvSpPr>
          <p:cNvPr id="248" name="Google Shape;248;p25"/>
          <p:cNvSpPr/>
          <p:nvPr/>
        </p:nvSpPr>
        <p:spPr>
          <a:xfrm>
            <a:off x="7104623" y="1641271"/>
            <a:ext cx="1459200" cy="79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Grade</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249" name="Google Shape;249;p25"/>
          <p:cNvCxnSpPr/>
          <p:nvPr/>
        </p:nvCxnSpPr>
        <p:spPr>
          <a:xfrm>
            <a:off x="7104623" y="1975331"/>
            <a:ext cx="1459200" cy="0"/>
          </a:xfrm>
          <a:prstGeom prst="straightConnector1">
            <a:avLst/>
          </a:prstGeom>
          <a:noFill/>
          <a:ln cap="flat" cmpd="sng" w="9525">
            <a:solidFill>
              <a:srgbClr val="000000"/>
            </a:solidFill>
            <a:prstDash val="solid"/>
            <a:round/>
            <a:headEnd len="med" w="med" type="none"/>
            <a:tailEnd len="med" w="med" type="none"/>
          </a:ln>
        </p:spPr>
      </p:cxnSp>
      <p:cxnSp>
        <p:nvCxnSpPr>
          <p:cNvPr id="250" name="Google Shape;250;p25"/>
          <p:cNvCxnSpPr/>
          <p:nvPr/>
        </p:nvCxnSpPr>
        <p:spPr>
          <a:xfrm>
            <a:off x="7104623" y="2219812"/>
            <a:ext cx="1459200" cy="0"/>
          </a:xfrm>
          <a:prstGeom prst="straightConnector1">
            <a:avLst/>
          </a:prstGeom>
          <a:noFill/>
          <a:ln cap="flat" cmpd="sng" w="9525">
            <a:solidFill>
              <a:srgbClr val="000000"/>
            </a:solidFill>
            <a:prstDash val="solid"/>
            <a:round/>
            <a:headEnd len="med" w="med" type="none"/>
            <a:tailEnd len="med" w="med" type="none"/>
          </a:ln>
        </p:spPr>
      </p:cxnSp>
      <p:sp>
        <p:nvSpPr>
          <p:cNvPr id="251" name="Google Shape;251;p25"/>
          <p:cNvSpPr/>
          <p:nvPr/>
        </p:nvSpPr>
        <p:spPr>
          <a:xfrm>
            <a:off x="5645754" y="5715891"/>
            <a:ext cx="1459200" cy="798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Evaluation</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252" name="Google Shape;252;p25"/>
          <p:cNvCxnSpPr/>
          <p:nvPr/>
        </p:nvCxnSpPr>
        <p:spPr>
          <a:xfrm>
            <a:off x="5645754" y="6049951"/>
            <a:ext cx="1459200" cy="0"/>
          </a:xfrm>
          <a:prstGeom prst="straightConnector1">
            <a:avLst/>
          </a:prstGeom>
          <a:noFill/>
          <a:ln cap="flat" cmpd="sng" w="9525">
            <a:solidFill>
              <a:srgbClr val="000000"/>
            </a:solidFill>
            <a:prstDash val="solid"/>
            <a:round/>
            <a:headEnd len="med" w="med" type="none"/>
            <a:tailEnd len="med" w="med" type="none"/>
          </a:ln>
        </p:spPr>
      </p:cxnSp>
      <p:cxnSp>
        <p:nvCxnSpPr>
          <p:cNvPr id="253" name="Google Shape;253;p25"/>
          <p:cNvCxnSpPr/>
          <p:nvPr/>
        </p:nvCxnSpPr>
        <p:spPr>
          <a:xfrm>
            <a:off x="5645754" y="6294432"/>
            <a:ext cx="1459200" cy="0"/>
          </a:xfrm>
          <a:prstGeom prst="straightConnector1">
            <a:avLst/>
          </a:prstGeom>
          <a:noFill/>
          <a:ln cap="flat" cmpd="sng" w="9525">
            <a:solidFill>
              <a:srgbClr val="000000"/>
            </a:solidFill>
            <a:prstDash val="solid"/>
            <a:round/>
            <a:headEnd len="med" w="med" type="none"/>
            <a:tailEnd len="med" w="med" type="none"/>
          </a:ln>
        </p:spPr>
      </p:cxnSp>
      <p:cxnSp>
        <p:nvCxnSpPr>
          <p:cNvPr id="254" name="Google Shape;254;p25"/>
          <p:cNvCxnSpPr>
            <a:stCxn id="242" idx="1"/>
            <a:endCxn id="239" idx="3"/>
          </p:cNvCxnSpPr>
          <p:nvPr/>
        </p:nvCxnSpPr>
        <p:spPr>
          <a:xfrm flipH="1">
            <a:off x="2087250" y="3719062"/>
            <a:ext cx="1730400" cy="1254900"/>
          </a:xfrm>
          <a:prstGeom prst="straightConnector1">
            <a:avLst/>
          </a:prstGeom>
          <a:noFill/>
          <a:ln cap="flat" cmpd="sng" w="9525">
            <a:solidFill>
              <a:srgbClr val="000000"/>
            </a:solidFill>
            <a:prstDash val="solid"/>
            <a:round/>
            <a:headEnd len="med" w="med" type="none"/>
            <a:tailEnd len="med" w="med" type="none"/>
          </a:ln>
        </p:spPr>
      </p:cxnSp>
      <p:sp>
        <p:nvSpPr>
          <p:cNvPr id="255" name="Google Shape;255;p25"/>
          <p:cNvSpPr txBox="1"/>
          <p:nvPr/>
        </p:nvSpPr>
        <p:spPr>
          <a:xfrm>
            <a:off x="2640953" y="4387544"/>
            <a:ext cx="10404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Assists In</a:t>
            </a:r>
            <a:endParaRPr/>
          </a:p>
        </p:txBody>
      </p:sp>
      <p:sp>
        <p:nvSpPr>
          <p:cNvPr id="256" name="Google Shape;256;p25"/>
          <p:cNvSpPr txBox="1"/>
          <p:nvPr/>
        </p:nvSpPr>
        <p:spPr>
          <a:xfrm>
            <a:off x="2144989" y="4851865"/>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57" name="Google Shape;257;p25"/>
          <p:cNvSpPr txBox="1"/>
          <p:nvPr/>
        </p:nvSpPr>
        <p:spPr>
          <a:xfrm>
            <a:off x="3146564" y="3596863"/>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258" name="Google Shape;258;p25"/>
          <p:cNvCxnSpPr>
            <a:stCxn id="257" idx="3"/>
            <a:endCxn id="236" idx="3"/>
          </p:cNvCxnSpPr>
          <p:nvPr/>
        </p:nvCxnSpPr>
        <p:spPr>
          <a:xfrm rot="10800000">
            <a:off x="2087264" y="2708563"/>
            <a:ext cx="1730400" cy="1010700"/>
          </a:xfrm>
          <a:prstGeom prst="straightConnector1">
            <a:avLst/>
          </a:prstGeom>
          <a:noFill/>
          <a:ln cap="flat" cmpd="sng" w="9525">
            <a:solidFill>
              <a:srgbClr val="000000"/>
            </a:solidFill>
            <a:prstDash val="solid"/>
            <a:round/>
            <a:headEnd len="med" w="med" type="none"/>
            <a:tailEnd len="med" w="med" type="none"/>
          </a:ln>
        </p:spPr>
      </p:cxnSp>
      <p:sp>
        <p:nvSpPr>
          <p:cNvPr id="259" name="Google Shape;259;p25"/>
          <p:cNvSpPr txBox="1"/>
          <p:nvPr/>
        </p:nvSpPr>
        <p:spPr>
          <a:xfrm>
            <a:off x="2611778" y="2757670"/>
            <a:ext cx="9528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Used In</a:t>
            </a:r>
            <a:endParaRPr/>
          </a:p>
        </p:txBody>
      </p:sp>
      <p:sp>
        <p:nvSpPr>
          <p:cNvPr id="260" name="Google Shape;260;p25"/>
          <p:cNvSpPr txBox="1"/>
          <p:nvPr/>
        </p:nvSpPr>
        <p:spPr>
          <a:xfrm>
            <a:off x="2212986" y="2439781"/>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61" name="Google Shape;261;p25"/>
          <p:cNvSpPr txBox="1"/>
          <p:nvPr/>
        </p:nvSpPr>
        <p:spPr>
          <a:xfrm>
            <a:off x="3243812" y="3160839"/>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cxnSp>
        <p:nvCxnSpPr>
          <p:cNvPr id="262" name="Google Shape;262;p25"/>
          <p:cNvCxnSpPr>
            <a:stCxn id="242" idx="3"/>
            <a:endCxn id="245" idx="1"/>
          </p:cNvCxnSpPr>
          <p:nvPr/>
        </p:nvCxnSpPr>
        <p:spPr>
          <a:xfrm>
            <a:off x="5276850" y="3719062"/>
            <a:ext cx="1905600" cy="0"/>
          </a:xfrm>
          <a:prstGeom prst="straightConnector1">
            <a:avLst/>
          </a:prstGeom>
          <a:noFill/>
          <a:ln cap="flat" cmpd="sng" w="9525">
            <a:solidFill>
              <a:srgbClr val="000000"/>
            </a:solidFill>
            <a:prstDash val="solid"/>
            <a:round/>
            <a:headEnd len="med" w="med" type="none"/>
            <a:tailEnd len="med" w="med" type="none"/>
          </a:ln>
        </p:spPr>
      </p:cxnSp>
      <p:sp>
        <p:nvSpPr>
          <p:cNvPr id="263" name="Google Shape;263;p25"/>
          <p:cNvSpPr txBox="1"/>
          <p:nvPr/>
        </p:nvSpPr>
        <p:spPr>
          <a:xfrm>
            <a:off x="5665356" y="3409620"/>
            <a:ext cx="11670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Enrolled In</a:t>
            </a:r>
            <a:endParaRPr/>
          </a:p>
        </p:txBody>
      </p:sp>
      <p:sp>
        <p:nvSpPr>
          <p:cNvPr id="264" name="Google Shape;264;p25"/>
          <p:cNvSpPr txBox="1"/>
          <p:nvPr/>
        </p:nvSpPr>
        <p:spPr>
          <a:xfrm>
            <a:off x="5276518" y="3344168"/>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65" name="Google Shape;265;p25"/>
          <p:cNvSpPr txBox="1"/>
          <p:nvPr/>
        </p:nvSpPr>
        <p:spPr>
          <a:xfrm>
            <a:off x="6735004" y="3344168"/>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66" name="Google Shape;266;p25"/>
          <p:cNvSpPr/>
          <p:nvPr/>
        </p:nvSpPr>
        <p:spPr>
          <a:xfrm>
            <a:off x="5509760" y="4420141"/>
            <a:ext cx="1730856" cy="594776"/>
          </a:xfrm>
          <a:prstGeom prst="flowChartDecision">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Provides</a:t>
            </a:r>
            <a:endParaRPr sz="1200"/>
          </a:p>
        </p:txBody>
      </p:sp>
      <p:cxnSp>
        <p:nvCxnSpPr>
          <p:cNvPr id="267" name="Google Shape;267;p25"/>
          <p:cNvCxnSpPr>
            <a:stCxn id="266" idx="2"/>
            <a:endCxn id="251" idx="0"/>
          </p:cNvCxnSpPr>
          <p:nvPr/>
        </p:nvCxnSpPr>
        <p:spPr>
          <a:xfrm>
            <a:off x="6375188" y="5014917"/>
            <a:ext cx="300" cy="701100"/>
          </a:xfrm>
          <a:prstGeom prst="straightConnector1">
            <a:avLst/>
          </a:prstGeom>
          <a:noFill/>
          <a:ln cap="flat" cmpd="sng" w="9525">
            <a:solidFill>
              <a:srgbClr val="000000"/>
            </a:solidFill>
            <a:prstDash val="solid"/>
            <a:round/>
            <a:headEnd len="med" w="med" type="none"/>
            <a:tailEnd len="med" w="med" type="none"/>
          </a:ln>
        </p:spPr>
      </p:cxnSp>
      <p:cxnSp>
        <p:nvCxnSpPr>
          <p:cNvPr id="268" name="Google Shape;268;p25"/>
          <p:cNvCxnSpPr>
            <a:stCxn id="242" idx="2"/>
            <a:endCxn id="266" idx="1"/>
          </p:cNvCxnSpPr>
          <p:nvPr/>
        </p:nvCxnSpPr>
        <p:spPr>
          <a:xfrm>
            <a:off x="4547250" y="4118212"/>
            <a:ext cx="962400" cy="599400"/>
          </a:xfrm>
          <a:prstGeom prst="straightConnector1">
            <a:avLst/>
          </a:prstGeom>
          <a:noFill/>
          <a:ln cap="flat" cmpd="sng" w="9525">
            <a:solidFill>
              <a:srgbClr val="000000"/>
            </a:solidFill>
            <a:prstDash val="solid"/>
            <a:round/>
            <a:headEnd len="med" w="med" type="none"/>
            <a:tailEnd len="med" w="med" type="none"/>
          </a:ln>
        </p:spPr>
      </p:cxnSp>
      <p:cxnSp>
        <p:nvCxnSpPr>
          <p:cNvPr id="269" name="Google Shape;269;p25"/>
          <p:cNvCxnSpPr>
            <a:stCxn id="245" idx="2"/>
            <a:endCxn id="266" idx="3"/>
          </p:cNvCxnSpPr>
          <p:nvPr/>
        </p:nvCxnSpPr>
        <p:spPr>
          <a:xfrm flipH="1">
            <a:off x="7240621" y="4118212"/>
            <a:ext cx="671400" cy="599400"/>
          </a:xfrm>
          <a:prstGeom prst="straightConnector1">
            <a:avLst/>
          </a:prstGeom>
          <a:noFill/>
          <a:ln cap="flat" cmpd="sng" w="9525">
            <a:solidFill>
              <a:srgbClr val="000000"/>
            </a:solidFill>
            <a:prstDash val="solid"/>
            <a:round/>
            <a:headEnd len="med" w="med" type="none"/>
            <a:tailEnd len="med" w="med" type="none"/>
          </a:ln>
        </p:spPr>
      </p:cxnSp>
      <p:sp>
        <p:nvSpPr>
          <p:cNvPr id="270" name="Google Shape;270;p25"/>
          <p:cNvSpPr txBox="1"/>
          <p:nvPr/>
        </p:nvSpPr>
        <p:spPr>
          <a:xfrm>
            <a:off x="4974668" y="4146977"/>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71" name="Google Shape;271;p25"/>
          <p:cNvSpPr txBox="1"/>
          <p:nvPr/>
        </p:nvSpPr>
        <p:spPr>
          <a:xfrm>
            <a:off x="7795005" y="4224300"/>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72" name="Google Shape;272;p25"/>
          <p:cNvSpPr txBox="1"/>
          <p:nvPr/>
        </p:nvSpPr>
        <p:spPr>
          <a:xfrm>
            <a:off x="6375188" y="5410129"/>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273" name="Google Shape;273;p25"/>
          <p:cNvCxnSpPr>
            <a:stCxn id="233" idx="2"/>
            <a:endCxn id="242" idx="0"/>
          </p:cNvCxnSpPr>
          <p:nvPr/>
        </p:nvCxnSpPr>
        <p:spPr>
          <a:xfrm>
            <a:off x="4547250" y="2390675"/>
            <a:ext cx="0" cy="929100"/>
          </a:xfrm>
          <a:prstGeom prst="straightConnector1">
            <a:avLst/>
          </a:prstGeom>
          <a:noFill/>
          <a:ln cap="flat" cmpd="sng" w="9525">
            <a:solidFill>
              <a:srgbClr val="000000"/>
            </a:solidFill>
            <a:prstDash val="solid"/>
            <a:round/>
            <a:headEnd len="med" w="med" type="none"/>
            <a:tailEnd len="med" w="med" type="none"/>
          </a:ln>
        </p:spPr>
      </p:cxnSp>
      <p:sp>
        <p:nvSpPr>
          <p:cNvPr id="274" name="Google Shape;274;p25"/>
          <p:cNvSpPr txBox="1"/>
          <p:nvPr/>
        </p:nvSpPr>
        <p:spPr>
          <a:xfrm>
            <a:off x="4673430" y="2659878"/>
            <a:ext cx="10404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Teaches</a:t>
            </a:r>
            <a:endParaRPr/>
          </a:p>
        </p:txBody>
      </p:sp>
      <p:sp>
        <p:nvSpPr>
          <p:cNvPr id="275" name="Google Shape;275;p25"/>
          <p:cNvSpPr txBox="1"/>
          <p:nvPr/>
        </p:nvSpPr>
        <p:spPr>
          <a:xfrm>
            <a:off x="4547084" y="2415397"/>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76" name="Google Shape;276;p25"/>
          <p:cNvSpPr txBox="1"/>
          <p:nvPr/>
        </p:nvSpPr>
        <p:spPr>
          <a:xfrm>
            <a:off x="4605433" y="3034685"/>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77" name="Google Shape;277;p25"/>
          <p:cNvSpPr/>
          <p:nvPr/>
        </p:nvSpPr>
        <p:spPr>
          <a:xfrm>
            <a:off x="5325142" y="2346127"/>
            <a:ext cx="1730856" cy="594776"/>
          </a:xfrm>
          <a:prstGeom prst="flowChartDecision">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Grades</a:t>
            </a:r>
            <a:endParaRPr sz="1200"/>
          </a:p>
        </p:txBody>
      </p:sp>
      <p:cxnSp>
        <p:nvCxnSpPr>
          <p:cNvPr id="278" name="Google Shape;278;p25"/>
          <p:cNvCxnSpPr>
            <a:stCxn id="233" idx="3"/>
          </p:cNvCxnSpPr>
          <p:nvPr/>
        </p:nvCxnSpPr>
        <p:spPr>
          <a:xfrm>
            <a:off x="5276850" y="1991525"/>
            <a:ext cx="515100" cy="497100"/>
          </a:xfrm>
          <a:prstGeom prst="straightConnector1">
            <a:avLst/>
          </a:prstGeom>
          <a:noFill/>
          <a:ln cap="flat" cmpd="sng" w="9525">
            <a:solidFill>
              <a:srgbClr val="000000"/>
            </a:solidFill>
            <a:prstDash val="solid"/>
            <a:round/>
            <a:headEnd len="med" w="med" type="none"/>
            <a:tailEnd len="med" w="med" type="none"/>
          </a:ln>
        </p:spPr>
      </p:cxnSp>
      <p:cxnSp>
        <p:nvCxnSpPr>
          <p:cNvPr id="279" name="Google Shape;279;p25"/>
          <p:cNvCxnSpPr>
            <a:stCxn id="248" idx="1"/>
          </p:cNvCxnSpPr>
          <p:nvPr/>
        </p:nvCxnSpPr>
        <p:spPr>
          <a:xfrm flipH="1">
            <a:off x="6657323" y="2040421"/>
            <a:ext cx="447300" cy="456000"/>
          </a:xfrm>
          <a:prstGeom prst="straightConnector1">
            <a:avLst/>
          </a:prstGeom>
          <a:noFill/>
          <a:ln cap="flat" cmpd="sng" w="9525">
            <a:solidFill>
              <a:srgbClr val="000000"/>
            </a:solidFill>
            <a:prstDash val="solid"/>
            <a:round/>
            <a:headEnd len="med" w="med" type="none"/>
            <a:tailEnd len="med" w="med" type="none"/>
          </a:ln>
        </p:spPr>
      </p:cxnSp>
      <p:cxnSp>
        <p:nvCxnSpPr>
          <p:cNvPr id="280" name="Google Shape;280;p25"/>
          <p:cNvCxnSpPr/>
          <p:nvPr/>
        </p:nvCxnSpPr>
        <p:spPr>
          <a:xfrm flipH="1" rot="10800000">
            <a:off x="5276366" y="2798421"/>
            <a:ext cx="564000" cy="594900"/>
          </a:xfrm>
          <a:prstGeom prst="straightConnector1">
            <a:avLst/>
          </a:prstGeom>
          <a:noFill/>
          <a:ln cap="flat" cmpd="sng" w="9525">
            <a:solidFill>
              <a:srgbClr val="000000"/>
            </a:solidFill>
            <a:prstDash val="solid"/>
            <a:round/>
            <a:headEnd len="med" w="med" type="none"/>
            <a:tailEnd len="med" w="med" type="none"/>
          </a:ln>
        </p:spPr>
      </p:cxnSp>
      <p:cxnSp>
        <p:nvCxnSpPr>
          <p:cNvPr id="281" name="Google Shape;281;p25"/>
          <p:cNvCxnSpPr>
            <a:stCxn id="245" idx="0"/>
          </p:cNvCxnSpPr>
          <p:nvPr/>
        </p:nvCxnSpPr>
        <p:spPr>
          <a:xfrm rot="10800000">
            <a:off x="6677221" y="2790113"/>
            <a:ext cx="1234800" cy="529800"/>
          </a:xfrm>
          <a:prstGeom prst="straightConnector1">
            <a:avLst/>
          </a:prstGeom>
          <a:noFill/>
          <a:ln cap="flat" cmpd="sng" w="9525">
            <a:solidFill>
              <a:srgbClr val="000000"/>
            </a:solidFill>
            <a:prstDash val="solid"/>
            <a:round/>
            <a:headEnd len="med" w="med" type="none"/>
            <a:tailEnd len="med" w="med" type="none"/>
          </a:ln>
        </p:spPr>
      </p:cxnSp>
      <p:sp>
        <p:nvSpPr>
          <p:cNvPr id="282" name="Google Shape;282;p25"/>
          <p:cNvSpPr txBox="1"/>
          <p:nvPr/>
        </p:nvSpPr>
        <p:spPr>
          <a:xfrm>
            <a:off x="5276518" y="1800088"/>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83" name="Google Shape;283;p25"/>
          <p:cNvSpPr txBox="1"/>
          <p:nvPr/>
        </p:nvSpPr>
        <p:spPr>
          <a:xfrm>
            <a:off x="6735004" y="1853026"/>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84" name="Google Shape;284;p25"/>
          <p:cNvSpPr txBox="1"/>
          <p:nvPr/>
        </p:nvSpPr>
        <p:spPr>
          <a:xfrm>
            <a:off x="7552268" y="2924572"/>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85" name="Google Shape;285;p25"/>
          <p:cNvSpPr txBox="1"/>
          <p:nvPr/>
        </p:nvSpPr>
        <p:spPr>
          <a:xfrm>
            <a:off x="5567879" y="3020236"/>
            <a:ext cx="6711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86" name="Google Shape;286;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8 - Scenario 1</a:t>
            </a:r>
            <a:endParaRPr/>
          </a:p>
        </p:txBody>
      </p:sp>
      <p:sp>
        <p:nvSpPr>
          <p:cNvPr id="292" name="Google Shape;292;p26"/>
          <p:cNvSpPr txBox="1"/>
          <p:nvPr>
            <p:ph idx="1" type="body"/>
          </p:nvPr>
        </p:nvSpPr>
        <p:spPr>
          <a:xfrm>
            <a:off x="457200" y="1509075"/>
            <a:ext cx="8352000" cy="11433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300"/>
              <a:t>Scenario 1 (Requesting a Ride Down):</a:t>
            </a:r>
            <a:endParaRPr b="1" sz="1300"/>
          </a:p>
          <a:p>
            <a:pPr indent="0" lvl="0" marL="0" rtl="0" algn="l">
              <a:lnSpc>
                <a:spcPct val="120000"/>
              </a:lnSpc>
              <a:spcBef>
                <a:spcPts val="0"/>
              </a:spcBef>
              <a:spcAft>
                <a:spcPts val="0"/>
              </a:spcAft>
              <a:buNone/>
            </a:pPr>
            <a:r>
              <a:rPr lang="en" sz="1300"/>
              <a:t>A person approaches the elevator on the fifth floor. She wants to go down so she presses the “down” button next to the elevators. She waits until an elevator arrives and the doors open. She enters the elevator and presses the elevator button for the ground floor (floor 1). The light next to the button for the first floor is lit.</a:t>
            </a:r>
            <a:endParaRPr sz="1300"/>
          </a:p>
        </p:txBody>
      </p:sp>
      <p:cxnSp>
        <p:nvCxnSpPr>
          <p:cNvPr id="293" name="Google Shape;293;p26"/>
          <p:cNvCxnSpPr>
            <a:stCxn id="294" idx="2"/>
            <a:endCxn id="295" idx="0"/>
          </p:cNvCxnSpPr>
          <p:nvPr/>
        </p:nvCxnSpPr>
        <p:spPr>
          <a:xfrm>
            <a:off x="1010875"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296" name="Google Shape;296;p26"/>
          <p:cNvSpPr/>
          <p:nvPr/>
        </p:nvSpPr>
        <p:spPr>
          <a:xfrm>
            <a:off x="1723134" y="2743500"/>
            <a:ext cx="12786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f5Button : FloorButton</a:t>
            </a:r>
            <a:endParaRPr sz="1200"/>
          </a:p>
        </p:txBody>
      </p:sp>
      <p:cxnSp>
        <p:nvCxnSpPr>
          <p:cNvPr id="297" name="Google Shape;297;p26"/>
          <p:cNvCxnSpPr>
            <a:stCxn id="296" idx="2"/>
            <a:endCxn id="298" idx="0"/>
          </p:cNvCxnSpPr>
          <p:nvPr/>
        </p:nvCxnSpPr>
        <p:spPr>
          <a:xfrm>
            <a:off x="2362434"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299" name="Google Shape;299;p26"/>
          <p:cNvSpPr/>
          <p:nvPr/>
        </p:nvSpPr>
        <p:spPr>
          <a:xfrm>
            <a:off x="3074643" y="2743500"/>
            <a:ext cx="15132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scheduler: RequestScheduler</a:t>
            </a:r>
            <a:endParaRPr sz="1200"/>
          </a:p>
        </p:txBody>
      </p:sp>
      <p:cxnSp>
        <p:nvCxnSpPr>
          <p:cNvPr id="300" name="Google Shape;300;p26"/>
          <p:cNvCxnSpPr>
            <a:stCxn id="299" idx="2"/>
            <a:endCxn id="301" idx="0"/>
          </p:cNvCxnSpPr>
          <p:nvPr/>
        </p:nvCxnSpPr>
        <p:spPr>
          <a:xfrm>
            <a:off x="3831243"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02" name="Google Shape;302;p26"/>
          <p:cNvSpPr/>
          <p:nvPr/>
        </p:nvSpPr>
        <p:spPr>
          <a:xfrm>
            <a:off x="4660808" y="2743500"/>
            <a:ext cx="9408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car: Elevator</a:t>
            </a:r>
            <a:endParaRPr sz="1200"/>
          </a:p>
        </p:txBody>
      </p:sp>
      <p:cxnSp>
        <p:nvCxnSpPr>
          <p:cNvPr id="303" name="Google Shape;303;p26"/>
          <p:cNvCxnSpPr>
            <a:stCxn id="302" idx="2"/>
            <a:endCxn id="304" idx="0"/>
          </p:cNvCxnSpPr>
          <p:nvPr/>
        </p:nvCxnSpPr>
        <p:spPr>
          <a:xfrm>
            <a:off x="5131208"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05" name="Google Shape;305;p26"/>
          <p:cNvSpPr/>
          <p:nvPr/>
        </p:nvSpPr>
        <p:spPr>
          <a:xfrm>
            <a:off x="6736423" y="2743500"/>
            <a:ext cx="10548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door: ElevatorDoor</a:t>
            </a:r>
            <a:endParaRPr sz="1100"/>
          </a:p>
        </p:txBody>
      </p:sp>
      <p:cxnSp>
        <p:nvCxnSpPr>
          <p:cNvPr id="306" name="Google Shape;306;p26"/>
          <p:cNvCxnSpPr>
            <a:stCxn id="305" idx="2"/>
            <a:endCxn id="307" idx="0"/>
          </p:cNvCxnSpPr>
          <p:nvPr/>
        </p:nvCxnSpPr>
        <p:spPr>
          <a:xfrm>
            <a:off x="7263823"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08" name="Google Shape;308;p26"/>
          <p:cNvSpPr/>
          <p:nvPr/>
        </p:nvSpPr>
        <p:spPr>
          <a:xfrm>
            <a:off x="7868409" y="2743500"/>
            <a:ext cx="9408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f5Door: FloorDoor</a:t>
            </a:r>
            <a:endParaRPr sz="1200"/>
          </a:p>
        </p:txBody>
      </p:sp>
      <p:cxnSp>
        <p:nvCxnSpPr>
          <p:cNvPr id="309" name="Google Shape;309;p26"/>
          <p:cNvCxnSpPr>
            <a:stCxn id="308" idx="2"/>
            <a:endCxn id="310" idx="0"/>
          </p:cNvCxnSpPr>
          <p:nvPr/>
        </p:nvCxnSpPr>
        <p:spPr>
          <a:xfrm>
            <a:off x="8338809"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11" name="Google Shape;311;p26"/>
          <p:cNvSpPr/>
          <p:nvPr/>
        </p:nvSpPr>
        <p:spPr>
          <a:xfrm>
            <a:off x="2232017" y="3361375"/>
            <a:ext cx="234600" cy="23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6"/>
          <p:cNvCxnSpPr>
            <a:endCxn id="311" idx="0"/>
          </p:cNvCxnSpPr>
          <p:nvPr/>
        </p:nvCxnSpPr>
        <p:spPr>
          <a:xfrm flipH="1" rot="10800000">
            <a:off x="945917" y="3361375"/>
            <a:ext cx="1403400" cy="19200"/>
          </a:xfrm>
          <a:prstGeom prst="straightConnector1">
            <a:avLst/>
          </a:prstGeom>
          <a:noFill/>
          <a:ln cap="flat" cmpd="sng" w="19050">
            <a:solidFill>
              <a:schemeClr val="dk2"/>
            </a:solidFill>
            <a:prstDash val="solid"/>
            <a:round/>
            <a:headEnd len="med" w="med" type="none"/>
            <a:tailEnd len="med" w="med" type="triangle"/>
          </a:ln>
        </p:spPr>
      </p:cxnSp>
      <p:sp>
        <p:nvSpPr>
          <p:cNvPr id="313" name="Google Shape;313;p26"/>
          <p:cNvSpPr txBox="1"/>
          <p:nvPr/>
        </p:nvSpPr>
        <p:spPr>
          <a:xfrm>
            <a:off x="1022092" y="3100800"/>
            <a:ext cx="12786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pressDown()</a:t>
            </a:r>
            <a:endParaRPr sz="1200"/>
          </a:p>
        </p:txBody>
      </p:sp>
      <p:sp>
        <p:nvSpPr>
          <p:cNvPr id="314" name="Google Shape;314;p26"/>
          <p:cNvSpPr/>
          <p:nvPr/>
        </p:nvSpPr>
        <p:spPr>
          <a:xfrm>
            <a:off x="3637028" y="3452500"/>
            <a:ext cx="234600" cy="23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txBox="1"/>
          <p:nvPr/>
        </p:nvSpPr>
        <p:spPr>
          <a:xfrm>
            <a:off x="2427103" y="3191925"/>
            <a:ext cx="12786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sendRequest(5);</a:t>
            </a:r>
            <a:endParaRPr sz="1200"/>
          </a:p>
        </p:txBody>
      </p:sp>
      <p:cxnSp>
        <p:nvCxnSpPr>
          <p:cNvPr id="316" name="Google Shape;316;p26"/>
          <p:cNvCxnSpPr>
            <a:endCxn id="314" idx="0"/>
          </p:cNvCxnSpPr>
          <p:nvPr/>
        </p:nvCxnSpPr>
        <p:spPr>
          <a:xfrm flipH="1" rot="10800000">
            <a:off x="2466428" y="3452500"/>
            <a:ext cx="1287900" cy="15000"/>
          </a:xfrm>
          <a:prstGeom prst="straightConnector1">
            <a:avLst/>
          </a:prstGeom>
          <a:noFill/>
          <a:ln cap="flat" cmpd="sng" w="19050">
            <a:solidFill>
              <a:schemeClr val="dk2"/>
            </a:solidFill>
            <a:prstDash val="solid"/>
            <a:round/>
            <a:headEnd len="med" w="med" type="none"/>
            <a:tailEnd len="med" w="med" type="triangle"/>
          </a:ln>
        </p:spPr>
      </p:cxnSp>
      <p:sp>
        <p:nvSpPr>
          <p:cNvPr id="317" name="Google Shape;317;p26"/>
          <p:cNvSpPr/>
          <p:nvPr/>
        </p:nvSpPr>
        <p:spPr>
          <a:xfrm>
            <a:off x="5117173" y="3582775"/>
            <a:ext cx="234600" cy="686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txBox="1"/>
          <p:nvPr/>
        </p:nvSpPr>
        <p:spPr>
          <a:xfrm>
            <a:off x="3907247" y="3322200"/>
            <a:ext cx="12786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stopRequest(5);</a:t>
            </a:r>
            <a:endParaRPr sz="1200"/>
          </a:p>
        </p:txBody>
      </p:sp>
      <p:cxnSp>
        <p:nvCxnSpPr>
          <p:cNvPr id="319" name="Google Shape;319;p26"/>
          <p:cNvCxnSpPr>
            <a:endCxn id="317" idx="0"/>
          </p:cNvCxnSpPr>
          <p:nvPr/>
        </p:nvCxnSpPr>
        <p:spPr>
          <a:xfrm flipH="1" rot="10800000">
            <a:off x="3831073" y="3582775"/>
            <a:ext cx="1403400" cy="19200"/>
          </a:xfrm>
          <a:prstGeom prst="straightConnector1">
            <a:avLst/>
          </a:prstGeom>
          <a:noFill/>
          <a:ln cap="flat" cmpd="sng" w="19050">
            <a:solidFill>
              <a:schemeClr val="dk2"/>
            </a:solidFill>
            <a:prstDash val="solid"/>
            <a:round/>
            <a:headEnd len="med" w="med" type="none"/>
            <a:tailEnd len="med" w="med" type="triangle"/>
          </a:ln>
        </p:spPr>
      </p:cxnSp>
      <p:sp>
        <p:nvSpPr>
          <p:cNvPr id="320" name="Google Shape;320;p26"/>
          <p:cNvSpPr/>
          <p:nvPr/>
        </p:nvSpPr>
        <p:spPr>
          <a:xfrm>
            <a:off x="5185772" y="3728450"/>
            <a:ext cx="2346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5366744" y="3631850"/>
            <a:ext cx="412972" cy="164200"/>
          </a:xfrm>
          <a:custGeom>
            <a:rect b="b" l="l" r="r" t="t"/>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med" w="med" type="none"/>
            <a:tailEnd len="med" w="med" type="triangle"/>
          </a:ln>
        </p:spPr>
      </p:sp>
      <p:sp>
        <p:nvSpPr>
          <p:cNvPr id="322" name="Google Shape;322;p26"/>
          <p:cNvSpPr txBox="1"/>
          <p:nvPr/>
        </p:nvSpPr>
        <p:spPr>
          <a:xfrm>
            <a:off x="5319813" y="3293775"/>
            <a:ext cx="1326900" cy="2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moveToFloor(5);</a:t>
            </a:r>
            <a:endParaRPr sz="1200"/>
          </a:p>
        </p:txBody>
      </p:sp>
      <p:sp>
        <p:nvSpPr>
          <p:cNvPr id="323" name="Google Shape;323;p26"/>
          <p:cNvSpPr/>
          <p:nvPr/>
        </p:nvSpPr>
        <p:spPr>
          <a:xfrm>
            <a:off x="7088165" y="4254525"/>
            <a:ext cx="234600" cy="49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26"/>
          <p:cNvCxnSpPr>
            <a:stCxn id="317" idx="2"/>
            <a:endCxn id="323" idx="0"/>
          </p:cNvCxnSpPr>
          <p:nvPr/>
        </p:nvCxnSpPr>
        <p:spPr>
          <a:xfrm flipH="1" rot="10800000">
            <a:off x="5234473" y="4254475"/>
            <a:ext cx="1971000" cy="15000"/>
          </a:xfrm>
          <a:prstGeom prst="straightConnector1">
            <a:avLst/>
          </a:prstGeom>
          <a:noFill/>
          <a:ln cap="flat" cmpd="sng" w="19050">
            <a:solidFill>
              <a:schemeClr val="dk2"/>
            </a:solidFill>
            <a:prstDash val="solid"/>
            <a:round/>
            <a:headEnd len="med" w="med" type="none"/>
            <a:tailEnd len="med" w="med" type="triangle"/>
          </a:ln>
        </p:spPr>
      </p:cxnSp>
      <p:sp>
        <p:nvSpPr>
          <p:cNvPr id="325" name="Google Shape;325;p26"/>
          <p:cNvSpPr txBox="1"/>
          <p:nvPr/>
        </p:nvSpPr>
        <p:spPr>
          <a:xfrm>
            <a:off x="7322821" y="4220738"/>
            <a:ext cx="12786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openDoor();</a:t>
            </a:r>
            <a:endParaRPr sz="1200"/>
          </a:p>
        </p:txBody>
      </p:sp>
      <p:cxnSp>
        <p:nvCxnSpPr>
          <p:cNvPr id="326" name="Google Shape;326;p26"/>
          <p:cNvCxnSpPr>
            <a:stCxn id="323" idx="3"/>
            <a:endCxn id="327" idx="0"/>
          </p:cNvCxnSpPr>
          <p:nvPr/>
        </p:nvCxnSpPr>
        <p:spPr>
          <a:xfrm flipH="1" rot="10800000">
            <a:off x="7322765" y="4481475"/>
            <a:ext cx="1055100" cy="19500"/>
          </a:xfrm>
          <a:prstGeom prst="straightConnector1">
            <a:avLst/>
          </a:prstGeom>
          <a:noFill/>
          <a:ln cap="flat" cmpd="sng" w="19050">
            <a:solidFill>
              <a:schemeClr val="dk2"/>
            </a:solidFill>
            <a:prstDash val="solid"/>
            <a:round/>
            <a:headEnd len="med" w="med" type="none"/>
            <a:tailEnd len="med" w="med" type="triangle"/>
          </a:ln>
        </p:spPr>
      </p:cxnSp>
      <p:sp>
        <p:nvSpPr>
          <p:cNvPr id="327" name="Google Shape;327;p26"/>
          <p:cNvSpPr/>
          <p:nvPr/>
        </p:nvSpPr>
        <p:spPr>
          <a:xfrm>
            <a:off x="8260572" y="4481538"/>
            <a:ext cx="234600" cy="23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5678163" y="2743500"/>
            <a:ext cx="10548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carButton: ElevatorButton</a:t>
            </a:r>
            <a:endParaRPr sz="1000"/>
          </a:p>
        </p:txBody>
      </p:sp>
      <p:cxnSp>
        <p:nvCxnSpPr>
          <p:cNvPr id="329" name="Google Shape;329;p26"/>
          <p:cNvCxnSpPr>
            <a:stCxn id="328" idx="2"/>
            <a:endCxn id="330" idx="0"/>
          </p:cNvCxnSpPr>
          <p:nvPr/>
        </p:nvCxnSpPr>
        <p:spPr>
          <a:xfrm>
            <a:off x="6205563"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31" name="Google Shape;331;p26"/>
          <p:cNvSpPr/>
          <p:nvPr/>
        </p:nvSpPr>
        <p:spPr>
          <a:xfrm>
            <a:off x="6080187" y="5188910"/>
            <a:ext cx="234600" cy="41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26"/>
          <p:cNvCxnSpPr/>
          <p:nvPr/>
        </p:nvCxnSpPr>
        <p:spPr>
          <a:xfrm flipH="1" rot="10800000">
            <a:off x="960306" y="5199863"/>
            <a:ext cx="5119800" cy="300"/>
          </a:xfrm>
          <a:prstGeom prst="straightConnector1">
            <a:avLst/>
          </a:prstGeom>
          <a:noFill/>
          <a:ln cap="flat" cmpd="sng" w="19050">
            <a:solidFill>
              <a:schemeClr val="dk2"/>
            </a:solidFill>
            <a:prstDash val="solid"/>
            <a:round/>
            <a:headEnd len="med" w="med" type="none"/>
            <a:tailEnd len="med" w="med" type="triangle"/>
          </a:ln>
        </p:spPr>
      </p:cxnSp>
      <p:sp>
        <p:nvSpPr>
          <p:cNvPr id="333" name="Google Shape;333;p26"/>
          <p:cNvSpPr txBox="1"/>
          <p:nvPr/>
        </p:nvSpPr>
        <p:spPr>
          <a:xfrm>
            <a:off x="1021302" y="4916500"/>
            <a:ext cx="16425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pressFloorButton(1);</a:t>
            </a:r>
            <a:endParaRPr sz="1200"/>
          </a:p>
        </p:txBody>
      </p:sp>
      <p:sp>
        <p:nvSpPr>
          <p:cNvPr id="334" name="Google Shape;334;p26"/>
          <p:cNvSpPr/>
          <p:nvPr/>
        </p:nvSpPr>
        <p:spPr>
          <a:xfrm>
            <a:off x="6314831" y="5250638"/>
            <a:ext cx="412972" cy="164200"/>
          </a:xfrm>
          <a:custGeom>
            <a:rect b="b" l="l" r="r" t="t"/>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med" w="med" type="none"/>
            <a:tailEnd len="med" w="med" type="triangle"/>
          </a:ln>
        </p:spPr>
      </p:sp>
      <p:sp>
        <p:nvSpPr>
          <p:cNvPr id="335" name="Google Shape;335;p26"/>
          <p:cNvSpPr txBox="1"/>
          <p:nvPr/>
        </p:nvSpPr>
        <p:spPr>
          <a:xfrm>
            <a:off x="5445728" y="4016000"/>
            <a:ext cx="12786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openDoor();</a:t>
            </a:r>
            <a:endParaRPr sz="1200"/>
          </a:p>
        </p:txBody>
      </p:sp>
      <p:sp>
        <p:nvSpPr>
          <p:cNvPr id="336" name="Google Shape;336;p26"/>
          <p:cNvSpPr/>
          <p:nvPr/>
        </p:nvSpPr>
        <p:spPr>
          <a:xfrm>
            <a:off x="6150365" y="5329725"/>
            <a:ext cx="234600" cy="2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txBox="1"/>
          <p:nvPr/>
        </p:nvSpPr>
        <p:spPr>
          <a:xfrm>
            <a:off x="6258268" y="4863288"/>
            <a:ext cx="8298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lightOn();</a:t>
            </a:r>
            <a:endParaRPr sz="1200"/>
          </a:p>
        </p:txBody>
      </p:sp>
      <p:sp>
        <p:nvSpPr>
          <p:cNvPr id="338" name="Google Shape;338;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26"/>
          <p:cNvSpPr/>
          <p:nvPr/>
        </p:nvSpPr>
        <p:spPr>
          <a:xfrm>
            <a:off x="851425" y="2538525"/>
            <a:ext cx="318900" cy="3573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txBox="1"/>
          <p:nvPr/>
        </p:nvSpPr>
        <p:spPr>
          <a:xfrm>
            <a:off x="566925" y="2815950"/>
            <a:ext cx="11562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Person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8 - Scenario 2</a:t>
            </a:r>
            <a:endParaRPr/>
          </a:p>
        </p:txBody>
      </p:sp>
      <p:sp>
        <p:nvSpPr>
          <p:cNvPr id="346" name="Google Shape;346;p27"/>
          <p:cNvSpPr txBox="1"/>
          <p:nvPr>
            <p:ph idx="1" type="body"/>
          </p:nvPr>
        </p:nvSpPr>
        <p:spPr>
          <a:xfrm>
            <a:off x="457200" y="1509075"/>
            <a:ext cx="8229600" cy="11433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300"/>
              <a:t>Scenario 2 (Getting Off at a Floor):</a:t>
            </a:r>
            <a:endParaRPr b="1" sz="1300"/>
          </a:p>
          <a:p>
            <a:pPr indent="0" lvl="0" marL="0" rtl="0" algn="l">
              <a:lnSpc>
                <a:spcPct val="120000"/>
              </a:lnSpc>
              <a:spcBef>
                <a:spcPts val="0"/>
              </a:spcBef>
              <a:spcAft>
                <a:spcPts val="0"/>
              </a:spcAft>
              <a:buNone/>
            </a:pPr>
            <a:r>
              <a:rPr lang="en" sz="1300"/>
              <a:t>A person is standing in the elevator with the door closed. The person pushes the elevator button for floor 5 (and there are no other requests). The elevator stops at the fifth floor, opens the doors, and the person steps out. The elevator doors close.</a:t>
            </a:r>
            <a:endParaRPr sz="1300"/>
          </a:p>
          <a:p>
            <a:pPr indent="0" lvl="0" marL="0" rtl="0" algn="l">
              <a:lnSpc>
                <a:spcPct val="120000"/>
              </a:lnSpc>
              <a:spcBef>
                <a:spcPts val="0"/>
              </a:spcBef>
              <a:spcAft>
                <a:spcPts val="0"/>
              </a:spcAft>
              <a:buNone/>
            </a:pPr>
            <a:r>
              <a:t/>
            </a:r>
            <a:endParaRPr sz="1000"/>
          </a:p>
          <a:p>
            <a:pPr indent="0" lvl="0" marL="0" rtl="0" algn="l">
              <a:lnSpc>
                <a:spcPct val="120000"/>
              </a:lnSpc>
              <a:spcBef>
                <a:spcPts val="0"/>
              </a:spcBef>
              <a:spcAft>
                <a:spcPts val="0"/>
              </a:spcAft>
              <a:buNone/>
            </a:pPr>
            <a:r>
              <a:t/>
            </a:r>
            <a:endParaRPr b="1" sz="1300"/>
          </a:p>
        </p:txBody>
      </p:sp>
      <p:cxnSp>
        <p:nvCxnSpPr>
          <p:cNvPr id="347" name="Google Shape;347;p27"/>
          <p:cNvCxnSpPr>
            <a:stCxn id="348" idx="2"/>
            <a:endCxn id="349" idx="0"/>
          </p:cNvCxnSpPr>
          <p:nvPr/>
        </p:nvCxnSpPr>
        <p:spPr>
          <a:xfrm>
            <a:off x="2452175"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50" name="Google Shape;350;p27"/>
          <p:cNvSpPr/>
          <p:nvPr/>
        </p:nvSpPr>
        <p:spPr>
          <a:xfrm>
            <a:off x="4788850" y="2743500"/>
            <a:ext cx="9681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car: Elevator</a:t>
            </a:r>
            <a:endParaRPr sz="1200"/>
          </a:p>
        </p:txBody>
      </p:sp>
      <p:cxnSp>
        <p:nvCxnSpPr>
          <p:cNvPr id="351" name="Google Shape;351;p27"/>
          <p:cNvCxnSpPr>
            <a:stCxn id="350" idx="2"/>
            <a:endCxn id="352" idx="0"/>
          </p:cNvCxnSpPr>
          <p:nvPr/>
        </p:nvCxnSpPr>
        <p:spPr>
          <a:xfrm>
            <a:off x="5272900"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53" name="Google Shape;353;p27"/>
          <p:cNvSpPr/>
          <p:nvPr/>
        </p:nvSpPr>
        <p:spPr>
          <a:xfrm>
            <a:off x="6206100" y="2743500"/>
            <a:ext cx="10857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door: ElevatorDoor</a:t>
            </a:r>
            <a:endParaRPr sz="1200"/>
          </a:p>
        </p:txBody>
      </p:sp>
      <p:cxnSp>
        <p:nvCxnSpPr>
          <p:cNvPr id="354" name="Google Shape;354;p27"/>
          <p:cNvCxnSpPr>
            <a:stCxn id="353" idx="2"/>
            <a:endCxn id="355" idx="0"/>
          </p:cNvCxnSpPr>
          <p:nvPr/>
        </p:nvCxnSpPr>
        <p:spPr>
          <a:xfrm>
            <a:off x="6748950"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56" name="Google Shape;356;p27"/>
          <p:cNvSpPr/>
          <p:nvPr/>
        </p:nvSpPr>
        <p:spPr>
          <a:xfrm>
            <a:off x="7371100" y="2743500"/>
            <a:ext cx="9681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f5Door: FloorDoor</a:t>
            </a:r>
            <a:endParaRPr sz="1200"/>
          </a:p>
        </p:txBody>
      </p:sp>
      <p:cxnSp>
        <p:nvCxnSpPr>
          <p:cNvPr id="357" name="Google Shape;357;p27"/>
          <p:cNvCxnSpPr>
            <a:stCxn id="356" idx="2"/>
            <a:endCxn id="358" idx="0"/>
          </p:cNvCxnSpPr>
          <p:nvPr/>
        </p:nvCxnSpPr>
        <p:spPr>
          <a:xfrm>
            <a:off x="7855150"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59" name="Google Shape;359;p27"/>
          <p:cNvSpPr/>
          <p:nvPr/>
        </p:nvSpPr>
        <p:spPr>
          <a:xfrm>
            <a:off x="6605550" y="4381638"/>
            <a:ext cx="241500" cy="49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txBox="1"/>
          <p:nvPr/>
        </p:nvSpPr>
        <p:spPr>
          <a:xfrm>
            <a:off x="6809600" y="4220738"/>
            <a:ext cx="13158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openDoor();</a:t>
            </a:r>
            <a:endParaRPr sz="1200"/>
          </a:p>
        </p:txBody>
      </p:sp>
      <p:cxnSp>
        <p:nvCxnSpPr>
          <p:cNvPr id="361" name="Google Shape;361;p27"/>
          <p:cNvCxnSpPr>
            <a:stCxn id="359" idx="3"/>
            <a:endCxn id="362" idx="0"/>
          </p:cNvCxnSpPr>
          <p:nvPr/>
        </p:nvCxnSpPr>
        <p:spPr>
          <a:xfrm>
            <a:off x="6847050" y="4628087"/>
            <a:ext cx="1077300" cy="0"/>
          </a:xfrm>
          <a:prstGeom prst="straightConnector1">
            <a:avLst/>
          </a:prstGeom>
          <a:noFill/>
          <a:ln cap="flat" cmpd="sng" w="19050">
            <a:solidFill>
              <a:schemeClr val="dk2"/>
            </a:solidFill>
            <a:prstDash val="solid"/>
            <a:round/>
            <a:headEnd len="med" w="med" type="none"/>
            <a:tailEnd len="med" w="med" type="triangle"/>
          </a:ln>
        </p:spPr>
      </p:cxnSp>
      <p:sp>
        <p:nvSpPr>
          <p:cNvPr id="362" name="Google Shape;362;p27"/>
          <p:cNvSpPr/>
          <p:nvPr/>
        </p:nvSpPr>
        <p:spPr>
          <a:xfrm>
            <a:off x="7803450" y="4628088"/>
            <a:ext cx="241500" cy="23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3518951" y="2743500"/>
            <a:ext cx="10857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carButton: ElevatorButton</a:t>
            </a:r>
            <a:endParaRPr sz="1000"/>
          </a:p>
        </p:txBody>
      </p:sp>
      <p:cxnSp>
        <p:nvCxnSpPr>
          <p:cNvPr id="364" name="Google Shape;364;p27"/>
          <p:cNvCxnSpPr>
            <a:stCxn id="363" idx="2"/>
            <a:endCxn id="365" idx="0"/>
          </p:cNvCxnSpPr>
          <p:nvPr/>
        </p:nvCxnSpPr>
        <p:spPr>
          <a:xfrm>
            <a:off x="4061801" y="3100800"/>
            <a:ext cx="0" cy="3496500"/>
          </a:xfrm>
          <a:prstGeom prst="straightConnector1">
            <a:avLst/>
          </a:prstGeom>
          <a:noFill/>
          <a:ln cap="flat" cmpd="sng" w="19050">
            <a:solidFill>
              <a:schemeClr val="dk2"/>
            </a:solidFill>
            <a:prstDash val="dash"/>
            <a:round/>
            <a:headEnd len="med" w="med" type="none"/>
            <a:tailEnd len="med" w="med" type="none"/>
          </a:ln>
        </p:spPr>
      </p:cxnSp>
      <p:sp>
        <p:nvSpPr>
          <p:cNvPr id="366" name="Google Shape;366;p27"/>
          <p:cNvSpPr/>
          <p:nvPr/>
        </p:nvSpPr>
        <p:spPr>
          <a:xfrm>
            <a:off x="3993050" y="3619371"/>
            <a:ext cx="241500" cy="60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4226738" y="3838013"/>
            <a:ext cx="425000" cy="164200"/>
          </a:xfrm>
          <a:custGeom>
            <a:rect b="b" l="l" r="r" t="t"/>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med" w="med" type="none"/>
            <a:tailEnd len="med" w="med" type="triangle"/>
          </a:ln>
        </p:spPr>
      </p:sp>
      <p:sp>
        <p:nvSpPr>
          <p:cNvPr id="368" name="Google Shape;368;p27"/>
          <p:cNvSpPr/>
          <p:nvPr/>
        </p:nvSpPr>
        <p:spPr>
          <a:xfrm>
            <a:off x="4061800" y="3927225"/>
            <a:ext cx="241500" cy="2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txBox="1"/>
          <p:nvPr/>
        </p:nvSpPr>
        <p:spPr>
          <a:xfrm>
            <a:off x="4233113" y="3578188"/>
            <a:ext cx="8541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lightOn();</a:t>
            </a:r>
            <a:endParaRPr sz="1200"/>
          </a:p>
        </p:txBody>
      </p:sp>
      <p:cxnSp>
        <p:nvCxnSpPr>
          <p:cNvPr id="370" name="Google Shape;370;p27"/>
          <p:cNvCxnSpPr>
            <a:endCxn id="366" idx="0"/>
          </p:cNvCxnSpPr>
          <p:nvPr/>
        </p:nvCxnSpPr>
        <p:spPr>
          <a:xfrm>
            <a:off x="2465000" y="3616071"/>
            <a:ext cx="1648800" cy="3300"/>
          </a:xfrm>
          <a:prstGeom prst="straightConnector1">
            <a:avLst/>
          </a:prstGeom>
          <a:noFill/>
          <a:ln cap="flat" cmpd="sng" w="19050">
            <a:solidFill>
              <a:schemeClr val="dk2"/>
            </a:solidFill>
            <a:prstDash val="solid"/>
            <a:round/>
            <a:headEnd len="med" w="med" type="none"/>
            <a:tailEnd len="med" w="med" type="triangle"/>
          </a:ln>
        </p:spPr>
      </p:cxnSp>
      <p:sp>
        <p:nvSpPr>
          <p:cNvPr id="371" name="Google Shape;371;p27"/>
          <p:cNvSpPr txBox="1"/>
          <p:nvPr/>
        </p:nvSpPr>
        <p:spPr>
          <a:xfrm>
            <a:off x="2452175" y="3322800"/>
            <a:ext cx="15969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pressFloorButton(5);</a:t>
            </a:r>
            <a:endParaRPr sz="1200"/>
          </a:p>
        </p:txBody>
      </p:sp>
      <p:sp>
        <p:nvSpPr>
          <p:cNvPr id="372" name="Google Shape;372;p27"/>
          <p:cNvSpPr/>
          <p:nvPr/>
        </p:nvSpPr>
        <p:spPr>
          <a:xfrm>
            <a:off x="5138688" y="3718425"/>
            <a:ext cx="241500" cy="686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txBox="1"/>
          <p:nvPr/>
        </p:nvSpPr>
        <p:spPr>
          <a:xfrm>
            <a:off x="4064663" y="3317425"/>
            <a:ext cx="13158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stopRequest(5);</a:t>
            </a:r>
            <a:endParaRPr sz="1200"/>
          </a:p>
        </p:txBody>
      </p:sp>
      <p:cxnSp>
        <p:nvCxnSpPr>
          <p:cNvPr id="374" name="Google Shape;374;p27"/>
          <p:cNvCxnSpPr>
            <a:stCxn id="369" idx="1"/>
            <a:endCxn id="372" idx="0"/>
          </p:cNvCxnSpPr>
          <p:nvPr/>
        </p:nvCxnSpPr>
        <p:spPr>
          <a:xfrm>
            <a:off x="4233113" y="3713937"/>
            <a:ext cx="1026300" cy="4500"/>
          </a:xfrm>
          <a:prstGeom prst="straightConnector1">
            <a:avLst/>
          </a:prstGeom>
          <a:noFill/>
          <a:ln cap="flat" cmpd="sng" w="19050">
            <a:solidFill>
              <a:schemeClr val="dk2"/>
            </a:solidFill>
            <a:prstDash val="solid"/>
            <a:round/>
            <a:headEnd len="med" w="med" type="none"/>
            <a:tailEnd len="med" w="med" type="triangle"/>
          </a:ln>
        </p:spPr>
      </p:cxnSp>
      <p:sp>
        <p:nvSpPr>
          <p:cNvPr id="375" name="Google Shape;375;p27"/>
          <p:cNvSpPr/>
          <p:nvPr/>
        </p:nvSpPr>
        <p:spPr>
          <a:xfrm>
            <a:off x="5272900" y="3883125"/>
            <a:ext cx="241500" cy="357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5431675" y="3800550"/>
            <a:ext cx="425000" cy="164200"/>
          </a:xfrm>
          <a:custGeom>
            <a:rect b="b" l="l" r="r" t="t"/>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med" w="med" type="none"/>
            <a:tailEnd len="med" w="med" type="triangle"/>
          </a:ln>
        </p:spPr>
      </p:sp>
      <p:sp>
        <p:nvSpPr>
          <p:cNvPr id="377" name="Google Shape;377;p27"/>
          <p:cNvSpPr txBox="1"/>
          <p:nvPr/>
        </p:nvSpPr>
        <p:spPr>
          <a:xfrm>
            <a:off x="5328125" y="3517925"/>
            <a:ext cx="1365600" cy="2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moveToFloor(5);</a:t>
            </a:r>
            <a:endParaRPr sz="1200"/>
          </a:p>
        </p:txBody>
      </p:sp>
      <p:cxnSp>
        <p:nvCxnSpPr>
          <p:cNvPr id="378" name="Google Shape;378;p27"/>
          <p:cNvCxnSpPr>
            <a:stCxn id="372" idx="2"/>
            <a:endCxn id="359" idx="0"/>
          </p:cNvCxnSpPr>
          <p:nvPr/>
        </p:nvCxnSpPr>
        <p:spPr>
          <a:xfrm flipH="1" rot="10800000">
            <a:off x="5259438" y="4381725"/>
            <a:ext cx="1467000" cy="23400"/>
          </a:xfrm>
          <a:prstGeom prst="straightConnector1">
            <a:avLst/>
          </a:prstGeom>
          <a:noFill/>
          <a:ln cap="flat" cmpd="sng" w="19050">
            <a:solidFill>
              <a:schemeClr val="dk2"/>
            </a:solidFill>
            <a:prstDash val="solid"/>
            <a:round/>
            <a:headEnd len="med" w="med" type="none"/>
            <a:tailEnd len="med" w="med" type="triangle"/>
          </a:ln>
        </p:spPr>
      </p:cxnSp>
      <p:sp>
        <p:nvSpPr>
          <p:cNvPr id="379" name="Google Shape;379;p27"/>
          <p:cNvSpPr txBox="1"/>
          <p:nvPr/>
        </p:nvSpPr>
        <p:spPr>
          <a:xfrm>
            <a:off x="5514400" y="4105538"/>
            <a:ext cx="13158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openDoor();</a:t>
            </a:r>
            <a:endParaRPr sz="1200"/>
          </a:p>
        </p:txBody>
      </p:sp>
      <p:sp>
        <p:nvSpPr>
          <p:cNvPr id="380" name="Google Shape;380;p27"/>
          <p:cNvSpPr/>
          <p:nvPr/>
        </p:nvSpPr>
        <p:spPr>
          <a:xfrm>
            <a:off x="5198650" y="5179475"/>
            <a:ext cx="241500" cy="1055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27"/>
          <p:cNvCxnSpPr/>
          <p:nvPr/>
        </p:nvCxnSpPr>
        <p:spPr>
          <a:xfrm flipH="1" rot="10800000">
            <a:off x="5431675" y="5506375"/>
            <a:ext cx="1275600" cy="19200"/>
          </a:xfrm>
          <a:prstGeom prst="straightConnector1">
            <a:avLst/>
          </a:prstGeom>
          <a:noFill/>
          <a:ln cap="flat" cmpd="sng" w="19050">
            <a:solidFill>
              <a:schemeClr val="dk2"/>
            </a:solidFill>
            <a:prstDash val="solid"/>
            <a:round/>
            <a:headEnd len="med" w="med" type="none"/>
            <a:tailEnd len="med" w="med" type="triangle"/>
          </a:ln>
        </p:spPr>
      </p:cxnSp>
      <p:sp>
        <p:nvSpPr>
          <p:cNvPr id="382" name="Google Shape;382;p27"/>
          <p:cNvSpPr txBox="1"/>
          <p:nvPr/>
        </p:nvSpPr>
        <p:spPr>
          <a:xfrm>
            <a:off x="5419825" y="5179475"/>
            <a:ext cx="1077300" cy="1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closeDoor();</a:t>
            </a:r>
            <a:endParaRPr sz="1200"/>
          </a:p>
        </p:txBody>
      </p:sp>
      <p:sp>
        <p:nvSpPr>
          <p:cNvPr id="383" name="Google Shape;383;p27"/>
          <p:cNvSpPr/>
          <p:nvPr/>
        </p:nvSpPr>
        <p:spPr>
          <a:xfrm>
            <a:off x="6625775" y="5528363"/>
            <a:ext cx="241500" cy="49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txBox="1"/>
          <p:nvPr/>
        </p:nvSpPr>
        <p:spPr>
          <a:xfrm>
            <a:off x="6829825" y="5367463"/>
            <a:ext cx="1315800" cy="1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closeDoor();</a:t>
            </a:r>
            <a:endParaRPr sz="1200"/>
          </a:p>
        </p:txBody>
      </p:sp>
      <p:sp>
        <p:nvSpPr>
          <p:cNvPr id="385" name="Google Shape;385;p27"/>
          <p:cNvSpPr/>
          <p:nvPr/>
        </p:nvSpPr>
        <p:spPr>
          <a:xfrm>
            <a:off x="7823675" y="5774813"/>
            <a:ext cx="241500" cy="23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27"/>
          <p:cNvCxnSpPr>
            <a:stCxn id="383" idx="3"/>
            <a:endCxn id="385" idx="0"/>
          </p:cNvCxnSpPr>
          <p:nvPr/>
        </p:nvCxnSpPr>
        <p:spPr>
          <a:xfrm>
            <a:off x="6867275" y="5774812"/>
            <a:ext cx="1077300" cy="0"/>
          </a:xfrm>
          <a:prstGeom prst="straightConnector1">
            <a:avLst/>
          </a:prstGeom>
          <a:noFill/>
          <a:ln cap="flat" cmpd="sng" w="19050">
            <a:solidFill>
              <a:schemeClr val="dk2"/>
            </a:solidFill>
            <a:prstDash val="solid"/>
            <a:round/>
            <a:headEnd len="med" w="med" type="none"/>
            <a:tailEnd len="med" w="med" type="triangle"/>
          </a:ln>
        </p:spPr>
      </p:cxnSp>
      <p:sp>
        <p:nvSpPr>
          <p:cNvPr id="387" name="Google Shape;387;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27"/>
          <p:cNvSpPr/>
          <p:nvPr/>
        </p:nvSpPr>
        <p:spPr>
          <a:xfrm>
            <a:off x="2158575" y="2525225"/>
            <a:ext cx="318900" cy="3573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txBox="1"/>
          <p:nvPr/>
        </p:nvSpPr>
        <p:spPr>
          <a:xfrm>
            <a:off x="1874075" y="2802650"/>
            <a:ext cx="11562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Person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Will Cover</a:t>
            </a:r>
            <a:endParaRPr/>
          </a:p>
        </p:txBody>
      </p:sp>
      <p:sp>
        <p:nvSpPr>
          <p:cNvPr id="57" name="Google Shape;57;p10"/>
          <p:cNvSpPr txBox="1"/>
          <p:nvPr>
            <p:ph idx="1" type="body"/>
          </p:nvPr>
        </p:nvSpPr>
        <p:spPr>
          <a:xfrm>
            <a:off x="457200" y="1600200"/>
            <a:ext cx="8099700" cy="47406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You have a final next Monday</a:t>
            </a:r>
            <a:endParaRPr/>
          </a:p>
          <a:p>
            <a:pPr indent="-381000" lvl="1" marL="914400" rtl="0" algn="l">
              <a:spcBef>
                <a:spcPts val="0"/>
              </a:spcBef>
              <a:spcAft>
                <a:spcPts val="0"/>
              </a:spcAft>
              <a:buSzPts val="2400"/>
              <a:buChar char="○"/>
            </a:pPr>
            <a:r>
              <a:rPr lang="en"/>
              <a:t>May 6, 4:00 - 6:30 PM</a:t>
            </a:r>
            <a:endParaRPr/>
          </a:p>
          <a:p>
            <a:pPr indent="-419100" lvl="0" marL="457200" rtl="0" algn="l">
              <a:spcBef>
                <a:spcPts val="0"/>
              </a:spcBef>
              <a:spcAft>
                <a:spcPts val="0"/>
              </a:spcAft>
              <a:buSzPts val="3000"/>
              <a:buChar char="●"/>
            </a:pPr>
            <a:r>
              <a:rPr lang="en"/>
              <a:t>Topics:</a:t>
            </a:r>
            <a:endParaRPr/>
          </a:p>
          <a:p>
            <a:pPr indent="-381000" lvl="1" marL="914400" rtl="0" algn="l">
              <a:spcBef>
                <a:spcPts val="0"/>
              </a:spcBef>
              <a:spcAft>
                <a:spcPts val="0"/>
              </a:spcAft>
              <a:buSzPts val="2400"/>
              <a:buChar char="○"/>
            </a:pPr>
            <a:r>
              <a:rPr lang="en"/>
              <a:t>Architecture</a:t>
            </a:r>
            <a:endParaRPr/>
          </a:p>
          <a:p>
            <a:pPr indent="-381000" lvl="1" marL="914400" rtl="0" algn="l">
              <a:spcBef>
                <a:spcPts val="0"/>
              </a:spcBef>
              <a:spcAft>
                <a:spcPts val="0"/>
              </a:spcAft>
              <a:buSzPts val="2400"/>
              <a:buChar char="○"/>
            </a:pPr>
            <a:r>
              <a:rPr lang="en"/>
              <a:t>OO Design</a:t>
            </a:r>
            <a:endParaRPr/>
          </a:p>
          <a:p>
            <a:pPr indent="-381000" lvl="1" marL="914400" rtl="0" algn="l">
              <a:spcBef>
                <a:spcPts val="0"/>
              </a:spcBef>
              <a:spcAft>
                <a:spcPts val="0"/>
              </a:spcAft>
              <a:buSzPts val="2400"/>
              <a:buChar char="○"/>
            </a:pPr>
            <a:r>
              <a:rPr lang="en"/>
              <a:t>Design Patterns</a:t>
            </a:r>
            <a:endParaRPr/>
          </a:p>
          <a:p>
            <a:pPr indent="-381000" lvl="1" marL="914400" rtl="0" algn="l">
              <a:spcBef>
                <a:spcPts val="0"/>
              </a:spcBef>
              <a:spcAft>
                <a:spcPts val="0"/>
              </a:spcAft>
              <a:buSzPts val="2400"/>
              <a:buChar char="○"/>
            </a:pPr>
            <a:r>
              <a:rPr lang="en"/>
              <a:t>Class/Sequence Diagrams</a:t>
            </a:r>
            <a:endParaRPr/>
          </a:p>
          <a:p>
            <a:pPr indent="-419100" lvl="0" marL="457200" rtl="0" algn="l">
              <a:spcBef>
                <a:spcPts val="0"/>
              </a:spcBef>
              <a:spcAft>
                <a:spcPts val="0"/>
              </a:spcAft>
              <a:buSzPts val="3000"/>
              <a:buChar char="●"/>
            </a:pPr>
            <a:r>
              <a:rPr lang="en"/>
              <a:t>There is a practice exam on the course site. </a:t>
            </a:r>
            <a:endParaRPr/>
          </a:p>
          <a:p>
            <a:pPr indent="-419100" lvl="0" marL="457200" rtl="0" algn="l">
              <a:spcBef>
                <a:spcPts val="0"/>
              </a:spcBef>
              <a:spcAft>
                <a:spcPts val="0"/>
              </a:spcAft>
              <a:buSzPts val="3000"/>
              <a:buChar char="●"/>
            </a:pPr>
            <a:r>
              <a:rPr lang="en"/>
              <a:t>Let’s go over it!</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 name="Google Shape;59;p10"/>
          <p:cNvSpPr txBox="1"/>
          <p:nvPr/>
        </p:nvSpPr>
        <p:spPr>
          <a:xfrm>
            <a:off x="3731300" y="2575675"/>
            <a:ext cx="5577600" cy="18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81000" lvl="1" marL="1828800" rtl="0" algn="l">
              <a:spcBef>
                <a:spcPts val="0"/>
              </a:spcBef>
              <a:spcAft>
                <a:spcPts val="0"/>
              </a:spcAft>
              <a:buSzPts val="2400"/>
              <a:buChar char="○"/>
            </a:pPr>
            <a:r>
              <a:rPr lang="en" sz="2400"/>
              <a:t>Structural Testing</a:t>
            </a:r>
            <a:endParaRPr sz="2400"/>
          </a:p>
          <a:p>
            <a:pPr indent="-381000" lvl="1" marL="1828800" rtl="0" algn="l">
              <a:spcBef>
                <a:spcPts val="0"/>
              </a:spcBef>
              <a:spcAft>
                <a:spcPts val="0"/>
              </a:spcAft>
              <a:buSzPts val="2400"/>
              <a:buChar char="○"/>
            </a:pPr>
            <a:r>
              <a:rPr lang="en" sz="2400"/>
              <a:t>Dependability</a:t>
            </a:r>
            <a:endParaRPr sz="2400"/>
          </a:p>
          <a:p>
            <a:pPr indent="-381000" lvl="1" marL="1828800" rtl="0" algn="l">
              <a:spcBef>
                <a:spcPts val="0"/>
              </a:spcBef>
              <a:spcAft>
                <a:spcPts val="0"/>
              </a:spcAft>
              <a:buSzPts val="2400"/>
              <a:buChar char="○"/>
            </a:pPr>
            <a:r>
              <a:rPr lang="en" sz="2400"/>
              <a:t>Statistical Testing</a:t>
            </a:r>
            <a:endParaRPr sz="2400"/>
          </a:p>
          <a:p>
            <a:pPr indent="-381000" lvl="1" marL="1828800" rtl="0" algn="l">
              <a:spcBef>
                <a:spcPts val="0"/>
              </a:spcBef>
              <a:spcAft>
                <a:spcPts val="0"/>
              </a:spcAft>
              <a:buSzPts val="2400"/>
              <a:buChar char="○"/>
            </a:pPr>
            <a:r>
              <a:rPr lang="en" sz="2400"/>
              <a:t>Code Smells/Refactoring</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9</a:t>
            </a:r>
            <a:endParaRPr/>
          </a:p>
        </p:txBody>
      </p:sp>
      <p:sp>
        <p:nvSpPr>
          <p:cNvPr id="395" name="Google Shape;395;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1" marL="0" rtl="0" algn="l">
              <a:lnSpc>
                <a:spcPct val="120000"/>
              </a:lnSpc>
              <a:spcBef>
                <a:spcPts val="0"/>
              </a:spcBef>
              <a:spcAft>
                <a:spcPts val="0"/>
              </a:spcAft>
              <a:buNone/>
            </a:pPr>
            <a:r>
              <a:rPr lang="en" sz="2200"/>
              <a:t>You are developing software that will simulate and execute finite state machines. </a:t>
            </a:r>
            <a:endParaRPr sz="2200"/>
          </a:p>
          <a:p>
            <a:pPr indent="-368300" lvl="0" marL="457200" rtl="0" algn="l">
              <a:lnSpc>
                <a:spcPct val="120000"/>
              </a:lnSpc>
              <a:spcBef>
                <a:spcPts val="0"/>
              </a:spcBef>
              <a:spcAft>
                <a:spcPts val="0"/>
              </a:spcAft>
              <a:buSzPts val="2200"/>
              <a:buChar char="●"/>
            </a:pPr>
            <a:r>
              <a:rPr lang="en" sz="2200"/>
              <a:t>A state machine consists of states and transitions. </a:t>
            </a:r>
            <a:endParaRPr sz="2200"/>
          </a:p>
          <a:p>
            <a:pPr indent="-355600" lvl="1" marL="914400" rtl="0" algn="l">
              <a:lnSpc>
                <a:spcPct val="120000"/>
              </a:lnSpc>
              <a:spcBef>
                <a:spcPts val="0"/>
              </a:spcBef>
              <a:spcAft>
                <a:spcPts val="0"/>
              </a:spcAft>
              <a:buSzPts val="2000"/>
              <a:buChar char="○"/>
            </a:pPr>
            <a:r>
              <a:rPr lang="en" sz="2000"/>
              <a:t>One state is special and designated to be the initial state (this is where we always start). Besides this, the initial state is just like all other states. </a:t>
            </a:r>
            <a:endParaRPr sz="2000"/>
          </a:p>
          <a:p>
            <a:pPr indent="-355600" lvl="1" marL="914400" rtl="0" algn="l">
              <a:lnSpc>
                <a:spcPct val="120000"/>
              </a:lnSpc>
              <a:spcBef>
                <a:spcPts val="0"/>
              </a:spcBef>
              <a:spcAft>
                <a:spcPts val="0"/>
              </a:spcAft>
              <a:buSzPts val="2000"/>
              <a:buChar char="○"/>
            </a:pPr>
            <a:r>
              <a:rPr lang="en" sz="2000"/>
              <a:t>The transitions have transition conditions associated with them. A transition condition consists of a trigger event, a guarding condition, and a possibly empty set of actions (actions are events generated as a result of taking the transition). </a:t>
            </a:r>
            <a:endParaRPr sz="2000"/>
          </a:p>
          <a:p>
            <a:pPr indent="0" lvl="0" marL="0" rtl="0" algn="l">
              <a:lnSpc>
                <a:spcPct val="120000"/>
              </a:lnSpc>
              <a:spcBef>
                <a:spcPts val="0"/>
              </a:spcBef>
              <a:spcAft>
                <a:spcPts val="0"/>
              </a:spcAft>
              <a:buNone/>
            </a:pPr>
            <a:r>
              <a:t/>
            </a:r>
            <a:endParaRPr sz="1100"/>
          </a:p>
          <a:p>
            <a:pPr indent="0" lvl="0" marL="0" rtl="0" algn="l">
              <a:lnSpc>
                <a:spcPct val="120000"/>
              </a:lnSpc>
              <a:spcBef>
                <a:spcPts val="0"/>
              </a:spcBef>
              <a:spcAft>
                <a:spcPts val="0"/>
              </a:spcAft>
              <a:buNone/>
            </a:pPr>
            <a:r>
              <a:rPr lang="en" sz="2200"/>
              <a:t>Develop the Class Diagram for this software.</a:t>
            </a:r>
            <a:endParaRPr sz="2200"/>
          </a:p>
        </p:txBody>
      </p:sp>
      <p:sp>
        <p:nvSpPr>
          <p:cNvPr id="396" name="Google Shape;396;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9 - Solution</a:t>
            </a:r>
            <a:endParaRPr/>
          </a:p>
        </p:txBody>
      </p:sp>
      <p:sp>
        <p:nvSpPr>
          <p:cNvPr id="402" name="Google Shape;402;p29"/>
          <p:cNvSpPr/>
          <p:nvPr/>
        </p:nvSpPr>
        <p:spPr>
          <a:xfrm>
            <a:off x="3745545" y="1714500"/>
            <a:ext cx="1480800" cy="78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State Machine</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403" name="Google Shape;403;p29"/>
          <p:cNvCxnSpPr/>
          <p:nvPr/>
        </p:nvCxnSpPr>
        <p:spPr>
          <a:xfrm>
            <a:off x="3745545" y="2042433"/>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04" name="Google Shape;404;p29"/>
          <p:cNvCxnSpPr/>
          <p:nvPr/>
        </p:nvCxnSpPr>
        <p:spPr>
          <a:xfrm>
            <a:off x="3745545" y="2282429"/>
            <a:ext cx="1480800" cy="0"/>
          </a:xfrm>
          <a:prstGeom prst="straightConnector1">
            <a:avLst/>
          </a:prstGeom>
          <a:noFill/>
          <a:ln cap="flat" cmpd="sng" w="9525">
            <a:solidFill>
              <a:srgbClr val="000000"/>
            </a:solidFill>
            <a:prstDash val="solid"/>
            <a:round/>
            <a:headEnd len="med" w="med" type="none"/>
            <a:tailEnd len="med" w="med" type="none"/>
          </a:ln>
        </p:spPr>
      </p:cxnSp>
      <p:sp>
        <p:nvSpPr>
          <p:cNvPr id="405" name="Google Shape;405;p29"/>
          <p:cNvSpPr/>
          <p:nvPr/>
        </p:nvSpPr>
        <p:spPr>
          <a:xfrm>
            <a:off x="1355304" y="3109038"/>
            <a:ext cx="1480800" cy="78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State</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lang="en"/>
              <a:t>initial: boolean</a:t>
            </a:r>
            <a:endParaRPr/>
          </a:p>
          <a:p>
            <a:pPr indent="0" lvl="0" marL="0" rtl="0" algn="ctr">
              <a:spcBef>
                <a:spcPts val="0"/>
              </a:spcBef>
              <a:spcAft>
                <a:spcPts val="0"/>
              </a:spcAft>
              <a:buNone/>
            </a:pPr>
            <a:r>
              <a:t/>
            </a:r>
            <a:endParaRPr/>
          </a:p>
        </p:txBody>
      </p:sp>
      <p:cxnSp>
        <p:nvCxnSpPr>
          <p:cNvPr id="406" name="Google Shape;406;p29"/>
          <p:cNvCxnSpPr/>
          <p:nvPr/>
        </p:nvCxnSpPr>
        <p:spPr>
          <a:xfrm>
            <a:off x="1355304" y="3436970"/>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07" name="Google Shape;407;p29"/>
          <p:cNvCxnSpPr/>
          <p:nvPr/>
        </p:nvCxnSpPr>
        <p:spPr>
          <a:xfrm>
            <a:off x="1355304" y="3735891"/>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08" name="Google Shape;408;p29"/>
          <p:cNvCxnSpPr>
            <a:stCxn id="405" idx="0"/>
            <a:endCxn id="402" idx="1"/>
          </p:cNvCxnSpPr>
          <p:nvPr/>
        </p:nvCxnSpPr>
        <p:spPr>
          <a:xfrm flipH="1" rot="10800000">
            <a:off x="2095704" y="2106138"/>
            <a:ext cx="1649700" cy="1002900"/>
          </a:xfrm>
          <a:prstGeom prst="straightConnector1">
            <a:avLst/>
          </a:prstGeom>
          <a:noFill/>
          <a:ln cap="flat" cmpd="sng" w="28575">
            <a:solidFill>
              <a:srgbClr val="000000"/>
            </a:solidFill>
            <a:prstDash val="solid"/>
            <a:round/>
            <a:headEnd len="med" w="med" type="none"/>
            <a:tailEnd len="med" w="med" type="diamond"/>
          </a:ln>
        </p:spPr>
      </p:cxnSp>
      <p:sp>
        <p:nvSpPr>
          <p:cNvPr id="409" name="Google Shape;409;p29"/>
          <p:cNvSpPr/>
          <p:nvPr/>
        </p:nvSpPr>
        <p:spPr>
          <a:xfrm>
            <a:off x="5747475" y="3045079"/>
            <a:ext cx="1480800" cy="78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Transition</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410" name="Google Shape;410;p29"/>
          <p:cNvCxnSpPr/>
          <p:nvPr/>
        </p:nvCxnSpPr>
        <p:spPr>
          <a:xfrm>
            <a:off x="5747475" y="3373011"/>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11" name="Google Shape;411;p29"/>
          <p:cNvCxnSpPr/>
          <p:nvPr/>
        </p:nvCxnSpPr>
        <p:spPr>
          <a:xfrm>
            <a:off x="5747475" y="3613008"/>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12" name="Google Shape;412;p29"/>
          <p:cNvCxnSpPr>
            <a:stCxn id="409" idx="0"/>
            <a:endCxn id="402" idx="3"/>
          </p:cNvCxnSpPr>
          <p:nvPr/>
        </p:nvCxnSpPr>
        <p:spPr>
          <a:xfrm rot="10800000">
            <a:off x="5226375" y="2106079"/>
            <a:ext cx="1261500" cy="939000"/>
          </a:xfrm>
          <a:prstGeom prst="straightConnector1">
            <a:avLst/>
          </a:prstGeom>
          <a:noFill/>
          <a:ln cap="flat" cmpd="sng" w="28575">
            <a:solidFill>
              <a:srgbClr val="000000"/>
            </a:solidFill>
            <a:prstDash val="solid"/>
            <a:round/>
            <a:headEnd len="med" w="med" type="none"/>
            <a:tailEnd len="med" w="med" type="diamond"/>
          </a:ln>
        </p:spPr>
      </p:cxnSp>
      <p:sp>
        <p:nvSpPr>
          <p:cNvPr id="413" name="Google Shape;413;p29"/>
          <p:cNvSpPr txBox="1"/>
          <p:nvPr/>
        </p:nvSpPr>
        <p:spPr>
          <a:xfrm>
            <a:off x="3455065" y="1920623"/>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4" name="Google Shape;414;p29"/>
          <p:cNvSpPr txBox="1"/>
          <p:nvPr/>
        </p:nvSpPr>
        <p:spPr>
          <a:xfrm>
            <a:off x="5422033" y="2013503"/>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5" name="Google Shape;415;p29"/>
          <p:cNvSpPr txBox="1"/>
          <p:nvPr/>
        </p:nvSpPr>
        <p:spPr>
          <a:xfrm>
            <a:off x="1622769" y="2758647"/>
            <a:ext cx="4731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6" name="Google Shape;416;p29"/>
          <p:cNvSpPr txBox="1"/>
          <p:nvPr/>
        </p:nvSpPr>
        <p:spPr>
          <a:xfrm>
            <a:off x="1869871" y="2274168"/>
            <a:ext cx="10956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normal states</a:t>
            </a:r>
            <a:endParaRPr/>
          </a:p>
        </p:txBody>
      </p:sp>
      <p:cxnSp>
        <p:nvCxnSpPr>
          <p:cNvPr id="417" name="Google Shape;417;p29"/>
          <p:cNvCxnSpPr/>
          <p:nvPr/>
        </p:nvCxnSpPr>
        <p:spPr>
          <a:xfrm flipH="1" rot="10800000">
            <a:off x="2616820" y="2325953"/>
            <a:ext cx="1120200" cy="779700"/>
          </a:xfrm>
          <a:prstGeom prst="straightConnector1">
            <a:avLst/>
          </a:prstGeom>
          <a:noFill/>
          <a:ln cap="flat" cmpd="sng" w="28575">
            <a:solidFill>
              <a:srgbClr val="000000"/>
            </a:solidFill>
            <a:prstDash val="solid"/>
            <a:round/>
            <a:headEnd len="med" w="med" type="none"/>
            <a:tailEnd len="med" w="med" type="diamond"/>
          </a:ln>
        </p:spPr>
      </p:cxnSp>
      <p:sp>
        <p:nvSpPr>
          <p:cNvPr id="418" name="Google Shape;418;p29"/>
          <p:cNvSpPr txBox="1"/>
          <p:nvPr/>
        </p:nvSpPr>
        <p:spPr>
          <a:xfrm>
            <a:off x="3247578" y="2758655"/>
            <a:ext cx="979200" cy="1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 state</a:t>
            </a:r>
            <a:endParaRPr/>
          </a:p>
        </p:txBody>
      </p:sp>
      <p:sp>
        <p:nvSpPr>
          <p:cNvPr id="419" name="Google Shape;419;p29"/>
          <p:cNvSpPr txBox="1"/>
          <p:nvPr/>
        </p:nvSpPr>
        <p:spPr>
          <a:xfrm>
            <a:off x="3546358" y="2427648"/>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0" name="Google Shape;420;p29"/>
          <p:cNvSpPr txBox="1"/>
          <p:nvPr/>
        </p:nvSpPr>
        <p:spPr>
          <a:xfrm>
            <a:off x="2820974" y="2974711"/>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21" name="Google Shape;421;p29"/>
          <p:cNvCxnSpPr>
            <a:stCxn id="405" idx="3"/>
            <a:endCxn id="409" idx="1"/>
          </p:cNvCxnSpPr>
          <p:nvPr/>
        </p:nvCxnSpPr>
        <p:spPr>
          <a:xfrm flipH="1" rot="10800000">
            <a:off x="2836104" y="3436788"/>
            <a:ext cx="2911500" cy="63900"/>
          </a:xfrm>
          <a:prstGeom prst="straightConnector1">
            <a:avLst/>
          </a:prstGeom>
          <a:noFill/>
          <a:ln cap="flat" cmpd="sng" w="28575">
            <a:solidFill>
              <a:srgbClr val="000000"/>
            </a:solidFill>
            <a:prstDash val="solid"/>
            <a:round/>
            <a:headEnd len="med" w="med" type="none"/>
            <a:tailEnd len="med" w="med" type="none"/>
          </a:ln>
        </p:spPr>
      </p:cxnSp>
      <p:sp>
        <p:nvSpPr>
          <p:cNvPr id="422" name="Google Shape;422;p29"/>
          <p:cNvSpPr txBox="1"/>
          <p:nvPr/>
        </p:nvSpPr>
        <p:spPr>
          <a:xfrm>
            <a:off x="3529759" y="3184218"/>
            <a:ext cx="7467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a:t>
            </a:r>
            <a:endParaRPr/>
          </a:p>
        </p:txBody>
      </p:sp>
      <p:cxnSp>
        <p:nvCxnSpPr>
          <p:cNvPr id="423" name="Google Shape;423;p29"/>
          <p:cNvCxnSpPr/>
          <p:nvPr/>
        </p:nvCxnSpPr>
        <p:spPr>
          <a:xfrm flipH="1" rot="10800000">
            <a:off x="2836135" y="3586478"/>
            <a:ext cx="2911500" cy="63900"/>
          </a:xfrm>
          <a:prstGeom prst="straightConnector1">
            <a:avLst/>
          </a:prstGeom>
          <a:noFill/>
          <a:ln cap="flat" cmpd="sng" w="28575">
            <a:solidFill>
              <a:srgbClr val="000000"/>
            </a:solidFill>
            <a:prstDash val="solid"/>
            <a:round/>
            <a:headEnd len="med" w="med" type="none"/>
            <a:tailEnd len="med" w="med" type="none"/>
          </a:ln>
        </p:spPr>
      </p:cxnSp>
      <p:sp>
        <p:nvSpPr>
          <p:cNvPr id="424" name="Google Shape;424;p29"/>
          <p:cNvSpPr txBox="1"/>
          <p:nvPr/>
        </p:nvSpPr>
        <p:spPr>
          <a:xfrm>
            <a:off x="3604449" y="3658027"/>
            <a:ext cx="11766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destination</a:t>
            </a:r>
            <a:endParaRPr/>
          </a:p>
        </p:txBody>
      </p:sp>
      <p:sp>
        <p:nvSpPr>
          <p:cNvPr id="425" name="Google Shape;425;p29"/>
          <p:cNvSpPr txBox="1"/>
          <p:nvPr/>
        </p:nvSpPr>
        <p:spPr>
          <a:xfrm>
            <a:off x="2965472" y="3205861"/>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6" name="Google Shape;426;p29"/>
          <p:cNvSpPr txBox="1"/>
          <p:nvPr/>
        </p:nvSpPr>
        <p:spPr>
          <a:xfrm>
            <a:off x="5202914" y="3070455"/>
            <a:ext cx="4731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27" name="Google Shape;427;p29"/>
          <p:cNvSpPr txBox="1"/>
          <p:nvPr/>
        </p:nvSpPr>
        <p:spPr>
          <a:xfrm>
            <a:off x="5202914" y="3613012"/>
            <a:ext cx="4731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28" name="Google Shape;428;p29"/>
          <p:cNvSpPr txBox="1"/>
          <p:nvPr/>
        </p:nvSpPr>
        <p:spPr>
          <a:xfrm>
            <a:off x="2887369" y="3675244"/>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29" name="Google Shape;429;p29"/>
          <p:cNvSpPr/>
          <p:nvPr/>
        </p:nvSpPr>
        <p:spPr>
          <a:xfrm>
            <a:off x="4781211" y="4248891"/>
            <a:ext cx="1480800" cy="78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TransitionCondition</a:t>
            </a:r>
            <a:endParaRPr b="1" sz="10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430" name="Google Shape;430;p29"/>
          <p:cNvCxnSpPr/>
          <p:nvPr/>
        </p:nvCxnSpPr>
        <p:spPr>
          <a:xfrm>
            <a:off x="4781211" y="4576823"/>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31" name="Google Shape;431;p29"/>
          <p:cNvCxnSpPr/>
          <p:nvPr/>
        </p:nvCxnSpPr>
        <p:spPr>
          <a:xfrm>
            <a:off x="4781211" y="4816819"/>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32" name="Google Shape;432;p29"/>
          <p:cNvCxnSpPr>
            <a:stCxn id="429" idx="0"/>
            <a:endCxn id="409" idx="2"/>
          </p:cNvCxnSpPr>
          <p:nvPr/>
        </p:nvCxnSpPr>
        <p:spPr>
          <a:xfrm flipH="1" rot="10800000">
            <a:off x="5521611" y="3828291"/>
            <a:ext cx="966300" cy="420600"/>
          </a:xfrm>
          <a:prstGeom prst="straightConnector1">
            <a:avLst/>
          </a:prstGeom>
          <a:noFill/>
          <a:ln cap="flat" cmpd="sng" w="28575">
            <a:solidFill>
              <a:srgbClr val="000000"/>
            </a:solidFill>
            <a:prstDash val="solid"/>
            <a:round/>
            <a:headEnd len="med" w="med" type="none"/>
            <a:tailEnd len="med" w="med" type="none"/>
          </a:ln>
        </p:spPr>
      </p:cxnSp>
      <p:sp>
        <p:nvSpPr>
          <p:cNvPr id="433" name="Google Shape;433;p29"/>
          <p:cNvSpPr/>
          <p:nvPr/>
        </p:nvSpPr>
        <p:spPr>
          <a:xfrm>
            <a:off x="7105055" y="4726830"/>
            <a:ext cx="1480800" cy="78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Condition</a:t>
            </a:r>
            <a:endParaRPr b="1" sz="12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434" name="Google Shape;434;p29"/>
          <p:cNvCxnSpPr/>
          <p:nvPr/>
        </p:nvCxnSpPr>
        <p:spPr>
          <a:xfrm>
            <a:off x="7105055" y="5054763"/>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35" name="Google Shape;435;p29"/>
          <p:cNvCxnSpPr/>
          <p:nvPr/>
        </p:nvCxnSpPr>
        <p:spPr>
          <a:xfrm>
            <a:off x="7105055" y="5294760"/>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36" name="Google Shape;436;p29"/>
          <p:cNvCxnSpPr>
            <a:stCxn id="429" idx="3"/>
            <a:endCxn id="433" idx="1"/>
          </p:cNvCxnSpPr>
          <p:nvPr/>
        </p:nvCxnSpPr>
        <p:spPr>
          <a:xfrm>
            <a:off x="6262011" y="4640541"/>
            <a:ext cx="843000" cy="477900"/>
          </a:xfrm>
          <a:prstGeom prst="straightConnector1">
            <a:avLst/>
          </a:prstGeom>
          <a:noFill/>
          <a:ln cap="flat" cmpd="sng" w="28575">
            <a:solidFill>
              <a:srgbClr val="000000"/>
            </a:solidFill>
            <a:prstDash val="solid"/>
            <a:round/>
            <a:headEnd len="med" w="med" type="none"/>
            <a:tailEnd len="med" w="med" type="triangle"/>
          </a:ln>
        </p:spPr>
      </p:cxnSp>
      <p:sp>
        <p:nvSpPr>
          <p:cNvPr id="437" name="Google Shape;437;p29"/>
          <p:cNvSpPr/>
          <p:nvPr/>
        </p:nvSpPr>
        <p:spPr>
          <a:xfrm>
            <a:off x="4781211" y="5582837"/>
            <a:ext cx="1480800" cy="78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GuardingCondition</a:t>
            </a:r>
            <a:endParaRPr b="1" sz="10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438" name="Google Shape;438;p29"/>
          <p:cNvCxnSpPr/>
          <p:nvPr/>
        </p:nvCxnSpPr>
        <p:spPr>
          <a:xfrm>
            <a:off x="4781211" y="5910769"/>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39" name="Google Shape;439;p29"/>
          <p:cNvCxnSpPr/>
          <p:nvPr/>
        </p:nvCxnSpPr>
        <p:spPr>
          <a:xfrm>
            <a:off x="4781211" y="6150766"/>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40" name="Google Shape;440;p29"/>
          <p:cNvCxnSpPr>
            <a:stCxn id="437" idx="3"/>
            <a:endCxn id="433" idx="1"/>
          </p:cNvCxnSpPr>
          <p:nvPr/>
        </p:nvCxnSpPr>
        <p:spPr>
          <a:xfrm flipH="1" rot="10800000">
            <a:off x="6262011" y="5118587"/>
            <a:ext cx="843000" cy="855900"/>
          </a:xfrm>
          <a:prstGeom prst="straightConnector1">
            <a:avLst/>
          </a:prstGeom>
          <a:noFill/>
          <a:ln cap="flat" cmpd="sng" w="28575">
            <a:solidFill>
              <a:srgbClr val="000000"/>
            </a:solidFill>
            <a:prstDash val="solid"/>
            <a:round/>
            <a:headEnd len="med" w="med" type="none"/>
            <a:tailEnd len="med" w="med" type="triangle"/>
          </a:ln>
        </p:spPr>
      </p:cxnSp>
      <p:cxnSp>
        <p:nvCxnSpPr>
          <p:cNvPr id="441" name="Google Shape;441;p29"/>
          <p:cNvCxnSpPr>
            <a:stCxn id="437" idx="0"/>
            <a:endCxn id="429" idx="2"/>
          </p:cNvCxnSpPr>
          <p:nvPr/>
        </p:nvCxnSpPr>
        <p:spPr>
          <a:xfrm rot="10800000">
            <a:off x="5521611" y="5032337"/>
            <a:ext cx="0" cy="550500"/>
          </a:xfrm>
          <a:prstGeom prst="straightConnector1">
            <a:avLst/>
          </a:prstGeom>
          <a:noFill/>
          <a:ln cap="flat" cmpd="sng" w="28575">
            <a:solidFill>
              <a:srgbClr val="000000"/>
            </a:solidFill>
            <a:prstDash val="solid"/>
            <a:round/>
            <a:headEnd len="med" w="med" type="none"/>
            <a:tailEnd len="med" w="med" type="diamond"/>
          </a:ln>
        </p:spPr>
      </p:cxnSp>
      <p:sp>
        <p:nvSpPr>
          <p:cNvPr id="442" name="Google Shape;442;p29"/>
          <p:cNvSpPr txBox="1"/>
          <p:nvPr/>
        </p:nvSpPr>
        <p:spPr>
          <a:xfrm>
            <a:off x="5676048" y="5056808"/>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43" name="Google Shape;443;p29"/>
          <p:cNvSpPr txBox="1"/>
          <p:nvPr/>
        </p:nvSpPr>
        <p:spPr>
          <a:xfrm>
            <a:off x="5676048" y="5319834"/>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44" name="Google Shape;444;p29"/>
          <p:cNvSpPr/>
          <p:nvPr/>
        </p:nvSpPr>
        <p:spPr>
          <a:xfrm>
            <a:off x="2457366" y="4541913"/>
            <a:ext cx="1480800" cy="78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TriggerEvent</a:t>
            </a:r>
            <a:endParaRPr b="1" sz="12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445" name="Google Shape;445;p29"/>
          <p:cNvCxnSpPr/>
          <p:nvPr/>
        </p:nvCxnSpPr>
        <p:spPr>
          <a:xfrm>
            <a:off x="2457366" y="4869845"/>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46" name="Google Shape;446;p29"/>
          <p:cNvCxnSpPr/>
          <p:nvPr/>
        </p:nvCxnSpPr>
        <p:spPr>
          <a:xfrm>
            <a:off x="2457366" y="5109842"/>
            <a:ext cx="1480800" cy="0"/>
          </a:xfrm>
          <a:prstGeom prst="straightConnector1">
            <a:avLst/>
          </a:prstGeom>
          <a:noFill/>
          <a:ln cap="flat" cmpd="sng" w="9525">
            <a:solidFill>
              <a:srgbClr val="000000"/>
            </a:solidFill>
            <a:prstDash val="solid"/>
            <a:round/>
            <a:headEnd len="med" w="med" type="none"/>
            <a:tailEnd len="med" w="med" type="none"/>
          </a:ln>
        </p:spPr>
      </p:cxnSp>
      <p:sp>
        <p:nvSpPr>
          <p:cNvPr id="447" name="Google Shape;447;p29"/>
          <p:cNvSpPr/>
          <p:nvPr/>
        </p:nvSpPr>
        <p:spPr>
          <a:xfrm>
            <a:off x="2436585" y="5582837"/>
            <a:ext cx="1480800" cy="78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Action</a:t>
            </a:r>
            <a:endParaRPr b="1" sz="12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448" name="Google Shape;448;p29"/>
          <p:cNvCxnSpPr/>
          <p:nvPr/>
        </p:nvCxnSpPr>
        <p:spPr>
          <a:xfrm>
            <a:off x="2436585" y="5910769"/>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49" name="Google Shape;449;p29"/>
          <p:cNvCxnSpPr/>
          <p:nvPr/>
        </p:nvCxnSpPr>
        <p:spPr>
          <a:xfrm>
            <a:off x="2436585" y="6150766"/>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50" name="Google Shape;450;p29"/>
          <p:cNvCxnSpPr>
            <a:stCxn id="444" idx="3"/>
            <a:endCxn id="429" idx="1"/>
          </p:cNvCxnSpPr>
          <p:nvPr/>
        </p:nvCxnSpPr>
        <p:spPr>
          <a:xfrm flipH="1" rot="10800000">
            <a:off x="3938166" y="4640463"/>
            <a:ext cx="843000" cy="293100"/>
          </a:xfrm>
          <a:prstGeom prst="straightConnector1">
            <a:avLst/>
          </a:prstGeom>
          <a:noFill/>
          <a:ln cap="flat" cmpd="sng" w="28575">
            <a:solidFill>
              <a:srgbClr val="000000"/>
            </a:solidFill>
            <a:prstDash val="solid"/>
            <a:round/>
            <a:headEnd len="med" w="med" type="none"/>
            <a:tailEnd len="med" w="med" type="diamond"/>
          </a:ln>
        </p:spPr>
      </p:cxnSp>
      <p:cxnSp>
        <p:nvCxnSpPr>
          <p:cNvPr id="451" name="Google Shape;451;p29"/>
          <p:cNvCxnSpPr>
            <a:stCxn id="447" idx="3"/>
          </p:cNvCxnSpPr>
          <p:nvPr/>
        </p:nvCxnSpPr>
        <p:spPr>
          <a:xfrm flipH="1" rot="10800000">
            <a:off x="3917385" y="4886087"/>
            <a:ext cx="865200" cy="1088400"/>
          </a:xfrm>
          <a:prstGeom prst="straightConnector1">
            <a:avLst/>
          </a:prstGeom>
          <a:noFill/>
          <a:ln cap="flat" cmpd="sng" w="28575">
            <a:solidFill>
              <a:srgbClr val="000000"/>
            </a:solidFill>
            <a:prstDash val="solid"/>
            <a:round/>
            <a:headEnd len="med" w="med" type="none"/>
            <a:tailEnd len="med" w="med" type="diamond"/>
          </a:ln>
        </p:spPr>
      </p:cxnSp>
      <p:sp>
        <p:nvSpPr>
          <p:cNvPr id="452" name="Google Shape;452;p29"/>
          <p:cNvSpPr txBox="1"/>
          <p:nvPr/>
        </p:nvSpPr>
        <p:spPr>
          <a:xfrm>
            <a:off x="3994418" y="4566608"/>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53" name="Google Shape;453;p29"/>
          <p:cNvSpPr txBox="1"/>
          <p:nvPr/>
        </p:nvSpPr>
        <p:spPr>
          <a:xfrm>
            <a:off x="4497527" y="4382334"/>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54" name="Google Shape;454;p29"/>
          <p:cNvSpPr txBox="1"/>
          <p:nvPr/>
        </p:nvSpPr>
        <p:spPr>
          <a:xfrm>
            <a:off x="4433255" y="4763085"/>
            <a:ext cx="1995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55" name="Google Shape;455;p29"/>
          <p:cNvSpPr txBox="1"/>
          <p:nvPr/>
        </p:nvSpPr>
        <p:spPr>
          <a:xfrm>
            <a:off x="4077654" y="5817881"/>
            <a:ext cx="5457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56" name="Google Shape;456;p29"/>
          <p:cNvSpPr/>
          <p:nvPr/>
        </p:nvSpPr>
        <p:spPr>
          <a:xfrm>
            <a:off x="457200" y="5079825"/>
            <a:ext cx="1480800" cy="783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Event</a:t>
            </a:r>
            <a:endParaRPr b="1" sz="1200"/>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457" name="Google Shape;457;p29"/>
          <p:cNvCxnSpPr/>
          <p:nvPr/>
        </p:nvCxnSpPr>
        <p:spPr>
          <a:xfrm>
            <a:off x="457200" y="5407758"/>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58" name="Google Shape;458;p29"/>
          <p:cNvCxnSpPr/>
          <p:nvPr/>
        </p:nvCxnSpPr>
        <p:spPr>
          <a:xfrm>
            <a:off x="457200" y="5647754"/>
            <a:ext cx="1480800" cy="0"/>
          </a:xfrm>
          <a:prstGeom prst="straightConnector1">
            <a:avLst/>
          </a:prstGeom>
          <a:noFill/>
          <a:ln cap="flat" cmpd="sng" w="9525">
            <a:solidFill>
              <a:srgbClr val="000000"/>
            </a:solidFill>
            <a:prstDash val="solid"/>
            <a:round/>
            <a:headEnd len="med" w="med" type="none"/>
            <a:tailEnd len="med" w="med" type="none"/>
          </a:ln>
        </p:spPr>
      </p:cxnSp>
      <p:cxnSp>
        <p:nvCxnSpPr>
          <p:cNvPr id="459" name="Google Shape;459;p29"/>
          <p:cNvCxnSpPr>
            <a:stCxn id="444" idx="1"/>
            <a:endCxn id="456" idx="3"/>
          </p:cNvCxnSpPr>
          <p:nvPr/>
        </p:nvCxnSpPr>
        <p:spPr>
          <a:xfrm flipH="1">
            <a:off x="1938066" y="4933563"/>
            <a:ext cx="519300" cy="537900"/>
          </a:xfrm>
          <a:prstGeom prst="straightConnector1">
            <a:avLst/>
          </a:prstGeom>
          <a:noFill/>
          <a:ln cap="flat" cmpd="sng" w="28575">
            <a:solidFill>
              <a:srgbClr val="000000"/>
            </a:solidFill>
            <a:prstDash val="solid"/>
            <a:round/>
            <a:headEnd len="med" w="med" type="none"/>
            <a:tailEnd len="med" w="med" type="triangle"/>
          </a:ln>
        </p:spPr>
      </p:cxnSp>
      <p:cxnSp>
        <p:nvCxnSpPr>
          <p:cNvPr id="460" name="Google Shape;460;p29"/>
          <p:cNvCxnSpPr>
            <a:stCxn id="447" idx="1"/>
            <a:endCxn id="456" idx="3"/>
          </p:cNvCxnSpPr>
          <p:nvPr/>
        </p:nvCxnSpPr>
        <p:spPr>
          <a:xfrm rot="10800000">
            <a:off x="1937985" y="5471387"/>
            <a:ext cx="498600" cy="503100"/>
          </a:xfrm>
          <a:prstGeom prst="straightConnector1">
            <a:avLst/>
          </a:prstGeom>
          <a:noFill/>
          <a:ln cap="flat" cmpd="sng" w="28575">
            <a:solidFill>
              <a:srgbClr val="000000"/>
            </a:solidFill>
            <a:prstDash val="solid"/>
            <a:round/>
            <a:headEnd len="med" w="med" type="none"/>
            <a:tailEnd len="med" w="med" type="triangle"/>
          </a:ln>
        </p:spPr>
      </p:cxnSp>
      <p:sp>
        <p:nvSpPr>
          <p:cNvPr id="461" name="Google Shape;461;p29"/>
          <p:cNvSpPr txBox="1"/>
          <p:nvPr/>
        </p:nvSpPr>
        <p:spPr>
          <a:xfrm>
            <a:off x="6487896" y="2734654"/>
            <a:ext cx="4731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62" name="Google Shape;462;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10</a:t>
            </a:r>
            <a:endParaRPr/>
          </a:p>
        </p:txBody>
      </p:sp>
      <p:sp>
        <p:nvSpPr>
          <p:cNvPr id="468" name="Google Shape;468;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You are building a web store that you feel will unseat Amazon as the king of online shops. Your marketing department has come back with figures stating that - to accomplish your goal - your shop will need an </a:t>
            </a:r>
            <a:r>
              <a:rPr b="1" lang="en" sz="1800"/>
              <a:t>availability</a:t>
            </a:r>
            <a:r>
              <a:rPr lang="en" sz="1800"/>
              <a:t> of at least 98.5%,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None/>
            </a:pPr>
            <a:r>
              <a:rPr lang="en" sz="1800"/>
              <a:t>You have recently finished a testing period of one week (seven full 24-hour days). During this time, 972 requests were served to the page. The product failed a total of 64 times. 37 of those resulted in a system crash, while the remaining 27 resulted in incorrect shopping cart totals. When the system crashes, it takes 3 minutes to restart it.</a:t>
            </a:r>
            <a:endParaRPr/>
          </a:p>
        </p:txBody>
      </p:sp>
      <p:sp>
        <p:nvSpPr>
          <p:cNvPr id="469" name="Google Shape;469;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10</a:t>
            </a:r>
            <a:endParaRPr/>
          </a:p>
        </p:txBody>
      </p:sp>
      <p:sp>
        <p:nvSpPr>
          <p:cNvPr id="475" name="Google Shape;475;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You have recently finished a testing period of one week (seven full 24-hour days). During this time, 972 requests were served to the page. The product failed a total of 64 times. 37 of those resulted in a system crash, while the remaining 27 resulted in incorrect shopping cart totals. When the system crashes, it takes 3 minutes to restart it. </a:t>
            </a:r>
            <a:endParaRPr sz="1800"/>
          </a:p>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lang="en" sz="1800"/>
              <a:t>What is the rate of fault occurrence?</a:t>
            </a:r>
            <a:endParaRPr sz="1800"/>
          </a:p>
          <a:p>
            <a:pPr indent="-342900" lvl="0" marL="457200" rtl="0" algn="l">
              <a:lnSpc>
                <a:spcPct val="115000"/>
              </a:lnSpc>
              <a:spcBef>
                <a:spcPts val="0"/>
              </a:spcBef>
              <a:spcAft>
                <a:spcPts val="0"/>
              </a:spcAft>
              <a:buSzPts val="1800"/>
              <a:buAutoNum type="arabicPeriod"/>
            </a:pPr>
            <a:r>
              <a:rPr lang="en" sz="1800"/>
              <a:t>What is the probability of failure on demand?</a:t>
            </a:r>
            <a:endParaRPr sz="1800"/>
          </a:p>
          <a:p>
            <a:pPr indent="-342900" lvl="0" marL="457200" rtl="0" algn="l">
              <a:lnSpc>
                <a:spcPct val="115000"/>
              </a:lnSpc>
              <a:spcBef>
                <a:spcPts val="0"/>
              </a:spcBef>
              <a:spcAft>
                <a:spcPts val="0"/>
              </a:spcAft>
              <a:buSzPts val="1800"/>
              <a:buAutoNum type="arabicPeriod"/>
            </a:pPr>
            <a:r>
              <a:rPr lang="en" sz="1800"/>
              <a:t>What is the availability?</a:t>
            </a:r>
            <a:endParaRPr sz="1800"/>
          </a:p>
          <a:p>
            <a:pPr indent="-342900" lvl="0" marL="457200" rtl="0" algn="l">
              <a:lnSpc>
                <a:spcPct val="115000"/>
              </a:lnSpc>
              <a:spcBef>
                <a:spcPts val="0"/>
              </a:spcBef>
              <a:spcAft>
                <a:spcPts val="0"/>
              </a:spcAft>
              <a:buSzPts val="1800"/>
              <a:buAutoNum type="arabicPeriod"/>
            </a:pPr>
            <a:r>
              <a:rPr lang="en" sz="1800"/>
              <a:t>What additional information would you need to calculate the mean time between failures?</a:t>
            </a:r>
            <a:endParaRPr sz="1800"/>
          </a:p>
          <a:p>
            <a:pPr indent="-342900" lvl="0" marL="457200" rtl="0" algn="l">
              <a:lnSpc>
                <a:spcPct val="115000"/>
              </a:lnSpc>
              <a:spcBef>
                <a:spcPts val="0"/>
              </a:spcBef>
              <a:spcAft>
                <a:spcPts val="0"/>
              </a:spcAft>
              <a:buSzPts val="1800"/>
              <a:buAutoNum type="arabicPeriod"/>
            </a:pPr>
            <a:r>
              <a:rPr lang="en" sz="1800"/>
              <a:t>Is the product ready to ship? If not, why not?</a:t>
            </a:r>
            <a:endParaRPr sz="1800"/>
          </a:p>
          <a:p>
            <a:pPr indent="0" lvl="0" marL="0" rtl="0" algn="l">
              <a:spcBef>
                <a:spcPts val="600"/>
              </a:spcBef>
              <a:spcAft>
                <a:spcPts val="0"/>
              </a:spcAft>
              <a:buNone/>
            </a:pPr>
            <a:r>
              <a:t/>
            </a:r>
            <a:endParaRPr/>
          </a:p>
        </p:txBody>
      </p:sp>
      <p:sp>
        <p:nvSpPr>
          <p:cNvPr id="476" name="Google Shape;476;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10 - Solution</a:t>
            </a:r>
            <a:endParaRPr/>
          </a:p>
        </p:txBody>
      </p:sp>
      <p:sp>
        <p:nvSpPr>
          <p:cNvPr id="482" name="Google Shape;482;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AutoNum type="arabicPeriod"/>
            </a:pPr>
            <a:r>
              <a:rPr i="1" lang="en"/>
              <a:t>64/168 hours = 0.38 per hour = 3.04 per work period</a:t>
            </a:r>
            <a:endParaRPr i="1"/>
          </a:p>
          <a:p>
            <a:pPr indent="-419100" lvl="0" marL="457200" rtl="0" algn="l">
              <a:lnSpc>
                <a:spcPct val="115000"/>
              </a:lnSpc>
              <a:spcBef>
                <a:spcPts val="0"/>
              </a:spcBef>
              <a:spcAft>
                <a:spcPts val="0"/>
              </a:spcAft>
              <a:buSzPts val="3000"/>
              <a:buAutoNum type="arabicPeriod"/>
            </a:pPr>
            <a:r>
              <a:rPr i="1" lang="en"/>
              <a:t>64/972 = 0.066</a:t>
            </a:r>
            <a:endParaRPr i="1"/>
          </a:p>
          <a:p>
            <a:pPr indent="-419100" lvl="0" marL="457200" rtl="0" algn="l">
              <a:lnSpc>
                <a:spcPct val="115000"/>
              </a:lnSpc>
              <a:spcBef>
                <a:spcPts val="0"/>
              </a:spcBef>
              <a:spcAft>
                <a:spcPts val="0"/>
              </a:spcAft>
              <a:buSzPts val="3000"/>
              <a:buAutoNum type="arabicPeriod"/>
            </a:pPr>
            <a:r>
              <a:rPr i="1" lang="en"/>
              <a:t>37*3 = 111 minutes downtime. 111/10080 minutes = 0.011. Avail = 98.9%</a:t>
            </a:r>
            <a:endParaRPr i="1"/>
          </a:p>
          <a:p>
            <a:pPr indent="-419100" lvl="0" marL="457200" rtl="0" algn="l">
              <a:lnSpc>
                <a:spcPct val="115000"/>
              </a:lnSpc>
              <a:spcBef>
                <a:spcPts val="0"/>
              </a:spcBef>
              <a:spcAft>
                <a:spcPts val="0"/>
              </a:spcAft>
              <a:buSzPts val="3000"/>
              <a:buAutoNum type="arabicPeriod"/>
            </a:pPr>
            <a:r>
              <a:rPr i="1" lang="en"/>
              <a:t>The times that failures occurred.  You know how many, but not when.</a:t>
            </a:r>
            <a:endParaRPr i="1"/>
          </a:p>
          <a:p>
            <a:pPr indent="-419100" lvl="0" marL="457200" rtl="0" algn="l">
              <a:lnSpc>
                <a:spcPct val="115000"/>
              </a:lnSpc>
              <a:spcBef>
                <a:spcPts val="0"/>
              </a:spcBef>
              <a:spcAft>
                <a:spcPts val="0"/>
              </a:spcAft>
              <a:buSzPts val="3000"/>
              <a:buAutoNum type="arabicPeriod"/>
            </a:pPr>
            <a:r>
              <a:rPr i="1" lang="en"/>
              <a:t>No. Avail is good, ROCOF is not.</a:t>
            </a:r>
            <a:endParaRPr/>
          </a:p>
        </p:txBody>
      </p:sp>
      <p:sp>
        <p:nvSpPr>
          <p:cNvPr id="483" name="Google Shape;483;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11</a:t>
            </a:r>
            <a:endParaRPr/>
          </a:p>
        </p:txBody>
      </p:sp>
      <p:sp>
        <p:nvSpPr>
          <p:cNvPr id="489" name="Google Shape;489;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200"/>
              <a:t>During development and maintenance, some organizations track “bad fixes” - a bug fix that introduces new faults in the software when the original fault is corrected. The ratio of bad fixes to “good fixes” can be measured. </a:t>
            </a:r>
            <a:endParaRPr sz="2200"/>
          </a:p>
          <a:p>
            <a:pPr indent="-355600" lvl="0" marL="457200" rtl="0" algn="l">
              <a:lnSpc>
                <a:spcPct val="120000"/>
              </a:lnSpc>
              <a:spcBef>
                <a:spcPts val="0"/>
              </a:spcBef>
              <a:spcAft>
                <a:spcPts val="0"/>
              </a:spcAft>
              <a:buSzPts val="2000"/>
              <a:buChar char="●"/>
            </a:pPr>
            <a:r>
              <a:rPr lang="en" sz="2000"/>
              <a:t>For example, the ratio of bad fixes to good fixes could be 1% (there is one bad fix for every 100 good fixes). </a:t>
            </a:r>
            <a:endParaRPr sz="2000"/>
          </a:p>
          <a:p>
            <a:pPr indent="-355600" lvl="0" marL="457200" rtl="0" algn="l">
              <a:lnSpc>
                <a:spcPct val="120000"/>
              </a:lnSpc>
              <a:spcBef>
                <a:spcPts val="0"/>
              </a:spcBef>
              <a:spcAft>
                <a:spcPts val="0"/>
              </a:spcAft>
              <a:buSzPts val="2000"/>
              <a:buChar char="●"/>
            </a:pPr>
            <a:r>
              <a:rPr lang="en" sz="2000"/>
              <a:t>In some troubled projects the bad fix ratio might be over 100%!</a:t>
            </a:r>
            <a:endParaRPr sz="2000"/>
          </a:p>
          <a:p>
            <a:pPr indent="0" lvl="0" marL="0" rtl="0" algn="l">
              <a:lnSpc>
                <a:spcPct val="120000"/>
              </a:lnSpc>
              <a:spcBef>
                <a:spcPts val="0"/>
              </a:spcBef>
              <a:spcAft>
                <a:spcPts val="0"/>
              </a:spcAft>
              <a:buNone/>
            </a:pPr>
            <a:r>
              <a:t/>
            </a:r>
            <a:endParaRPr sz="1100"/>
          </a:p>
          <a:p>
            <a:pPr indent="0" lvl="0" marL="0" rtl="0" algn="l">
              <a:lnSpc>
                <a:spcPct val="120000"/>
              </a:lnSpc>
              <a:spcBef>
                <a:spcPts val="0"/>
              </a:spcBef>
              <a:spcAft>
                <a:spcPts val="0"/>
              </a:spcAft>
              <a:buNone/>
            </a:pPr>
            <a:r>
              <a:rPr lang="en" sz="2200"/>
              <a:t>What effect will a bad fix ratio of &gt;100% have on software quality?</a:t>
            </a:r>
            <a:endParaRPr sz="2200"/>
          </a:p>
          <a:p>
            <a:pPr indent="0" lvl="0" marL="0" rtl="0" algn="l">
              <a:lnSpc>
                <a:spcPct val="120000"/>
              </a:lnSpc>
              <a:spcBef>
                <a:spcPts val="0"/>
              </a:spcBef>
              <a:spcAft>
                <a:spcPts val="0"/>
              </a:spcAft>
              <a:buNone/>
            </a:pPr>
            <a:r>
              <a:rPr lang="en" sz="2200"/>
              <a:t>What do you think would be the main contributor to a very high bad fix ratio? Justify your answer.</a:t>
            </a:r>
            <a:endParaRPr sz="2200"/>
          </a:p>
          <a:p>
            <a:pPr indent="0" lvl="0" marL="0" rtl="0" algn="l">
              <a:lnSpc>
                <a:spcPct val="120000"/>
              </a:lnSpc>
              <a:spcBef>
                <a:spcPts val="0"/>
              </a:spcBef>
              <a:spcAft>
                <a:spcPts val="0"/>
              </a:spcAft>
              <a:buNone/>
            </a:pPr>
            <a:r>
              <a:t/>
            </a:r>
            <a:endParaRPr sz="2200"/>
          </a:p>
          <a:p>
            <a:pPr indent="0" lvl="0" marL="0" rtl="0" algn="l">
              <a:lnSpc>
                <a:spcPct val="120000"/>
              </a:lnSpc>
              <a:spcBef>
                <a:spcPts val="0"/>
              </a:spcBef>
              <a:spcAft>
                <a:spcPts val="0"/>
              </a:spcAft>
              <a:buNone/>
            </a:pPr>
            <a:r>
              <a:t/>
            </a:r>
            <a:endParaRPr sz="2200"/>
          </a:p>
        </p:txBody>
      </p:sp>
      <p:sp>
        <p:nvSpPr>
          <p:cNvPr id="490" name="Google Shape;490;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11 - Solution</a:t>
            </a:r>
            <a:endParaRPr/>
          </a:p>
        </p:txBody>
      </p:sp>
      <p:sp>
        <p:nvSpPr>
          <p:cNvPr id="496" name="Google Shape;496;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400"/>
              <a:t>A bad fix ratio over 100% means that more faults are being added than are being fixed. Software quality will deteriorate. </a:t>
            </a:r>
            <a:endParaRPr sz="2400"/>
          </a:p>
          <a:p>
            <a:pPr indent="0" lvl="0" marL="0" rtl="0" algn="l">
              <a:lnSpc>
                <a:spcPct val="120000"/>
              </a:lnSpc>
              <a:spcBef>
                <a:spcPts val="0"/>
              </a:spcBef>
              <a:spcAft>
                <a:spcPts val="0"/>
              </a:spcAft>
              <a:buNone/>
            </a:pPr>
            <a:r>
              <a:t/>
            </a:r>
            <a:endParaRPr sz="2400"/>
          </a:p>
          <a:p>
            <a:pPr indent="0" lvl="0" marL="0" rtl="0" algn="l">
              <a:lnSpc>
                <a:spcPct val="120000"/>
              </a:lnSpc>
              <a:spcBef>
                <a:spcPts val="0"/>
              </a:spcBef>
              <a:spcAft>
                <a:spcPts val="0"/>
              </a:spcAft>
              <a:buNone/>
            </a:pPr>
            <a:r>
              <a:rPr lang="en" sz="2400"/>
              <a:t>Poorly-structured software is likely to be the culprit. With low cohesion, high coupling, or hard-to-understand algorithms, it is hard to track down the real source of a fault (may only make a partial fix) and easy to introduce new faults (hard to determine the effect of a fix on other parts of the program).</a:t>
            </a:r>
            <a:endParaRPr sz="2400"/>
          </a:p>
        </p:txBody>
      </p:sp>
      <p:sp>
        <p:nvSpPr>
          <p:cNvPr id="497" name="Google Shape;497;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12</a:t>
            </a:r>
            <a:endParaRPr/>
          </a:p>
        </p:txBody>
      </p:sp>
      <p:sp>
        <p:nvSpPr>
          <p:cNvPr id="503" name="Google Shape;503;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400"/>
              <a:t>A class diagram in UML is generally used during design, but can also be a useful tool in the </a:t>
            </a:r>
            <a:r>
              <a:rPr lang="en" sz="2400" u="sng"/>
              <a:t>requirements elicitation</a:t>
            </a:r>
            <a:r>
              <a:rPr lang="en" sz="2400"/>
              <a:t> stage of a software development project. Discuss briefly how class diagrams might be used in this stage of development.</a:t>
            </a:r>
            <a:endParaRPr sz="2400"/>
          </a:p>
        </p:txBody>
      </p:sp>
      <p:sp>
        <p:nvSpPr>
          <p:cNvPr id="504" name="Google Shape;504;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12 - Solution</a:t>
            </a:r>
            <a:endParaRPr/>
          </a:p>
        </p:txBody>
      </p:sp>
      <p:sp>
        <p:nvSpPr>
          <p:cNvPr id="510" name="Google Shape;510;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400"/>
              <a:t>UML class diagrams are useful for visualizing entities and their relationships at any level of abstraction.</a:t>
            </a:r>
            <a:endParaRPr sz="2400"/>
          </a:p>
          <a:p>
            <a:pPr indent="-381000" lvl="0" marL="457200" rtl="0" algn="l">
              <a:lnSpc>
                <a:spcPct val="120000"/>
              </a:lnSpc>
              <a:spcBef>
                <a:spcPts val="0"/>
              </a:spcBef>
              <a:spcAft>
                <a:spcPts val="0"/>
              </a:spcAft>
              <a:buSzPts val="2400"/>
              <a:buChar char="●"/>
            </a:pPr>
            <a:r>
              <a:rPr lang="en" sz="2400"/>
              <a:t>Relationships between data items in the problem domain.</a:t>
            </a:r>
            <a:endParaRPr sz="2400"/>
          </a:p>
          <a:p>
            <a:pPr indent="-381000" lvl="0" marL="457200" rtl="0" algn="l">
              <a:lnSpc>
                <a:spcPct val="120000"/>
              </a:lnSpc>
              <a:spcBef>
                <a:spcPts val="0"/>
              </a:spcBef>
              <a:spcAft>
                <a:spcPts val="0"/>
              </a:spcAft>
              <a:buSzPts val="2400"/>
              <a:buChar char="●"/>
            </a:pPr>
            <a:r>
              <a:rPr lang="en" sz="2400"/>
              <a:t>Clarify the relationships between concepts (credit cards and customers, students and professors, students and grades, etc).</a:t>
            </a:r>
            <a:endParaRPr sz="2400"/>
          </a:p>
          <a:p>
            <a:pPr indent="-381000" lvl="0" marL="457200" rtl="0" algn="l">
              <a:lnSpc>
                <a:spcPct val="120000"/>
              </a:lnSpc>
              <a:spcBef>
                <a:spcPts val="0"/>
              </a:spcBef>
              <a:spcAft>
                <a:spcPts val="0"/>
              </a:spcAft>
              <a:buSzPts val="2400"/>
              <a:buChar char="●"/>
            </a:pPr>
            <a:r>
              <a:rPr lang="en" sz="2400"/>
              <a:t>Model can serve as the foundation for natural language requirements by structuring the problem domain. </a:t>
            </a:r>
            <a:endParaRPr sz="2400"/>
          </a:p>
          <a:p>
            <a:pPr indent="-381000" lvl="1" marL="914400" rtl="0" algn="l">
              <a:lnSpc>
                <a:spcPct val="120000"/>
              </a:lnSpc>
              <a:spcBef>
                <a:spcPts val="0"/>
              </a:spcBef>
              <a:spcAft>
                <a:spcPts val="0"/>
              </a:spcAft>
              <a:buSzPts val="2400"/>
              <a:buChar char="○"/>
            </a:pPr>
            <a:r>
              <a:rPr lang="en"/>
              <a:t>Cleaner and easier to write specifications because we can relate to the diagram.</a:t>
            </a:r>
            <a:endParaRPr sz="2400"/>
          </a:p>
        </p:txBody>
      </p:sp>
      <p:sp>
        <p:nvSpPr>
          <p:cNvPr id="511" name="Google Shape;511;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13</a:t>
            </a:r>
            <a:endParaRPr/>
          </a:p>
        </p:txBody>
      </p:sp>
      <p:sp>
        <p:nvSpPr>
          <p:cNvPr id="517" name="Google Shape;517;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1" marL="0" rtl="0" algn="l">
              <a:lnSpc>
                <a:spcPct val="120000"/>
              </a:lnSpc>
              <a:spcBef>
                <a:spcPts val="0"/>
              </a:spcBef>
              <a:spcAft>
                <a:spcPts val="0"/>
              </a:spcAft>
              <a:buNone/>
            </a:pPr>
            <a:r>
              <a:rPr lang="en"/>
              <a:t>When performing reliability (statistical) testing, an operational profile is absolutely essential for the test-data selection. Why? What is the effect of an inaccurate operational profile?</a:t>
            </a:r>
            <a:endParaRPr/>
          </a:p>
        </p:txBody>
      </p:sp>
      <p:sp>
        <p:nvSpPr>
          <p:cNvPr id="518" name="Google Shape;518;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65" name="Google Shape;65;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A"/>
                </a:solidFill>
              </a:rPr>
              <a:t>Which of the following make sense as classes (rather than objects) in a class diagram?</a:t>
            </a:r>
            <a:endParaRPr sz="2000"/>
          </a:p>
          <a:p>
            <a:pPr indent="-355600" lvl="0" marL="457200" rtl="0" algn="l">
              <a:lnSpc>
                <a:spcPct val="120000"/>
              </a:lnSpc>
              <a:spcBef>
                <a:spcPts val="0"/>
              </a:spcBef>
              <a:spcAft>
                <a:spcPts val="0"/>
              </a:spcAft>
              <a:buSzPts val="2000"/>
              <a:buAutoNum type="arabicPeriod"/>
            </a:pPr>
            <a:r>
              <a:rPr lang="en" sz="2000"/>
              <a:t>Homework Assignment</a:t>
            </a:r>
            <a:endParaRPr sz="2000"/>
          </a:p>
          <a:p>
            <a:pPr indent="-355600" lvl="0" marL="457200" rtl="0" algn="l">
              <a:lnSpc>
                <a:spcPct val="120000"/>
              </a:lnSpc>
              <a:spcBef>
                <a:spcPts val="0"/>
              </a:spcBef>
              <a:spcAft>
                <a:spcPts val="0"/>
              </a:spcAft>
              <a:buSzPts val="2000"/>
              <a:buAutoNum type="arabicPeriod"/>
            </a:pPr>
            <a:r>
              <a:rPr lang="en" sz="2000"/>
              <a:t>Manton Matthews</a:t>
            </a:r>
            <a:endParaRPr sz="2000"/>
          </a:p>
          <a:p>
            <a:pPr indent="-355600" lvl="0" marL="457200" rtl="0" algn="l">
              <a:lnSpc>
                <a:spcPct val="120000"/>
              </a:lnSpc>
              <a:spcBef>
                <a:spcPts val="0"/>
              </a:spcBef>
              <a:spcAft>
                <a:spcPts val="0"/>
              </a:spcAft>
              <a:buSzPts val="2000"/>
              <a:buAutoNum type="arabicPeriod"/>
            </a:pPr>
            <a:r>
              <a:rPr lang="en" sz="2000"/>
              <a:t>Group 5’s Assignment 5</a:t>
            </a:r>
            <a:endParaRPr sz="2000"/>
          </a:p>
          <a:p>
            <a:pPr indent="-355600" lvl="0" marL="457200" rtl="0" algn="l">
              <a:lnSpc>
                <a:spcPct val="120000"/>
              </a:lnSpc>
              <a:spcBef>
                <a:spcPts val="0"/>
              </a:spcBef>
              <a:spcAft>
                <a:spcPts val="0"/>
              </a:spcAft>
              <a:buSzPts val="2000"/>
              <a:buAutoNum type="arabicPeriod"/>
            </a:pPr>
            <a:r>
              <a:rPr lang="en" sz="2000"/>
              <a:t>Person</a:t>
            </a:r>
            <a:endParaRPr sz="2000"/>
          </a:p>
          <a:p>
            <a:pPr indent="0" lvl="0" marL="0" rtl="0" algn="l">
              <a:lnSpc>
                <a:spcPct val="120000"/>
              </a:lnSpc>
              <a:spcBef>
                <a:spcPts val="0"/>
              </a:spcBef>
              <a:spcAft>
                <a:spcPts val="0"/>
              </a:spcAft>
              <a:buNone/>
            </a:pPr>
            <a:r>
              <a:t/>
            </a:r>
            <a:endParaRPr sz="1100"/>
          </a:p>
          <a:p>
            <a:pPr indent="0" lvl="0" marL="0" rtl="0" algn="l">
              <a:lnSpc>
                <a:spcPct val="120000"/>
              </a:lnSpc>
              <a:spcBef>
                <a:spcPts val="0"/>
              </a:spcBef>
              <a:spcAft>
                <a:spcPts val="0"/>
              </a:spcAft>
              <a:buClr>
                <a:srgbClr val="000000"/>
              </a:buClr>
              <a:buSzPts val="1100"/>
              <a:buNone/>
            </a:pPr>
            <a:r>
              <a:rPr lang="en" sz="2000"/>
              <a:t>Which of the following coverage criteria </a:t>
            </a:r>
            <a:r>
              <a:rPr b="1" lang="en" sz="2000" u="sng"/>
              <a:t>always</a:t>
            </a:r>
            <a:r>
              <a:rPr lang="en" sz="2000"/>
              <a:t> requires more test cases than the others?</a:t>
            </a:r>
            <a:endParaRPr sz="2000"/>
          </a:p>
          <a:p>
            <a:pPr indent="-355600" lvl="0" marL="457200" rtl="0" algn="l">
              <a:lnSpc>
                <a:spcPct val="120000"/>
              </a:lnSpc>
              <a:spcBef>
                <a:spcPts val="0"/>
              </a:spcBef>
              <a:spcAft>
                <a:spcPts val="0"/>
              </a:spcAft>
              <a:buSzPts val="2000"/>
              <a:buAutoNum type="arabicPeriod"/>
            </a:pPr>
            <a:r>
              <a:rPr lang="en" sz="2000"/>
              <a:t>Statement Coverage</a:t>
            </a:r>
            <a:endParaRPr sz="2000"/>
          </a:p>
          <a:p>
            <a:pPr indent="-355600" lvl="0" marL="457200" rtl="0" algn="l">
              <a:lnSpc>
                <a:spcPct val="120000"/>
              </a:lnSpc>
              <a:spcBef>
                <a:spcPts val="0"/>
              </a:spcBef>
              <a:spcAft>
                <a:spcPts val="0"/>
              </a:spcAft>
              <a:buSzPts val="2000"/>
              <a:buAutoNum type="arabicPeriod"/>
            </a:pPr>
            <a:r>
              <a:rPr lang="en" sz="2000"/>
              <a:t>Branch Coverage</a:t>
            </a:r>
            <a:endParaRPr sz="2000"/>
          </a:p>
          <a:p>
            <a:pPr indent="-355600" lvl="0" marL="457200" rtl="0" algn="l">
              <a:lnSpc>
                <a:spcPct val="120000"/>
              </a:lnSpc>
              <a:spcBef>
                <a:spcPts val="0"/>
              </a:spcBef>
              <a:spcAft>
                <a:spcPts val="0"/>
              </a:spcAft>
              <a:buSzPts val="2000"/>
              <a:buAutoNum type="arabicPeriod"/>
            </a:pPr>
            <a:r>
              <a:rPr lang="en" sz="2000"/>
              <a:t>Path Coverage</a:t>
            </a:r>
            <a:endParaRPr sz="2000"/>
          </a:p>
          <a:p>
            <a:pPr indent="-355600" lvl="0" marL="457200" rtl="0" algn="l">
              <a:lnSpc>
                <a:spcPct val="120000"/>
              </a:lnSpc>
              <a:spcBef>
                <a:spcPts val="0"/>
              </a:spcBef>
              <a:spcAft>
                <a:spcPts val="0"/>
              </a:spcAft>
              <a:buSzPts val="2000"/>
              <a:buAutoNum type="arabicPeriod"/>
            </a:pPr>
            <a:r>
              <a:rPr lang="en" sz="2000"/>
              <a:t>None of the above</a:t>
            </a:r>
            <a:endParaRPr sz="2000"/>
          </a:p>
        </p:txBody>
      </p:sp>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13 - Solution</a:t>
            </a:r>
            <a:endParaRPr/>
          </a:p>
        </p:txBody>
      </p:sp>
      <p:sp>
        <p:nvSpPr>
          <p:cNvPr id="524" name="Google Shape;524;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400"/>
              <a:t>Since the reliability metrics are designed to measure the reliability of a system under normal operating conditions it is essential to know what “normal” operating conditions are. </a:t>
            </a:r>
            <a:endParaRPr sz="2400"/>
          </a:p>
          <a:p>
            <a:pPr indent="-381000" lvl="0" marL="457200" rtl="0" algn="l">
              <a:lnSpc>
                <a:spcPct val="120000"/>
              </a:lnSpc>
              <a:spcBef>
                <a:spcPts val="0"/>
              </a:spcBef>
              <a:spcAft>
                <a:spcPts val="0"/>
              </a:spcAft>
              <a:buSzPts val="2400"/>
              <a:buChar char="●"/>
            </a:pPr>
            <a:r>
              <a:rPr lang="en" sz="2400"/>
              <a:t>This is what the operational profile is supposed to capture. </a:t>
            </a:r>
            <a:endParaRPr sz="2400"/>
          </a:p>
          <a:p>
            <a:pPr indent="-381000" lvl="0" marL="457200" rtl="0" algn="l">
              <a:lnSpc>
                <a:spcPct val="120000"/>
              </a:lnSpc>
              <a:spcBef>
                <a:spcPts val="0"/>
              </a:spcBef>
              <a:spcAft>
                <a:spcPts val="0"/>
              </a:spcAft>
              <a:buSzPts val="2400"/>
              <a:buChar char="●"/>
            </a:pPr>
            <a:r>
              <a:rPr lang="en" sz="2400"/>
              <a:t>If the reliability is assessed using a profile that does not accurately capture the real operating conditions, the measure is meaningless. </a:t>
            </a:r>
            <a:endParaRPr sz="2400"/>
          </a:p>
          <a:p>
            <a:pPr indent="0" lvl="1" marL="0" rtl="0" algn="l">
              <a:lnSpc>
                <a:spcPct val="120000"/>
              </a:lnSpc>
              <a:spcBef>
                <a:spcPts val="0"/>
              </a:spcBef>
              <a:spcAft>
                <a:spcPts val="0"/>
              </a:spcAft>
              <a:buNone/>
            </a:pPr>
            <a:r>
              <a:t/>
            </a:r>
            <a:endParaRPr/>
          </a:p>
        </p:txBody>
      </p:sp>
      <p:sp>
        <p:nvSpPr>
          <p:cNvPr id="525" name="Google Shape;525;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39"/>
          <p:cNvSpPr txBox="1"/>
          <p:nvPr/>
        </p:nvSpPr>
        <p:spPr>
          <a:xfrm>
            <a:off x="533800" y="760000"/>
            <a:ext cx="7961700" cy="44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rPr>
              <a:t>Any other questions?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a:p>
            <a:pPr indent="0" lvl="0" marL="0" rtl="0" algn="l">
              <a:spcBef>
                <a:spcPts val="0"/>
              </a:spcBef>
              <a:spcAft>
                <a:spcPts val="0"/>
              </a:spcAft>
              <a:buNone/>
            </a:pPr>
            <a:r>
              <a:rPr b="1" lang="en" sz="4800">
                <a:solidFill>
                  <a:srgbClr val="FFFFFF"/>
                </a:solidFill>
              </a:rPr>
              <a:t>Thank you for a great semester!</a:t>
            </a:r>
            <a:endParaRPr b="1" sz="4800">
              <a:solidFill>
                <a:srgbClr val="FFFFFF"/>
              </a:solidFill>
            </a:endParaRPr>
          </a:p>
        </p:txBody>
      </p:sp>
      <p:sp>
        <p:nvSpPr>
          <p:cNvPr id="531" name="Google Shape;531;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1 - True/False</a:t>
            </a:r>
            <a:endParaRPr/>
          </a:p>
        </p:txBody>
      </p:sp>
      <p:sp>
        <p:nvSpPr>
          <p:cNvPr id="72" name="Google Shape;72;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lnSpc>
                <a:spcPct val="120000"/>
              </a:lnSpc>
              <a:spcBef>
                <a:spcPts val="0"/>
              </a:spcBef>
              <a:spcAft>
                <a:spcPts val="0"/>
              </a:spcAft>
              <a:buSzPts val="2200"/>
              <a:buChar char="●"/>
            </a:pPr>
            <a:r>
              <a:rPr lang="en" sz="2200"/>
              <a:t>Requirements-based test cases help the writer clarify the requirements. </a:t>
            </a:r>
            <a:endParaRPr sz="2200"/>
          </a:p>
          <a:p>
            <a:pPr indent="-368300" lvl="0" marL="457200" rtl="0" algn="l">
              <a:lnSpc>
                <a:spcPct val="120000"/>
              </a:lnSpc>
              <a:spcBef>
                <a:spcPts val="0"/>
              </a:spcBef>
              <a:spcAft>
                <a:spcPts val="0"/>
              </a:spcAft>
              <a:buSzPts val="2200"/>
              <a:buChar char="●"/>
            </a:pPr>
            <a:r>
              <a:rPr lang="en" sz="2200"/>
              <a:t>An Object is an instantiation of a Class.</a:t>
            </a:r>
            <a:endParaRPr sz="2200"/>
          </a:p>
          <a:p>
            <a:pPr indent="-368300" lvl="0" marL="457200" rtl="0" algn="l">
              <a:lnSpc>
                <a:spcPct val="120000"/>
              </a:lnSpc>
              <a:spcBef>
                <a:spcPts val="0"/>
              </a:spcBef>
              <a:spcAft>
                <a:spcPts val="0"/>
              </a:spcAft>
              <a:buSzPts val="2200"/>
              <a:buChar char="●"/>
            </a:pPr>
            <a:r>
              <a:rPr lang="en" sz="2200"/>
              <a:t>The goal of testing is to remove defects from the software.</a:t>
            </a:r>
            <a:endParaRPr sz="2200"/>
          </a:p>
          <a:p>
            <a:pPr indent="-368300" lvl="0" marL="457200" rtl="0" algn="l">
              <a:lnSpc>
                <a:spcPct val="120000"/>
              </a:lnSpc>
              <a:spcBef>
                <a:spcPts val="0"/>
              </a:spcBef>
              <a:spcAft>
                <a:spcPts val="0"/>
              </a:spcAft>
              <a:buSzPts val="2200"/>
              <a:buChar char="●"/>
            </a:pPr>
            <a:r>
              <a:rPr lang="en" sz="2200"/>
              <a:t>The use of global variables generally increases coupling.</a:t>
            </a:r>
            <a:endParaRPr sz="2200"/>
          </a:p>
          <a:p>
            <a:pPr indent="-368300" lvl="0" marL="457200" rtl="0" algn="l">
              <a:lnSpc>
                <a:spcPct val="120000"/>
              </a:lnSpc>
              <a:spcBef>
                <a:spcPts val="0"/>
              </a:spcBef>
              <a:spcAft>
                <a:spcPts val="0"/>
              </a:spcAft>
              <a:buSzPts val="2200"/>
              <a:buChar char="●"/>
            </a:pPr>
            <a:r>
              <a:rPr lang="en" sz="2200"/>
              <a:t>An oracle is needed to determine whether a test succeeded.</a:t>
            </a:r>
            <a:endParaRPr sz="2200"/>
          </a:p>
          <a:p>
            <a:pPr indent="-368300" lvl="0" marL="457200" rtl="0" algn="l">
              <a:lnSpc>
                <a:spcPct val="120000"/>
              </a:lnSpc>
              <a:spcBef>
                <a:spcPts val="0"/>
              </a:spcBef>
              <a:spcAft>
                <a:spcPts val="0"/>
              </a:spcAft>
              <a:buSzPts val="2200"/>
              <a:buChar char="●"/>
            </a:pPr>
            <a:r>
              <a:rPr lang="en" sz="2200"/>
              <a:t>Testing can be used to demonstrate that a program is free of faults.</a:t>
            </a:r>
            <a:endParaRPr sz="2200"/>
          </a:p>
          <a:p>
            <a:pPr indent="-368300" lvl="0" marL="457200" rtl="0" algn="l">
              <a:lnSpc>
                <a:spcPct val="120000"/>
              </a:lnSpc>
              <a:spcBef>
                <a:spcPts val="0"/>
              </a:spcBef>
              <a:spcAft>
                <a:spcPts val="0"/>
              </a:spcAft>
              <a:buSzPts val="2200"/>
              <a:buChar char="●"/>
            </a:pPr>
            <a:r>
              <a:rPr lang="en" sz="2200"/>
              <a:t>Path coverage is generally impossible to achieve, but if we could, we would expose all faults in the program.</a:t>
            </a:r>
            <a:endParaRPr sz="2200"/>
          </a:p>
        </p:txBody>
      </p:sp>
      <p:sp>
        <p:nvSpPr>
          <p:cNvPr id="73" name="Google Shape;7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79" name="Google Shape;79;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t>Describe the key difference between black-box testing and white-box testing.</a:t>
            </a:r>
            <a:endParaRPr/>
          </a:p>
        </p:txBody>
      </p:sp>
      <p:sp>
        <p:nvSpPr>
          <p:cNvPr id="80" name="Google Shape;80;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2 - Solution</a:t>
            </a:r>
            <a:endParaRPr/>
          </a:p>
        </p:txBody>
      </p:sp>
      <p:sp>
        <p:nvSpPr>
          <p:cNvPr id="86" name="Google Shape;86;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400"/>
              <a:t>Black-box testing treats the program as a machine that accepts input and issues output, with no visibility into its internal workings. </a:t>
            </a:r>
            <a:endParaRPr sz="2400"/>
          </a:p>
          <a:p>
            <a:pPr indent="-381000" lvl="0" marL="457200" rtl="0" algn="l">
              <a:lnSpc>
                <a:spcPct val="120000"/>
              </a:lnSpc>
              <a:spcBef>
                <a:spcPts val="0"/>
              </a:spcBef>
              <a:spcAft>
                <a:spcPts val="0"/>
              </a:spcAft>
              <a:buSzPts val="2400"/>
              <a:buChar char="●"/>
            </a:pPr>
            <a:r>
              <a:rPr lang="en" sz="2400"/>
              <a:t>Tests are based on requirements and specifications. </a:t>
            </a:r>
            <a:endParaRPr sz="2400"/>
          </a:p>
          <a:p>
            <a:pPr indent="-381000" lvl="0" marL="457200" rtl="0" algn="l">
              <a:lnSpc>
                <a:spcPct val="120000"/>
              </a:lnSpc>
              <a:spcBef>
                <a:spcPts val="0"/>
              </a:spcBef>
              <a:spcAft>
                <a:spcPts val="0"/>
              </a:spcAft>
              <a:buSzPts val="2400"/>
              <a:buChar char="●"/>
            </a:pPr>
            <a:r>
              <a:rPr lang="en" sz="2400"/>
              <a:t>You do not know what classes or methods are in the code, and you do now know what objects exist at runtime.</a:t>
            </a:r>
            <a:endParaRPr sz="1100"/>
          </a:p>
          <a:p>
            <a:pPr indent="0" lvl="0" marL="0" rtl="0" algn="l">
              <a:lnSpc>
                <a:spcPct val="120000"/>
              </a:lnSpc>
              <a:spcBef>
                <a:spcPts val="0"/>
              </a:spcBef>
              <a:spcAft>
                <a:spcPts val="0"/>
              </a:spcAft>
              <a:buNone/>
            </a:pPr>
            <a:r>
              <a:rPr lang="en" sz="2400"/>
              <a:t>White-box involves testing the independent logic paths with full knowledge of the source code. You do not have full knowledge of the intended functionality (white box tests cannot look for unimplemented code).</a:t>
            </a:r>
            <a:endParaRPr sz="2400"/>
          </a:p>
          <a:p>
            <a:pPr indent="0" lvl="0" marL="0" rtl="0" algn="l">
              <a:lnSpc>
                <a:spcPct val="120000"/>
              </a:lnSpc>
              <a:spcBef>
                <a:spcPts val="0"/>
              </a:spcBef>
              <a:spcAft>
                <a:spcPts val="0"/>
              </a:spcAft>
              <a:buNone/>
            </a:pPr>
            <a:r>
              <a:rPr lang="en" sz="2400"/>
              <a:t> </a:t>
            </a:r>
            <a:endParaRPr sz="2400"/>
          </a:p>
        </p:txBody>
      </p:sp>
      <p:sp>
        <p:nvSpPr>
          <p:cNvPr id="87" name="Google Shape;87;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93" name="Google Shape;93;p15"/>
          <p:cNvSpPr txBox="1"/>
          <p:nvPr>
            <p:ph idx="1" type="body"/>
          </p:nvPr>
        </p:nvSpPr>
        <p:spPr>
          <a:xfrm>
            <a:off x="457175" y="1600200"/>
            <a:ext cx="8229600" cy="265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Building a weather monitoring application.</a:t>
            </a:r>
            <a:endParaRPr sz="2400"/>
          </a:p>
          <a:p>
            <a:pPr indent="0" lvl="0" marL="0" rtl="0" algn="l">
              <a:spcBef>
                <a:spcPts val="600"/>
              </a:spcBef>
              <a:spcAft>
                <a:spcPts val="0"/>
              </a:spcAft>
              <a:buNone/>
            </a:pPr>
            <a:r>
              <a:rPr lang="en" sz="2400"/>
              <a:t>Generates three displays: current conditions, weather statistics, simple forecast.</a:t>
            </a:r>
            <a:endParaRPr sz="2400"/>
          </a:p>
          <a:p>
            <a:pPr indent="0" lvl="0" marL="0" rtl="0" algn="l">
              <a:spcBef>
                <a:spcPts val="600"/>
              </a:spcBef>
              <a:spcAft>
                <a:spcPts val="0"/>
              </a:spcAft>
              <a:buNone/>
            </a:pPr>
            <a:r>
              <a:rPr b="1" lang="en" sz="2400"/>
              <a:t>Design system using either visitor or observer pattern.</a:t>
            </a:r>
            <a:endParaRPr b="1" sz="2400"/>
          </a:p>
          <a:p>
            <a:pPr indent="0" lvl="0" marL="0" rtl="0" algn="l">
              <a:spcBef>
                <a:spcPts val="600"/>
              </a:spcBef>
              <a:spcAft>
                <a:spcPts val="0"/>
              </a:spcAft>
              <a:buNone/>
            </a:pPr>
            <a:r>
              <a:t/>
            </a:r>
            <a:endParaRPr sz="1100"/>
          </a:p>
          <a:p>
            <a:pPr indent="0" lvl="0" marL="0" rtl="0" algn="l">
              <a:spcBef>
                <a:spcPts val="600"/>
              </a:spcBef>
              <a:spcAft>
                <a:spcPts val="0"/>
              </a:spcAft>
              <a:buNone/>
            </a:pPr>
            <a:r>
              <a:rPr lang="en" sz="2400"/>
              <a:t>Provided:					To Implement: </a:t>
            </a:r>
            <a:endParaRPr sz="2400"/>
          </a:p>
        </p:txBody>
      </p:sp>
      <p:sp>
        <p:nvSpPr>
          <p:cNvPr id="94" name="Google Shape;94;p15"/>
          <p:cNvSpPr/>
          <p:nvPr/>
        </p:nvSpPr>
        <p:spPr>
          <a:xfrm>
            <a:off x="2187557" y="4576212"/>
            <a:ext cx="1439100" cy="135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Physical Hardware</a:t>
            </a:r>
            <a:endParaRPr/>
          </a:p>
        </p:txBody>
      </p:sp>
      <p:sp>
        <p:nvSpPr>
          <p:cNvPr id="95" name="Google Shape;95;p15"/>
          <p:cNvSpPr txBox="1"/>
          <p:nvPr/>
        </p:nvSpPr>
        <p:spPr>
          <a:xfrm>
            <a:off x="564186" y="4539606"/>
            <a:ext cx="14949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Humidity Sensor</a:t>
            </a:r>
            <a:endParaRPr/>
          </a:p>
        </p:txBody>
      </p:sp>
      <p:sp>
        <p:nvSpPr>
          <p:cNvPr id="96" name="Google Shape;96;p15"/>
          <p:cNvSpPr txBox="1"/>
          <p:nvPr/>
        </p:nvSpPr>
        <p:spPr>
          <a:xfrm>
            <a:off x="564175" y="5033238"/>
            <a:ext cx="14949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Temperature Sensor</a:t>
            </a:r>
            <a:endParaRPr/>
          </a:p>
        </p:txBody>
      </p:sp>
      <p:sp>
        <p:nvSpPr>
          <p:cNvPr id="97" name="Google Shape;97;p15"/>
          <p:cNvSpPr txBox="1"/>
          <p:nvPr/>
        </p:nvSpPr>
        <p:spPr>
          <a:xfrm>
            <a:off x="564186" y="5526905"/>
            <a:ext cx="14949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Pressure Sensor</a:t>
            </a:r>
            <a:endParaRPr/>
          </a:p>
        </p:txBody>
      </p:sp>
      <p:sp>
        <p:nvSpPr>
          <p:cNvPr id="98" name="Google Shape;98;p15"/>
          <p:cNvSpPr/>
          <p:nvPr/>
        </p:nvSpPr>
        <p:spPr>
          <a:xfrm>
            <a:off x="7191853" y="4385956"/>
            <a:ext cx="1494900" cy="14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Display Hardware</a:t>
            </a:r>
            <a:endParaRPr/>
          </a:p>
        </p:txBody>
      </p:sp>
      <p:sp>
        <p:nvSpPr>
          <p:cNvPr id="99" name="Google Shape;99;p15"/>
          <p:cNvSpPr/>
          <p:nvPr/>
        </p:nvSpPr>
        <p:spPr>
          <a:xfrm>
            <a:off x="4270701" y="4427633"/>
            <a:ext cx="1729500" cy="1354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Weather Data System</a:t>
            </a:r>
            <a:endParaRPr/>
          </a:p>
        </p:txBody>
      </p:sp>
      <p:cxnSp>
        <p:nvCxnSpPr>
          <p:cNvPr id="100" name="Google Shape;100;p15"/>
          <p:cNvCxnSpPr>
            <a:stCxn id="99" idx="2"/>
            <a:endCxn id="94" idx="3"/>
          </p:cNvCxnSpPr>
          <p:nvPr/>
        </p:nvCxnSpPr>
        <p:spPr>
          <a:xfrm flipH="1">
            <a:off x="3626601" y="5104883"/>
            <a:ext cx="644100" cy="148500"/>
          </a:xfrm>
          <a:prstGeom prst="straightConnector1">
            <a:avLst/>
          </a:prstGeom>
          <a:noFill/>
          <a:ln cap="flat" cmpd="sng" w="19050">
            <a:solidFill>
              <a:schemeClr val="dk2"/>
            </a:solidFill>
            <a:prstDash val="solid"/>
            <a:round/>
            <a:headEnd len="med" w="med" type="triangle"/>
            <a:tailEnd len="med" w="med" type="none"/>
          </a:ln>
        </p:spPr>
      </p:cxnSp>
      <p:sp>
        <p:nvSpPr>
          <p:cNvPr id="101" name="Google Shape;101;p15"/>
          <p:cNvSpPr txBox="1"/>
          <p:nvPr/>
        </p:nvSpPr>
        <p:spPr>
          <a:xfrm>
            <a:off x="3873553" y="4145496"/>
            <a:ext cx="34650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Pulls data from.</a:t>
            </a:r>
            <a:endParaRPr/>
          </a:p>
        </p:txBody>
      </p:sp>
      <p:cxnSp>
        <p:nvCxnSpPr>
          <p:cNvPr id="102" name="Google Shape;102;p15"/>
          <p:cNvCxnSpPr>
            <a:stCxn id="99" idx="6"/>
            <a:endCxn id="98" idx="1"/>
          </p:cNvCxnSpPr>
          <p:nvPr/>
        </p:nvCxnSpPr>
        <p:spPr>
          <a:xfrm>
            <a:off x="6000201" y="5104883"/>
            <a:ext cx="1191600" cy="0"/>
          </a:xfrm>
          <a:prstGeom prst="straightConnector1">
            <a:avLst/>
          </a:prstGeom>
          <a:noFill/>
          <a:ln cap="flat" cmpd="sng" w="19050">
            <a:solidFill>
              <a:schemeClr val="dk2"/>
            </a:solidFill>
            <a:prstDash val="solid"/>
            <a:round/>
            <a:headEnd len="med" w="med" type="none"/>
            <a:tailEnd len="med" w="med" type="triangle"/>
          </a:ln>
        </p:spPr>
      </p:cxnSp>
      <p:sp>
        <p:nvSpPr>
          <p:cNvPr id="103" name="Google Shape;103;p15"/>
          <p:cNvSpPr txBox="1"/>
          <p:nvPr/>
        </p:nvSpPr>
        <p:spPr>
          <a:xfrm>
            <a:off x="6103429" y="4482644"/>
            <a:ext cx="9852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Displays </a:t>
            </a:r>
            <a:endParaRPr/>
          </a:p>
          <a:p>
            <a:pPr indent="0" lvl="0" marL="0" rtl="0" algn="l">
              <a:spcBef>
                <a:spcPts val="0"/>
              </a:spcBef>
              <a:spcAft>
                <a:spcPts val="0"/>
              </a:spcAft>
              <a:buNone/>
            </a:pPr>
            <a:r>
              <a:rPr lang="en"/>
              <a:t>to</a:t>
            </a:r>
            <a:endParaRPr/>
          </a:p>
        </p:txBody>
      </p:sp>
      <p:cxnSp>
        <p:nvCxnSpPr>
          <p:cNvPr id="104" name="Google Shape;104;p15"/>
          <p:cNvCxnSpPr/>
          <p:nvPr/>
        </p:nvCxnSpPr>
        <p:spPr>
          <a:xfrm>
            <a:off x="3755132" y="4022025"/>
            <a:ext cx="24600" cy="2201400"/>
          </a:xfrm>
          <a:prstGeom prst="straightConnector1">
            <a:avLst/>
          </a:prstGeom>
          <a:noFill/>
          <a:ln cap="flat" cmpd="sng" w="19050">
            <a:solidFill>
              <a:schemeClr val="dk2"/>
            </a:solidFill>
            <a:prstDash val="solid"/>
            <a:round/>
            <a:headEnd len="med" w="med" type="none"/>
            <a:tailEnd len="med" w="med" type="none"/>
          </a:ln>
        </p:spPr>
      </p:cxnSp>
      <p:sp>
        <p:nvSpPr>
          <p:cNvPr id="105" name="Google Shape;105;p15"/>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3 - Solution</a:t>
            </a:r>
            <a:endParaRPr/>
          </a:p>
        </p:txBody>
      </p:sp>
      <p:sp>
        <p:nvSpPr>
          <p:cNvPr id="111" name="Google Shape;111;p16"/>
          <p:cNvSpPr/>
          <p:nvPr/>
        </p:nvSpPr>
        <p:spPr>
          <a:xfrm>
            <a:off x="457200" y="1697967"/>
            <a:ext cx="2425200" cy="157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Observable</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addObserver(observer)</a:t>
            </a:r>
            <a:endParaRPr i="1"/>
          </a:p>
          <a:p>
            <a:pPr indent="0" lvl="0" marL="0" rtl="0" algn="l">
              <a:spcBef>
                <a:spcPts val="0"/>
              </a:spcBef>
              <a:spcAft>
                <a:spcPts val="0"/>
              </a:spcAft>
              <a:buNone/>
            </a:pPr>
            <a:r>
              <a:rPr i="1" lang="en"/>
              <a:t>removeObserver(observer)</a:t>
            </a:r>
            <a:endParaRPr i="1"/>
          </a:p>
          <a:p>
            <a:pPr indent="0" lvl="0" marL="0" rtl="0" algn="l">
              <a:spcBef>
                <a:spcPts val="0"/>
              </a:spcBef>
              <a:spcAft>
                <a:spcPts val="0"/>
              </a:spcAft>
              <a:buNone/>
            </a:pPr>
            <a:r>
              <a:rPr i="1" lang="en"/>
              <a:t>notify()</a:t>
            </a:r>
            <a:endParaRPr i="1"/>
          </a:p>
          <a:p>
            <a:pPr indent="0" lvl="0" marL="0" rtl="0" algn="l">
              <a:spcBef>
                <a:spcPts val="0"/>
              </a:spcBef>
              <a:spcAft>
                <a:spcPts val="0"/>
              </a:spcAft>
              <a:buNone/>
            </a:pPr>
            <a:r>
              <a:t/>
            </a:r>
            <a:endParaRPr/>
          </a:p>
        </p:txBody>
      </p:sp>
      <p:cxnSp>
        <p:nvCxnSpPr>
          <p:cNvPr id="112" name="Google Shape;112;p16"/>
          <p:cNvCxnSpPr/>
          <p:nvPr/>
        </p:nvCxnSpPr>
        <p:spPr>
          <a:xfrm>
            <a:off x="457200" y="2237361"/>
            <a:ext cx="2425200" cy="0"/>
          </a:xfrm>
          <a:prstGeom prst="straightConnector1">
            <a:avLst/>
          </a:prstGeom>
          <a:noFill/>
          <a:ln cap="flat" cmpd="sng" w="19050">
            <a:solidFill>
              <a:schemeClr val="dk2"/>
            </a:solidFill>
            <a:prstDash val="solid"/>
            <a:round/>
            <a:headEnd len="med" w="med" type="none"/>
            <a:tailEnd len="med" w="med" type="none"/>
          </a:ln>
        </p:spPr>
      </p:cxnSp>
      <p:sp>
        <p:nvSpPr>
          <p:cNvPr id="113" name="Google Shape;113;p16"/>
          <p:cNvSpPr/>
          <p:nvPr/>
        </p:nvSpPr>
        <p:spPr>
          <a:xfrm>
            <a:off x="3916871" y="1631486"/>
            <a:ext cx="1741800" cy="11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Observer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update()</a:t>
            </a:r>
            <a:endParaRPr/>
          </a:p>
          <a:p>
            <a:pPr indent="0" lvl="0" marL="0" rtl="0" algn="l">
              <a:spcBef>
                <a:spcPts val="0"/>
              </a:spcBef>
              <a:spcAft>
                <a:spcPts val="0"/>
              </a:spcAft>
              <a:buNone/>
            </a:pPr>
            <a:r>
              <a:t/>
            </a:r>
            <a:endParaRPr/>
          </a:p>
        </p:txBody>
      </p:sp>
      <p:cxnSp>
        <p:nvCxnSpPr>
          <p:cNvPr id="114" name="Google Shape;114;p16"/>
          <p:cNvCxnSpPr/>
          <p:nvPr/>
        </p:nvCxnSpPr>
        <p:spPr>
          <a:xfrm>
            <a:off x="3916871" y="2170875"/>
            <a:ext cx="1741800" cy="0"/>
          </a:xfrm>
          <a:prstGeom prst="straightConnector1">
            <a:avLst/>
          </a:prstGeom>
          <a:noFill/>
          <a:ln cap="flat" cmpd="sng" w="19050">
            <a:solidFill>
              <a:schemeClr val="dk2"/>
            </a:solidFill>
            <a:prstDash val="solid"/>
            <a:round/>
            <a:headEnd len="med" w="med" type="none"/>
            <a:tailEnd len="med" w="med" type="none"/>
          </a:ln>
        </p:spPr>
      </p:cxnSp>
      <p:sp>
        <p:nvSpPr>
          <p:cNvPr id="115" name="Google Shape;115;p16"/>
          <p:cNvSpPr/>
          <p:nvPr/>
        </p:nvSpPr>
        <p:spPr>
          <a:xfrm>
            <a:off x="461772" y="3632600"/>
            <a:ext cx="2520600" cy="2470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WeatherData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List&lt;Observer&gt; Displays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addObserver(Observer)</a:t>
            </a:r>
            <a:endParaRPr/>
          </a:p>
          <a:p>
            <a:pPr indent="0" lvl="0" marL="0" rtl="0" algn="l">
              <a:spcBef>
                <a:spcPts val="0"/>
              </a:spcBef>
              <a:spcAft>
                <a:spcPts val="0"/>
              </a:spcAft>
              <a:buNone/>
            </a:pPr>
            <a:r>
              <a:rPr lang="en"/>
              <a:t>removeObserver(Observer)</a:t>
            </a:r>
            <a:endParaRPr/>
          </a:p>
          <a:p>
            <a:pPr indent="0" lvl="0" marL="0" rtl="0" algn="l">
              <a:spcBef>
                <a:spcPts val="0"/>
              </a:spcBef>
              <a:spcAft>
                <a:spcPts val="0"/>
              </a:spcAft>
              <a:buNone/>
            </a:pPr>
            <a:r>
              <a:rPr lang="en"/>
              <a:t>notify()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getTemperature()</a:t>
            </a:r>
            <a:endParaRPr/>
          </a:p>
          <a:p>
            <a:pPr indent="0" lvl="0" marL="0" rtl="0" algn="l">
              <a:spcBef>
                <a:spcPts val="0"/>
              </a:spcBef>
              <a:spcAft>
                <a:spcPts val="0"/>
              </a:spcAft>
              <a:buNone/>
            </a:pPr>
            <a:r>
              <a:rPr lang="en"/>
              <a:t>getHumidity()</a:t>
            </a:r>
            <a:endParaRPr/>
          </a:p>
          <a:p>
            <a:pPr indent="0" lvl="0" marL="0" rtl="0" algn="l">
              <a:spcBef>
                <a:spcPts val="0"/>
              </a:spcBef>
              <a:spcAft>
                <a:spcPts val="0"/>
              </a:spcAft>
              <a:buNone/>
            </a:pPr>
            <a:r>
              <a:rPr lang="en"/>
              <a:t>getPressure()</a:t>
            </a:r>
            <a:endParaRPr/>
          </a:p>
          <a:p>
            <a:pPr indent="0" lvl="0" marL="0" rtl="0" algn="l">
              <a:spcBef>
                <a:spcPts val="0"/>
              </a:spcBef>
              <a:spcAft>
                <a:spcPts val="0"/>
              </a:spcAft>
              <a:buNone/>
            </a:pPr>
            <a:r>
              <a:rPr lang="en"/>
              <a:t>measurementsChanged()</a:t>
            </a:r>
            <a:endParaRPr/>
          </a:p>
        </p:txBody>
      </p:sp>
      <p:cxnSp>
        <p:nvCxnSpPr>
          <p:cNvPr id="116" name="Google Shape;116;p16"/>
          <p:cNvCxnSpPr/>
          <p:nvPr/>
        </p:nvCxnSpPr>
        <p:spPr>
          <a:xfrm>
            <a:off x="461758" y="4306420"/>
            <a:ext cx="2520600" cy="0"/>
          </a:xfrm>
          <a:prstGeom prst="straightConnector1">
            <a:avLst/>
          </a:prstGeom>
          <a:noFill/>
          <a:ln cap="flat" cmpd="sng" w="19050">
            <a:solidFill>
              <a:schemeClr val="dk2"/>
            </a:solidFill>
            <a:prstDash val="solid"/>
            <a:round/>
            <a:headEnd len="med" w="med" type="none"/>
            <a:tailEnd len="med" w="med" type="none"/>
          </a:ln>
        </p:spPr>
      </p:cxnSp>
      <p:cxnSp>
        <p:nvCxnSpPr>
          <p:cNvPr id="117" name="Google Shape;117;p16"/>
          <p:cNvCxnSpPr>
            <a:stCxn id="115" idx="0"/>
          </p:cNvCxnSpPr>
          <p:nvPr/>
        </p:nvCxnSpPr>
        <p:spPr>
          <a:xfrm flipH="1" rot="10800000">
            <a:off x="1722072" y="3240500"/>
            <a:ext cx="138000" cy="392100"/>
          </a:xfrm>
          <a:prstGeom prst="straightConnector1">
            <a:avLst/>
          </a:prstGeom>
          <a:noFill/>
          <a:ln cap="flat" cmpd="sng" w="28575">
            <a:solidFill>
              <a:schemeClr val="dk2"/>
            </a:solidFill>
            <a:prstDash val="dot"/>
            <a:round/>
            <a:headEnd len="med" w="med" type="none"/>
            <a:tailEnd len="med" w="med" type="triangle"/>
          </a:ln>
        </p:spPr>
      </p:cxnSp>
      <p:sp>
        <p:nvSpPr>
          <p:cNvPr id="118" name="Google Shape;118;p16"/>
          <p:cNvSpPr/>
          <p:nvPr/>
        </p:nvSpPr>
        <p:spPr>
          <a:xfrm>
            <a:off x="3342613" y="4069523"/>
            <a:ext cx="1792800" cy="147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CurrentConditionsDisplay</a:t>
            </a:r>
            <a:endParaRPr b="1"/>
          </a:p>
          <a:p>
            <a:pPr indent="0" lvl="0" marL="0" rtl="0" algn="ctr">
              <a:spcBef>
                <a:spcPts val="0"/>
              </a:spcBef>
              <a:spcAft>
                <a:spcPts val="0"/>
              </a:spcAft>
              <a:buNone/>
            </a:pPr>
            <a:r>
              <a:t/>
            </a:r>
            <a:endParaRPr b="1"/>
          </a:p>
          <a:p>
            <a:pPr indent="0" lvl="0" marL="0" rtl="0" algn="l">
              <a:spcBef>
                <a:spcPts val="0"/>
              </a:spcBef>
              <a:spcAft>
                <a:spcPts val="0"/>
              </a:spcAft>
              <a:buNone/>
            </a:pPr>
            <a:r>
              <a:rPr lang="en"/>
              <a:t>WeatherData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display()</a:t>
            </a:r>
            <a:endParaRPr/>
          </a:p>
        </p:txBody>
      </p:sp>
      <p:cxnSp>
        <p:nvCxnSpPr>
          <p:cNvPr id="119" name="Google Shape;119;p16"/>
          <p:cNvCxnSpPr/>
          <p:nvPr/>
        </p:nvCxnSpPr>
        <p:spPr>
          <a:xfrm>
            <a:off x="3342605" y="4622336"/>
            <a:ext cx="1792800" cy="0"/>
          </a:xfrm>
          <a:prstGeom prst="straightConnector1">
            <a:avLst/>
          </a:prstGeom>
          <a:noFill/>
          <a:ln cap="flat" cmpd="sng" w="19050">
            <a:solidFill>
              <a:schemeClr val="dk2"/>
            </a:solidFill>
            <a:prstDash val="solid"/>
            <a:round/>
            <a:headEnd len="med" w="med" type="none"/>
            <a:tailEnd len="med" w="med" type="none"/>
          </a:ln>
        </p:spPr>
      </p:cxnSp>
      <p:cxnSp>
        <p:nvCxnSpPr>
          <p:cNvPr id="120" name="Google Shape;120;p16"/>
          <p:cNvCxnSpPr>
            <a:stCxn id="118" idx="0"/>
            <a:endCxn id="113" idx="2"/>
          </p:cNvCxnSpPr>
          <p:nvPr/>
        </p:nvCxnSpPr>
        <p:spPr>
          <a:xfrm flipH="1" rot="10800000">
            <a:off x="4239013" y="2742323"/>
            <a:ext cx="548700" cy="1327200"/>
          </a:xfrm>
          <a:prstGeom prst="straightConnector1">
            <a:avLst/>
          </a:prstGeom>
          <a:noFill/>
          <a:ln cap="flat" cmpd="sng" w="28575">
            <a:solidFill>
              <a:schemeClr val="dk2"/>
            </a:solidFill>
            <a:prstDash val="dot"/>
            <a:round/>
            <a:headEnd len="med" w="med" type="none"/>
            <a:tailEnd len="med" w="med" type="triangle"/>
          </a:ln>
        </p:spPr>
      </p:cxnSp>
      <p:sp>
        <p:nvSpPr>
          <p:cNvPr id="121" name="Google Shape;121;p16"/>
          <p:cNvSpPr/>
          <p:nvPr/>
        </p:nvSpPr>
        <p:spPr>
          <a:xfrm>
            <a:off x="6016411" y="1615425"/>
            <a:ext cx="1741800" cy="11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Display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display()</a:t>
            </a:r>
            <a:endParaRPr/>
          </a:p>
          <a:p>
            <a:pPr indent="0" lvl="0" marL="0" rtl="0" algn="l">
              <a:spcBef>
                <a:spcPts val="0"/>
              </a:spcBef>
              <a:spcAft>
                <a:spcPts val="0"/>
              </a:spcAft>
              <a:buNone/>
            </a:pPr>
            <a:r>
              <a:t/>
            </a:r>
            <a:endParaRPr/>
          </a:p>
        </p:txBody>
      </p:sp>
      <p:cxnSp>
        <p:nvCxnSpPr>
          <p:cNvPr id="122" name="Google Shape;122;p16"/>
          <p:cNvCxnSpPr/>
          <p:nvPr/>
        </p:nvCxnSpPr>
        <p:spPr>
          <a:xfrm>
            <a:off x="6016411" y="2154814"/>
            <a:ext cx="1741800" cy="0"/>
          </a:xfrm>
          <a:prstGeom prst="straightConnector1">
            <a:avLst/>
          </a:prstGeom>
          <a:noFill/>
          <a:ln cap="flat" cmpd="sng" w="19050">
            <a:solidFill>
              <a:schemeClr val="dk2"/>
            </a:solidFill>
            <a:prstDash val="solid"/>
            <a:round/>
            <a:headEnd len="med" w="med" type="none"/>
            <a:tailEnd len="med" w="med" type="none"/>
          </a:ln>
        </p:spPr>
      </p:cxnSp>
      <p:cxnSp>
        <p:nvCxnSpPr>
          <p:cNvPr id="123" name="Google Shape;123;p16"/>
          <p:cNvCxnSpPr>
            <a:stCxn id="118" idx="0"/>
            <a:endCxn id="121" idx="2"/>
          </p:cNvCxnSpPr>
          <p:nvPr/>
        </p:nvCxnSpPr>
        <p:spPr>
          <a:xfrm flipH="1" rot="10800000">
            <a:off x="4239013" y="2726423"/>
            <a:ext cx="2648400" cy="1343100"/>
          </a:xfrm>
          <a:prstGeom prst="straightConnector1">
            <a:avLst/>
          </a:prstGeom>
          <a:noFill/>
          <a:ln cap="flat" cmpd="sng" w="28575">
            <a:solidFill>
              <a:schemeClr val="dk2"/>
            </a:solidFill>
            <a:prstDash val="dot"/>
            <a:round/>
            <a:headEnd len="med" w="med" type="none"/>
            <a:tailEnd len="med" w="med" type="triangle"/>
          </a:ln>
        </p:spPr>
      </p:cxnSp>
      <p:cxnSp>
        <p:nvCxnSpPr>
          <p:cNvPr id="124" name="Google Shape;124;p16"/>
          <p:cNvCxnSpPr>
            <a:stCxn id="125" idx="0"/>
            <a:endCxn id="121" idx="2"/>
          </p:cNvCxnSpPr>
          <p:nvPr/>
        </p:nvCxnSpPr>
        <p:spPr>
          <a:xfrm rot="10800000">
            <a:off x="6887259" y="2726424"/>
            <a:ext cx="904800" cy="1343100"/>
          </a:xfrm>
          <a:prstGeom prst="straightConnector1">
            <a:avLst/>
          </a:prstGeom>
          <a:noFill/>
          <a:ln cap="flat" cmpd="sng" w="28575">
            <a:solidFill>
              <a:schemeClr val="dk2"/>
            </a:solidFill>
            <a:prstDash val="dot"/>
            <a:round/>
            <a:headEnd len="med" w="med" type="none"/>
            <a:tailEnd len="med" w="med" type="triangle"/>
          </a:ln>
        </p:spPr>
      </p:cxnSp>
      <p:cxnSp>
        <p:nvCxnSpPr>
          <p:cNvPr id="126" name="Google Shape;126;p16"/>
          <p:cNvCxnSpPr>
            <a:stCxn id="127" idx="0"/>
            <a:endCxn id="113" idx="2"/>
          </p:cNvCxnSpPr>
          <p:nvPr/>
        </p:nvCxnSpPr>
        <p:spPr>
          <a:xfrm rot="10800000">
            <a:off x="4787885" y="2742325"/>
            <a:ext cx="1228500" cy="1327200"/>
          </a:xfrm>
          <a:prstGeom prst="straightConnector1">
            <a:avLst/>
          </a:prstGeom>
          <a:noFill/>
          <a:ln cap="flat" cmpd="sng" w="28575">
            <a:solidFill>
              <a:schemeClr val="dk2"/>
            </a:solidFill>
            <a:prstDash val="dot"/>
            <a:round/>
            <a:headEnd len="med" w="med" type="none"/>
            <a:tailEnd len="med" w="med" type="triangle"/>
          </a:ln>
        </p:spPr>
      </p:cxnSp>
      <p:sp>
        <p:nvSpPr>
          <p:cNvPr id="127" name="Google Shape;127;p16"/>
          <p:cNvSpPr/>
          <p:nvPr/>
        </p:nvSpPr>
        <p:spPr>
          <a:xfrm>
            <a:off x="5199935" y="4069525"/>
            <a:ext cx="1632900" cy="147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ForecastDisplay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WeatherData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display()</a:t>
            </a:r>
            <a:endParaRPr/>
          </a:p>
        </p:txBody>
      </p:sp>
      <p:cxnSp>
        <p:nvCxnSpPr>
          <p:cNvPr id="128" name="Google Shape;128;p16"/>
          <p:cNvCxnSpPr/>
          <p:nvPr/>
        </p:nvCxnSpPr>
        <p:spPr>
          <a:xfrm>
            <a:off x="5199926" y="4514896"/>
            <a:ext cx="1632900" cy="0"/>
          </a:xfrm>
          <a:prstGeom prst="straightConnector1">
            <a:avLst/>
          </a:prstGeom>
          <a:noFill/>
          <a:ln cap="flat" cmpd="sng" w="19050">
            <a:solidFill>
              <a:schemeClr val="dk2"/>
            </a:solidFill>
            <a:prstDash val="solid"/>
            <a:round/>
            <a:headEnd len="med" w="med" type="none"/>
            <a:tailEnd len="med" w="med" type="none"/>
          </a:ln>
        </p:spPr>
      </p:cxnSp>
      <p:cxnSp>
        <p:nvCxnSpPr>
          <p:cNvPr id="129" name="Google Shape;129;p16"/>
          <p:cNvCxnSpPr>
            <a:stCxn id="127" idx="0"/>
            <a:endCxn id="121" idx="2"/>
          </p:cNvCxnSpPr>
          <p:nvPr/>
        </p:nvCxnSpPr>
        <p:spPr>
          <a:xfrm flipH="1" rot="10800000">
            <a:off x="6016385" y="2726425"/>
            <a:ext cx="870900" cy="1343100"/>
          </a:xfrm>
          <a:prstGeom prst="straightConnector1">
            <a:avLst/>
          </a:prstGeom>
          <a:noFill/>
          <a:ln cap="flat" cmpd="sng" w="28575">
            <a:solidFill>
              <a:schemeClr val="dk2"/>
            </a:solidFill>
            <a:prstDash val="dot"/>
            <a:round/>
            <a:headEnd len="med" w="med" type="none"/>
            <a:tailEnd len="med" w="med" type="triangle"/>
          </a:ln>
        </p:spPr>
      </p:cxnSp>
      <p:sp>
        <p:nvSpPr>
          <p:cNvPr id="125" name="Google Shape;125;p16"/>
          <p:cNvSpPr/>
          <p:nvPr/>
        </p:nvSpPr>
        <p:spPr>
          <a:xfrm>
            <a:off x="6897309" y="4069524"/>
            <a:ext cx="1789500" cy="1343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StatisticsDisplay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WeatherData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display()</a:t>
            </a:r>
            <a:endParaRPr/>
          </a:p>
        </p:txBody>
      </p:sp>
      <p:cxnSp>
        <p:nvCxnSpPr>
          <p:cNvPr id="130" name="Google Shape;130;p16"/>
          <p:cNvCxnSpPr/>
          <p:nvPr/>
        </p:nvCxnSpPr>
        <p:spPr>
          <a:xfrm>
            <a:off x="6897305" y="4441327"/>
            <a:ext cx="1789500" cy="0"/>
          </a:xfrm>
          <a:prstGeom prst="straightConnector1">
            <a:avLst/>
          </a:prstGeom>
          <a:noFill/>
          <a:ln cap="flat" cmpd="sng" w="19050">
            <a:solidFill>
              <a:schemeClr val="dk2"/>
            </a:solidFill>
            <a:prstDash val="solid"/>
            <a:round/>
            <a:headEnd len="med" w="med" type="none"/>
            <a:tailEnd len="med" w="med" type="none"/>
          </a:ln>
        </p:spPr>
      </p:cxnSp>
      <p:cxnSp>
        <p:nvCxnSpPr>
          <p:cNvPr id="131" name="Google Shape;131;p16"/>
          <p:cNvCxnSpPr>
            <a:stCxn id="125" idx="0"/>
            <a:endCxn id="113" idx="2"/>
          </p:cNvCxnSpPr>
          <p:nvPr/>
        </p:nvCxnSpPr>
        <p:spPr>
          <a:xfrm rot="10800000">
            <a:off x="4787859" y="2742324"/>
            <a:ext cx="3004200" cy="1327200"/>
          </a:xfrm>
          <a:prstGeom prst="straightConnector1">
            <a:avLst/>
          </a:prstGeom>
          <a:noFill/>
          <a:ln cap="flat" cmpd="sng" w="28575">
            <a:solidFill>
              <a:schemeClr val="dk2"/>
            </a:solidFill>
            <a:prstDash val="dot"/>
            <a:round/>
            <a:headEnd len="med" w="med" type="none"/>
            <a:tailEnd len="med" w="med" type="triangle"/>
          </a:ln>
        </p:spPr>
      </p:cxnSp>
      <p:cxnSp>
        <p:nvCxnSpPr>
          <p:cNvPr id="132" name="Google Shape;132;p16"/>
          <p:cNvCxnSpPr/>
          <p:nvPr/>
        </p:nvCxnSpPr>
        <p:spPr>
          <a:xfrm>
            <a:off x="461758" y="3959883"/>
            <a:ext cx="2520600" cy="0"/>
          </a:xfrm>
          <a:prstGeom prst="straightConnector1">
            <a:avLst/>
          </a:prstGeom>
          <a:noFill/>
          <a:ln cap="flat" cmpd="sng" w="19050">
            <a:solidFill>
              <a:schemeClr val="dk2"/>
            </a:solidFill>
            <a:prstDash val="solid"/>
            <a:round/>
            <a:headEnd len="med" w="med" type="none"/>
            <a:tailEnd len="med" w="med" type="none"/>
          </a:ln>
        </p:spPr>
      </p:cxnSp>
      <p:cxnSp>
        <p:nvCxnSpPr>
          <p:cNvPr id="133" name="Google Shape;133;p16"/>
          <p:cNvCxnSpPr>
            <a:stCxn id="118" idx="1"/>
            <a:endCxn id="115" idx="3"/>
          </p:cNvCxnSpPr>
          <p:nvPr/>
        </p:nvCxnSpPr>
        <p:spPr>
          <a:xfrm flipH="1">
            <a:off x="2982313" y="4808273"/>
            <a:ext cx="360300" cy="59700"/>
          </a:xfrm>
          <a:prstGeom prst="straightConnector1">
            <a:avLst/>
          </a:prstGeom>
          <a:noFill/>
          <a:ln cap="flat" cmpd="sng" w="28575">
            <a:solidFill>
              <a:schemeClr val="dk2"/>
            </a:solidFill>
            <a:prstDash val="solid"/>
            <a:round/>
            <a:headEnd len="med" w="med" type="none"/>
            <a:tailEnd len="med" w="med" type="diamond"/>
          </a:ln>
        </p:spPr>
      </p:cxnSp>
      <p:cxnSp>
        <p:nvCxnSpPr>
          <p:cNvPr id="134" name="Google Shape;134;p16"/>
          <p:cNvCxnSpPr>
            <a:stCxn id="127" idx="2"/>
          </p:cNvCxnSpPr>
          <p:nvPr/>
        </p:nvCxnSpPr>
        <p:spPr>
          <a:xfrm flipH="1">
            <a:off x="2987885" y="5547025"/>
            <a:ext cx="3028500" cy="304800"/>
          </a:xfrm>
          <a:prstGeom prst="straightConnector1">
            <a:avLst/>
          </a:prstGeom>
          <a:noFill/>
          <a:ln cap="flat" cmpd="sng" w="28575">
            <a:solidFill>
              <a:schemeClr val="dk2"/>
            </a:solidFill>
            <a:prstDash val="solid"/>
            <a:round/>
            <a:headEnd len="med" w="med" type="none"/>
            <a:tailEnd len="med" w="med" type="diamond"/>
          </a:ln>
        </p:spPr>
      </p:cxnSp>
      <p:cxnSp>
        <p:nvCxnSpPr>
          <p:cNvPr id="135" name="Google Shape;135;p16"/>
          <p:cNvCxnSpPr>
            <a:stCxn id="125" idx="2"/>
          </p:cNvCxnSpPr>
          <p:nvPr/>
        </p:nvCxnSpPr>
        <p:spPr>
          <a:xfrm flipH="1">
            <a:off x="3049659" y="5412924"/>
            <a:ext cx="4742400" cy="609300"/>
          </a:xfrm>
          <a:prstGeom prst="straightConnector1">
            <a:avLst/>
          </a:prstGeom>
          <a:noFill/>
          <a:ln cap="flat" cmpd="sng" w="28575">
            <a:solidFill>
              <a:schemeClr val="dk2"/>
            </a:solidFill>
            <a:prstDash val="solid"/>
            <a:round/>
            <a:headEnd len="med" w="med" type="none"/>
            <a:tailEnd len="med" w="med" type="diamond"/>
          </a:ln>
        </p:spPr>
      </p:cxnSp>
      <p:cxnSp>
        <p:nvCxnSpPr>
          <p:cNvPr id="136" name="Google Shape;136;p16"/>
          <p:cNvCxnSpPr/>
          <p:nvPr/>
        </p:nvCxnSpPr>
        <p:spPr>
          <a:xfrm>
            <a:off x="3342605" y="5017784"/>
            <a:ext cx="1792800" cy="0"/>
          </a:xfrm>
          <a:prstGeom prst="straightConnector1">
            <a:avLst/>
          </a:prstGeom>
          <a:noFill/>
          <a:ln cap="flat" cmpd="sng" w="19050">
            <a:solidFill>
              <a:schemeClr val="dk2"/>
            </a:solidFill>
            <a:prstDash val="solid"/>
            <a:round/>
            <a:headEnd len="med" w="med" type="none"/>
            <a:tailEnd len="med" w="med" type="none"/>
          </a:ln>
        </p:spPr>
      </p:cxnSp>
      <p:cxnSp>
        <p:nvCxnSpPr>
          <p:cNvPr id="137" name="Google Shape;137;p16"/>
          <p:cNvCxnSpPr/>
          <p:nvPr/>
        </p:nvCxnSpPr>
        <p:spPr>
          <a:xfrm>
            <a:off x="5199926" y="4911365"/>
            <a:ext cx="1632900" cy="0"/>
          </a:xfrm>
          <a:prstGeom prst="straightConnector1">
            <a:avLst/>
          </a:prstGeom>
          <a:noFill/>
          <a:ln cap="flat" cmpd="sng" w="19050">
            <a:solidFill>
              <a:schemeClr val="dk2"/>
            </a:solidFill>
            <a:prstDash val="solid"/>
            <a:round/>
            <a:headEnd len="med" w="med" type="none"/>
            <a:tailEnd len="med" w="med" type="none"/>
          </a:ln>
        </p:spPr>
      </p:cxnSp>
      <p:cxnSp>
        <p:nvCxnSpPr>
          <p:cNvPr id="138" name="Google Shape;138;p16"/>
          <p:cNvCxnSpPr/>
          <p:nvPr/>
        </p:nvCxnSpPr>
        <p:spPr>
          <a:xfrm>
            <a:off x="6897305" y="4873854"/>
            <a:ext cx="1789500" cy="0"/>
          </a:xfrm>
          <a:prstGeom prst="straightConnector1">
            <a:avLst/>
          </a:prstGeom>
          <a:noFill/>
          <a:ln cap="flat" cmpd="sng" w="19050">
            <a:solidFill>
              <a:schemeClr val="dk2"/>
            </a:solidFill>
            <a:prstDash val="solid"/>
            <a:round/>
            <a:headEnd len="med" w="med" type="none"/>
            <a:tailEnd len="med" w="med" type="none"/>
          </a:ln>
        </p:spPr>
      </p:cxnSp>
      <p:sp>
        <p:nvSpPr>
          <p:cNvPr id="139" name="Google Shape;139;p16"/>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45" name="Google Shape;145;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We considered architectural styles, including pipe and filter, layered, and repository. </a:t>
            </a:r>
            <a:br>
              <a:rPr lang="en" sz="1800"/>
            </a:br>
            <a:br>
              <a:rPr lang="en" sz="1800"/>
            </a:br>
            <a:r>
              <a:rPr lang="en" sz="1800"/>
              <a:t>Suppose that you are to design an automotive system whose subsystems (a-h) are enumerated below.  For each style discussed above, choose a subsystem from the set below and describe why this style would be an appropriate structuring mechanism - and why - or describe why this style does not apply to any of the subsystems.</a:t>
            </a:r>
            <a:br>
              <a:rPr lang="en" sz="1800"/>
            </a:br>
            <a:r>
              <a:rPr lang="en" sz="1400"/>
              <a:t>    a. On-star communications: manages communications with satellite</a:t>
            </a:r>
            <a:br>
              <a:rPr lang="en" sz="1400"/>
            </a:br>
            <a:r>
              <a:rPr lang="en" sz="1400"/>
              <a:t>    b. sensor management: turns noisy sensor data into useful information</a:t>
            </a:r>
            <a:br>
              <a:rPr lang="en" sz="1400"/>
            </a:br>
            <a:r>
              <a:rPr lang="en" sz="1400"/>
              <a:t>    c. motion control: operates the motors and provides position and velocity</a:t>
            </a:r>
            <a:br>
              <a:rPr lang="en" sz="1400"/>
            </a:br>
            <a:r>
              <a:rPr lang="en" sz="1400"/>
              <a:t>    d. Image processing system to identify highway lanes </a:t>
            </a:r>
            <a:br>
              <a:rPr lang="en" sz="1400"/>
            </a:br>
            <a:r>
              <a:rPr lang="en" sz="1400"/>
              <a:t>    e. UX vehicle management involving touch screen</a:t>
            </a:r>
            <a:br>
              <a:rPr lang="en" sz="1400"/>
            </a:br>
            <a:r>
              <a:rPr lang="en" sz="1400"/>
              <a:t>    f. Health/status monitoring: checks status of all other subsystems to ensure correct operation</a:t>
            </a:r>
            <a:br>
              <a:rPr lang="en" sz="1400"/>
            </a:br>
            <a:r>
              <a:rPr lang="en" sz="1400"/>
              <a:t>    g. Collision avoidance system</a:t>
            </a:r>
            <a:br>
              <a:rPr lang="en" sz="1400"/>
            </a:br>
            <a:r>
              <a:rPr lang="en" sz="1400"/>
              <a:t>    h. Dashboard displays</a:t>
            </a:r>
            <a:endParaRPr sz="1400"/>
          </a:p>
        </p:txBody>
      </p:sp>
      <p:sp>
        <p:nvSpPr>
          <p:cNvPr id="146" name="Google Shape;146;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