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slide" Target="slides/slide4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 performed by the program. A computation is performed, leaving the program in a new state, then another computation is performed - based on the input - and the program enters another state. </a:t>
            </a:r>
            <a:endParaRPr/>
          </a:p>
          <a:p>
            <a:pPr indent="0" lvl="0" marL="0" rtl="0" algn="l">
              <a:lnSpc>
                <a:spcPct val="115000"/>
              </a:lnSpc>
              <a:spcBef>
                <a:spcPts val="0"/>
              </a:spcBef>
              <a:spcAft>
                <a:spcPts val="0"/>
              </a:spcAft>
              <a:buNone/>
            </a:pPr>
            <a:r>
              <a:rPr lang="sv-SE"/>
              <a:t>So, (read 2). </a:t>
            </a:r>
            <a:endParaRPr/>
          </a:p>
          <a:p>
            <a:pPr indent="0" lvl="0" marL="0" rtl="0" algn="l">
              <a:lnSpc>
                <a:spcPct val="115000"/>
              </a:lnSpc>
              <a:spcBef>
                <a:spcPts val="0"/>
              </a:spcBef>
              <a:spcAft>
                <a:spcPts val="0"/>
              </a:spcAft>
              <a:buNone/>
            </a:pPr>
            <a:r>
              <a:rPr lang="sv-SE"/>
              <a:t>If we abstract away the physical limits of a piece of computing hardware, (read 3). We call the whole set of states and transitions the “state space” of the program.</a:t>
            </a:r>
            <a:endParaRPr/>
          </a:p>
          <a:p>
            <a:pPr indent="0" lvl="0" marL="0" rtl="0" algn="l">
              <a:lnSpc>
                <a:spcPct val="115000"/>
              </a:lnSpc>
              <a:spcBef>
                <a:spcPts val="0"/>
              </a:spcBef>
              <a:spcAft>
                <a:spcPts val="0"/>
              </a:spcAft>
              <a:buNone/>
            </a:pPr>
            <a:r>
              <a:rPr lang="sv-SE"/>
              <a:t>(read 5)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Models are often constructed prior to the code, or independent from it, and may serve as a specification of the allowed behavior. In that case, the most common way to model system behavior is to take the original natural language specification, choose a function, and represent the behavior of the system when performing that function as a finite state machine. </a:t>
            </a:r>
            <a:endParaRPr/>
          </a:p>
          <a:p>
            <a:pPr indent="0" lvl="0" marL="0" rtl="0" algn="l">
              <a:lnSpc>
                <a:spcPct val="115000"/>
              </a:lnSpc>
              <a:spcBef>
                <a:spcPts val="0"/>
              </a:spcBef>
              <a:spcAft>
                <a:spcPts val="0"/>
              </a:spcAft>
              <a:buNone/>
            </a:pPr>
            <a:r>
              <a:rPr lang="sv-SE"/>
              <a:t>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a:t>
            </a:r>
            <a:endParaRPr/>
          </a:p>
          <a:p>
            <a:pPr indent="0" lvl="0" marL="0" rtl="0" algn="l">
              <a:lnSpc>
                <a:spcPct val="115000"/>
              </a:lnSpc>
              <a:spcBef>
                <a:spcPts val="0"/>
              </a:spcBef>
              <a:spcAft>
                <a:spcPts val="0"/>
              </a:spcAft>
              <a:buNone/>
            </a:pPr>
            <a:r>
              <a:rPr lang="sv-SE"/>
              <a:t>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a:t>
            </a:r>
            <a:endParaRPr>
              <a:solidFill>
                <a:schemeClr val="dk1"/>
              </a:solidFill>
            </a:endParaRPr>
          </a:p>
          <a:p>
            <a:pPr indent="0" lvl="0" marL="0" rtl="0" algn="l">
              <a:lnSpc>
                <a:spcPct val="115000"/>
              </a:lnSpc>
              <a:spcBef>
                <a:spcPts val="0"/>
              </a:spcBef>
              <a:spcAft>
                <a:spcPts val="0"/>
              </a:spcAft>
              <a:buNone/>
            </a:pPr>
            <a:r>
              <a:rPr lang="sv-SE">
                <a:solidFill>
                  <a:schemeClr val="dk1"/>
                </a:solidFill>
              </a:rPr>
              <a:t>(5),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The state of an object or of the software is some description of what it is currently doing. What mode is it in? What is guiding its behavior?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endParaRPr>
              <a:solidFill>
                <a:schemeClr val="dk1"/>
              </a:solidFill>
            </a:endParaRPr>
          </a:p>
          <a:p>
            <a:pPr indent="0" lvl="0" marL="0" rtl="0" algn="l">
              <a:spcBef>
                <a:spcPts val="0"/>
              </a:spcBef>
              <a:spcAft>
                <a:spcPts val="0"/>
              </a:spcAft>
              <a:buNone/>
            </a:pP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a:t>
            </a:r>
            <a:endParaRPr/>
          </a:p>
          <a:p>
            <a:pPr indent="0" lvl="0" marL="0" rtl="0" algn="l">
              <a:lnSpc>
                <a:spcPct val="115000"/>
              </a:lnSpc>
              <a:spcBef>
                <a:spcPts val="0"/>
              </a:spcBef>
              <a:spcAft>
                <a:spcPts val="0"/>
              </a:spcAft>
              <a:buNone/>
            </a:pPr>
            <a:r>
              <a:rPr lang="sv-SE"/>
              <a:t>Software is no different in this regard, and it too can be modeled.</a:t>
            </a:r>
            <a:endParaRPr/>
          </a:p>
          <a:p>
            <a:pPr indent="0" lvl="0" marL="0" rtl="0" algn="l">
              <a:lnSpc>
                <a:spcPct val="115000"/>
              </a:lnSpc>
              <a:spcBef>
                <a:spcPts val="0"/>
              </a:spcBef>
              <a:spcAft>
                <a:spcPts val="0"/>
              </a:spcAft>
              <a:buNone/>
            </a:pPr>
            <a:r>
              <a:rPr lang="sv-SE"/>
              <a:t>(3)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The maintenance function records the history of items undergoing maintenance. 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no maintenance - nothing is going on right now</a:t>
            </a:r>
            <a:endParaRPr/>
          </a:p>
          <a:p>
            <a:pPr indent="0" lvl="0" marL="0" rtl="0" algn="l">
              <a:lnSpc>
                <a:spcPct val="115000"/>
              </a:lnSpc>
              <a:spcBef>
                <a:spcPts val="0"/>
              </a:spcBef>
              <a:spcAft>
                <a:spcPts val="0"/>
              </a:spcAft>
              <a:buNone/>
            </a:pPr>
            <a:r>
              <a:rPr lang="sv-SE"/>
              <a:t>- What about waiting for shipping? Probably not - that’s not something the software is aware of. We just care about what the software is handling. Customers will ship items without alerting us.</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a:t>
            </a:r>
            <a:endParaRPr/>
          </a:p>
          <a:p>
            <a:pPr indent="0" lvl="0" marL="0" rtl="0" algn="l">
              <a:lnSpc>
                <a:spcPct val="115000"/>
              </a:lnSpc>
              <a:spcBef>
                <a:spcPts val="0"/>
              </a:spcBef>
              <a:spcAft>
                <a:spcPts val="0"/>
              </a:spcAft>
              <a:buNone/>
            </a:pPr>
            <a:r>
              <a:rPr lang="sv-SE"/>
              <a:t>- If that fails (regional/main)</a:t>
            </a:r>
            <a:endParaRPr/>
          </a:p>
          <a:p>
            <a:pPr indent="0" lvl="0" marL="0" rtl="0" algn="l">
              <a:lnSpc>
                <a:spcPct val="115000"/>
              </a:lnSpc>
              <a:spcBef>
                <a:spcPts val="0"/>
              </a:spcBef>
              <a:spcAft>
                <a:spcPts val="0"/>
              </a:spcAft>
              <a:buNone/>
            </a:pPr>
            <a:r>
              <a:rPr lang="sv-SE"/>
              <a:t>- wait</a:t>
            </a:r>
            <a:endParaRPr/>
          </a:p>
          <a:p>
            <a:pPr indent="0" lvl="0" marL="0" rtl="0" algn="l">
              <a:lnSpc>
                <a:spcPct val="115000"/>
              </a:lnSpc>
              <a:spcBef>
                <a:spcPts val="0"/>
              </a:spcBef>
              <a:spcAft>
                <a:spcPts val="0"/>
              </a:spcAft>
              <a:buNone/>
            </a:pPr>
            <a:r>
              <a:rPr lang="sv-SE"/>
              <a: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8cad7615_0_1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8cad7615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state is what the current values of the system’s variables are at any given time, and most variables have a huge - if not infinite - number of variations. (2) </a:t>
            </a:r>
            <a:endParaRPr/>
          </a:p>
          <a:p>
            <a:pPr indent="0" lvl="0" marL="0" rtl="0" algn="l">
              <a:lnSpc>
                <a:spcPct val="115000"/>
              </a:lnSpc>
              <a:spcBef>
                <a:spcPts val="0"/>
              </a:spcBef>
              <a:spcAft>
                <a:spcPts val="0"/>
              </a:spcAft>
              <a:buNone/>
            </a:pPr>
            <a:r>
              <a:rPr lang="sv-SE">
                <a:solidFill>
                  <a:schemeClr val="dk1"/>
                </a:solidFill>
              </a:rPr>
              <a:t>When you model, (3). </a:t>
            </a:r>
            <a:endParaRPr>
              <a:solidFill>
                <a:schemeClr val="dk1"/>
              </a:solidFill>
            </a:endParaRPr>
          </a:p>
          <a:p>
            <a:pPr indent="0" lvl="0" marL="0" rtl="0" algn="l">
              <a:lnSpc>
                <a:spcPct val="115000"/>
              </a:lnSpc>
              <a:spcBef>
                <a:spcPts val="0"/>
              </a:spcBef>
              <a:spcAft>
                <a:spcPts val="0"/>
              </a:spcAft>
              <a:buNone/>
            </a:pPr>
            <a:r>
              <a:rPr lang="sv-SE"/>
              <a:t>The thing is, we don’t need all of those variables and their values. We usually model these things before building code, so we might only know about a few variables. So, we model what we know, and we simplify down to what is important (4)</a:t>
            </a:r>
            <a:endParaRPr/>
          </a:p>
          <a:p>
            <a:pPr indent="0" lvl="0" marL="0" rtl="0" algn="l">
              <a:lnSpc>
                <a:spcPct val="115000"/>
              </a:lnSpc>
              <a:spcBef>
                <a:spcPts val="0"/>
              </a:spcBef>
              <a:spcAft>
                <a:spcPts val="0"/>
              </a:spcAft>
              <a:buNone/>
            </a:pPr>
            <a:r>
              <a:rPr lang="sv-SE"/>
              <a:t>(5) - we need to know how to make comparisons to the model for this test to be run and judged on the real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e8cad7615_0_8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8cad7615_0_8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 concrete in real space of execution - this is a translation function that strips away details from the real program to produce the simplified model. (read 3) So, if two states in the real program only differ in a way that the model doesn’t care about, we combine them in the model. This means the model has fewer states than the real program. This has two effects.</a:t>
            </a:r>
            <a:endParaRPr/>
          </a:p>
          <a:p>
            <a:pPr indent="0" lvl="0" marL="0" rtl="0" algn="l">
              <a:lnSpc>
                <a:spcPct val="115000"/>
              </a:lnSpc>
              <a:spcBef>
                <a:spcPts val="0"/>
              </a:spcBef>
              <a:spcAft>
                <a:spcPts val="0"/>
              </a:spcAft>
              <a:buNone/>
            </a:pPr>
            <a:r>
              <a:rPr lang="sv-SE"/>
              <a:t>Because states are removed, (read 4). As a result (read 5). Normally, you know exactly what transition to take - the details are there. Now, because we’ve removed details, we might get into  situations where multiple transitions are possible, and the details differentiating their transitions have been removed for the model. This is a bad thing - we aren’t sure if the right transition will be taken, because we can’t tell them apart - we need to just choose at random.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8cad7615_0_86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8cad7615_0_8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(explain examples) only care about x and y</a:t>
            </a:r>
            <a:endParaRPr/>
          </a:p>
          <a:p>
            <a:pPr indent="0" lvl="0" marL="0" rtl="0" algn="l">
              <a:lnSpc>
                <a:spcPct val="115000"/>
              </a:lnSpc>
              <a:spcBef>
                <a:spcPts val="0"/>
              </a:spcBef>
              <a:spcAft>
                <a:spcPts val="0"/>
              </a:spcAft>
              <a:buNone/>
            </a:pPr>
            <a:r>
              <a:rPr lang="sv-SE"/>
              <a:t>Models are inevitably imperfect - collapsing the potentially infinite state space into something that can be analyzed requires leaving out some information. While we hope those omissions are irrelevant to the properties we want to analyze, that isn’t always the case. By introducing non-determinism, we make the models imprecise, we have some guesswork involved in analyzing them, and we risk producing a model that does not correlate to the real program.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(include 5 minute break)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a:t>
            </a:r>
            <a:endParaRPr>
              <a:solidFill>
                <a:schemeClr val="dk1"/>
              </a:solidFill>
            </a:endParaRPr>
          </a:p>
          <a:p>
            <a:pPr indent="0" lvl="0" marL="0" rtl="0" algn="l">
              <a:spcBef>
                <a:spcPts val="600"/>
              </a:spcBef>
              <a:spcAft>
                <a:spcPts val="0"/>
              </a:spcAft>
              <a:buNone/>
            </a:pPr>
            <a:r>
              <a:rPr lang="sv-SE">
                <a:solidFill>
                  <a:schemeClr val="dk1"/>
                </a:solidFill>
              </a:rPr>
              <a:t>(1)</a:t>
            </a:r>
            <a:endParaRPr>
              <a:solidFill>
                <a:schemeClr val="dk1"/>
              </a:solidFill>
            </a:endParaRPr>
          </a:p>
          <a:p>
            <a:pPr indent="0" lvl="0" marL="0" rtl="0" algn="l">
              <a:spcBef>
                <a:spcPts val="600"/>
              </a:spcBef>
              <a:spcAft>
                <a:spcPts val="0"/>
              </a:spcAft>
              <a:buNone/>
            </a:pPr>
            <a:r>
              <a:rPr lang="sv-SE">
                <a:solidFill>
                  <a:schemeClr val="dk1"/>
                </a:solidFill>
              </a:rPr>
              <a:t>the natural analog to statement coverage - (2)</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 (read).</a:t>
            </a:r>
            <a:endParaRPr/>
          </a:p>
          <a:p>
            <a:pPr indent="0" lvl="0" marL="0" rtl="0" algn="l">
              <a:lnSpc>
                <a:spcPct val="115000"/>
              </a:lnSpc>
              <a:spcBef>
                <a:spcPts val="0"/>
              </a:spcBef>
              <a:spcAft>
                <a:spcPts val="0"/>
              </a:spcAft>
              <a:buNone/>
            </a:pP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endParaRPr/>
          </a:p>
          <a:p>
            <a:pPr indent="0" lvl="0" marL="0" rtl="0" algn="l">
              <a:lnSpc>
                <a:spcPct val="115000"/>
              </a:lnSpc>
              <a:spcBef>
                <a:spcPts val="0"/>
              </a:spcBef>
              <a:spcAft>
                <a:spcPts val="0"/>
              </a:spcAft>
              <a:buNone/>
            </a:pPr>
            <a:r>
              <a:rPr lang="sv-SE"/>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endParaRPr/>
          </a:p>
          <a:p>
            <a:pPr indent="0" lvl="0" marL="0" rtl="0" algn="l">
              <a:lnSpc>
                <a:spcPct val="115000"/>
              </a:lnSpc>
              <a:spcBef>
                <a:spcPts val="0"/>
              </a:spcBef>
              <a:spcAft>
                <a:spcPts val="0"/>
              </a:spcAft>
              <a:buNone/>
            </a:pPr>
            <a:r>
              <a:rPr lang="sv-SE"/>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a:t>
            </a:r>
            <a:endParaRPr/>
          </a:p>
          <a:p>
            <a:pPr indent="0" lvl="0" marL="0" rtl="0" algn="l">
              <a:lnSpc>
                <a:spcPct val="115000"/>
              </a:lnSpc>
              <a:spcBef>
                <a:spcPts val="0"/>
              </a:spcBef>
              <a:spcAft>
                <a:spcPts val="0"/>
              </a:spcAft>
              <a:buNone/>
            </a:pPr>
            <a:r>
              <a:rPr lang="sv-SE"/>
              <a:t>(5) - if we’ve covered all transitions, we’ve obviously hit each state.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a:t>
            </a:r>
            <a:endParaRPr>
              <a:solidFill>
                <a:schemeClr val="dk1"/>
              </a:solidFill>
            </a:endParaRPr>
          </a:p>
          <a:p>
            <a:pPr indent="0" lvl="0" marL="0" rtl="0" algn="l">
              <a:spcBef>
                <a:spcPts val="0"/>
              </a:spcBef>
              <a:spcAft>
                <a:spcPts val="0"/>
              </a:spcAft>
              <a:buNone/>
            </a:pPr>
            <a:r>
              <a:rPr lang="sv-SE">
                <a:solidFill>
                  <a:schemeClr val="dk1"/>
                </a:solidFill>
              </a:rPr>
              <a:t>- T1</a:t>
            </a:r>
            <a:endParaRPr>
              <a:solidFill>
                <a:schemeClr val="dk1"/>
              </a:solidFill>
            </a:endParaRPr>
          </a:p>
          <a:p>
            <a:pPr indent="0" lvl="0" marL="0" rtl="0" algn="l">
              <a:spcBef>
                <a:spcPts val="0"/>
              </a:spcBef>
              <a:spcAft>
                <a:spcPts val="0"/>
              </a:spcAft>
              <a:buNone/>
            </a:pPr>
            <a:r>
              <a:rPr lang="sv-SE">
                <a:solidFill>
                  <a:schemeClr val="dk1"/>
                </a:solidFill>
              </a:rPr>
              <a:t>- T2</a:t>
            </a:r>
            <a:endParaRPr>
              <a:solidFill>
                <a:schemeClr val="dk1"/>
              </a:solidFill>
            </a:endParaRPr>
          </a:p>
          <a:p>
            <a:pPr indent="0" lvl="0" marL="0" rtl="0" algn="l">
              <a:spcBef>
                <a:spcPts val="0"/>
              </a:spcBef>
              <a:spcAft>
                <a:spcPts val="0"/>
              </a:spcAft>
              <a:buNone/>
            </a:pPr>
            <a:r>
              <a:rPr lang="sv-SE">
                <a:solidFill>
                  <a:schemeClr val="dk1"/>
                </a:solidFill>
              </a:rPr>
              <a:t>- T3</a:t>
            </a:r>
            <a:endParaRPr>
              <a:solidFill>
                <a:schemeClr val="dk1"/>
              </a:solidFill>
            </a:endParaRPr>
          </a:p>
          <a:p>
            <a:pPr indent="0" lvl="0" marL="0" rtl="0" algn="l">
              <a:spcBef>
                <a:spcPts val="0"/>
              </a:spcBef>
              <a:spcAft>
                <a:spcPts val="0"/>
              </a:spcAft>
              <a:buNone/>
            </a:pPr>
            <a:r>
              <a:rPr lang="sv-SE">
                <a:solidFill>
                  <a:schemeClr val="dk1"/>
                </a:solidFill>
              </a:rPr>
              <a:t>-T4</a:t>
            </a:r>
            <a:endParaRPr>
              <a:solidFill>
                <a:schemeClr val="dk1"/>
              </a:solidFill>
            </a:endParaRPr>
          </a:p>
          <a:p>
            <a:pPr indent="0" lvl="0" marL="0" rtl="0" algn="l">
              <a:spcBef>
                <a:spcPts val="0"/>
              </a:spcBef>
              <a:spcAft>
                <a:spcPts val="0"/>
              </a:spcAft>
              <a:buNone/>
            </a:pPr>
            <a:r>
              <a:rPr lang="sv-SE">
                <a:solidFill>
                  <a:schemeClr val="dk1"/>
                </a:solidFill>
              </a:rPr>
              <a:t>-t5</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(1-4). 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example - take “wait for component”. Once we’re in that state, we can transition to any of the repair states. Which one? if we (show mismatch), well, that should be impossible in the real system. If we use transition coverage as our guide, we’d get a test from the model that can’t be replicated and passed by the system- at least we hope. We need to know where it came from in the first place. We need that path history to know that we made the right choice. This is arguably a design flaw in the model, and a huge issue if the system can replicate it - we should not be able to take any of these transitions. Really, our model should have three different waiting states, each with their own transition. That said, sometimes it is better just to work with a flawed model, and there are some path-based coverage metrics that can cope with history sensitivity.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(5 clicks). I am not going to go over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Let’s pick a loop. (bring in)</a:t>
            </a:r>
            <a:endParaRPr>
              <a:solidFill>
                <a:schemeClr val="dk1"/>
              </a:solidFill>
            </a:endParaRPr>
          </a:p>
          <a:p>
            <a:pPr indent="0" lvl="0" marL="0" rtl="0" algn="l">
              <a:spcBef>
                <a:spcPts val="0"/>
              </a:spcBef>
              <a:spcAft>
                <a:spcPts val="0"/>
              </a:spcAft>
              <a:buNone/>
            </a:pPr>
            <a:r>
              <a:rPr lang="sv-SE">
                <a:solidFill>
                  <a:schemeClr val="dk1"/>
                </a:solidFill>
              </a:rPr>
              <a:t>The minimum can vary, in some cases, any test will exercise it multiple times, but it should be at least once. Then, pick some upper bound - probably less than 10. Then, something in the middle.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6e8cad7615_0_1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6e8cad7615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over)(3 clicks). Pretty simple.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e8cad7615_0_19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e8cad7615_0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a little more complicated.</a:t>
            </a:r>
            <a:endParaRPr/>
          </a:p>
          <a:p>
            <a:pPr indent="0" lvl="0" marL="0" rtl="0" algn="l">
              <a:lnSpc>
                <a:spcPct val="115000"/>
              </a:lnSpc>
              <a:spcBef>
                <a:spcPts val="0"/>
              </a:spcBef>
              <a:spcAft>
                <a:spcPts val="0"/>
              </a:spcAft>
              <a:buNone/>
            </a:pPr>
            <a:r>
              <a:rPr lang="sv-SE"/>
              <a:t>Start by expanding the first test (9 clicks)</a:t>
            </a:r>
            <a:endParaRPr/>
          </a:p>
          <a:p>
            <a:pPr indent="0" lvl="0" marL="0" rtl="0" algn="l">
              <a:lnSpc>
                <a:spcPct val="115000"/>
              </a:lnSpc>
              <a:spcBef>
                <a:spcPts val="0"/>
              </a:spcBef>
              <a:spcAft>
                <a:spcPts val="0"/>
              </a:spcAft>
              <a:buNone/>
            </a:pPr>
            <a:r>
              <a:rPr lang="sv-SE"/>
              <a:t>Just leaves one transition. For that, we need a second test because it is a transition out of the initial state, and there is no way back to the original state.</a:t>
            </a:r>
            <a:endParaRPr/>
          </a:p>
          <a:p>
            <a:pPr indent="0" lvl="0" marL="0" rtl="0" algn="l">
              <a:lnSpc>
                <a:spcPct val="115000"/>
              </a:lnSpc>
              <a:spcBef>
                <a:spcPts val="0"/>
              </a:spcBef>
              <a:spcAft>
                <a:spcPts val="0"/>
              </a:spcAft>
              <a:buNone/>
            </a:pPr>
            <a:r>
              <a:rPr lang="sv-SE"/>
              <a:t>Not the only suite, not even the best suite. That first test is really long and may be hard to understand. May want to distribute this out over both.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design. </a:t>
            </a:r>
            <a:r>
              <a:rPr lang="sv-SE">
                <a:solidFill>
                  <a:schemeClr val="dk1"/>
                </a:solidFill>
              </a:rPr>
              <a:t>As long as the model still reflects the program, (2)</a:t>
            </a:r>
            <a:endParaRPr/>
          </a:p>
          <a:p>
            <a:pPr indent="0" lvl="0" marL="0" rtl="0" algn="l">
              <a:lnSpc>
                <a:spcPct val="115000"/>
              </a:lnSpc>
              <a:spcBef>
                <a:spcPts val="0"/>
              </a:spcBef>
              <a:spcAft>
                <a:spcPts val="0"/>
              </a:spcAft>
              <a:buNone/>
            </a:pPr>
            <a:r>
              <a:rPr lang="sv-SE"/>
              <a:t>(2 )</a:t>
            </a:r>
            <a:endParaRPr/>
          </a:p>
          <a:p>
            <a:pPr indent="0" lvl="0" marL="0" rtl="0" algn="l">
              <a:lnSpc>
                <a:spcPct val="115000"/>
              </a:lnSpc>
              <a:spcBef>
                <a:spcPts val="0"/>
              </a:spcBef>
              <a:spcAft>
                <a:spcPts val="0"/>
              </a:spcAft>
              <a:buNone/>
            </a:pPr>
            <a:r>
              <a:rPr lang="sv-SE"/>
              <a:t>Models can be (3), in which case they (5-7)</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e8cad7615_0_4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e8cad7615_0_4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e8cad761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e8cad7615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what can we do with this model? Well, </a:t>
            </a:r>
            <a:endParaRPr>
              <a:solidFill>
                <a:schemeClr val="dk1"/>
              </a:solidFill>
            </a:endParaRPr>
          </a:p>
          <a:p>
            <a:pPr indent="0" lvl="0" marL="0" rtl="0" algn="l">
              <a:spcBef>
                <a:spcPts val="0"/>
              </a:spcBef>
              <a:spcAft>
                <a:spcPts val="0"/>
              </a:spcAft>
              <a:buNone/>
            </a:pPr>
            <a:r>
              <a:rPr lang="sv-SE">
                <a:solidFill>
                  <a:schemeClr val="dk1"/>
                </a:solidFill>
              </a:rPr>
              <a:t>(1-4).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(1-6). All as part of the process of verification - of using the specification to look for faults in the system.</a:t>
            </a:r>
            <a:endParaRPr/>
          </a:p>
          <a:p>
            <a:pPr indent="0" lvl="0" marL="0" rtl="0" algn="l">
              <a:lnSpc>
                <a:spcPct val="115000"/>
              </a:lnSpc>
              <a:spcBef>
                <a:spcPts val="0"/>
              </a:spcBef>
              <a:spcAft>
                <a:spcPts val="0"/>
              </a:spcAft>
              <a:buNone/>
            </a:pPr>
            <a:r>
              <a:rPr lang="sv-SE"/>
              <a:t>Anytime that you have structure, you can measure coverage of that structure - just like we did with source code. Today, we’ll present some common model types and go over how to derive test cases that achieve coverage over those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e8cad7615_0_6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e8cad7615_0_6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be useful for analysis, there are four properties that we want to see out of a model. </a:t>
            </a:r>
            <a:endParaRPr>
              <a:solidFill>
                <a:schemeClr val="dk1"/>
              </a:solidFill>
            </a:endParaRPr>
          </a:p>
          <a:p>
            <a:pPr indent="0" lvl="0" marL="0" rtl="0" algn="l">
              <a:spcBef>
                <a:spcPts val="0"/>
              </a:spcBef>
              <a:spcAft>
                <a:spcPts val="0"/>
              </a:spcAft>
              <a:buNone/>
            </a:pPr>
            <a:r>
              <a:rPr lang="sv-SE">
                <a:solidFill>
                  <a:schemeClr val="dk1"/>
                </a:solidFill>
              </a:rPr>
              <a:t>(read) - this depends on how it will be used. For human inspection, a model must be relatively simple. Otherwise, you’ll get lost. For automated verification, it can be more complex, but must not fall prey to state space explosion. it needs to still be small enough to be analyzed computationally. </a:t>
            </a:r>
            <a:endParaRPr>
              <a:solidFill>
                <a:schemeClr val="dk1"/>
              </a:solidFill>
            </a:endParaRPr>
          </a:p>
          <a:p>
            <a:pPr indent="0" lvl="0" marL="0" rtl="0" algn="l">
              <a:spcBef>
                <a:spcPts val="0"/>
              </a:spcBef>
              <a:spcAft>
                <a:spcPts val="0"/>
              </a:spcAft>
              <a:buNone/>
            </a:pPr>
            <a:r>
              <a:rPr lang="sv-SE">
                <a:solidFill>
                  <a:schemeClr val="dk1"/>
                </a:solidFill>
              </a:rPr>
              <a:t>(read6)</a:t>
            </a:r>
            <a:endParaRPr>
              <a:solidFill>
                <a:schemeClr val="dk1"/>
              </a:solidFill>
            </a:endParaRPr>
          </a:p>
          <a:p>
            <a:pPr indent="0" lvl="0" marL="0" rtl="0" algn="l">
              <a:spcBef>
                <a:spcPts val="0"/>
              </a:spcBef>
              <a:spcAft>
                <a:spcPts val="0"/>
              </a:spcAft>
              <a:buNone/>
            </a:pPr>
            <a:r>
              <a:rPr lang="sv-SE">
                <a:solidFill>
                  <a:schemeClr val="dk1"/>
                </a:solidFill>
              </a:rPr>
              <a:t>You need to be able to run this analysis and link it back to the real system. (read7)</a:t>
            </a:r>
            <a:endParaRPr>
              <a:solidFill>
                <a:schemeClr val="dk1"/>
              </a:solidFill>
            </a:endParaRPr>
          </a:p>
          <a:p>
            <a:pPr indent="0" lvl="0" marL="0" rtl="0" algn="l">
              <a:spcBef>
                <a:spcPts val="0"/>
              </a:spcBef>
              <a:spcAft>
                <a:spcPts val="0"/>
              </a:spcAft>
              <a:buNone/>
            </a:pPr>
            <a:r>
              <a:rPr lang="sv-SE">
                <a:solidFill>
                  <a:schemeClr val="dk1"/>
                </a:solidFill>
              </a:rPr>
              <a:t>For instance, you’d build seperate models to analyze airflow over an aircraft fusulage and to analyze the internal layout for efficient passenger loading.</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8cad7615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8cad7615_0_6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read) If a property is violated, we must be able to tell why it was violated. If we model a building design, and it tells us that it collapses when there is an earthquake, we need to be able to go through the analysis and figure out what we can change to prevent a collapse in the next simulation. </a:t>
            </a:r>
            <a:endParaRPr>
              <a:solidFill>
                <a:schemeClr val="dk1"/>
              </a:solidFill>
            </a:endParaRPr>
          </a:p>
          <a:p>
            <a:pPr indent="0" lvl="0" marL="0" rtl="0" algn="l">
              <a:spcBef>
                <a:spcPts val="0"/>
              </a:spcBef>
              <a:spcAft>
                <a:spcPts val="0"/>
              </a:spcAft>
              <a:buNone/>
            </a:pPr>
            <a:r>
              <a:rPr lang="sv-SE">
                <a:solidFill>
                  <a:schemeClr val="dk1"/>
                </a:solidFill>
              </a:rPr>
              <a:t>(read) - don’t adapt them to be so specific to a simplified version of your problem that they fail to be useful for use on the un-abstracted problem.  There are limitations to what a lot of these verification techniques can analyze, but still, there is a difference between working within limitations and still getting some meaning out of the analysis and performing a pointless analysis just for the sake of looking smart. (read).</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7" name="Google Shape;147;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Abstraction</a:t>
            </a:r>
            <a:endParaRPr/>
          </a:p>
        </p:txBody>
      </p:sp>
      <p:sp>
        <p:nvSpPr>
          <p:cNvPr id="156" name="Google Shape;156;p24"/>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program execution can be viewed as a sequence of states alternating with actions.</a:t>
            </a:r>
            <a:endParaRPr/>
          </a:p>
          <a:p>
            <a:pPr indent="-393700" lvl="0" marL="457200" rtl="0" algn="l">
              <a:spcBef>
                <a:spcPts val="1000"/>
              </a:spcBef>
              <a:spcAft>
                <a:spcPts val="0"/>
              </a:spcAft>
              <a:buSzPts val="2600"/>
              <a:buChar char="•"/>
            </a:pPr>
            <a:r>
              <a:rPr lang="sv-SE"/>
              <a:t>Software “behavior” is a sequence of state-action-state transitions. </a:t>
            </a:r>
            <a:endParaRPr/>
          </a:p>
          <a:p>
            <a:pPr indent="-393700" lvl="0" marL="457200" rtl="0" algn="l">
              <a:spcBef>
                <a:spcPts val="1000"/>
              </a:spcBef>
              <a:spcAft>
                <a:spcPts val="0"/>
              </a:spcAft>
              <a:buSzPts val="2600"/>
              <a:buChar char="•"/>
            </a:pPr>
            <a:r>
              <a:rPr lang="sv-SE"/>
              <a:t>The set of all possible behaviors is often infinite.</a:t>
            </a:r>
            <a:endParaRPr/>
          </a:p>
          <a:p>
            <a:pPr indent="-368300" lvl="1" marL="914400" rtl="0" algn="l">
              <a:spcBef>
                <a:spcPts val="500"/>
              </a:spcBef>
              <a:spcAft>
                <a:spcPts val="0"/>
              </a:spcAft>
              <a:buSzPts val="2200"/>
              <a:buChar char="•"/>
            </a:pPr>
            <a:r>
              <a:rPr lang="sv-SE"/>
              <a:t>Called the “state space” of the program.</a:t>
            </a:r>
            <a:endParaRPr/>
          </a:p>
          <a:p>
            <a:pPr indent="-368300" lvl="1" marL="914400" rtl="0" algn="l">
              <a:spcBef>
                <a:spcPts val="500"/>
              </a:spcBef>
              <a:spcAft>
                <a:spcPts val="0"/>
              </a:spcAft>
              <a:buSzPts val="2200"/>
              <a:buChar char="•"/>
            </a:pPr>
            <a:r>
              <a:rPr lang="sv-SE"/>
              <a:t>Models of execution are finite abstractions (simplifications) of the full program’s state space.</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57" name="Google Shape;15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63" name="Google Shape;16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A directed graph.</a:t>
            </a:r>
            <a:endParaRPr sz="2400"/>
          </a:p>
          <a:p>
            <a:pPr indent="-381000" lvl="0" marL="457200" marR="0" rtl="0" algn="l">
              <a:lnSpc>
                <a:spcPct val="100000"/>
              </a:lnSpc>
              <a:spcBef>
                <a:spcPts val="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An 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 between states.</a:t>
            </a:r>
            <a:endParaRPr sz="2400"/>
          </a:p>
          <a:p>
            <a:pPr indent="-355600" lvl="1" marL="914400" marR="0" rtl="0" algn="l">
              <a:lnSpc>
                <a:spcPct val="100000"/>
              </a:lnSpc>
              <a:spcBef>
                <a:spcPts val="0"/>
              </a:spcBef>
              <a:spcAft>
                <a:spcPts val="0"/>
              </a:spcAft>
              <a:buSzPts val="2000"/>
              <a:buChar char="•"/>
            </a:pPr>
            <a:r>
              <a:rPr lang="sv-SE" sz="2000"/>
              <a:t>Events cause the state to change.</a:t>
            </a:r>
            <a:endParaRPr sz="2000"/>
          </a:p>
          <a:p>
            <a:pPr indent="-355600" lvl="1" marL="914400" marR="0" rtl="0" algn="l">
              <a:lnSpc>
                <a:spcPct val="100000"/>
              </a:lnSpc>
              <a:spcBef>
                <a:spcPts val="0"/>
              </a:spcBef>
              <a:spcAft>
                <a:spcPts val="0"/>
              </a:spcAft>
              <a:buSzPts val="2000"/>
              <a:buChar char="•"/>
            </a:pPr>
            <a:r>
              <a:rPr lang="sv-SE" sz="2000"/>
              <a:t>Labeled </a:t>
            </a:r>
            <a:r>
              <a:rPr lang="sv-SE" sz="2000">
                <a:latin typeface="Courier New"/>
                <a:ea typeface="Courier New"/>
                <a:cs typeface="Courier New"/>
                <a:sym typeface="Courier New"/>
              </a:rPr>
              <a:t>event [guard] / activity</a:t>
            </a:r>
            <a:endParaRPr sz="2000">
              <a:latin typeface="Courier New"/>
              <a:ea typeface="Courier New"/>
              <a:cs typeface="Courier New"/>
              <a:sym typeface="Courier New"/>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guard</a:t>
            </a:r>
            <a:r>
              <a:rPr lang="sv-SE"/>
              <a:t>: Conditions that must be true to choose a transition.</a:t>
            </a:r>
            <a:endParaRPr/>
          </a:p>
          <a:p>
            <a:pPr indent="-342900" lvl="2" marL="1371600" rtl="0" algn="l">
              <a:spcBef>
                <a:spcPts val="600"/>
              </a:spcBef>
              <a:spcAft>
                <a:spcPts val="0"/>
              </a:spcAft>
              <a:buSzPts val="1800"/>
              <a:buChar char="•"/>
            </a:pPr>
            <a:r>
              <a:rPr lang="sv-SE">
                <a:latin typeface="Courier New"/>
                <a:ea typeface="Courier New"/>
                <a:cs typeface="Courier New"/>
                <a:sym typeface="Courier New"/>
              </a:rPr>
              <a:t>activity</a:t>
            </a:r>
            <a:r>
              <a:rPr lang="sv-SE"/>
              <a:t>: Behavior exhibited by the object when this transition is taken. </a:t>
            </a:r>
            <a:endParaRPr/>
          </a:p>
        </p:txBody>
      </p:sp>
      <p:pic>
        <p:nvPicPr>
          <p:cNvPr descr="2.gif" id="164" name="Google Shape;164;p25"/>
          <p:cNvPicPr preferRelativeResize="0"/>
          <p:nvPr/>
        </p:nvPicPr>
        <p:blipFill>
          <a:blip r:embed="rId3">
            <a:alphaModFix/>
          </a:blip>
          <a:stretch>
            <a:fillRect/>
          </a:stretch>
        </p:blipFill>
        <p:spPr>
          <a:xfrm>
            <a:off x="5928400" y="1027225"/>
            <a:ext cx="2908106" cy="1619137"/>
          </a:xfrm>
          <a:prstGeom prst="rect">
            <a:avLst/>
          </a:prstGeom>
          <a:noFill/>
          <a:ln>
            <a:noFill/>
          </a:ln>
        </p:spPr>
      </p:pic>
      <p:sp>
        <p:nvSpPr>
          <p:cNvPr id="165" name="Google Shape;16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Terminology</a:t>
            </a:r>
            <a:endParaRPr/>
          </a:p>
        </p:txBody>
      </p:sp>
      <p:sp>
        <p:nvSpPr>
          <p:cNvPr id="171" name="Google Shape;171;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Event - </a:t>
            </a:r>
            <a:r>
              <a:rPr lang="sv-SE"/>
              <a:t>Something that happens at a point in time.</a:t>
            </a:r>
            <a:endParaRPr/>
          </a:p>
          <a:p>
            <a:pPr indent="-368300" lvl="1" marL="914400" marR="0" rtl="0" algn="l">
              <a:lnSpc>
                <a:spcPct val="100000"/>
              </a:lnSpc>
              <a:spcBef>
                <a:spcPts val="0"/>
              </a:spcBef>
              <a:spcAft>
                <a:spcPts val="0"/>
              </a:spcAft>
              <a:buClr>
                <a:schemeClr val="dk1"/>
              </a:buClr>
              <a:buSzPts val="2200"/>
              <a:buFont typeface="Arial"/>
              <a:buChar char="•"/>
            </a:pPr>
            <a:r>
              <a:rPr lang="sv-SE"/>
              <a:t>Operator presses a self-test button on the device.</a:t>
            </a:r>
            <a:endParaRPr/>
          </a:p>
          <a:p>
            <a:pPr indent="-368300" lvl="1" marL="914400" marR="0" rtl="0" algn="l">
              <a:lnSpc>
                <a:spcPct val="100000"/>
              </a:lnSpc>
              <a:spcBef>
                <a:spcPts val="0"/>
              </a:spcBef>
              <a:spcAft>
                <a:spcPts val="0"/>
              </a:spcAft>
              <a:buClr>
                <a:schemeClr val="dk1"/>
              </a:buClr>
              <a:buSzPts val="2200"/>
              <a:buFont typeface="Arial"/>
              <a:buChar char="•"/>
            </a:pPr>
            <a:r>
              <a:rPr lang="sv-SE"/>
              <a:t>The alarm goes off.</a:t>
            </a:r>
            <a:endParaRPr/>
          </a:p>
          <a:p>
            <a:pPr indent="-393700" lvl="0" marL="457200" marR="0" rtl="0" algn="l">
              <a:lnSpc>
                <a:spcPct val="100000"/>
              </a:lnSpc>
              <a:spcBef>
                <a:spcPts val="0"/>
              </a:spcBef>
              <a:spcAft>
                <a:spcPts val="0"/>
              </a:spcAft>
              <a:buSzPts val="2600"/>
              <a:buChar char="•"/>
            </a:pPr>
            <a:r>
              <a:rPr b="1" lang="sv-SE"/>
              <a:t>Condition</a:t>
            </a:r>
            <a:r>
              <a:rPr lang="sv-SE"/>
              <a:t> - Describes a property that can be true or false and has duration.</a:t>
            </a:r>
            <a:endParaRPr/>
          </a:p>
          <a:p>
            <a:pPr indent="-368300" lvl="1" marL="914400" marR="0" rtl="0" algn="l">
              <a:lnSpc>
                <a:spcPct val="100000"/>
              </a:lnSpc>
              <a:spcBef>
                <a:spcPts val="0"/>
              </a:spcBef>
              <a:spcAft>
                <a:spcPts val="0"/>
              </a:spcAft>
              <a:buSzPts val="2200"/>
              <a:buChar char="•"/>
            </a:pPr>
            <a:r>
              <a:rPr lang="sv-SE"/>
              <a:t>The fuel level is high.</a:t>
            </a:r>
            <a:endParaRPr/>
          </a:p>
          <a:p>
            <a:pPr indent="-368300" lvl="1" marL="914400" marR="0" rtl="0" algn="l">
              <a:lnSpc>
                <a:spcPct val="100000"/>
              </a:lnSpc>
              <a:spcBef>
                <a:spcPts val="0"/>
              </a:spcBef>
              <a:spcAft>
                <a:spcPts val="0"/>
              </a:spcAft>
              <a:buSzPts val="2200"/>
              <a:buChar char="•"/>
            </a:pPr>
            <a:r>
              <a:rPr lang="sv-SE"/>
              <a:t>The alarm is on.</a:t>
            </a:r>
            <a:endParaRPr/>
          </a:p>
        </p:txBody>
      </p:sp>
      <p:sp>
        <p:nvSpPr>
          <p:cNvPr id="172" name="Google Shape;17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Terminology</a:t>
            </a:r>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b="1" lang="sv-SE"/>
              <a:t>State</a:t>
            </a:r>
            <a:r>
              <a:rPr lang="sv-SE"/>
              <a:t> - An abstract description of the current value of an entity’s attributes.</a:t>
            </a:r>
            <a:endParaRPr/>
          </a:p>
          <a:p>
            <a:pPr indent="-368300" lvl="1" marL="914400" marR="0" rtl="0" algn="l">
              <a:lnSpc>
                <a:spcPct val="100000"/>
              </a:lnSpc>
              <a:spcBef>
                <a:spcPts val="0"/>
              </a:spcBef>
              <a:spcAft>
                <a:spcPts val="0"/>
              </a:spcAft>
              <a:buSzPts val="2200"/>
              <a:buChar char="•"/>
            </a:pPr>
            <a:r>
              <a:rPr lang="sv-SE"/>
              <a:t>The controller is in the “self-test” state after the self-test button has been pressed, and leaves it when the rest button has been pressed.</a:t>
            </a:r>
            <a:endParaRPr/>
          </a:p>
          <a:p>
            <a:pPr indent="-355600" lvl="1" marL="914400" marR="0" rtl="0" algn="l">
              <a:lnSpc>
                <a:spcPct val="100000"/>
              </a:lnSpc>
              <a:spcBef>
                <a:spcPts val="0"/>
              </a:spcBef>
              <a:spcAft>
                <a:spcPts val="0"/>
              </a:spcAft>
              <a:buSzPts val="2000"/>
              <a:buChar char="•"/>
            </a:pPr>
            <a:r>
              <a:rPr lang="sv-SE"/>
              <a:t>The tank is in the “too-low” state when the fuel level is below the set threshold for N seconds.</a:t>
            </a:r>
            <a:r>
              <a:rPr lang="sv-SE" sz="2000"/>
              <a:t> </a:t>
            </a:r>
            <a:endParaRPr sz="2000"/>
          </a:p>
        </p:txBody>
      </p:sp>
      <p:sp>
        <p:nvSpPr>
          <p:cNvPr id="179" name="Google Shape;17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85" name="Google Shape;18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States change in response to events.</a:t>
            </a:r>
            <a:endParaRPr/>
          </a:p>
          <a:p>
            <a:pPr indent="-368300" lvl="1" marL="914400" marR="0" rtl="0" algn="l">
              <a:lnSpc>
                <a:spcPct val="100000"/>
              </a:lnSpc>
              <a:spcBef>
                <a:spcPts val="0"/>
              </a:spcBef>
              <a:spcAft>
                <a:spcPts val="0"/>
              </a:spcAft>
              <a:buSzPts val="2200"/>
              <a:buChar char="•"/>
            </a:pPr>
            <a:r>
              <a:rPr lang="sv-SE"/>
              <a:t>A state change is called a </a:t>
            </a:r>
            <a:r>
              <a:rPr b="1" lang="sv-SE"/>
              <a:t>transition</a:t>
            </a:r>
            <a:r>
              <a:rPr lang="sv-SE"/>
              <a:t>.</a:t>
            </a:r>
            <a:endParaRPr/>
          </a:p>
          <a:p>
            <a:pPr indent="-393700" lvl="0" marL="457200" marR="0" rtl="0" algn="l">
              <a:lnSpc>
                <a:spcPct val="100000"/>
              </a:lnSpc>
              <a:spcBef>
                <a:spcPts val="0"/>
              </a:spcBef>
              <a:spcAft>
                <a:spcPts val="0"/>
              </a:spcAft>
              <a:buSzPts val="2600"/>
              <a:buChar char="•"/>
            </a:pPr>
            <a:r>
              <a:rPr lang="sv-SE"/>
              <a:t>When multiple responses to an event (transitions triggered by that event) are possible, the choice is guided by the current conditions.</a:t>
            </a:r>
            <a:endParaRPr/>
          </a:p>
          <a:p>
            <a:pPr indent="-368300" lvl="1" marL="914400" marR="0" rtl="0" algn="l">
              <a:lnSpc>
                <a:spcPct val="100000"/>
              </a:lnSpc>
              <a:spcBef>
                <a:spcPts val="0"/>
              </a:spcBef>
              <a:spcAft>
                <a:spcPts val="0"/>
              </a:spcAft>
              <a:buSzPts val="2200"/>
              <a:buChar char="•"/>
            </a:pPr>
            <a:r>
              <a:rPr lang="sv-SE"/>
              <a:t>These conditions are also called the </a:t>
            </a:r>
            <a:r>
              <a:rPr b="1" lang="sv-SE"/>
              <a:t>guards</a:t>
            </a:r>
            <a:r>
              <a:rPr lang="sv-SE"/>
              <a:t> on a transition.</a:t>
            </a:r>
            <a:endParaRPr/>
          </a:p>
        </p:txBody>
      </p:sp>
      <p:sp>
        <p:nvSpPr>
          <p:cNvPr id="186" name="Google Shape;18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guard</a:t>
            </a:r>
            <a:r>
              <a:rPr lang="sv-SE"/>
              <a:t>: Conditions that must be true to choose this transition.</a:t>
            </a:r>
            <a:endParaRPr/>
          </a:p>
          <a:p>
            <a:pPr indent="-393700" lvl="0" marL="457200" marR="0" rtl="0" algn="l">
              <a:lnSpc>
                <a:spcPct val="100000"/>
              </a:lnSpc>
              <a:spcBef>
                <a:spcPts val="0"/>
              </a:spcBef>
              <a:spcAft>
                <a:spcPts val="0"/>
              </a:spcAft>
              <a:buSzPts val="2600"/>
              <a:buChar char="•"/>
            </a:pPr>
            <a:r>
              <a:rPr lang="sv-SE">
                <a:latin typeface="Courier New"/>
                <a:ea typeface="Courier New"/>
                <a:cs typeface="Courier New"/>
                <a:sym typeface="Courier New"/>
              </a:rPr>
              <a:t>activity</a:t>
            </a:r>
            <a:r>
              <a:rPr lang="sv-SE"/>
              <a:t>: Behavior exhibited by the object when this transition is taken. </a:t>
            </a:r>
            <a:endParaRPr/>
          </a:p>
        </p:txBody>
      </p:sp>
      <p:sp>
        <p:nvSpPr>
          <p:cNvPr id="193" name="Google Shape;19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199" name="Google Shape;199;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this transition if the event occurs.</a:t>
            </a:r>
            <a:endParaRPr/>
          </a:p>
          <a:p>
            <a:pPr indent="-368300" lvl="1" marL="914400" marR="0" rtl="0" algn="l">
              <a:lnSpc>
                <a:spcPct val="100000"/>
              </a:lnSpc>
              <a:spcBef>
                <a:spcPts val="0"/>
              </a:spcBef>
              <a:spcAft>
                <a:spcPts val="0"/>
              </a:spcAft>
              <a:buSzPts val="2200"/>
              <a:buChar char="•"/>
            </a:pPr>
            <a:r>
              <a:rPr lang="sv-SE"/>
              <a:t>Missing Event: Take this transition immediately.</a:t>
            </a:r>
            <a:endParaRPr/>
          </a:p>
        </p:txBody>
      </p:sp>
      <p:sp>
        <p:nvSpPr>
          <p:cNvPr id="200" name="Google Shape;20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206" name="Google Shape;206;p31"/>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are labeled in the form:</a:t>
            </a:r>
            <a:endParaRPr/>
          </a:p>
          <a:p>
            <a:pPr indent="0" lvl="0" marL="457200" marR="0" rtl="0" algn="l">
              <a:lnSpc>
                <a:spcPct val="100000"/>
              </a:lnSpc>
              <a:spcBef>
                <a:spcPts val="600"/>
              </a:spcBef>
              <a:spcAft>
                <a:spcPts val="0"/>
              </a:spcAft>
              <a:buNone/>
            </a:pPr>
            <a:r>
              <a:rPr lang="sv-SE">
                <a:latin typeface="Courier New"/>
                <a:ea typeface="Courier New"/>
                <a:cs typeface="Courier New"/>
                <a:sym typeface="Courier New"/>
              </a:rPr>
              <a:t>event [guard] / activity</a:t>
            </a:r>
            <a:endParaRPr>
              <a:latin typeface="Courier New"/>
              <a:ea typeface="Courier New"/>
              <a:cs typeface="Courier New"/>
              <a:sym typeface="Courier New"/>
            </a:endParaRPr>
          </a:p>
          <a:p>
            <a:pPr indent="-393700" lvl="0" marL="457200" rtl="0" algn="l">
              <a:spcBef>
                <a:spcPts val="1000"/>
              </a:spcBef>
              <a:spcAft>
                <a:spcPts val="0"/>
              </a:spcAft>
              <a:buSzPts val="2600"/>
              <a:buChar char="•"/>
            </a:pPr>
            <a:r>
              <a:rPr lang="sv-SE"/>
              <a:t>The controller is in the “self-test” mode after the test button is pressed, and leaves it when the rest button is pressed.</a:t>
            </a:r>
            <a:endParaRPr/>
          </a:p>
          <a:p>
            <a:pPr indent="-368300" lvl="1" marL="914400" rtl="0" algn="l">
              <a:spcBef>
                <a:spcPts val="0"/>
              </a:spcBef>
              <a:spcAft>
                <a:spcPts val="0"/>
              </a:spcAft>
              <a:buSzPts val="2200"/>
              <a:buChar char="•"/>
            </a:pPr>
            <a:r>
              <a:rPr lang="sv-SE"/>
              <a:t>Pressing self-test button is an </a:t>
            </a:r>
            <a:r>
              <a:rPr b="1" lang="sv-SE">
                <a:latin typeface="Courier New"/>
                <a:ea typeface="Courier New"/>
                <a:cs typeface="Courier New"/>
                <a:sym typeface="Courier New"/>
              </a:rPr>
              <a:t>event</a:t>
            </a:r>
            <a:r>
              <a:rPr b="1" lang="sv-SE"/>
              <a:t>.</a:t>
            </a:r>
            <a:endParaRPr b="1"/>
          </a:p>
          <a:p>
            <a:pPr indent="-368300" lvl="1" marL="914400" rtl="0" algn="l">
              <a:spcBef>
                <a:spcPts val="0"/>
              </a:spcBef>
              <a:spcAft>
                <a:spcPts val="0"/>
              </a:spcAft>
              <a:buSzPts val="2200"/>
              <a:buChar char="•"/>
            </a:pPr>
            <a:r>
              <a:rPr lang="sv-SE"/>
              <a:t>Pressing the rest button is an </a:t>
            </a:r>
            <a:r>
              <a:rPr b="1" lang="sv-SE">
                <a:latin typeface="Courier New"/>
                <a:ea typeface="Courier New"/>
                <a:cs typeface="Courier New"/>
                <a:sym typeface="Courier New"/>
              </a:rPr>
              <a:t>event</a:t>
            </a:r>
            <a:r>
              <a:rPr lang="sv-SE"/>
              <a:t>.</a:t>
            </a:r>
            <a:endParaRPr/>
          </a:p>
          <a:p>
            <a:pPr indent="-393700" lvl="0" marL="457200" rtl="0" algn="l">
              <a:spcBef>
                <a:spcPts val="0"/>
              </a:spcBef>
              <a:spcAft>
                <a:spcPts val="0"/>
              </a:spcAft>
              <a:buSzPts val="2600"/>
              <a:buChar char="•"/>
            </a:pPr>
            <a:r>
              <a:rPr lang="sv-SE"/>
              <a:t>The tank is in the “too-low” state when fuel level is below the threshold for N seconds.</a:t>
            </a:r>
            <a:endParaRPr/>
          </a:p>
          <a:p>
            <a:pPr indent="-368300" lvl="1" marL="914400" rtl="0" algn="l">
              <a:spcBef>
                <a:spcPts val="0"/>
              </a:spcBef>
              <a:spcAft>
                <a:spcPts val="0"/>
              </a:spcAft>
              <a:buSzPts val="2200"/>
              <a:buChar char="•"/>
            </a:pPr>
            <a:r>
              <a:rPr lang="sv-SE"/>
              <a:t>Fuel level below threshold for N seconds is a </a:t>
            </a:r>
            <a:r>
              <a:rPr b="1" lang="sv-SE">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Gumball Machine</a:t>
            </a:r>
            <a:endParaRPr/>
          </a:p>
        </p:txBody>
      </p:sp>
      <p:sp>
        <p:nvSpPr>
          <p:cNvPr id="213" name="Google Shape;213;p32"/>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Quarter</a:t>
            </a:r>
            <a:endParaRPr/>
          </a:p>
        </p:txBody>
      </p:sp>
      <p:sp>
        <p:nvSpPr>
          <p:cNvPr id="214" name="Google Shape;214;p32"/>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32"/>
          <p:cNvCxnSpPr>
            <a:stCxn id="214" idx="4"/>
            <a:endCxn id="213"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216" name="Google Shape;216;p32"/>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Quarter Inserted</a:t>
            </a:r>
            <a:endParaRPr/>
          </a:p>
        </p:txBody>
      </p:sp>
      <p:cxnSp>
        <p:nvCxnSpPr>
          <p:cNvPr id="217" name="Google Shape;217;p32"/>
          <p:cNvCxnSpPr>
            <a:stCxn id="213" idx="2"/>
            <a:endCxn id="216"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218" name="Google Shape;218;p32"/>
          <p:cNvSpPr txBox="1"/>
          <p:nvPr/>
        </p:nvSpPr>
        <p:spPr>
          <a:xfrm>
            <a:off x="4269907" y="251214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quarter</a:t>
            </a:r>
            <a:endParaRPr/>
          </a:p>
        </p:txBody>
      </p:sp>
      <p:cxnSp>
        <p:nvCxnSpPr>
          <p:cNvPr id="219" name="Google Shape;219;p32"/>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220" name="Google Shape;220;p32"/>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21" name="Google Shape;221;p32"/>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Gumball Sold</a:t>
            </a:r>
            <a:endParaRPr/>
          </a:p>
        </p:txBody>
      </p:sp>
      <p:cxnSp>
        <p:nvCxnSpPr>
          <p:cNvPr id="222" name="Google Shape;222;p32"/>
          <p:cNvCxnSpPr>
            <a:endCxn id="221"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23" name="Google Shape;223;p32"/>
          <p:cNvSpPr txBox="1"/>
          <p:nvPr/>
        </p:nvSpPr>
        <p:spPr>
          <a:xfrm>
            <a:off x="5362020" y="3057080"/>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turns crank</a:t>
            </a:r>
            <a:endParaRPr/>
          </a:p>
        </p:txBody>
      </p:sp>
      <p:sp>
        <p:nvSpPr>
          <p:cNvPr id="224" name="Google Shape;224;p32"/>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Gumballs</a:t>
            </a:r>
            <a:endParaRPr/>
          </a:p>
        </p:txBody>
      </p:sp>
      <p:cxnSp>
        <p:nvCxnSpPr>
          <p:cNvPr id="225" name="Google Shape;225;p32"/>
          <p:cNvCxnSpPr>
            <a:endCxn id="224"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26" name="Google Shape;226;p32"/>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&gt; 0]</a:t>
            </a:r>
            <a:endParaRPr/>
          </a:p>
        </p:txBody>
      </p:sp>
      <p:sp>
        <p:nvSpPr>
          <p:cNvPr id="227" name="Google Shape;227;p32"/>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28" name="Google Shape;228;p32"/>
          <p:cNvSpPr txBox="1"/>
          <p:nvPr/>
        </p:nvSpPr>
        <p:spPr>
          <a:xfrm>
            <a:off x="7009463" y="3278633"/>
            <a:ext cx="1571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&gt; 0] / dispense gumball</a:t>
            </a:r>
            <a:endParaRPr/>
          </a:p>
        </p:txBody>
      </p:sp>
      <p:sp>
        <p:nvSpPr>
          <p:cNvPr id="229" name="Google Shape;229;p32"/>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30" name="Google Shape;230;p32"/>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[gumballs -1 = 0] / dispense gumball</a:t>
            </a:r>
            <a:endParaRPr/>
          </a:p>
        </p:txBody>
      </p:sp>
      <p:sp>
        <p:nvSpPr>
          <p:cNvPr id="231" name="Google Shape;23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37" name="Google Shape;237;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38" name="Google Shape;238;p33"/>
          <p:cNvSpPr txBox="1"/>
          <p:nvPr>
            <p:ph idx="1" type="body"/>
          </p:nvPr>
        </p:nvSpPr>
        <p:spPr>
          <a:xfrm>
            <a:off x="4692275" y="1597163"/>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an event occurs and no transition is valid, then the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sv-SE" sz="2400">
                <a:solidFill>
                  <a:schemeClr val="dk1"/>
                </a:solidFill>
              </a:rPr>
              <a:t>last bill ejected [balance &gt; 0 &amp;&amp; balance &gt;= needed]</a:t>
            </a:r>
            <a:endParaRPr b="1" sz="2400">
              <a:solidFill>
                <a:schemeClr val="dk1"/>
              </a:solidFill>
            </a:endParaRPr>
          </a:p>
        </p:txBody>
      </p:sp>
      <p:sp>
        <p:nvSpPr>
          <p:cNvPr id="239" name="Google Shape;239;p33"/>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40" name="Google Shape;240;p33"/>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 0]</a:t>
            </a:r>
            <a:endParaRPr/>
          </a:p>
        </p:txBody>
      </p:sp>
      <p:sp>
        <p:nvSpPr>
          <p:cNvPr id="241" name="Google Shape;241;p33"/>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42" name="Google Shape;242;p33"/>
          <p:cNvCxnSpPr>
            <a:stCxn id="239" idx="2"/>
            <a:endCxn id="241"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43" name="Google Shape;243;p33"/>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44" name="Google Shape;244;p33"/>
          <p:cNvCxnSpPr>
            <a:stCxn id="239" idx="2"/>
            <a:endCxn id="243"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45" name="Google Shape;245;p33"/>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last bill ejected</a:t>
            </a:r>
            <a:endParaRPr/>
          </a:p>
          <a:p>
            <a:pPr indent="0" lvl="0" marL="0" rtl="0" algn="l">
              <a:spcBef>
                <a:spcPts val="0"/>
              </a:spcBef>
              <a:spcAft>
                <a:spcPts val="0"/>
              </a:spcAft>
              <a:buNone/>
            </a:pPr>
            <a:r>
              <a:rPr lang="sv-SE"/>
              <a:t>[balance &gt; 0 &amp;&amp; balance &lt; needed]  </a:t>
            </a:r>
            <a:endParaRPr/>
          </a:p>
        </p:txBody>
      </p:sp>
      <p:sp>
        <p:nvSpPr>
          <p:cNvPr id="246" name="Google Shape;24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Before and while building products, engineers analyze models to address design questions.</a:t>
            </a:r>
            <a:endParaRPr/>
          </a:p>
          <a:p>
            <a:pPr indent="-393700" lvl="0" marL="457200" marR="0" rtl="0" algn="l">
              <a:lnSpc>
                <a:spcPct val="100000"/>
              </a:lnSpc>
              <a:spcBef>
                <a:spcPts val="0"/>
              </a:spcBef>
              <a:spcAft>
                <a:spcPts val="0"/>
              </a:spcAft>
              <a:buSzPts val="2600"/>
              <a:buChar char="•"/>
            </a:pPr>
            <a:r>
              <a:rPr lang="sv-SE"/>
              <a:t>Software is no different.</a:t>
            </a:r>
            <a:endParaRPr/>
          </a:p>
          <a:p>
            <a:pPr indent="-419100" lvl="0" marL="457200" marR="0" rtl="0" algn="l">
              <a:lnSpc>
                <a:spcPct val="100000"/>
              </a:lnSpc>
              <a:spcBef>
                <a:spcPts val="0"/>
              </a:spcBef>
              <a:spcAft>
                <a:spcPts val="0"/>
              </a:spcAft>
              <a:buClr>
                <a:schemeClr val="dk1"/>
              </a:buClr>
              <a:buSzPts val="3000"/>
              <a:buFont typeface="Arial"/>
              <a:buChar char="•"/>
            </a:pPr>
            <a:r>
              <a:rPr lang="sv-SE"/>
              <a:t>Software models capture different ways that the software </a:t>
            </a:r>
            <a:r>
              <a:rPr i="1" lang="sv-SE"/>
              <a:t>behaves</a:t>
            </a:r>
            <a:r>
              <a:rPr lang="sv-SE"/>
              <a:t> during execution.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52" name="Google Shape;252;p34"/>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States can react to events and conditions without transitioning using internal activities.</a:t>
            </a:r>
            <a:endParaRPr sz="2400"/>
          </a:p>
        </p:txBody>
      </p:sp>
      <p:sp>
        <p:nvSpPr>
          <p:cNvPr id="253" name="Google Shape;253;p34"/>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dk1"/>
                </a:solidFill>
              </a:rPr>
              <a:t>entry</a:t>
            </a:r>
            <a:r>
              <a:rPr lang="sv-SE" sz="2400">
                <a:solidFill>
                  <a:schemeClr val="dk1"/>
                </a:solidFill>
              </a:rPr>
              <a:t> and </a:t>
            </a:r>
            <a:r>
              <a:rPr b="1" lang="sv-SE" sz="2400">
                <a:solidFill>
                  <a:schemeClr val="dk1"/>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until a transition occurs.</a:t>
            </a:r>
            <a:endParaRPr sz="24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On each “time step”.</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 without a self-transition.</a:t>
            </a:r>
            <a:endParaRPr sz="1800">
              <a:solidFill>
                <a:schemeClr val="dk1"/>
              </a:solidFill>
            </a:endParaRPr>
          </a:p>
        </p:txBody>
      </p:sp>
      <p:sp>
        <p:nvSpPr>
          <p:cNvPr id="254" name="Google Shape;254;p34"/>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55" name="Google Shape;25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sp>
        <p:nvSpPr>
          <p:cNvPr id="261" name="Google Shape;26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web site or by bringing the item to a designated maintenance station.</a:t>
            </a:r>
            <a:endParaRPr sz="2000"/>
          </a:p>
          <a:p>
            <a:pPr indent="0" lvl="0" marL="0" marR="0" rtl="0" algn="l">
              <a:lnSpc>
                <a:spcPct val="100000"/>
              </a:lnSpc>
              <a:spcBef>
                <a:spcPts val="600"/>
              </a:spcBef>
              <a:spcAft>
                <a:spcPts val="0"/>
              </a:spcAft>
              <a:buNone/>
            </a:pPr>
            <a:r>
              <a:rPr lang="sv-SE" sz="2000"/>
              <a:t>If the maintenance is requested by web and the customer is a US resident, the item is picked up from the customer. Otherwise, the customer will ship the item.</a:t>
            </a:r>
            <a:endParaRPr sz="2000"/>
          </a:p>
          <a:p>
            <a:pPr indent="0" lvl="0" marL="0" marR="0" rtl="0" algn="l">
              <a:lnSpc>
                <a:spcPct val="100000"/>
              </a:lnSpc>
              <a:spcBef>
                <a:spcPts val="600"/>
              </a:spcBef>
              <a:spcAft>
                <a:spcPts val="0"/>
              </a:spcAft>
              <a:buNone/>
            </a:pPr>
            <a:r>
              <a:rPr lang="sv-SE" sz="2000"/>
              <a:t>If the product is not covered by warranty or the warranty number is not valid, the item must be brought to a maintenance station. The station informs the customer of the estimated cost. Maintenance starts when the customer accepts the estimate. If the customer does not accept, the item is returned.</a:t>
            </a:r>
            <a:endParaRPr sz="2000"/>
          </a:p>
        </p:txBody>
      </p:sp>
      <p:sp>
        <p:nvSpPr>
          <p:cNvPr id="262" name="Google Shape;262;p35"/>
          <p:cNvSpPr/>
          <p:nvPr/>
        </p:nvSpPr>
        <p:spPr>
          <a:xfrm>
            <a:off x="5550250" y="2031794"/>
            <a:ext cx="1537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Maintenance</a:t>
            </a:r>
            <a:endParaRPr/>
          </a:p>
        </p:txBody>
      </p:sp>
      <p:sp>
        <p:nvSpPr>
          <p:cNvPr id="263" name="Google Shape;263;p35"/>
          <p:cNvSpPr/>
          <p:nvPr/>
        </p:nvSpPr>
        <p:spPr>
          <a:xfrm>
            <a:off x="1333700" y="2286969"/>
            <a:ext cx="1828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Pick Up</a:t>
            </a:r>
            <a:endParaRPr/>
          </a:p>
        </p:txBody>
      </p:sp>
      <p:sp>
        <p:nvSpPr>
          <p:cNvPr id="264" name="Google Shape;264;p35"/>
          <p:cNvSpPr/>
          <p:nvPr/>
        </p:nvSpPr>
        <p:spPr>
          <a:xfrm>
            <a:off x="3671825" y="3170206"/>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 No Warranty</a:t>
            </a:r>
            <a:endParaRPr/>
          </a:p>
        </p:txBody>
      </p:sp>
      <p:sp>
        <p:nvSpPr>
          <p:cNvPr id="265" name="Google Shape;265;p35"/>
          <p:cNvSpPr/>
          <p:nvPr/>
        </p:nvSpPr>
        <p:spPr>
          <a:xfrm>
            <a:off x="2950850"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Acceptance</a:t>
            </a:r>
            <a:endParaRPr/>
          </a:p>
        </p:txBody>
      </p:sp>
      <p:sp>
        <p:nvSpPr>
          <p:cNvPr id="266" name="Google Shape;266;p35"/>
          <p:cNvSpPr/>
          <p:nvPr/>
        </p:nvSpPr>
        <p:spPr>
          <a:xfrm>
            <a:off x="5199775" y="4628400"/>
            <a:ext cx="21405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Returning</a:t>
            </a:r>
            <a:endParaRPr/>
          </a:p>
        </p:txBody>
      </p:sp>
      <p:sp>
        <p:nvSpPr>
          <p:cNvPr id="267" name="Google Shape;26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sp>
        <p:nvSpPr>
          <p:cNvPr id="273" name="Google Shape;27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If the maintenance station cannot solve the problem, the product is sent to the regional headquarters (if in the US) or the main headquarters (otherwise). If the regional headquarters cannot solve the problem, the product is sent to main headquarters.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74" name="Google Shape;274;p36"/>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Station</a:t>
            </a:r>
            <a:endParaRPr/>
          </a:p>
        </p:txBody>
      </p:sp>
      <p:sp>
        <p:nvSpPr>
          <p:cNvPr id="275" name="Google Shape;275;p36"/>
          <p:cNvSpPr/>
          <p:nvPr/>
        </p:nvSpPr>
        <p:spPr>
          <a:xfrm>
            <a:off x="378792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Regional HQ</a:t>
            </a:r>
            <a:endParaRPr/>
          </a:p>
        </p:txBody>
      </p:sp>
      <p:sp>
        <p:nvSpPr>
          <p:cNvPr id="276" name="Google Shape;276;p36"/>
          <p:cNvSpPr/>
          <p:nvPr/>
        </p:nvSpPr>
        <p:spPr>
          <a:xfrm>
            <a:off x="6144475" y="2961213"/>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77" name="Google Shape;277;p36"/>
          <p:cNvSpPr/>
          <p:nvPr/>
        </p:nvSpPr>
        <p:spPr>
          <a:xfrm>
            <a:off x="2001700" y="372308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 for Component</a:t>
            </a:r>
            <a:endParaRPr/>
          </a:p>
        </p:txBody>
      </p:sp>
      <p:sp>
        <p:nvSpPr>
          <p:cNvPr id="278" name="Google Shape;278;p36"/>
          <p:cNvSpPr/>
          <p:nvPr/>
        </p:nvSpPr>
        <p:spPr>
          <a:xfrm>
            <a:off x="3411325" y="443342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Repaired</a:t>
            </a:r>
            <a:endParaRPr/>
          </a:p>
        </p:txBody>
      </p:sp>
      <p:sp>
        <p:nvSpPr>
          <p:cNvPr id="279" name="Google Shape;279;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br>
              <a:rPr lang="sv-SE"/>
            </a:br>
            <a:r>
              <a:rPr lang="sv-SE"/>
              <a:t>Maintenance</a:t>
            </a:r>
            <a:endParaRPr/>
          </a:p>
        </p:txBody>
      </p:sp>
      <p:pic>
        <p:nvPicPr>
          <p:cNvPr descr="scan0003.jpg" id="285" name="Google Shape;285;p37"/>
          <p:cNvPicPr preferRelativeResize="0"/>
          <p:nvPr/>
        </p:nvPicPr>
        <p:blipFill>
          <a:blip r:embed="rId3">
            <a:alphaModFix/>
          </a:blip>
          <a:stretch>
            <a:fillRect/>
          </a:stretch>
        </p:blipFill>
        <p:spPr>
          <a:xfrm>
            <a:off x="4007197" y="445400"/>
            <a:ext cx="5085378" cy="4698125"/>
          </a:xfrm>
          <a:prstGeom prst="rect">
            <a:avLst/>
          </a:prstGeom>
          <a:noFill/>
          <a:ln>
            <a:noFill/>
          </a:ln>
        </p:spPr>
      </p:pic>
      <p:sp>
        <p:nvSpPr>
          <p:cNvPr id="286" name="Google Shape;28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Space</a:t>
            </a:r>
            <a:endParaRPr/>
          </a:p>
        </p:txBody>
      </p:sp>
      <p:sp>
        <p:nvSpPr>
          <p:cNvPr id="292" name="Google Shape;29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systems have an </a:t>
            </a:r>
            <a:r>
              <a:rPr i="1" lang="sv-SE"/>
              <a:t>infinite</a:t>
            </a:r>
            <a:r>
              <a:rPr lang="sv-SE"/>
              <a:t> number of states.</a:t>
            </a:r>
            <a:endParaRPr/>
          </a:p>
          <a:p>
            <a:pPr indent="-368300" lvl="1" marL="914400" marR="0" rtl="0" algn="l">
              <a:lnSpc>
                <a:spcPct val="100000"/>
              </a:lnSpc>
              <a:spcBef>
                <a:spcPts val="0"/>
              </a:spcBef>
              <a:spcAft>
                <a:spcPts val="0"/>
              </a:spcAft>
              <a:buSzPts val="2200"/>
              <a:buChar char="•"/>
            </a:pPr>
            <a:r>
              <a:rPr lang="sv-SE"/>
              <a:t>For a communication protocol, there are an infinite number of possible messages that can be passed.</a:t>
            </a:r>
            <a:endParaRPr/>
          </a:p>
          <a:p>
            <a:pPr indent="-393700" lvl="0" marL="457200" marR="0" rtl="0" algn="l">
              <a:lnSpc>
                <a:spcPct val="100000"/>
              </a:lnSpc>
              <a:spcBef>
                <a:spcPts val="0"/>
              </a:spcBef>
              <a:spcAft>
                <a:spcPts val="0"/>
              </a:spcAft>
              <a:buSzPts val="2600"/>
              <a:buChar char="•"/>
            </a:pPr>
            <a:r>
              <a:rPr lang="sv-SE"/>
              <a:t>Non-finite components must be ignored or abstracted until the model is finite.</a:t>
            </a:r>
            <a:endParaRPr/>
          </a:p>
          <a:p>
            <a:pPr indent="-368300" lvl="1" marL="914400" marR="0" rtl="0" algn="l">
              <a:lnSpc>
                <a:spcPct val="100000"/>
              </a:lnSpc>
              <a:spcBef>
                <a:spcPts val="0"/>
              </a:spcBef>
              <a:spcAft>
                <a:spcPts val="0"/>
              </a:spcAft>
              <a:buSzPts val="2200"/>
              <a:buChar char="•"/>
            </a:pPr>
            <a:r>
              <a:rPr lang="sv-SE"/>
              <a:t>For the communication protocol, the message text </a:t>
            </a:r>
            <a:r>
              <a:rPr i="1" lang="sv-SE"/>
              <a:t>doesn’t matter</a:t>
            </a:r>
            <a:r>
              <a:rPr lang="sv-SE"/>
              <a:t>. How it is used does matter.</a:t>
            </a:r>
            <a:endParaRPr/>
          </a:p>
          <a:p>
            <a:pPr indent="-368300" lvl="1" marL="914400" marR="0" rtl="0" algn="l">
              <a:lnSpc>
                <a:spcPct val="100000"/>
              </a:lnSpc>
              <a:spcBef>
                <a:spcPts val="0"/>
              </a:spcBef>
              <a:spcAft>
                <a:spcPts val="0"/>
              </a:spcAft>
              <a:buSzPts val="2200"/>
              <a:buChar char="•"/>
            </a:pPr>
            <a:r>
              <a:rPr lang="sv-SE"/>
              <a:t>Requires an </a:t>
            </a:r>
            <a:r>
              <a:rPr i="1" lang="sv-SE"/>
              <a:t>abstraction function</a:t>
            </a:r>
            <a:r>
              <a:rPr lang="sv-SE"/>
              <a:t> to map back to the real system.</a:t>
            </a:r>
            <a:endParaRPr/>
          </a:p>
        </p:txBody>
      </p:sp>
      <p:sp>
        <p:nvSpPr>
          <p:cNvPr id="293" name="Google Shape;29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Abstraction Functions</a:t>
            </a:r>
            <a:endParaRPr/>
          </a:p>
        </p:txBody>
      </p:sp>
      <p:sp>
        <p:nvSpPr>
          <p:cNvPr id="299" name="Google Shape;299;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can link a concrete state to a model state through an </a:t>
            </a:r>
            <a:r>
              <a:rPr i="1" lang="sv-SE"/>
              <a:t>abstraction function</a:t>
            </a:r>
            <a:r>
              <a:rPr lang="sv-SE"/>
              <a:t>. </a:t>
            </a:r>
            <a:endParaRPr/>
          </a:p>
          <a:p>
            <a:pPr indent="-368300" lvl="1" marL="914400" marR="0" rtl="0" algn="l">
              <a:lnSpc>
                <a:spcPct val="100000"/>
              </a:lnSpc>
              <a:spcBef>
                <a:spcPts val="0"/>
              </a:spcBef>
              <a:spcAft>
                <a:spcPts val="0"/>
              </a:spcAft>
              <a:buSzPts val="2200"/>
              <a:buChar char="•"/>
            </a:pPr>
            <a:r>
              <a:rPr lang="sv-SE"/>
              <a:t>Translates the real program to a model by stripping away details.</a:t>
            </a:r>
            <a:endParaRPr/>
          </a:p>
          <a:p>
            <a:pPr indent="-368300" lvl="1" marL="914400" marR="0" rtl="0" algn="l">
              <a:lnSpc>
                <a:spcPct val="100000"/>
              </a:lnSpc>
              <a:spcBef>
                <a:spcPts val="0"/>
              </a:spcBef>
              <a:spcAft>
                <a:spcPts val="0"/>
              </a:spcAft>
              <a:buSzPts val="2200"/>
              <a:buChar char="•"/>
            </a:pPr>
            <a:r>
              <a:rPr lang="sv-SE"/>
              <a:t>Groups states that only differ through details abstracted from the model. </a:t>
            </a:r>
            <a:endParaRPr/>
          </a:p>
          <a:p>
            <a:pPr indent="-368300" lvl="1" marL="914400" marR="0" rtl="0" algn="l">
              <a:lnSpc>
                <a:spcPct val="100000"/>
              </a:lnSpc>
              <a:spcBef>
                <a:spcPts val="0"/>
              </a:spcBef>
              <a:spcAft>
                <a:spcPts val="0"/>
              </a:spcAft>
              <a:buSzPts val="2200"/>
              <a:buChar char="•"/>
            </a:pPr>
            <a:r>
              <a:rPr lang="sv-SE"/>
              <a:t>This has two effects:</a:t>
            </a:r>
            <a:endParaRPr/>
          </a:p>
          <a:p>
            <a:pPr indent="-342900" lvl="2" marL="1371600" marR="0" rtl="0" algn="l">
              <a:lnSpc>
                <a:spcPct val="100000"/>
              </a:lnSpc>
              <a:spcBef>
                <a:spcPts val="0"/>
              </a:spcBef>
              <a:spcAft>
                <a:spcPts val="0"/>
              </a:spcAft>
              <a:buSzPts val="1800"/>
              <a:buChar char="•"/>
            </a:pPr>
            <a:r>
              <a:rPr lang="sv-SE"/>
              <a:t>Sequences of transitions are collapsed into fewer execution steps. </a:t>
            </a:r>
            <a:endParaRPr/>
          </a:p>
          <a:p>
            <a:pPr indent="-342900" lvl="2" marL="1371600" marR="0" rtl="0" algn="l">
              <a:lnSpc>
                <a:spcPct val="100000"/>
              </a:lnSpc>
              <a:spcBef>
                <a:spcPts val="0"/>
              </a:spcBef>
              <a:spcAft>
                <a:spcPts val="0"/>
              </a:spcAft>
              <a:buSzPts val="1800"/>
              <a:buChar char="•"/>
            </a:pPr>
            <a:r>
              <a:rPr lang="sv-SE"/>
              <a:t>Nondeterminism can be introduced. </a:t>
            </a:r>
            <a:endParaRP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300" name="Google Shape;30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Abstraction Functions</a:t>
            </a:r>
            <a:endParaRPr/>
          </a:p>
        </p:txBody>
      </p:sp>
      <p:sp>
        <p:nvSpPr>
          <p:cNvPr id="306" name="Google Shape;306;p40"/>
          <p:cNvSpPr txBox="1"/>
          <p:nvPr>
            <p:ph idx="1" type="body"/>
          </p:nvPr>
        </p:nvSpPr>
        <p:spPr>
          <a:xfrm>
            <a:off x="258250" y="1282400"/>
            <a:ext cx="84288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This has two effects:</a:t>
            </a:r>
            <a:endParaRPr sz="2400"/>
          </a:p>
          <a:p>
            <a:pPr indent="-381000" lvl="0" marL="457200" marR="0" rtl="0" algn="l">
              <a:lnSpc>
                <a:spcPct val="100000"/>
              </a:lnSpc>
              <a:spcBef>
                <a:spcPts val="600"/>
              </a:spcBef>
              <a:spcAft>
                <a:spcPts val="0"/>
              </a:spcAft>
              <a:buSzPts val="2400"/>
              <a:buChar char="•"/>
            </a:pPr>
            <a:r>
              <a:rPr lang="sv-SE" sz="2400"/>
              <a:t>Sequences of transitions </a:t>
            </a:r>
            <a:br>
              <a:rPr lang="sv-SE" sz="2400"/>
            </a:br>
            <a:r>
              <a:rPr lang="sv-SE" sz="2400"/>
              <a:t>are collapsed into fewer </a:t>
            </a:r>
            <a:br>
              <a:rPr lang="sv-SE" sz="2400"/>
            </a:br>
            <a:r>
              <a:rPr lang="sv-SE" sz="2400"/>
              <a:t>execution steps.</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ts val="2400"/>
              <a:buChar char="•"/>
            </a:pPr>
            <a:r>
              <a:rPr lang="sv-SE" sz="2400"/>
              <a:t>Nondeterminism can </a:t>
            </a:r>
            <a:br>
              <a:rPr lang="sv-SE" sz="2400"/>
            </a:br>
            <a:r>
              <a:rPr lang="sv-SE" sz="2400"/>
              <a:t>be introduced. </a:t>
            </a:r>
            <a:endParaRPr sz="2400"/>
          </a:p>
          <a:p>
            <a:pPr indent="0" lvl="0" marL="457200" marR="0" rtl="0" algn="l">
              <a:lnSpc>
                <a:spcPct val="100000"/>
              </a:lnSpc>
              <a:spcBef>
                <a:spcPts val="600"/>
              </a:spcBef>
              <a:spcAft>
                <a:spcPts val="0"/>
              </a:spcAft>
              <a:buNone/>
            </a:pPr>
            <a:r>
              <a:t/>
            </a:r>
            <a:endParaRPr sz="2400"/>
          </a:p>
          <a:p>
            <a:pPr indent="0" lvl="0" marL="914400" marR="0" rtl="0" algn="l">
              <a:lnSpc>
                <a:spcPct val="100000"/>
              </a:lnSpc>
              <a:spcBef>
                <a:spcPts val="600"/>
              </a:spcBef>
              <a:spcAft>
                <a:spcPts val="0"/>
              </a:spcAft>
              <a:buNone/>
            </a:pPr>
            <a:r>
              <a:t/>
            </a:r>
            <a:endParaRPr sz="2400"/>
          </a:p>
        </p:txBody>
      </p:sp>
      <p:sp>
        <p:nvSpPr>
          <p:cNvPr id="307" name="Google Shape;307;p40"/>
          <p:cNvSpPr/>
          <p:nvPr/>
        </p:nvSpPr>
        <p:spPr>
          <a:xfrm>
            <a:off x="4700613"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0;</a:t>
            </a:r>
            <a:endParaRPr/>
          </a:p>
        </p:txBody>
      </p:sp>
      <p:sp>
        <p:nvSpPr>
          <p:cNvPr id="308" name="Google Shape;308;p40"/>
          <p:cNvSpPr/>
          <p:nvPr/>
        </p:nvSpPr>
        <p:spPr>
          <a:xfrm>
            <a:off x="5802738"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1;</a:t>
            </a:r>
            <a:endParaRPr/>
          </a:p>
        </p:txBody>
      </p:sp>
      <p:cxnSp>
        <p:nvCxnSpPr>
          <p:cNvPr id="309" name="Google Shape;309;p40"/>
          <p:cNvCxnSpPr>
            <a:stCxn id="307" idx="3"/>
            <a:endCxn id="308" idx="1"/>
          </p:cNvCxnSpPr>
          <p:nvPr/>
        </p:nvCxnSpPr>
        <p:spPr>
          <a:xfrm>
            <a:off x="5380413"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40"/>
          <p:cNvSpPr/>
          <p:nvPr/>
        </p:nvSpPr>
        <p:spPr>
          <a:xfrm>
            <a:off x="6904863"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0;</a:t>
            </a:r>
            <a:endParaRPr/>
          </a:p>
        </p:txBody>
      </p:sp>
      <p:cxnSp>
        <p:nvCxnSpPr>
          <p:cNvPr id="311" name="Google Shape;311;p40"/>
          <p:cNvCxnSpPr>
            <a:stCxn id="308" idx="3"/>
            <a:endCxn id="310" idx="1"/>
          </p:cNvCxnSpPr>
          <p:nvPr/>
        </p:nvCxnSpPr>
        <p:spPr>
          <a:xfrm>
            <a:off x="6482538"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40"/>
          <p:cNvSpPr/>
          <p:nvPr/>
        </p:nvSpPr>
        <p:spPr>
          <a:xfrm>
            <a:off x="8006988" y="1382184"/>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1;</a:t>
            </a:r>
            <a:endParaRPr/>
          </a:p>
        </p:txBody>
      </p:sp>
      <p:cxnSp>
        <p:nvCxnSpPr>
          <p:cNvPr id="313" name="Google Shape;313;p40"/>
          <p:cNvCxnSpPr>
            <a:stCxn id="310" idx="3"/>
            <a:endCxn id="312" idx="1"/>
          </p:cNvCxnSpPr>
          <p:nvPr/>
        </p:nvCxnSpPr>
        <p:spPr>
          <a:xfrm>
            <a:off x="7584663" y="17009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4" name="Google Shape;314;p40"/>
          <p:cNvSpPr/>
          <p:nvPr/>
        </p:nvSpPr>
        <p:spPr>
          <a:xfrm>
            <a:off x="5656625" y="2343234"/>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t/>
            </a:r>
            <a:endParaRPr/>
          </a:p>
        </p:txBody>
      </p:sp>
      <p:sp>
        <p:nvSpPr>
          <p:cNvPr id="315" name="Google Shape;315;p40"/>
          <p:cNvSpPr/>
          <p:nvPr/>
        </p:nvSpPr>
        <p:spPr>
          <a:xfrm>
            <a:off x="6758750" y="2343234"/>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cxnSp>
        <p:nvCxnSpPr>
          <p:cNvPr id="316" name="Google Shape;316;p40"/>
          <p:cNvCxnSpPr>
            <a:stCxn id="314" idx="3"/>
            <a:endCxn id="315" idx="1"/>
          </p:cNvCxnSpPr>
          <p:nvPr/>
        </p:nvCxnSpPr>
        <p:spPr>
          <a:xfrm>
            <a:off x="6336425" y="2607534"/>
            <a:ext cx="422400" cy="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40"/>
          <p:cNvSpPr txBox="1"/>
          <p:nvPr/>
        </p:nvSpPr>
        <p:spPr>
          <a:xfrm>
            <a:off x="3619625" y="1566028"/>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Program:</a:t>
            </a:r>
            <a:endParaRPr/>
          </a:p>
        </p:txBody>
      </p:sp>
      <p:sp>
        <p:nvSpPr>
          <p:cNvPr id="318" name="Google Shape;318;p40"/>
          <p:cNvSpPr txBox="1"/>
          <p:nvPr/>
        </p:nvSpPr>
        <p:spPr>
          <a:xfrm>
            <a:off x="4616838" y="2506903"/>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Model:</a:t>
            </a:r>
            <a:endParaRPr/>
          </a:p>
        </p:txBody>
      </p:sp>
      <p:sp>
        <p:nvSpPr>
          <p:cNvPr id="319" name="Google Shape;319;p40"/>
          <p:cNvSpPr/>
          <p:nvPr/>
        </p:nvSpPr>
        <p:spPr>
          <a:xfrm>
            <a:off x="4644888" y="3095372"/>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0;</a:t>
            </a:r>
            <a:endParaRPr/>
          </a:p>
        </p:txBody>
      </p:sp>
      <p:sp>
        <p:nvSpPr>
          <p:cNvPr id="320" name="Google Shape;320;p40"/>
          <p:cNvSpPr/>
          <p:nvPr/>
        </p:nvSpPr>
        <p:spPr>
          <a:xfrm>
            <a:off x="5747013" y="3095372"/>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0;</a:t>
            </a:r>
            <a:endParaRPr/>
          </a:p>
        </p:txBody>
      </p:sp>
      <p:cxnSp>
        <p:nvCxnSpPr>
          <p:cNvPr id="321" name="Google Shape;321;p40"/>
          <p:cNvCxnSpPr>
            <a:stCxn id="319" idx="3"/>
            <a:endCxn id="320" idx="1"/>
          </p:cNvCxnSpPr>
          <p:nvPr/>
        </p:nvCxnSpPr>
        <p:spPr>
          <a:xfrm>
            <a:off x="5324688" y="3414122"/>
            <a:ext cx="422400" cy="0"/>
          </a:xfrm>
          <a:prstGeom prst="straightConnector1">
            <a:avLst/>
          </a:prstGeom>
          <a:noFill/>
          <a:ln cap="flat" cmpd="sng" w="9525">
            <a:solidFill>
              <a:schemeClr val="dk2"/>
            </a:solidFill>
            <a:prstDash val="solid"/>
            <a:round/>
            <a:headEnd len="med" w="med" type="none"/>
            <a:tailEnd len="med" w="med" type="triangle"/>
          </a:ln>
        </p:spPr>
      </p:cxnSp>
      <p:sp>
        <p:nvSpPr>
          <p:cNvPr id="322" name="Google Shape;322;p40"/>
          <p:cNvSpPr/>
          <p:nvPr/>
        </p:nvSpPr>
        <p:spPr>
          <a:xfrm>
            <a:off x="4603100" y="3854616"/>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rPr lang="sv-SE"/>
              <a:t>z = 1;</a:t>
            </a:r>
            <a:endParaRPr/>
          </a:p>
        </p:txBody>
      </p:sp>
      <p:sp>
        <p:nvSpPr>
          <p:cNvPr id="323" name="Google Shape;323;p40"/>
          <p:cNvSpPr/>
          <p:nvPr/>
        </p:nvSpPr>
        <p:spPr>
          <a:xfrm>
            <a:off x="5705225" y="3854616"/>
            <a:ext cx="679800" cy="63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1;</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rPr lang="sv-SE"/>
              <a:t>z = 1;</a:t>
            </a:r>
            <a:endParaRPr/>
          </a:p>
        </p:txBody>
      </p:sp>
      <p:cxnSp>
        <p:nvCxnSpPr>
          <p:cNvPr id="324" name="Google Shape;324;p40"/>
          <p:cNvCxnSpPr>
            <a:stCxn id="322" idx="3"/>
            <a:endCxn id="323" idx="1"/>
          </p:cNvCxnSpPr>
          <p:nvPr/>
        </p:nvCxnSpPr>
        <p:spPr>
          <a:xfrm>
            <a:off x="5282900" y="4173366"/>
            <a:ext cx="422400" cy="0"/>
          </a:xfrm>
          <a:prstGeom prst="straightConnector1">
            <a:avLst/>
          </a:prstGeom>
          <a:noFill/>
          <a:ln cap="flat" cmpd="sng" w="9525">
            <a:solidFill>
              <a:schemeClr val="dk2"/>
            </a:solidFill>
            <a:prstDash val="solid"/>
            <a:round/>
            <a:headEnd len="med" w="med" type="none"/>
            <a:tailEnd len="med" w="med" type="triangle"/>
          </a:ln>
        </p:spPr>
      </p:cxnSp>
      <p:sp>
        <p:nvSpPr>
          <p:cNvPr id="325" name="Google Shape;325;p40"/>
          <p:cNvSpPr/>
          <p:nvPr/>
        </p:nvSpPr>
        <p:spPr>
          <a:xfrm>
            <a:off x="7599275" y="3202641"/>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0;</a:t>
            </a:r>
            <a:endParaRPr/>
          </a:p>
          <a:p>
            <a:pPr indent="0" lvl="0" marL="0" rtl="0" algn="l">
              <a:spcBef>
                <a:spcPts val="0"/>
              </a:spcBef>
              <a:spcAft>
                <a:spcPts val="0"/>
              </a:spcAft>
              <a:buNone/>
            </a:pPr>
            <a:r>
              <a:t/>
            </a:r>
            <a:endParaRPr/>
          </a:p>
        </p:txBody>
      </p:sp>
      <p:sp>
        <p:nvSpPr>
          <p:cNvPr id="326" name="Google Shape;326;p40"/>
          <p:cNvSpPr/>
          <p:nvPr/>
        </p:nvSpPr>
        <p:spPr>
          <a:xfrm>
            <a:off x="7169400" y="3963291"/>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0;</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sp>
        <p:nvSpPr>
          <p:cNvPr id="327" name="Google Shape;327;p40"/>
          <p:cNvSpPr txBox="1"/>
          <p:nvPr/>
        </p:nvSpPr>
        <p:spPr>
          <a:xfrm>
            <a:off x="3563900" y="3279216"/>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Program:</a:t>
            </a:r>
            <a:endParaRPr/>
          </a:p>
        </p:txBody>
      </p:sp>
      <p:sp>
        <p:nvSpPr>
          <p:cNvPr id="328" name="Google Shape;328;p40"/>
          <p:cNvSpPr txBox="1"/>
          <p:nvPr/>
        </p:nvSpPr>
        <p:spPr>
          <a:xfrm>
            <a:off x="6518188" y="3279216"/>
            <a:ext cx="989700" cy="1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Model:</a:t>
            </a:r>
            <a:endParaRPr/>
          </a:p>
        </p:txBody>
      </p:sp>
      <p:cxnSp>
        <p:nvCxnSpPr>
          <p:cNvPr id="329" name="Google Shape;329;p40"/>
          <p:cNvCxnSpPr/>
          <p:nvPr/>
        </p:nvCxnSpPr>
        <p:spPr>
          <a:xfrm>
            <a:off x="-12" y="2961619"/>
            <a:ext cx="9144000" cy="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40"/>
          <p:cNvSpPr/>
          <p:nvPr/>
        </p:nvSpPr>
        <p:spPr>
          <a:xfrm>
            <a:off x="8041600" y="3960478"/>
            <a:ext cx="679800" cy="5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 1;</a:t>
            </a:r>
            <a:endParaRPr/>
          </a:p>
          <a:p>
            <a:pPr indent="0" lvl="0" marL="0" rtl="0" algn="l">
              <a:spcBef>
                <a:spcPts val="0"/>
              </a:spcBef>
              <a:spcAft>
                <a:spcPts val="0"/>
              </a:spcAft>
              <a:buNone/>
            </a:pPr>
            <a:r>
              <a:rPr lang="sv-SE"/>
              <a:t>y = 1;</a:t>
            </a:r>
            <a:endParaRPr/>
          </a:p>
          <a:p>
            <a:pPr indent="0" lvl="0" marL="0" rtl="0" algn="l">
              <a:spcBef>
                <a:spcPts val="0"/>
              </a:spcBef>
              <a:spcAft>
                <a:spcPts val="0"/>
              </a:spcAft>
              <a:buNone/>
            </a:pPr>
            <a:r>
              <a:t/>
            </a:r>
            <a:endParaRPr/>
          </a:p>
        </p:txBody>
      </p:sp>
      <p:cxnSp>
        <p:nvCxnSpPr>
          <p:cNvPr id="331" name="Google Shape;331;p40"/>
          <p:cNvCxnSpPr>
            <a:stCxn id="325" idx="2"/>
            <a:endCxn id="326" idx="0"/>
          </p:cNvCxnSpPr>
          <p:nvPr/>
        </p:nvCxnSpPr>
        <p:spPr>
          <a:xfrm flipH="1">
            <a:off x="7509275" y="3731241"/>
            <a:ext cx="429900" cy="232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0"/>
          <p:cNvCxnSpPr>
            <a:stCxn id="325" idx="2"/>
            <a:endCxn id="330" idx="0"/>
          </p:cNvCxnSpPr>
          <p:nvPr/>
        </p:nvCxnSpPr>
        <p:spPr>
          <a:xfrm>
            <a:off x="7939175" y="3731241"/>
            <a:ext cx="442200" cy="229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Secret Panel Controller</a:t>
            </a:r>
            <a:endParaRPr/>
          </a:p>
        </p:txBody>
      </p:sp>
      <p:sp>
        <p:nvSpPr>
          <p:cNvPr id="339" name="Google Shape;339;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the controller of a secret panel in Dracula’s castle. </a:t>
            </a:r>
            <a:endParaRPr sz="2400"/>
          </a:p>
          <a:p>
            <a:pPr indent="0" lvl="0" marL="0" marR="0" rtl="0" algn="l">
              <a:lnSpc>
                <a:spcPct val="100000"/>
              </a:lnSpc>
              <a:spcBef>
                <a:spcPts val="600"/>
              </a:spcBef>
              <a:spcAft>
                <a:spcPts val="0"/>
              </a:spcAft>
              <a:buNone/>
            </a:pPr>
            <a:r>
              <a:rPr lang="sv-SE" sz="20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endParaRPr sz="2000"/>
          </a:p>
        </p:txBody>
      </p:sp>
      <p:sp>
        <p:nvSpPr>
          <p:cNvPr id="340" name="Google Shape;34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346" name="Google Shape;346;p42"/>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a:t>
            </a:r>
            <a:endParaRPr/>
          </a:p>
        </p:txBody>
      </p:sp>
      <p:sp>
        <p:nvSpPr>
          <p:cNvPr id="347" name="Google Shape;347;p42"/>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42"/>
          <p:cNvCxnSpPr>
            <a:stCxn id="347" idx="6"/>
            <a:endCxn id="346"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349" name="Google Shape;349;p42"/>
          <p:cNvSpPr/>
          <p:nvPr/>
        </p:nvSpPr>
        <p:spPr>
          <a:xfrm>
            <a:off x="6029275" y="1626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350" name="Google Shape;350;p42"/>
          <p:cNvSpPr/>
          <p:nvPr/>
        </p:nvSpPr>
        <p:spPr>
          <a:xfrm>
            <a:off x="6029275"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 Revealed</a:t>
            </a:r>
            <a:endParaRPr/>
          </a:p>
        </p:txBody>
      </p:sp>
      <p:sp>
        <p:nvSpPr>
          <p:cNvPr id="351" name="Google Shape;351;p42"/>
          <p:cNvSpPr/>
          <p:nvPr/>
        </p:nvSpPr>
        <p:spPr>
          <a:xfrm>
            <a:off x="6029275" y="3808556"/>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Monster Unleashed</a:t>
            </a:r>
            <a:endParaRPr/>
          </a:p>
        </p:txBody>
      </p:sp>
      <p:cxnSp>
        <p:nvCxnSpPr>
          <p:cNvPr id="352" name="Google Shape;352;p42"/>
          <p:cNvCxnSpPr>
            <a:stCxn id="346" idx="3"/>
            <a:endCxn id="350" idx="1"/>
          </p:cNvCxnSpPr>
          <p:nvPr/>
        </p:nvCxnSpPr>
        <p:spPr>
          <a:xfrm>
            <a:off x="3022600" y="2917331"/>
            <a:ext cx="3006600" cy="0"/>
          </a:xfrm>
          <a:prstGeom prst="straightConnector1">
            <a:avLst/>
          </a:prstGeom>
          <a:noFill/>
          <a:ln cap="flat" cmpd="sng" w="19050">
            <a:solidFill>
              <a:schemeClr val="dk2"/>
            </a:solidFill>
            <a:prstDash val="solid"/>
            <a:round/>
            <a:headEnd len="med" w="med" type="none"/>
            <a:tailEnd len="med" w="med" type="triangle"/>
          </a:ln>
        </p:spPr>
      </p:cxnSp>
      <p:sp>
        <p:nvSpPr>
          <p:cNvPr id="353" name="Google Shape;353;p42"/>
          <p:cNvSpPr txBox="1"/>
          <p:nvPr/>
        </p:nvSpPr>
        <p:spPr>
          <a:xfrm>
            <a:off x="3072225" y="2490000"/>
            <a:ext cx="27963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candle removed [door closed] / reveal lock</a:t>
            </a:r>
            <a:endParaRPr/>
          </a:p>
        </p:txBody>
      </p:sp>
      <p:cxnSp>
        <p:nvCxnSpPr>
          <p:cNvPr id="354" name="Google Shape;354;p42"/>
          <p:cNvCxnSpPr>
            <a:stCxn id="350" idx="0"/>
            <a:endCxn id="349" idx="2"/>
          </p:cNvCxnSpPr>
          <p:nvPr/>
        </p:nvCxnSpPr>
        <p:spPr>
          <a:xfrm rot="10800000">
            <a:off x="6643675" y="1998581"/>
            <a:ext cx="0" cy="732900"/>
          </a:xfrm>
          <a:prstGeom prst="straightConnector1">
            <a:avLst/>
          </a:prstGeom>
          <a:noFill/>
          <a:ln cap="flat" cmpd="sng" w="19050">
            <a:solidFill>
              <a:schemeClr val="dk2"/>
            </a:solidFill>
            <a:prstDash val="solid"/>
            <a:round/>
            <a:headEnd len="med" w="med" type="none"/>
            <a:tailEnd len="med" w="med" type="triangle"/>
          </a:ln>
        </p:spPr>
      </p:cxnSp>
      <p:sp>
        <p:nvSpPr>
          <p:cNvPr id="355" name="Google Shape;355;p42"/>
          <p:cNvSpPr txBox="1"/>
          <p:nvPr/>
        </p:nvSpPr>
        <p:spPr>
          <a:xfrm>
            <a:off x="6798550" y="208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in] / open safe</a:t>
            </a:r>
            <a:endParaRPr/>
          </a:p>
        </p:txBody>
      </p:sp>
      <p:cxnSp>
        <p:nvCxnSpPr>
          <p:cNvPr id="356" name="Google Shape;356;p42"/>
          <p:cNvCxnSpPr>
            <a:stCxn id="349" idx="1"/>
            <a:endCxn id="346" idx="0"/>
          </p:cNvCxnSpPr>
          <p:nvPr/>
        </p:nvCxnSpPr>
        <p:spPr>
          <a:xfrm flipH="1">
            <a:off x="2408275" y="1812581"/>
            <a:ext cx="3621000" cy="918900"/>
          </a:xfrm>
          <a:prstGeom prst="straightConnector1">
            <a:avLst/>
          </a:prstGeom>
          <a:noFill/>
          <a:ln cap="flat" cmpd="sng" w="19050">
            <a:solidFill>
              <a:schemeClr val="dk2"/>
            </a:solidFill>
            <a:prstDash val="solid"/>
            <a:round/>
            <a:headEnd len="med" w="med" type="none"/>
            <a:tailEnd len="med" w="med" type="triangle"/>
          </a:ln>
        </p:spPr>
      </p:cxnSp>
      <p:sp>
        <p:nvSpPr>
          <p:cNvPr id="357" name="Google Shape;357;p42"/>
          <p:cNvSpPr txBox="1"/>
          <p:nvPr/>
        </p:nvSpPr>
        <p:spPr>
          <a:xfrm>
            <a:off x="3022600" y="1739269"/>
            <a:ext cx="1902900" cy="3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safe closed / close panel</a:t>
            </a:r>
            <a:endParaRPr/>
          </a:p>
        </p:txBody>
      </p:sp>
      <p:cxnSp>
        <p:nvCxnSpPr>
          <p:cNvPr id="358" name="Google Shape;358;p42"/>
          <p:cNvCxnSpPr>
            <a:stCxn id="350" idx="2"/>
            <a:endCxn id="351" idx="0"/>
          </p:cNvCxnSpPr>
          <p:nvPr/>
        </p:nvCxnSpPr>
        <p:spPr>
          <a:xfrm>
            <a:off x="6643675" y="3103181"/>
            <a:ext cx="0" cy="705300"/>
          </a:xfrm>
          <a:prstGeom prst="straightConnector1">
            <a:avLst/>
          </a:prstGeom>
          <a:noFill/>
          <a:ln cap="flat" cmpd="sng" w="19050">
            <a:solidFill>
              <a:schemeClr val="dk2"/>
            </a:solidFill>
            <a:prstDash val="solid"/>
            <a:round/>
            <a:headEnd len="med" w="med" type="none"/>
            <a:tailEnd len="med" w="med" type="triangle"/>
          </a:ln>
        </p:spPr>
      </p:cxnSp>
      <p:sp>
        <p:nvSpPr>
          <p:cNvPr id="359" name="Google Shape;359;p42"/>
          <p:cNvSpPr txBox="1"/>
          <p:nvPr/>
        </p:nvSpPr>
        <p:spPr>
          <a:xfrm>
            <a:off x="6798550" y="31689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key turned [candle out] / release monster</a:t>
            </a:r>
            <a:endParaRPr/>
          </a:p>
        </p:txBody>
      </p:sp>
      <p:sp>
        <p:nvSpPr>
          <p:cNvPr id="360" name="Google Shape;36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1" name="Google Shape;361;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367" name="Google Shape;36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Each state reached by one or more test cases.</a:t>
            </a:r>
            <a:endParaRPr/>
          </a:p>
          <a:p>
            <a:pPr indent="-393700" lvl="0" marL="457200" marR="0" rtl="0" algn="l">
              <a:lnSpc>
                <a:spcPct val="100000"/>
              </a:lnSpc>
              <a:spcBef>
                <a:spcPts val="0"/>
              </a:spcBef>
              <a:spcAft>
                <a:spcPts val="0"/>
              </a:spcAft>
              <a:buSzPts val="2600"/>
              <a:buChar char="•"/>
            </a:pPr>
            <a:r>
              <a:rPr lang="sv-SE"/>
              <a:t>Like statement coverage - unless model has been placed in each state, faults cannot be revealed.</a:t>
            </a:r>
            <a:endParaRPr/>
          </a:p>
          <a:p>
            <a:pPr indent="-393700" lvl="0" marL="457200" marR="0" rtl="0" algn="l">
              <a:lnSpc>
                <a:spcPct val="100000"/>
              </a:lnSpc>
              <a:spcBef>
                <a:spcPts val="0"/>
              </a:spcBef>
              <a:spcAft>
                <a:spcPts val="0"/>
              </a:spcAft>
              <a:buSzPts val="2600"/>
              <a:buChar char="•"/>
            </a:pPr>
            <a:r>
              <a:rPr lang="sv-SE"/>
              <a:t>Easy to understand and obtain, but low fault-revealing power.</a:t>
            </a:r>
            <a:endParaRPr/>
          </a:p>
          <a:p>
            <a:pPr indent="-368300" lvl="1" marL="914400" marR="0" rtl="0" algn="l">
              <a:lnSpc>
                <a:spcPct val="100000"/>
              </a:lnSpc>
              <a:spcBef>
                <a:spcPts val="0"/>
              </a:spcBef>
              <a:spcAft>
                <a:spcPts val="0"/>
              </a:spcAft>
              <a:buSzPts val="2200"/>
              <a:buChar char="•"/>
            </a:pPr>
            <a:r>
              <a:rPr lang="sv-SE"/>
              <a:t>The software takes action during the </a:t>
            </a:r>
            <a:r>
              <a:rPr i="1" lang="sv-SE"/>
              <a:t>transitions</a:t>
            </a:r>
            <a:r>
              <a:rPr lang="sv-SE"/>
              <a:t>, and most states can be reached through multiple transitions.</a:t>
            </a:r>
            <a:endParaRPr/>
          </a:p>
        </p:txBody>
      </p:sp>
      <p:sp>
        <p:nvSpPr>
          <p:cNvPr id="368" name="Google Shape;36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Abstraction</a:t>
            </a:r>
            <a:r>
              <a:rPr lang="sv-SE"/>
              <a:t> - simplify a problem by identifying and focusing on important aspects while ignoring all other details.</a:t>
            </a:r>
            <a:endParaRPr/>
          </a:p>
          <a:p>
            <a:pPr indent="-393700" lvl="0" marL="457200" marR="0" rtl="0" algn="l">
              <a:lnSpc>
                <a:spcPct val="100000"/>
              </a:lnSpc>
              <a:spcBef>
                <a:spcPts val="0"/>
              </a:spcBef>
              <a:spcAft>
                <a:spcPts val="0"/>
              </a:spcAft>
              <a:buSzPts val="2600"/>
              <a:buChar char="•"/>
            </a:pPr>
            <a:r>
              <a:rPr lang="sv-SE"/>
              <a:t>Key to solving </a:t>
            </a:r>
            <a:r>
              <a:rPr i="1" lang="sv-SE"/>
              <a:t>many</a:t>
            </a:r>
            <a:r>
              <a:rPr lang="sv-SE"/>
              <a:t> computing problems.</a:t>
            </a:r>
            <a:endParaRPr/>
          </a:p>
          <a:p>
            <a:pPr indent="-368300" lvl="1" marL="914400" marR="0" rtl="0" algn="l">
              <a:lnSpc>
                <a:spcPct val="100000"/>
              </a:lnSpc>
              <a:spcBef>
                <a:spcPts val="0"/>
              </a:spcBef>
              <a:spcAft>
                <a:spcPts val="0"/>
              </a:spcAft>
              <a:buSzPts val="2200"/>
              <a:buChar char="•"/>
            </a:pPr>
            <a:r>
              <a:rPr lang="sv-SE"/>
              <a:t>Solve a simpler version, then apply to the big problem.</a:t>
            </a:r>
            <a:endParaRPr/>
          </a:p>
          <a:p>
            <a:pPr indent="-393700" lvl="0" marL="457200" marR="0" rtl="0" algn="l">
              <a:lnSpc>
                <a:spcPct val="100000"/>
              </a:lnSpc>
              <a:spcBef>
                <a:spcPts val="0"/>
              </a:spcBef>
              <a:spcAft>
                <a:spcPts val="0"/>
              </a:spcAft>
              <a:buSzPts val="2600"/>
              <a:buChar char="•"/>
            </a:pPr>
            <a:r>
              <a:rPr lang="sv-SE"/>
              <a:t>A </a:t>
            </a:r>
            <a:r>
              <a:rPr b="1" lang="sv-SE"/>
              <a:t>model</a:t>
            </a:r>
            <a:r>
              <a:rPr lang="sv-SE"/>
              <a:t> is a simplified representation of an artifact, focusing on one facet of that artifact.</a:t>
            </a:r>
            <a:endParaRPr/>
          </a:p>
          <a:p>
            <a:pPr indent="-368300" lvl="1" marL="914400" marR="0" rtl="0" algn="l">
              <a:lnSpc>
                <a:spcPct val="100000"/>
              </a:lnSpc>
              <a:spcBef>
                <a:spcPts val="0"/>
              </a:spcBef>
              <a:spcAft>
                <a:spcPts val="0"/>
              </a:spcAft>
              <a:buSzPts val="2200"/>
              <a:buChar char="•"/>
            </a:pPr>
            <a:r>
              <a:rPr lang="sv-SE"/>
              <a:t>The model ignores </a:t>
            </a:r>
            <a:r>
              <a:rPr i="1" lang="sv-SE"/>
              <a:t>all </a:t>
            </a:r>
            <a:r>
              <a:rPr lang="sv-SE"/>
              <a:t>other elements of that artifact.</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374" name="Google Shape;37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the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A faulty system could violate any of these precondition, postcondition pairs.</a:t>
            </a:r>
            <a:endParaRPr/>
          </a:p>
          <a:p>
            <a:pPr indent="-393700" lvl="0" marL="457200" marR="0" rtl="0" algn="l">
              <a:lnSpc>
                <a:spcPct val="100000"/>
              </a:lnSpc>
              <a:spcBef>
                <a:spcPts val="0"/>
              </a:spcBef>
              <a:spcAft>
                <a:spcPts val="0"/>
              </a:spcAft>
              <a:buSzPts val="2600"/>
              <a:buChar char="•"/>
            </a:pPr>
            <a:r>
              <a:rPr lang="sv-SE"/>
              <a:t>Coverage requires that every transition be covered by one or more test cases.</a:t>
            </a:r>
            <a:endParaRPr/>
          </a:p>
          <a:p>
            <a:pPr indent="-368300" lvl="1" marL="914400" marR="0" rtl="0" algn="l">
              <a:lnSpc>
                <a:spcPct val="100000"/>
              </a:lnSpc>
              <a:spcBef>
                <a:spcPts val="0"/>
              </a:spcBef>
              <a:spcAft>
                <a:spcPts val="0"/>
              </a:spcAft>
              <a:buSzPts val="2200"/>
              <a:buChar char="•"/>
            </a:pPr>
            <a:r>
              <a:rPr lang="sv-SE"/>
              <a:t>Subsumes state coverage.</a:t>
            </a:r>
            <a:endParaRPr/>
          </a:p>
        </p:txBody>
      </p:sp>
      <p:sp>
        <p:nvSpPr>
          <p:cNvPr id="375" name="Google Shape;37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a:t>
            </a:r>
            <a:endParaRPr/>
          </a:p>
        </p:txBody>
      </p:sp>
      <p:pic>
        <p:nvPicPr>
          <p:cNvPr descr="scan0003.jpg" id="381" name="Google Shape;381;p45"/>
          <p:cNvPicPr preferRelativeResize="0"/>
          <p:nvPr/>
        </p:nvPicPr>
        <p:blipFill>
          <a:blip r:embed="rId3">
            <a:alphaModFix/>
          </a:blip>
          <a:stretch>
            <a:fillRect/>
          </a:stretch>
        </p:blipFill>
        <p:spPr>
          <a:xfrm>
            <a:off x="247925" y="1132851"/>
            <a:ext cx="4324075" cy="4017431"/>
          </a:xfrm>
          <a:prstGeom prst="rect">
            <a:avLst/>
          </a:prstGeom>
          <a:noFill/>
          <a:ln>
            <a:noFill/>
          </a:ln>
        </p:spPr>
      </p:pic>
      <p:sp>
        <p:nvSpPr>
          <p:cNvPr id="382" name="Google Shape;382;p45"/>
          <p:cNvSpPr txBox="1"/>
          <p:nvPr/>
        </p:nvSpPr>
        <p:spPr>
          <a:xfrm>
            <a:off x="5629500" y="753226"/>
            <a:ext cx="30573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break down FSM and target sections in isolation.</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383" name="Google Shape;383;p45"/>
          <p:cNvSpPr txBox="1"/>
          <p:nvPr/>
        </p:nvSpPr>
        <p:spPr>
          <a:xfrm>
            <a:off x="4842850" y="3120550"/>
            <a:ext cx="4153200" cy="9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chemeClr val="dk1"/>
                </a:solidFill>
              </a:rPr>
              <a:t>Example Suite:</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T1: </a:t>
            </a:r>
            <a:r>
              <a:rPr lang="sv-SE">
                <a:solidFill>
                  <a:srgbClr val="FF0000"/>
                </a:solidFill>
              </a:rPr>
              <a:t>request w/ no warranty (0-&gt;2) - estimate costs (2-&gt;4) - reject (4-&gt;1) - pick up (1-&gt;0)</a:t>
            </a:r>
            <a:endParaRPr>
              <a:solidFill>
                <a:srgbClr val="FF0000"/>
              </a:solidFill>
            </a:endParaRPr>
          </a:p>
        </p:txBody>
      </p:sp>
      <p:sp>
        <p:nvSpPr>
          <p:cNvPr id="384" name="Google Shape;384;p45"/>
          <p:cNvSpPr txBox="1"/>
          <p:nvPr/>
        </p:nvSpPr>
        <p:spPr>
          <a:xfrm>
            <a:off x="4880400" y="3795250"/>
            <a:ext cx="38109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T2: </a:t>
            </a:r>
            <a:r>
              <a:rPr lang="sv-SE">
                <a:solidFill>
                  <a:srgbClr val="0000FF"/>
                </a:solidFill>
              </a:rPr>
              <a:t>0-&gt;5-&gt;2-&gt;4-&gt;5-&gt;6-&gt;0</a:t>
            </a:r>
            <a:endParaRPr>
              <a:solidFill>
                <a:srgbClr val="0000FF"/>
              </a:solidFill>
            </a:endParaRPr>
          </a:p>
        </p:txBody>
      </p:sp>
      <p:sp>
        <p:nvSpPr>
          <p:cNvPr id="385" name="Google Shape;385;p45"/>
          <p:cNvSpPr txBox="1"/>
          <p:nvPr/>
        </p:nvSpPr>
        <p:spPr>
          <a:xfrm>
            <a:off x="4880400" y="40493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T3: </a:t>
            </a:r>
            <a:r>
              <a:rPr lang="sv-SE">
                <a:solidFill>
                  <a:srgbClr val="9900FF"/>
                </a:solidFill>
              </a:rPr>
              <a:t>0-&gt;3-&gt;5-&gt;9-&gt;6-&gt;0</a:t>
            </a:r>
            <a:endParaRPr>
              <a:solidFill>
                <a:srgbClr val="9900FF"/>
              </a:solidFill>
            </a:endParaRPr>
          </a:p>
        </p:txBody>
      </p:sp>
      <p:sp>
        <p:nvSpPr>
          <p:cNvPr id="386" name="Google Shape;386;p45"/>
          <p:cNvSpPr txBox="1"/>
          <p:nvPr/>
        </p:nvSpPr>
        <p:spPr>
          <a:xfrm>
            <a:off x="4899400" y="4322025"/>
            <a:ext cx="40401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T4: </a:t>
            </a:r>
            <a:r>
              <a:rPr lang="sv-SE">
                <a:solidFill>
                  <a:srgbClr val="FF00FF"/>
                </a:solidFill>
              </a:rPr>
              <a:t>0-&gt;3-&gt;5-&gt;7-&gt;5-&gt;8-&gt;7-&gt;8-&gt;9-&gt;7-&gt;9-&gt;6-&gt;0</a:t>
            </a:r>
            <a:endParaRPr>
              <a:solidFill>
                <a:srgbClr val="FF00FF"/>
              </a:solidFill>
            </a:endParaRPr>
          </a:p>
        </p:txBody>
      </p:sp>
      <p:sp>
        <p:nvSpPr>
          <p:cNvPr id="387" name="Google Shape;387;p45"/>
          <p:cNvSpPr/>
          <p:nvPr/>
        </p:nvSpPr>
        <p:spPr>
          <a:xfrm>
            <a:off x="399083" y="1630890"/>
            <a:ext cx="2308462" cy="1365789"/>
          </a:xfrm>
          <a:custGeom>
            <a:rect b="b" l="l" r="r" t="t"/>
            <a:pathLst>
              <a:path extrusionOk="0" h="75646" w="96427">
                <a:moveTo>
                  <a:pt x="93933" y="0"/>
                </a:moveTo>
                <a:lnTo>
                  <a:pt x="96427" y="7481"/>
                </a:lnTo>
                <a:lnTo>
                  <a:pt x="44888" y="31173"/>
                </a:lnTo>
                <a:lnTo>
                  <a:pt x="42810" y="71074"/>
                </a:lnTo>
                <a:lnTo>
                  <a:pt x="29925" y="75646"/>
                </a:lnTo>
                <a:lnTo>
                  <a:pt x="415" y="46967"/>
                </a:lnTo>
                <a:lnTo>
                  <a:pt x="0" y="34082"/>
                </a:lnTo>
                <a:lnTo>
                  <a:pt x="79802" y="831"/>
                </a:lnTo>
              </a:path>
            </a:pathLst>
          </a:custGeom>
          <a:noFill/>
          <a:ln cap="flat" cmpd="sng" w="38100">
            <a:solidFill>
              <a:srgbClr val="FF0000"/>
            </a:solidFill>
            <a:prstDash val="solid"/>
            <a:round/>
            <a:headEnd len="med" w="med" type="none"/>
            <a:tailEnd len="med" w="med" type="none"/>
          </a:ln>
        </p:spPr>
      </p:sp>
      <p:sp>
        <p:nvSpPr>
          <p:cNvPr id="388" name="Google Shape;388;p45"/>
          <p:cNvSpPr/>
          <p:nvPr/>
        </p:nvSpPr>
        <p:spPr>
          <a:xfrm>
            <a:off x="1270054" y="1608387"/>
            <a:ext cx="3074638" cy="1410818"/>
          </a:xfrm>
          <a:custGeom>
            <a:rect b="b" l="l" r="r" t="t"/>
            <a:pathLst>
              <a:path extrusionOk="0" h="78140" w="128431">
                <a:moveTo>
                  <a:pt x="52370" y="4572"/>
                </a:moveTo>
                <a:lnTo>
                  <a:pt x="52785" y="70658"/>
                </a:lnTo>
                <a:lnTo>
                  <a:pt x="12884" y="40733"/>
                </a:lnTo>
                <a:lnTo>
                  <a:pt x="0" y="49461"/>
                </a:lnTo>
                <a:lnTo>
                  <a:pt x="415" y="71074"/>
                </a:lnTo>
                <a:lnTo>
                  <a:pt x="14131" y="78140"/>
                </a:lnTo>
                <a:lnTo>
                  <a:pt x="38654" y="77724"/>
                </a:lnTo>
                <a:lnTo>
                  <a:pt x="128431" y="76062"/>
                </a:lnTo>
                <a:lnTo>
                  <a:pt x="128016" y="43226"/>
                </a:lnTo>
                <a:lnTo>
                  <a:pt x="114715" y="15379"/>
                </a:lnTo>
                <a:lnTo>
                  <a:pt x="96012" y="3325"/>
                </a:lnTo>
                <a:lnTo>
                  <a:pt x="67748" y="0"/>
                </a:lnTo>
              </a:path>
            </a:pathLst>
          </a:custGeom>
          <a:noFill/>
          <a:ln cap="flat" cmpd="sng" w="38100">
            <a:solidFill>
              <a:srgbClr val="0000FF"/>
            </a:solidFill>
            <a:prstDash val="solid"/>
            <a:round/>
            <a:headEnd len="med" w="med" type="none"/>
            <a:tailEnd len="med" w="med" type="none"/>
          </a:ln>
        </p:spPr>
      </p:sp>
      <p:sp>
        <p:nvSpPr>
          <p:cNvPr id="389" name="Google Shape;389;p45"/>
          <p:cNvSpPr/>
          <p:nvPr/>
        </p:nvSpPr>
        <p:spPr>
          <a:xfrm>
            <a:off x="1076050" y="1630900"/>
            <a:ext cx="3432513" cy="3236349"/>
          </a:xfrm>
          <a:custGeom>
            <a:rect b="b" l="l" r="r" t="t"/>
            <a:pathLst>
              <a:path extrusionOk="0" h="172905" w="159189">
                <a:moveTo>
                  <a:pt x="75646" y="10807"/>
                </a:moveTo>
                <a:lnTo>
                  <a:pt x="125938" y="36161"/>
                </a:lnTo>
                <a:lnTo>
                  <a:pt x="127185" y="50292"/>
                </a:lnTo>
                <a:lnTo>
                  <a:pt x="75230" y="72737"/>
                </a:lnTo>
                <a:lnTo>
                  <a:pt x="58189" y="81881"/>
                </a:lnTo>
                <a:lnTo>
                  <a:pt x="17041" y="115132"/>
                </a:lnTo>
                <a:lnTo>
                  <a:pt x="0" y="143811"/>
                </a:lnTo>
                <a:lnTo>
                  <a:pt x="2910" y="157111"/>
                </a:lnTo>
                <a:lnTo>
                  <a:pt x="29926" y="169580"/>
                </a:lnTo>
                <a:lnTo>
                  <a:pt x="90193" y="172905"/>
                </a:lnTo>
                <a:lnTo>
                  <a:pt x="106819" y="165008"/>
                </a:lnTo>
                <a:lnTo>
                  <a:pt x="159189" y="85206"/>
                </a:lnTo>
                <a:lnTo>
                  <a:pt x="151292" y="76478"/>
                </a:lnTo>
                <a:lnTo>
                  <a:pt x="151707" y="44474"/>
                </a:lnTo>
                <a:lnTo>
                  <a:pt x="138407" y="16626"/>
                </a:lnTo>
                <a:lnTo>
                  <a:pt x="118041" y="2494"/>
                </a:lnTo>
                <a:lnTo>
                  <a:pt x="88531" y="0"/>
                </a:lnTo>
              </a:path>
            </a:pathLst>
          </a:custGeom>
          <a:noFill/>
          <a:ln cap="flat" cmpd="sng" w="38100">
            <a:solidFill>
              <a:srgbClr val="9900FF"/>
            </a:solidFill>
            <a:prstDash val="solid"/>
            <a:round/>
            <a:headEnd len="med" w="med" type="none"/>
            <a:tailEnd len="med" w="med" type="none"/>
          </a:ln>
        </p:spPr>
      </p:sp>
      <p:sp>
        <p:nvSpPr>
          <p:cNvPr id="390" name="Google Shape;390;p45"/>
          <p:cNvSpPr/>
          <p:nvPr/>
        </p:nvSpPr>
        <p:spPr>
          <a:xfrm>
            <a:off x="1652999" y="1673175"/>
            <a:ext cx="2691553" cy="3151807"/>
          </a:xfrm>
          <a:custGeom>
            <a:rect b="b" l="l" r="r" t="t"/>
            <a:pathLst>
              <a:path extrusionOk="0" h="174567" w="127185">
                <a:moveTo>
                  <a:pt x="41148" y="12053"/>
                </a:moveTo>
                <a:lnTo>
                  <a:pt x="93103" y="37407"/>
                </a:lnTo>
                <a:lnTo>
                  <a:pt x="94765" y="53617"/>
                </a:lnTo>
                <a:lnTo>
                  <a:pt x="43226" y="77308"/>
                </a:lnTo>
                <a:lnTo>
                  <a:pt x="39070" y="89777"/>
                </a:lnTo>
                <a:lnTo>
                  <a:pt x="0" y="126353"/>
                </a:lnTo>
                <a:lnTo>
                  <a:pt x="16210" y="131341"/>
                </a:lnTo>
                <a:lnTo>
                  <a:pt x="32420" y="117209"/>
                </a:lnTo>
                <a:lnTo>
                  <a:pt x="38654" y="105156"/>
                </a:lnTo>
                <a:lnTo>
                  <a:pt x="40732" y="90609"/>
                </a:lnTo>
                <a:lnTo>
                  <a:pt x="70243" y="123860"/>
                </a:lnTo>
                <a:lnTo>
                  <a:pt x="56111" y="131341"/>
                </a:lnTo>
                <a:lnTo>
                  <a:pt x="17041" y="131757"/>
                </a:lnTo>
                <a:lnTo>
                  <a:pt x="22860" y="142563"/>
                </a:lnTo>
                <a:lnTo>
                  <a:pt x="40317" y="142979"/>
                </a:lnTo>
                <a:lnTo>
                  <a:pt x="56527" y="131341"/>
                </a:lnTo>
                <a:lnTo>
                  <a:pt x="70658" y="137160"/>
                </a:lnTo>
                <a:lnTo>
                  <a:pt x="71905" y="166255"/>
                </a:lnTo>
                <a:lnTo>
                  <a:pt x="57773" y="174152"/>
                </a:lnTo>
                <a:lnTo>
                  <a:pt x="1247" y="140485"/>
                </a:lnTo>
                <a:lnTo>
                  <a:pt x="7481" y="157526"/>
                </a:lnTo>
                <a:lnTo>
                  <a:pt x="27016" y="168748"/>
                </a:lnTo>
                <a:lnTo>
                  <a:pt x="56111" y="174567"/>
                </a:lnTo>
                <a:lnTo>
                  <a:pt x="73983" y="169164"/>
                </a:lnTo>
                <a:lnTo>
                  <a:pt x="127185" y="88531"/>
                </a:lnTo>
                <a:lnTo>
                  <a:pt x="120535" y="78140"/>
                </a:lnTo>
                <a:lnTo>
                  <a:pt x="119703" y="43642"/>
                </a:lnTo>
                <a:lnTo>
                  <a:pt x="106819" y="19119"/>
                </a:lnTo>
                <a:lnTo>
                  <a:pt x="86868" y="3741"/>
                </a:lnTo>
                <a:lnTo>
                  <a:pt x="52370" y="0"/>
                </a:lnTo>
              </a:path>
            </a:pathLst>
          </a:custGeom>
          <a:noFill/>
          <a:ln cap="flat" cmpd="sng" w="38100">
            <a:solidFill>
              <a:srgbClr val="FF00FF"/>
            </a:solidFill>
            <a:prstDash val="solid"/>
            <a:round/>
            <a:headEnd len="med" w="med" type="none"/>
            <a:tailEnd len="med" w="med" type="none"/>
          </a:ln>
        </p:spPr>
      </p:sp>
      <p:sp>
        <p:nvSpPr>
          <p:cNvPr id="391" name="Google Shape;391;p45"/>
          <p:cNvSpPr txBox="1"/>
          <p:nvPr/>
        </p:nvSpPr>
        <p:spPr>
          <a:xfrm>
            <a:off x="4899400" y="4594725"/>
            <a:ext cx="3211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T5: </a:t>
            </a:r>
            <a:r>
              <a:rPr lang="sv-SE">
                <a:solidFill>
                  <a:srgbClr val="6AA84F"/>
                </a:solidFill>
              </a:rPr>
              <a:t>0-&gt;5-&gt;8-&gt;6-&gt;0</a:t>
            </a:r>
            <a:endParaRPr>
              <a:solidFill>
                <a:srgbClr val="6AA84F"/>
              </a:solidFill>
            </a:endParaRPr>
          </a:p>
        </p:txBody>
      </p:sp>
      <p:sp>
        <p:nvSpPr>
          <p:cNvPr id="392" name="Google Shape;392;p45"/>
          <p:cNvSpPr/>
          <p:nvPr/>
        </p:nvSpPr>
        <p:spPr>
          <a:xfrm>
            <a:off x="2422025" y="1521424"/>
            <a:ext cx="1970166" cy="2470589"/>
          </a:xfrm>
          <a:custGeom>
            <a:rect b="b" l="l" r="r" t="t"/>
            <a:pathLst>
              <a:path extrusionOk="0" h="125938" w="82296">
                <a:moveTo>
                  <a:pt x="0" y="12469"/>
                </a:moveTo>
                <a:lnTo>
                  <a:pt x="0" y="78971"/>
                </a:lnTo>
                <a:lnTo>
                  <a:pt x="415" y="91440"/>
                </a:lnTo>
                <a:lnTo>
                  <a:pt x="32004" y="125938"/>
                </a:lnTo>
                <a:lnTo>
                  <a:pt x="74814" y="88946"/>
                </a:lnTo>
                <a:lnTo>
                  <a:pt x="82296" y="76893"/>
                </a:lnTo>
                <a:lnTo>
                  <a:pt x="82296" y="44889"/>
                </a:lnTo>
                <a:lnTo>
                  <a:pt x="70242" y="18703"/>
                </a:lnTo>
                <a:lnTo>
                  <a:pt x="52785" y="5819"/>
                </a:lnTo>
                <a:lnTo>
                  <a:pt x="11222" y="0"/>
                </a:lnTo>
              </a:path>
            </a:pathLst>
          </a:custGeom>
          <a:noFill/>
          <a:ln cap="flat" cmpd="sng" w="38100">
            <a:solidFill>
              <a:srgbClr val="6AA84F"/>
            </a:solidFill>
            <a:prstDash val="solid"/>
            <a:round/>
            <a:headEnd len="med" w="med" type="none"/>
            <a:tailEnd len="med" w="med" type="none"/>
          </a:ln>
        </p:spPr>
      </p:sp>
      <p:sp>
        <p:nvSpPr>
          <p:cNvPr id="393" name="Google Shape;393;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History Sensitivity</a:t>
            </a:r>
            <a:endParaRPr/>
          </a:p>
        </p:txBody>
      </p:sp>
      <p:sp>
        <p:nvSpPr>
          <p:cNvPr id="399" name="Google Shape;399;p46"/>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Transition coverage based on assumption that transitions out of a state are independent of transitions into a state.</a:t>
            </a:r>
            <a:endParaRPr/>
          </a:p>
          <a:p>
            <a:pPr indent="-393700" lvl="0" marL="457200" marR="0" rtl="0" algn="l">
              <a:lnSpc>
                <a:spcPct val="100000"/>
              </a:lnSpc>
              <a:spcBef>
                <a:spcPts val="0"/>
              </a:spcBef>
              <a:spcAft>
                <a:spcPts val="0"/>
              </a:spcAft>
              <a:buSzPts val="2600"/>
              <a:buChar char="•"/>
            </a:pPr>
            <a:r>
              <a:rPr lang="sv-SE"/>
              <a:t>Many machines exhibit “history sensitivity”. </a:t>
            </a:r>
            <a:endParaRPr/>
          </a:p>
          <a:p>
            <a:pPr indent="-368300" lvl="1" marL="914400" marR="0" rtl="0" algn="l">
              <a:lnSpc>
                <a:spcPct val="100000"/>
              </a:lnSpc>
              <a:spcBef>
                <a:spcPts val="0"/>
              </a:spcBef>
              <a:spcAft>
                <a:spcPts val="0"/>
              </a:spcAft>
              <a:buSzPts val="2200"/>
              <a:buChar char="•"/>
            </a:pPr>
            <a:r>
              <a:rPr lang="sv-SE"/>
              <a:t>Transitions available depend on the </a:t>
            </a:r>
            <a:r>
              <a:rPr i="1" lang="sv-SE"/>
              <a:t>history</a:t>
            </a:r>
            <a:r>
              <a:rPr lang="sv-SE"/>
              <a:t> of previous actions.</a:t>
            </a:r>
            <a:endParaRPr/>
          </a:p>
          <a:p>
            <a:pPr indent="-368300" lvl="1" marL="914400" marR="0" rtl="0" algn="l">
              <a:lnSpc>
                <a:spcPct val="100000"/>
              </a:lnSpc>
              <a:spcBef>
                <a:spcPts val="0"/>
              </a:spcBef>
              <a:spcAft>
                <a:spcPts val="0"/>
              </a:spcAft>
              <a:buSzPts val="2200"/>
              <a:buChar char="•"/>
            </a:pPr>
            <a:r>
              <a:rPr lang="sv-SE"/>
              <a:t>AKA - the path to the current state. </a:t>
            </a:r>
            <a:endParaRPr/>
          </a:p>
          <a:p>
            <a:pPr indent="-368300" lvl="1" marL="914400" marR="0" rtl="0" algn="l">
              <a:lnSpc>
                <a:spcPct val="100000"/>
              </a:lnSpc>
              <a:spcBef>
                <a:spcPts val="0"/>
              </a:spcBef>
              <a:spcAft>
                <a:spcPts val="0"/>
              </a:spcAft>
              <a:buSzPts val="2200"/>
              <a:buChar char="•"/>
            </a:pPr>
            <a:r>
              <a:rPr lang="sv-SE"/>
              <a:t>Can be a sign of a bad model design.</a:t>
            </a:r>
            <a:endParaRPr/>
          </a:p>
          <a:p>
            <a:pPr indent="-342900" lvl="2" marL="1371600" marR="0" rtl="0" algn="l">
              <a:lnSpc>
                <a:spcPct val="100000"/>
              </a:lnSpc>
              <a:spcBef>
                <a:spcPts val="0"/>
              </a:spcBef>
              <a:spcAft>
                <a:spcPts val="0"/>
              </a:spcAft>
              <a:buSzPts val="1800"/>
              <a:buChar char="•"/>
            </a:pPr>
            <a:r>
              <a:rPr lang="sv-SE"/>
              <a:t>“wait for component” in example.</a:t>
            </a:r>
            <a:endParaRPr/>
          </a:p>
          <a:p>
            <a:pPr indent="-368300" lvl="1" marL="914400" marR="0" rtl="0" algn="l">
              <a:lnSpc>
                <a:spcPct val="100000"/>
              </a:lnSpc>
              <a:spcBef>
                <a:spcPts val="0"/>
              </a:spcBef>
              <a:spcAft>
                <a:spcPts val="0"/>
              </a:spcAft>
              <a:buSzPts val="2200"/>
              <a:buChar char="•"/>
            </a:pPr>
            <a:r>
              <a:rPr lang="sv-SE"/>
              <a:t>Path-based metrics can cope with sensitivity.</a:t>
            </a:r>
            <a:endParaRPr/>
          </a:p>
        </p:txBody>
      </p: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406" name="Google Shape;40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407" name="Google Shape;40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State/Transition Path Coverage</a:t>
            </a:r>
            <a:endParaRPr sz="3000"/>
          </a:p>
        </p:txBody>
      </p:sp>
      <p:pic>
        <p:nvPicPr>
          <p:cNvPr descr="scan0003.jpg" id="413" name="Google Shape;413;p48"/>
          <p:cNvPicPr preferRelativeResize="0"/>
          <p:nvPr/>
        </p:nvPicPr>
        <p:blipFill>
          <a:blip r:embed="rId3">
            <a:alphaModFix/>
          </a:blip>
          <a:stretch>
            <a:fillRect/>
          </a:stretch>
        </p:blipFill>
        <p:spPr>
          <a:xfrm>
            <a:off x="4002900" y="1088575"/>
            <a:ext cx="4335450" cy="4005300"/>
          </a:xfrm>
          <a:prstGeom prst="rect">
            <a:avLst/>
          </a:prstGeom>
          <a:noFill/>
          <a:ln>
            <a:noFill/>
          </a:ln>
        </p:spPr>
      </p:pic>
      <p:sp>
        <p:nvSpPr>
          <p:cNvPr id="414" name="Google Shape;414;p48"/>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2400">
                <a:solidFill>
                  <a:schemeClr val="dk1"/>
                </a:solidFill>
              </a:rPr>
              <a:t>Single State/Transition Path Coverage</a:t>
            </a:r>
            <a:endParaRPr sz="2400">
              <a:solidFill>
                <a:schemeClr val="dk1"/>
              </a:solidFill>
            </a:endParaRPr>
          </a:p>
          <a:p>
            <a:pPr indent="-381000" lvl="0" marL="457200" rtl="0" algn="l">
              <a:spcBef>
                <a:spcPts val="600"/>
              </a:spcBef>
              <a:spcAft>
                <a:spcPts val="0"/>
              </a:spcAft>
              <a:buClr>
                <a:schemeClr val="dk1"/>
              </a:buClr>
              <a:buSzPts val="2400"/>
              <a:buChar char="●"/>
            </a:pPr>
            <a:r>
              <a:rPr lang="sv-SE" sz="2400">
                <a:solidFill>
                  <a:schemeClr val="dk1"/>
                </a:solidFill>
              </a:rPr>
              <a:t>Requires that </a:t>
            </a:r>
            <a:br>
              <a:rPr lang="sv-SE" sz="2400">
                <a:solidFill>
                  <a:schemeClr val="dk1"/>
                </a:solidFill>
              </a:rPr>
            </a:br>
            <a:r>
              <a:rPr lang="sv-SE" sz="2400">
                <a:solidFill>
                  <a:schemeClr val="dk1"/>
                </a:solidFill>
              </a:rPr>
              <a:t>each subpath </a:t>
            </a:r>
            <a:br>
              <a:rPr lang="sv-SE" sz="2400">
                <a:solidFill>
                  <a:schemeClr val="dk1"/>
                </a:solidFill>
              </a:rPr>
            </a:br>
            <a:r>
              <a:rPr lang="sv-SE" sz="2400">
                <a:solidFill>
                  <a:schemeClr val="dk1"/>
                </a:solidFill>
              </a:rPr>
              <a:t>that traverses states/transitions at most once to be included in a path that is exercised.</a:t>
            </a:r>
            <a:endParaRPr/>
          </a:p>
        </p:txBody>
      </p:sp>
      <p:sp>
        <p:nvSpPr>
          <p:cNvPr id="415" name="Google Shape;415;p48"/>
          <p:cNvSpPr/>
          <p:nvPr/>
        </p:nvSpPr>
        <p:spPr>
          <a:xfrm>
            <a:off x="4064100" y="1540625"/>
            <a:ext cx="2379025" cy="1375594"/>
          </a:xfrm>
          <a:custGeom>
            <a:rect b="b" l="l" r="r" t="t"/>
            <a:pathLst>
              <a:path extrusionOk="0" h="73365" w="95161">
                <a:moveTo>
                  <a:pt x="95161" y="3190"/>
                </a:moveTo>
                <a:lnTo>
                  <a:pt x="43593" y="35619"/>
                </a:lnTo>
                <a:lnTo>
                  <a:pt x="43061" y="73365"/>
                </a:lnTo>
                <a:lnTo>
                  <a:pt x="0" y="40935"/>
                </a:lnTo>
                <a:lnTo>
                  <a:pt x="87718" y="0"/>
                </a:lnTo>
              </a:path>
            </a:pathLst>
          </a:custGeom>
          <a:noFill/>
          <a:ln cap="flat" cmpd="sng" w="19050">
            <a:solidFill>
              <a:srgbClr val="FF0000"/>
            </a:solidFill>
            <a:prstDash val="solid"/>
            <a:round/>
            <a:headEnd len="med" w="med" type="none"/>
            <a:tailEnd len="med" w="med" type="none"/>
          </a:ln>
        </p:spPr>
      </p:sp>
      <p:sp>
        <p:nvSpPr>
          <p:cNvPr id="416" name="Google Shape;416;p48"/>
          <p:cNvSpPr/>
          <p:nvPr/>
        </p:nvSpPr>
        <p:spPr>
          <a:xfrm>
            <a:off x="5007725" y="1510725"/>
            <a:ext cx="2987175" cy="1555013"/>
          </a:xfrm>
          <a:custGeom>
            <a:rect b="b" l="l" r="r" t="t"/>
            <a:pathLst>
              <a:path extrusionOk="0" h="82934" w="135565">
                <a:moveTo>
                  <a:pt x="55289" y="4785"/>
                </a:moveTo>
                <a:lnTo>
                  <a:pt x="0" y="41467"/>
                </a:lnTo>
                <a:lnTo>
                  <a:pt x="2658" y="82934"/>
                </a:lnTo>
                <a:lnTo>
                  <a:pt x="57416" y="80808"/>
                </a:lnTo>
                <a:lnTo>
                  <a:pt x="135565" y="79213"/>
                </a:lnTo>
                <a:lnTo>
                  <a:pt x="132907" y="19670"/>
                </a:lnTo>
                <a:lnTo>
                  <a:pt x="60606" y="0"/>
                </a:lnTo>
              </a:path>
            </a:pathLst>
          </a:custGeom>
          <a:noFill/>
          <a:ln cap="flat" cmpd="sng" w="19050">
            <a:solidFill>
              <a:srgbClr val="FF0000"/>
            </a:solidFill>
            <a:prstDash val="solid"/>
            <a:round/>
            <a:headEnd len="med" w="med" type="none"/>
            <a:tailEnd len="med" w="med" type="none"/>
          </a:ln>
        </p:spPr>
      </p:sp>
      <p:sp>
        <p:nvSpPr>
          <p:cNvPr id="417" name="Google Shape;417;p48"/>
          <p:cNvSpPr/>
          <p:nvPr/>
        </p:nvSpPr>
        <p:spPr>
          <a:xfrm>
            <a:off x="5207100" y="1550600"/>
            <a:ext cx="1289175" cy="1445363"/>
          </a:xfrm>
          <a:custGeom>
            <a:rect b="b" l="l" r="r" t="t"/>
            <a:pathLst>
              <a:path extrusionOk="0" h="77086" w="51567">
                <a:moveTo>
                  <a:pt x="48378" y="0"/>
                </a:moveTo>
                <a:lnTo>
                  <a:pt x="0" y="37214"/>
                </a:lnTo>
                <a:lnTo>
                  <a:pt x="0" y="77086"/>
                </a:lnTo>
                <a:lnTo>
                  <a:pt x="51567" y="75491"/>
                </a:lnTo>
                <a:lnTo>
                  <a:pt x="5316" y="39340"/>
                </a:lnTo>
              </a:path>
            </a:pathLst>
          </a:custGeom>
          <a:noFill/>
          <a:ln cap="flat" cmpd="sng" w="19050">
            <a:solidFill>
              <a:srgbClr val="FF0000"/>
            </a:solidFill>
            <a:prstDash val="solid"/>
            <a:round/>
            <a:headEnd len="med" w="med" type="none"/>
            <a:tailEnd len="med" w="med" type="none"/>
          </a:ln>
        </p:spPr>
      </p:sp>
      <p:sp>
        <p:nvSpPr>
          <p:cNvPr id="418" name="Google Shape;418;p48"/>
          <p:cNvSpPr/>
          <p:nvPr/>
        </p:nvSpPr>
        <p:spPr>
          <a:xfrm>
            <a:off x="5114050" y="1450900"/>
            <a:ext cx="2934791" cy="2584356"/>
          </a:xfrm>
          <a:custGeom>
            <a:rect b="b" l="l" r="r" t="t"/>
            <a:pathLst>
              <a:path extrusionOk="0" h="127591" w="136629">
                <a:moveTo>
                  <a:pt x="54758" y="7443"/>
                </a:moveTo>
                <a:lnTo>
                  <a:pt x="0" y="46252"/>
                </a:lnTo>
                <a:lnTo>
                  <a:pt x="4253" y="81871"/>
                </a:lnTo>
                <a:lnTo>
                  <a:pt x="54226" y="80276"/>
                </a:lnTo>
                <a:lnTo>
                  <a:pt x="85061" y="127591"/>
                </a:lnTo>
                <a:lnTo>
                  <a:pt x="136629" y="81339"/>
                </a:lnTo>
                <a:lnTo>
                  <a:pt x="129717" y="17544"/>
                </a:lnTo>
                <a:lnTo>
                  <a:pt x="54758" y="0"/>
                </a:lnTo>
              </a:path>
            </a:pathLst>
          </a:custGeom>
          <a:noFill/>
          <a:ln cap="flat" cmpd="sng" w="19050">
            <a:solidFill>
              <a:srgbClr val="FF0000"/>
            </a:solidFill>
            <a:prstDash val="solid"/>
            <a:round/>
            <a:headEnd len="med" w="med" type="none"/>
            <a:tailEnd len="med" w="med" type="none"/>
          </a:ln>
        </p:spPr>
      </p:sp>
      <p:sp>
        <p:nvSpPr>
          <p:cNvPr id="419" name="Google Shape;419;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8"/>
                                        </p:tgtEl>
                                      </p:cBhvr>
                                    </p:animEffect>
                                    <p:set>
                                      <p:cBhvr>
                                        <p:cTn dur="1" fill="hold">
                                          <p:stCondLst>
                                            <p:cond delay="0"/>
                                          </p:stCondLst>
                                        </p:cTn>
                                        <p:tgtEl>
                                          <p:spTgt spid="41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Loop Coverage</a:t>
            </a:r>
            <a:endParaRPr/>
          </a:p>
        </p:txBody>
      </p:sp>
      <p:pic>
        <p:nvPicPr>
          <p:cNvPr descr="scan0003.jpg" id="425" name="Google Shape;425;p49"/>
          <p:cNvPicPr preferRelativeResize="0"/>
          <p:nvPr/>
        </p:nvPicPr>
        <p:blipFill>
          <a:blip r:embed="rId3">
            <a:alphaModFix/>
          </a:blip>
          <a:stretch>
            <a:fillRect/>
          </a:stretch>
        </p:blipFill>
        <p:spPr>
          <a:xfrm>
            <a:off x="3243025" y="1156250"/>
            <a:ext cx="4315953" cy="3987275"/>
          </a:xfrm>
          <a:prstGeom prst="rect">
            <a:avLst/>
          </a:prstGeom>
          <a:noFill/>
          <a:ln>
            <a:noFill/>
          </a:ln>
        </p:spPr>
      </p:pic>
      <p:sp>
        <p:nvSpPr>
          <p:cNvPr id="426" name="Google Shape;426;p49"/>
          <p:cNvSpPr txBox="1"/>
          <p:nvPr/>
        </p:nvSpPr>
        <p:spPr>
          <a:xfrm>
            <a:off x="457200" y="1270519"/>
            <a:ext cx="34158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3000">
                <a:solidFill>
                  <a:schemeClr val="dk1"/>
                </a:solidFill>
              </a:rPr>
              <a:t>Boundary Interior Loop Coverage</a:t>
            </a:r>
            <a:endParaRPr sz="3000">
              <a:solidFill>
                <a:schemeClr val="dk1"/>
              </a:solidFill>
            </a:endParaRPr>
          </a:p>
          <a:p>
            <a:pPr indent="-381000" lvl="0" marL="457200" rtl="0" algn="l">
              <a:spcBef>
                <a:spcPts val="600"/>
              </a:spcBef>
              <a:spcAft>
                <a:spcPts val="0"/>
              </a:spcAft>
              <a:buClr>
                <a:schemeClr val="dk1"/>
              </a:buClr>
              <a:buSzPts val="2400"/>
              <a:buChar char="●"/>
            </a:pPr>
            <a:r>
              <a:rPr lang="sv-SE" sz="2400">
                <a:solidFill>
                  <a:schemeClr val="dk1"/>
                </a:solidFill>
              </a:rPr>
              <a:t>Each distinct </a:t>
            </a:r>
            <a:br>
              <a:rPr lang="sv-SE" sz="2400">
                <a:solidFill>
                  <a:schemeClr val="dk1"/>
                </a:solidFill>
              </a:rPr>
            </a:br>
            <a:r>
              <a:rPr lang="sv-SE" sz="2400">
                <a:solidFill>
                  <a:schemeClr val="dk1"/>
                </a:solidFill>
              </a:rPr>
              <a:t>loop must be exercised minimum, an intermediate, and a large number of times.</a:t>
            </a:r>
            <a:endParaRPr sz="2400">
              <a:solidFill>
                <a:schemeClr val="dk1"/>
              </a:solidFill>
            </a:endParaRPr>
          </a:p>
        </p:txBody>
      </p:sp>
      <p:sp>
        <p:nvSpPr>
          <p:cNvPr id="427" name="Google Shape;427;p49"/>
          <p:cNvSpPr/>
          <p:nvPr/>
        </p:nvSpPr>
        <p:spPr>
          <a:xfrm>
            <a:off x="3501750" y="1420375"/>
            <a:ext cx="2319704" cy="1656105"/>
          </a:xfrm>
          <a:custGeom>
            <a:rect b="b" l="l" r="r" t="t"/>
            <a:pathLst>
              <a:path extrusionOk="0" h="71238" w="101541">
                <a:moveTo>
                  <a:pt x="101541" y="0"/>
                </a:moveTo>
                <a:lnTo>
                  <a:pt x="48910" y="30303"/>
                </a:lnTo>
                <a:lnTo>
                  <a:pt x="47847" y="71238"/>
                </a:lnTo>
                <a:lnTo>
                  <a:pt x="0" y="37214"/>
                </a:lnTo>
                <a:close/>
              </a:path>
            </a:pathLst>
          </a:custGeom>
          <a:noFill/>
          <a:ln cap="flat" cmpd="sng" w="19050">
            <a:solidFill>
              <a:srgbClr val="FF0000"/>
            </a:solidFill>
            <a:prstDash val="solid"/>
            <a:round/>
            <a:headEnd len="med" w="med" type="none"/>
            <a:tailEnd len="med" w="med" type="none"/>
          </a:ln>
        </p:spPr>
      </p:sp>
      <p:sp>
        <p:nvSpPr>
          <p:cNvPr id="428" name="Google Shape;42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a:t>
            </a:r>
            <a:endParaRPr/>
          </a:p>
        </p:txBody>
      </p:sp>
      <p:sp>
        <p:nvSpPr>
          <p:cNvPr id="434" name="Google Shape;434;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Test cases created for models can be applied to programs.</a:t>
            </a:r>
            <a:endParaRPr/>
          </a:p>
          <a:p>
            <a:pPr indent="-368300" lvl="1" marL="914400" marR="0" rtl="0" algn="l">
              <a:lnSpc>
                <a:spcPct val="100000"/>
              </a:lnSpc>
              <a:spcBef>
                <a:spcPts val="0"/>
              </a:spcBef>
              <a:spcAft>
                <a:spcPts val="0"/>
              </a:spcAft>
              <a:buSzPts val="2200"/>
              <a:buChar char="•"/>
            </a:pPr>
            <a:r>
              <a:rPr lang="sv-SE"/>
              <a:t>Events can be translated into method input.</a:t>
            </a:r>
            <a:endParaRPr/>
          </a:p>
          <a:p>
            <a:pPr indent="-368300" lvl="1" marL="914400" marR="0" rtl="0" algn="l">
              <a:lnSpc>
                <a:spcPct val="100000"/>
              </a:lnSpc>
              <a:spcBef>
                <a:spcPts val="0"/>
              </a:spcBef>
              <a:spcAft>
                <a:spcPts val="0"/>
              </a:spcAft>
              <a:buSzPts val="2200"/>
              <a:buChar char="•"/>
            </a:pPr>
            <a:r>
              <a:rPr lang="sv-SE"/>
              <a:t>System output, when abstracted, should match model output.</a:t>
            </a:r>
            <a:endParaRPr/>
          </a:p>
          <a:p>
            <a:pPr indent="-393700" lvl="0" marL="457200" marR="0" rtl="0" algn="l">
              <a:lnSpc>
                <a:spcPct val="100000"/>
              </a:lnSpc>
              <a:spcBef>
                <a:spcPts val="0"/>
              </a:spcBef>
              <a:spcAft>
                <a:spcPts val="0"/>
              </a:spcAft>
              <a:buSzPts val="2600"/>
              <a:buChar char="•"/>
            </a:pPr>
            <a:r>
              <a:rPr lang="sv-SE"/>
              <a:t>Model coverage is one form of requirements coverage. Tests should be effective for verification.</a:t>
            </a:r>
            <a:endParaRPr/>
          </a:p>
        </p:txBody>
      </p:sp>
      <p:sp>
        <p:nvSpPr>
          <p:cNvPr id="435" name="Google Shape;43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41" name="Google Shape;44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this model, derive test suites that achieve state and transition coverage.</a:t>
            </a:r>
            <a:endParaRPr sz="2400"/>
          </a:p>
        </p:txBody>
      </p:sp>
      <p:pic>
        <p:nvPicPr>
          <p:cNvPr descr="model-top.png" id="442" name="Google Shape;442;p51"/>
          <p:cNvPicPr preferRelativeResize="0"/>
          <p:nvPr/>
        </p:nvPicPr>
        <p:blipFill>
          <a:blip r:embed="rId3">
            <a:alphaModFix/>
          </a:blip>
          <a:stretch>
            <a:fillRect/>
          </a:stretch>
        </p:blipFill>
        <p:spPr>
          <a:xfrm>
            <a:off x="5866250" y="1867300"/>
            <a:ext cx="2820562" cy="1833187"/>
          </a:xfrm>
          <a:prstGeom prst="rect">
            <a:avLst/>
          </a:prstGeom>
          <a:noFill/>
          <a:ln>
            <a:noFill/>
          </a:ln>
        </p:spPr>
      </p:pic>
      <p:pic>
        <p:nvPicPr>
          <p:cNvPr descr="model.png" id="443" name="Google Shape;443;p51"/>
          <p:cNvPicPr preferRelativeResize="0"/>
          <p:nvPr/>
        </p:nvPicPr>
        <p:blipFill>
          <a:blip r:embed="rId4">
            <a:alphaModFix/>
          </a:blip>
          <a:stretch>
            <a:fillRect/>
          </a:stretch>
        </p:blipFill>
        <p:spPr>
          <a:xfrm>
            <a:off x="468900" y="2742681"/>
            <a:ext cx="5252979" cy="1949014"/>
          </a:xfrm>
          <a:prstGeom prst="rect">
            <a:avLst/>
          </a:prstGeom>
          <a:noFill/>
          <a:ln cap="flat" cmpd="sng" w="38100">
            <a:solidFill>
              <a:srgbClr val="000000"/>
            </a:solidFill>
            <a:prstDash val="solid"/>
            <a:round/>
            <a:headEnd len="sm" w="sm" type="none"/>
            <a:tailEnd len="sm" w="sm" type="none"/>
          </a:ln>
        </p:spPr>
      </p:pic>
      <p:sp>
        <p:nvSpPr>
          <p:cNvPr id="444" name="Google Shape;44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State Coverage</a:t>
            </a:r>
            <a:endParaRPr/>
          </a:p>
        </p:txBody>
      </p:sp>
      <p:sp>
        <p:nvSpPr>
          <p:cNvPr id="450" name="Google Shape;450;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[true,1], [false,2], [false, 65] </a:t>
            </a:r>
            <a:endParaRPr sz="2400"/>
          </a:p>
        </p:txBody>
      </p:sp>
      <p:pic>
        <p:nvPicPr>
          <p:cNvPr descr="model-top.png" id="451" name="Google Shape;451;p52"/>
          <p:cNvPicPr preferRelativeResize="0"/>
          <p:nvPr/>
        </p:nvPicPr>
        <p:blipFill>
          <a:blip r:embed="rId3">
            <a:alphaModFix/>
          </a:blip>
          <a:stretch>
            <a:fillRect/>
          </a:stretch>
        </p:blipFill>
        <p:spPr>
          <a:xfrm>
            <a:off x="4779850" y="1200150"/>
            <a:ext cx="2820562" cy="1833187"/>
          </a:xfrm>
          <a:prstGeom prst="rect">
            <a:avLst/>
          </a:prstGeom>
          <a:noFill/>
          <a:ln>
            <a:noFill/>
          </a:ln>
        </p:spPr>
      </p:pic>
      <p:pic>
        <p:nvPicPr>
          <p:cNvPr descr="model.png" id="452" name="Google Shape;452;p52"/>
          <p:cNvPicPr preferRelativeResize="0"/>
          <p:nvPr/>
        </p:nvPicPr>
        <p:blipFill>
          <a:blip r:embed="rId4">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453" name="Google Shape;453;p52"/>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454" name="Google Shape;454;p52"/>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455" name="Google Shape;455;p52"/>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sp>
        <p:nvSpPr>
          <p:cNvPr id="456" name="Google Shape;45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Transition Coverage</a:t>
            </a:r>
            <a:endParaRPr/>
          </a:p>
        </p:txBody>
      </p:sp>
      <p:sp>
        <p:nvSpPr>
          <p:cNvPr id="462" name="Google Shape;462;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AutoNum type="arabicPeriod"/>
            </a:pPr>
            <a:r>
              <a:rPr lang="sv-SE" sz="2400"/>
              <a:t>[true,1], [false,2], [false, 65], [true, 66], [false, 77], [true, 78], [false, 79], [false, 140], [false, 141]</a:t>
            </a:r>
            <a:endParaRPr sz="2400"/>
          </a:p>
          <a:p>
            <a:pPr indent="-381000" lvl="0" marL="457200" marR="0" rtl="0" algn="l">
              <a:lnSpc>
                <a:spcPct val="100000"/>
              </a:lnSpc>
              <a:spcBef>
                <a:spcPts val="0"/>
              </a:spcBef>
              <a:spcAft>
                <a:spcPts val="0"/>
              </a:spcAft>
              <a:buSzPts val="2400"/>
              <a:buAutoNum type="arabicPeriod"/>
            </a:pPr>
            <a:r>
              <a:rPr lang="sv-SE" sz="2400"/>
              <a:t>[false, 1]</a:t>
            </a:r>
            <a:endParaRPr sz="2400"/>
          </a:p>
        </p:txBody>
      </p:sp>
      <p:pic>
        <p:nvPicPr>
          <p:cNvPr descr="model.png" id="463" name="Google Shape;463;p53"/>
          <p:cNvPicPr preferRelativeResize="0"/>
          <p:nvPr/>
        </p:nvPicPr>
        <p:blipFill>
          <a:blip r:embed="rId3">
            <a:alphaModFix/>
          </a:blip>
          <a:stretch>
            <a:fillRect/>
          </a:stretch>
        </p:blipFill>
        <p:spPr>
          <a:xfrm>
            <a:off x="805650" y="2710406"/>
            <a:ext cx="5252979" cy="1949014"/>
          </a:xfrm>
          <a:prstGeom prst="rect">
            <a:avLst/>
          </a:prstGeom>
          <a:noFill/>
          <a:ln cap="flat" cmpd="sng" w="38100">
            <a:solidFill>
              <a:srgbClr val="000000"/>
            </a:solidFill>
            <a:prstDash val="solid"/>
            <a:round/>
            <a:headEnd len="sm" w="sm" type="none"/>
            <a:tailEnd len="sm" w="sm" type="none"/>
          </a:ln>
        </p:spPr>
      </p:pic>
      <p:cxnSp>
        <p:nvCxnSpPr>
          <p:cNvPr id="464" name="Google Shape;464;p53"/>
          <p:cNvCxnSpPr/>
          <p:nvPr/>
        </p:nvCxnSpPr>
        <p:spPr>
          <a:xfrm>
            <a:off x="1754375" y="3658256"/>
            <a:ext cx="1674600" cy="538200"/>
          </a:xfrm>
          <a:prstGeom prst="straightConnector1">
            <a:avLst/>
          </a:prstGeom>
          <a:noFill/>
          <a:ln cap="flat" cmpd="sng" w="19050">
            <a:solidFill>
              <a:srgbClr val="FF0000"/>
            </a:solidFill>
            <a:prstDash val="solid"/>
            <a:round/>
            <a:headEnd len="med" w="med" type="none"/>
            <a:tailEnd len="med" w="med" type="triangle"/>
          </a:ln>
        </p:spPr>
      </p:cxnSp>
      <p:cxnSp>
        <p:nvCxnSpPr>
          <p:cNvPr id="465" name="Google Shape;465;p53"/>
          <p:cNvCxnSpPr/>
          <p:nvPr/>
        </p:nvCxnSpPr>
        <p:spPr>
          <a:xfrm flipH="1" rot="10800000">
            <a:off x="3628350" y="2970488"/>
            <a:ext cx="106200" cy="1146300"/>
          </a:xfrm>
          <a:prstGeom prst="straightConnector1">
            <a:avLst/>
          </a:prstGeom>
          <a:noFill/>
          <a:ln cap="flat" cmpd="sng" w="19050">
            <a:solidFill>
              <a:srgbClr val="FF0000"/>
            </a:solidFill>
            <a:prstDash val="solid"/>
            <a:round/>
            <a:headEnd len="med" w="med" type="none"/>
            <a:tailEnd len="med" w="med" type="triangle"/>
          </a:ln>
        </p:spPr>
      </p:cxnSp>
      <p:cxnSp>
        <p:nvCxnSpPr>
          <p:cNvPr id="466" name="Google Shape;466;p53"/>
          <p:cNvCxnSpPr/>
          <p:nvPr/>
        </p:nvCxnSpPr>
        <p:spPr>
          <a:xfrm>
            <a:off x="4013800" y="3040256"/>
            <a:ext cx="2644800" cy="767400"/>
          </a:xfrm>
          <a:prstGeom prst="straightConnector1">
            <a:avLst/>
          </a:prstGeom>
          <a:noFill/>
          <a:ln cap="flat" cmpd="sng" w="19050">
            <a:solidFill>
              <a:srgbClr val="FF0000"/>
            </a:solidFill>
            <a:prstDash val="solid"/>
            <a:round/>
            <a:headEnd len="med" w="med" type="none"/>
            <a:tailEnd len="med" w="med" type="triangle"/>
          </a:ln>
        </p:spPr>
      </p:cxnSp>
      <p:cxnSp>
        <p:nvCxnSpPr>
          <p:cNvPr id="467" name="Google Shape;467;p53"/>
          <p:cNvCxnSpPr/>
          <p:nvPr/>
        </p:nvCxnSpPr>
        <p:spPr>
          <a:xfrm flipH="1">
            <a:off x="4293025" y="4007138"/>
            <a:ext cx="2830800" cy="259200"/>
          </a:xfrm>
          <a:prstGeom prst="straightConnector1">
            <a:avLst/>
          </a:prstGeom>
          <a:noFill/>
          <a:ln cap="flat" cmpd="sng" w="19050">
            <a:solidFill>
              <a:srgbClr val="FF0000"/>
            </a:solidFill>
            <a:prstDash val="solid"/>
            <a:round/>
            <a:headEnd len="med" w="med" type="none"/>
            <a:tailEnd len="med" w="med" type="triangle"/>
          </a:ln>
        </p:spPr>
      </p:cxnSp>
      <p:cxnSp>
        <p:nvCxnSpPr>
          <p:cNvPr id="468" name="Google Shape;468;p53"/>
          <p:cNvCxnSpPr/>
          <p:nvPr/>
        </p:nvCxnSpPr>
        <p:spPr>
          <a:xfrm flipH="1" rot="10800000">
            <a:off x="3761275" y="3060244"/>
            <a:ext cx="119700" cy="976800"/>
          </a:xfrm>
          <a:prstGeom prst="straightConnector1">
            <a:avLst/>
          </a:prstGeom>
          <a:noFill/>
          <a:ln cap="flat" cmpd="sng" w="19050">
            <a:solidFill>
              <a:srgbClr val="FF0000"/>
            </a:solidFill>
            <a:prstDash val="solid"/>
            <a:round/>
            <a:headEnd len="med" w="med" type="none"/>
            <a:tailEnd len="med" w="med" type="triangle"/>
          </a:ln>
        </p:spPr>
      </p:cxnSp>
      <p:cxnSp>
        <p:nvCxnSpPr>
          <p:cNvPr id="469" name="Google Shape;469;p53"/>
          <p:cNvCxnSpPr/>
          <p:nvPr/>
        </p:nvCxnSpPr>
        <p:spPr>
          <a:xfrm flipH="1">
            <a:off x="4067100" y="3139931"/>
            <a:ext cx="66300" cy="897000"/>
          </a:xfrm>
          <a:prstGeom prst="straightConnector1">
            <a:avLst/>
          </a:prstGeom>
          <a:noFill/>
          <a:ln cap="flat" cmpd="sng" w="19050">
            <a:solidFill>
              <a:srgbClr val="FF0000"/>
            </a:solidFill>
            <a:prstDash val="solid"/>
            <a:round/>
            <a:headEnd len="med" w="med" type="none"/>
            <a:tailEnd len="med" w="med" type="triangle"/>
          </a:ln>
        </p:spPr>
      </p:cxnSp>
      <p:cxnSp>
        <p:nvCxnSpPr>
          <p:cNvPr id="470" name="Google Shape;470;p53"/>
          <p:cNvCxnSpPr/>
          <p:nvPr/>
        </p:nvCxnSpPr>
        <p:spPr>
          <a:xfrm flipH="1" rot="10800000">
            <a:off x="3548625" y="3030488"/>
            <a:ext cx="53100" cy="996600"/>
          </a:xfrm>
          <a:prstGeom prst="straightConnector1">
            <a:avLst/>
          </a:prstGeom>
          <a:noFill/>
          <a:ln cap="flat" cmpd="sng" w="19050">
            <a:solidFill>
              <a:srgbClr val="FF0000"/>
            </a:solidFill>
            <a:prstDash val="solid"/>
            <a:round/>
            <a:headEnd len="med" w="med" type="none"/>
            <a:tailEnd len="med" w="med" type="triangle"/>
          </a:ln>
        </p:spPr>
      </p:cxnSp>
      <p:cxnSp>
        <p:nvCxnSpPr>
          <p:cNvPr id="471" name="Google Shape;471;p53"/>
          <p:cNvCxnSpPr/>
          <p:nvPr/>
        </p:nvCxnSpPr>
        <p:spPr>
          <a:xfrm>
            <a:off x="4306175" y="2990400"/>
            <a:ext cx="2325900" cy="568200"/>
          </a:xfrm>
          <a:prstGeom prst="straightConnector1">
            <a:avLst/>
          </a:prstGeom>
          <a:noFill/>
          <a:ln cap="flat" cmpd="sng" w="19050">
            <a:solidFill>
              <a:srgbClr val="FF0000"/>
            </a:solidFill>
            <a:prstDash val="solid"/>
            <a:round/>
            <a:headEnd len="med" w="med" type="none"/>
            <a:tailEnd len="med" w="med" type="triangle"/>
          </a:ln>
        </p:spPr>
      </p:cxnSp>
      <p:cxnSp>
        <p:nvCxnSpPr>
          <p:cNvPr id="472" name="Google Shape;472;p53"/>
          <p:cNvCxnSpPr/>
          <p:nvPr/>
        </p:nvCxnSpPr>
        <p:spPr>
          <a:xfrm rot="10800000">
            <a:off x="4306300" y="2910675"/>
            <a:ext cx="2565000" cy="618000"/>
          </a:xfrm>
          <a:prstGeom prst="straightConnector1">
            <a:avLst/>
          </a:prstGeom>
          <a:noFill/>
          <a:ln cap="flat" cmpd="sng" w="19050">
            <a:solidFill>
              <a:srgbClr val="FF0000"/>
            </a:solidFill>
            <a:prstDash val="solid"/>
            <a:round/>
            <a:headEnd len="med" w="med" type="none"/>
            <a:tailEnd len="med" w="med" type="triangle"/>
          </a:ln>
        </p:spPr>
      </p:cxnSp>
      <p:cxnSp>
        <p:nvCxnSpPr>
          <p:cNvPr id="473" name="Google Shape;473;p53"/>
          <p:cNvCxnSpPr/>
          <p:nvPr/>
        </p:nvCxnSpPr>
        <p:spPr>
          <a:xfrm flipH="1" rot="10800000">
            <a:off x="1860700" y="2910619"/>
            <a:ext cx="1820700" cy="388800"/>
          </a:xfrm>
          <a:prstGeom prst="straightConnector1">
            <a:avLst/>
          </a:prstGeom>
          <a:noFill/>
          <a:ln cap="flat" cmpd="sng" w="19050">
            <a:solidFill>
              <a:srgbClr val="FF00FF"/>
            </a:solidFill>
            <a:prstDash val="solid"/>
            <a:round/>
            <a:headEnd len="med" w="med" type="none"/>
            <a:tailEnd len="med" w="med" type="triangle"/>
          </a:ln>
        </p:spPr>
      </p:cxnSp>
      <p:sp>
        <p:nvSpPr>
          <p:cNvPr id="474" name="Google Shape;474;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
                                        <p:tgtEl>
                                          <p:spTgt spid="4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
                                        <p:tgtEl>
                                          <p:spTgt spid="4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a:t>
            </a:r>
            <a:r>
              <a:rPr b="1" lang="sv-SE"/>
              <a:t>model</a:t>
            </a:r>
            <a:r>
              <a:rPr lang="sv-SE"/>
              <a:t> is an abstraction of the system being developed.</a:t>
            </a:r>
            <a:endParaRPr/>
          </a:p>
          <a:p>
            <a:pPr indent="-368300" lvl="1" marL="914400" rtl="0" algn="l">
              <a:spcBef>
                <a:spcPts val="500"/>
              </a:spcBef>
              <a:spcAft>
                <a:spcPts val="0"/>
              </a:spcAft>
              <a:buSzPts val="2200"/>
              <a:buChar char="•"/>
            </a:pPr>
            <a:r>
              <a:rPr lang="sv-SE"/>
              <a:t>By abstracting away unnecessary details, extremely powerful analyses can be performed.</a:t>
            </a:r>
            <a:endParaRPr/>
          </a:p>
          <a:p>
            <a:pPr indent="-393700" lvl="0" marL="457200" rtl="0" algn="l">
              <a:spcBef>
                <a:spcPts val="1000"/>
              </a:spcBef>
              <a:spcAft>
                <a:spcPts val="0"/>
              </a:spcAft>
              <a:buSzPts val="2600"/>
              <a:buChar char="•"/>
            </a:pPr>
            <a:r>
              <a:rPr lang="sv-SE"/>
              <a:t>Can be extracted from specifications and design plans</a:t>
            </a:r>
            <a:endParaRPr/>
          </a:p>
          <a:p>
            <a:pPr indent="-368300" lvl="1" marL="914400" rtl="0" algn="l">
              <a:spcBef>
                <a:spcPts val="500"/>
              </a:spcBef>
              <a:spcAft>
                <a:spcPts val="0"/>
              </a:spcAft>
              <a:buSzPts val="2200"/>
              <a:buChar char="•"/>
            </a:pPr>
            <a:r>
              <a:rPr lang="sv-SE"/>
              <a:t>Illustrate the </a:t>
            </a:r>
            <a:r>
              <a:rPr i="1" lang="sv-SE"/>
              <a:t>intended</a:t>
            </a:r>
            <a:r>
              <a:rPr lang="sv-SE"/>
              <a:t> behavior of the system.</a:t>
            </a:r>
            <a:endParaRPr/>
          </a:p>
          <a:p>
            <a:pPr indent="-368300" lvl="1" marL="914400" rtl="0" algn="l">
              <a:spcBef>
                <a:spcPts val="500"/>
              </a:spcBef>
              <a:spcAft>
                <a:spcPts val="0"/>
              </a:spcAft>
              <a:buSzPts val="2200"/>
              <a:buChar char="•"/>
            </a:pPr>
            <a:r>
              <a:rPr lang="sv-SE"/>
              <a:t>Often take the form of state machines.</a:t>
            </a:r>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80" name="Google Shape;480;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If we build models from functional specifications, those models can be used to systematically generate test cases.</a:t>
            </a:r>
            <a:endParaRPr/>
          </a:p>
          <a:p>
            <a:pPr indent="-368300" lvl="1" marL="914400" marR="0" rtl="0" algn="l">
              <a:lnSpc>
                <a:spcPct val="100000"/>
              </a:lnSpc>
              <a:spcBef>
                <a:spcPts val="0"/>
              </a:spcBef>
              <a:spcAft>
                <a:spcPts val="0"/>
              </a:spcAft>
              <a:buSzPts val="2200"/>
              <a:buChar char="•"/>
            </a:pPr>
            <a:r>
              <a:rPr lang="sv-SE"/>
              <a:t>Models have structure. We can exploit that structure.</a:t>
            </a:r>
            <a:endParaRPr/>
          </a:p>
          <a:p>
            <a:pPr indent="-368300" lvl="1" marL="914400" marR="0" rtl="0" algn="l">
              <a:lnSpc>
                <a:spcPct val="100000"/>
              </a:lnSpc>
              <a:spcBef>
                <a:spcPts val="0"/>
              </a:spcBef>
              <a:spcAft>
                <a:spcPts val="0"/>
              </a:spcAft>
              <a:buSzPts val="2200"/>
              <a:buChar char="•"/>
            </a:pPr>
            <a:r>
              <a:rPr lang="sv-SE"/>
              <a:t>A form of functional testing.</a:t>
            </a:r>
            <a:endParaRPr/>
          </a:p>
          <a:p>
            <a:pPr indent="-393700" lvl="0" marL="457200" marR="0" rtl="0" algn="l">
              <a:lnSpc>
                <a:spcPct val="100000"/>
              </a:lnSpc>
              <a:spcBef>
                <a:spcPts val="0"/>
              </a:spcBef>
              <a:spcAft>
                <a:spcPts val="0"/>
              </a:spcAft>
              <a:buSzPts val="2600"/>
              <a:buChar char="•"/>
            </a:pPr>
            <a:r>
              <a:rPr lang="sv-SE"/>
              <a:t>Helps identify important input.</a:t>
            </a:r>
            <a:endParaRPr/>
          </a:p>
          <a:p>
            <a:pPr indent="-393700" lvl="0" marL="457200" marR="0" rtl="0" algn="l">
              <a:lnSpc>
                <a:spcPct val="100000"/>
              </a:lnSpc>
              <a:spcBef>
                <a:spcPts val="0"/>
              </a:spcBef>
              <a:spcAft>
                <a:spcPts val="0"/>
              </a:spcAft>
              <a:buSzPts val="2600"/>
              <a:buChar char="•"/>
            </a:pPr>
            <a:r>
              <a:rPr lang="sv-SE"/>
              <a:t>Coverage metrics based on the type of model guide test selection.</a:t>
            </a:r>
            <a:endParaRPr/>
          </a:p>
        </p:txBody>
      </p:sp>
      <p:sp>
        <p:nvSpPr>
          <p:cNvPr id="481" name="Google Shape;481;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87" name="Google Shape;48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State machines model expected behavior.</a:t>
            </a:r>
            <a:endParaRPr/>
          </a:p>
          <a:p>
            <a:pPr indent="-368300" lvl="1" marL="914400" marR="0" rtl="0" algn="l">
              <a:lnSpc>
                <a:spcPct val="100000"/>
              </a:lnSpc>
              <a:spcBef>
                <a:spcPts val="0"/>
              </a:spcBef>
              <a:spcAft>
                <a:spcPts val="0"/>
              </a:spcAft>
              <a:buSzPts val="2200"/>
              <a:buChar char="•"/>
            </a:pPr>
            <a:r>
              <a:rPr lang="sv-SE"/>
              <a:t>Cover states, transitions, non-looping paths, loops.</a:t>
            </a:r>
            <a:endParaRPr/>
          </a:p>
          <a:p>
            <a:pPr indent="-368300" lvl="1" marL="914400" marR="0" rtl="0" algn="l">
              <a:lnSpc>
                <a:spcPct val="100000"/>
              </a:lnSpc>
              <a:spcBef>
                <a:spcPts val="0"/>
              </a:spcBef>
              <a:spcAft>
                <a:spcPts val="0"/>
              </a:spcAft>
              <a:buSzPts val="2200"/>
              <a:buChar char="•"/>
            </a:pPr>
            <a:r>
              <a:rPr lang="sv-SE"/>
              <a:t>Can also be used in finite state verification (next class)</a:t>
            </a:r>
            <a:endParaRPr/>
          </a:p>
        </p:txBody>
      </p:sp>
      <p:sp>
        <p:nvSpPr>
          <p:cNvPr id="488" name="Google Shape;48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5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94" name="Google Shape;494;p5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95" name="Google Shape;495;p5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96" name="Google Shape;496;p5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97" name="Google Shape;497;p5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Finite State Verification</a:t>
            </a:r>
            <a:endParaRPr/>
          </a:p>
          <a:p>
            <a:pPr indent="-368300" lvl="1" marL="914400" rtl="0" algn="l">
              <a:lnSpc>
                <a:spcPct val="90000"/>
              </a:lnSpc>
              <a:spcBef>
                <a:spcPts val="0"/>
              </a:spcBef>
              <a:spcAft>
                <a:spcPts val="0"/>
              </a:spcAft>
              <a:buSzPts val="2200"/>
              <a:buChar char="•"/>
            </a:pPr>
            <a:r>
              <a:rPr lang="sv-SE"/>
              <a:t>Optional Reading - Pezze and Young, Chapter 8</a:t>
            </a:r>
            <a:endParaRPr/>
          </a:p>
          <a:p>
            <a:pPr indent="-393700" lvl="0" marL="457200" rtl="0" algn="l">
              <a:lnSpc>
                <a:spcPct val="90000"/>
              </a:lnSpc>
              <a:spcBef>
                <a:spcPts val="0"/>
              </a:spcBef>
              <a:spcAft>
                <a:spcPts val="0"/>
              </a:spcAft>
              <a:buSzPts val="2600"/>
              <a:buChar char="•"/>
            </a:pPr>
            <a:r>
              <a:rPr lang="sv-SE"/>
              <a:t>Homework 3</a:t>
            </a:r>
            <a:endParaRPr/>
          </a:p>
          <a:p>
            <a:pPr indent="-368300" lvl="1" marL="914400" rtl="0" algn="l">
              <a:lnSpc>
                <a:spcPct val="90000"/>
              </a:lnSpc>
              <a:spcBef>
                <a:spcPts val="0"/>
              </a:spcBef>
              <a:spcAft>
                <a:spcPts val="0"/>
              </a:spcAft>
              <a:buSzPts val="2200"/>
              <a:buChar char="•"/>
            </a:pPr>
            <a:r>
              <a:rPr lang="sv-SE"/>
              <a:t>Due Friday, March 13</a:t>
            </a:r>
            <a:endParaRPr/>
          </a:p>
          <a:p>
            <a:pPr indent="-368300" lvl="1" marL="914400" rtl="0" algn="l">
              <a:lnSpc>
                <a:spcPct val="90000"/>
              </a:lnSpc>
              <a:spcBef>
                <a:spcPts val="0"/>
              </a:spcBef>
              <a:spcAft>
                <a:spcPts val="0"/>
              </a:spcAft>
              <a:buSzPts val="2200"/>
              <a:buChar char="•"/>
            </a:pPr>
            <a:r>
              <a:rPr lang="sv-SE"/>
              <a:t>Questions?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13" name="Google Shape;11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 Then we can derive test cases from the model that can be applied to the program. If the model and program do not agree, then there is a fault.</a:t>
            </a:r>
            <a:endParaRPr sz="2400"/>
          </a:p>
        </p:txBody>
      </p:sp>
      <p:pic>
        <p:nvPicPr>
          <p:cNvPr descr="model-top.png" id="114" name="Google Shape;114;p19"/>
          <p:cNvPicPr preferRelativeResize="0"/>
          <p:nvPr/>
        </p:nvPicPr>
        <p:blipFill>
          <a:blip r:embed="rId3">
            <a:alphaModFix/>
          </a:blip>
          <a:stretch>
            <a:fillRect/>
          </a:stretch>
        </p:blipFill>
        <p:spPr>
          <a:xfrm>
            <a:off x="3165612" y="1239244"/>
            <a:ext cx="2468548" cy="1604400"/>
          </a:xfrm>
          <a:prstGeom prst="rect">
            <a:avLst/>
          </a:prstGeom>
          <a:noFill/>
          <a:ln>
            <a:noFill/>
          </a:ln>
        </p:spPr>
      </p:pic>
      <p:sp>
        <p:nvSpPr>
          <p:cNvPr id="115" name="Google Shape;115;p19"/>
          <p:cNvSpPr/>
          <p:nvPr/>
        </p:nvSpPr>
        <p:spPr>
          <a:xfrm>
            <a:off x="704138" y="1620600"/>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16" name="Google Shape;116;p19"/>
          <p:cNvCxnSpPr>
            <a:stCxn id="115" idx="0"/>
            <a:endCxn id="114" idx="1"/>
          </p:cNvCxnSpPr>
          <p:nvPr/>
        </p:nvCxnSpPr>
        <p:spPr>
          <a:xfrm flipH="1" rot="10800000">
            <a:off x="2723889" y="2041386"/>
            <a:ext cx="441600" cy="214200"/>
          </a:xfrm>
          <a:prstGeom prst="straightConnector1">
            <a:avLst/>
          </a:prstGeom>
          <a:noFill/>
          <a:ln cap="flat" cmpd="sng" w="19050">
            <a:solidFill>
              <a:schemeClr val="dk2"/>
            </a:solidFill>
            <a:prstDash val="solid"/>
            <a:round/>
            <a:headEnd len="med" w="med" type="none"/>
            <a:tailEnd len="med" w="med" type="triangle"/>
          </a:ln>
        </p:spPr>
      </p:cxnSp>
      <p:sp>
        <p:nvSpPr>
          <p:cNvPr id="117" name="Google Shape;117;p19"/>
          <p:cNvSpPr/>
          <p:nvPr/>
        </p:nvSpPr>
        <p:spPr>
          <a:xfrm>
            <a:off x="6718200" y="1807172"/>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18" name="Google Shape;118;p19"/>
          <p:cNvCxnSpPr>
            <a:stCxn id="114" idx="3"/>
            <a:endCxn id="117" idx="1"/>
          </p:cNvCxnSpPr>
          <p:nvPr/>
        </p:nvCxnSpPr>
        <p:spPr>
          <a:xfrm>
            <a:off x="5634161" y="2041444"/>
            <a:ext cx="1083900" cy="2142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9"/>
          <p:cNvSpPr txBox="1"/>
          <p:nvPr/>
        </p:nvSpPr>
        <p:spPr>
          <a:xfrm>
            <a:off x="596963" y="2967188"/>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20" name="Google Shape;120;p19"/>
          <p:cNvSpPr txBox="1"/>
          <p:nvPr/>
        </p:nvSpPr>
        <p:spPr>
          <a:xfrm>
            <a:off x="3714888" y="2843644"/>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21" name="Google Shape;121;p19"/>
          <p:cNvSpPr txBox="1"/>
          <p:nvPr/>
        </p:nvSpPr>
        <p:spPr>
          <a:xfrm>
            <a:off x="6456988" y="2843644"/>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22" name="Google Shape;12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28" name="Google Shape;128;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Models describe the</a:t>
            </a:r>
            <a:r>
              <a:rPr i="1" lang="sv-SE"/>
              <a:t> structure</a:t>
            </a:r>
            <a:r>
              <a:rPr lang="sv-SE"/>
              <a:t> of the input space.</a:t>
            </a:r>
            <a:endParaRPr/>
          </a:p>
          <a:p>
            <a:pPr indent="-368300" lvl="1" marL="914400" marR="0" rtl="0" algn="l">
              <a:lnSpc>
                <a:spcPct val="100000"/>
              </a:lnSpc>
              <a:spcBef>
                <a:spcPts val="0"/>
              </a:spcBef>
              <a:spcAft>
                <a:spcPts val="0"/>
              </a:spcAft>
              <a:buSzPts val="2200"/>
              <a:buChar char="•"/>
            </a:pPr>
            <a:r>
              <a:rPr lang="sv-SE"/>
              <a:t>They identify what will happen when types of input are applied to the system.</a:t>
            </a:r>
            <a:endParaRPr/>
          </a:p>
          <a:p>
            <a:pPr indent="-419100" lvl="0" marL="457200" marR="0" rtl="0" algn="l">
              <a:lnSpc>
                <a:spcPct val="100000"/>
              </a:lnSpc>
              <a:spcBef>
                <a:spcPts val="0"/>
              </a:spcBef>
              <a:spcAft>
                <a:spcPts val="0"/>
              </a:spcAft>
              <a:buClr>
                <a:schemeClr val="dk1"/>
              </a:buClr>
              <a:buSzPts val="3000"/>
              <a:buFont typeface="Arial"/>
              <a:buChar char="•"/>
            </a:pPr>
            <a:r>
              <a:rPr lang="sv-SE"/>
              <a:t>That structure can be exploited:</a:t>
            </a:r>
            <a:endParaRPr/>
          </a:p>
          <a:p>
            <a:pPr indent="-368300" lvl="1" marL="914400" marR="0" rtl="0" algn="l">
              <a:lnSpc>
                <a:spcPct val="100000"/>
              </a:lnSpc>
              <a:spcBef>
                <a:spcPts val="0"/>
              </a:spcBef>
              <a:spcAft>
                <a:spcPts val="0"/>
              </a:spcAft>
              <a:buSzPts val="2200"/>
              <a:buChar char="•"/>
            </a:pPr>
            <a:r>
              <a:rPr lang="sv-SE"/>
              <a:t>Identify input partitions.</a:t>
            </a:r>
            <a:endParaRPr/>
          </a:p>
          <a:p>
            <a:pPr indent="-368300" lvl="1" marL="914400" marR="0" rtl="0" algn="l">
              <a:lnSpc>
                <a:spcPct val="100000"/>
              </a:lnSpc>
              <a:spcBef>
                <a:spcPts val="0"/>
              </a:spcBef>
              <a:spcAft>
                <a:spcPts val="0"/>
              </a:spcAft>
              <a:buSzPts val="2200"/>
              <a:buChar char="•"/>
            </a:pPr>
            <a:r>
              <a:rPr lang="sv-SE"/>
              <a:t>Identify constraints on inputs.</a:t>
            </a:r>
            <a:endParaRPr/>
          </a:p>
          <a:p>
            <a:pPr indent="-368300" lvl="1" marL="914400" marR="0" rtl="0" algn="l">
              <a:lnSpc>
                <a:spcPct val="100000"/>
              </a:lnSpc>
              <a:spcBef>
                <a:spcPts val="0"/>
              </a:spcBef>
              <a:spcAft>
                <a:spcPts val="0"/>
              </a:spcAft>
              <a:buSzPts val="2200"/>
              <a:buChar char="•"/>
            </a:pPr>
            <a:r>
              <a:rPr lang="sv-SE"/>
              <a:t>Identify significant input combinations.</a:t>
            </a:r>
            <a:endParaRPr/>
          </a:p>
          <a:p>
            <a:pPr indent="-393700" lvl="0" marL="457200" marR="0" rtl="0" algn="l">
              <a:lnSpc>
                <a:spcPct val="100000"/>
              </a:lnSpc>
              <a:spcBef>
                <a:spcPts val="0"/>
              </a:spcBef>
              <a:spcAft>
                <a:spcPts val="0"/>
              </a:spcAft>
              <a:buSzPts val="2600"/>
              <a:buChar char="•"/>
            </a:pPr>
            <a:r>
              <a:rPr lang="sv-SE"/>
              <a:t>Can derive and satisfy coverage metrics for certain types of models.</a:t>
            </a:r>
            <a:endParaRPr/>
          </a:p>
        </p:txBody>
      </p:sp>
      <p:sp>
        <p:nvSpPr>
          <p:cNvPr id="129" name="Google Shape;12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Properties</a:t>
            </a:r>
            <a:endParaRPr/>
          </a:p>
        </p:txBody>
      </p:sp>
      <p:sp>
        <p:nvSpPr>
          <p:cNvPr id="135" name="Google Shape;13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be useful, a model must be:</a:t>
            </a:r>
            <a:endParaRPr/>
          </a:p>
          <a:p>
            <a:pPr indent="-393700" lvl="0" marL="457200" marR="0" rtl="0" algn="l">
              <a:lnSpc>
                <a:spcPct val="100000"/>
              </a:lnSpc>
              <a:spcBef>
                <a:spcPts val="600"/>
              </a:spcBef>
              <a:spcAft>
                <a:spcPts val="0"/>
              </a:spcAft>
              <a:buSzPts val="2600"/>
              <a:buChar char="•"/>
            </a:pPr>
            <a:r>
              <a:rPr lang="sv-SE"/>
              <a:t>Compact</a:t>
            </a:r>
            <a:endParaRPr/>
          </a:p>
          <a:p>
            <a:pPr indent="-368300" lvl="1" marL="914400" marR="0" rtl="0" algn="l">
              <a:lnSpc>
                <a:spcPct val="100000"/>
              </a:lnSpc>
              <a:spcBef>
                <a:spcPts val="0"/>
              </a:spcBef>
              <a:spcAft>
                <a:spcPts val="0"/>
              </a:spcAft>
              <a:buSzPts val="2200"/>
              <a:buChar char="•"/>
            </a:pPr>
            <a:r>
              <a:rPr lang="sv-SE"/>
              <a:t>Models must be simplified enough to be analyzed.</a:t>
            </a:r>
            <a:endParaRPr/>
          </a:p>
          <a:p>
            <a:pPr indent="-368300" lvl="1" marL="914400" marR="0" rtl="0" algn="l">
              <a:lnSpc>
                <a:spcPct val="100000"/>
              </a:lnSpc>
              <a:spcBef>
                <a:spcPts val="0"/>
              </a:spcBef>
              <a:spcAft>
                <a:spcPts val="0"/>
              </a:spcAft>
              <a:buSzPts val="2200"/>
              <a:buChar char="•"/>
            </a:pPr>
            <a:r>
              <a:rPr lang="sv-SE"/>
              <a:t>“How simple” depends on how it will be used.</a:t>
            </a:r>
            <a:endParaRPr/>
          </a:p>
          <a:p>
            <a:pPr indent="-393700" lvl="0" marL="457200" marR="0" rtl="0" algn="l">
              <a:lnSpc>
                <a:spcPct val="100000"/>
              </a:lnSpc>
              <a:spcBef>
                <a:spcPts val="0"/>
              </a:spcBef>
              <a:spcAft>
                <a:spcPts val="0"/>
              </a:spcAft>
              <a:buSzPts val="2600"/>
              <a:buChar char="•"/>
            </a:pPr>
            <a:r>
              <a:rPr lang="sv-SE"/>
              <a:t>Predictive</a:t>
            </a:r>
            <a:endParaRPr/>
          </a:p>
          <a:p>
            <a:pPr indent="-368300" lvl="1" marL="914400" marR="0" rtl="0" algn="l">
              <a:lnSpc>
                <a:spcPct val="100000"/>
              </a:lnSpc>
              <a:spcBef>
                <a:spcPts val="0"/>
              </a:spcBef>
              <a:spcAft>
                <a:spcPts val="0"/>
              </a:spcAft>
              <a:buSzPts val="2200"/>
              <a:buChar char="•"/>
            </a:pPr>
            <a:r>
              <a:rPr lang="sv-SE"/>
              <a:t>Represent the real system well enough to distinguish between good and bad outcomes of analyses.</a:t>
            </a:r>
            <a:endParaRPr/>
          </a:p>
          <a:p>
            <a:pPr indent="-368300" lvl="1" marL="914400" marR="0" rtl="0" algn="l">
              <a:lnSpc>
                <a:spcPct val="100000"/>
              </a:lnSpc>
              <a:spcBef>
                <a:spcPts val="0"/>
              </a:spcBef>
              <a:spcAft>
                <a:spcPts val="0"/>
              </a:spcAft>
              <a:buSzPts val="2200"/>
              <a:buChar char="•"/>
            </a:pPr>
            <a:r>
              <a:rPr lang="sv-SE"/>
              <a:t>No single model usually represents all characteristics of the system well enough for all types of analysis.</a:t>
            </a:r>
            <a:endParaRPr/>
          </a:p>
        </p:txBody>
      </p:sp>
      <p:sp>
        <p:nvSpPr>
          <p:cNvPr id="136" name="Google Shape;13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Properties</a:t>
            </a:r>
            <a:endParaRPr/>
          </a:p>
        </p:txBody>
      </p:sp>
      <p:sp>
        <p:nvSpPr>
          <p:cNvPr id="142" name="Google Shape;142;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be useful, a model must be:</a:t>
            </a:r>
            <a:endParaRPr/>
          </a:p>
          <a:p>
            <a:pPr indent="-419100" lvl="0" marL="457200" marR="0" rtl="0" algn="l">
              <a:lnSpc>
                <a:spcPct val="100000"/>
              </a:lnSpc>
              <a:spcBef>
                <a:spcPts val="600"/>
              </a:spcBef>
              <a:spcAft>
                <a:spcPts val="0"/>
              </a:spcAft>
              <a:buClr>
                <a:schemeClr val="dk1"/>
              </a:buClr>
              <a:buSzPts val="3000"/>
              <a:buFont typeface="Arial"/>
              <a:buChar char="•"/>
            </a:pPr>
            <a:r>
              <a:rPr lang="sv-SE"/>
              <a:t>Meaningful</a:t>
            </a:r>
            <a:endParaRPr/>
          </a:p>
          <a:p>
            <a:pPr indent="-368300" lvl="1" marL="914400" marR="0" rtl="0" algn="l">
              <a:lnSpc>
                <a:spcPct val="100000"/>
              </a:lnSpc>
              <a:spcBef>
                <a:spcPts val="0"/>
              </a:spcBef>
              <a:spcAft>
                <a:spcPts val="0"/>
              </a:spcAft>
              <a:buSzPts val="2200"/>
              <a:buChar char="•"/>
            </a:pPr>
            <a:r>
              <a:rPr lang="sv-SE"/>
              <a:t>Must provide more information than success and failure. Must allow diagnoses of the causes of failure.</a:t>
            </a:r>
            <a:endParaRPr/>
          </a:p>
          <a:p>
            <a:pPr indent="-393700" lvl="0" marL="457200" marR="0" rtl="0" algn="l">
              <a:lnSpc>
                <a:spcPct val="100000"/>
              </a:lnSpc>
              <a:spcBef>
                <a:spcPts val="0"/>
              </a:spcBef>
              <a:spcAft>
                <a:spcPts val="0"/>
              </a:spcAft>
              <a:buSzPts val="2600"/>
              <a:buChar char="•"/>
            </a:pPr>
            <a:r>
              <a:rPr lang="sv-SE"/>
              <a:t>Sufficiently General</a:t>
            </a:r>
            <a:endParaRPr/>
          </a:p>
          <a:p>
            <a:pPr indent="-368300" lvl="1" marL="914400" marR="0" rtl="0" algn="l">
              <a:lnSpc>
                <a:spcPct val="100000"/>
              </a:lnSpc>
              <a:spcBef>
                <a:spcPts val="0"/>
              </a:spcBef>
              <a:spcAft>
                <a:spcPts val="0"/>
              </a:spcAft>
              <a:buSzPts val="2200"/>
              <a:buChar char="•"/>
            </a:pPr>
            <a:r>
              <a:rPr lang="sv-SE"/>
              <a:t>Models must be practical for use in the domain of interest.</a:t>
            </a:r>
            <a:endParaRPr/>
          </a:p>
          <a:p>
            <a:pPr indent="-368300" lvl="1" marL="914400" marR="0" rtl="0" algn="l">
              <a:lnSpc>
                <a:spcPct val="100000"/>
              </a:lnSpc>
              <a:spcBef>
                <a:spcPts val="0"/>
              </a:spcBef>
              <a:spcAft>
                <a:spcPts val="0"/>
              </a:spcAft>
              <a:buSzPts val="2200"/>
              <a:buChar char="•"/>
            </a:pPr>
            <a:r>
              <a:rPr lang="sv-SE"/>
              <a:t>An analysis of C programs is not useful if it only works for programs without pointers.</a:t>
            </a:r>
            <a:endParaRPr/>
          </a:p>
        </p:txBody>
      </p:sp>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0" name="Google Shape;150;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