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6" r:id="rId4"/>
    <p:sldMasterId id="2147483657" r:id="rId5"/>
    <p:sldMasterId id="214748365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6" Type="http://schemas.openxmlformats.org/officeDocument/2006/relationships/slide" Target="slides/slide9.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7e002de755_0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e002de755_0_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 particular, look at the difference between valid-but-not-useful (almost any test applied to that method will show different results between the original method and the mutated version) and useful (more subtle mutations that require particular input or input ranges to detect). It is easy to create mutants that almost always fail. It is much harder to create actual useful ones.</a:t>
            </a:r>
            <a:endParaRPr/>
          </a:p>
        </p:txBody>
      </p:sp>
      <p:sp>
        <p:nvSpPr>
          <p:cNvPr id="82" name="Google Shape;8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e002de755_0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9" name="Google Shape;89;g7e002de755_0_1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g7e002de755_0_1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d04e4c0c9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7" name="Google Shape;97;gbd04e4c0c9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the easiest class to modify is Calendar, so let’s create a useful mutant and a valid, but not useful. Let’s start with valid, but not useful. For both examples, we’ll use isBusy. Here’ we’re going to apply a constant for constant replacement. Rather than initializing busy to false, it is initialized to true. What effect does this have? Well, now, this method can only return true. busy can never be false. If we only have tests that indicate the person is busy at this time, then we’ll miss this mutant. However, this is pretty unlikely. Any test where the person should not be busy will detect this mutant - which will likely be a lot of the tests you will write. This is a very easy mutant to detect. Let’s look at a test case that exposes this.</a:t>
            </a:r>
            <a:endParaRPr/>
          </a:p>
        </p:txBody>
      </p:sp>
      <p:sp>
        <p:nvSpPr>
          <p:cNvPr id="98" name="Google Shape;98;gbd04e4c0c9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a74e03a50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a74e03a50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gba74e03a50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a74e03a50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a74e03a50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for a useful one, </a:t>
            </a:r>
            <a:r>
              <a:rPr lang="sv-SE"/>
              <a:t> we’ll use checkTimes, and we’ll apply statement deletion. Statement deletion often results in useless mutants because it can very easily make something not compile. Here, however, it will still compile and run - we’ve just introduced the possibility of an issue because we no longer check to see if the entered meeting time is illegal. This mutant will only be detected if we try an illegal time and don’t get the expected exception. However, it would be very easy not to have a test already checking this. If you’re unit testing and focused on the isBusy method, your first instinct is probably to set up certain calendar meetings and then see if times conflict with those - in other words, you’re focused on the logic in that for loop right after the checkTimes method. However, before we spend time checking our meetings for conflicts, we should absolutely have the code check whether the provided time is even valid! It would be easy as a programmer to have left out a check like this. So, this mutation is essentially checking to see if our tests would be robust to this kind of change. Let’s look at a unit test that would expose this mutant.</a:t>
            </a:r>
            <a:endParaRPr/>
          </a:p>
        </p:txBody>
      </p:sp>
      <p:sp>
        <p:nvSpPr>
          <p:cNvPr id="114" name="Google Shape;114;gba74e03a50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a74e03a50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a74e03a50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ba74e03a50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65" name="Shape 6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4.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8.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pic>
        <p:nvPicPr>
          <p:cNvPr id="64" name="Google Shape;64;p10"/>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Exercise 5: Mutation Testing</a:t>
            </a:r>
            <a:endParaRPr/>
          </a:p>
        </p:txBody>
      </p:sp>
      <p:sp>
        <p:nvSpPr>
          <p:cNvPr id="71" name="Google Shape;71;p1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February 26, 2025</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Planning System Returns</a:t>
            </a:r>
            <a:endParaRPr/>
          </a:p>
        </p:txBody>
      </p:sp>
      <p:sp>
        <p:nvSpPr>
          <p:cNvPr id="77" name="Google Shape;77;p13"/>
          <p:cNvSpPr txBox="1"/>
          <p:nvPr>
            <p:ph idx="1" type="body"/>
          </p:nvPr>
        </p:nvSpPr>
        <p:spPr>
          <a:xfrm>
            <a:off x="468900" y="1282400"/>
            <a:ext cx="5750700" cy="3480300"/>
          </a:xfrm>
          <a:prstGeom prst="rect">
            <a:avLst/>
          </a:prstGeom>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t/>
            </a:r>
            <a:endParaRPr/>
          </a:p>
          <a:p>
            <a:pPr indent="0" lvl="0" marL="457200" marR="0" rtl="0" algn="l">
              <a:lnSpc>
                <a:spcPct val="100000"/>
              </a:lnSpc>
              <a:spcBef>
                <a:spcPts val="0"/>
              </a:spcBef>
              <a:spcAft>
                <a:spcPts val="0"/>
              </a:spcAft>
              <a:buNone/>
            </a:pPr>
            <a:r>
              <a:t/>
            </a:r>
            <a:endParaRPr/>
          </a:p>
          <a:p>
            <a:pPr indent="-419100" lvl="0" marL="457200" marR="0" rtl="0" algn="l">
              <a:lnSpc>
                <a:spcPct val="100000"/>
              </a:lnSpc>
              <a:spcBef>
                <a:spcPts val="0"/>
              </a:spcBef>
              <a:spcAft>
                <a:spcPts val="0"/>
              </a:spcAft>
              <a:buClr>
                <a:schemeClr val="dk1"/>
              </a:buClr>
              <a:buSzPts val="3000"/>
              <a:buFont typeface="Arial"/>
              <a:buChar char="•"/>
            </a:pPr>
            <a:r>
              <a:rPr lang="sv-SE"/>
              <a:t>Everybody likes meetings.</a:t>
            </a:r>
            <a:endParaRPr/>
          </a:p>
          <a:p>
            <a:pPr indent="-368300" lvl="1" marL="914400" marR="0" rtl="0" algn="l">
              <a:lnSpc>
                <a:spcPct val="100000"/>
              </a:lnSpc>
              <a:spcBef>
                <a:spcPts val="0"/>
              </a:spcBef>
              <a:spcAft>
                <a:spcPts val="0"/>
              </a:spcAft>
              <a:buSzPts val="2200"/>
              <a:buChar char="•"/>
            </a:pPr>
            <a:r>
              <a:rPr lang="sv-SE"/>
              <a:t>Not true - but we need to book them.</a:t>
            </a:r>
            <a:endParaRPr/>
          </a:p>
          <a:p>
            <a:pPr indent="-393700" lvl="0" marL="457200" marR="0" rtl="0" algn="l">
              <a:lnSpc>
                <a:spcPct val="100000"/>
              </a:lnSpc>
              <a:spcBef>
                <a:spcPts val="0"/>
              </a:spcBef>
              <a:spcAft>
                <a:spcPts val="0"/>
              </a:spcAft>
              <a:buSzPts val="2600"/>
              <a:buChar char="•"/>
            </a:pPr>
            <a:r>
              <a:rPr lang="sv-SE"/>
              <a:t>We don’t want to double-book rooms or employees for meetings.</a:t>
            </a:r>
            <a:endParaRPr/>
          </a:p>
          <a:p>
            <a:pPr indent="-393700" lvl="0" marL="457200" marR="0" rtl="0" algn="l">
              <a:lnSpc>
                <a:spcPct val="100000"/>
              </a:lnSpc>
              <a:spcBef>
                <a:spcPts val="0"/>
              </a:spcBef>
              <a:spcAft>
                <a:spcPts val="0"/>
              </a:spcAft>
              <a:buSzPts val="2600"/>
              <a:buChar char="•"/>
            </a:pPr>
            <a:r>
              <a:rPr lang="sv-SE"/>
              <a:t>System to manage schedules and meetings.</a:t>
            </a:r>
            <a:endParaRPr/>
          </a:p>
        </p:txBody>
      </p:sp>
      <p:sp>
        <p:nvSpPr>
          <p:cNvPr id="78" name="Google Shape;78;p1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79" name="Google Shape;79;p13"/>
          <p:cNvPicPr preferRelativeResize="0"/>
          <p:nvPr/>
        </p:nvPicPr>
        <p:blipFill>
          <a:blip r:embed="rId3">
            <a:alphaModFix/>
          </a:blip>
          <a:stretch>
            <a:fillRect/>
          </a:stretch>
        </p:blipFill>
        <p:spPr>
          <a:xfrm>
            <a:off x="6372000" y="1434803"/>
            <a:ext cx="2619598" cy="26195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85" name="Google Shape;85;p1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Mutate the Meeting Planner</a:t>
            </a:r>
            <a:endParaRPr/>
          </a:p>
        </p:txBody>
      </p:sp>
      <p:sp>
        <p:nvSpPr>
          <p:cNvPr id="86" name="Google Shape;86;p1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lnSpc>
                <a:spcPct val="90000"/>
              </a:lnSpc>
              <a:spcBef>
                <a:spcPts val="0"/>
              </a:spcBef>
              <a:spcAft>
                <a:spcPts val="0"/>
              </a:spcAft>
              <a:buSzPts val="2600"/>
              <a:buChar char="•"/>
            </a:pPr>
            <a:r>
              <a:rPr lang="sv-SE"/>
              <a:t>Create at least four mutants for classes from the MeetingPlanner system.</a:t>
            </a:r>
            <a:endParaRPr/>
          </a:p>
          <a:p>
            <a:pPr indent="-368300" lvl="1" marL="914400" rtl="0" algn="l">
              <a:lnSpc>
                <a:spcPct val="90000"/>
              </a:lnSpc>
              <a:spcBef>
                <a:spcPts val="0"/>
              </a:spcBef>
              <a:spcAft>
                <a:spcPts val="0"/>
              </a:spcAft>
              <a:buSzPts val="2200"/>
              <a:buChar char="•"/>
            </a:pPr>
            <a:r>
              <a:rPr lang="sv-SE"/>
              <a:t>Try to create at least one from each category: </a:t>
            </a:r>
            <a:endParaRPr/>
          </a:p>
          <a:p>
            <a:pPr indent="-342900" lvl="2" marL="1371600" rtl="0" algn="l">
              <a:lnSpc>
                <a:spcPct val="90000"/>
              </a:lnSpc>
              <a:spcBef>
                <a:spcPts val="0"/>
              </a:spcBef>
              <a:spcAft>
                <a:spcPts val="0"/>
              </a:spcAft>
              <a:buSzPts val="1800"/>
              <a:buChar char="•"/>
            </a:pPr>
            <a:r>
              <a:rPr lang="sv-SE"/>
              <a:t>invalid (does not compile)</a:t>
            </a:r>
            <a:endParaRPr/>
          </a:p>
          <a:p>
            <a:pPr indent="-342900" lvl="2" marL="1371600" rtl="0" algn="l">
              <a:lnSpc>
                <a:spcPct val="90000"/>
              </a:lnSpc>
              <a:spcBef>
                <a:spcPts val="0"/>
              </a:spcBef>
              <a:spcAft>
                <a:spcPts val="0"/>
              </a:spcAft>
              <a:buSzPts val="1800"/>
              <a:buChar char="•"/>
            </a:pPr>
            <a:r>
              <a:rPr lang="sv-SE"/>
              <a:t>valid-but-not-useful (fails for almost any test case)</a:t>
            </a:r>
            <a:endParaRPr/>
          </a:p>
          <a:p>
            <a:pPr indent="-342900" lvl="2" marL="1371600" rtl="0" algn="l">
              <a:lnSpc>
                <a:spcPct val="90000"/>
              </a:lnSpc>
              <a:spcBef>
                <a:spcPts val="0"/>
              </a:spcBef>
              <a:spcAft>
                <a:spcPts val="0"/>
              </a:spcAft>
              <a:buSzPts val="1800"/>
              <a:buChar char="•"/>
            </a:pPr>
            <a:r>
              <a:rPr lang="sv-SE"/>
              <a:t>useful (requires specific input or input ranges to detect)</a:t>
            </a:r>
            <a:endParaRPr/>
          </a:p>
          <a:p>
            <a:pPr indent="-342900" lvl="2" marL="1371600" rtl="0" algn="l">
              <a:lnSpc>
                <a:spcPct val="90000"/>
              </a:lnSpc>
              <a:spcBef>
                <a:spcPts val="0"/>
              </a:spcBef>
              <a:spcAft>
                <a:spcPts val="0"/>
              </a:spcAft>
              <a:buSzPts val="1800"/>
              <a:buChar char="•"/>
            </a:pPr>
            <a:r>
              <a:rPr lang="sv-SE"/>
              <a:t>equivalent (no test will ever fail)</a:t>
            </a:r>
            <a:endParaRPr/>
          </a:p>
          <a:p>
            <a:pPr indent="-368300" lvl="1" marL="914400" rtl="0" algn="l">
              <a:lnSpc>
                <a:spcPct val="90000"/>
              </a:lnSpc>
              <a:spcBef>
                <a:spcPts val="0"/>
              </a:spcBef>
              <a:spcAft>
                <a:spcPts val="0"/>
              </a:spcAft>
              <a:buSzPts val="2200"/>
              <a:buChar char="•"/>
            </a:pPr>
            <a:r>
              <a:rPr lang="sv-SE"/>
              <a:t>Use different operators for each mutant</a:t>
            </a:r>
            <a:endParaRPr/>
          </a:p>
          <a:p>
            <a:pPr indent="-342900" lvl="2" marL="1371600" rtl="0" algn="l">
              <a:lnSpc>
                <a:spcPct val="90000"/>
              </a:lnSpc>
              <a:spcBef>
                <a:spcPts val="0"/>
              </a:spcBef>
              <a:spcAft>
                <a:spcPts val="0"/>
              </a:spcAft>
              <a:buSzPts val="1800"/>
              <a:buChar char="•"/>
            </a:pPr>
            <a:r>
              <a:rPr lang="sv-SE"/>
              <a:t>1+ from each category in handout.</a:t>
            </a:r>
            <a:endParaRPr/>
          </a:p>
          <a:p>
            <a:pPr indent="-368300" lvl="1" marL="914400" rtl="0" algn="l">
              <a:lnSpc>
                <a:spcPct val="90000"/>
              </a:lnSpc>
              <a:spcBef>
                <a:spcPts val="0"/>
              </a:spcBef>
              <a:spcAft>
                <a:spcPts val="0"/>
              </a:spcAft>
              <a:buSzPts val="2200"/>
              <a:buChar char="•"/>
            </a:pPr>
            <a:r>
              <a:rPr lang="sv-SE"/>
              <a:t>Try mutating different parts of the code.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93" name="Google Shape;93;p1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Assess Your Test Cases</a:t>
            </a:r>
            <a:endParaRPr/>
          </a:p>
        </p:txBody>
      </p:sp>
      <p:sp>
        <p:nvSpPr>
          <p:cNvPr id="94" name="Google Shape;94;p1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Run the tests you created in previous exercises. Do they detect the non-equivalent mutants?</a:t>
            </a:r>
            <a:endParaRPr/>
          </a:p>
          <a:p>
            <a:pPr indent="-368300" lvl="1" marL="914400" rtl="0" algn="l">
              <a:spcBef>
                <a:spcPts val="500"/>
              </a:spcBef>
              <a:spcAft>
                <a:spcPts val="0"/>
              </a:spcAft>
              <a:buSzPts val="2200"/>
              <a:buChar char="•"/>
            </a:pPr>
            <a:r>
              <a:rPr lang="sv-SE"/>
              <a:t>(Pass on original code, fail for mutated code)</a:t>
            </a:r>
            <a:endParaRPr/>
          </a:p>
          <a:p>
            <a:pPr indent="-368300" lvl="1" marL="914400" rtl="0" algn="l">
              <a:spcBef>
                <a:spcPts val="500"/>
              </a:spcBef>
              <a:spcAft>
                <a:spcPts val="0"/>
              </a:spcAft>
              <a:buSzPts val="2200"/>
              <a:buChar char="•"/>
            </a:pPr>
            <a:r>
              <a:rPr lang="sv-SE"/>
              <a:t>If not, create new test cases that will detect them.</a:t>
            </a:r>
            <a:endParaRPr/>
          </a:p>
          <a:p>
            <a:pPr indent="-368300" lvl="1" marL="914400" rtl="0" algn="l">
              <a:spcBef>
                <a:spcPts val="500"/>
              </a:spcBef>
              <a:spcAft>
                <a:spcPts val="0"/>
              </a:spcAft>
              <a:buSzPts val="2200"/>
              <a:buChar char="•"/>
            </a:pPr>
            <a:r>
              <a:rPr lang="sv-SE"/>
              <a:t>If equivalent, make sure you understand why the mutant will never be detected.</a:t>
            </a:r>
            <a:endParaRPr/>
          </a:p>
          <a:p>
            <a:pPr indent="-393700" lvl="0" marL="457200" rtl="0" algn="l">
              <a:spcBef>
                <a:spcPts val="1000"/>
              </a:spcBef>
              <a:spcAft>
                <a:spcPts val="0"/>
              </a:spcAft>
              <a:buSzPts val="2600"/>
              <a:buChar char="•"/>
            </a:pPr>
            <a:r>
              <a:rPr lang="sv-SE"/>
              <a:t>If you finish quickly, try this for the CoffeeMaker.</a:t>
            </a:r>
            <a:endParaRPr/>
          </a:p>
          <a:p>
            <a:pPr indent="-368300" lvl="1" marL="914400" rtl="0" algn="l">
              <a:spcBef>
                <a:spcPts val="500"/>
              </a:spcBef>
              <a:spcAft>
                <a:spcPts val="0"/>
              </a:spcAft>
              <a:buSzPts val="2200"/>
              <a:buChar char="•"/>
            </a:pPr>
            <a:r>
              <a:rPr lang="sv-SE"/>
              <a:t>(part of Assignment 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01" name="Google Shape;101;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1</a:t>
            </a:r>
            <a:endParaRPr/>
          </a:p>
        </p:txBody>
      </p:sp>
      <p:sp>
        <p:nvSpPr>
          <p:cNvPr id="102" name="Google Shape;102;p1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sv-SE" sz="2000"/>
              <a:t>Valid, but not useful: </a:t>
            </a:r>
            <a:r>
              <a:rPr b="1" lang="sv-SE" sz="2000"/>
              <a:t>constant-for-constant replacement</a:t>
            </a:r>
            <a:endParaRPr b="1" sz="2000"/>
          </a:p>
          <a:p>
            <a:pPr indent="0" lvl="0" marL="0" rtl="0" algn="l">
              <a:lnSpc>
                <a:spcPct val="50000"/>
              </a:lnSpc>
              <a:spcBef>
                <a:spcPts val="1000"/>
              </a:spcBef>
              <a:spcAft>
                <a:spcPts val="0"/>
              </a:spcAft>
              <a:buNone/>
            </a:pPr>
            <a:r>
              <a:rPr lang="sv-SE" sz="1100">
                <a:latin typeface="Consolas"/>
                <a:ea typeface="Consolas"/>
                <a:cs typeface="Consolas"/>
                <a:sym typeface="Consolas"/>
              </a:rPr>
              <a:t>public boolean isBusy(int month, int day, int start, int end) throws TimeConflictException{</a:t>
            </a:r>
            <a:endParaRPr sz="1100">
              <a:latin typeface="Consolas"/>
              <a:ea typeface="Consolas"/>
              <a:cs typeface="Consolas"/>
              <a:sym typeface="Consolas"/>
            </a:endParaRPr>
          </a:p>
          <a:p>
            <a:pPr indent="0" lvl="0" marL="0" rtl="0" algn="l">
              <a:lnSpc>
                <a:spcPct val="50000"/>
              </a:lnSpc>
              <a:spcBef>
                <a:spcPts val="1000"/>
              </a:spcBef>
              <a:spcAft>
                <a:spcPts val="0"/>
              </a:spcAft>
              <a:buNone/>
            </a:pPr>
            <a:r>
              <a:rPr b="1" lang="sv-SE" sz="1100">
                <a:latin typeface="Consolas"/>
                <a:ea typeface="Consolas"/>
                <a:cs typeface="Consolas"/>
                <a:sym typeface="Consolas"/>
              </a:rPr>
              <a:t>	boolean busy = false; BECOMES</a:t>
            </a:r>
            <a:endParaRPr b="1"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a:t>
            </a:r>
            <a:r>
              <a:rPr b="1" lang="sv-SE" sz="1100">
                <a:latin typeface="Consolas"/>
                <a:ea typeface="Consolas"/>
                <a:cs typeface="Consolas"/>
                <a:sym typeface="Consolas"/>
              </a:rPr>
              <a:t>boolean busy = </a:t>
            </a:r>
            <a:r>
              <a:rPr b="1" lang="sv-SE" sz="1100">
                <a:solidFill>
                  <a:srgbClr val="FF0000"/>
                </a:solidFill>
                <a:latin typeface="Consolas"/>
                <a:ea typeface="Consolas"/>
                <a:cs typeface="Consolas"/>
                <a:sym typeface="Consolas"/>
              </a:rPr>
              <a:t>true</a:t>
            </a:r>
            <a:r>
              <a:rPr b="1" lang="sv-SE" sz="1100">
                <a:latin typeface="Consolas"/>
                <a:ea typeface="Consolas"/>
                <a:cs typeface="Consolas"/>
                <a:sym typeface="Consolas"/>
              </a:rPr>
              <a:t>;</a:t>
            </a:r>
            <a:endParaRPr b="1"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checkTimes(month,day,start,end);</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for(Meeting toCheck : occupied.get(month).get(day)){</a:t>
            </a:r>
            <a:endParaRPr b="1"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a:t>
            </a:r>
            <a:r>
              <a:rPr lang="sv-SE" sz="1100">
                <a:latin typeface="Consolas"/>
                <a:ea typeface="Consolas"/>
                <a:cs typeface="Consolas"/>
                <a:sym typeface="Consolas"/>
              </a:rPr>
              <a:t>if(start &gt;= toCheck.getStartTime() &amp;&amp; start &lt;= toCheck.getEndTime()){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busy=true;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}else if(end &gt;= toCheck.getStartTime() &amp;&amp; end &lt;= toCheck.getEndTime()){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busy=true;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return busy;</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a:t>
            </a:r>
            <a:endParaRPr sz="1100">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09" name="Google Shape;109;p17"/>
          <p:cNvSpPr txBox="1"/>
          <p:nvPr>
            <p:ph idx="1" type="body"/>
          </p:nvPr>
        </p:nvSpPr>
        <p:spPr>
          <a:xfrm>
            <a:off x="468900" y="500827"/>
            <a:ext cx="8217900" cy="426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1100">
                <a:latin typeface="Consolas"/>
                <a:ea typeface="Consolas"/>
                <a:cs typeface="Consolas"/>
                <a:sym typeface="Consolas"/>
              </a:rPr>
              <a:t>@Test</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public void testIsBusy_NotBusy() {</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 Meeting with no conflict with our dates.</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Meeting noConflict = new Meeting(1,13,1,3);</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Calendar calendar = new Calendar();</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 Add meeting to calendar</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try {</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calendar.addMeeting(noConflict);</a:t>
            </a:r>
            <a:endParaRPr sz="1100">
              <a:latin typeface="Consolas"/>
              <a:ea typeface="Consolas"/>
              <a:cs typeface="Consolas"/>
              <a:sym typeface="Consolas"/>
            </a:endParaRPr>
          </a:p>
          <a:p>
            <a:pPr indent="0" lvl="0" marL="0" rtl="0" algn="l">
              <a:spcBef>
                <a:spcPts val="1000"/>
              </a:spcBef>
              <a:spcAft>
                <a:spcPts val="0"/>
              </a:spcAft>
              <a:buNone/>
            </a:pPr>
            <a:r>
              <a:rPr b="1" lang="sv-SE" sz="1100">
                <a:latin typeface="Consolas"/>
                <a:ea typeface="Consolas"/>
                <a:cs typeface="Consolas"/>
                <a:sym typeface="Consolas"/>
              </a:rPr>
              <a:t>            // Enter a time that has no conflict. </a:t>
            </a:r>
            <a:endParaRPr b="1"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boolean result = calendar.isBusy(1, 13, 14, 16);</a:t>
            </a:r>
            <a:endParaRPr sz="1100">
              <a:latin typeface="Consolas"/>
              <a:ea typeface="Consolas"/>
              <a:cs typeface="Consolas"/>
              <a:sym typeface="Consolas"/>
            </a:endParaRPr>
          </a:p>
          <a:p>
            <a:pPr indent="0" lvl="0" marL="0" rtl="0" algn="l">
              <a:spcBef>
                <a:spcPts val="1000"/>
              </a:spcBef>
              <a:spcAft>
                <a:spcPts val="0"/>
              </a:spcAft>
              <a:buNone/>
            </a:pPr>
            <a:r>
              <a:rPr b="1" lang="sv-SE" sz="1100">
                <a:latin typeface="Consolas"/>
                <a:ea typeface="Consolas"/>
                <a:cs typeface="Consolas"/>
                <a:sym typeface="Consolas"/>
              </a:rPr>
              <a:t>		assertFalse(result, </a:t>
            </a:r>
            <a:r>
              <a:rPr b="1" lang="sv-SE" sz="1100">
                <a:latin typeface="Consolas"/>
                <a:ea typeface="Consolas"/>
                <a:cs typeface="Consolas"/>
                <a:sym typeface="Consolas"/>
              </a:rPr>
              <a:t>"Should cause no conflict"</a:t>
            </a:r>
            <a:r>
              <a:rPr b="1" lang="sv-SE" sz="1100">
                <a:latin typeface="Consolas"/>
                <a:ea typeface="Consolas"/>
                <a:cs typeface="Consolas"/>
                <a:sym typeface="Consolas"/>
              </a:rPr>
              <a:t>);</a:t>
            </a:r>
            <a:endParaRPr b="1"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 catch(TimeConflictException e) {</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fail("Should not throw exception: " + e.getMessage());</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a:t>
            </a:r>
            <a:endParaRPr sz="1100">
              <a:latin typeface="Consolas"/>
              <a:ea typeface="Consolas"/>
              <a:cs typeface="Consolas"/>
              <a:sym typeface="Consolas"/>
            </a:endParaRPr>
          </a:p>
          <a:p>
            <a:pPr indent="0" lvl="0" marL="0" rtl="0" algn="l">
              <a:spcBef>
                <a:spcPts val="1000"/>
              </a:spcBef>
              <a:spcAft>
                <a:spcPts val="0"/>
              </a:spcAft>
              <a:buNone/>
            </a:pPr>
            <a:r>
              <a:t/>
            </a:r>
            <a:endParaRPr sz="2300"/>
          </a:p>
        </p:txBody>
      </p:sp>
      <p:sp>
        <p:nvSpPr>
          <p:cNvPr id="110" name="Google Shape;110;p17"/>
          <p:cNvSpPr txBox="1"/>
          <p:nvPr/>
        </p:nvSpPr>
        <p:spPr>
          <a:xfrm>
            <a:off x="5905950" y="1423000"/>
            <a:ext cx="25200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sv-SE" sz="2600">
                <a:solidFill>
                  <a:schemeClr val="dk1"/>
                </a:solidFill>
              </a:rPr>
              <a:t>ANY test where the person is not busy will fail for this mutant!</a:t>
            </a:r>
            <a:endParaRPr b="1" sz="26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17" name="Google Shape;117;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2</a:t>
            </a:r>
            <a:endParaRPr/>
          </a:p>
        </p:txBody>
      </p:sp>
      <p:sp>
        <p:nvSpPr>
          <p:cNvPr id="118" name="Google Shape;118;p1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a:t>
            </a:r>
            <a:r>
              <a:rPr lang="sv-SE"/>
              <a:t>seful: Statement Deletion</a:t>
            </a:r>
            <a:endParaRPr/>
          </a:p>
          <a:p>
            <a:pPr indent="0" lvl="0" marL="0" rtl="0" algn="l">
              <a:lnSpc>
                <a:spcPct val="50000"/>
              </a:lnSpc>
              <a:spcBef>
                <a:spcPts val="1000"/>
              </a:spcBef>
              <a:spcAft>
                <a:spcPts val="0"/>
              </a:spcAft>
              <a:buNone/>
            </a:pPr>
            <a:r>
              <a:rPr lang="sv-SE" sz="1100">
                <a:latin typeface="Consolas"/>
                <a:ea typeface="Consolas"/>
                <a:cs typeface="Consolas"/>
                <a:sym typeface="Consolas"/>
              </a:rPr>
              <a:t>public boolean isBusy(int month, int day, int start, int end) throws TimeConflictException{</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boolean busy = false;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a:t>
            </a:r>
            <a:r>
              <a:rPr lang="sv-SE" sz="1100" strike="sngStrike">
                <a:latin typeface="Consolas"/>
                <a:ea typeface="Consolas"/>
                <a:cs typeface="Consolas"/>
                <a:sym typeface="Consolas"/>
              </a:rPr>
              <a:t>checkTimes(month,day,start,end);</a:t>
            </a:r>
            <a:endParaRPr sz="1100" strike="sngStrike">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for(Meeting toCheck : occupied.get(month).get(day)){</a:t>
            </a:r>
            <a:endParaRPr b="1"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if(start &gt;= toCheck.getStartTime() &amp;&amp; start &lt;= toCheck.getEndTime()){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busy=true;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}else if(end &gt;= toCheck.getStartTime() &amp;&amp; end &lt;= toCheck.getEndTime()){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busy=true;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return busy;</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a:t>
            </a:r>
            <a:endParaRPr sz="1100">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25" name="Google Shape;125;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2</a:t>
            </a:r>
            <a:endParaRPr/>
          </a:p>
        </p:txBody>
      </p:sp>
      <p:sp>
        <p:nvSpPr>
          <p:cNvPr id="126" name="Google Shape;126;p1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 passes in invalid date and expects a TimeConflictException to be thrown.</a:t>
            </a:r>
            <a:endParaRPr/>
          </a:p>
          <a:p>
            <a:pPr indent="0" lvl="0" marL="0" rtl="0" algn="l">
              <a:spcBef>
                <a:spcPts val="1000"/>
              </a:spcBef>
              <a:spcAft>
                <a:spcPts val="0"/>
              </a:spcAft>
              <a:buNone/>
            </a:pPr>
            <a:r>
              <a:rPr lang="sv-SE" sz="1500">
                <a:latin typeface="Consolas"/>
                <a:ea typeface="Consolas"/>
                <a:cs typeface="Consolas"/>
                <a:sym typeface="Consolas"/>
              </a:rPr>
              <a:t>@Test</a:t>
            </a:r>
            <a:endParaRPr sz="1500">
              <a:latin typeface="Consolas"/>
              <a:ea typeface="Consolas"/>
              <a:cs typeface="Consolas"/>
              <a:sym typeface="Consolas"/>
            </a:endParaRPr>
          </a:p>
          <a:p>
            <a:pPr indent="0" lvl="0" marL="0" rtl="0" algn="l">
              <a:spcBef>
                <a:spcPts val="1000"/>
              </a:spcBef>
              <a:spcAft>
                <a:spcPts val="0"/>
              </a:spcAft>
              <a:buNone/>
            </a:pPr>
            <a:r>
              <a:rPr lang="sv-SE" sz="1500">
                <a:latin typeface="Consolas"/>
                <a:ea typeface="Consolas"/>
                <a:cs typeface="Consolas"/>
                <a:sym typeface="Consolas"/>
              </a:rPr>
              <a:t>public void testIsBusy_invalid_date() {</a:t>
            </a:r>
            <a:endParaRPr sz="1500">
              <a:latin typeface="Consolas"/>
              <a:ea typeface="Consolas"/>
              <a:cs typeface="Consolas"/>
              <a:sym typeface="Consolas"/>
            </a:endParaRPr>
          </a:p>
          <a:p>
            <a:pPr indent="0" lvl="0" marL="0" rtl="0" algn="l">
              <a:spcBef>
                <a:spcPts val="1000"/>
              </a:spcBef>
              <a:spcAft>
                <a:spcPts val="0"/>
              </a:spcAft>
              <a:buNone/>
            </a:pPr>
            <a:r>
              <a:rPr lang="sv-SE" sz="1500">
                <a:latin typeface="Consolas"/>
                <a:ea typeface="Consolas"/>
                <a:cs typeface="Consolas"/>
                <a:sym typeface="Consolas"/>
              </a:rPr>
              <a:t>	Calendar calendar = new Calendar();</a:t>
            </a:r>
            <a:endParaRPr sz="1500">
              <a:latin typeface="Consolas"/>
              <a:ea typeface="Consolas"/>
              <a:cs typeface="Consolas"/>
              <a:sym typeface="Consolas"/>
            </a:endParaRPr>
          </a:p>
          <a:p>
            <a:pPr indent="0" lvl="0" marL="0" rtl="0" algn="l">
              <a:spcBef>
                <a:spcPts val="1000"/>
              </a:spcBef>
              <a:spcAft>
                <a:spcPts val="0"/>
              </a:spcAft>
              <a:buNone/>
            </a:pPr>
            <a:r>
              <a:rPr lang="sv-SE" sz="1500">
                <a:latin typeface="Consolas"/>
                <a:ea typeface="Consolas"/>
                <a:cs typeface="Consolas"/>
                <a:sym typeface="Consolas"/>
              </a:rPr>
              <a:t>	Throwable exception = assertThrows(</a:t>
            </a:r>
            <a:endParaRPr sz="1500">
              <a:latin typeface="Consolas"/>
              <a:ea typeface="Consolas"/>
              <a:cs typeface="Consolas"/>
              <a:sym typeface="Consolas"/>
            </a:endParaRPr>
          </a:p>
          <a:p>
            <a:pPr indent="0" lvl="0" marL="0" rtl="0" algn="l">
              <a:spcBef>
                <a:spcPts val="1000"/>
              </a:spcBef>
              <a:spcAft>
                <a:spcPts val="0"/>
              </a:spcAft>
              <a:buNone/>
            </a:pPr>
            <a:r>
              <a:rPr lang="sv-SE" sz="1500">
                <a:latin typeface="Consolas"/>
                <a:ea typeface="Consolas"/>
                <a:cs typeface="Consolas"/>
                <a:sym typeface="Consolas"/>
              </a:rPr>
              <a:t>		TimeConflictException.class, () -&gt; {</a:t>
            </a:r>
            <a:endParaRPr sz="1500">
              <a:latin typeface="Consolas"/>
              <a:ea typeface="Consolas"/>
              <a:cs typeface="Consolas"/>
              <a:sym typeface="Consolas"/>
            </a:endParaRPr>
          </a:p>
          <a:p>
            <a:pPr indent="457200" lvl="0" marL="914400" rtl="0" algn="l">
              <a:spcBef>
                <a:spcPts val="1000"/>
              </a:spcBef>
              <a:spcAft>
                <a:spcPts val="0"/>
              </a:spcAft>
              <a:buNone/>
            </a:pPr>
            <a:r>
              <a:rPr lang="sv-SE" sz="1500">
                <a:latin typeface="Consolas"/>
                <a:ea typeface="Consolas"/>
                <a:cs typeface="Consolas"/>
                <a:sym typeface="Consolas"/>
              </a:rPr>
              <a:t>boolean result = calendar.isBusy(</a:t>
            </a:r>
            <a:r>
              <a:rPr b="1" lang="sv-SE" sz="1500">
                <a:solidFill>
                  <a:srgbClr val="FF0000"/>
                </a:solidFill>
                <a:latin typeface="Consolas"/>
                <a:ea typeface="Consolas"/>
                <a:cs typeface="Consolas"/>
                <a:sym typeface="Consolas"/>
              </a:rPr>
              <a:t>14</a:t>
            </a:r>
            <a:r>
              <a:rPr lang="sv-SE" sz="1500">
                <a:latin typeface="Consolas"/>
                <a:ea typeface="Consolas"/>
                <a:cs typeface="Consolas"/>
                <a:sym typeface="Consolas"/>
              </a:rPr>
              <a:t>, 13, 14, 16);</a:t>
            </a:r>
            <a:r>
              <a:rPr lang="sv-SE" sz="1500">
                <a:latin typeface="Consolas"/>
                <a:ea typeface="Consolas"/>
                <a:cs typeface="Consolas"/>
                <a:sym typeface="Consolas"/>
              </a:rPr>
              <a:t> </a:t>
            </a:r>
            <a:endParaRPr sz="1500">
              <a:latin typeface="Consolas"/>
              <a:ea typeface="Consolas"/>
              <a:cs typeface="Consolas"/>
              <a:sym typeface="Consolas"/>
            </a:endParaRPr>
          </a:p>
          <a:p>
            <a:pPr indent="0" lvl="0" marL="0" rtl="0" algn="l">
              <a:spcBef>
                <a:spcPts val="1000"/>
              </a:spcBef>
              <a:spcAft>
                <a:spcPts val="0"/>
              </a:spcAft>
              <a:buNone/>
            </a:pPr>
            <a:r>
              <a:rPr lang="sv-SE" sz="1500">
                <a:latin typeface="Consolas"/>
                <a:ea typeface="Consolas"/>
                <a:cs typeface="Consolas"/>
                <a:sym typeface="Consolas"/>
              </a:rPr>
              <a:t>     });</a:t>
            </a:r>
            <a:endParaRPr sz="1500">
              <a:latin typeface="Consolas"/>
              <a:ea typeface="Consolas"/>
              <a:cs typeface="Consolas"/>
              <a:sym typeface="Consolas"/>
            </a:endParaRPr>
          </a:p>
          <a:p>
            <a:pPr indent="0" lvl="0" marL="0" rtl="0" algn="l">
              <a:spcBef>
                <a:spcPts val="1000"/>
              </a:spcBef>
              <a:spcAft>
                <a:spcPts val="0"/>
              </a:spcAft>
              <a:buNone/>
            </a:pPr>
            <a:r>
              <a:rPr lang="sv-SE" sz="1500">
                <a:latin typeface="Consolas"/>
                <a:ea typeface="Consolas"/>
                <a:cs typeface="Consolas"/>
                <a:sym typeface="Consolas"/>
              </a:rPr>
              <a:t>}</a:t>
            </a:r>
            <a:endParaRPr sz="1500">
              <a:latin typeface="Consolas"/>
              <a:ea typeface="Consolas"/>
              <a:cs typeface="Consolas"/>
              <a:sym typeface="Consolas"/>
            </a:endParaRPr>
          </a:p>
          <a:p>
            <a:pPr indent="0" lvl="0" marL="0" rtl="0" algn="l">
              <a:spcBef>
                <a:spcPts val="1000"/>
              </a:spcBef>
              <a:spcAft>
                <a:spcPts val="0"/>
              </a:spcAft>
              <a:buNone/>
            </a:pPr>
            <a:r>
              <a:t/>
            </a:r>
            <a:endParaRPr sz="1500">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