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22"/>
  </p:notesMasterIdLst>
  <p:sldIdLst>
    <p:sldId id="256" r:id="rId2"/>
    <p:sldId id="456" r:id="rId3"/>
    <p:sldId id="457" r:id="rId4"/>
    <p:sldId id="472" r:id="rId5"/>
    <p:sldId id="458" r:id="rId6"/>
    <p:sldId id="467" r:id="rId7"/>
    <p:sldId id="468" r:id="rId8"/>
    <p:sldId id="469" r:id="rId9"/>
    <p:sldId id="471" r:id="rId10"/>
    <p:sldId id="459" r:id="rId11"/>
    <p:sldId id="470" r:id="rId12"/>
    <p:sldId id="473" r:id="rId13"/>
    <p:sldId id="462" r:id="rId14"/>
    <p:sldId id="463" r:id="rId15"/>
    <p:sldId id="464" r:id="rId16"/>
    <p:sldId id="465" r:id="rId17"/>
    <p:sldId id="466" r:id="rId18"/>
    <p:sldId id="460" r:id="rId19"/>
    <p:sldId id="461" r:id="rId20"/>
    <p:sldId id="45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82412" autoAdjust="0"/>
  </p:normalViewPr>
  <p:slideViewPr>
    <p:cSldViewPr snapToGrid="0" snapToObjects="1">
      <p:cViewPr varScale="1">
        <p:scale>
          <a:sx n="67" d="100"/>
          <a:sy n="67" d="100"/>
        </p:scale>
        <p:origin x="1565"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814741-9CD5-E749-84B5-37CDD3104C66}" type="datetimeFigureOut">
              <a:rPr lang="en-US" smtClean="0"/>
              <a:t>10/29/2021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41CA8E-AA57-9146-ADDC-95110D1F42D5}" type="slidenum">
              <a:rPr lang="en-US" smtClean="0"/>
              <a:t>‹#›</a:t>
            </a:fld>
            <a:endParaRPr lang="en-US"/>
          </a:p>
        </p:txBody>
      </p:sp>
    </p:spTree>
    <p:extLst>
      <p:ext uri="{BB962C8B-B14F-4D97-AF65-F5344CB8AC3E}">
        <p14:creationId xmlns:p14="http://schemas.microsoft.com/office/powerpoint/2010/main" val="4101135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Cartesian_coordinate_syste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this introduction session.</a:t>
            </a:r>
          </a:p>
          <a:p>
            <a:r>
              <a:rPr lang="en-US" dirty="0"/>
              <a:t>In this session I will introduce </a:t>
            </a:r>
            <a:r>
              <a:rPr lang="en-US" dirty="0" err="1"/>
              <a:t>RoboCode</a:t>
            </a:r>
            <a:r>
              <a:rPr lang="en-US" dirty="0"/>
              <a:t> and give a basic tutorial on how to get started to creating robots</a:t>
            </a:r>
          </a:p>
          <a:p>
            <a:r>
              <a:rPr lang="en-US" dirty="0"/>
              <a:t>Please feel free to ask questions in the chat at any time of the presentation.</a:t>
            </a:r>
          </a:p>
        </p:txBody>
      </p:sp>
      <p:sp>
        <p:nvSpPr>
          <p:cNvPr id="4" name="Slide Number Placeholder 3"/>
          <p:cNvSpPr>
            <a:spLocks noGrp="1"/>
          </p:cNvSpPr>
          <p:nvPr>
            <p:ph type="sldNum" sz="quarter" idx="5"/>
          </p:nvPr>
        </p:nvSpPr>
        <p:spPr/>
        <p:txBody>
          <a:bodyPr/>
          <a:lstStyle/>
          <a:p>
            <a:fld id="{CD41CA8E-AA57-9146-ADDC-95110D1F42D5}" type="slidenum">
              <a:rPr lang="en-US" smtClean="0"/>
              <a:t>1</a:t>
            </a:fld>
            <a:endParaRPr lang="en-US"/>
          </a:p>
        </p:txBody>
      </p:sp>
    </p:spTree>
    <p:extLst>
      <p:ext uri="{BB962C8B-B14F-4D97-AF65-F5344CB8AC3E}">
        <p14:creationId xmlns:p14="http://schemas.microsoft.com/office/powerpoint/2010/main" val="192714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constraints on the robots’ behavior, and here are some examples</a:t>
            </a:r>
          </a:p>
          <a:p>
            <a:r>
              <a:rPr lang="en-US" sz="1800" dirty="0"/>
              <a:t>Actions per tick</a:t>
            </a:r>
          </a:p>
          <a:p>
            <a:pPr lvl="1"/>
            <a:r>
              <a:rPr lang="en-US" sz="1800" dirty="0"/>
              <a:t>E.g. gun turns max 20 degrees and radar turns max 45 degrees </a:t>
            </a:r>
          </a:p>
          <a:p>
            <a:pPr lvl="1"/>
            <a:r>
              <a:rPr lang="en-US" sz="1800" dirty="0"/>
              <a:t>Robot’s velocity influences body turn rate (</a:t>
            </a:r>
            <a:r>
              <a:rPr lang="en-US" sz="1800" b="1" dirty="0"/>
              <a:t>when you move faster the curves are wider)</a:t>
            </a:r>
            <a:endParaRPr lang="en-US" sz="1800" dirty="0"/>
          </a:p>
          <a:p>
            <a:pPr lvl="1"/>
            <a:r>
              <a:rPr lang="en-US" sz="1800" dirty="0"/>
              <a:t>Bullet power and speed. Shooting cooldown phase (</a:t>
            </a:r>
            <a:r>
              <a:rPr lang="en-US" sz="1800" b="1" dirty="0"/>
              <a:t>between consecutive shootings, the gun needs to cool down, time is implicit with bullet power. bullet power has certain range, the stronger the bullet, longer cool down time. A bot can shoot bullets of all powers)</a:t>
            </a:r>
            <a:endParaRPr lang="en-US" sz="1800" dirty="0"/>
          </a:p>
          <a:p>
            <a:pPr lvl="1"/>
            <a:r>
              <a:rPr lang="en-US" sz="1800" dirty="0"/>
              <a:t>Body, gun, and radar influence each other </a:t>
            </a:r>
          </a:p>
          <a:p>
            <a:endParaRPr lang="en-US" dirty="0"/>
          </a:p>
        </p:txBody>
      </p:sp>
      <p:sp>
        <p:nvSpPr>
          <p:cNvPr id="4" name="Slide Number Placeholder 3"/>
          <p:cNvSpPr>
            <a:spLocks noGrp="1"/>
          </p:cNvSpPr>
          <p:nvPr>
            <p:ph type="sldNum" sz="quarter" idx="5"/>
          </p:nvPr>
        </p:nvSpPr>
        <p:spPr/>
        <p:txBody>
          <a:bodyPr/>
          <a:lstStyle/>
          <a:p>
            <a:fld id="{CD41CA8E-AA57-9146-ADDC-95110D1F42D5}" type="slidenum">
              <a:rPr lang="en-US" smtClean="0"/>
              <a:t>10</a:t>
            </a:fld>
            <a:endParaRPr lang="en-US"/>
          </a:p>
        </p:txBody>
      </p:sp>
    </p:spTree>
    <p:extLst>
      <p:ext uri="{BB962C8B-B14F-4D97-AF65-F5344CB8AC3E}">
        <p14:creationId xmlns:p14="http://schemas.microsoft.com/office/powerpoint/2010/main" val="11548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Robocode</a:t>
            </a:r>
            <a:r>
              <a:rPr lang="en-US" sz="1200" kern="1200" dirty="0">
                <a:solidFill>
                  <a:schemeClr val="tx1"/>
                </a:solidFill>
                <a:effectLst/>
                <a:latin typeface="+mn-lt"/>
                <a:ea typeface="+mn-ea"/>
                <a:cs typeface="+mn-cs"/>
              </a:rPr>
              <a:t> coordinates system</a:t>
            </a:r>
          </a:p>
          <a:p>
            <a:r>
              <a:rPr lang="en-GB" sz="1200" b="0" i="0" u="none" strike="noStrike" kern="1200" dirty="0">
                <a:solidFill>
                  <a:schemeClr val="tx1"/>
                </a:solidFill>
                <a:effectLst/>
                <a:latin typeface="+mn-lt"/>
                <a:ea typeface="+mn-ea"/>
                <a:cs typeface="+mn-cs"/>
                <a:hlinkClick r:id="rId3" tooltip="wikipedia:Cartesian coordinate system"/>
              </a:rPr>
              <a:t>Cartesian coordinate system</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So if we look at the </a:t>
            </a:r>
            <a:r>
              <a:rPr lang="en-GB" sz="1200" b="0" i="0" u="none" strike="noStrike" kern="1200" dirty="0" err="1">
                <a:solidFill>
                  <a:schemeClr val="tx1"/>
                </a:solidFill>
                <a:effectLst/>
                <a:latin typeface="+mn-lt"/>
                <a:ea typeface="+mn-ea"/>
                <a:cs typeface="+mn-cs"/>
              </a:rPr>
              <a:t>getHeading</a:t>
            </a:r>
            <a:r>
              <a:rPr lang="en-GB" sz="1200" b="0" i="0" u="none" strike="noStrike" kern="1200" dirty="0">
                <a:solidFill>
                  <a:schemeClr val="tx1"/>
                </a:solidFill>
                <a:effectLst/>
                <a:latin typeface="+mn-lt"/>
                <a:ea typeface="+mn-ea"/>
                <a:cs typeface="+mn-cs"/>
              </a:rPr>
              <a:t>() method, it will return the absolute angle, whereas the </a:t>
            </a:r>
            <a:r>
              <a:rPr lang="en-GB" sz="1200" b="0" i="0" u="none" strike="noStrike" kern="1200" dirty="0" err="1">
                <a:solidFill>
                  <a:schemeClr val="tx1"/>
                </a:solidFill>
                <a:effectLst/>
                <a:latin typeface="+mn-lt"/>
                <a:ea typeface="+mn-ea"/>
                <a:cs typeface="+mn-cs"/>
              </a:rPr>
              <a:t>getBearing</a:t>
            </a:r>
            <a:r>
              <a:rPr lang="en-GB" sz="1200" b="0" i="0" u="none" strike="noStrike" kern="1200" dirty="0">
                <a:solidFill>
                  <a:schemeClr val="tx1"/>
                </a:solidFill>
                <a:effectLst/>
                <a:latin typeface="+mn-lt"/>
                <a:ea typeface="+mn-ea"/>
                <a:cs typeface="+mn-cs"/>
              </a:rPr>
              <a:t>() method </a:t>
            </a:r>
            <a:r>
              <a:rPr lang="en-GB" dirty="0"/>
              <a:t>is a relative angle in degrees to your robot's direction.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http://www.cse.chalmers.se/~bergert/robowiki-mirror/RoboWiki/i.imgur.com/7Pkqy65.gif</a:t>
            </a:r>
          </a:p>
          <a:p>
            <a:r>
              <a:rPr lang="en-US" sz="1200" kern="1200" dirty="0">
                <a:solidFill>
                  <a:schemeClr val="tx1"/>
                </a:solidFill>
                <a:effectLst/>
                <a:latin typeface="+mn-lt"/>
                <a:ea typeface="+mn-ea"/>
                <a:cs typeface="+mn-cs"/>
              </a:rPr>
              <a:t>Absolut/Relative Angles - http://www.cse.chalmers.se/~bergert/robowiki-mirror/RoboWiki/robowiki.net/w/images/b/b1/AbsoluteRelativeAngles.png</a:t>
            </a:r>
          </a:p>
          <a:p>
            <a:r>
              <a:rPr lang="en-US" sz="1200" kern="1200" dirty="0">
                <a:solidFill>
                  <a:schemeClr val="tx1"/>
                </a:solidFill>
                <a:effectLst/>
                <a:latin typeface="+mn-lt"/>
                <a:ea typeface="+mn-ea"/>
                <a:cs typeface="+mn-cs"/>
              </a:rPr>
              <a:t>Robot bearing - https://image.slidesharecdn.com/robocodebasics-100720111911-phpapp02/95/robocode-basics-9-728.jpg?cb=1279624788</a:t>
            </a:r>
            <a:endParaRPr lang="en-DE" dirty="0"/>
          </a:p>
        </p:txBody>
      </p:sp>
      <p:sp>
        <p:nvSpPr>
          <p:cNvPr id="4" name="Slide Number Placeholder 3"/>
          <p:cNvSpPr>
            <a:spLocks noGrp="1"/>
          </p:cNvSpPr>
          <p:nvPr>
            <p:ph type="sldNum" sz="quarter" idx="5"/>
          </p:nvPr>
        </p:nvSpPr>
        <p:spPr/>
        <p:txBody>
          <a:bodyPr/>
          <a:lstStyle/>
          <a:p>
            <a:fld id="{CD41CA8E-AA57-9146-ADDC-95110D1F42D5}" type="slidenum">
              <a:rPr lang="en-US" smtClean="0"/>
              <a:t>11</a:t>
            </a:fld>
            <a:endParaRPr lang="en-US"/>
          </a:p>
        </p:txBody>
      </p:sp>
    </p:spTree>
    <p:extLst>
      <p:ext uri="{BB962C8B-B14F-4D97-AF65-F5344CB8AC3E}">
        <p14:creationId xmlns:p14="http://schemas.microsoft.com/office/powerpoint/2010/main" val="1257033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three key new features provided by </a:t>
            </a:r>
            <a:r>
              <a:rPr lang="en-US" sz="1200" kern="1200" dirty="0" err="1">
                <a:solidFill>
                  <a:schemeClr val="tx1"/>
                </a:solidFill>
                <a:effectLst/>
                <a:latin typeface="+mn-lt"/>
                <a:ea typeface="+mn-ea"/>
                <a:cs typeface="+mn-cs"/>
              </a:rPr>
              <a:t>AdvancedRobot</a:t>
            </a:r>
            <a:r>
              <a:rPr lang="en-US" sz="1200" kern="1200" dirty="0">
                <a:solidFill>
                  <a:schemeClr val="tx1"/>
                </a:solidFill>
                <a:effectLst/>
                <a:latin typeface="+mn-lt"/>
                <a:ea typeface="+mn-ea"/>
                <a:cs typeface="+mn-cs"/>
              </a:rPr>
              <a:t> are the ability to:</a:t>
            </a:r>
          </a:p>
          <a:p>
            <a:r>
              <a:rPr lang="en-US" sz="1200" kern="1200" dirty="0">
                <a:solidFill>
                  <a:schemeClr val="tx1"/>
                </a:solidFill>
                <a:effectLst/>
                <a:latin typeface="+mn-lt"/>
                <a:ea typeface="+mn-ea"/>
                <a:cs typeface="+mn-cs"/>
              </a:rPr>
              <a:t>• Carry out multiple movements simultaneously</a:t>
            </a:r>
          </a:p>
          <a:p>
            <a:r>
              <a:rPr lang="en-US" sz="1200" kern="1200" dirty="0">
                <a:solidFill>
                  <a:schemeClr val="tx1"/>
                </a:solidFill>
                <a:effectLst/>
                <a:latin typeface="+mn-lt"/>
                <a:ea typeface="+mn-ea"/>
                <a:cs typeface="+mn-cs"/>
              </a:rPr>
              <a:t>• Decide on the robot's action or strategy at every clock tick</a:t>
            </a:r>
          </a:p>
          <a:p>
            <a:r>
              <a:rPr lang="en-US" sz="1200" kern="1200" dirty="0">
                <a:solidFill>
                  <a:schemeClr val="tx1"/>
                </a:solidFill>
                <a:effectLst/>
                <a:latin typeface="+mn-lt"/>
                <a:ea typeface="+mn-ea"/>
                <a:cs typeface="+mn-cs"/>
              </a:rPr>
              <a:t>• Define and handle custom events</a:t>
            </a:r>
          </a:p>
          <a:p>
            <a:r>
              <a:rPr lang="en-US" sz="1200" kern="1200" dirty="0">
                <a:solidFill>
                  <a:schemeClr val="tx1"/>
                </a:solidFill>
                <a:effectLst/>
                <a:latin typeface="+mn-lt"/>
                <a:ea typeface="+mn-ea"/>
                <a:cs typeface="+mn-cs"/>
              </a:rPr>
              <a:t>From https://www.ibm.com/developerworks/java/library/j-robocode2/j-robocode2-pdf.pdf, P.6</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advanced robot can shoot  while turning. code is more complex </a:t>
            </a:r>
          </a:p>
          <a:p>
            <a:r>
              <a:rPr lang="en-US" sz="1200" kern="1200" dirty="0">
                <a:solidFill>
                  <a:schemeClr val="tx1"/>
                </a:solidFill>
                <a:effectLst/>
                <a:latin typeface="+mn-lt"/>
                <a:ea typeface="+mn-ea"/>
                <a:cs typeface="+mn-cs"/>
              </a:rPr>
              <a:t>Robot can do one thing at a time.</a:t>
            </a:r>
            <a:endParaRPr lang="en-DE" dirty="0"/>
          </a:p>
        </p:txBody>
      </p:sp>
      <p:sp>
        <p:nvSpPr>
          <p:cNvPr id="4" name="Slide Number Placeholder 3"/>
          <p:cNvSpPr>
            <a:spLocks noGrp="1"/>
          </p:cNvSpPr>
          <p:nvPr>
            <p:ph type="sldNum" sz="quarter" idx="5"/>
          </p:nvPr>
        </p:nvSpPr>
        <p:spPr/>
        <p:txBody>
          <a:bodyPr/>
          <a:lstStyle/>
          <a:p>
            <a:fld id="{CD41CA8E-AA57-9146-ADDC-95110D1F42D5}" type="slidenum">
              <a:rPr lang="en-US" smtClean="0"/>
              <a:t>14</a:t>
            </a:fld>
            <a:endParaRPr lang="en-US"/>
          </a:p>
        </p:txBody>
      </p:sp>
    </p:spTree>
    <p:extLst>
      <p:ext uri="{BB962C8B-B14F-4D97-AF65-F5344CB8AC3E}">
        <p14:creationId xmlns:p14="http://schemas.microsoft.com/office/powerpoint/2010/main" val="612617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1CA8E-AA57-9146-ADDC-95110D1F42D5}" type="slidenum">
              <a:rPr lang="en-US" smtClean="0"/>
              <a:t>19</a:t>
            </a:fld>
            <a:endParaRPr lang="en-US"/>
          </a:p>
        </p:txBody>
      </p:sp>
    </p:spTree>
    <p:extLst>
      <p:ext uri="{BB962C8B-B14F-4D97-AF65-F5344CB8AC3E}">
        <p14:creationId xmlns:p14="http://schemas.microsoft.com/office/powerpoint/2010/main" val="566035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41CA8E-AA57-9146-ADDC-95110D1F42D5}" type="slidenum">
              <a:rPr lang="en-US" smtClean="0"/>
              <a:t>20</a:t>
            </a:fld>
            <a:endParaRPr lang="en-US"/>
          </a:p>
        </p:txBody>
      </p:sp>
    </p:spTree>
    <p:extLst>
      <p:ext uri="{BB962C8B-B14F-4D97-AF65-F5344CB8AC3E}">
        <p14:creationId xmlns:p14="http://schemas.microsoft.com/office/powerpoint/2010/main" val="156846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reason for this introduction is that there are assignments of this course are based on the </a:t>
            </a:r>
            <a:r>
              <a:rPr lang="en-US" dirty="0" err="1"/>
              <a:t>robocode</a:t>
            </a:r>
            <a:r>
              <a:rPr lang="en-US" dirty="0"/>
              <a:t> framework. (already starting from assignment 2)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https://a.fsdn.com/con/app/proj/robocode/screenshots/Robocode%20Logo.PNG</a:t>
            </a:r>
            <a:endParaRPr lang="en-DE" dirty="0"/>
          </a:p>
          <a:p>
            <a:endParaRPr lang="en-DE" dirty="0"/>
          </a:p>
        </p:txBody>
      </p:sp>
      <p:sp>
        <p:nvSpPr>
          <p:cNvPr id="4" name="Slide Number Placeholder 3"/>
          <p:cNvSpPr>
            <a:spLocks noGrp="1"/>
          </p:cNvSpPr>
          <p:nvPr>
            <p:ph type="sldNum" sz="quarter" idx="5"/>
          </p:nvPr>
        </p:nvSpPr>
        <p:spPr/>
        <p:txBody>
          <a:bodyPr/>
          <a:lstStyle/>
          <a:p>
            <a:fld id="{CD41CA8E-AA57-9146-ADDC-95110D1F42D5}" type="slidenum">
              <a:rPr lang="en-US" smtClean="0"/>
              <a:t>2</a:t>
            </a:fld>
            <a:endParaRPr lang="en-US"/>
          </a:p>
        </p:txBody>
      </p:sp>
    </p:spTree>
    <p:extLst>
      <p:ext uri="{BB962C8B-B14F-4D97-AF65-F5344CB8AC3E}">
        <p14:creationId xmlns:p14="http://schemas.microsoft.com/office/powerpoint/2010/main" val="1266187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t>
            </a:r>
            <a:r>
              <a:rPr lang="en-US" dirty="0" err="1"/>
              <a:t>Robocode</a:t>
            </a:r>
            <a:r>
              <a:rPr 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Robocode</a:t>
            </a:r>
            <a:r>
              <a:rPr lang="en-US" dirty="0"/>
              <a:t> is a programming game, where the goal is to develop a robot battle tank to battle against other tanks in Java or .NET.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 this course, we will use Java.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robot battles are running in real-time and on-screen. The motto of </a:t>
            </a:r>
            <a:r>
              <a:rPr lang="en-US" dirty="0" err="1"/>
              <a:t>Robocode</a:t>
            </a:r>
            <a:r>
              <a:rPr lang="en-US" dirty="0"/>
              <a:t> is: Build the best, destroy the rest!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You pay the game not by directly controlling a robot, but rather by implementing the way you want it to behave, when it comes for example to movement, firing, and responding to different events.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You do this by implementing one or more Java classes.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actual game then takes place in real-time and on-screen, in a simulated battlefield, as you can see in the picture. I’ll show you later a demo of a battle.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Our purpose of the assignment is for you learn how to create an SPL in this (hopefully fun) and interactive environment. ( not to create the best or most competitive bots)</a:t>
            </a:r>
            <a:endParaRPr lang="en-DE" dirty="0"/>
          </a:p>
          <a:p>
            <a:endParaRPr lang="en-US" dirty="0"/>
          </a:p>
        </p:txBody>
      </p:sp>
      <p:sp>
        <p:nvSpPr>
          <p:cNvPr id="4" name="Slide Number Placeholder 3"/>
          <p:cNvSpPr>
            <a:spLocks noGrp="1"/>
          </p:cNvSpPr>
          <p:nvPr>
            <p:ph type="sldNum" sz="quarter" idx="5"/>
          </p:nvPr>
        </p:nvSpPr>
        <p:spPr/>
        <p:txBody>
          <a:bodyPr/>
          <a:lstStyle/>
          <a:p>
            <a:fld id="{CD41CA8E-AA57-9146-ADDC-95110D1F42D5}" type="slidenum">
              <a:rPr lang="en-US" smtClean="0"/>
              <a:t>3</a:t>
            </a:fld>
            <a:endParaRPr lang="en-US"/>
          </a:p>
        </p:txBody>
      </p:sp>
    </p:spTree>
    <p:extLst>
      <p:ext uri="{BB962C8B-B14F-4D97-AF65-F5344CB8AC3E}">
        <p14:creationId xmlns:p14="http://schemas.microsoft.com/office/powerpoint/2010/main" val="171997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 </a:t>
            </a:r>
            <a:r>
              <a:rPr lang="sv-SE" dirty="0" err="1"/>
              <a:t>would</a:t>
            </a:r>
            <a:r>
              <a:rPr lang="sv-SE" dirty="0"/>
              <a:t> like </a:t>
            </a:r>
            <a:r>
              <a:rPr lang="sv-SE" dirty="0" err="1"/>
              <a:t>here</a:t>
            </a:r>
            <a:r>
              <a:rPr lang="sv-SE" dirty="0"/>
              <a:t> to </a:t>
            </a:r>
            <a:r>
              <a:rPr lang="sv-SE" dirty="0" err="1"/>
              <a:t>introduce</a:t>
            </a:r>
            <a:r>
              <a:rPr lang="sv-SE" dirty="0"/>
              <a:t> </a:t>
            </a:r>
            <a:r>
              <a:rPr lang="sv-SE" dirty="0" err="1"/>
              <a:t>some</a:t>
            </a:r>
            <a:r>
              <a:rPr lang="sv-SE" dirty="0"/>
              <a:t> </a:t>
            </a:r>
            <a:r>
              <a:rPr lang="sv-SE" dirty="0" err="1"/>
              <a:t>important</a:t>
            </a:r>
            <a:r>
              <a:rPr lang="sv-SE" dirty="0"/>
              <a:t> </a:t>
            </a:r>
            <a:r>
              <a:rPr lang="sv-SE" dirty="0" err="1"/>
              <a:t>websites</a:t>
            </a:r>
            <a:r>
              <a:rPr lang="sv-SE" dirty="0"/>
              <a:t>:</a:t>
            </a:r>
          </a:p>
          <a:p>
            <a:r>
              <a:rPr lang="sv-SE" dirty="0"/>
              <a:t>The </a:t>
            </a:r>
            <a:r>
              <a:rPr lang="sv-SE" dirty="0" err="1"/>
              <a:t>RoboWiki</a:t>
            </a:r>
            <a:r>
              <a:rPr lang="sv-SE" dirty="0"/>
              <a:t> is a </a:t>
            </a:r>
            <a:r>
              <a:rPr lang="sv-SE" dirty="0" err="1"/>
              <a:t>very</a:t>
            </a:r>
            <a:r>
              <a:rPr lang="sv-SE" dirty="0"/>
              <a:t> </a:t>
            </a:r>
            <a:r>
              <a:rPr lang="sv-SE" dirty="0" err="1"/>
              <a:t>important</a:t>
            </a:r>
            <a:r>
              <a:rPr lang="sv-SE" dirty="0"/>
              <a:t> site, from </a:t>
            </a:r>
            <a:r>
              <a:rPr lang="sv-SE" dirty="0" err="1"/>
              <a:t>which</a:t>
            </a:r>
            <a:r>
              <a:rPr lang="sv-SE" dirty="0"/>
              <a:t>, </a:t>
            </a:r>
            <a:r>
              <a:rPr lang="sv-SE" dirty="0" err="1"/>
              <a:t>you</a:t>
            </a:r>
            <a:r>
              <a:rPr lang="sv-SE" dirty="0"/>
              <a:t> </a:t>
            </a:r>
            <a:r>
              <a:rPr lang="sv-SE" dirty="0" err="1"/>
              <a:t>can</a:t>
            </a:r>
            <a:r>
              <a:rPr lang="sv-SE" dirty="0"/>
              <a:t> </a:t>
            </a:r>
            <a:r>
              <a:rPr lang="sv-SE" dirty="0" err="1"/>
              <a:t>find</a:t>
            </a:r>
            <a:r>
              <a:rPr lang="sv-SE" dirty="0"/>
              <a:t> the information </a:t>
            </a:r>
            <a:r>
              <a:rPr lang="sv-SE" dirty="0" err="1"/>
              <a:t>you</a:t>
            </a:r>
            <a:r>
              <a:rPr lang="sv-SE" dirty="0"/>
              <a:t> </a:t>
            </a:r>
            <a:r>
              <a:rPr lang="sv-SE" dirty="0" err="1"/>
              <a:t>need</a:t>
            </a:r>
            <a:r>
              <a:rPr lang="sv-SE" dirty="0"/>
              <a:t> </a:t>
            </a:r>
            <a:r>
              <a:rPr lang="sv-SE" dirty="0" err="1"/>
              <a:t>about</a:t>
            </a:r>
            <a:r>
              <a:rPr lang="sv-SE" dirty="0"/>
              <a:t> </a:t>
            </a:r>
            <a:r>
              <a:rPr lang="sv-SE" dirty="0" err="1"/>
              <a:t>robocode</a:t>
            </a:r>
            <a:r>
              <a:rPr lang="sv-SE" dirty="0"/>
              <a:t>, and different </a:t>
            </a:r>
            <a:r>
              <a:rPr lang="sv-SE" dirty="0" err="1"/>
              <a:t>implemented</a:t>
            </a:r>
            <a:r>
              <a:rPr lang="sv-SE" dirty="0"/>
              <a:t> robots. </a:t>
            </a:r>
            <a:r>
              <a:rPr lang="sv-SE" dirty="0" err="1"/>
              <a:t>You</a:t>
            </a:r>
            <a:r>
              <a:rPr lang="sv-SE" dirty="0"/>
              <a:t> </a:t>
            </a:r>
            <a:r>
              <a:rPr lang="sv-SE" dirty="0" err="1"/>
              <a:t>will</a:t>
            </a:r>
            <a:r>
              <a:rPr lang="sv-SE" dirty="0"/>
              <a:t> </a:t>
            </a:r>
            <a:r>
              <a:rPr lang="sv-SE" dirty="0" err="1"/>
              <a:t>specially</a:t>
            </a:r>
            <a:r>
              <a:rPr lang="sv-SE" dirty="0"/>
              <a:t> </a:t>
            </a:r>
            <a:r>
              <a:rPr lang="sv-SE" dirty="0" err="1"/>
              <a:t>need</a:t>
            </a:r>
            <a:r>
              <a:rPr lang="sv-SE" dirty="0"/>
              <a:t> </a:t>
            </a:r>
            <a:r>
              <a:rPr lang="sv-SE" dirty="0" err="1"/>
              <a:t>this</a:t>
            </a:r>
            <a:r>
              <a:rPr lang="sv-SE" dirty="0"/>
              <a:t> for the </a:t>
            </a:r>
            <a:r>
              <a:rPr lang="sv-SE" dirty="0" err="1"/>
              <a:t>domain</a:t>
            </a:r>
            <a:r>
              <a:rPr lang="sv-SE" dirty="0"/>
              <a:t> </a:t>
            </a:r>
            <a:r>
              <a:rPr lang="sv-SE" dirty="0" err="1"/>
              <a:t>analysis</a:t>
            </a:r>
            <a:r>
              <a:rPr lang="sv-SE" dirty="0"/>
              <a:t> </a:t>
            </a:r>
            <a:r>
              <a:rPr lang="sv-SE" dirty="0" err="1"/>
              <a:t>assignment</a:t>
            </a:r>
            <a:r>
              <a:rPr lang="sv-SE" dirty="0"/>
              <a:t> </a:t>
            </a:r>
            <a:r>
              <a:rPr lang="sv-SE" dirty="0" err="1"/>
              <a:t>which</a:t>
            </a:r>
            <a:r>
              <a:rPr lang="sv-SE" dirty="0"/>
              <a:t> </a:t>
            </a:r>
            <a:r>
              <a:rPr lang="sv-SE" dirty="0" err="1"/>
              <a:t>you</a:t>
            </a:r>
            <a:r>
              <a:rPr lang="sv-SE" dirty="0"/>
              <a:t> </a:t>
            </a:r>
            <a:r>
              <a:rPr lang="sv-SE" dirty="0" err="1"/>
              <a:t>will</a:t>
            </a:r>
            <a:r>
              <a:rPr lang="sv-SE" dirty="0"/>
              <a:t> </a:t>
            </a:r>
            <a:r>
              <a:rPr lang="sv-SE" dirty="0" err="1"/>
              <a:t>soon</a:t>
            </a:r>
            <a:r>
              <a:rPr lang="sv-SE" dirty="0"/>
              <a:t> get (or </a:t>
            </a:r>
            <a:r>
              <a:rPr lang="sv-SE" dirty="0" err="1"/>
              <a:t>maybe</a:t>
            </a:r>
            <a:r>
              <a:rPr lang="sv-SE" dirty="0"/>
              <a:t> </a:t>
            </a:r>
            <a:r>
              <a:rPr lang="sv-SE" dirty="0" err="1"/>
              <a:t>already</a:t>
            </a:r>
            <a:r>
              <a:rPr lang="sv-SE" dirty="0"/>
              <a:t> </a:t>
            </a:r>
            <a:r>
              <a:rPr lang="sv-SE" dirty="0" err="1"/>
              <a:t>did</a:t>
            </a:r>
            <a:r>
              <a:rPr lang="sv-SE" dirty="0"/>
              <a:t>).</a:t>
            </a:r>
          </a:p>
          <a:p>
            <a:r>
              <a:rPr lang="sv-SE" dirty="0"/>
              <a:t>It </a:t>
            </a:r>
            <a:r>
              <a:rPr lang="sv-SE" dirty="0" err="1"/>
              <a:t>includes</a:t>
            </a:r>
            <a:r>
              <a:rPr lang="sv-SE" dirty="0"/>
              <a:t> information </a:t>
            </a:r>
            <a:r>
              <a:rPr lang="sv-SE" dirty="0" err="1"/>
              <a:t>about</a:t>
            </a:r>
            <a:r>
              <a:rPr lang="sv-SE" dirty="0"/>
              <a:t> over 200 robots, as </a:t>
            </a:r>
            <a:r>
              <a:rPr lang="sv-SE" dirty="0" err="1"/>
              <a:t>well</a:t>
            </a:r>
            <a:r>
              <a:rPr lang="sv-SE" dirty="0"/>
              <a:t> as </a:t>
            </a:r>
            <a:r>
              <a:rPr lang="sv-SE" dirty="0" err="1"/>
              <a:t>external</a:t>
            </a:r>
            <a:r>
              <a:rPr lang="sv-SE" dirty="0"/>
              <a:t> </a:t>
            </a:r>
            <a:r>
              <a:rPr lang="sv-SE" dirty="0" err="1"/>
              <a:t>links</a:t>
            </a:r>
            <a:r>
              <a:rPr lang="sv-SE" dirty="0"/>
              <a:t> to </a:t>
            </a:r>
            <a:r>
              <a:rPr lang="sv-SE" dirty="0" err="1"/>
              <a:t>other</a:t>
            </a:r>
            <a:r>
              <a:rPr lang="sv-SE" dirty="0"/>
              <a:t> </a:t>
            </a:r>
            <a:r>
              <a:rPr lang="sv-SE" dirty="0" err="1"/>
              <a:t>important</a:t>
            </a:r>
            <a:r>
              <a:rPr lang="sv-SE" dirty="0"/>
              <a:t> </a:t>
            </a:r>
            <a:r>
              <a:rPr lang="sv-SE" dirty="0" err="1"/>
              <a:t>websites</a:t>
            </a:r>
            <a:r>
              <a:rPr lang="sv-SE" dirty="0"/>
              <a:t>, </a:t>
            </a:r>
            <a:r>
              <a:rPr lang="sv-SE" dirty="0" err="1"/>
              <a:t>such</a:t>
            </a:r>
            <a:r>
              <a:rPr lang="sv-SE" dirty="0"/>
              <a:t> as the </a:t>
            </a:r>
            <a:r>
              <a:rPr lang="sv-SE" dirty="0" err="1"/>
              <a:t>robocode</a:t>
            </a:r>
            <a:r>
              <a:rPr lang="sv-SE" dirty="0"/>
              <a:t> </a:t>
            </a:r>
            <a:r>
              <a:rPr lang="sv-SE" dirty="0" err="1"/>
              <a:t>website</a:t>
            </a:r>
            <a:endParaRPr lang="sv-SE" dirty="0"/>
          </a:p>
          <a:p>
            <a:r>
              <a:rPr lang="sv-SE" dirty="0" err="1"/>
              <a:t>You</a:t>
            </a:r>
            <a:r>
              <a:rPr lang="sv-SE" dirty="0"/>
              <a:t> </a:t>
            </a:r>
            <a:r>
              <a:rPr lang="sv-SE" dirty="0" err="1"/>
              <a:t>can</a:t>
            </a:r>
            <a:r>
              <a:rPr lang="sv-SE" dirty="0"/>
              <a:t> </a:t>
            </a:r>
            <a:r>
              <a:rPr lang="sv-SE" dirty="0" err="1"/>
              <a:t>download</a:t>
            </a:r>
            <a:r>
              <a:rPr lang="sv-SE" dirty="0"/>
              <a:t> </a:t>
            </a:r>
            <a:r>
              <a:rPr lang="sv-SE" dirty="0" err="1"/>
              <a:t>robocode</a:t>
            </a:r>
            <a:r>
              <a:rPr lang="sv-SE" dirty="0"/>
              <a:t> from the </a:t>
            </a:r>
            <a:r>
              <a:rPr lang="sv-SE" dirty="0" err="1"/>
              <a:t>robocode</a:t>
            </a:r>
            <a:r>
              <a:rPr lang="sv-SE" dirty="0"/>
              <a:t> </a:t>
            </a:r>
            <a:r>
              <a:rPr lang="sv-SE" dirty="0" err="1"/>
              <a:t>website</a:t>
            </a:r>
            <a:r>
              <a:rPr lang="sv-SE" dirty="0"/>
              <a:t>, and </a:t>
            </a:r>
            <a:r>
              <a:rPr lang="sv-SE" dirty="0" err="1"/>
              <a:t>there</a:t>
            </a:r>
            <a:r>
              <a:rPr lang="sv-SE" dirty="0"/>
              <a:t> </a:t>
            </a:r>
            <a:r>
              <a:rPr lang="sv-SE" dirty="0" err="1"/>
              <a:t>you</a:t>
            </a:r>
            <a:r>
              <a:rPr lang="sv-SE" dirty="0"/>
              <a:t> </a:t>
            </a:r>
            <a:r>
              <a:rPr lang="sv-SE" dirty="0" err="1"/>
              <a:t>can</a:t>
            </a:r>
            <a:r>
              <a:rPr lang="sv-SE" dirty="0"/>
              <a:t> </a:t>
            </a:r>
            <a:r>
              <a:rPr lang="sv-SE" dirty="0" err="1"/>
              <a:t>also</a:t>
            </a:r>
            <a:r>
              <a:rPr lang="sv-SE" dirty="0"/>
              <a:t> </a:t>
            </a:r>
            <a:r>
              <a:rPr lang="sv-SE" dirty="0" err="1"/>
              <a:t>find</a:t>
            </a:r>
            <a:r>
              <a:rPr lang="sv-SE" dirty="0"/>
              <a:t> </a:t>
            </a:r>
            <a:r>
              <a:rPr lang="sv-SE" dirty="0" err="1"/>
              <a:t>valuable</a:t>
            </a:r>
            <a:r>
              <a:rPr lang="sv-SE" dirty="0"/>
              <a:t> information, for </a:t>
            </a:r>
            <a:r>
              <a:rPr lang="sv-SE" dirty="0" err="1"/>
              <a:t>example</a:t>
            </a:r>
            <a:r>
              <a:rPr lang="sv-SE" dirty="0"/>
              <a:t> on the </a:t>
            </a:r>
            <a:r>
              <a:rPr lang="sv-SE" dirty="0" err="1"/>
              <a:t>tobocode</a:t>
            </a:r>
            <a:r>
              <a:rPr lang="sv-SE" dirty="0"/>
              <a:t> API.</a:t>
            </a:r>
          </a:p>
          <a:p>
            <a:r>
              <a:rPr lang="sv-SE" dirty="0" err="1"/>
              <a:t>RoboRumble</a:t>
            </a:r>
            <a:r>
              <a:rPr lang="sv-SE" dirty="0"/>
              <a:t> </a:t>
            </a:r>
            <a:endParaRPr lang="en-DE" dirty="0"/>
          </a:p>
        </p:txBody>
      </p:sp>
      <p:sp>
        <p:nvSpPr>
          <p:cNvPr id="4" name="Slide Number Placeholder 3"/>
          <p:cNvSpPr>
            <a:spLocks noGrp="1"/>
          </p:cNvSpPr>
          <p:nvPr>
            <p:ph type="sldNum" sz="quarter" idx="5"/>
          </p:nvPr>
        </p:nvSpPr>
        <p:spPr/>
        <p:txBody>
          <a:bodyPr/>
          <a:lstStyle/>
          <a:p>
            <a:fld id="{CD41CA8E-AA57-9146-ADDC-95110D1F42D5}" type="slidenum">
              <a:rPr lang="en-US" smtClean="0"/>
              <a:t>4</a:t>
            </a:fld>
            <a:endParaRPr lang="en-US"/>
          </a:p>
        </p:txBody>
      </p:sp>
    </p:spTree>
    <p:extLst>
      <p:ext uri="{BB962C8B-B14F-4D97-AF65-F5344CB8AC3E}">
        <p14:creationId xmlns:p14="http://schemas.microsoft.com/office/powerpoint/2010/main" val="215774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body Carries the gun with the radar on top. It is used for moving the robot ahead and back, as well as turning left or right.</a:t>
            </a:r>
          </a:p>
          <a:p>
            <a:r>
              <a:rPr lang="en-US" b="1" dirty="0"/>
              <a:t>Gun</a:t>
            </a:r>
            <a:r>
              <a:rPr lang="en-US" dirty="0"/>
              <a:t> ‒ Mounted on the body and is used for firing bullets. The gun can turn left or right. Carries the radar on top.</a:t>
            </a:r>
          </a:p>
          <a:p>
            <a:r>
              <a:rPr lang="en-US" b="1" dirty="0"/>
              <a:t>Radar</a:t>
            </a:r>
            <a:r>
              <a:rPr lang="en-US" dirty="0"/>
              <a:t> ‒ Mounted on the gun and is used to scan for other robots when moved. The radar can turn left or right.</a:t>
            </a:r>
            <a:endParaRPr lang="sv-SE" dirty="0"/>
          </a:p>
          <a:p>
            <a:r>
              <a:rPr lang="sv-SE" dirty="0"/>
              <a:t>If </a:t>
            </a:r>
            <a:r>
              <a:rPr lang="sv-SE" dirty="0" err="1"/>
              <a:t>you</a:t>
            </a:r>
            <a:r>
              <a:rPr lang="sv-SE" dirty="0"/>
              <a:t> do not </a:t>
            </a:r>
            <a:r>
              <a:rPr lang="sv-SE" dirty="0" err="1"/>
              <a:t>move</a:t>
            </a:r>
            <a:r>
              <a:rPr lang="sv-SE" dirty="0"/>
              <a:t> the Radar and </a:t>
            </a:r>
            <a:r>
              <a:rPr lang="sv-SE" dirty="0" err="1"/>
              <a:t>gun</a:t>
            </a:r>
            <a:r>
              <a:rPr lang="sv-SE" dirty="0"/>
              <a:t> </a:t>
            </a:r>
            <a:r>
              <a:rPr lang="sv-SE" dirty="0" err="1"/>
              <a:t>independently</a:t>
            </a:r>
            <a:r>
              <a:rPr lang="sv-SE" dirty="0"/>
              <a:t>, the radar </a:t>
            </a:r>
            <a:r>
              <a:rPr lang="sv-SE" dirty="0" err="1"/>
              <a:t>will</a:t>
            </a:r>
            <a:r>
              <a:rPr lang="sv-SE" dirty="0"/>
              <a:t> </a:t>
            </a:r>
            <a:r>
              <a:rPr lang="sv-SE" dirty="0" err="1"/>
              <a:t>move</a:t>
            </a:r>
            <a:r>
              <a:rPr lang="sv-SE" dirty="0"/>
              <a:t> </a:t>
            </a:r>
            <a:r>
              <a:rPr lang="sv-SE" dirty="0" err="1"/>
              <a:t>together</a:t>
            </a:r>
            <a:r>
              <a:rPr lang="sv-SE" dirty="0"/>
              <a:t> </a:t>
            </a:r>
            <a:r>
              <a:rPr lang="sv-SE" dirty="0" err="1"/>
              <a:t>with</a:t>
            </a:r>
            <a:r>
              <a:rPr lang="sv-SE" dirty="0"/>
              <a:t> the </a:t>
            </a:r>
            <a:r>
              <a:rPr lang="sv-SE" dirty="0" err="1"/>
              <a:t>gun</a:t>
            </a:r>
            <a:r>
              <a:rPr lang="sv-SE" dirty="0"/>
              <a:t>, </a:t>
            </a:r>
            <a:r>
              <a:rPr lang="sv-SE" dirty="0" err="1"/>
              <a:t>but</a:t>
            </a:r>
            <a:r>
              <a:rPr lang="sv-SE" dirty="0"/>
              <a:t> </a:t>
            </a:r>
            <a:r>
              <a:rPr lang="sv-SE" dirty="0" err="1"/>
              <a:t>they</a:t>
            </a:r>
            <a:r>
              <a:rPr lang="sv-SE" dirty="0"/>
              <a:t> </a:t>
            </a:r>
            <a:r>
              <a:rPr lang="sv-SE" dirty="0" err="1"/>
              <a:t>can</a:t>
            </a:r>
            <a:r>
              <a:rPr lang="sv-SE" dirty="0"/>
              <a:t> </a:t>
            </a:r>
            <a:r>
              <a:rPr lang="sv-SE" dirty="0" err="1"/>
              <a:t>move</a:t>
            </a:r>
            <a:r>
              <a:rPr lang="sv-SE" dirty="0"/>
              <a:t> </a:t>
            </a:r>
            <a:r>
              <a:rPr lang="sv-SE" dirty="0" err="1"/>
              <a:t>independently</a:t>
            </a:r>
            <a:endParaRPr lang="sv-SE" dirty="0"/>
          </a:p>
          <a:p>
            <a:endParaRPr lang="sv-SE" dirty="0"/>
          </a:p>
          <a:p>
            <a:r>
              <a:rPr lang="sv-SE" dirty="0"/>
              <a:t>The information of </a:t>
            </a:r>
            <a:r>
              <a:rPr lang="sv-SE" dirty="0" err="1"/>
              <a:t>this</a:t>
            </a:r>
            <a:r>
              <a:rPr lang="sv-SE" dirty="0"/>
              <a:t> </a:t>
            </a:r>
            <a:r>
              <a:rPr lang="sv-SE" dirty="0" err="1"/>
              <a:t>slide</a:t>
            </a:r>
            <a:r>
              <a:rPr lang="sv-SE" dirty="0"/>
              <a:t> is taken (as is) from the </a:t>
            </a:r>
            <a:r>
              <a:rPr lang="sv-SE" dirty="0" err="1"/>
              <a:t>robowiki</a:t>
            </a:r>
            <a:r>
              <a:rPr lang="sv-SE" dirty="0"/>
              <a:t>, so </a:t>
            </a:r>
            <a:r>
              <a:rPr lang="sv-SE" dirty="0" err="1"/>
              <a:t>I’m</a:t>
            </a:r>
            <a:r>
              <a:rPr lang="sv-SE" dirty="0"/>
              <a:t> </a:t>
            </a:r>
            <a:r>
              <a:rPr lang="sv-SE" dirty="0" err="1"/>
              <a:t>stealing</a:t>
            </a:r>
            <a:r>
              <a:rPr lang="sv-SE" dirty="0"/>
              <a:t> </a:t>
            </a:r>
            <a:r>
              <a:rPr lang="sv-SE" dirty="0" err="1"/>
              <a:t>them</a:t>
            </a:r>
            <a:r>
              <a:rPr lang="sv-SE" dirty="0"/>
              <a:t>, </a:t>
            </a:r>
            <a:r>
              <a:rPr lang="sv-SE" dirty="0" err="1"/>
              <a:t>but</a:t>
            </a:r>
            <a:r>
              <a:rPr lang="sv-SE" dirty="0"/>
              <a:t> </a:t>
            </a:r>
            <a:r>
              <a:rPr lang="sv-SE" dirty="0" err="1"/>
              <a:t>without</a:t>
            </a:r>
            <a:r>
              <a:rPr lang="sv-SE" dirty="0"/>
              <a:t> not </a:t>
            </a:r>
            <a:r>
              <a:rPr lang="sv-SE" dirty="0" err="1"/>
              <a:t>telling</a:t>
            </a:r>
            <a:r>
              <a:rPr lang="sv-SE" dirty="0"/>
              <a:t> </a:t>
            </a:r>
            <a:r>
              <a:rPr lang="sv-SE" dirty="0" err="1"/>
              <a:t>you</a:t>
            </a:r>
            <a:r>
              <a:rPr lang="sv-SE" dirty="0"/>
              <a:t> </a:t>
            </a:r>
            <a:r>
              <a:rPr lang="sv-SE" dirty="0" err="1"/>
              <a:t>I’m</a:t>
            </a:r>
            <a:r>
              <a:rPr lang="sv-SE" dirty="0"/>
              <a:t> </a:t>
            </a:r>
            <a:r>
              <a:rPr lang="sv-SE" dirty="0" err="1"/>
              <a:t>doing</a:t>
            </a:r>
            <a:r>
              <a:rPr lang="sv-SE" dirty="0"/>
              <a:t> </a:t>
            </a:r>
            <a:r>
              <a:rPr lang="sv-SE" dirty="0" err="1"/>
              <a:t>that</a:t>
            </a:r>
            <a:r>
              <a:rPr lang="sv-SE" dirty="0"/>
              <a:t> </a:t>
            </a:r>
            <a:r>
              <a:rPr lang="sv-SE" dirty="0">
                <a:sym typeface="Wingdings" pitchFamily="2" charset="2"/>
              </a:rPr>
              <a:t></a:t>
            </a:r>
          </a:p>
          <a:p>
            <a:r>
              <a:rPr lang="sv-SE" dirty="0">
                <a:sym typeface="Wingdings" pitchFamily="2" charset="2"/>
              </a:rPr>
              <a:t>The </a:t>
            </a:r>
            <a:r>
              <a:rPr lang="sv-SE" dirty="0" err="1">
                <a:sym typeface="Wingdings" pitchFamily="2" charset="2"/>
              </a:rPr>
              <a:t>strategies</a:t>
            </a:r>
            <a:r>
              <a:rPr lang="sv-SE" dirty="0">
                <a:sym typeface="Wingdings" pitchFamily="2" charset="2"/>
              </a:rPr>
              <a:t> </a:t>
            </a:r>
            <a:r>
              <a:rPr lang="sv-SE" dirty="0" err="1">
                <a:sym typeface="Wingdings" pitchFamily="2" charset="2"/>
              </a:rPr>
              <a:t>we</a:t>
            </a:r>
            <a:r>
              <a:rPr lang="sv-SE" dirty="0">
                <a:sym typeface="Wingdings" pitchFamily="2" charset="2"/>
              </a:rPr>
              <a:t> </a:t>
            </a:r>
            <a:r>
              <a:rPr lang="sv-SE" dirty="0" err="1">
                <a:sym typeface="Wingdings" pitchFamily="2" charset="2"/>
              </a:rPr>
              <a:t>are</a:t>
            </a:r>
            <a:r>
              <a:rPr lang="sv-SE" dirty="0">
                <a:sym typeface="Wingdings" pitchFamily="2" charset="2"/>
              </a:rPr>
              <a:t> </a:t>
            </a:r>
            <a:r>
              <a:rPr lang="sv-SE" dirty="0" err="1">
                <a:sym typeface="Wingdings" pitchFamily="2" charset="2"/>
              </a:rPr>
              <a:t>referring</a:t>
            </a:r>
            <a:r>
              <a:rPr lang="sv-SE" dirty="0">
                <a:sym typeface="Wingdings" pitchFamily="2" charset="2"/>
              </a:rPr>
              <a:t> to </a:t>
            </a:r>
            <a:r>
              <a:rPr lang="sv-SE" dirty="0" err="1">
                <a:sym typeface="Wingdings" pitchFamily="2" charset="2"/>
              </a:rPr>
              <a:t>here</a:t>
            </a:r>
            <a:r>
              <a:rPr lang="sv-SE" dirty="0">
                <a:sym typeface="Wingdings" pitchFamily="2" charset="2"/>
              </a:rPr>
              <a:t> </a:t>
            </a:r>
            <a:r>
              <a:rPr lang="sv-SE" dirty="0" err="1">
                <a:sym typeface="Wingdings" pitchFamily="2" charset="2"/>
              </a:rPr>
              <a:t>are</a:t>
            </a:r>
            <a:r>
              <a:rPr lang="sv-SE" dirty="0">
                <a:sym typeface="Wingdings" pitchFamily="2" charset="2"/>
              </a:rPr>
              <a:t> </a:t>
            </a:r>
            <a:r>
              <a:rPr lang="sv-SE" dirty="0" err="1">
                <a:sym typeface="Wingdings" pitchFamily="2" charset="2"/>
              </a:rPr>
              <a:t>behavioural</a:t>
            </a:r>
            <a:r>
              <a:rPr lang="sv-SE" dirty="0">
                <a:sym typeface="Wingdings" pitchFamily="2" charset="2"/>
              </a:rPr>
              <a:t> </a:t>
            </a:r>
            <a:r>
              <a:rPr lang="sv-SE" dirty="0" err="1">
                <a:sym typeface="Wingdings" pitchFamily="2" charset="2"/>
              </a:rPr>
              <a:t>strategies</a:t>
            </a:r>
            <a:r>
              <a:rPr lang="sv-SE" dirty="0">
                <a:sym typeface="Wingdings" pitchFamily="2" charset="2"/>
              </a:rPr>
              <a:t> for </a:t>
            </a:r>
            <a:r>
              <a:rPr lang="sv-SE" dirty="0" err="1">
                <a:sym typeface="Wingdings" pitchFamily="2" charset="2"/>
              </a:rPr>
              <a:t>example</a:t>
            </a:r>
            <a:r>
              <a:rPr lang="sv-SE" dirty="0">
                <a:sym typeface="Wingdings" pitchFamily="2" charset="2"/>
              </a:rPr>
              <a:t> for the </a:t>
            </a:r>
            <a:r>
              <a:rPr lang="sv-SE" dirty="0" err="1">
                <a:sym typeface="Wingdings" pitchFamily="2" charset="2"/>
              </a:rPr>
              <a:t>movement</a:t>
            </a:r>
            <a:r>
              <a:rPr lang="sv-SE" dirty="0">
                <a:sym typeface="Wingdings" pitchFamily="2" charset="2"/>
              </a:rPr>
              <a:t> of the robot.</a:t>
            </a:r>
            <a:endParaRPr lang="en-DE" dirty="0"/>
          </a:p>
        </p:txBody>
      </p:sp>
      <p:sp>
        <p:nvSpPr>
          <p:cNvPr id="4" name="Slide Number Placeholder 3"/>
          <p:cNvSpPr>
            <a:spLocks noGrp="1"/>
          </p:cNvSpPr>
          <p:nvPr>
            <p:ph type="sldNum" sz="quarter" idx="5"/>
          </p:nvPr>
        </p:nvSpPr>
        <p:spPr/>
        <p:txBody>
          <a:bodyPr/>
          <a:lstStyle/>
          <a:p>
            <a:fld id="{CD41CA8E-AA57-9146-ADDC-95110D1F42D5}" type="slidenum">
              <a:rPr lang="en-US" smtClean="0"/>
              <a:t>5</a:t>
            </a:fld>
            <a:endParaRPr lang="en-US"/>
          </a:p>
        </p:txBody>
      </p:sp>
    </p:spTree>
    <p:extLst>
      <p:ext uri="{BB962C8B-B14F-4D97-AF65-F5344CB8AC3E}">
        <p14:creationId xmlns:p14="http://schemas.microsoft.com/office/powerpoint/2010/main" val="757193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a battlefield looks like in </a:t>
            </a:r>
            <a:r>
              <a:rPr lang="en-US" dirty="0" err="1"/>
              <a:t>robocode</a:t>
            </a:r>
            <a:r>
              <a:rPr lang="en-US" dirty="0"/>
              <a:t>. It is two dimensional, and you can adjust the size of the battlefield before starting the battle (I’ll show that in the demo)</a:t>
            </a:r>
          </a:p>
          <a:p>
            <a:endParaRPr lang="en-US" dirty="0"/>
          </a:p>
          <a:p>
            <a:r>
              <a:rPr lang="en-US" dirty="0"/>
              <a:t>Red dots on the bot are also analytical data (debug)</a:t>
            </a:r>
          </a:p>
          <a:p>
            <a:endParaRPr lang="en-US" dirty="0"/>
          </a:p>
        </p:txBody>
      </p:sp>
      <p:sp>
        <p:nvSpPr>
          <p:cNvPr id="4" name="Slide Number Placeholder 3"/>
          <p:cNvSpPr>
            <a:spLocks noGrp="1"/>
          </p:cNvSpPr>
          <p:nvPr>
            <p:ph type="sldNum" sz="quarter" idx="5"/>
          </p:nvPr>
        </p:nvSpPr>
        <p:spPr/>
        <p:txBody>
          <a:bodyPr/>
          <a:lstStyle/>
          <a:p>
            <a:fld id="{CD41CA8E-AA57-9146-ADDC-95110D1F42D5}" type="slidenum">
              <a:rPr lang="en-US" smtClean="0"/>
              <a:t>6</a:t>
            </a:fld>
            <a:endParaRPr lang="en-US"/>
          </a:p>
        </p:txBody>
      </p:sp>
    </p:spTree>
    <p:extLst>
      <p:ext uri="{BB962C8B-B14F-4D97-AF65-F5344CB8AC3E}">
        <p14:creationId xmlns:p14="http://schemas.microsoft.com/office/powerpoint/2010/main" val="161996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simulated battle, you see the robots.. Each robot has a name and health points printed on the screen.</a:t>
            </a:r>
          </a:p>
          <a:p>
            <a:r>
              <a:rPr lang="en-US" dirty="0"/>
              <a:t>You can also configure the radar to visualize the scanning. The bullets are also visible, and they have different shapes based on the power of them.</a:t>
            </a:r>
          </a:p>
          <a:p>
            <a:r>
              <a:rPr lang="en-US" dirty="0"/>
              <a:t>You can also see when a robot gets hit (a small explosion is painted)</a:t>
            </a:r>
          </a:p>
        </p:txBody>
      </p:sp>
      <p:sp>
        <p:nvSpPr>
          <p:cNvPr id="4" name="Slide Number Placeholder 3"/>
          <p:cNvSpPr>
            <a:spLocks noGrp="1"/>
          </p:cNvSpPr>
          <p:nvPr>
            <p:ph type="sldNum" sz="quarter" idx="5"/>
          </p:nvPr>
        </p:nvSpPr>
        <p:spPr/>
        <p:txBody>
          <a:bodyPr/>
          <a:lstStyle/>
          <a:p>
            <a:fld id="{CD41CA8E-AA57-9146-ADDC-95110D1F42D5}" type="slidenum">
              <a:rPr lang="en-US" smtClean="0"/>
              <a:t>7</a:t>
            </a:fld>
            <a:endParaRPr lang="en-US"/>
          </a:p>
        </p:txBody>
      </p:sp>
    </p:spTree>
    <p:extLst>
      <p:ext uri="{BB962C8B-B14F-4D97-AF65-F5344CB8AC3E}">
        <p14:creationId xmlns:p14="http://schemas.microsoft.com/office/powerpoint/2010/main" val="68699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tick is the time measure used in </a:t>
            </a:r>
            <a:r>
              <a:rPr lang="en-US" dirty="0" err="1"/>
              <a:t>robocode</a:t>
            </a:r>
            <a:r>
              <a:rPr lang="en-US" dirty="0"/>
              <a:t>. Each robot gets one turn by tick</a:t>
            </a:r>
          </a:p>
          <a:p>
            <a:endParaRPr lang="en-US" dirty="0"/>
          </a:p>
          <a:p>
            <a:r>
              <a:rPr lang="en-US" dirty="0"/>
              <a:t>The green/yellow/red bar represent energy: &gt;50 = green; 20-50 = yellow; &lt;20 = red (IIRC). Another blue bar is the 'score' it gains that round. Full bar means that you have the highest score in that rounds. The score bar can't tell you the real score since the length is the factor ratio against bot with the highest score.</a:t>
            </a:r>
          </a:p>
        </p:txBody>
      </p:sp>
      <p:sp>
        <p:nvSpPr>
          <p:cNvPr id="4" name="Slide Number Placeholder 3"/>
          <p:cNvSpPr>
            <a:spLocks noGrp="1"/>
          </p:cNvSpPr>
          <p:nvPr>
            <p:ph type="sldNum" sz="quarter" idx="5"/>
          </p:nvPr>
        </p:nvSpPr>
        <p:spPr/>
        <p:txBody>
          <a:bodyPr/>
          <a:lstStyle/>
          <a:p>
            <a:fld id="{CD41CA8E-AA57-9146-ADDC-95110D1F42D5}" type="slidenum">
              <a:rPr lang="en-US" smtClean="0"/>
              <a:t>8</a:t>
            </a:fld>
            <a:endParaRPr lang="en-US"/>
          </a:p>
        </p:txBody>
      </p:sp>
    </p:spTree>
    <p:extLst>
      <p:ext uri="{BB962C8B-B14F-4D97-AF65-F5344CB8AC3E}">
        <p14:creationId xmlns:p14="http://schemas.microsoft.com/office/powerpoint/2010/main" val="128764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about how points are calculated: https://www.slideshare.net/alsfurlan/robocode-66626596 - P.21</a:t>
            </a:r>
          </a:p>
          <a:p>
            <a:endParaRPr lang="en-US" dirty="0"/>
          </a:p>
          <a:p>
            <a:r>
              <a:rPr lang="en-US" dirty="0"/>
              <a:t>Multiple ways to win: e.g., aggressive vs defensive. Last man standing in the end. Stay out of fights or shoot each robot you see</a:t>
            </a:r>
          </a:p>
          <a:p>
            <a:r>
              <a:rPr lang="en-US" dirty="0"/>
              <a:t>X=1,2,3</a:t>
            </a:r>
          </a:p>
        </p:txBody>
      </p:sp>
      <p:sp>
        <p:nvSpPr>
          <p:cNvPr id="4" name="Slide Number Placeholder 3"/>
          <p:cNvSpPr>
            <a:spLocks noGrp="1"/>
          </p:cNvSpPr>
          <p:nvPr>
            <p:ph type="sldNum" sz="quarter" idx="5"/>
          </p:nvPr>
        </p:nvSpPr>
        <p:spPr/>
        <p:txBody>
          <a:bodyPr/>
          <a:lstStyle/>
          <a:p>
            <a:fld id="{CD41CA8E-AA57-9146-ADDC-95110D1F42D5}" type="slidenum">
              <a:rPr lang="en-US" smtClean="0"/>
              <a:t>9</a:t>
            </a:fld>
            <a:endParaRPr lang="en-US"/>
          </a:p>
        </p:txBody>
      </p:sp>
    </p:spTree>
    <p:extLst>
      <p:ext uri="{BB962C8B-B14F-4D97-AF65-F5344CB8AC3E}">
        <p14:creationId xmlns:p14="http://schemas.microsoft.com/office/powerpoint/2010/main" val="198203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defTabSz="914400"/>
            <a:endParaRPr lang="de-DE" dirty="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7371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de-DE"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61934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de-DE"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5622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de-DE"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369965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defTabSz="914400"/>
            <a:endParaRPr lang="de-DE" dirty="0">
              <a:solidFill>
                <a:prstClr val="black">
                  <a:tint val="75000"/>
                </a:prstClr>
              </a:solidFill>
            </a:endParaRP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441671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400"/>
            <a:endParaRPr lang="de-DE"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76658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914400"/>
            <a:endParaRPr lang="de-DE"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418013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914400"/>
            <a:endParaRPr lang="de-DE"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319824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914400"/>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Tree>
    <p:extLst>
      <p:ext uri="{BB962C8B-B14F-4D97-AF65-F5344CB8AC3E}">
        <p14:creationId xmlns:p14="http://schemas.microsoft.com/office/powerpoint/2010/main" val="78987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defTabSz="914400"/>
            <a:endParaRPr lang="de-DE" dirty="0">
              <a:solidFill>
                <a:prstClr val="black">
                  <a:tint val="75000"/>
                </a:prstClr>
              </a:solidFill>
            </a:endParaRP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399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defTabSz="914400"/>
            <a:endParaRPr lang="de-DE" dirty="0">
              <a:solidFill>
                <a:prstClr val="black">
                  <a:tint val="75000"/>
                </a:prstClr>
              </a:solidFill>
            </a:endParaRP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177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defTabSz="914400"/>
            <a:fld id="{C699CB88-5E1A-4FAC-892A-60949ACB1F6F}" type="datetimeFigureOut">
              <a:rPr lang="en-US" smtClean="0">
                <a:solidFill>
                  <a:prstClr val="black">
                    <a:tint val="75000"/>
                  </a:prstClr>
                </a:solidFill>
              </a:rPr>
              <a:pPr defTabSz="914400"/>
              <a:t>10/29/2021</a:t>
            </a:fld>
            <a:endParaRPr lang="en-US" dirty="0">
              <a:solidFill>
                <a:prstClr val="black">
                  <a:tint val="75000"/>
                </a:prstClr>
              </a:solidFill>
            </a:endParaRPr>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defTabSz="914400"/>
            <a:endParaRPr lang="de-DE" dirty="0">
              <a:solidFill>
                <a:prstClr val="black">
                  <a:tint val="75000"/>
                </a:prstClr>
              </a:solidFill>
            </a:endParaRP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defTabSz="914400"/>
            <a:fld id="{91974DF9-AD47-4691-BA21-BBFCE3637A9A}" type="slidenum">
              <a:rPr lang="en-US" smtClean="0">
                <a:solidFill>
                  <a:prstClr val="black">
                    <a:tint val="75000"/>
                  </a:prstClr>
                </a:solidFill>
              </a:rPr>
              <a:pPr defTabSz="914400"/>
              <a:t>‹#›</a:t>
            </a:fld>
            <a:r>
              <a:rPr lang="en-US">
                <a:solidFill>
                  <a:prstClr val="black">
                    <a:tint val="75000"/>
                  </a:prstClr>
                </a:solidFill>
              </a:rPr>
              <a:t>/</a:t>
            </a:r>
            <a:endParaRPr lang="en-US" dirty="0">
              <a:solidFill>
                <a:prstClr val="black">
                  <a:tint val="75000"/>
                </a:prstClr>
              </a:solidFill>
            </a:endParaRPr>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Chalmers_GU.wmf">
            <a:extLst>
              <a:ext uri="{FF2B5EF4-FFF2-40B4-BE49-F238E27FC236}">
                <a16:creationId xmlns:a16="http://schemas.microsoft.com/office/drawing/2014/main" id="{AA25E26F-7361-48D0-B048-1E2D8C89D22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9060" y="6505029"/>
            <a:ext cx="3816424" cy="335274"/>
          </a:xfrm>
          <a:prstGeom prst="rect">
            <a:avLst/>
          </a:prstGeom>
        </p:spPr>
      </p:pic>
    </p:spTree>
    <p:extLst>
      <p:ext uri="{BB962C8B-B14F-4D97-AF65-F5344CB8AC3E}">
        <p14:creationId xmlns:p14="http://schemas.microsoft.com/office/powerpoint/2010/main" val="368813493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fade/>
  </p:transition>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obowiki.net/wiki/Robocode/Game_Physics#Coordinates_and_directio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hyperlink" Target="https://www.ibm.com/developerworks/java/library/j-robocode2/sidefile-robo2.html" TargetMode="Externa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robocode.sourceforge.io/docs/robocode/" TargetMode="External"/><Relationship Id="rId2" Type="http://schemas.openxmlformats.org/officeDocument/2006/relationships/hyperlink" Target="https://www.ibm.com/developerworks/java/library/j-robocode/" TargetMode="External"/><Relationship Id="rId1" Type="http://schemas.openxmlformats.org/officeDocument/2006/relationships/slideLayout" Target="../slideLayouts/slideLayout2.xml"/><Relationship Id="rId6" Type="http://schemas.openxmlformats.org/officeDocument/2006/relationships/hyperlink" Target="http://www.cse.chalmers.se/~bergert/robowiki-mirror/RoboWiki/robowiki.net/index.html" TargetMode="External"/><Relationship Id="rId5" Type="http://schemas.openxmlformats.org/officeDocument/2006/relationships/hyperlink" Target="http://robowiki.net/" TargetMode="External"/><Relationship Id="rId4" Type="http://schemas.openxmlformats.org/officeDocument/2006/relationships/hyperlink" Target="https://www.ibm.com/developerworks/java/library/j-robocode2/j-robocode2-pdf.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dial.uclouvain.be/memoire/ucl/en/object/thesis%3A10589/datastream/PDF_01/view" TargetMode="External"/><Relationship Id="rId3" Type="http://schemas.openxmlformats.org/officeDocument/2006/relationships/hyperlink" Target="http://www.cse.chalmers.se/~bergert/robowiki-mirror/RoboWiki/robowiki.net/wiki/Robocode/FAQ.html#Game_physics" TargetMode="External"/><Relationship Id="rId7" Type="http://schemas.openxmlformats.org/officeDocument/2006/relationships/hyperlink" Target="http://www.dinbedstemedarbejder.dk/Dat3.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mark.random-article.com/robocode/" TargetMode="External"/><Relationship Id="rId5" Type="http://schemas.openxmlformats.org/officeDocument/2006/relationships/hyperlink" Target="https://robocode.sourceforge.io/developerWorks.php" TargetMode="External"/><Relationship Id="rId4" Type="http://schemas.openxmlformats.org/officeDocument/2006/relationships/hyperlink" Target="https://www2.clarku.edu/faculty/djoyce/tri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obowiki.n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robocode.sourceforge.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75920" y="1613343"/>
            <a:ext cx="8341360" cy="3631313"/>
          </a:xfrm>
        </p:spPr>
        <p:txBody>
          <a:bodyPr>
            <a:normAutofit/>
          </a:bodyPr>
          <a:lstStyle/>
          <a:p>
            <a:r>
              <a:rPr lang="en-US" sz="4000" dirty="0"/>
              <a:t>Software Engineering Principles</a:t>
            </a:r>
          </a:p>
          <a:p>
            <a:r>
              <a:rPr lang="en-US" sz="4000" dirty="0"/>
              <a:t>for Complex Systems</a:t>
            </a:r>
          </a:p>
          <a:p>
            <a:r>
              <a:rPr lang="en-US" sz="4000" dirty="0"/>
              <a:t>- </a:t>
            </a:r>
            <a:r>
              <a:rPr lang="en-US" sz="4000" dirty="0" err="1"/>
              <a:t>Robocode</a:t>
            </a:r>
            <a:r>
              <a:rPr lang="en-US" sz="4000" dirty="0"/>
              <a:t> introduction -</a:t>
            </a:r>
          </a:p>
          <a:p>
            <a:pPr marL="342900" indent="-342900">
              <a:buFontTx/>
              <a:buChar char="-"/>
            </a:pPr>
            <a:endParaRPr lang="en-US" dirty="0"/>
          </a:p>
          <a:p>
            <a:r>
              <a:rPr lang="en-US" dirty="0"/>
              <a:t>Tobias Schwarz, Mazen Mohamad, Thorsten Berger, </a:t>
            </a:r>
            <a:r>
              <a:rPr lang="en-US" u="sng" dirty="0" err="1"/>
              <a:t>Wardah</a:t>
            </a:r>
            <a:r>
              <a:rPr lang="en-US" u="sng" dirty="0"/>
              <a:t> Mahmood</a:t>
            </a:r>
          </a:p>
        </p:txBody>
      </p:sp>
      <p:pic>
        <p:nvPicPr>
          <p:cNvPr id="6" name="Picture 5" descr="Chalmers_GU.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803" y="6209928"/>
            <a:ext cx="6793831" cy="596840"/>
          </a:xfrm>
          <a:prstGeom prst="rect">
            <a:avLst/>
          </a:prstGeom>
        </p:spPr>
      </p:pic>
    </p:spTree>
    <p:extLst>
      <p:ext uri="{BB962C8B-B14F-4D97-AF65-F5344CB8AC3E}">
        <p14:creationId xmlns:p14="http://schemas.microsoft.com/office/powerpoint/2010/main" val="3976312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B1F863-9D16-418B-A4CE-A356A6F1C915}"/>
              </a:ext>
            </a:extLst>
          </p:cNvPr>
          <p:cNvSpPr>
            <a:spLocks noGrp="1"/>
          </p:cNvSpPr>
          <p:nvPr>
            <p:ph type="title"/>
          </p:nvPr>
        </p:nvSpPr>
        <p:spPr/>
        <p:txBody>
          <a:bodyPr/>
          <a:lstStyle/>
          <a:p>
            <a:r>
              <a:rPr lang="en-US" dirty="0"/>
              <a:t>Constrains</a:t>
            </a:r>
            <a:endParaRPr lang="en-DE" dirty="0"/>
          </a:p>
        </p:txBody>
      </p:sp>
      <p:sp>
        <p:nvSpPr>
          <p:cNvPr id="6" name="Content Placeholder 5">
            <a:extLst>
              <a:ext uri="{FF2B5EF4-FFF2-40B4-BE49-F238E27FC236}">
                <a16:creationId xmlns:a16="http://schemas.microsoft.com/office/drawing/2014/main" id="{ADB590FF-0FBF-4AB7-8734-14381DB7DA05}"/>
              </a:ext>
            </a:extLst>
          </p:cNvPr>
          <p:cNvSpPr>
            <a:spLocks noGrp="1"/>
          </p:cNvSpPr>
          <p:nvPr>
            <p:ph idx="1"/>
          </p:nvPr>
        </p:nvSpPr>
        <p:spPr>
          <a:xfrm>
            <a:off x="1028699" y="1612490"/>
            <a:ext cx="7859661" cy="4559709"/>
          </a:xfrm>
        </p:spPr>
        <p:txBody>
          <a:bodyPr>
            <a:noAutofit/>
          </a:bodyPr>
          <a:lstStyle/>
          <a:p>
            <a:r>
              <a:rPr lang="en-US" dirty="0">
                <a:latin typeface="Franklin Gothic Book (Body)"/>
              </a:rPr>
              <a:t>Robots health (100points)</a:t>
            </a:r>
          </a:p>
          <a:p>
            <a:pPr lvl="1"/>
            <a:r>
              <a:rPr lang="en-US" dirty="0">
                <a:latin typeface="Franklin Gothic Book (Body)"/>
              </a:rPr>
              <a:t>Lose health points for: Getting hit, shooting, hitting a wall or other robots</a:t>
            </a:r>
          </a:p>
          <a:p>
            <a:pPr lvl="1"/>
            <a:r>
              <a:rPr lang="en-US" dirty="0">
                <a:latin typeface="Franklin Gothic Book (Body)"/>
              </a:rPr>
              <a:t>Gain health points for: Hitting other robot</a:t>
            </a:r>
          </a:p>
          <a:p>
            <a:r>
              <a:rPr lang="en-US" dirty="0">
                <a:latin typeface="Franklin Gothic Book (Body)"/>
              </a:rPr>
              <a:t>Actions per tick</a:t>
            </a:r>
          </a:p>
          <a:p>
            <a:pPr lvl="1"/>
            <a:r>
              <a:rPr lang="en-US" dirty="0">
                <a:latin typeface="Franklin Gothic Book (Body)"/>
              </a:rPr>
              <a:t>E.g. gun turns max 20 degrees and radar turns max 45 degrees </a:t>
            </a:r>
          </a:p>
          <a:p>
            <a:pPr lvl="1"/>
            <a:r>
              <a:rPr lang="en-US" dirty="0">
                <a:latin typeface="Franklin Gothic Book (Body)"/>
              </a:rPr>
              <a:t>Robot’s velocity influences body turn rate</a:t>
            </a:r>
          </a:p>
          <a:p>
            <a:pPr lvl="1"/>
            <a:r>
              <a:rPr lang="en-US" dirty="0">
                <a:latin typeface="Franklin Gothic Book (Body)"/>
              </a:rPr>
              <a:t>Bullet power and speed. Shooting cooldown phase </a:t>
            </a:r>
          </a:p>
          <a:p>
            <a:pPr lvl="1"/>
            <a:r>
              <a:rPr lang="en-US" dirty="0">
                <a:latin typeface="Franklin Gothic Book (Body)"/>
              </a:rPr>
              <a:t>Body, gun, and radar influence each other </a:t>
            </a:r>
          </a:p>
          <a:p>
            <a:pPr marL="57150" indent="0">
              <a:buNone/>
            </a:pPr>
            <a:r>
              <a:rPr lang="en-US" dirty="0">
                <a:latin typeface="Franklin Gothic Book (Body)"/>
              </a:rPr>
              <a:t>More details: </a:t>
            </a:r>
            <a:r>
              <a:rPr lang="en-US" dirty="0">
                <a:latin typeface="Franklin Gothic Book (Body)"/>
                <a:hlinkClick r:id="rId3"/>
              </a:rPr>
              <a:t>Robowiki - Game physics</a:t>
            </a:r>
            <a:endParaRPr lang="en-DE" dirty="0">
              <a:latin typeface="Franklin Gothic Book (Body)"/>
            </a:endParaRPr>
          </a:p>
          <a:p>
            <a:endParaRPr lang="en-DE" sz="1800" dirty="0">
              <a:latin typeface="Franklin Gothic Book (Body)"/>
            </a:endParaRPr>
          </a:p>
        </p:txBody>
      </p:sp>
    </p:spTree>
    <p:extLst>
      <p:ext uri="{BB962C8B-B14F-4D97-AF65-F5344CB8AC3E}">
        <p14:creationId xmlns:p14="http://schemas.microsoft.com/office/powerpoint/2010/main" val="1965576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9DE292-3E25-4539-B459-0FDA838E7F40}"/>
              </a:ext>
            </a:extLst>
          </p:cNvPr>
          <p:cNvSpPr>
            <a:spLocks noGrp="1"/>
          </p:cNvSpPr>
          <p:nvPr>
            <p:ph type="title"/>
          </p:nvPr>
        </p:nvSpPr>
        <p:spPr>
          <a:xfrm>
            <a:off x="1028700" y="685800"/>
            <a:ext cx="8115300" cy="1485900"/>
          </a:xfrm>
        </p:spPr>
        <p:txBody>
          <a:bodyPr/>
          <a:lstStyle/>
          <a:p>
            <a:r>
              <a:rPr lang="en-US" dirty="0"/>
              <a:t>Battlefield and Robot Positioning</a:t>
            </a:r>
            <a:endParaRPr lang="en-DE" dirty="0"/>
          </a:p>
        </p:txBody>
      </p:sp>
      <p:pic>
        <p:nvPicPr>
          <p:cNvPr id="7" name="Content Placeholder 6">
            <a:extLst>
              <a:ext uri="{FF2B5EF4-FFF2-40B4-BE49-F238E27FC236}">
                <a16:creationId xmlns:a16="http://schemas.microsoft.com/office/drawing/2014/main" id="{A852D818-C432-4688-A551-0D6D9A847358}"/>
              </a:ext>
            </a:extLst>
          </p:cNvPr>
          <p:cNvPicPr>
            <a:picLocks noGrp="1" noChangeAspect="1"/>
          </p:cNvPicPr>
          <p:nvPr>
            <p:ph sz="half" idx="1"/>
          </p:nvPr>
        </p:nvPicPr>
        <p:blipFill>
          <a:blip r:embed="rId3"/>
          <a:stretch>
            <a:fillRect/>
          </a:stretch>
        </p:blipFill>
        <p:spPr>
          <a:xfrm>
            <a:off x="777240" y="1738602"/>
            <a:ext cx="3123810" cy="2084323"/>
          </a:xfrm>
          <a:prstGeom prst="rect">
            <a:avLst/>
          </a:prstGeom>
        </p:spPr>
      </p:pic>
      <p:pic>
        <p:nvPicPr>
          <p:cNvPr id="10" name="Content Placeholder 9" descr="A close up of a map&#10;&#10;Description automatically generated">
            <a:extLst>
              <a:ext uri="{FF2B5EF4-FFF2-40B4-BE49-F238E27FC236}">
                <a16:creationId xmlns:a16="http://schemas.microsoft.com/office/drawing/2014/main" id="{9CB49937-457D-46C8-BAC9-DEBDB8F43C26}"/>
              </a:ext>
            </a:extLst>
          </p:cNvPr>
          <p:cNvPicPr>
            <a:picLocks noGrp="1" noChangeAspect="1"/>
          </p:cNvPicPr>
          <p:nvPr>
            <p:ph sz="half" idx="2"/>
          </p:nvPr>
        </p:nvPicPr>
        <p:blipFill>
          <a:blip r:embed="rId4"/>
          <a:stretch>
            <a:fillRect/>
          </a:stretch>
        </p:blipFill>
        <p:spPr>
          <a:xfrm>
            <a:off x="4011251" y="1738602"/>
            <a:ext cx="5052739" cy="3907543"/>
          </a:xfrm>
        </p:spPr>
      </p:pic>
      <p:sp>
        <p:nvSpPr>
          <p:cNvPr id="8" name="Rectangle 7">
            <a:extLst>
              <a:ext uri="{FF2B5EF4-FFF2-40B4-BE49-F238E27FC236}">
                <a16:creationId xmlns:a16="http://schemas.microsoft.com/office/drawing/2014/main" id="{CD1B440B-42A5-46B3-AD70-3E779A3361DD}"/>
              </a:ext>
            </a:extLst>
          </p:cNvPr>
          <p:cNvSpPr/>
          <p:nvPr/>
        </p:nvSpPr>
        <p:spPr>
          <a:xfrm>
            <a:off x="457200" y="5646145"/>
            <a:ext cx="4572000" cy="738664"/>
          </a:xfrm>
          <a:prstGeom prst="rect">
            <a:avLst/>
          </a:prstGeom>
        </p:spPr>
        <p:txBody>
          <a:bodyPr>
            <a:spAutoFit/>
          </a:bodyPr>
          <a:lstStyle/>
          <a:p>
            <a:r>
              <a:rPr lang="en-US" sz="1400" dirty="0"/>
              <a:t>Trigonometric: </a:t>
            </a:r>
            <a:r>
              <a:rPr lang="en-DE" sz="1400" dirty="0">
                <a:hlinkClick r:id="rId5"/>
              </a:rPr>
              <a:t>https://www.ibm.com/developerworks/java/library/j-robocode2/sidefile-robo2.html</a:t>
            </a:r>
            <a:endParaRPr lang="en-US" sz="1400" dirty="0"/>
          </a:p>
        </p:txBody>
      </p:sp>
      <p:pic>
        <p:nvPicPr>
          <p:cNvPr id="12" name="Picture 11" descr="A picture containing meter, clock&#10;&#10;Description automatically generated">
            <a:extLst>
              <a:ext uri="{FF2B5EF4-FFF2-40B4-BE49-F238E27FC236}">
                <a16:creationId xmlns:a16="http://schemas.microsoft.com/office/drawing/2014/main" id="{B1232610-DD5A-4B70-97D4-D52F1CED1263}"/>
              </a:ext>
            </a:extLst>
          </p:cNvPr>
          <p:cNvPicPr>
            <a:picLocks noChangeAspect="1"/>
          </p:cNvPicPr>
          <p:nvPr/>
        </p:nvPicPr>
        <p:blipFill>
          <a:blip r:embed="rId6"/>
          <a:stretch>
            <a:fillRect/>
          </a:stretch>
        </p:blipFill>
        <p:spPr>
          <a:xfrm>
            <a:off x="777240" y="3944558"/>
            <a:ext cx="3123810" cy="1701587"/>
          </a:xfrm>
          <a:prstGeom prst="rect">
            <a:avLst/>
          </a:prstGeom>
        </p:spPr>
      </p:pic>
    </p:spTree>
    <p:extLst>
      <p:ext uri="{BB962C8B-B14F-4D97-AF65-F5344CB8AC3E}">
        <p14:creationId xmlns:p14="http://schemas.microsoft.com/office/powerpoint/2010/main" val="1908564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7D0-B001-476C-A9B4-84732812DEEB}"/>
              </a:ext>
            </a:extLst>
          </p:cNvPr>
          <p:cNvSpPr>
            <a:spLocks noGrp="1"/>
          </p:cNvSpPr>
          <p:nvPr>
            <p:ph type="title"/>
          </p:nvPr>
        </p:nvSpPr>
        <p:spPr/>
        <p:txBody>
          <a:bodyPr/>
          <a:lstStyle/>
          <a:p>
            <a:r>
              <a:rPr lang="en-US" dirty="0"/>
              <a:t>Live Demo</a:t>
            </a:r>
            <a:endParaRPr lang="en-DE" dirty="0"/>
          </a:p>
        </p:txBody>
      </p:sp>
      <p:sp>
        <p:nvSpPr>
          <p:cNvPr id="3" name="Content Placeholder 2">
            <a:extLst>
              <a:ext uri="{FF2B5EF4-FFF2-40B4-BE49-F238E27FC236}">
                <a16:creationId xmlns:a16="http://schemas.microsoft.com/office/drawing/2014/main" id="{23E74CF9-EB55-45C4-B3D6-F8C30DA48EEB}"/>
              </a:ext>
            </a:extLst>
          </p:cNvPr>
          <p:cNvSpPr>
            <a:spLocks noGrp="1"/>
          </p:cNvSpPr>
          <p:nvPr>
            <p:ph sz="half" idx="1"/>
          </p:nvPr>
        </p:nvSpPr>
        <p:spPr>
          <a:xfrm>
            <a:off x="1028700" y="2286000"/>
            <a:ext cx="4137660" cy="3581401"/>
          </a:xfrm>
        </p:spPr>
        <p:txBody>
          <a:bodyPr/>
          <a:lstStyle/>
          <a:p>
            <a:r>
              <a:rPr lang="en-US" dirty="0"/>
              <a:t>With robots</a:t>
            </a:r>
          </a:p>
          <a:p>
            <a:pPr lvl="1"/>
            <a:r>
              <a:rPr lang="en-US" dirty="0" err="1"/>
              <a:t>Sample.MyFirstRobot</a:t>
            </a:r>
            <a:endParaRPr lang="en-US" dirty="0"/>
          </a:p>
          <a:p>
            <a:pPr lvl="1"/>
            <a:r>
              <a:rPr lang="en-US" dirty="0" err="1"/>
              <a:t>Sample.Corners</a:t>
            </a:r>
            <a:endParaRPr lang="en-US" dirty="0"/>
          </a:p>
          <a:p>
            <a:pPr lvl="1"/>
            <a:r>
              <a:rPr lang="en-US" dirty="0" err="1"/>
              <a:t>Sample.RamFire</a:t>
            </a:r>
            <a:endParaRPr lang="en-US" dirty="0"/>
          </a:p>
          <a:p>
            <a:pPr lvl="1"/>
            <a:r>
              <a:rPr lang="en-US" dirty="0" err="1"/>
              <a:t>Sample.Crazy</a:t>
            </a:r>
            <a:endParaRPr lang="en-DE" dirty="0"/>
          </a:p>
        </p:txBody>
      </p:sp>
    </p:spTree>
    <p:extLst>
      <p:ext uri="{BB962C8B-B14F-4D97-AF65-F5344CB8AC3E}">
        <p14:creationId xmlns:p14="http://schemas.microsoft.com/office/powerpoint/2010/main" val="7066796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650-0E72-4F94-8CAD-9BD94871EE0F}"/>
              </a:ext>
            </a:extLst>
          </p:cNvPr>
          <p:cNvSpPr>
            <a:spLocks noGrp="1"/>
          </p:cNvSpPr>
          <p:nvPr>
            <p:ph type="title"/>
          </p:nvPr>
        </p:nvSpPr>
        <p:spPr>
          <a:xfrm>
            <a:off x="1028700" y="685800"/>
            <a:ext cx="8298180" cy="1485900"/>
          </a:xfrm>
        </p:spPr>
        <p:txBody>
          <a:bodyPr/>
          <a:lstStyle/>
          <a:p>
            <a:r>
              <a:rPr lang="en-US" dirty="0" err="1"/>
              <a:t>MyFirstRobot</a:t>
            </a:r>
            <a:r>
              <a:rPr lang="en-US" dirty="0"/>
              <a:t> - Code explained</a:t>
            </a:r>
            <a:endParaRPr lang="en-DE" dirty="0"/>
          </a:p>
        </p:txBody>
      </p:sp>
      <p:sp>
        <p:nvSpPr>
          <p:cNvPr id="3" name="Content Placeholder 2">
            <a:extLst>
              <a:ext uri="{FF2B5EF4-FFF2-40B4-BE49-F238E27FC236}">
                <a16:creationId xmlns:a16="http://schemas.microsoft.com/office/drawing/2014/main" id="{150E0733-B2C8-4944-B7B1-01FE44060E68}"/>
              </a:ext>
            </a:extLst>
          </p:cNvPr>
          <p:cNvSpPr>
            <a:spLocks noGrp="1"/>
          </p:cNvSpPr>
          <p:nvPr>
            <p:ph sz="half" idx="1"/>
          </p:nvPr>
        </p:nvSpPr>
        <p:spPr>
          <a:xfrm>
            <a:off x="1028700" y="1638299"/>
            <a:ext cx="4720590" cy="3581401"/>
          </a:xfrm>
        </p:spPr>
        <p:txBody>
          <a:bodyPr>
            <a:noAutofit/>
          </a:bodyPr>
          <a:lstStyle/>
          <a:p>
            <a:pPr marL="360000" lvl="0" indent="-457200">
              <a:lnSpc>
                <a:spcPct val="100000"/>
              </a:lnSpc>
              <a:spcBef>
                <a:spcPts val="0"/>
              </a:spcBef>
              <a:buFont typeface="+mj-lt"/>
              <a:buAutoNum type="arabicPeriod"/>
            </a:pPr>
            <a:r>
              <a:rPr lang="en-DE" sz="1300" dirty="0">
                <a:highlight>
                  <a:srgbClr val="FFFF00"/>
                </a:highlight>
              </a:rPr>
              <a:t>package pkg;</a:t>
            </a:r>
          </a:p>
          <a:p>
            <a:pPr marL="360000" lvl="0" indent="-457200">
              <a:lnSpc>
                <a:spcPct val="100000"/>
              </a:lnSpc>
              <a:spcBef>
                <a:spcPts val="0"/>
              </a:spcBef>
              <a:buFont typeface="+mj-lt"/>
              <a:buAutoNum type="arabicPeriod"/>
            </a:pPr>
            <a:r>
              <a:rPr lang="en-DE" sz="1300" dirty="0">
                <a:highlight>
                  <a:srgbClr val="FFFF00"/>
                </a:highlight>
              </a:rPr>
              <a:t> </a:t>
            </a:r>
          </a:p>
          <a:p>
            <a:pPr marL="360000" lvl="0" indent="-457200">
              <a:lnSpc>
                <a:spcPct val="100000"/>
              </a:lnSpc>
              <a:spcBef>
                <a:spcPts val="0"/>
              </a:spcBef>
              <a:buFont typeface="+mj-lt"/>
              <a:buAutoNum type="arabicPeriod"/>
            </a:pPr>
            <a:r>
              <a:rPr lang="en-DE" sz="1300" dirty="0">
                <a:highlight>
                  <a:srgbClr val="FFFF00"/>
                </a:highlight>
              </a:rPr>
              <a:t>import </a:t>
            </a:r>
            <a:r>
              <a:rPr lang="en-DE" sz="1300" dirty="0" err="1">
                <a:highlight>
                  <a:srgbClr val="FFFF00"/>
                </a:highlight>
              </a:rPr>
              <a:t>robocode</a:t>
            </a:r>
            <a:r>
              <a:rPr lang="en-DE" sz="1300" dirty="0">
                <a:highlight>
                  <a:srgbClr val="FFFF00"/>
                </a:highlight>
              </a:rPr>
              <a:t>.*;</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public class </a:t>
            </a:r>
            <a:r>
              <a:rPr lang="en-US" sz="1300" dirty="0" err="1"/>
              <a:t>MyFirstRobot</a:t>
            </a:r>
            <a:r>
              <a:rPr lang="en-DE" sz="1300" dirty="0"/>
              <a:t> extends Robot {</a:t>
            </a:r>
          </a:p>
          <a:p>
            <a:pPr marL="360000" lvl="0" indent="-457200">
              <a:lnSpc>
                <a:spcPct val="100000"/>
              </a:lnSpc>
              <a:spcBef>
                <a:spcPts val="0"/>
              </a:spcBef>
              <a:buFont typeface="+mj-lt"/>
              <a:buAutoNum type="arabicPeriod"/>
            </a:pPr>
            <a:r>
              <a:rPr lang="en-DE" sz="1300" dirty="0"/>
              <a:t>    public void run() {</a:t>
            </a:r>
          </a:p>
          <a:p>
            <a:pPr marL="360000" lvl="0" indent="-457200">
              <a:lnSpc>
                <a:spcPct val="100000"/>
              </a:lnSpc>
              <a:spcBef>
                <a:spcPts val="0"/>
              </a:spcBef>
              <a:buFont typeface="+mj-lt"/>
              <a:buAutoNum type="arabicPeriod"/>
            </a:pPr>
            <a:r>
              <a:rPr lang="en-DE" sz="1300" dirty="0"/>
              <a:t>        while (true) {</a:t>
            </a:r>
          </a:p>
          <a:p>
            <a:pPr marL="360000" lvl="0" indent="-457200">
              <a:lnSpc>
                <a:spcPct val="100000"/>
              </a:lnSpc>
              <a:spcBef>
                <a:spcPts val="0"/>
              </a:spcBef>
              <a:buFont typeface="+mj-lt"/>
              <a:buAutoNum type="arabicPeriod"/>
            </a:pPr>
            <a:r>
              <a:rPr lang="en-DE" sz="1300" dirty="0"/>
              <a:t>            ahead(100);</a:t>
            </a:r>
          </a:p>
          <a:p>
            <a:pPr marL="360000" lvl="0" indent="-457200">
              <a:lnSpc>
                <a:spcPct val="100000"/>
              </a:lnSpc>
              <a:spcBef>
                <a:spcPts val="0"/>
              </a:spcBef>
              <a:buFont typeface="+mj-lt"/>
              <a:buAutoNum type="arabicPeriod"/>
            </a:pPr>
            <a:r>
              <a:rPr lang="en-DE" sz="1300" dirty="0"/>
              <a:t>            </a:t>
            </a:r>
            <a:r>
              <a:rPr lang="en-DE" sz="1300" dirty="0" err="1"/>
              <a:t>turnGunRight</a:t>
            </a:r>
            <a:r>
              <a:rPr lang="en-DE" sz="1300" dirty="0"/>
              <a:t>(360);</a:t>
            </a:r>
          </a:p>
          <a:p>
            <a:pPr marL="360000" lvl="0" indent="-457200">
              <a:lnSpc>
                <a:spcPct val="100000"/>
              </a:lnSpc>
              <a:spcBef>
                <a:spcPts val="0"/>
              </a:spcBef>
              <a:buFont typeface="+mj-lt"/>
              <a:buAutoNum type="arabicPeriod"/>
            </a:pPr>
            <a:r>
              <a:rPr lang="en-DE" sz="1300" dirty="0"/>
              <a:t>            back(100);</a:t>
            </a:r>
          </a:p>
          <a:p>
            <a:pPr marL="360000" lvl="0" indent="-457200">
              <a:lnSpc>
                <a:spcPct val="100000"/>
              </a:lnSpc>
              <a:spcBef>
                <a:spcPts val="0"/>
              </a:spcBef>
              <a:buFont typeface="+mj-lt"/>
              <a:buAutoNum type="arabicPeriod"/>
            </a:pPr>
            <a:r>
              <a:rPr lang="en-DE" sz="1300" dirty="0"/>
              <a:t>            </a:t>
            </a:r>
            <a:r>
              <a:rPr lang="en-DE" sz="1300" dirty="0" err="1"/>
              <a:t>turnGunRight</a:t>
            </a:r>
            <a:r>
              <a:rPr lang="en-DE" sz="1300" dirty="0"/>
              <a:t>(360);</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    public void </a:t>
            </a:r>
            <a:r>
              <a:rPr lang="en-DE" sz="1300" dirty="0" err="1"/>
              <a:t>onScannedRobot</a:t>
            </a:r>
            <a:r>
              <a:rPr lang="en-DE" sz="1300" dirty="0"/>
              <a:t>(</a:t>
            </a:r>
            <a:r>
              <a:rPr lang="en-DE" sz="1300" dirty="0" err="1"/>
              <a:t>ScannedRobotEvent</a:t>
            </a:r>
            <a:r>
              <a:rPr lang="en-DE" sz="1300" dirty="0"/>
              <a:t> e) {</a:t>
            </a:r>
          </a:p>
          <a:p>
            <a:pPr marL="360000" lvl="0" indent="-457200">
              <a:lnSpc>
                <a:spcPct val="100000"/>
              </a:lnSpc>
              <a:spcBef>
                <a:spcPts val="0"/>
              </a:spcBef>
              <a:buFont typeface="+mj-lt"/>
              <a:buAutoNum type="arabicPeriod"/>
            </a:pPr>
            <a:r>
              <a:rPr lang="en-DE" sz="1300" dirty="0"/>
              <a:t>        fire(1);</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a:t>
            </a:r>
          </a:p>
          <a:p>
            <a:pPr marL="360000" indent="-457200">
              <a:lnSpc>
                <a:spcPct val="100000"/>
              </a:lnSpc>
              <a:spcBef>
                <a:spcPts val="0"/>
              </a:spcBef>
              <a:buFont typeface="+mj-lt"/>
              <a:buAutoNum type="arabicPeriod"/>
            </a:pPr>
            <a:r>
              <a:rPr lang="en-DE" sz="1300" dirty="0"/>
              <a:t> </a:t>
            </a:r>
          </a:p>
        </p:txBody>
      </p:sp>
      <p:sp>
        <p:nvSpPr>
          <p:cNvPr id="8" name="Content Placeholder 7">
            <a:extLst>
              <a:ext uri="{FF2B5EF4-FFF2-40B4-BE49-F238E27FC236}">
                <a16:creationId xmlns:a16="http://schemas.microsoft.com/office/drawing/2014/main" id="{5EE4FD75-B972-45E7-B373-26EB47BB7CF6}"/>
              </a:ext>
            </a:extLst>
          </p:cNvPr>
          <p:cNvSpPr>
            <a:spLocks noGrp="1"/>
          </p:cNvSpPr>
          <p:nvPr>
            <p:ph sz="half" idx="2"/>
          </p:nvPr>
        </p:nvSpPr>
        <p:spPr>
          <a:xfrm>
            <a:off x="5305240" y="1638298"/>
            <a:ext cx="3335840" cy="3581401"/>
          </a:xfrm>
        </p:spPr>
        <p:txBody>
          <a:bodyPr vert="horz" lIns="91440" tIns="45720" rIns="91440" bIns="45720" rtlCol="0">
            <a:normAutofit/>
          </a:bodyPr>
          <a:lstStyle/>
          <a:p>
            <a:r>
              <a:rPr lang="en-US" b="1" dirty="0">
                <a:latin typeface="+mn-lt"/>
                <a:cs typeface="+mn-cs"/>
              </a:rPr>
              <a:t>“Package” </a:t>
            </a:r>
            <a:r>
              <a:rPr lang="en-US" dirty="0">
                <a:latin typeface="+mn-lt"/>
                <a:cs typeface="+mn-cs"/>
              </a:rPr>
              <a:t>for organizational purposes of robots in </a:t>
            </a:r>
            <a:r>
              <a:rPr lang="en-US" dirty="0" err="1">
                <a:latin typeface="+mn-lt"/>
                <a:cs typeface="+mn-cs"/>
              </a:rPr>
              <a:t>RoboCode</a:t>
            </a:r>
            <a:r>
              <a:rPr lang="en-US" dirty="0">
                <a:latin typeface="+mn-lt"/>
                <a:cs typeface="+mn-cs"/>
              </a:rPr>
              <a:t> Simulator</a:t>
            </a:r>
          </a:p>
          <a:p>
            <a:r>
              <a:rPr lang="en-US" b="1" dirty="0">
                <a:latin typeface="+mn-lt"/>
                <a:cs typeface="+mn-cs"/>
              </a:rPr>
              <a:t>Import </a:t>
            </a:r>
            <a:r>
              <a:rPr lang="en-US" b="1" dirty="0" err="1">
                <a:latin typeface="+mn-lt"/>
                <a:cs typeface="+mn-cs"/>
              </a:rPr>
              <a:t>RoboCode</a:t>
            </a:r>
            <a:r>
              <a:rPr lang="en-US" b="1" dirty="0">
                <a:latin typeface="+mn-lt"/>
                <a:cs typeface="+mn-cs"/>
              </a:rPr>
              <a:t> library </a:t>
            </a:r>
            <a:r>
              <a:rPr lang="en-US" dirty="0">
                <a:latin typeface="+mn-lt"/>
                <a:cs typeface="+mn-cs"/>
              </a:rPr>
              <a:t>to receive access to its functions</a:t>
            </a:r>
            <a:endParaRPr lang="en-DE" dirty="0">
              <a:latin typeface="+mn-lt"/>
              <a:cs typeface="+mn-cs"/>
            </a:endParaRPr>
          </a:p>
        </p:txBody>
      </p:sp>
    </p:spTree>
    <p:extLst>
      <p:ext uri="{BB962C8B-B14F-4D97-AF65-F5344CB8AC3E}">
        <p14:creationId xmlns:p14="http://schemas.microsoft.com/office/powerpoint/2010/main" val="25790708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650-0E72-4F94-8CAD-9BD94871EE0F}"/>
              </a:ext>
            </a:extLst>
          </p:cNvPr>
          <p:cNvSpPr>
            <a:spLocks noGrp="1"/>
          </p:cNvSpPr>
          <p:nvPr>
            <p:ph type="title"/>
          </p:nvPr>
        </p:nvSpPr>
        <p:spPr>
          <a:xfrm>
            <a:off x="1028700" y="685800"/>
            <a:ext cx="8115300" cy="1485900"/>
          </a:xfrm>
        </p:spPr>
        <p:txBody>
          <a:bodyPr/>
          <a:lstStyle/>
          <a:p>
            <a:r>
              <a:rPr lang="en-US" dirty="0" err="1"/>
              <a:t>MyFirstRobot</a:t>
            </a:r>
            <a:r>
              <a:rPr lang="en-US" dirty="0"/>
              <a:t> - Code explained</a:t>
            </a:r>
            <a:endParaRPr lang="en-DE" dirty="0"/>
          </a:p>
        </p:txBody>
      </p:sp>
      <p:sp>
        <p:nvSpPr>
          <p:cNvPr id="8" name="Content Placeholder 7">
            <a:extLst>
              <a:ext uri="{FF2B5EF4-FFF2-40B4-BE49-F238E27FC236}">
                <a16:creationId xmlns:a16="http://schemas.microsoft.com/office/drawing/2014/main" id="{5EE4FD75-B972-45E7-B373-26EB47BB7CF6}"/>
              </a:ext>
            </a:extLst>
          </p:cNvPr>
          <p:cNvSpPr>
            <a:spLocks noGrp="1"/>
          </p:cNvSpPr>
          <p:nvPr>
            <p:ph sz="half" idx="2"/>
          </p:nvPr>
        </p:nvSpPr>
        <p:spPr>
          <a:xfrm>
            <a:off x="5259812" y="1638298"/>
            <a:ext cx="3335840" cy="3581401"/>
          </a:xfrm>
        </p:spPr>
        <p:txBody>
          <a:bodyPr vert="horz" lIns="91440" tIns="45720" rIns="91440" bIns="45720" rtlCol="0">
            <a:normAutofit/>
          </a:bodyPr>
          <a:lstStyle/>
          <a:p>
            <a:r>
              <a:rPr lang="en-US" b="1" dirty="0">
                <a:latin typeface="+mn-lt"/>
                <a:cs typeface="+mn-cs"/>
              </a:rPr>
              <a:t>“Main” class</a:t>
            </a:r>
            <a:r>
              <a:rPr lang="en-US" dirty="0">
                <a:latin typeface="+mn-lt"/>
                <a:cs typeface="+mn-cs"/>
              </a:rPr>
              <a:t> of your robot</a:t>
            </a:r>
          </a:p>
          <a:p>
            <a:r>
              <a:rPr lang="en-US" b="1" dirty="0">
                <a:latin typeface="+mn-lt"/>
                <a:cs typeface="+mn-cs"/>
              </a:rPr>
              <a:t>Extends Robot </a:t>
            </a:r>
            <a:r>
              <a:rPr lang="en-US" dirty="0">
                <a:latin typeface="+mn-lt"/>
                <a:cs typeface="+mn-cs"/>
              </a:rPr>
              <a:t>/ </a:t>
            </a:r>
            <a:r>
              <a:rPr lang="en-US" dirty="0" err="1">
                <a:latin typeface="+mn-lt"/>
                <a:cs typeface="+mn-cs"/>
              </a:rPr>
              <a:t>AdvancedRobot</a:t>
            </a:r>
            <a:endParaRPr lang="en-US" dirty="0">
              <a:latin typeface="+mn-lt"/>
              <a:cs typeface="+mn-cs"/>
            </a:endParaRPr>
          </a:p>
          <a:p>
            <a:pPr lvl="1"/>
            <a:r>
              <a:rPr lang="en-US" dirty="0">
                <a:latin typeface="+mn-lt"/>
                <a:cs typeface="+mn-cs"/>
              </a:rPr>
              <a:t>Robot = blocking calls</a:t>
            </a:r>
          </a:p>
          <a:p>
            <a:pPr lvl="1"/>
            <a:r>
              <a:rPr lang="en-US" dirty="0" err="1">
                <a:latin typeface="+mn-lt"/>
                <a:cs typeface="+mn-cs"/>
              </a:rPr>
              <a:t>Ad.Robot</a:t>
            </a:r>
            <a:r>
              <a:rPr lang="en-US" dirty="0">
                <a:latin typeface="+mn-lt"/>
                <a:cs typeface="+mn-cs"/>
              </a:rPr>
              <a:t> = non-blocking calls</a:t>
            </a:r>
          </a:p>
        </p:txBody>
      </p:sp>
      <p:sp>
        <p:nvSpPr>
          <p:cNvPr id="9" name="Content Placeholder 2">
            <a:extLst>
              <a:ext uri="{FF2B5EF4-FFF2-40B4-BE49-F238E27FC236}">
                <a16:creationId xmlns:a16="http://schemas.microsoft.com/office/drawing/2014/main" id="{11AFBBD8-91DD-41AF-9C4F-098DA51A92E5}"/>
              </a:ext>
            </a:extLst>
          </p:cNvPr>
          <p:cNvSpPr>
            <a:spLocks noGrp="1"/>
          </p:cNvSpPr>
          <p:nvPr>
            <p:ph sz="half" idx="1"/>
          </p:nvPr>
        </p:nvSpPr>
        <p:spPr>
          <a:xfrm>
            <a:off x="1028700" y="1638299"/>
            <a:ext cx="4937760" cy="3581401"/>
          </a:xfrm>
        </p:spPr>
        <p:txBody>
          <a:bodyPr>
            <a:noAutofit/>
          </a:bodyPr>
          <a:lstStyle/>
          <a:p>
            <a:pPr marL="360000" lvl="0" indent="-457200">
              <a:lnSpc>
                <a:spcPct val="100000"/>
              </a:lnSpc>
              <a:spcBef>
                <a:spcPts val="0"/>
              </a:spcBef>
              <a:buFont typeface="+mj-lt"/>
              <a:buAutoNum type="arabicPeriod"/>
            </a:pPr>
            <a:r>
              <a:rPr lang="en-DE" sz="1300" dirty="0"/>
              <a:t>package pkg;</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import </a:t>
            </a:r>
            <a:r>
              <a:rPr lang="en-DE" sz="1300" dirty="0" err="1"/>
              <a:t>robocode</a:t>
            </a:r>
            <a:r>
              <a:rPr lang="en-DE" sz="1300" dirty="0"/>
              <a:t>.*;</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highlight>
                  <a:srgbClr val="FFFF00"/>
                </a:highlight>
              </a:rPr>
              <a:t>public class </a:t>
            </a:r>
            <a:r>
              <a:rPr lang="en-US" sz="1300" dirty="0" err="1">
                <a:highlight>
                  <a:srgbClr val="FFFF00"/>
                </a:highlight>
              </a:rPr>
              <a:t>MyFirstRobot</a:t>
            </a:r>
            <a:r>
              <a:rPr lang="en-DE" sz="1300" dirty="0">
                <a:highlight>
                  <a:srgbClr val="FFFF00"/>
                </a:highlight>
              </a:rPr>
              <a:t> extends Robot {</a:t>
            </a:r>
          </a:p>
          <a:p>
            <a:pPr marL="360000" lvl="0" indent="-457200">
              <a:lnSpc>
                <a:spcPct val="100000"/>
              </a:lnSpc>
              <a:spcBef>
                <a:spcPts val="0"/>
              </a:spcBef>
              <a:buFont typeface="+mj-lt"/>
              <a:buAutoNum type="arabicPeriod"/>
            </a:pPr>
            <a:r>
              <a:rPr lang="en-DE" sz="1300" dirty="0"/>
              <a:t>    public void run() {</a:t>
            </a:r>
          </a:p>
          <a:p>
            <a:pPr marL="360000" lvl="0" indent="-457200">
              <a:lnSpc>
                <a:spcPct val="100000"/>
              </a:lnSpc>
              <a:spcBef>
                <a:spcPts val="0"/>
              </a:spcBef>
              <a:buFont typeface="+mj-lt"/>
              <a:buAutoNum type="arabicPeriod"/>
            </a:pPr>
            <a:r>
              <a:rPr lang="en-DE" sz="1300" dirty="0"/>
              <a:t>        while (true) {</a:t>
            </a:r>
          </a:p>
          <a:p>
            <a:pPr marL="360000" lvl="0" indent="-457200">
              <a:lnSpc>
                <a:spcPct val="100000"/>
              </a:lnSpc>
              <a:spcBef>
                <a:spcPts val="0"/>
              </a:spcBef>
              <a:buFont typeface="+mj-lt"/>
              <a:buAutoNum type="arabicPeriod"/>
            </a:pPr>
            <a:r>
              <a:rPr lang="en-DE" sz="1300" dirty="0"/>
              <a:t>            ahead(100);</a:t>
            </a:r>
          </a:p>
          <a:p>
            <a:pPr marL="360000" lvl="0" indent="-457200">
              <a:lnSpc>
                <a:spcPct val="100000"/>
              </a:lnSpc>
              <a:spcBef>
                <a:spcPts val="0"/>
              </a:spcBef>
              <a:buFont typeface="+mj-lt"/>
              <a:buAutoNum type="arabicPeriod"/>
            </a:pPr>
            <a:r>
              <a:rPr lang="en-DE" sz="1300" dirty="0"/>
              <a:t>            </a:t>
            </a:r>
            <a:r>
              <a:rPr lang="en-DE" sz="1300" dirty="0" err="1"/>
              <a:t>turnGunRight</a:t>
            </a:r>
            <a:r>
              <a:rPr lang="en-DE" sz="1300" dirty="0"/>
              <a:t>(360);</a:t>
            </a:r>
          </a:p>
          <a:p>
            <a:pPr marL="360000" lvl="0" indent="-457200">
              <a:lnSpc>
                <a:spcPct val="100000"/>
              </a:lnSpc>
              <a:spcBef>
                <a:spcPts val="0"/>
              </a:spcBef>
              <a:buFont typeface="+mj-lt"/>
              <a:buAutoNum type="arabicPeriod"/>
            </a:pPr>
            <a:r>
              <a:rPr lang="en-DE" sz="1300" dirty="0"/>
              <a:t>            back(100);</a:t>
            </a:r>
          </a:p>
          <a:p>
            <a:pPr marL="360000" lvl="0" indent="-457200">
              <a:lnSpc>
                <a:spcPct val="100000"/>
              </a:lnSpc>
              <a:spcBef>
                <a:spcPts val="0"/>
              </a:spcBef>
              <a:buFont typeface="+mj-lt"/>
              <a:buAutoNum type="arabicPeriod"/>
            </a:pPr>
            <a:r>
              <a:rPr lang="en-DE" sz="1300" dirty="0"/>
              <a:t>            </a:t>
            </a:r>
            <a:r>
              <a:rPr lang="en-DE" sz="1300" dirty="0" err="1"/>
              <a:t>turnGunRight</a:t>
            </a:r>
            <a:r>
              <a:rPr lang="en-DE" sz="1300" dirty="0"/>
              <a:t>(360);</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t>    public void </a:t>
            </a:r>
            <a:r>
              <a:rPr lang="en-DE" sz="1300" dirty="0" err="1"/>
              <a:t>onScannedRobot</a:t>
            </a:r>
            <a:r>
              <a:rPr lang="en-DE" sz="1300" dirty="0"/>
              <a:t>(</a:t>
            </a:r>
            <a:r>
              <a:rPr lang="en-DE" sz="1300" dirty="0" err="1"/>
              <a:t>ScannedRobotEvent</a:t>
            </a:r>
            <a:r>
              <a:rPr lang="en-DE" sz="1300" dirty="0"/>
              <a:t> e) {</a:t>
            </a:r>
          </a:p>
          <a:p>
            <a:pPr marL="360000" lvl="0" indent="-457200">
              <a:lnSpc>
                <a:spcPct val="100000"/>
              </a:lnSpc>
              <a:spcBef>
                <a:spcPts val="0"/>
              </a:spcBef>
              <a:buFont typeface="+mj-lt"/>
              <a:buAutoNum type="arabicPeriod"/>
            </a:pPr>
            <a:r>
              <a:rPr lang="en-DE" sz="1300" dirty="0"/>
              <a:t>        fire(1);</a:t>
            </a:r>
          </a:p>
          <a:p>
            <a:pPr marL="360000" lvl="0" indent="-457200">
              <a:lnSpc>
                <a:spcPct val="100000"/>
              </a:lnSpc>
              <a:spcBef>
                <a:spcPts val="0"/>
              </a:spcBef>
              <a:buFont typeface="+mj-lt"/>
              <a:buAutoNum type="arabicPeriod"/>
            </a:pPr>
            <a:r>
              <a:rPr lang="en-DE" sz="1300" dirty="0"/>
              <a:t>    }</a:t>
            </a:r>
          </a:p>
          <a:p>
            <a:pPr marL="360000" lvl="0" indent="-457200">
              <a:lnSpc>
                <a:spcPct val="100000"/>
              </a:lnSpc>
              <a:spcBef>
                <a:spcPts val="0"/>
              </a:spcBef>
              <a:buFont typeface="+mj-lt"/>
              <a:buAutoNum type="arabicPeriod"/>
            </a:pPr>
            <a:r>
              <a:rPr lang="en-DE" sz="1300" dirty="0">
                <a:highlight>
                  <a:srgbClr val="FFFF00"/>
                </a:highlight>
              </a:rPr>
              <a:t>}</a:t>
            </a:r>
          </a:p>
          <a:p>
            <a:pPr marL="360000" indent="-457200">
              <a:lnSpc>
                <a:spcPct val="100000"/>
              </a:lnSpc>
              <a:spcBef>
                <a:spcPts val="0"/>
              </a:spcBef>
              <a:buFont typeface="+mj-lt"/>
              <a:buAutoNum type="arabicPeriod"/>
            </a:pPr>
            <a:r>
              <a:rPr lang="en-DE" sz="1300" dirty="0"/>
              <a:t> </a:t>
            </a:r>
          </a:p>
        </p:txBody>
      </p:sp>
    </p:spTree>
    <p:extLst>
      <p:ext uri="{BB962C8B-B14F-4D97-AF65-F5344CB8AC3E}">
        <p14:creationId xmlns:p14="http://schemas.microsoft.com/office/powerpoint/2010/main" val="6166271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650-0E72-4F94-8CAD-9BD94871EE0F}"/>
              </a:ext>
            </a:extLst>
          </p:cNvPr>
          <p:cNvSpPr>
            <a:spLocks noGrp="1"/>
          </p:cNvSpPr>
          <p:nvPr>
            <p:ph type="title"/>
          </p:nvPr>
        </p:nvSpPr>
        <p:spPr>
          <a:xfrm>
            <a:off x="1028700" y="685800"/>
            <a:ext cx="8275320" cy="1485900"/>
          </a:xfrm>
        </p:spPr>
        <p:txBody>
          <a:bodyPr/>
          <a:lstStyle/>
          <a:p>
            <a:r>
              <a:rPr lang="en-US" dirty="0" err="1"/>
              <a:t>MyFirstRobot</a:t>
            </a:r>
            <a:r>
              <a:rPr lang="en-US" dirty="0"/>
              <a:t> - Code explained</a:t>
            </a:r>
            <a:endParaRPr lang="en-DE" dirty="0"/>
          </a:p>
        </p:txBody>
      </p:sp>
      <p:sp>
        <p:nvSpPr>
          <p:cNvPr id="8" name="Content Placeholder 7">
            <a:extLst>
              <a:ext uri="{FF2B5EF4-FFF2-40B4-BE49-F238E27FC236}">
                <a16:creationId xmlns:a16="http://schemas.microsoft.com/office/drawing/2014/main" id="{5EE4FD75-B972-45E7-B373-26EB47BB7CF6}"/>
              </a:ext>
            </a:extLst>
          </p:cNvPr>
          <p:cNvSpPr>
            <a:spLocks noGrp="1"/>
          </p:cNvSpPr>
          <p:nvPr>
            <p:ph sz="half" idx="2"/>
          </p:nvPr>
        </p:nvSpPr>
        <p:spPr>
          <a:xfrm>
            <a:off x="5328392" y="1638298"/>
            <a:ext cx="3335840" cy="3581401"/>
          </a:xfrm>
        </p:spPr>
        <p:txBody>
          <a:bodyPr vert="horz" lIns="91440" tIns="45720" rIns="91440" bIns="45720" rtlCol="0">
            <a:normAutofit fontScale="92500"/>
          </a:bodyPr>
          <a:lstStyle/>
          <a:p>
            <a:r>
              <a:rPr lang="en-US" b="1" dirty="0">
                <a:latin typeface="+mn-lt"/>
                <a:cs typeface="+mn-cs"/>
              </a:rPr>
              <a:t>Run() </a:t>
            </a:r>
            <a:r>
              <a:rPr lang="en-US" dirty="0">
                <a:latin typeface="+mn-lt"/>
                <a:cs typeface="+mn-cs"/>
              </a:rPr>
              <a:t>for robot configuration</a:t>
            </a:r>
          </a:p>
          <a:p>
            <a:r>
              <a:rPr lang="en-US" b="1" dirty="0">
                <a:latin typeface="+mn-lt"/>
                <a:cs typeface="+mn-cs"/>
              </a:rPr>
              <a:t>While-loop</a:t>
            </a:r>
            <a:r>
              <a:rPr lang="en-US" dirty="0">
                <a:latin typeface="+mn-lt"/>
                <a:cs typeface="+mn-cs"/>
              </a:rPr>
              <a:t> contains basic behavior; always executed when no on-events, e.g. </a:t>
            </a:r>
            <a:r>
              <a:rPr lang="en-US" dirty="0" err="1">
                <a:latin typeface="+mn-lt"/>
                <a:cs typeface="+mn-cs"/>
              </a:rPr>
              <a:t>onScannedRobot</a:t>
            </a:r>
            <a:endParaRPr lang="en-US" dirty="0">
              <a:latin typeface="+mn-lt"/>
              <a:cs typeface="+mn-cs"/>
            </a:endParaRPr>
          </a:p>
          <a:p>
            <a:r>
              <a:rPr lang="en-US" dirty="0"/>
              <a:t>In this example:</a:t>
            </a:r>
          </a:p>
          <a:p>
            <a:pPr lvl="1"/>
            <a:r>
              <a:rPr lang="en-US" dirty="0"/>
              <a:t>Continue loop until health points run out or </a:t>
            </a:r>
            <a:r>
              <a:rPr lang="en-US" dirty="0" err="1"/>
              <a:t>onScannedRobot</a:t>
            </a:r>
            <a:r>
              <a:rPr lang="en-US" dirty="0"/>
              <a:t> is called</a:t>
            </a:r>
          </a:p>
          <a:p>
            <a:endParaRPr lang="en-DE" dirty="0">
              <a:latin typeface="+mn-lt"/>
              <a:cs typeface="+mn-cs"/>
            </a:endParaRPr>
          </a:p>
        </p:txBody>
      </p:sp>
      <p:sp>
        <p:nvSpPr>
          <p:cNvPr id="5" name="Content Placeholder 2">
            <a:extLst>
              <a:ext uri="{FF2B5EF4-FFF2-40B4-BE49-F238E27FC236}">
                <a16:creationId xmlns:a16="http://schemas.microsoft.com/office/drawing/2014/main" id="{6D0003FF-F063-48F5-89CE-1AFB2F544870}"/>
              </a:ext>
            </a:extLst>
          </p:cNvPr>
          <p:cNvSpPr txBox="1">
            <a:spLocks/>
          </p:cNvSpPr>
          <p:nvPr/>
        </p:nvSpPr>
        <p:spPr>
          <a:xfrm>
            <a:off x="1028700" y="1638299"/>
            <a:ext cx="4789170" cy="3581401"/>
          </a:xfrm>
          <a:prstGeom prst="rect">
            <a:avLst/>
          </a:prstGeom>
        </p:spPr>
        <p:txBody>
          <a:bodyPr vert="horz" lIns="91440" tIns="45720" rIns="91440" bIns="45720" rtlCol="0">
            <a:no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60000" indent="-457200">
              <a:lnSpc>
                <a:spcPct val="100000"/>
              </a:lnSpc>
              <a:spcBef>
                <a:spcPts val="0"/>
              </a:spcBef>
              <a:buFont typeface="+mj-lt"/>
              <a:buAutoNum type="arabicPeriod"/>
            </a:pPr>
            <a:r>
              <a:rPr lang="en-DE" sz="1300" dirty="0"/>
              <a:t>package pkg;</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import robocode.*;</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public class </a:t>
            </a:r>
            <a:r>
              <a:rPr lang="en-US" sz="1300" dirty="0" err="1"/>
              <a:t>MyFirstRobot</a:t>
            </a:r>
            <a:r>
              <a:rPr lang="en-DE" sz="1300" dirty="0"/>
              <a:t> extends Robot {</a:t>
            </a:r>
          </a:p>
          <a:p>
            <a:pPr marL="360000" indent="-457200">
              <a:lnSpc>
                <a:spcPct val="100000"/>
              </a:lnSpc>
              <a:spcBef>
                <a:spcPts val="0"/>
              </a:spcBef>
              <a:buFont typeface="+mj-lt"/>
              <a:buAutoNum type="arabicPeriod"/>
            </a:pPr>
            <a:r>
              <a:rPr lang="en-DE" sz="1300" dirty="0">
                <a:highlight>
                  <a:srgbClr val="FFFF00"/>
                </a:highlight>
              </a:rPr>
              <a:t>    public void run() {</a:t>
            </a:r>
          </a:p>
          <a:p>
            <a:pPr marL="360000" indent="-457200">
              <a:lnSpc>
                <a:spcPct val="100000"/>
              </a:lnSpc>
              <a:spcBef>
                <a:spcPts val="0"/>
              </a:spcBef>
              <a:buFont typeface="+mj-lt"/>
              <a:buAutoNum type="arabicPeriod"/>
            </a:pPr>
            <a:r>
              <a:rPr lang="en-DE" sz="1300" dirty="0">
                <a:highlight>
                  <a:srgbClr val="FFFF00"/>
                </a:highlight>
              </a:rPr>
              <a:t>        while (true) {</a:t>
            </a:r>
          </a:p>
          <a:p>
            <a:pPr marL="360000" indent="-457200">
              <a:lnSpc>
                <a:spcPct val="100000"/>
              </a:lnSpc>
              <a:spcBef>
                <a:spcPts val="0"/>
              </a:spcBef>
              <a:buFont typeface="+mj-lt"/>
              <a:buAutoNum type="arabicPeriod"/>
            </a:pPr>
            <a:r>
              <a:rPr lang="en-DE" sz="1300" dirty="0"/>
              <a:t>            ahead(100);</a:t>
            </a:r>
          </a:p>
          <a:p>
            <a:pPr marL="360000" indent="-457200">
              <a:lnSpc>
                <a:spcPct val="100000"/>
              </a:lnSpc>
              <a:spcBef>
                <a:spcPts val="0"/>
              </a:spcBef>
              <a:buFont typeface="+mj-lt"/>
              <a:buAutoNum type="arabicPeriod"/>
            </a:pPr>
            <a:r>
              <a:rPr lang="en-DE" sz="1300" dirty="0"/>
              <a:t>            turnGunRight(360);</a:t>
            </a:r>
          </a:p>
          <a:p>
            <a:pPr marL="360000" indent="-457200">
              <a:lnSpc>
                <a:spcPct val="100000"/>
              </a:lnSpc>
              <a:spcBef>
                <a:spcPts val="0"/>
              </a:spcBef>
              <a:buFont typeface="+mj-lt"/>
              <a:buAutoNum type="arabicPeriod"/>
            </a:pPr>
            <a:r>
              <a:rPr lang="en-DE" sz="1300" dirty="0"/>
              <a:t>            back(100);</a:t>
            </a:r>
          </a:p>
          <a:p>
            <a:pPr marL="360000" indent="-457200">
              <a:lnSpc>
                <a:spcPct val="100000"/>
              </a:lnSpc>
              <a:spcBef>
                <a:spcPts val="0"/>
              </a:spcBef>
              <a:buFont typeface="+mj-lt"/>
              <a:buAutoNum type="arabicPeriod"/>
            </a:pPr>
            <a:r>
              <a:rPr lang="en-DE" sz="1300" dirty="0"/>
              <a:t>            turnGunRight(360);</a:t>
            </a:r>
          </a:p>
          <a:p>
            <a:pPr marL="360000" indent="-457200">
              <a:lnSpc>
                <a:spcPct val="100000"/>
              </a:lnSpc>
              <a:spcBef>
                <a:spcPts val="0"/>
              </a:spcBef>
              <a:buFont typeface="+mj-lt"/>
              <a:buAutoNum type="arabicPeriod"/>
            </a:pPr>
            <a:r>
              <a:rPr lang="en-DE" sz="1300" dirty="0">
                <a:highlight>
                  <a:srgbClr val="FFFF00"/>
                </a:highlight>
              </a:rPr>
              <a:t>        }</a:t>
            </a:r>
          </a:p>
          <a:p>
            <a:pPr marL="360000" indent="-457200">
              <a:lnSpc>
                <a:spcPct val="100000"/>
              </a:lnSpc>
              <a:spcBef>
                <a:spcPts val="0"/>
              </a:spcBef>
              <a:buFont typeface="+mj-lt"/>
              <a:buAutoNum type="arabicPeriod"/>
            </a:pPr>
            <a:r>
              <a:rPr lang="en-DE" sz="1300" dirty="0">
                <a:highlight>
                  <a:srgbClr val="FFFF00"/>
                </a:highlight>
              </a:rPr>
              <a:t>    }</a:t>
            </a:r>
          </a:p>
          <a:p>
            <a:pPr marL="360000" indent="-457200">
              <a:lnSpc>
                <a:spcPct val="100000"/>
              </a:lnSpc>
              <a:spcBef>
                <a:spcPts val="0"/>
              </a:spcBef>
              <a:buFont typeface="+mj-lt"/>
              <a:buAutoNum type="arabicPeriod"/>
            </a:pPr>
            <a:r>
              <a:rPr lang="en-DE" sz="1300" dirty="0"/>
              <a:t>    public void onScannedRobot(ScannedRobotEvent e) {</a:t>
            </a:r>
          </a:p>
          <a:p>
            <a:pPr marL="360000" indent="-457200">
              <a:lnSpc>
                <a:spcPct val="100000"/>
              </a:lnSpc>
              <a:spcBef>
                <a:spcPts val="0"/>
              </a:spcBef>
              <a:buFont typeface="+mj-lt"/>
              <a:buAutoNum type="arabicPeriod"/>
            </a:pPr>
            <a:r>
              <a:rPr lang="en-DE" sz="1300" dirty="0"/>
              <a:t>        fire(1);</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a:t>
            </a:r>
          </a:p>
          <a:p>
            <a:pPr marL="360000" indent="-457200">
              <a:lnSpc>
                <a:spcPct val="100000"/>
              </a:lnSpc>
              <a:spcBef>
                <a:spcPts val="0"/>
              </a:spcBef>
              <a:buFont typeface="+mj-lt"/>
              <a:buAutoNum type="arabicPeriod"/>
            </a:pPr>
            <a:r>
              <a:rPr lang="en-DE" sz="1300" dirty="0"/>
              <a:t> </a:t>
            </a:r>
          </a:p>
        </p:txBody>
      </p:sp>
    </p:spTree>
    <p:extLst>
      <p:ext uri="{BB962C8B-B14F-4D97-AF65-F5344CB8AC3E}">
        <p14:creationId xmlns:p14="http://schemas.microsoft.com/office/powerpoint/2010/main" val="42768095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650-0E72-4F94-8CAD-9BD94871EE0F}"/>
              </a:ext>
            </a:extLst>
          </p:cNvPr>
          <p:cNvSpPr>
            <a:spLocks noGrp="1"/>
          </p:cNvSpPr>
          <p:nvPr>
            <p:ph type="title"/>
          </p:nvPr>
        </p:nvSpPr>
        <p:spPr>
          <a:xfrm>
            <a:off x="1028700" y="685800"/>
            <a:ext cx="8115300" cy="1485900"/>
          </a:xfrm>
        </p:spPr>
        <p:txBody>
          <a:bodyPr/>
          <a:lstStyle/>
          <a:p>
            <a:r>
              <a:rPr lang="en-US" dirty="0" err="1"/>
              <a:t>MyFirstRobot</a:t>
            </a:r>
            <a:r>
              <a:rPr lang="en-US" dirty="0"/>
              <a:t> - Code explained</a:t>
            </a:r>
            <a:endParaRPr lang="en-DE" dirty="0"/>
          </a:p>
        </p:txBody>
      </p:sp>
      <p:sp>
        <p:nvSpPr>
          <p:cNvPr id="8" name="Content Placeholder 7">
            <a:extLst>
              <a:ext uri="{FF2B5EF4-FFF2-40B4-BE49-F238E27FC236}">
                <a16:creationId xmlns:a16="http://schemas.microsoft.com/office/drawing/2014/main" id="{5EE4FD75-B972-45E7-B373-26EB47BB7CF6}"/>
              </a:ext>
            </a:extLst>
          </p:cNvPr>
          <p:cNvSpPr>
            <a:spLocks noGrp="1"/>
          </p:cNvSpPr>
          <p:nvPr>
            <p:ph sz="half" idx="2"/>
          </p:nvPr>
        </p:nvSpPr>
        <p:spPr>
          <a:xfrm>
            <a:off x="5385542" y="1638298"/>
            <a:ext cx="3758458" cy="3581401"/>
          </a:xfrm>
        </p:spPr>
        <p:txBody>
          <a:bodyPr vert="horz" lIns="91440" tIns="45720" rIns="91440" bIns="45720" rtlCol="0">
            <a:noAutofit/>
          </a:bodyPr>
          <a:lstStyle/>
          <a:p>
            <a:r>
              <a:rPr lang="en-US" b="1" dirty="0">
                <a:latin typeface="+mn-lt"/>
                <a:cs typeface="+mn-cs"/>
              </a:rPr>
              <a:t>Ahead </a:t>
            </a:r>
            <a:r>
              <a:rPr lang="en-US" dirty="0">
                <a:latin typeface="+mn-lt"/>
                <a:cs typeface="+mn-cs"/>
              </a:rPr>
              <a:t>– Pixels to move</a:t>
            </a:r>
          </a:p>
          <a:p>
            <a:r>
              <a:rPr lang="en-US" b="1" dirty="0" err="1">
                <a:latin typeface="+mn-lt"/>
                <a:cs typeface="+mn-cs"/>
              </a:rPr>
              <a:t>turnGunRight</a:t>
            </a:r>
            <a:r>
              <a:rPr lang="en-US" dirty="0">
                <a:latin typeface="+mn-lt"/>
                <a:cs typeface="+mn-cs"/>
              </a:rPr>
              <a:t> – Degree to turn gun attached radar</a:t>
            </a:r>
            <a:endParaRPr lang="en-US" sz="2000" dirty="0">
              <a:latin typeface="+mn-lt"/>
              <a:cs typeface="+mn-cs"/>
            </a:endParaRPr>
          </a:p>
          <a:p>
            <a:r>
              <a:rPr lang="en-US" dirty="0">
                <a:latin typeface="+mn-lt"/>
                <a:cs typeface="+mn-cs"/>
              </a:rPr>
              <a:t>In this example:</a:t>
            </a:r>
          </a:p>
          <a:p>
            <a:pPr marL="857250" lvl="1" indent="-457200">
              <a:buFont typeface="+mj-lt"/>
              <a:buAutoNum type="arabicPeriod"/>
            </a:pPr>
            <a:r>
              <a:rPr lang="en-US" dirty="0"/>
              <a:t>Move ahead 100 pixels. </a:t>
            </a:r>
          </a:p>
          <a:p>
            <a:pPr marL="857250" lvl="1" indent="-457200">
              <a:buFont typeface="+mj-lt"/>
              <a:buAutoNum type="arabicPeriod"/>
            </a:pPr>
            <a:r>
              <a:rPr lang="en-US" dirty="0"/>
              <a:t>Turn the gun right by 360 degrees. </a:t>
            </a:r>
          </a:p>
          <a:p>
            <a:pPr marL="857250" lvl="1" indent="-457200">
              <a:buFont typeface="+mj-lt"/>
              <a:buAutoNum type="arabicPeriod"/>
            </a:pPr>
            <a:r>
              <a:rPr lang="en-US" dirty="0"/>
              <a:t>Move back 100 pixels. </a:t>
            </a:r>
          </a:p>
          <a:p>
            <a:pPr marL="857250" lvl="1" indent="-457200">
              <a:buFont typeface="+mj-lt"/>
              <a:buAutoNum type="arabicPeriod"/>
            </a:pPr>
            <a:r>
              <a:rPr lang="en-US" dirty="0"/>
              <a:t>Turn the gun right by 360 degrees again. </a:t>
            </a:r>
          </a:p>
        </p:txBody>
      </p:sp>
      <p:sp>
        <p:nvSpPr>
          <p:cNvPr id="7" name="Content Placeholder 2">
            <a:extLst>
              <a:ext uri="{FF2B5EF4-FFF2-40B4-BE49-F238E27FC236}">
                <a16:creationId xmlns:a16="http://schemas.microsoft.com/office/drawing/2014/main" id="{018D3EE7-848C-4CEC-90B4-ADB382D8D701}"/>
              </a:ext>
            </a:extLst>
          </p:cNvPr>
          <p:cNvSpPr txBox="1">
            <a:spLocks/>
          </p:cNvSpPr>
          <p:nvPr/>
        </p:nvSpPr>
        <p:spPr>
          <a:xfrm>
            <a:off x="1028700" y="1638299"/>
            <a:ext cx="4652010" cy="3581401"/>
          </a:xfrm>
          <a:prstGeom prst="rect">
            <a:avLst/>
          </a:prstGeom>
        </p:spPr>
        <p:txBody>
          <a:bodyPr vert="horz" lIns="91440" tIns="45720" rIns="91440" bIns="45720" rtlCol="0">
            <a:no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60000" indent="-457200">
              <a:lnSpc>
                <a:spcPct val="100000"/>
              </a:lnSpc>
              <a:spcBef>
                <a:spcPts val="0"/>
              </a:spcBef>
              <a:buFont typeface="+mj-lt"/>
              <a:buAutoNum type="arabicPeriod"/>
            </a:pPr>
            <a:r>
              <a:rPr lang="en-DE" sz="1300" dirty="0"/>
              <a:t>package pkg;</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import robocode.*;</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public class </a:t>
            </a:r>
            <a:r>
              <a:rPr lang="en-US" sz="1300" dirty="0" err="1"/>
              <a:t>MyFirstRobot</a:t>
            </a:r>
            <a:r>
              <a:rPr lang="en-DE" sz="1300" dirty="0"/>
              <a:t> extends Robot {</a:t>
            </a:r>
          </a:p>
          <a:p>
            <a:pPr marL="360000" indent="-457200">
              <a:lnSpc>
                <a:spcPct val="100000"/>
              </a:lnSpc>
              <a:spcBef>
                <a:spcPts val="0"/>
              </a:spcBef>
              <a:buFont typeface="+mj-lt"/>
              <a:buAutoNum type="arabicPeriod"/>
            </a:pPr>
            <a:r>
              <a:rPr lang="en-DE" sz="1300" dirty="0"/>
              <a:t>    public void run() {</a:t>
            </a:r>
          </a:p>
          <a:p>
            <a:pPr marL="360000" indent="-457200">
              <a:lnSpc>
                <a:spcPct val="100000"/>
              </a:lnSpc>
              <a:spcBef>
                <a:spcPts val="0"/>
              </a:spcBef>
              <a:buFont typeface="+mj-lt"/>
              <a:buAutoNum type="arabicPeriod"/>
            </a:pPr>
            <a:r>
              <a:rPr lang="en-DE" sz="1300" dirty="0"/>
              <a:t>        while (true) {</a:t>
            </a:r>
          </a:p>
          <a:p>
            <a:pPr marL="360000" indent="-457200">
              <a:lnSpc>
                <a:spcPct val="100000"/>
              </a:lnSpc>
              <a:spcBef>
                <a:spcPts val="0"/>
              </a:spcBef>
              <a:buFont typeface="+mj-lt"/>
              <a:buAutoNum type="arabicPeriod"/>
            </a:pPr>
            <a:r>
              <a:rPr lang="en-DE" sz="1300" dirty="0">
                <a:highlight>
                  <a:srgbClr val="FFFF00"/>
                </a:highlight>
              </a:rPr>
              <a:t>            ahead(100);</a:t>
            </a:r>
          </a:p>
          <a:p>
            <a:pPr marL="360000" indent="-457200">
              <a:lnSpc>
                <a:spcPct val="100000"/>
              </a:lnSpc>
              <a:spcBef>
                <a:spcPts val="0"/>
              </a:spcBef>
              <a:buFont typeface="+mj-lt"/>
              <a:buAutoNum type="arabicPeriod"/>
            </a:pPr>
            <a:r>
              <a:rPr lang="en-DE" sz="1300" dirty="0">
                <a:highlight>
                  <a:srgbClr val="FFFF00"/>
                </a:highlight>
              </a:rPr>
              <a:t>            turnGunRight(360);</a:t>
            </a:r>
          </a:p>
          <a:p>
            <a:pPr marL="360000" indent="-457200">
              <a:lnSpc>
                <a:spcPct val="100000"/>
              </a:lnSpc>
              <a:spcBef>
                <a:spcPts val="0"/>
              </a:spcBef>
              <a:buFont typeface="+mj-lt"/>
              <a:buAutoNum type="arabicPeriod"/>
            </a:pPr>
            <a:r>
              <a:rPr lang="en-DE" sz="1300" dirty="0">
                <a:highlight>
                  <a:srgbClr val="FFFF00"/>
                </a:highlight>
              </a:rPr>
              <a:t>            back(100);</a:t>
            </a:r>
          </a:p>
          <a:p>
            <a:pPr marL="360000" indent="-457200">
              <a:lnSpc>
                <a:spcPct val="100000"/>
              </a:lnSpc>
              <a:spcBef>
                <a:spcPts val="0"/>
              </a:spcBef>
              <a:buFont typeface="+mj-lt"/>
              <a:buAutoNum type="arabicPeriod"/>
            </a:pPr>
            <a:r>
              <a:rPr lang="en-DE" sz="1300" dirty="0">
                <a:highlight>
                  <a:srgbClr val="FFFF00"/>
                </a:highlight>
              </a:rPr>
              <a:t>            turnGunRight(360);</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    public void onScannedRobot(ScannedRobotEvent e) {</a:t>
            </a:r>
          </a:p>
          <a:p>
            <a:pPr marL="360000" indent="-457200">
              <a:lnSpc>
                <a:spcPct val="100000"/>
              </a:lnSpc>
              <a:spcBef>
                <a:spcPts val="0"/>
              </a:spcBef>
              <a:buFont typeface="+mj-lt"/>
              <a:buAutoNum type="arabicPeriod"/>
            </a:pPr>
            <a:r>
              <a:rPr lang="en-DE" sz="1300" dirty="0"/>
              <a:t>        fire(1);</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a:t>
            </a:r>
          </a:p>
          <a:p>
            <a:pPr marL="360000" indent="-457200">
              <a:lnSpc>
                <a:spcPct val="100000"/>
              </a:lnSpc>
              <a:spcBef>
                <a:spcPts val="0"/>
              </a:spcBef>
              <a:buFont typeface="+mj-lt"/>
              <a:buAutoNum type="arabicPeriod"/>
            </a:pPr>
            <a:r>
              <a:rPr lang="en-DE" sz="1300" dirty="0"/>
              <a:t> </a:t>
            </a:r>
          </a:p>
        </p:txBody>
      </p:sp>
    </p:spTree>
    <p:extLst>
      <p:ext uri="{BB962C8B-B14F-4D97-AF65-F5344CB8AC3E}">
        <p14:creationId xmlns:p14="http://schemas.microsoft.com/office/powerpoint/2010/main" val="41874431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650-0E72-4F94-8CAD-9BD94871EE0F}"/>
              </a:ext>
            </a:extLst>
          </p:cNvPr>
          <p:cNvSpPr>
            <a:spLocks noGrp="1"/>
          </p:cNvSpPr>
          <p:nvPr>
            <p:ph type="title"/>
          </p:nvPr>
        </p:nvSpPr>
        <p:spPr>
          <a:xfrm>
            <a:off x="1028700" y="685800"/>
            <a:ext cx="8343900" cy="1485900"/>
          </a:xfrm>
        </p:spPr>
        <p:txBody>
          <a:bodyPr/>
          <a:lstStyle/>
          <a:p>
            <a:r>
              <a:rPr lang="en-US" dirty="0" err="1"/>
              <a:t>MyFirstRobot</a:t>
            </a:r>
            <a:r>
              <a:rPr lang="en-US" dirty="0"/>
              <a:t> - Code explained</a:t>
            </a:r>
            <a:endParaRPr lang="en-DE" dirty="0"/>
          </a:p>
        </p:txBody>
      </p:sp>
      <p:sp>
        <p:nvSpPr>
          <p:cNvPr id="8" name="Content Placeholder 7">
            <a:extLst>
              <a:ext uri="{FF2B5EF4-FFF2-40B4-BE49-F238E27FC236}">
                <a16:creationId xmlns:a16="http://schemas.microsoft.com/office/drawing/2014/main" id="{5EE4FD75-B972-45E7-B373-26EB47BB7CF6}"/>
              </a:ext>
            </a:extLst>
          </p:cNvPr>
          <p:cNvSpPr>
            <a:spLocks noGrp="1"/>
          </p:cNvSpPr>
          <p:nvPr>
            <p:ph sz="half" idx="2"/>
          </p:nvPr>
        </p:nvSpPr>
        <p:spPr>
          <a:xfrm>
            <a:off x="5637002" y="1638299"/>
            <a:ext cx="3335840" cy="3581401"/>
          </a:xfrm>
        </p:spPr>
        <p:txBody>
          <a:bodyPr vert="horz" lIns="91440" tIns="45720" rIns="91440" bIns="45720" rtlCol="0">
            <a:noAutofit/>
          </a:bodyPr>
          <a:lstStyle/>
          <a:p>
            <a:r>
              <a:rPr lang="en-US" b="1" dirty="0">
                <a:latin typeface="+mn-lt"/>
                <a:cs typeface="+mn-cs"/>
              </a:rPr>
              <a:t>Event handling code </a:t>
            </a:r>
            <a:r>
              <a:rPr lang="en-US" dirty="0">
                <a:latin typeface="+mn-lt"/>
                <a:cs typeface="+mn-cs"/>
              </a:rPr>
              <a:t>on certain event and implementation about action to take</a:t>
            </a:r>
          </a:p>
          <a:p>
            <a:pPr lvl="1"/>
            <a:r>
              <a:rPr lang="en-US" b="1" dirty="0" err="1">
                <a:latin typeface="+mn-lt"/>
                <a:cs typeface="+mn-cs"/>
              </a:rPr>
              <a:t>onScannedRobot</a:t>
            </a:r>
            <a:r>
              <a:rPr lang="en-US" b="1" dirty="0">
                <a:latin typeface="+mn-lt"/>
                <a:cs typeface="+mn-cs"/>
              </a:rPr>
              <a:t>()</a:t>
            </a:r>
          </a:p>
          <a:p>
            <a:pPr lvl="1"/>
            <a:r>
              <a:rPr lang="en-US" b="1" dirty="0" err="1">
                <a:latin typeface="+mn-lt"/>
                <a:cs typeface="+mn-cs"/>
              </a:rPr>
              <a:t>onHitByBullet</a:t>
            </a:r>
            <a:r>
              <a:rPr lang="en-US" b="1" dirty="0">
                <a:latin typeface="+mn-lt"/>
                <a:cs typeface="+mn-cs"/>
              </a:rPr>
              <a:t>()</a:t>
            </a:r>
          </a:p>
          <a:p>
            <a:pPr lvl="1"/>
            <a:r>
              <a:rPr lang="en-US" b="1" dirty="0" err="1">
                <a:latin typeface="+mn-lt"/>
                <a:cs typeface="+mn-cs"/>
              </a:rPr>
              <a:t>onHitWall</a:t>
            </a:r>
            <a:r>
              <a:rPr lang="en-US" b="1" dirty="0">
                <a:latin typeface="+mn-lt"/>
                <a:cs typeface="+mn-cs"/>
              </a:rPr>
              <a:t>()</a:t>
            </a:r>
          </a:p>
          <a:p>
            <a:pPr lvl="1"/>
            <a:r>
              <a:rPr lang="en-US" b="1" dirty="0">
                <a:latin typeface="+mn-lt"/>
                <a:cs typeface="+mn-cs"/>
              </a:rPr>
              <a:t>…</a:t>
            </a:r>
          </a:p>
          <a:p>
            <a:r>
              <a:rPr lang="en-US" dirty="0">
                <a:latin typeface="+mn-lt"/>
                <a:cs typeface="+mn-cs"/>
              </a:rPr>
              <a:t>Callout contains information about event, such as scanned enemy robot</a:t>
            </a:r>
            <a:endParaRPr lang="en-DE" dirty="0">
              <a:latin typeface="+mn-lt"/>
              <a:cs typeface="+mn-cs"/>
            </a:endParaRPr>
          </a:p>
        </p:txBody>
      </p:sp>
      <p:sp>
        <p:nvSpPr>
          <p:cNvPr id="7" name="Content Placeholder 2">
            <a:extLst>
              <a:ext uri="{FF2B5EF4-FFF2-40B4-BE49-F238E27FC236}">
                <a16:creationId xmlns:a16="http://schemas.microsoft.com/office/drawing/2014/main" id="{D9446E65-7590-4AC0-866E-815E812B8A78}"/>
              </a:ext>
            </a:extLst>
          </p:cNvPr>
          <p:cNvSpPr txBox="1">
            <a:spLocks/>
          </p:cNvSpPr>
          <p:nvPr/>
        </p:nvSpPr>
        <p:spPr>
          <a:xfrm>
            <a:off x="1028700" y="1638299"/>
            <a:ext cx="4652010" cy="3581401"/>
          </a:xfrm>
          <a:prstGeom prst="rect">
            <a:avLst/>
          </a:prstGeom>
        </p:spPr>
        <p:txBody>
          <a:bodyPr vert="horz" lIns="91440" tIns="45720" rIns="91440" bIns="45720" rtlCol="0">
            <a:no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360000" indent="-457200">
              <a:lnSpc>
                <a:spcPct val="100000"/>
              </a:lnSpc>
              <a:spcBef>
                <a:spcPts val="0"/>
              </a:spcBef>
              <a:buFont typeface="+mj-lt"/>
              <a:buAutoNum type="arabicPeriod"/>
            </a:pPr>
            <a:r>
              <a:rPr lang="en-DE" sz="1300" dirty="0"/>
              <a:t>package pkg;</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import robocode.*;</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public class </a:t>
            </a:r>
            <a:r>
              <a:rPr lang="en-US" sz="1300" dirty="0" err="1"/>
              <a:t>MyFirstRobot</a:t>
            </a:r>
            <a:r>
              <a:rPr lang="en-DE" sz="1300" dirty="0"/>
              <a:t> extends Robot {</a:t>
            </a:r>
          </a:p>
          <a:p>
            <a:pPr marL="360000" indent="-457200">
              <a:lnSpc>
                <a:spcPct val="100000"/>
              </a:lnSpc>
              <a:spcBef>
                <a:spcPts val="0"/>
              </a:spcBef>
              <a:buFont typeface="+mj-lt"/>
              <a:buAutoNum type="arabicPeriod"/>
            </a:pPr>
            <a:r>
              <a:rPr lang="en-DE" sz="1300" dirty="0"/>
              <a:t>    public void run() {</a:t>
            </a:r>
          </a:p>
          <a:p>
            <a:pPr marL="360000" indent="-457200">
              <a:lnSpc>
                <a:spcPct val="100000"/>
              </a:lnSpc>
              <a:spcBef>
                <a:spcPts val="0"/>
              </a:spcBef>
              <a:buFont typeface="+mj-lt"/>
              <a:buAutoNum type="arabicPeriod"/>
            </a:pPr>
            <a:r>
              <a:rPr lang="en-DE" sz="1300" dirty="0"/>
              <a:t>        while (true) {</a:t>
            </a:r>
          </a:p>
          <a:p>
            <a:pPr marL="360000" indent="-457200">
              <a:lnSpc>
                <a:spcPct val="100000"/>
              </a:lnSpc>
              <a:spcBef>
                <a:spcPts val="0"/>
              </a:spcBef>
              <a:buFont typeface="+mj-lt"/>
              <a:buAutoNum type="arabicPeriod"/>
            </a:pPr>
            <a:r>
              <a:rPr lang="en-DE" sz="1300" dirty="0"/>
              <a:t>            ahead(100);</a:t>
            </a:r>
          </a:p>
          <a:p>
            <a:pPr marL="360000" indent="-457200">
              <a:lnSpc>
                <a:spcPct val="100000"/>
              </a:lnSpc>
              <a:spcBef>
                <a:spcPts val="0"/>
              </a:spcBef>
              <a:buFont typeface="+mj-lt"/>
              <a:buAutoNum type="arabicPeriod"/>
            </a:pPr>
            <a:r>
              <a:rPr lang="en-DE" sz="1300" dirty="0"/>
              <a:t>            turnGunRight(360);</a:t>
            </a:r>
          </a:p>
          <a:p>
            <a:pPr marL="360000" indent="-457200">
              <a:lnSpc>
                <a:spcPct val="100000"/>
              </a:lnSpc>
              <a:spcBef>
                <a:spcPts val="0"/>
              </a:spcBef>
              <a:buFont typeface="+mj-lt"/>
              <a:buAutoNum type="arabicPeriod"/>
            </a:pPr>
            <a:r>
              <a:rPr lang="en-DE" sz="1300" dirty="0"/>
              <a:t>            back(100);</a:t>
            </a:r>
          </a:p>
          <a:p>
            <a:pPr marL="360000" indent="-457200">
              <a:lnSpc>
                <a:spcPct val="100000"/>
              </a:lnSpc>
              <a:spcBef>
                <a:spcPts val="0"/>
              </a:spcBef>
              <a:buFont typeface="+mj-lt"/>
              <a:buAutoNum type="arabicPeriod"/>
            </a:pPr>
            <a:r>
              <a:rPr lang="en-DE" sz="1300" dirty="0"/>
              <a:t>            turnGunRight(360);</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t>    }</a:t>
            </a:r>
          </a:p>
          <a:p>
            <a:pPr marL="360000" indent="-457200">
              <a:lnSpc>
                <a:spcPct val="100000"/>
              </a:lnSpc>
              <a:spcBef>
                <a:spcPts val="0"/>
              </a:spcBef>
              <a:buFont typeface="+mj-lt"/>
              <a:buAutoNum type="arabicPeriod"/>
            </a:pPr>
            <a:r>
              <a:rPr lang="en-DE" sz="1300" dirty="0">
                <a:highlight>
                  <a:srgbClr val="FFFF00"/>
                </a:highlight>
              </a:rPr>
              <a:t>    public void onScannedRobot(ScannedRobotEvent e) {</a:t>
            </a:r>
          </a:p>
          <a:p>
            <a:pPr marL="360000" indent="-457200">
              <a:lnSpc>
                <a:spcPct val="100000"/>
              </a:lnSpc>
              <a:spcBef>
                <a:spcPts val="0"/>
              </a:spcBef>
              <a:buFont typeface="+mj-lt"/>
              <a:buAutoNum type="arabicPeriod"/>
            </a:pPr>
            <a:r>
              <a:rPr lang="en-DE" sz="1300" dirty="0">
                <a:highlight>
                  <a:srgbClr val="FFFF00"/>
                </a:highlight>
              </a:rPr>
              <a:t>        fire(1);</a:t>
            </a:r>
          </a:p>
          <a:p>
            <a:pPr marL="360000" indent="-457200">
              <a:lnSpc>
                <a:spcPct val="100000"/>
              </a:lnSpc>
              <a:spcBef>
                <a:spcPts val="0"/>
              </a:spcBef>
              <a:buFont typeface="+mj-lt"/>
              <a:buAutoNum type="arabicPeriod"/>
            </a:pPr>
            <a:r>
              <a:rPr lang="en-DE" sz="1300" dirty="0">
                <a:highlight>
                  <a:srgbClr val="FFFF00"/>
                </a:highlight>
              </a:rPr>
              <a:t>    }</a:t>
            </a:r>
          </a:p>
          <a:p>
            <a:pPr marL="360000" indent="-457200">
              <a:lnSpc>
                <a:spcPct val="100000"/>
              </a:lnSpc>
              <a:spcBef>
                <a:spcPts val="0"/>
              </a:spcBef>
              <a:buFont typeface="+mj-lt"/>
              <a:buAutoNum type="arabicPeriod"/>
            </a:pPr>
            <a:r>
              <a:rPr lang="en-DE" sz="1300" dirty="0"/>
              <a:t>}</a:t>
            </a:r>
          </a:p>
          <a:p>
            <a:pPr marL="360000" indent="-457200">
              <a:lnSpc>
                <a:spcPct val="100000"/>
              </a:lnSpc>
              <a:spcBef>
                <a:spcPts val="0"/>
              </a:spcBef>
              <a:buFont typeface="+mj-lt"/>
              <a:buAutoNum type="arabicPeriod"/>
            </a:pPr>
            <a:r>
              <a:rPr lang="en-DE" sz="1300" dirty="0"/>
              <a:t> </a:t>
            </a:r>
          </a:p>
        </p:txBody>
      </p:sp>
    </p:spTree>
    <p:extLst>
      <p:ext uri="{BB962C8B-B14F-4D97-AF65-F5344CB8AC3E}">
        <p14:creationId xmlns:p14="http://schemas.microsoft.com/office/powerpoint/2010/main" val="31210717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83A1-04E1-419B-996E-F2E8D3FB30FD}"/>
              </a:ext>
            </a:extLst>
          </p:cNvPr>
          <p:cNvSpPr>
            <a:spLocks noGrp="1"/>
          </p:cNvSpPr>
          <p:nvPr>
            <p:ph type="title"/>
          </p:nvPr>
        </p:nvSpPr>
        <p:spPr/>
        <p:txBody>
          <a:bodyPr/>
          <a:lstStyle/>
          <a:p>
            <a:r>
              <a:rPr lang="en-US" dirty="0"/>
              <a:t>Next steps</a:t>
            </a:r>
            <a:endParaRPr lang="en-DE" dirty="0"/>
          </a:p>
        </p:txBody>
      </p:sp>
      <p:sp>
        <p:nvSpPr>
          <p:cNvPr id="3" name="Content Placeholder 2">
            <a:extLst>
              <a:ext uri="{FF2B5EF4-FFF2-40B4-BE49-F238E27FC236}">
                <a16:creationId xmlns:a16="http://schemas.microsoft.com/office/drawing/2014/main" id="{FDB165AC-751F-4E66-91BE-3F7F3B7017DA}"/>
              </a:ext>
            </a:extLst>
          </p:cNvPr>
          <p:cNvSpPr>
            <a:spLocks noGrp="1"/>
          </p:cNvSpPr>
          <p:nvPr>
            <p:ph idx="1"/>
          </p:nvPr>
        </p:nvSpPr>
        <p:spPr>
          <a:xfrm>
            <a:off x="1028700" y="1828800"/>
            <a:ext cx="7680960" cy="3581400"/>
          </a:xfrm>
        </p:spPr>
        <p:txBody>
          <a:bodyPr>
            <a:noAutofit/>
          </a:bodyPr>
          <a:lstStyle/>
          <a:p>
            <a:r>
              <a:rPr lang="en-US" sz="1600" dirty="0"/>
              <a:t>Download and install required software</a:t>
            </a:r>
          </a:p>
          <a:p>
            <a:r>
              <a:rPr lang="en-US" sz="1600" dirty="0"/>
              <a:t>Build your first own robot</a:t>
            </a:r>
          </a:p>
          <a:p>
            <a:r>
              <a:rPr lang="en-US" sz="1600" dirty="0"/>
              <a:t>Run a competition with your own robot</a:t>
            </a:r>
          </a:p>
          <a:p>
            <a:endParaRPr lang="en-US" sz="1600" dirty="0">
              <a:highlight>
                <a:srgbClr val="FFFF00"/>
              </a:highlight>
            </a:endParaRPr>
          </a:p>
          <a:p>
            <a:r>
              <a:rPr lang="en-US" sz="1600" dirty="0"/>
              <a:t>Learn more about movement, targeting and firing</a:t>
            </a:r>
          </a:p>
          <a:p>
            <a:pPr marL="457200" lvl="1" indent="0">
              <a:buNone/>
            </a:pPr>
            <a:r>
              <a:rPr lang="en-US" sz="1600" dirty="0"/>
              <a:t>Highly recommended:</a:t>
            </a:r>
            <a:endParaRPr lang="en-US" sz="1600" dirty="0">
              <a:hlinkClick r:id="rId2"/>
            </a:endParaRPr>
          </a:p>
          <a:p>
            <a:pPr lvl="1"/>
            <a:r>
              <a:rPr lang="en-US" sz="1600" dirty="0">
                <a:hlinkClick r:id="rId2"/>
              </a:rPr>
              <a:t>https://www.ibm.com/developerworks/java/library/j-robocode/</a:t>
            </a:r>
            <a:endParaRPr lang="en-US" sz="1600" dirty="0"/>
          </a:p>
          <a:p>
            <a:pPr lvl="1"/>
            <a:r>
              <a:rPr lang="en-US" sz="1600" dirty="0">
                <a:hlinkClick r:id="rId3"/>
              </a:rPr>
              <a:t>https://robocode.sourceforge.io/docs/robocode/</a:t>
            </a:r>
            <a:r>
              <a:rPr lang="en-US" sz="1600" dirty="0"/>
              <a:t> </a:t>
            </a:r>
          </a:p>
          <a:p>
            <a:pPr marL="457200" lvl="1" indent="0">
              <a:buNone/>
            </a:pPr>
            <a:r>
              <a:rPr lang="en-US" sz="1600" dirty="0"/>
              <a:t>Recommended:</a:t>
            </a:r>
          </a:p>
          <a:p>
            <a:pPr lvl="1"/>
            <a:r>
              <a:rPr lang="en-US" sz="1600" dirty="0">
                <a:hlinkClick r:id="rId4"/>
              </a:rPr>
              <a:t>https://www.ibm.com/developerworks/java/library/j-robocode2/j-robocode2-pdf.pdf</a:t>
            </a:r>
            <a:r>
              <a:rPr lang="en-US" sz="1600" dirty="0"/>
              <a:t> </a:t>
            </a:r>
          </a:p>
          <a:p>
            <a:pPr lvl="1"/>
            <a:r>
              <a:rPr lang="en-US" sz="1600" dirty="0">
                <a:hlinkClick r:id="rId5"/>
              </a:rPr>
              <a:t>http://robowiki.net/</a:t>
            </a:r>
            <a:r>
              <a:rPr lang="en-US" sz="1600" dirty="0"/>
              <a:t> (</a:t>
            </a:r>
            <a:r>
              <a:rPr lang="en-US" sz="1600" dirty="0">
                <a:hlinkClick r:id="rId6"/>
              </a:rPr>
              <a:t>Chalmers Mirror</a:t>
            </a:r>
            <a:r>
              <a:rPr lang="en-US" sz="1600" dirty="0"/>
              <a:t> ) -&gt; Radar, Targeting, Movement, Tutorials</a:t>
            </a:r>
            <a:endParaRPr lang="en-DE" sz="1600" dirty="0">
              <a:highlight>
                <a:srgbClr val="FFFF00"/>
              </a:highlight>
            </a:endParaRPr>
          </a:p>
          <a:p>
            <a:endParaRPr lang="en-DE" sz="1600" dirty="0"/>
          </a:p>
        </p:txBody>
      </p:sp>
    </p:spTree>
    <p:extLst>
      <p:ext uri="{BB962C8B-B14F-4D97-AF65-F5344CB8AC3E}">
        <p14:creationId xmlns:p14="http://schemas.microsoft.com/office/powerpoint/2010/main" val="2445625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5B61-3A1C-4179-ADD3-DEF331C03A24}"/>
              </a:ext>
            </a:extLst>
          </p:cNvPr>
          <p:cNvSpPr>
            <a:spLocks noGrp="1"/>
          </p:cNvSpPr>
          <p:nvPr>
            <p:ph type="title"/>
          </p:nvPr>
        </p:nvSpPr>
        <p:spPr/>
        <p:txBody>
          <a:bodyPr/>
          <a:lstStyle/>
          <a:p>
            <a:r>
              <a:rPr lang="en-US" dirty="0"/>
              <a:t>Further reading</a:t>
            </a:r>
            <a:endParaRPr lang="en-DE" dirty="0"/>
          </a:p>
        </p:txBody>
      </p:sp>
      <p:sp>
        <p:nvSpPr>
          <p:cNvPr id="3" name="Content Placeholder 2">
            <a:extLst>
              <a:ext uri="{FF2B5EF4-FFF2-40B4-BE49-F238E27FC236}">
                <a16:creationId xmlns:a16="http://schemas.microsoft.com/office/drawing/2014/main" id="{CE31B20C-6D2E-432B-8A9E-887DBD88B240}"/>
              </a:ext>
            </a:extLst>
          </p:cNvPr>
          <p:cNvSpPr>
            <a:spLocks noGrp="1"/>
          </p:cNvSpPr>
          <p:nvPr>
            <p:ph idx="1"/>
          </p:nvPr>
        </p:nvSpPr>
        <p:spPr/>
        <p:txBody>
          <a:bodyPr>
            <a:normAutofit lnSpcReduction="10000"/>
          </a:bodyPr>
          <a:lstStyle/>
          <a:p>
            <a:r>
              <a:rPr lang="en-US" dirty="0" err="1">
                <a:hlinkClick r:id="rId3"/>
              </a:rPr>
              <a:t>RoboCode</a:t>
            </a:r>
            <a:r>
              <a:rPr lang="en-US" dirty="0">
                <a:hlinkClick r:id="rId3"/>
              </a:rPr>
              <a:t> FAQ</a:t>
            </a:r>
            <a:endParaRPr lang="en-US" dirty="0"/>
          </a:p>
          <a:p>
            <a:r>
              <a:rPr lang="en-US" dirty="0"/>
              <a:t>Basic knowledge in trigonometry (used to targeting, movement and avoid getting hit): </a:t>
            </a:r>
            <a:r>
              <a:rPr lang="en-US" dirty="0">
                <a:hlinkClick r:id="rId4"/>
              </a:rPr>
              <a:t>https://www2.clarku.edu/faculty/djoyce/trig/</a:t>
            </a:r>
            <a:r>
              <a:rPr lang="en-US" dirty="0"/>
              <a:t> </a:t>
            </a:r>
          </a:p>
          <a:p>
            <a:r>
              <a:rPr lang="en-US" dirty="0"/>
              <a:t>Secrets from the </a:t>
            </a:r>
            <a:r>
              <a:rPr lang="en-US" dirty="0" err="1"/>
              <a:t>Robocode</a:t>
            </a:r>
            <a:r>
              <a:rPr lang="en-US" dirty="0"/>
              <a:t> masters </a:t>
            </a:r>
            <a:r>
              <a:rPr lang="en-US" dirty="0">
                <a:hlinkClick r:id="rId5"/>
              </a:rPr>
              <a:t>https://robocode.sourceforge.io/developerWorks.php</a:t>
            </a:r>
            <a:endParaRPr lang="en-US" dirty="0"/>
          </a:p>
          <a:p>
            <a:pPr>
              <a:buClr>
                <a:schemeClr val="bg1"/>
              </a:buClr>
            </a:pPr>
            <a:r>
              <a:rPr lang="en-US" dirty="0">
                <a:hlinkClick r:id="rId6"/>
              </a:rPr>
              <a:t>http://mark.random-article.com/robocode/</a:t>
            </a:r>
            <a:r>
              <a:rPr lang="en-US" dirty="0"/>
              <a:t> </a:t>
            </a:r>
          </a:p>
          <a:p>
            <a:r>
              <a:rPr lang="en-US" dirty="0"/>
              <a:t>Interests of research</a:t>
            </a:r>
          </a:p>
          <a:p>
            <a:pPr lvl="1"/>
            <a:r>
              <a:rPr lang="en-US" dirty="0">
                <a:hlinkClick r:id="rId7"/>
              </a:rPr>
              <a:t>Applying Machine Learning to Robocode</a:t>
            </a:r>
            <a:endParaRPr lang="en-US" dirty="0">
              <a:hlinkClick r:id="rId8"/>
            </a:endParaRPr>
          </a:p>
          <a:p>
            <a:pPr lvl="1"/>
            <a:r>
              <a:rPr lang="en-US" dirty="0">
                <a:hlinkClick r:id="rId8"/>
              </a:rPr>
              <a:t>Deep Q-Learning for Robocode</a:t>
            </a:r>
            <a:endParaRPr lang="en-US" dirty="0"/>
          </a:p>
          <a:p>
            <a:endParaRPr lang="en-DE" dirty="0"/>
          </a:p>
          <a:p>
            <a:pPr marL="0" indent="0">
              <a:buNone/>
            </a:pPr>
            <a:endParaRPr lang="en-DE" dirty="0"/>
          </a:p>
        </p:txBody>
      </p:sp>
    </p:spTree>
    <p:extLst>
      <p:ext uri="{BB962C8B-B14F-4D97-AF65-F5344CB8AC3E}">
        <p14:creationId xmlns:p14="http://schemas.microsoft.com/office/powerpoint/2010/main" val="2469961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CC47-647E-454E-A75E-E0E4B38AD3E6}"/>
              </a:ext>
            </a:extLst>
          </p:cNvPr>
          <p:cNvSpPr>
            <a:spLocks noGrp="1"/>
          </p:cNvSpPr>
          <p:nvPr>
            <p:ph type="title"/>
          </p:nvPr>
        </p:nvSpPr>
        <p:spPr>
          <a:xfrm>
            <a:off x="1035348" y="686577"/>
            <a:ext cx="7200900" cy="1485900"/>
          </a:xfrm>
        </p:spPr>
        <p:txBody>
          <a:bodyPr/>
          <a:lstStyle/>
          <a:p>
            <a:r>
              <a:rPr lang="en-US" dirty="0" err="1"/>
              <a:t>Robocode</a:t>
            </a:r>
            <a:endParaRPr lang="en-DE" dirty="0"/>
          </a:p>
        </p:txBody>
      </p:sp>
      <p:pic>
        <p:nvPicPr>
          <p:cNvPr id="4" name="Content Placeholder 3" descr="A picture containing room&#10;&#10;Description automatically generated">
            <a:extLst>
              <a:ext uri="{FF2B5EF4-FFF2-40B4-BE49-F238E27FC236}">
                <a16:creationId xmlns:a16="http://schemas.microsoft.com/office/drawing/2014/main" id="{B8874E09-CF23-400D-A70D-92CA98A5E9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6237" y="1711841"/>
            <a:ext cx="5654897" cy="4241173"/>
          </a:xfrm>
          <a:prstGeom prst="rect">
            <a:avLst/>
          </a:prstGeom>
        </p:spPr>
      </p:pic>
    </p:spTree>
    <p:extLst>
      <p:ext uri="{BB962C8B-B14F-4D97-AF65-F5344CB8AC3E}">
        <p14:creationId xmlns:p14="http://schemas.microsoft.com/office/powerpoint/2010/main" val="2387357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343" y="1250288"/>
            <a:ext cx="4547640" cy="297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ubtitle 3"/>
          <p:cNvSpPr txBox="1">
            <a:spLocks/>
          </p:cNvSpPr>
          <p:nvPr/>
        </p:nvSpPr>
        <p:spPr>
          <a:xfrm>
            <a:off x="607868" y="4230236"/>
            <a:ext cx="8341360" cy="27215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dirty="0"/>
          </a:p>
        </p:txBody>
      </p:sp>
      <p:sp>
        <p:nvSpPr>
          <p:cNvPr id="3" name="TextBox 2">
            <a:extLst>
              <a:ext uri="{FF2B5EF4-FFF2-40B4-BE49-F238E27FC236}">
                <a16:creationId xmlns:a16="http://schemas.microsoft.com/office/drawing/2014/main" id="{38D4EEE7-9E1F-43CB-8A5C-F2E8BE2898C2}"/>
              </a:ext>
            </a:extLst>
          </p:cNvPr>
          <p:cNvSpPr txBox="1"/>
          <p:nvPr/>
        </p:nvSpPr>
        <p:spPr>
          <a:xfrm>
            <a:off x="2394857" y="4321629"/>
            <a:ext cx="4909457" cy="646331"/>
          </a:xfrm>
          <a:prstGeom prst="rect">
            <a:avLst/>
          </a:prstGeom>
          <a:noFill/>
        </p:spPr>
        <p:txBody>
          <a:bodyPr wrap="square" rtlCol="0">
            <a:spAutoFit/>
          </a:bodyPr>
          <a:lstStyle/>
          <a:p>
            <a:r>
              <a:rPr lang="en-US" dirty="0"/>
              <a:t>If you have something to discuss or ask,</a:t>
            </a:r>
          </a:p>
          <a:p>
            <a:r>
              <a:rPr lang="en-US" dirty="0"/>
              <a:t>use CANVAS discussion section.</a:t>
            </a:r>
          </a:p>
        </p:txBody>
      </p:sp>
    </p:spTree>
    <p:extLst>
      <p:ext uri="{BB962C8B-B14F-4D97-AF65-F5344CB8AC3E}">
        <p14:creationId xmlns:p14="http://schemas.microsoft.com/office/powerpoint/2010/main" val="19406076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10FE-A6C2-4ACD-9B67-B6FCD05F803F}"/>
              </a:ext>
            </a:extLst>
          </p:cNvPr>
          <p:cNvSpPr>
            <a:spLocks noGrp="1"/>
          </p:cNvSpPr>
          <p:nvPr>
            <p:ph type="title"/>
          </p:nvPr>
        </p:nvSpPr>
        <p:spPr/>
        <p:txBody>
          <a:bodyPr/>
          <a:lstStyle/>
          <a:p>
            <a:r>
              <a:rPr lang="en-US" dirty="0"/>
              <a:t>What is </a:t>
            </a:r>
            <a:r>
              <a:rPr lang="en-US" dirty="0" err="1"/>
              <a:t>Robocode</a:t>
            </a:r>
            <a:r>
              <a:rPr lang="en-US" dirty="0"/>
              <a:t>? </a:t>
            </a:r>
            <a:endParaRPr lang="en-DE" dirty="0"/>
          </a:p>
        </p:txBody>
      </p:sp>
      <p:sp>
        <p:nvSpPr>
          <p:cNvPr id="3" name="Content Placeholder 2">
            <a:extLst>
              <a:ext uri="{FF2B5EF4-FFF2-40B4-BE49-F238E27FC236}">
                <a16:creationId xmlns:a16="http://schemas.microsoft.com/office/drawing/2014/main" id="{9BA3D42F-51A1-46B3-B361-16D0CAA491C8}"/>
              </a:ext>
            </a:extLst>
          </p:cNvPr>
          <p:cNvSpPr>
            <a:spLocks noGrp="1"/>
          </p:cNvSpPr>
          <p:nvPr>
            <p:ph idx="1"/>
          </p:nvPr>
        </p:nvSpPr>
        <p:spPr>
          <a:xfrm>
            <a:off x="1028700" y="1722474"/>
            <a:ext cx="7200900" cy="4144926"/>
          </a:xfrm>
        </p:spPr>
        <p:txBody>
          <a:bodyPr>
            <a:normAutofit fontScale="92500" lnSpcReduction="20000"/>
          </a:bodyPr>
          <a:lstStyle/>
          <a:p>
            <a:r>
              <a:rPr lang="en-US" dirty="0" err="1"/>
              <a:t>Robocode</a:t>
            </a:r>
            <a:r>
              <a:rPr lang="en-US" dirty="0"/>
              <a:t> is a programming game</a:t>
            </a:r>
          </a:p>
          <a:p>
            <a:pPr lvl="1"/>
            <a:r>
              <a:rPr lang="en-US" dirty="0"/>
              <a:t>Provides a game engine to simulate robot competitions (battles)</a:t>
            </a:r>
          </a:p>
          <a:p>
            <a:r>
              <a:rPr lang="en-US" dirty="0"/>
              <a:t>You’re not directly controlling the robot, but programming it to manage the battle by its own</a:t>
            </a:r>
          </a:p>
          <a:p>
            <a:r>
              <a:rPr lang="en-US" dirty="0"/>
              <a:t>Implement one or many Java classes how the robot behaves and reacts to its environment</a:t>
            </a:r>
          </a:p>
          <a:p>
            <a:r>
              <a:rPr lang="en-US" dirty="0"/>
              <a:t>Robot competitions takes places </a:t>
            </a:r>
          </a:p>
          <a:p>
            <a:pPr marL="0" indent="0">
              <a:buNone/>
            </a:pPr>
            <a:r>
              <a:rPr lang="en-US" dirty="0"/>
              <a:t>      on a simulated battlefield</a:t>
            </a:r>
          </a:p>
          <a:p>
            <a:endParaRPr lang="en-US" dirty="0"/>
          </a:p>
          <a:p>
            <a:r>
              <a:rPr lang="en-US" b="1" dirty="0"/>
              <a:t>Purpose of assignment: </a:t>
            </a:r>
          </a:p>
          <a:p>
            <a:pPr marL="400050" lvl="1" indent="0">
              <a:buNone/>
            </a:pPr>
            <a:r>
              <a:rPr lang="en-US" dirty="0"/>
              <a:t>Learn creating an SPL in a fun </a:t>
            </a:r>
          </a:p>
          <a:p>
            <a:pPr marL="400050" lvl="1" indent="0">
              <a:buNone/>
            </a:pPr>
            <a:r>
              <a:rPr lang="en-US" dirty="0"/>
              <a:t>and interactive environment</a:t>
            </a:r>
          </a:p>
          <a:p>
            <a:endParaRPr lang="en-DE" dirty="0"/>
          </a:p>
        </p:txBody>
      </p:sp>
      <p:pic>
        <p:nvPicPr>
          <p:cNvPr id="4" name="Picture 3">
            <a:extLst>
              <a:ext uri="{FF2B5EF4-FFF2-40B4-BE49-F238E27FC236}">
                <a16:creationId xmlns:a16="http://schemas.microsoft.com/office/drawing/2014/main" id="{09BC89F5-8483-496E-9EDA-8C91D4C940D5}"/>
              </a:ext>
            </a:extLst>
          </p:cNvPr>
          <p:cNvPicPr>
            <a:picLocks noChangeAspect="1"/>
          </p:cNvPicPr>
          <p:nvPr/>
        </p:nvPicPr>
        <p:blipFill>
          <a:blip r:embed="rId3"/>
          <a:stretch>
            <a:fillRect/>
          </a:stretch>
        </p:blipFill>
        <p:spPr>
          <a:xfrm>
            <a:off x="4907821" y="3574355"/>
            <a:ext cx="3683285" cy="2799840"/>
          </a:xfrm>
          <a:prstGeom prst="rect">
            <a:avLst/>
          </a:prstGeom>
        </p:spPr>
      </p:pic>
    </p:spTree>
    <p:extLst>
      <p:ext uri="{BB962C8B-B14F-4D97-AF65-F5344CB8AC3E}">
        <p14:creationId xmlns:p14="http://schemas.microsoft.com/office/powerpoint/2010/main" val="751499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F42B-E024-48F0-9157-F176FDE0BE9B}"/>
              </a:ext>
            </a:extLst>
          </p:cNvPr>
          <p:cNvSpPr>
            <a:spLocks noGrp="1"/>
          </p:cNvSpPr>
          <p:nvPr>
            <p:ph type="title"/>
          </p:nvPr>
        </p:nvSpPr>
        <p:spPr>
          <a:xfrm>
            <a:off x="1028699" y="685800"/>
            <a:ext cx="7790835" cy="1485900"/>
          </a:xfrm>
        </p:spPr>
        <p:txBody>
          <a:bodyPr/>
          <a:lstStyle/>
          <a:p>
            <a:r>
              <a:rPr lang="en-US" dirty="0"/>
              <a:t>Robocode Important Websites</a:t>
            </a:r>
            <a:endParaRPr lang="en-DE" dirty="0"/>
          </a:p>
        </p:txBody>
      </p:sp>
      <p:sp>
        <p:nvSpPr>
          <p:cNvPr id="4" name="Content Placeholder 3">
            <a:extLst>
              <a:ext uri="{FF2B5EF4-FFF2-40B4-BE49-F238E27FC236}">
                <a16:creationId xmlns:a16="http://schemas.microsoft.com/office/drawing/2014/main" id="{1B36693D-79AC-4FED-B9CD-E4069AE38986}"/>
              </a:ext>
            </a:extLst>
          </p:cNvPr>
          <p:cNvSpPr>
            <a:spLocks noGrp="1"/>
          </p:cNvSpPr>
          <p:nvPr>
            <p:ph sz="half" idx="1"/>
          </p:nvPr>
        </p:nvSpPr>
        <p:spPr>
          <a:xfrm>
            <a:off x="1135626" y="1684336"/>
            <a:ext cx="5584004" cy="4525963"/>
          </a:xfrm>
        </p:spPr>
        <p:txBody>
          <a:bodyPr>
            <a:normAutofit/>
          </a:bodyPr>
          <a:lstStyle/>
          <a:p>
            <a:r>
              <a:rPr lang="en-US" dirty="0">
                <a:solidFill>
                  <a:srgbClr val="0070C0"/>
                </a:solidFill>
                <a:hlinkClick r:id="rId3">
                  <a:extLst>
                    <a:ext uri="{A12FA001-AC4F-418D-AE19-62706E023703}">
                      <ahyp:hlinkClr xmlns:ahyp="http://schemas.microsoft.com/office/drawing/2018/hyperlinkcolor" val="tx"/>
                    </a:ext>
                  </a:extLst>
                </a:hlinkClick>
              </a:rPr>
              <a:t>RoboWiki</a:t>
            </a:r>
            <a:r>
              <a:rPr lang="en-US" dirty="0">
                <a:solidFill>
                  <a:srgbClr val="0070C0"/>
                </a:solidFill>
              </a:rPr>
              <a:t> </a:t>
            </a:r>
          </a:p>
          <a:p>
            <a:pPr lvl="1"/>
            <a:r>
              <a:rPr lang="en-US" dirty="0"/>
              <a:t>Main source of information</a:t>
            </a:r>
          </a:p>
          <a:p>
            <a:pPr lvl="1"/>
            <a:r>
              <a:rPr lang="en-US" dirty="0"/>
              <a:t>Over 200 OS robots available</a:t>
            </a:r>
          </a:p>
          <a:p>
            <a:r>
              <a:rPr lang="en-US" dirty="0">
                <a:solidFill>
                  <a:srgbClr val="0070C0"/>
                </a:solidFill>
                <a:hlinkClick r:id="rId4">
                  <a:extLst>
                    <a:ext uri="{A12FA001-AC4F-418D-AE19-62706E023703}">
                      <ahyp:hlinkClr xmlns:ahyp="http://schemas.microsoft.com/office/drawing/2018/hyperlinkcolor" val="tx"/>
                    </a:ext>
                  </a:extLst>
                </a:hlinkClick>
              </a:rPr>
              <a:t>Robocode website</a:t>
            </a:r>
            <a:endParaRPr lang="en-US" dirty="0">
              <a:solidFill>
                <a:srgbClr val="0070C0"/>
              </a:solidFill>
            </a:endParaRPr>
          </a:p>
          <a:p>
            <a:pPr lvl="1"/>
            <a:r>
              <a:rPr lang="en-US" dirty="0"/>
              <a:t>Download </a:t>
            </a:r>
            <a:r>
              <a:rPr lang="en-US" dirty="0" err="1"/>
              <a:t>Robocode</a:t>
            </a:r>
            <a:r>
              <a:rPr lang="en-US" dirty="0"/>
              <a:t>.</a:t>
            </a:r>
          </a:p>
          <a:p>
            <a:pPr lvl="1"/>
            <a:r>
              <a:rPr lang="en-US" dirty="0" err="1"/>
              <a:t>Robocode</a:t>
            </a:r>
            <a:r>
              <a:rPr lang="en-US" dirty="0"/>
              <a:t> API.</a:t>
            </a:r>
          </a:p>
          <a:p>
            <a:pPr marL="457200" lvl="1" indent="0">
              <a:buNone/>
            </a:pPr>
            <a:endParaRPr lang="en-DE" dirty="0"/>
          </a:p>
        </p:txBody>
      </p:sp>
    </p:spTree>
    <p:extLst>
      <p:ext uri="{BB962C8B-B14F-4D97-AF65-F5344CB8AC3E}">
        <p14:creationId xmlns:p14="http://schemas.microsoft.com/office/powerpoint/2010/main" val="2046301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19D4-B5BE-4A50-9EF0-3275B52DF411}"/>
              </a:ext>
            </a:extLst>
          </p:cNvPr>
          <p:cNvSpPr>
            <a:spLocks noGrp="1"/>
          </p:cNvSpPr>
          <p:nvPr>
            <p:ph type="title"/>
          </p:nvPr>
        </p:nvSpPr>
        <p:spPr/>
        <p:txBody>
          <a:bodyPr/>
          <a:lstStyle/>
          <a:p>
            <a:r>
              <a:rPr lang="en-US" dirty="0"/>
              <a:t>Robot Anatomy</a:t>
            </a:r>
            <a:endParaRPr lang="en-DE" dirty="0"/>
          </a:p>
        </p:txBody>
      </p:sp>
      <p:sp>
        <p:nvSpPr>
          <p:cNvPr id="4" name="Content Placeholder 3">
            <a:extLst>
              <a:ext uri="{FF2B5EF4-FFF2-40B4-BE49-F238E27FC236}">
                <a16:creationId xmlns:a16="http://schemas.microsoft.com/office/drawing/2014/main" id="{90B4AFD9-5A9A-4178-962E-5FF2ED89F2F9}"/>
              </a:ext>
            </a:extLst>
          </p:cNvPr>
          <p:cNvSpPr>
            <a:spLocks noGrp="1"/>
          </p:cNvSpPr>
          <p:nvPr>
            <p:ph sz="half" idx="1"/>
          </p:nvPr>
        </p:nvSpPr>
        <p:spPr>
          <a:xfrm>
            <a:off x="571500" y="1600200"/>
            <a:ext cx="5856271" cy="4525963"/>
          </a:xfrm>
        </p:spPr>
        <p:txBody>
          <a:bodyPr>
            <a:normAutofit/>
          </a:bodyPr>
          <a:lstStyle/>
          <a:p>
            <a:r>
              <a:rPr lang="en-US" b="1" dirty="0"/>
              <a:t>Body</a:t>
            </a:r>
            <a:r>
              <a:rPr lang="en-US" dirty="0"/>
              <a:t> ‒ Carries the gun with the radar on top. The body is used for moving the robot ahead and back, as well as turning left or right.</a:t>
            </a:r>
          </a:p>
          <a:p>
            <a:r>
              <a:rPr lang="en-US" b="1" dirty="0"/>
              <a:t>Gun</a:t>
            </a:r>
            <a:r>
              <a:rPr lang="en-US" dirty="0"/>
              <a:t> ‒ Mounted on the body and is used for firing energy bullets. The gun can turn left or right. Carries the radar on top.</a:t>
            </a:r>
          </a:p>
          <a:p>
            <a:r>
              <a:rPr lang="en-US" b="1" dirty="0"/>
              <a:t>Radar</a:t>
            </a:r>
            <a:r>
              <a:rPr lang="en-US" dirty="0"/>
              <a:t> ‒ Mounted on the gun and is used to scan for other robots when moved. The radar can turn left or right.</a:t>
            </a:r>
          </a:p>
          <a:p>
            <a:r>
              <a:rPr lang="en-US" dirty="0"/>
              <a:t>Each component has a set of associated strategies</a:t>
            </a:r>
          </a:p>
        </p:txBody>
      </p:sp>
      <p:pic>
        <p:nvPicPr>
          <p:cNvPr id="6" name="Content Placeholder 5" descr="A picture containing drawing, light&#10;&#10;Description automatically generated">
            <a:extLst>
              <a:ext uri="{FF2B5EF4-FFF2-40B4-BE49-F238E27FC236}">
                <a16:creationId xmlns:a16="http://schemas.microsoft.com/office/drawing/2014/main" id="{5AFB7A64-6627-44EE-A030-6141734A23C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8107" y="1598721"/>
            <a:ext cx="2373330" cy="1687701"/>
          </a:xfrm>
          <a:prstGeom prst="rect">
            <a:avLst/>
          </a:prstGeom>
        </p:spPr>
      </p:pic>
      <p:sp>
        <p:nvSpPr>
          <p:cNvPr id="3" name="Rectangle 2">
            <a:extLst>
              <a:ext uri="{FF2B5EF4-FFF2-40B4-BE49-F238E27FC236}">
                <a16:creationId xmlns:a16="http://schemas.microsoft.com/office/drawing/2014/main" id="{F10A9D69-5058-41E4-8C73-8D5F9E5CC5AB}"/>
              </a:ext>
            </a:extLst>
          </p:cNvPr>
          <p:cNvSpPr/>
          <p:nvPr/>
        </p:nvSpPr>
        <p:spPr>
          <a:xfrm>
            <a:off x="7384026" y="1966451"/>
            <a:ext cx="1533832" cy="275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CAE5CF6-981C-429F-892E-33C2BA6C01AF}"/>
              </a:ext>
            </a:extLst>
          </p:cNvPr>
          <p:cNvSpPr/>
          <p:nvPr/>
        </p:nvSpPr>
        <p:spPr>
          <a:xfrm>
            <a:off x="7267269" y="2326557"/>
            <a:ext cx="1533832" cy="275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A2A971-C3BF-4B17-931D-4A054A30F600}"/>
              </a:ext>
            </a:extLst>
          </p:cNvPr>
          <p:cNvSpPr/>
          <p:nvPr/>
        </p:nvSpPr>
        <p:spPr>
          <a:xfrm>
            <a:off x="7167716" y="2648069"/>
            <a:ext cx="1533832" cy="275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606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500" fill="hold"/>
                                        <p:tgtEl>
                                          <p:spTgt spid="3"/>
                                        </p:tgtEl>
                                        <p:attrNameLst>
                                          <p:attrName>ppt_x</p:attrName>
                                        </p:attrNameLst>
                                      </p:cBhvr>
                                      <p:tavLst>
                                        <p:tav tm="0">
                                          <p:val>
                                            <p:strVal val="#ppt_x"/>
                                          </p:val>
                                        </p:tav>
                                        <p:tav tm="100000">
                                          <p:val>
                                            <p:strVal val="#ppt_x"/>
                                          </p:val>
                                        </p:tav>
                                      </p:tavLst>
                                    </p:anim>
                                    <p:anim calcmode="lin" valueType="num">
                                      <p:cBhvr additive="base">
                                        <p:cTn id="1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DDC7-A644-455F-8537-0AB335DAABDD}"/>
              </a:ext>
            </a:extLst>
          </p:cNvPr>
          <p:cNvSpPr>
            <a:spLocks noGrp="1"/>
          </p:cNvSpPr>
          <p:nvPr>
            <p:ph type="title"/>
          </p:nvPr>
        </p:nvSpPr>
        <p:spPr/>
        <p:txBody>
          <a:bodyPr/>
          <a:lstStyle/>
          <a:p>
            <a:r>
              <a:rPr lang="en-US" dirty="0"/>
              <a:t>The battlefield</a:t>
            </a:r>
            <a:endParaRPr lang="en-DE" dirty="0"/>
          </a:p>
        </p:txBody>
      </p:sp>
      <p:pic>
        <p:nvPicPr>
          <p:cNvPr id="6" name="Content Placeholder 5">
            <a:extLst>
              <a:ext uri="{FF2B5EF4-FFF2-40B4-BE49-F238E27FC236}">
                <a16:creationId xmlns:a16="http://schemas.microsoft.com/office/drawing/2014/main" id="{CED61339-F442-462E-9E13-87A337E2ABF6}"/>
              </a:ext>
            </a:extLst>
          </p:cNvPr>
          <p:cNvPicPr>
            <a:picLocks noGrp="1" noChangeAspect="1"/>
          </p:cNvPicPr>
          <p:nvPr>
            <p:ph idx="1"/>
          </p:nvPr>
        </p:nvPicPr>
        <p:blipFill>
          <a:blip r:embed="rId3"/>
          <a:stretch>
            <a:fillRect/>
          </a:stretch>
        </p:blipFill>
        <p:spPr>
          <a:xfrm>
            <a:off x="1563329" y="1426711"/>
            <a:ext cx="6551971" cy="4980465"/>
          </a:xfrm>
          <a:prstGeom prst="rect">
            <a:avLst/>
          </a:prstGeom>
        </p:spPr>
      </p:pic>
    </p:spTree>
    <p:extLst>
      <p:ext uri="{BB962C8B-B14F-4D97-AF65-F5344CB8AC3E}">
        <p14:creationId xmlns:p14="http://schemas.microsoft.com/office/powerpoint/2010/main" val="22774137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DDC7-A644-455F-8537-0AB335DAABDD}"/>
              </a:ext>
            </a:extLst>
          </p:cNvPr>
          <p:cNvSpPr>
            <a:spLocks noGrp="1"/>
          </p:cNvSpPr>
          <p:nvPr>
            <p:ph type="title"/>
          </p:nvPr>
        </p:nvSpPr>
        <p:spPr/>
        <p:txBody>
          <a:bodyPr/>
          <a:lstStyle/>
          <a:p>
            <a:r>
              <a:rPr lang="en-US" dirty="0"/>
              <a:t>The battlefield</a:t>
            </a:r>
            <a:endParaRPr lang="en-DE" dirty="0"/>
          </a:p>
        </p:txBody>
      </p:sp>
      <p:pic>
        <p:nvPicPr>
          <p:cNvPr id="5" name="Content Placeholder 4">
            <a:extLst>
              <a:ext uri="{FF2B5EF4-FFF2-40B4-BE49-F238E27FC236}">
                <a16:creationId xmlns:a16="http://schemas.microsoft.com/office/drawing/2014/main" id="{D0F5AA2F-F389-41FF-BA8D-14A71E74EF76}"/>
              </a:ext>
            </a:extLst>
          </p:cNvPr>
          <p:cNvPicPr>
            <a:picLocks noGrp="1" noChangeAspect="1"/>
          </p:cNvPicPr>
          <p:nvPr>
            <p:ph sz="half" idx="1"/>
          </p:nvPr>
        </p:nvPicPr>
        <p:blipFill>
          <a:blip r:embed="rId3"/>
          <a:stretch>
            <a:fillRect/>
          </a:stretch>
        </p:blipFill>
        <p:spPr>
          <a:xfrm>
            <a:off x="796413" y="1684962"/>
            <a:ext cx="5026791" cy="3821103"/>
          </a:xfrm>
          <a:prstGeom prst="rect">
            <a:avLst/>
          </a:prstGeom>
        </p:spPr>
      </p:pic>
      <p:sp>
        <p:nvSpPr>
          <p:cNvPr id="4" name="Content Placeholder 3">
            <a:extLst>
              <a:ext uri="{FF2B5EF4-FFF2-40B4-BE49-F238E27FC236}">
                <a16:creationId xmlns:a16="http://schemas.microsoft.com/office/drawing/2014/main" id="{F23E32B9-B92E-483E-B92F-3D0A29CA85A8}"/>
              </a:ext>
            </a:extLst>
          </p:cNvPr>
          <p:cNvSpPr>
            <a:spLocks noGrp="1"/>
          </p:cNvSpPr>
          <p:nvPr>
            <p:ph sz="half" idx="2"/>
          </p:nvPr>
        </p:nvSpPr>
        <p:spPr>
          <a:xfrm>
            <a:off x="5913521" y="1617406"/>
            <a:ext cx="3220948" cy="4525963"/>
          </a:xfrm>
        </p:spPr>
        <p:txBody>
          <a:bodyPr/>
          <a:lstStyle/>
          <a:p>
            <a:pPr marL="457200" indent="-457200">
              <a:buFont typeface="+mj-lt"/>
              <a:buAutoNum type="arabicPeriod"/>
            </a:pPr>
            <a:r>
              <a:rPr lang="en-US" dirty="0"/>
              <a:t>Simulated battle</a:t>
            </a:r>
          </a:p>
          <a:p>
            <a:pPr marL="857250" lvl="1" indent="-457200"/>
            <a:r>
              <a:rPr lang="en-US" dirty="0"/>
              <a:t>Different robots</a:t>
            </a:r>
          </a:p>
          <a:p>
            <a:pPr marL="857250" lvl="1" indent="-457200"/>
            <a:r>
              <a:rPr lang="en-US" dirty="0"/>
              <a:t>Radar</a:t>
            </a:r>
          </a:p>
          <a:p>
            <a:pPr marL="857250" lvl="1" indent="-457200"/>
            <a:r>
              <a:rPr lang="en-US" dirty="0"/>
              <a:t>Bullets</a:t>
            </a:r>
          </a:p>
          <a:p>
            <a:pPr marL="857250" lvl="1" indent="-457200"/>
            <a:r>
              <a:rPr lang="en-US" dirty="0"/>
              <a:t>Hit by bullet</a:t>
            </a:r>
          </a:p>
          <a:p>
            <a:pPr marL="457200" indent="-457200">
              <a:buFont typeface="+mj-lt"/>
              <a:buAutoNum type="arabicPeriod"/>
            </a:pPr>
            <a:r>
              <a:rPr lang="en-US" dirty="0"/>
              <a:t>Individual robot</a:t>
            </a:r>
          </a:p>
          <a:p>
            <a:pPr marL="857250" lvl="1" indent="-457200">
              <a:buFont typeface="+mj-lt"/>
              <a:buAutoNum type="arabicPeriod"/>
            </a:pPr>
            <a:r>
              <a:rPr lang="en-US" dirty="0"/>
              <a:t>Health points (=98.8)</a:t>
            </a:r>
          </a:p>
          <a:p>
            <a:pPr marL="857250" lvl="1" indent="-457200">
              <a:buFont typeface="+mj-lt"/>
              <a:buAutoNum type="arabicPeriod"/>
            </a:pPr>
            <a:r>
              <a:rPr lang="en-US" dirty="0"/>
              <a:t>Name (=Corners)</a:t>
            </a:r>
            <a:endParaRPr lang="en-DE" dirty="0"/>
          </a:p>
        </p:txBody>
      </p:sp>
      <p:sp>
        <p:nvSpPr>
          <p:cNvPr id="6" name="Rectangle 5">
            <a:extLst>
              <a:ext uri="{FF2B5EF4-FFF2-40B4-BE49-F238E27FC236}">
                <a16:creationId xmlns:a16="http://schemas.microsoft.com/office/drawing/2014/main" id="{4514E83E-06E0-4F0E-9A29-847092261810}"/>
              </a:ext>
            </a:extLst>
          </p:cNvPr>
          <p:cNvSpPr/>
          <p:nvPr/>
        </p:nvSpPr>
        <p:spPr>
          <a:xfrm>
            <a:off x="4379689" y="1597741"/>
            <a:ext cx="1533832" cy="1410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B48E3A-ED4C-4296-B017-7987CE6B3939}"/>
              </a:ext>
            </a:extLst>
          </p:cNvPr>
          <p:cNvSpPr/>
          <p:nvPr/>
        </p:nvSpPr>
        <p:spPr>
          <a:xfrm>
            <a:off x="1111044" y="1897583"/>
            <a:ext cx="931656" cy="855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991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53E9-71B4-4112-B21C-7F5365A6C6F6}"/>
              </a:ext>
            </a:extLst>
          </p:cNvPr>
          <p:cNvSpPr>
            <a:spLocks noGrp="1"/>
          </p:cNvSpPr>
          <p:nvPr>
            <p:ph type="title"/>
          </p:nvPr>
        </p:nvSpPr>
        <p:spPr/>
        <p:txBody>
          <a:bodyPr/>
          <a:lstStyle/>
          <a:p>
            <a:r>
              <a:rPr lang="en-US" dirty="0"/>
              <a:t>The battlefield</a:t>
            </a:r>
            <a:endParaRPr lang="en-DE" dirty="0"/>
          </a:p>
        </p:txBody>
      </p:sp>
      <p:pic>
        <p:nvPicPr>
          <p:cNvPr id="5" name="Content Placeholder 4">
            <a:extLst>
              <a:ext uri="{FF2B5EF4-FFF2-40B4-BE49-F238E27FC236}">
                <a16:creationId xmlns:a16="http://schemas.microsoft.com/office/drawing/2014/main" id="{C22B15F9-9D26-40CE-BE37-EB5B107080D1}"/>
              </a:ext>
            </a:extLst>
          </p:cNvPr>
          <p:cNvPicPr>
            <a:picLocks noGrp="1" noChangeAspect="1"/>
          </p:cNvPicPr>
          <p:nvPr>
            <p:ph sz="half" idx="1"/>
          </p:nvPr>
        </p:nvPicPr>
        <p:blipFill>
          <a:blip r:embed="rId3"/>
          <a:stretch>
            <a:fillRect/>
          </a:stretch>
        </p:blipFill>
        <p:spPr>
          <a:xfrm>
            <a:off x="801326" y="1680353"/>
            <a:ext cx="5032848" cy="3825707"/>
          </a:xfrm>
          <a:prstGeom prst="rect">
            <a:avLst/>
          </a:prstGeom>
        </p:spPr>
      </p:pic>
      <p:sp>
        <p:nvSpPr>
          <p:cNvPr id="4" name="Content Placeholder 3">
            <a:extLst>
              <a:ext uri="{FF2B5EF4-FFF2-40B4-BE49-F238E27FC236}">
                <a16:creationId xmlns:a16="http://schemas.microsoft.com/office/drawing/2014/main" id="{9F02175F-A539-4F79-9164-07ADDAF09C85}"/>
              </a:ext>
            </a:extLst>
          </p:cNvPr>
          <p:cNvSpPr>
            <a:spLocks noGrp="1"/>
          </p:cNvSpPr>
          <p:nvPr>
            <p:ph sz="half" idx="2"/>
          </p:nvPr>
        </p:nvSpPr>
        <p:spPr>
          <a:xfrm>
            <a:off x="5834174" y="1646237"/>
            <a:ext cx="3801438" cy="4525963"/>
          </a:xfrm>
        </p:spPr>
        <p:txBody>
          <a:bodyPr/>
          <a:lstStyle/>
          <a:p>
            <a:pPr marL="457200" indent="-457200">
              <a:buFont typeface="+mj-lt"/>
              <a:buAutoNum type="arabicPeriod"/>
            </a:pPr>
            <a:r>
              <a:rPr lang="en-US" dirty="0"/>
              <a:t>Simulator information</a:t>
            </a:r>
          </a:p>
          <a:p>
            <a:pPr lvl="1"/>
            <a:r>
              <a:rPr lang="en-US" dirty="0"/>
              <a:t>Turns/Ticks (time measure)</a:t>
            </a:r>
          </a:p>
          <a:p>
            <a:pPr lvl="1"/>
            <a:r>
              <a:rPr lang="en-US" dirty="0"/>
              <a:t>Round</a:t>
            </a:r>
          </a:p>
          <a:p>
            <a:pPr lvl="1"/>
            <a:r>
              <a:rPr lang="en-US" dirty="0"/>
              <a:t>FPS (1Tick per FPS)</a:t>
            </a:r>
          </a:p>
          <a:p>
            <a:pPr lvl="1"/>
            <a:r>
              <a:rPr lang="en-US" dirty="0"/>
              <a:t>Memory</a:t>
            </a:r>
          </a:p>
          <a:p>
            <a:pPr marL="457200" indent="-457200">
              <a:buFont typeface="+mj-lt"/>
              <a:buAutoNum type="arabicPeriod"/>
            </a:pPr>
            <a:r>
              <a:rPr lang="en-US" dirty="0"/>
              <a:t>Robot information</a:t>
            </a:r>
          </a:p>
          <a:p>
            <a:pPr lvl="1"/>
            <a:r>
              <a:rPr lang="en-US" dirty="0"/>
              <a:t>Name and health</a:t>
            </a:r>
          </a:p>
          <a:p>
            <a:pPr marL="457200" indent="-457200">
              <a:buFont typeface="+mj-lt"/>
              <a:buAutoNum type="arabicPeriod"/>
            </a:pPr>
            <a:r>
              <a:rPr lang="en-US" dirty="0"/>
              <a:t>Simulation settings</a:t>
            </a:r>
          </a:p>
          <a:p>
            <a:pPr lvl="1"/>
            <a:r>
              <a:rPr lang="en-US" dirty="0"/>
              <a:t>Pause/stop/restart</a:t>
            </a:r>
          </a:p>
          <a:p>
            <a:pPr lvl="1"/>
            <a:r>
              <a:rPr lang="en-US" dirty="0"/>
              <a:t>FPS setting</a:t>
            </a:r>
            <a:endParaRPr lang="en-DE" dirty="0"/>
          </a:p>
        </p:txBody>
      </p:sp>
      <p:sp>
        <p:nvSpPr>
          <p:cNvPr id="7" name="Rectangle 6">
            <a:extLst>
              <a:ext uri="{FF2B5EF4-FFF2-40B4-BE49-F238E27FC236}">
                <a16:creationId xmlns:a16="http://schemas.microsoft.com/office/drawing/2014/main" id="{BE8C8F8E-F231-4CDD-9E99-7FB2321EFDA6}"/>
              </a:ext>
            </a:extLst>
          </p:cNvPr>
          <p:cNvSpPr/>
          <p:nvPr/>
        </p:nvSpPr>
        <p:spPr>
          <a:xfrm>
            <a:off x="795827" y="1553496"/>
            <a:ext cx="3068249" cy="6182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64B7A7C-BCFA-49A0-A46F-DC08B899AB5D}"/>
              </a:ext>
            </a:extLst>
          </p:cNvPr>
          <p:cNvSpPr/>
          <p:nvPr/>
        </p:nvSpPr>
        <p:spPr>
          <a:xfrm>
            <a:off x="4512713" y="1577465"/>
            <a:ext cx="1416139" cy="148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FDC401-ACB3-4F9A-93DA-7473EDEAEFBE}"/>
              </a:ext>
            </a:extLst>
          </p:cNvPr>
          <p:cNvSpPr/>
          <p:nvPr/>
        </p:nvSpPr>
        <p:spPr>
          <a:xfrm>
            <a:off x="795827" y="5177646"/>
            <a:ext cx="4282536" cy="525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768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B17D-D0DC-41D2-85CE-E2AF7838CB1F}"/>
              </a:ext>
            </a:extLst>
          </p:cNvPr>
          <p:cNvSpPr>
            <a:spLocks noGrp="1"/>
          </p:cNvSpPr>
          <p:nvPr>
            <p:ph type="title"/>
          </p:nvPr>
        </p:nvSpPr>
        <p:spPr/>
        <p:txBody>
          <a:bodyPr/>
          <a:lstStyle/>
          <a:p>
            <a:r>
              <a:rPr lang="en-US" dirty="0"/>
              <a:t>The battlefield</a:t>
            </a:r>
            <a:endParaRPr lang="en-DE" dirty="0"/>
          </a:p>
        </p:txBody>
      </p:sp>
      <p:sp>
        <p:nvSpPr>
          <p:cNvPr id="3" name="Content Placeholder 2">
            <a:extLst>
              <a:ext uri="{FF2B5EF4-FFF2-40B4-BE49-F238E27FC236}">
                <a16:creationId xmlns:a16="http://schemas.microsoft.com/office/drawing/2014/main" id="{D43E79AB-BB79-48ED-921B-11975180314E}"/>
              </a:ext>
            </a:extLst>
          </p:cNvPr>
          <p:cNvSpPr>
            <a:spLocks noGrp="1"/>
          </p:cNvSpPr>
          <p:nvPr>
            <p:ph sz="half" idx="1"/>
          </p:nvPr>
        </p:nvSpPr>
        <p:spPr>
          <a:xfrm>
            <a:off x="779207" y="3639845"/>
            <a:ext cx="4038600" cy="1314210"/>
          </a:xfrm>
        </p:spPr>
        <p:txBody>
          <a:bodyPr>
            <a:normAutofit lnSpcReduction="10000"/>
          </a:bodyPr>
          <a:lstStyle/>
          <a:p>
            <a:r>
              <a:rPr lang="en-US" dirty="0"/>
              <a:t>Rank</a:t>
            </a:r>
          </a:p>
          <a:p>
            <a:r>
              <a:rPr lang="en-US" dirty="0"/>
              <a:t>Robot Name</a:t>
            </a:r>
          </a:p>
          <a:p>
            <a:r>
              <a:rPr lang="en-US" dirty="0"/>
              <a:t>Total Score</a:t>
            </a:r>
            <a:endParaRPr lang="en-DE" dirty="0"/>
          </a:p>
        </p:txBody>
      </p:sp>
      <p:sp>
        <p:nvSpPr>
          <p:cNvPr id="4" name="Content Placeholder 3">
            <a:extLst>
              <a:ext uri="{FF2B5EF4-FFF2-40B4-BE49-F238E27FC236}">
                <a16:creationId xmlns:a16="http://schemas.microsoft.com/office/drawing/2014/main" id="{E4094D21-3A7A-481A-AB16-8B615770A518}"/>
              </a:ext>
            </a:extLst>
          </p:cNvPr>
          <p:cNvSpPr>
            <a:spLocks noGrp="1"/>
          </p:cNvSpPr>
          <p:nvPr>
            <p:ph sz="half" idx="2"/>
          </p:nvPr>
        </p:nvSpPr>
        <p:spPr>
          <a:xfrm>
            <a:off x="4892163" y="3529701"/>
            <a:ext cx="4038600" cy="2848707"/>
          </a:xfrm>
        </p:spPr>
        <p:txBody>
          <a:bodyPr>
            <a:normAutofit lnSpcReduction="10000"/>
          </a:bodyPr>
          <a:lstStyle/>
          <a:p>
            <a:r>
              <a:rPr lang="en-US" dirty="0"/>
              <a:t>Points for</a:t>
            </a:r>
          </a:p>
          <a:p>
            <a:pPr lvl="1"/>
            <a:r>
              <a:rPr lang="en-US" dirty="0"/>
              <a:t>Survival</a:t>
            </a:r>
          </a:p>
          <a:p>
            <a:pPr lvl="1"/>
            <a:r>
              <a:rPr lang="en-US" dirty="0"/>
              <a:t>Survival Bonus</a:t>
            </a:r>
          </a:p>
          <a:p>
            <a:pPr lvl="1"/>
            <a:r>
              <a:rPr lang="en-US" dirty="0"/>
              <a:t>Bullet Damage</a:t>
            </a:r>
          </a:p>
          <a:p>
            <a:pPr lvl="1"/>
            <a:r>
              <a:rPr lang="en-US" dirty="0"/>
              <a:t>Bullet Bonus</a:t>
            </a:r>
          </a:p>
          <a:p>
            <a:pPr lvl="1"/>
            <a:r>
              <a:rPr lang="en-US" dirty="0"/>
              <a:t>Ram Damage</a:t>
            </a:r>
          </a:p>
          <a:p>
            <a:pPr lvl="1"/>
            <a:r>
              <a:rPr lang="en-US" dirty="0"/>
              <a:t>Ram Bonus</a:t>
            </a:r>
          </a:p>
          <a:p>
            <a:r>
              <a:rPr lang="en-US" dirty="0"/>
              <a:t>Times won on position X</a:t>
            </a:r>
            <a:endParaRPr lang="en-DE" dirty="0"/>
          </a:p>
        </p:txBody>
      </p:sp>
      <p:pic>
        <p:nvPicPr>
          <p:cNvPr id="6" name="Picture 5">
            <a:extLst>
              <a:ext uri="{FF2B5EF4-FFF2-40B4-BE49-F238E27FC236}">
                <a16:creationId xmlns:a16="http://schemas.microsoft.com/office/drawing/2014/main" id="{C271D866-B193-44DD-B7A0-F4656FE0913E}"/>
              </a:ext>
            </a:extLst>
          </p:cNvPr>
          <p:cNvPicPr>
            <a:picLocks noChangeAspect="1"/>
          </p:cNvPicPr>
          <p:nvPr/>
        </p:nvPicPr>
        <p:blipFill>
          <a:blip r:embed="rId3"/>
          <a:stretch>
            <a:fillRect/>
          </a:stretch>
        </p:blipFill>
        <p:spPr>
          <a:xfrm>
            <a:off x="703007" y="1553750"/>
            <a:ext cx="8229600" cy="1875250"/>
          </a:xfrm>
          <a:prstGeom prst="rect">
            <a:avLst/>
          </a:prstGeom>
        </p:spPr>
      </p:pic>
    </p:spTree>
    <p:extLst>
      <p:ext uri="{BB962C8B-B14F-4D97-AF65-F5344CB8AC3E}">
        <p14:creationId xmlns:p14="http://schemas.microsoft.com/office/powerpoint/2010/main" val="566284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16558</TotalTime>
  <Words>2239</Words>
  <Application>Microsoft Office PowerPoint</Application>
  <PresentationFormat>On-screen Show (4:3)</PresentationFormat>
  <Paragraphs>298</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Franklin Gothic Book</vt:lpstr>
      <vt:lpstr>Franklin Gothic Book (Body)</vt:lpstr>
      <vt:lpstr>Crop</vt:lpstr>
      <vt:lpstr>PowerPoint Presentation</vt:lpstr>
      <vt:lpstr>Robocode</vt:lpstr>
      <vt:lpstr>What is Robocode? </vt:lpstr>
      <vt:lpstr>Robocode Important Websites</vt:lpstr>
      <vt:lpstr>Robot Anatomy</vt:lpstr>
      <vt:lpstr>The battlefield</vt:lpstr>
      <vt:lpstr>The battlefield</vt:lpstr>
      <vt:lpstr>The battlefield</vt:lpstr>
      <vt:lpstr>The battlefield</vt:lpstr>
      <vt:lpstr>Constrains</vt:lpstr>
      <vt:lpstr>Battlefield and Robot Positioning</vt:lpstr>
      <vt:lpstr>Live Demo</vt:lpstr>
      <vt:lpstr>MyFirstRobot - Code explained</vt:lpstr>
      <vt:lpstr>MyFirstRobot - Code explained</vt:lpstr>
      <vt:lpstr>MyFirstRobot - Code explained</vt:lpstr>
      <vt:lpstr>MyFirstRobot - Code explained</vt:lpstr>
      <vt:lpstr>MyFirstRobot - Code explained</vt:lpstr>
      <vt:lpstr>Next steps</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Berger</dc:creator>
  <cp:lastModifiedBy>Wardah Mahmood</cp:lastModifiedBy>
  <cp:revision>623</cp:revision>
  <dcterms:created xsi:type="dcterms:W3CDTF">2012-09-12T09:07:03Z</dcterms:created>
  <dcterms:modified xsi:type="dcterms:W3CDTF">2021-10-29T14:46:28Z</dcterms:modified>
  <cp:contentStatus/>
</cp:coreProperties>
</file>