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5e1427166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5e1427166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identify features for your product line, you must think carefully about the domain you are trying to capture. The first step is to consider functionality. What are the broad functions of the software, whether mandatory to all products you produce from this product line, or included in particular configurations. In cases where you will provide alternative choices, what are the options that can be selected from? In some cases, you may also want to capture non-functional aspects of the system as well, especially if those can vary. For example, one can often trade accuracy and precision of the result of a calculation for more battery life. In this case, you might consider “precision mode” and “battery-preserving mode” as features that could be selected, naturally in </a:t>
            </a:r>
            <a:r>
              <a:rPr lang="sv-SE"/>
              <a:t>opposition</a:t>
            </a:r>
            <a:r>
              <a:rPr lang="sv-SE"/>
              <a:t> to each other - they would be options for a variation point perhaps called “system mode”. One of the most important characteristics of a good feature is that it needs to represent a distinct and well-understood aspect of the system. Good features need to precisely describe customer-relevant functionality. It should not be something that is vague to either customers or developers.</a:t>
            </a:r>
            <a:endParaRPr/>
          </a:p>
        </p:txBody>
      </p:sp>
      <p:sp>
        <p:nvSpPr>
          <p:cNvPr id="141" name="Google Shape;141;gf5e1427166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5e1427166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5e1427166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a:t>
            </a:r>
            <a:r>
              <a:rPr lang="sv-SE"/>
              <a:t>feature is more than a name; in domain modeling, one has to look at other properties of features. Here is an (incomplete) list of potential information that domain experts can collect on features that may impact modeling:</a:t>
            </a:r>
            <a:endParaRPr/>
          </a:p>
          <a:p>
            <a:pPr indent="0" lvl="0" marL="0" rtl="0" algn="l">
              <a:spcBef>
                <a:spcPts val="0"/>
              </a:spcBef>
              <a:spcAft>
                <a:spcPts val="0"/>
              </a:spcAft>
              <a:buNone/>
            </a:pPr>
            <a:r>
              <a:rPr lang="sv-SE"/>
              <a:t>Description of a feature and its corresponding (set of) requirements, Relationship to other features, especially hierarchy, order, and grouping, External dependencies, such as required hardware resources or external software libraries, Configuration knowledge, such as ‘activated by default’, Constraints, such as “requires feature X and excludes feature Y”, All kinds of behavioral specifications, including invariants and pre- and postcon-ditions, Known effects on non-functional properties, such as “improves performance and increases energy consumption”, Additional attributes, such as numbers and textual parameters, used for further customization during product generation, and Potential feature interactions</a:t>
            </a:r>
            <a:endParaRPr/>
          </a:p>
          <a:p>
            <a:pPr indent="0" lvl="0" marL="0" rtl="0" algn="l">
              <a:spcBef>
                <a:spcPts val="0"/>
              </a:spcBef>
              <a:spcAft>
                <a:spcPts val="0"/>
              </a:spcAft>
              <a:buNone/>
            </a:pPr>
            <a:r>
              <a:t/>
            </a:r>
            <a:endParaRPr/>
          </a:p>
        </p:txBody>
      </p:sp>
      <p:sp>
        <p:nvSpPr>
          <p:cNvPr id="149" name="Google Shape;149;gf5e1427166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20c69f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20c69f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 are a standard visual representation, whose semantics are specified by a translation into propositional logic. Feature diagrams define a feature model as a hierarchy of features and constraints among them. It is a tree whose nodes are labeled with feature names. Different notations convey parent–child relationships between features and their constraints. </a:t>
            </a:r>
            <a:r>
              <a:rPr lang="sv-SE" sz="1100">
                <a:latin typeface="Arial"/>
                <a:ea typeface="Arial"/>
                <a:cs typeface="Arial"/>
                <a:sym typeface="Arial"/>
              </a:rPr>
              <a:t>	</a:t>
            </a:r>
            <a:r>
              <a:rPr lang="sv-SE" sz="1000">
                <a:solidFill>
                  <a:srgbClr val="131413"/>
                </a:solidFill>
                <a:latin typeface="Arial"/>
                <a:ea typeface="Arial"/>
                <a:cs typeface="Arial"/>
                <a:sym typeface="Arial"/>
              </a:rPr>
              <a:t>If a feature </a:t>
            </a:r>
            <a:r>
              <a:rPr lang="sv-SE" sz="900">
                <a:latin typeface="Arial"/>
                <a:ea typeface="Arial"/>
                <a:cs typeface="Arial"/>
                <a:sym typeface="Arial"/>
              </a:rPr>
              <a:t>f </a:t>
            </a:r>
            <a:r>
              <a:rPr lang="sv-SE" sz="1000">
                <a:solidFill>
                  <a:srgbClr val="131413"/>
                </a:solidFill>
                <a:latin typeface="Arial"/>
                <a:ea typeface="Arial"/>
                <a:cs typeface="Arial"/>
                <a:sym typeface="Arial"/>
              </a:rPr>
              <a:t>is a child of another feature </a:t>
            </a:r>
            <a:r>
              <a:rPr lang="sv-SE" sz="900">
                <a:latin typeface="Arial"/>
                <a:ea typeface="Arial"/>
                <a:cs typeface="Arial"/>
                <a:sym typeface="Arial"/>
              </a:rPr>
              <a:t>p</a:t>
            </a:r>
            <a:r>
              <a:rPr lang="sv-SE" sz="1000">
                <a:solidFill>
                  <a:srgbClr val="131413"/>
                </a:solidFill>
                <a:latin typeface="Arial"/>
                <a:ea typeface="Arial"/>
                <a:cs typeface="Arial"/>
                <a:sym typeface="Arial"/>
              </a:rPr>
              <a:t>, </a:t>
            </a:r>
            <a:r>
              <a:rPr lang="sv-SE" sz="900">
                <a:latin typeface="Arial"/>
                <a:ea typeface="Arial"/>
                <a:cs typeface="Arial"/>
                <a:sym typeface="Arial"/>
              </a:rPr>
              <a:t>f </a:t>
            </a:r>
            <a:r>
              <a:rPr lang="sv-SE" sz="1000">
                <a:solidFill>
                  <a:srgbClr val="131413"/>
                </a:solidFill>
                <a:latin typeface="Arial"/>
                <a:ea typeface="Arial"/>
                <a:cs typeface="Arial"/>
                <a:sym typeface="Arial"/>
              </a:rPr>
              <a:t>can be selected only when </a:t>
            </a:r>
            <a:r>
              <a:rPr lang="sv-SE" sz="900">
                <a:latin typeface="Arial"/>
                <a:ea typeface="Arial"/>
                <a:cs typeface="Arial"/>
                <a:sym typeface="Arial"/>
              </a:rPr>
              <a:t>p </a:t>
            </a:r>
            <a:r>
              <a:rPr lang="sv-SE" sz="1000">
                <a:solidFill>
                  <a:srgbClr val="131413"/>
                </a:solidFill>
                <a:latin typeface="Arial"/>
                <a:ea typeface="Arial"/>
                <a:cs typeface="Arial"/>
                <a:sym typeface="Arial"/>
              </a:rPr>
              <a:t>is also selected. Typically, a feature diagram includes mutual relations between features. For example, the parent feature denotes a more general concept and the child a specialization. For example, the parent might be “Sensor” - a abstract concept, and a child might be “RADAR” a specific kind of sensor.</a:t>
            </a:r>
            <a:endParaRPr sz="1000">
              <a:solidFill>
                <a:srgbClr val="131413"/>
              </a:solidFill>
              <a:latin typeface="Arial"/>
              <a:ea typeface="Arial"/>
              <a:cs typeface="Arial"/>
              <a:sym typeface="Arial"/>
            </a:endParaRPr>
          </a:p>
          <a:p>
            <a:pPr indent="0" lvl="0" marL="0" rtl="0" algn="l">
              <a:lnSpc>
                <a:spcPct val="115000"/>
              </a:lnSpc>
              <a:spcBef>
                <a:spcPts val="0"/>
              </a:spcBef>
              <a:spcAft>
                <a:spcPts val="0"/>
              </a:spcAft>
              <a:buNone/>
            </a:pPr>
            <a:r>
              <a:rPr lang="sv-SE"/>
              <a:t>On the left, </a:t>
            </a:r>
            <a:r>
              <a:rPr lang="sv-SE">
                <a:solidFill>
                  <a:srgbClr val="4F4F4F"/>
                </a:solidFill>
              </a:rPr>
              <a:t>The parent node is labeled with p, the child node with f.  If a feature f is a child of another feature p, f can be selected only when p is also selected. </a:t>
            </a:r>
            <a:r>
              <a:rPr lang="sv-SE"/>
              <a:t>Mandatory and optional features are distinguished by a small circle on the child node—a filled bullet denotes a mandatory feature, whereas an empty bullet denotes an optional feature. </a:t>
            </a:r>
            <a:endParaRPr>
              <a:solidFill>
                <a:srgbClr val="4F4F4F"/>
              </a:solidFill>
            </a:endParaRPr>
          </a:p>
        </p:txBody>
      </p:sp>
      <p:sp>
        <p:nvSpPr>
          <p:cNvPr id="157" name="Google Shape;157;ga420c69fc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5e1427166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5e1427166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Specific graphical elements define additional constraints, if the child features of a common parent cannot be selected independently.  The top and bottom right show graphical notations for disjunctive combinations. </a:t>
            </a:r>
            <a:r>
              <a:rPr lang="sv-SE">
                <a:solidFill>
                  <a:srgbClr val="4F4F4F"/>
                </a:solidFill>
              </a:rPr>
              <a:t>On the top right, the edges between a parent feature and a group of child features are connected via an empty arc. This graphical element denotes a choice of exactly one feature out of the group (that is, choose one from {f1 ... fn}). In propositional logic, it is an xor statement, choose exactly one. This construct is called alternative or mutually exclusive choice. </a:t>
            </a:r>
            <a:r>
              <a:rPr lang="sv-SE" sz="1100">
                <a:latin typeface="Arial"/>
                <a:ea typeface="Arial"/>
                <a:cs typeface="Arial"/>
                <a:sym typeface="Arial"/>
              </a:rPr>
              <a:t>T</a:t>
            </a:r>
            <a:r>
              <a:rPr lang="sv-SE" sz="1000">
                <a:solidFill>
                  <a:srgbClr val="131413"/>
                </a:solidFill>
                <a:latin typeface="Arial"/>
                <a:ea typeface="Arial"/>
                <a:cs typeface="Arial"/>
                <a:sym typeface="Arial"/>
              </a:rPr>
              <a:t>ypical examples of exclusive disjunctions of features are different implementations of the same functionality or different technical platforms such as the choice of the supported operating system. </a:t>
            </a:r>
            <a:r>
              <a:rPr lang="sv-SE">
                <a:solidFill>
                  <a:srgbClr val="4F4F4F"/>
                </a:solidFill>
              </a:rPr>
              <a:t>The bottom right shows child features connected via a filled arc. This graphical element denotes an unrestricted choice of one or more features out of a feature group. It is chosen if, at least, one feature of the collection has to be selected, but there are no other restrictions. Mathematically, it denotes an inclusive disjunction (an or statement).</a:t>
            </a:r>
            <a:endParaRPr>
              <a:solidFill>
                <a:srgbClr val="4F4F4F"/>
              </a:solidFill>
            </a:endParaRPr>
          </a:p>
        </p:txBody>
      </p:sp>
      <p:sp>
        <p:nvSpPr>
          <p:cNvPr id="168" name="Google Shape;168;gf5e1427166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420c69fc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420c69fc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notational elements of feature diagrams support a natural description of a wide range of variability options, but not all. More general restrictions are needed in the form of propositional logic constraints. Typical constraints are implications between features located in different parts of the feature hierarchy, for example, to express that a certain algorithm requires a special data structure or that a certain function is not available for a certain operating system. Those additional constraints may span large parts of the feature diagrams and so we call them cross-tree constraints. for example, For embedded data management, storing an explicit data dictionary requires the support of the String data type to store attribute names (2), or For a graph library, a typical cross-tree constraint would be that the computation of minimal spanning trees requires undirected, weighted edges to be supported (4). LArgely, we will focus on named Boolean features as an introduction, but non-Boolean features or attributes of features may also be of interest. For example, in a system supporting parallelization, the number of supported processes may lead to different products, and we might have constraints defined over the number of processes</a:t>
            </a:r>
            <a:endParaRPr/>
          </a:p>
        </p:txBody>
      </p:sp>
      <p:sp>
        <p:nvSpPr>
          <p:cNvPr id="181" name="Google Shape;181;ga420c69fc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420c69fc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420c69fc7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some examples. We’ll start with a system for data management. As I mentioned, a feature diagram is arranged hierarchically, with groups of features, features related to those, then features related to the next layer, and so on. We start with a top node, which just represents the system itself that we are building and not a feature of that system. Now, as I mentioned, we tend to move from the more abstract or general down to more concrete and specialized, so for the second layer (click), we </a:t>
            </a:r>
            <a:r>
              <a:rPr lang="sv-SE"/>
              <a:t>have</a:t>
            </a:r>
            <a:r>
              <a:rPr lang="sv-SE"/>
              <a:t> three very abstract concepts. These are not necessarily concrete features, but will - as we will see shortly - represent </a:t>
            </a:r>
            <a:r>
              <a:rPr lang="sv-SE"/>
              <a:t>independent</a:t>
            </a:r>
            <a:r>
              <a:rPr lang="sv-SE"/>
              <a:t> types of functionality that we have in the system. We have functionality related to access, storage, and operating system interfacing. All three of these have filled circles, indicating that they are mandatory. no matter what, we will have some kind of functionality related to these three.</a:t>
            </a:r>
            <a:endParaRPr/>
          </a:p>
        </p:txBody>
      </p:sp>
      <p:sp>
        <p:nvSpPr>
          <p:cNvPr id="189" name="Google Shape;189;ga420c69fc7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5e1427166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5e1427166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Ok, let’s look at the access features. (click) At the first layer under access, we have three features. Two are optional, they have an empty circle. Some of our products may have a transaction log, some will not. Some will have an SQL </a:t>
            </a:r>
            <a:r>
              <a:rPr lang="sv-SE"/>
              <a:t>engine, some will not. API have a filled circle, it is mandatory. All products will have an API. Under API, we have some options for what features the API has. (click) This is a REST API, but not all of our products will have functionality for a given command.Get is mandatory. All of our products will have an API, and that API will always let you get data. Otherwise, we may or may not include put, post, and delete. We also have some options for an SQL engine (click). This engine can have stream-based queries, and it can have relational queries. Both are optional. We can have both if we want - they are independent of each other.</a:t>
            </a:r>
            <a:endParaRPr/>
          </a:p>
        </p:txBody>
      </p:sp>
      <p:sp>
        <p:nvSpPr>
          <p:cNvPr id="205" name="Google Shape;205;gf5e1427166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5e1427166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5e1427166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a:t>
            </a:r>
            <a:r>
              <a:rPr lang="sv-SE"/>
              <a:t>, let’s look at the storage features. (click) We are going to have some form of data dictionary and some form of indexing. Both are mandatory - filled circle. (click) Now, for the data dictionary, we have two options tables or columns, you are going to store data in one of these forms. You will notice that this is an unfilled circle. That means that you must choose exactly one of these, not both, and not 0. So, the data dictionary is mandatory, and it must use either tables or columns. For indexing (click) we can index in different forms, and these are not mutually incompatible. Notice the filled circle, that means we choose one or more. We can choose List, B+-Tree, or both. Then, if we choose B+-tree, we also have some optionals features for the data </a:t>
            </a:r>
            <a:r>
              <a:rPr lang="sv-SE"/>
              <a:t>structure (click)</a:t>
            </a:r>
            <a:r>
              <a:rPr lang="sv-SE"/>
              <a:t>. if we choose the B+-tree, We MUSt have add and search functions (filled circle). We can also have, but are not required to have, update and remove options (unfilled circle).</a:t>
            </a:r>
            <a:endParaRPr/>
          </a:p>
        </p:txBody>
      </p:sp>
      <p:sp>
        <p:nvSpPr>
          <p:cNvPr id="237" name="Google Shape;237;gf5e1427166_0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5e1427166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5e1427166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let’s look at OS interfacing. This one is pretty simple, but is another example of the unfilled fan - this is a mutually exclusive choice. You must choose exactly one of these, and not more than one. </a:t>
            </a:r>
            <a:endParaRPr/>
          </a:p>
        </p:txBody>
      </p:sp>
      <p:sp>
        <p:nvSpPr>
          <p:cNvPr id="273" name="Google Shape;273;gf5e1427166_0_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5e1427166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5e1427166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another example together. Let’s say that we want to build a platform that can control the visual </a:t>
            </a:r>
            <a:r>
              <a:rPr lang="sv-SE"/>
              <a:t>appearance</a:t>
            </a:r>
            <a:r>
              <a:rPr lang="sv-SE"/>
              <a:t> of our website. For example, it might present different layouts on a desktop, </a:t>
            </a:r>
            <a:r>
              <a:rPr lang="sv-SE"/>
              <a:t>mobile phone, and a tablet. So, one feature is a layout selector, with the options tablet, desktop, and mobile. What other features might this product line have? Think about a website that changes its functionality or appearance under different circumstances. Or one that allows personalization of the content. What are the different options that can result in different configurations of the site? (discuss)</a:t>
            </a:r>
            <a:endParaRPr/>
          </a:p>
          <a:p>
            <a:pPr indent="0" lvl="0" marL="0" rtl="0" algn="l">
              <a:spcBef>
                <a:spcPts val="0"/>
              </a:spcBef>
              <a:spcAft>
                <a:spcPts val="0"/>
              </a:spcAft>
              <a:buNone/>
            </a:pPr>
            <a:r>
              <a:rPr lang="sv-SE">
                <a:solidFill>
                  <a:srgbClr val="4F4F4F"/>
                </a:solidFill>
              </a:rPr>
              <a:t>Appearence: - images - full quality, low quality, text-only - color scheme - light mode, dark mode</a:t>
            </a:r>
            <a:endParaRPr>
              <a:solidFill>
                <a:srgbClr val="4F4F4F"/>
              </a:solidFill>
            </a:endParaRPr>
          </a:p>
          <a:p>
            <a:pPr indent="0" lvl="0" marL="0" rtl="0" algn="l">
              <a:spcBef>
                <a:spcPts val="0"/>
              </a:spcBef>
              <a:spcAft>
                <a:spcPts val="0"/>
              </a:spcAft>
              <a:buClr>
                <a:schemeClr val="dk1"/>
              </a:buClr>
              <a:buSzPts val="1100"/>
              <a:buFont typeface="Arial"/>
              <a:buNone/>
            </a:pPr>
            <a:r>
              <a:rPr lang="sv-SE">
                <a:solidFill>
                  <a:srgbClr val="4F4F4F"/>
                </a:solidFill>
              </a:rPr>
              <a:t>Content: </a:t>
            </a:r>
            <a:r>
              <a:rPr lang="sv-SE"/>
              <a:t>- cookies - all, only essential, none - advertising - targeted, non-targeted, none - languages - english, swedish, norwegian</a:t>
            </a:r>
            <a:endParaRPr/>
          </a:p>
          <a:p>
            <a:pPr indent="0" lvl="0" marL="0" rtl="0" algn="l">
              <a:spcBef>
                <a:spcPts val="0"/>
              </a:spcBef>
              <a:spcAft>
                <a:spcPts val="0"/>
              </a:spcAft>
              <a:buNone/>
            </a:pPr>
            <a:r>
              <a:rPr lang="sv-SE"/>
              <a:t>- account features - logged in, not logged in -&gt; change password, personalized content, edit account details</a:t>
            </a:r>
            <a:endParaRPr/>
          </a:p>
        </p:txBody>
      </p:sp>
      <p:sp>
        <p:nvSpPr>
          <p:cNvPr id="294" name="Google Shape;294;gf5e1427166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5e142716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f5e142716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Last class, we introduced software product lines and their development. As a </a:t>
            </a:r>
            <a:r>
              <a:rPr lang="sv-SE" sz="1000">
                <a:latin typeface="Arial"/>
                <a:ea typeface="Arial"/>
                <a:cs typeface="Arial"/>
                <a:sym typeface="Arial"/>
              </a:rPr>
              <a:t>reminder</a:t>
            </a:r>
            <a:r>
              <a:rPr lang="sv-SE" sz="1000">
                <a:latin typeface="Arial"/>
                <a:ea typeface="Arial"/>
                <a:cs typeface="Arial"/>
                <a:sym typeface="Arial"/>
              </a:rPr>
              <a:t>, s</a:t>
            </a:r>
            <a:r>
              <a:rPr lang="sv-SE" sz="1000">
                <a:latin typeface="Arial"/>
                <a:ea typeface="Arial"/>
                <a:cs typeface="Arial"/>
                <a:sym typeface="Arial"/>
              </a:rPr>
              <a:t>oftware product line engineering aims at supporting a range of products customized to different, individual customers or usage types. As a result, variability is a key concept. Instead of understanding each individual system all by itself, software product line engineering looks at the product line as a whole and the variation among the individual systems. This variability must be defined, represented, exploited, implemented, and evolved  throughout software product line engineering. When managing variability in a product line, we need to distinguish three main types: Commonality: a characteristic (functionality or non-functional) can be common to all products in the product line. We call this a commonality. This can be requirements, code blocks (methods, to classes, to services and subsystems, any asset. This is then implemented as part of the platform. 2) Variability: a characteristic or asset may be common to some products in the line, but not to all. It must then be explicitly modelled as a possible variability and must be implemented in a way that allows having it in selected products only. 3. Product-specific: a characteristic may be part of only one product – at least for the foreseeable future. While these variabilities will not be integrated into the platform, the platform must be able to support them. </a:t>
            </a:r>
            <a:endParaRPr sz="1000">
              <a:latin typeface="Arial"/>
              <a:ea typeface="Arial"/>
              <a:cs typeface="Arial"/>
              <a:sym typeface="Arial"/>
            </a:endParaRPr>
          </a:p>
        </p:txBody>
      </p:sp>
      <p:sp>
        <p:nvSpPr>
          <p:cNvPr id="75" name="Google Shape;75;gf5e1427166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5e1427166_0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5e1427166_0_4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Appearence:</a:t>
            </a:r>
            <a:endParaRPr>
              <a:solidFill>
                <a:srgbClr val="4F4F4F"/>
              </a:solidFill>
            </a:endParaRPr>
          </a:p>
          <a:p>
            <a:pPr indent="0" lvl="0" marL="0" rtl="0" algn="l">
              <a:spcBef>
                <a:spcPts val="0"/>
              </a:spcBef>
              <a:spcAft>
                <a:spcPts val="0"/>
              </a:spcAft>
              <a:buNone/>
            </a:pPr>
            <a:r>
              <a:rPr lang="sv-SE">
                <a:solidFill>
                  <a:srgbClr val="4F4F4F"/>
                </a:solidFill>
              </a:rPr>
              <a:t>- images - full quality, low quality, text-only</a:t>
            </a:r>
            <a:endParaRPr>
              <a:solidFill>
                <a:srgbClr val="4F4F4F"/>
              </a:solidFill>
            </a:endParaRPr>
          </a:p>
          <a:p>
            <a:pPr indent="0" lvl="0" marL="0" rtl="0" algn="l">
              <a:spcBef>
                <a:spcPts val="0"/>
              </a:spcBef>
              <a:spcAft>
                <a:spcPts val="0"/>
              </a:spcAft>
              <a:buNone/>
            </a:pPr>
            <a:r>
              <a:rPr lang="sv-SE">
                <a:solidFill>
                  <a:srgbClr val="4F4F4F"/>
                </a:solidFill>
              </a:rPr>
              <a:t>- color scheme - light mode, dark mode</a:t>
            </a:r>
            <a:endParaRPr>
              <a:solidFill>
                <a:srgbClr val="4F4F4F"/>
              </a:solidFill>
            </a:endParaRPr>
          </a:p>
          <a:p>
            <a:pPr indent="0" lvl="0" marL="0" rtl="0" algn="l">
              <a:spcBef>
                <a:spcPts val="0"/>
              </a:spcBef>
              <a:spcAft>
                <a:spcPts val="0"/>
              </a:spcAft>
              <a:buNone/>
            </a:pPr>
            <a:r>
              <a:t/>
            </a:r>
            <a:endParaRPr/>
          </a:p>
        </p:txBody>
      </p:sp>
      <p:sp>
        <p:nvSpPr>
          <p:cNvPr id="314" name="Google Shape;314;gf5e1427166_0_4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5e1427166_0_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5e1427166_0_4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Content:</a:t>
            </a:r>
            <a:endParaRPr>
              <a:solidFill>
                <a:srgbClr val="4F4F4F"/>
              </a:solidFill>
            </a:endParaRPr>
          </a:p>
          <a:p>
            <a:pPr indent="0" lvl="0" marL="0" rtl="0" algn="l">
              <a:spcBef>
                <a:spcPts val="0"/>
              </a:spcBef>
              <a:spcAft>
                <a:spcPts val="0"/>
              </a:spcAft>
              <a:buNone/>
            </a:pPr>
            <a:r>
              <a:rPr lang="sv-SE"/>
              <a:t>- cookies - all, only essential, none</a:t>
            </a:r>
            <a:endParaRPr/>
          </a:p>
          <a:p>
            <a:pPr indent="0" lvl="0" marL="0" rtl="0" algn="l">
              <a:spcBef>
                <a:spcPts val="0"/>
              </a:spcBef>
              <a:spcAft>
                <a:spcPts val="0"/>
              </a:spcAft>
              <a:buNone/>
            </a:pPr>
            <a:r>
              <a:rPr lang="sv-SE"/>
              <a:t>- advertising - targeted, non-targeted, none</a:t>
            </a:r>
            <a:endParaRPr/>
          </a:p>
          <a:p>
            <a:pPr indent="0" lvl="0" marL="0" rtl="0" algn="l">
              <a:spcBef>
                <a:spcPts val="0"/>
              </a:spcBef>
              <a:spcAft>
                <a:spcPts val="0"/>
              </a:spcAft>
              <a:buNone/>
            </a:pPr>
            <a:r>
              <a:rPr lang="sv-SE"/>
              <a:t>- languages - english, swedish, norwegian</a:t>
            </a:r>
            <a:endParaRPr/>
          </a:p>
          <a:p>
            <a:pPr indent="0" lvl="0" marL="0" rtl="0" algn="l">
              <a:spcBef>
                <a:spcPts val="0"/>
              </a:spcBef>
              <a:spcAft>
                <a:spcPts val="0"/>
              </a:spcAft>
              <a:buNone/>
            </a:pPr>
            <a:r>
              <a:rPr lang="sv-SE"/>
              <a:t>- account features - logged in, not logged in -&gt; change password, personalized content, edit account details</a:t>
            </a:r>
            <a:endParaRPr/>
          </a:p>
        </p:txBody>
      </p:sp>
      <p:sp>
        <p:nvSpPr>
          <p:cNvPr id="337" name="Google Shape;337;gf5e1427166_0_4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minutes to refresh</a:t>
            </a:r>
            <a:endParaRPr/>
          </a:p>
        </p:txBody>
      </p:sp>
      <p:sp>
        <p:nvSpPr>
          <p:cNvPr id="381" name="Google Shape;381;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5e1427166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5e1427166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I’d like you to try an example. You don’t have to get this completely done, but try to do a little bit. OK? </a:t>
            </a:r>
            <a:r>
              <a:rPr lang="sv-SE" sz="1100">
                <a:latin typeface="Arial"/>
                <a:ea typeface="Arial"/>
                <a:cs typeface="Arial"/>
                <a:sym typeface="Arial"/>
              </a:rPr>
              <a:t>You work at a company that is developing an </a:t>
            </a:r>
            <a:r>
              <a:rPr b="1" lang="sv-SE" sz="1100">
                <a:latin typeface="Arial"/>
                <a:ea typeface="Arial"/>
                <a:cs typeface="Arial"/>
                <a:sym typeface="Arial"/>
              </a:rPr>
              <a:t>operating system for smart televisions</a:t>
            </a:r>
            <a:r>
              <a:rPr lang="sv-SE" sz="1100">
                <a:latin typeface="Arial"/>
                <a:ea typeface="Arial"/>
                <a:cs typeface="Arial"/>
                <a:sym typeface="Arial"/>
              </a:rPr>
              <a:t>. You have decided to develop this as a software product line, so that you can easily provide different feature sets for different physical products.</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Analyze the domain and identify a set of features.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Model the domain with a feature diagram. </a:t>
            </a:r>
            <a:endParaRPr sz="1100">
              <a:latin typeface="Arial"/>
              <a:ea typeface="Arial"/>
              <a:cs typeface="Arial"/>
              <a:sym typeface="Arial"/>
            </a:endParaRPr>
          </a:p>
          <a:p>
            <a:pPr indent="0" lvl="0" marL="0" rtl="0" algn="just">
              <a:lnSpc>
                <a:spcPct val="115000"/>
              </a:lnSpc>
              <a:spcBef>
                <a:spcPts val="0"/>
              </a:spcBef>
              <a:spcAft>
                <a:spcPts val="0"/>
              </a:spcAft>
              <a:buNone/>
            </a:pPr>
            <a:r>
              <a:rPr lang="sv-SE" sz="1100">
                <a:latin typeface="Arial"/>
                <a:ea typeface="Arial"/>
                <a:cs typeface="Arial"/>
                <a:sym typeface="Arial"/>
              </a:rPr>
              <a:t>To analyze the domain, you may draw on your own experiences with such products, or may search the internet for examples of such products (e.g., looking at Samsung, Sony, or other manufacturer websites or at shopping websites). </a:t>
            </a:r>
            <a:endParaRPr/>
          </a:p>
        </p:txBody>
      </p:sp>
      <p:sp>
        <p:nvSpPr>
          <p:cNvPr id="388" name="Google Shape;388;gf5e1427166_0_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5e1427166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5e1427166_0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Some items to consider: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are likely to be requested by many customers?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are likely to be requested only by few customers?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could distinguish your products from the products of your competitors in this market segment?</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Do not go crazy trying to identify all features. Try to capture an interesting set of important features (15 - 25, including all options for choices).</a:t>
            </a:r>
            <a:endParaRPr sz="1100">
              <a:latin typeface="Arial"/>
              <a:ea typeface="Arial"/>
              <a:cs typeface="Arial"/>
              <a:sym typeface="Arial"/>
            </a:endParaRPr>
          </a:p>
          <a:p>
            <a:pPr indent="-298450" lvl="1" marL="9144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(don’t try to capture all media apps, for example)</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Pay attention to feature dependencies and make sure you capture relevant cross-tree constraints and model structures (mandatory, optional, mutually exclusive choice, choice of at least one).</a:t>
            </a:r>
            <a:endParaRPr/>
          </a:p>
        </p:txBody>
      </p:sp>
      <p:sp>
        <p:nvSpPr>
          <p:cNvPr id="397" name="Google Shape;397;gf5e1427166_0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f5e1427166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f5e1427166_0_5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solidFill>
                  <a:srgbClr val="131413"/>
                </a:solidFill>
                <a:latin typeface="Arial"/>
                <a:ea typeface="Arial"/>
                <a:cs typeface="Arial"/>
                <a:sym typeface="Arial"/>
              </a:rPr>
              <a:t>(give time to work on activity)</a:t>
            </a:r>
            <a:endParaRPr>
              <a:solidFill>
                <a:srgbClr val="4F4F4F"/>
              </a:solidFill>
            </a:endParaRPr>
          </a:p>
          <a:p>
            <a:pPr indent="0" lvl="0" marL="0" rtl="0" algn="l">
              <a:lnSpc>
                <a:spcPct val="115000"/>
              </a:lnSpc>
              <a:spcBef>
                <a:spcPts val="1200"/>
              </a:spcBef>
              <a:spcAft>
                <a:spcPts val="1200"/>
              </a:spcAft>
              <a:buNone/>
            </a:pPr>
            <a:r>
              <a:t/>
            </a:r>
            <a:endParaRPr sz="1000">
              <a:solidFill>
                <a:srgbClr val="131413"/>
              </a:solidFill>
              <a:latin typeface="Arial"/>
              <a:ea typeface="Arial"/>
              <a:cs typeface="Arial"/>
              <a:sym typeface="Arial"/>
            </a:endParaRPr>
          </a:p>
        </p:txBody>
      </p:sp>
      <p:sp>
        <p:nvSpPr>
          <p:cNvPr id="406" name="Google Shape;406;gf5e1427166_0_5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5e1427166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5e1427166_0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sz="1100">
                <a:latin typeface="Arial"/>
                <a:ea typeface="Arial"/>
                <a:cs typeface="Arial"/>
                <a:sym typeface="Arial"/>
              </a:rPr>
              <a:t>This is open ended, so there will be a range of answers and not a </a:t>
            </a:r>
            <a:r>
              <a:rPr lang="sv-SE" sz="1100">
                <a:latin typeface="Arial"/>
                <a:ea typeface="Arial"/>
                <a:cs typeface="Arial"/>
                <a:sym typeface="Arial"/>
              </a:rPr>
              <a:t>single</a:t>
            </a:r>
            <a:r>
              <a:rPr lang="sv-SE" sz="1100">
                <a:latin typeface="Arial"/>
                <a:ea typeface="Arial"/>
                <a:cs typeface="Arial"/>
                <a:sym typeface="Arial"/>
              </a:rPr>
              <a:t> correct one. But, here is one option you might have come up </a:t>
            </a:r>
            <a:r>
              <a:rPr lang="sv-SE" sz="1100">
                <a:latin typeface="Arial"/>
                <a:ea typeface="Arial"/>
                <a:cs typeface="Arial"/>
                <a:sym typeface="Arial"/>
              </a:rPr>
              <a:t>with</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go over, point out cross-tree constraints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20" name="Google Shape;420;gf5e1427166_0_3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f5e1427166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f5e1427166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sz="1100">
                <a:latin typeface="Arial"/>
                <a:ea typeface="Arial"/>
                <a:cs typeface="Arial"/>
                <a:sym typeface="Arial"/>
              </a:rPr>
              <a:t>This is open ended, so there will be a range of answers and not a single correct one. But, here is one option you might have come up with.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go over, cross-tree constraints, open circle = only one, closed circle = at least one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64" name="Google Shape;464;gf5e1427166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5e142716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5e1427166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510" name="Google Shape;510;gf5e1427166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420c69fc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420c69fc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 can be directly mapped to propositional formulas, defining a formal semantics of feature diagrams that we can analyze to prove our system will meet our requirements. In formulae, all feature names are interpreted as propositional variables. If the feature has been selected, the variable evaluates to true. If it is not selected, it evaluates to false. In the examples here, p, f and f_i are features. P is the parent of F.  A mandatory feature definition mandatory(p,f) between a parent feature p and a child feature f corresponds to a logical equivalence. That is, whenever the parent feature is selected, so too must the child and vice versa - the double arrow </a:t>
            </a:r>
            <a:r>
              <a:rPr lang="sv-SE">
                <a:solidFill>
                  <a:srgbClr val="4F4F4F"/>
                </a:solidFill>
              </a:rPr>
              <a:t>(in the graphical version, this is denoted by a filled bullet at the child feature f). An optional feature, denoted graphically by an empty bullet, is written as optional(p,f) and corresponds to implication. The implication states that the parent p may be chosen independently from f, but the child f can only be chosen if p is selected</a:t>
            </a:r>
            <a:endParaRPr/>
          </a:p>
        </p:txBody>
      </p:sp>
      <p:sp>
        <p:nvSpPr>
          <p:cNvPr id="517" name="Google Shape;517;ga420c69fc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5e142716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f5e142716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some terms to introduce that we can use to reason about variability. </a:t>
            </a:r>
            <a:r>
              <a:rPr lang="sv-SE" sz="1000">
                <a:latin typeface="Arial"/>
                <a:ea typeface="Arial"/>
                <a:cs typeface="Arial"/>
                <a:sym typeface="Arial"/>
              </a:rPr>
              <a:t>Variation point: the variation point describes where differences exist in the final systems (e.g. systems may differ with respect to the operating systems they rely on, with respect to whether they support a particular feature or not, which algorithm a feature uses, etc.) For example, we may have a security alarm product line that can perform different types of detection. Which are supported by a concrete alarm? This is essentially where you make a choice between the different possibilities that exist to satisfy a variation point , what we call features or sometimes variants.</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84" name="Google Shape;84;gf5e142716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a420c69fc7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a420c69fc7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he alternative constraint defines a one-out-of-many choice (xor) and is denoted by an empty arc in graphical feature diagrams. The definition alternative has as first parameter the parent feature p and as second parameter a non-empty set {f1,...,f_n} of child features. Mapped to propositional logic, this is a disjunction, in which, at least, one child feature is selected when the parent is chosen (first half of equation, go over). Additionally (second half of equation), we ensure for each pair of child features that no two child features are selected together -maintaining the exclusive choice - that adds an AND for all pairs of features saying they won’t be there together. An unrestricted choice or “or”, denoted by a filled arc in feature diagrams, defines a some-out-of-many choice. Again, the definition choice(p,{f1,...fn}) has as second parameter a non-empty set of child features. Mapped to propositional logic, the selection of p is equivalent to a disjunction of the child features, where we choose at least one - the first half of the alternative constraint. Now, these examples have been between a parent and child, but can be expressed between any pair of features. We can also define arbitrary propositional formulae between any two features. </a:t>
            </a:r>
            <a:endParaRPr/>
          </a:p>
        </p:txBody>
      </p:sp>
      <p:sp>
        <p:nvSpPr>
          <p:cNvPr id="528" name="Google Shape;528;ga420c69fc7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5e1427166_0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5e1427166_0_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cross-tree constraints can be expressed as propositional formulas, as well. In fact, they are often already specified as propositional formulas in the corresponding graphical notations, like in the examples we showed - in terms of implication, and, or, and so on. Therefore, we can directly reuse them in the logic representation as well. All formulas for cross-tree constraints are connected via conjunction (by AND), which restricts the set of possible products we can build.</a:t>
            </a:r>
            <a:endParaRPr/>
          </a:p>
          <a:p>
            <a:pPr indent="0" lvl="0" marL="0" rtl="0" algn="l">
              <a:spcBef>
                <a:spcPts val="0"/>
              </a:spcBef>
              <a:spcAft>
                <a:spcPts val="0"/>
              </a:spcAft>
              <a:buNone/>
            </a:pPr>
            <a:r>
              <a:rPr lang="sv-SE"/>
              <a:t>This means that we have a formula for each relationship between nodes in the graphical model and for each cross-tree constraint. We can join these together into a single formula that </a:t>
            </a:r>
            <a:r>
              <a:rPr lang="sv-SE"/>
              <a:t>describes</a:t>
            </a:r>
            <a:r>
              <a:rPr lang="sv-SE"/>
              <a:t> the entire model. The corresponding propositional formula of the feature constraints and the cross-tree constraints are conjoined using AND, resulting in one propositional formula that represents the semantics of the whole feature diagram. This formula can then be used in various ways to analye our product line and the products we can build.</a:t>
            </a:r>
            <a:endParaRPr/>
          </a:p>
          <a:p>
            <a:pPr indent="0" lvl="0" marL="0" rtl="0" algn="l">
              <a:spcBef>
                <a:spcPts val="0"/>
              </a:spcBef>
              <a:spcAft>
                <a:spcPts val="0"/>
              </a:spcAft>
              <a:buNone/>
            </a:pPr>
            <a:r>
              <a:rPr lang="sv-SE"/>
              <a:t>(go over formula)</a:t>
            </a:r>
            <a:endParaRPr/>
          </a:p>
        </p:txBody>
      </p:sp>
      <p:sp>
        <p:nvSpPr>
          <p:cNvPr id="537" name="Google Shape;537;gf5e1427166_0_5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420c69fc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420c69fc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 raises new challenges for establishing correctness or any kind of guarantees about programs. Testing, type checking, static analysis, or performance measurement are well-established for individual systems, but they do not scale to product lines due to the huge configuration space with a explosion of feature selections. Instead of a single product, a product line gives rise to dozens, thousands, or billions of potential products that we might want to analyze based on our selection of features. Analyzing every product in isolation, using traditional analysis methods in a brute-force fashion, will not scale: for example, HP’s product line of printer firmware has roughly 2,000 features and the Linux kernel has over 10,000 features. These numbers rule out any brute-force strategy for product-line analysis. In some cases, you can get away with testing a small subset of products.  HP’s developers derive and test firmware only for about 100 current printer models. While way more feature combinations are possible, they don’t physcally make most of those. When testing, we can alway focus on certain combinations. However, we can’t always take the selective view. For example, instead of choosing from a small set of preconfigured products, users of the Linux kernel can freely select from the 10,000 features they want to include in their kernel. In such a scenario, the Linux developers cannot predict which products need testing; users may select any product and expect it to work properly.  We need methods to analyze a whole product line (or to attain a reasonable coverage) instead of analyzing products individually. These are called variability-aware analysis. We will introduce mechanisms that are specific to product-line variability and illustrate how to extend existing mechanisms such as type checking, model checking, and static analysis to cover entire product lines.</a:t>
            </a:r>
            <a:endParaRPr/>
          </a:p>
        </p:txBody>
      </p:sp>
      <p:sp>
        <p:nvSpPr>
          <p:cNvPr id="553" name="Google Shape;553;ga420c69fc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420c69fc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420c69fc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Analyzing feature models is a good starting point for analyzing a product line, because it is well understood and comparably simple. These analyses not only provide support for reasoning about feature models themselves, but also provide a foundation for analyzing the code of a software product line later. All the analyses discussed today are concerned with the feature model (in domain analysis) and feature selections (in requirements analysis in application engineering). Among many others, feature model analyses can provide answers to the following questions: • Is a given feature selection valid for a given feature model? • Is the given feature model consistent (that is, is there at least one valid feature selection)? • Do the following assumptions hold for my feature model (testing)? • Which features are mandatory? • Which features can never be selected (dead features)? • How many valid feature selections does a given feature model have? • Are two feature models equivalent (that is, do they define the same feature selections)? • Given a partial feature selection, what other features must be included (or excluded)? • Given a partial feature selection, what features should be selected to produce the product with lowest cost, lowest size, best security, or highest performance? All of these questions can be answered with analyses of feature models and feature selections, and can be automated with tool support. Each can be encoded as a Boolean satisfiability problem that can be answered automatically with SAT solvers, </a:t>
            </a:r>
            <a:endParaRPr/>
          </a:p>
        </p:txBody>
      </p:sp>
      <p:sp>
        <p:nvSpPr>
          <p:cNvPr id="561" name="Google Shape;561;ga420c69fc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420c69fc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420c69fc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question that we can answer easily is whether a given feature selection is valid for a given feature model. To this end, we translate the feature model into a propositional formula φ (phi). A feature selection is valid if and only if the interpretation of the formula, in which we assign true for every selected feature and false otherwise, is a valid solution to the formula. In other words, we substitute every variable corresponding to a selected feature by true and every other variable by false; the selection is valid if the overall formula, φ, is true. The operation is computationally very cheap (linear in the size of φ). A typical application of this analysis is during the requirements-analysis phase of application engineering - where we are building a concrete product. When a user selects features, we can give immediate feedback whether the current selection is valid. We don’t even need a SAT solver - just plug in what we did to the formula. For example, this is implemented already in the configuration dialog of FeatureIDE (sorry for the blurry screenshot). Next to the root feature, FeatureIDE indicates whether the current selection is valid.  in addition, the red “-” shows features we cannot select given our current selections (undirected can’t be chosen because we chose directed, MST can’t be chosen because we selected directed and it needs undirected)</a:t>
            </a:r>
            <a:endParaRPr/>
          </a:p>
        </p:txBody>
      </p:sp>
      <p:sp>
        <p:nvSpPr>
          <p:cNvPr id="569" name="Google Shape;569;ga420c69fc7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420c69fc7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420c69fc7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t>
            </a:r>
            <a:r>
              <a:rPr lang="sv-SE"/>
              <a:t>we show a subset of the feature model of our graph example and its corresponding propositional formula φ (phi). (go over graph (required edge type, weights/algo options, algorithm is OR, edge type and MST type are XOR, two cross-tree constraints (cycle, MST)). This graph translates into this propositional formula, which incorporates the choice types and cross-tree constraints (go over)</a:t>
            </a:r>
            <a:endParaRPr/>
          </a:p>
        </p:txBody>
      </p:sp>
      <p:sp>
        <p:nvSpPr>
          <p:cNvPr id="578" name="Google Shape;578;ga420c69fc7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a420c69fc7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a420c69fc7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check whether {GraphLibrary, EdgeType, Directed} is a valid selection, we substitute all variables of φ with the corresponding assignment (click) (match with formula, )(F ⇒ F, if first half is false, second is too). Ok, there is a lot here that we can now simplify to make this clearer, so let’s clean it up by solving the subexpressions (click) Ok, this looks a bit cleaner. Does this work? (go over, all are true) (click) This is an acceptable feature selection. Again, no SAT solver, we can make substitutions of true and false and check the result of evaluating the complete formula assignment. Let’s try another</a:t>
            </a:r>
            <a:endParaRPr/>
          </a:p>
        </p:txBody>
      </p:sp>
      <p:sp>
        <p:nvSpPr>
          <p:cNvPr id="586" name="Google Shape;586;ga420c69fc7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420c69fc7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420c69fc7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want to see if</a:t>
            </a:r>
            <a:r>
              <a:rPr lang="sv-SE"/>
              <a:t> {GraphLibrary, EdgeType, Directed, Undirect} is a valid selection. We again start with substituting all variables of φ with the corresponding assignment (click) (match with formula, ) Now, again let’s clean it up by solving the subexpressions (click) Ok, cleaner. Does this work? (go over, NOT all are true - violate the constraint on both odirected and undirected being true at once) (click) This is not an acceptable feature selection. Again, make substitutions of true and false and check the result of evaluating the complete formula assignment and see if it works</a:t>
            </a:r>
            <a:endParaRPr/>
          </a:p>
        </p:txBody>
      </p:sp>
      <p:sp>
        <p:nvSpPr>
          <p:cNvPr id="598" name="Google Shape;598;ga420c69fc7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f5e1427166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f5e1427166_0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f5e1427166_0_4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5e142716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5e1427166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also need to discuss the dependencies introduced by a variation point. </a:t>
            </a:r>
            <a:r>
              <a:rPr lang="sv-SE" sz="1100">
                <a:latin typeface="Arial"/>
                <a:ea typeface="Arial"/>
                <a:cs typeface="Arial"/>
                <a:sym typeface="Arial"/>
              </a:rPr>
              <a:t> </a:t>
            </a:r>
            <a:r>
              <a:rPr lang="sv-SE" sz="1000">
                <a:solidFill>
                  <a:srgbClr val="131413"/>
                </a:solidFill>
                <a:latin typeface="Arial"/>
                <a:ea typeface="Arial"/>
                <a:cs typeface="Arial"/>
                <a:sym typeface="Arial"/>
              </a:rPr>
              <a:t>Not all feature selections are valid and specify meaningful products, and two types of dependencies are used to decide what is a legal selection. First, </a:t>
            </a:r>
            <a:r>
              <a:rPr lang="sv-SE" sz="1000">
                <a:latin typeface="Arial"/>
                <a:ea typeface="Arial"/>
                <a:cs typeface="Arial"/>
                <a:sym typeface="Arial"/>
              </a:rPr>
              <a:t>Variability dependencies are how we denote the different choices (features) that are possible to fill a single variation point. This generally refers to the number of features that can be selected simultaneously (e.g. a program may support e-mail, text, phone for delivering a notification). We also note which features are mandatory and which are optional add-ons. In the last slide, we had that security alarm. You might require that all models have a camera, while making the motion detection feature optional.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Feature dependencies describe dependencies among certain feature selections. the selection of a specific feature may require the selection of another feature (perhaps for a different variation point, but somewhere in the concrete system, choosing one feature requires also choosing another). Or the selection of a specific feature may prohibit the selection of another feature (perhaps for a different variation point). </a:t>
            </a:r>
            <a:r>
              <a:rPr lang="sv-SE" sz="1000">
                <a:solidFill>
                  <a:srgbClr val="131413"/>
                </a:solidFill>
                <a:latin typeface="Arial"/>
                <a:ea typeface="Arial"/>
                <a:cs typeface="Arial"/>
                <a:sym typeface="Arial"/>
              </a:rPr>
              <a:t>We talked about that security alarm earlier. We have different concrete products that have different selections of detection features. One has a camera, another has a camera and motion detecter, and another has a motion detecter and microphone. Maybe we can’t get one with a microphone and camera. That is an invalid selection. Feature dependencies are modeled explicitly in product lines as part of feature modeling, which we discuss next class.</a:t>
            </a:r>
            <a:endParaRPr sz="1000">
              <a:latin typeface="Arial"/>
              <a:ea typeface="Arial"/>
              <a:cs typeface="Arial"/>
              <a:sym typeface="Arial"/>
            </a:endParaRPr>
          </a:p>
        </p:txBody>
      </p:sp>
      <p:sp>
        <p:nvSpPr>
          <p:cNvPr id="93" name="Google Shape;93;gf5e1427166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ab111edae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ab111edae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e142716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5e1427166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sv-SE" sz="1000">
                <a:solidFill>
                  <a:srgbClr val="0000FF"/>
                </a:solidFill>
                <a:latin typeface="Arial"/>
                <a:ea typeface="Arial"/>
                <a:cs typeface="Arial"/>
                <a:sym typeface="Arial"/>
              </a:rPr>
              <a:t>Features </a:t>
            </a:r>
            <a:r>
              <a:rPr lang="sv-SE" sz="1000">
                <a:solidFill>
                  <a:srgbClr val="131413"/>
                </a:solidFill>
                <a:latin typeface="Arial"/>
                <a:ea typeface="Arial"/>
                <a:cs typeface="Arial"/>
                <a:sym typeface="Arial"/>
              </a:rPr>
              <a:t>are the concerns of primary interest in product-line engineering. A </a:t>
            </a:r>
            <a:r>
              <a:rPr i="1" lang="sv-SE" sz="1000">
                <a:solidFill>
                  <a:srgbClr val="0000FF"/>
                </a:solidFill>
                <a:latin typeface="Arial"/>
                <a:ea typeface="Arial"/>
                <a:cs typeface="Arial"/>
                <a:sym typeface="Arial"/>
              </a:rPr>
              <a:t>feature </a:t>
            </a:r>
            <a:r>
              <a:rPr lang="sv-SE" sz="1000">
                <a:solidFill>
                  <a:srgbClr val="131413"/>
                </a:solidFill>
                <a:latin typeface="Arial"/>
                <a:ea typeface="Arial"/>
                <a:cs typeface="Arial"/>
                <a:sym typeface="Arial"/>
              </a:rPr>
              <a:t>is a end-user-visible - that’s key - characteristic or behavior of the system (2). Features are used in product-line engineering to specify and communicate commonalities and variabilities, the differences, of the products between stakeholders and designers, and to guide structure, reuse, and variation across all phases of the development life cycle. The product portfolio of a product line is defined by its features and their relations. A specific product is identified by a subset of features, called a </a:t>
            </a:r>
            <a:r>
              <a:rPr i="1" lang="sv-SE" sz="1000">
                <a:solidFill>
                  <a:srgbClr val="0000FF"/>
                </a:solidFill>
                <a:latin typeface="Arial"/>
                <a:ea typeface="Arial"/>
                <a:cs typeface="Arial"/>
                <a:sym typeface="Arial"/>
              </a:rPr>
              <a:t>feature selection</a:t>
            </a:r>
            <a:r>
              <a:rPr lang="sv-SE" sz="1000">
                <a:solidFill>
                  <a:srgbClr val="131413"/>
                </a:solidFill>
                <a:latin typeface="Arial"/>
                <a:ea typeface="Arial"/>
                <a:cs typeface="Arial"/>
                <a:sym typeface="Arial"/>
              </a:rPr>
              <a:t>. A </a:t>
            </a:r>
            <a:r>
              <a:rPr i="1" lang="sv-SE" sz="1000">
                <a:solidFill>
                  <a:srgbClr val="0000FF"/>
                </a:solidFill>
                <a:latin typeface="Arial"/>
                <a:ea typeface="Arial"/>
                <a:cs typeface="Arial"/>
                <a:sym typeface="Arial"/>
              </a:rPr>
              <a:t>product </a:t>
            </a:r>
            <a:r>
              <a:rPr lang="sv-SE" sz="1000">
                <a:solidFill>
                  <a:srgbClr val="131413"/>
                </a:solidFill>
                <a:latin typeface="Arial"/>
                <a:ea typeface="Arial"/>
                <a:cs typeface="Arial"/>
                <a:sym typeface="Arial"/>
              </a:rPr>
              <a:t>of a product line is specified by a valid feature selection (a subset of the features of the product line). A feature selection is </a:t>
            </a:r>
            <a:r>
              <a:rPr i="1" lang="sv-SE" sz="1000">
                <a:solidFill>
                  <a:srgbClr val="0000FF"/>
                </a:solidFill>
                <a:latin typeface="Arial"/>
                <a:ea typeface="Arial"/>
                <a:cs typeface="Arial"/>
                <a:sym typeface="Arial"/>
              </a:rPr>
              <a:t>valid </a:t>
            </a:r>
            <a:r>
              <a:rPr lang="sv-SE" sz="1000">
                <a:solidFill>
                  <a:srgbClr val="131413"/>
                </a:solidFill>
                <a:latin typeface="Arial"/>
                <a:ea typeface="Arial"/>
                <a:cs typeface="Arial"/>
                <a:sym typeface="Arial"/>
              </a:rPr>
              <a:t>if and only if it fulfills all variability and </a:t>
            </a:r>
            <a:r>
              <a:rPr i="1" lang="sv-SE" sz="1000">
                <a:solidFill>
                  <a:srgbClr val="0000FF"/>
                </a:solidFill>
                <a:latin typeface="Arial"/>
                <a:ea typeface="Arial"/>
                <a:cs typeface="Arial"/>
                <a:sym typeface="Arial"/>
              </a:rPr>
              <a:t>feature dependencies</a:t>
            </a: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p:txBody>
      </p:sp>
      <p:sp>
        <p:nvSpPr>
          <p:cNvPr id="101" name="Google Shape;101;gf5e1427166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5e142716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5e142716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Modeling the possible variability is a crucial step in product-line development. There are many different approaches of variability modeling, each with a slightly different focus and goal. A common approach is to express variability in terms of common and optional features, a process called </a:t>
            </a:r>
            <a:r>
              <a:rPr i="1" lang="sv-SE" sz="1000">
                <a:solidFill>
                  <a:srgbClr val="0000FF"/>
                </a:solidFill>
                <a:latin typeface="Arial"/>
                <a:ea typeface="Arial"/>
                <a:cs typeface="Arial"/>
                <a:sym typeface="Arial"/>
              </a:rPr>
              <a:t>feature modeling</a:t>
            </a:r>
            <a:r>
              <a:rPr lang="sv-SE" sz="1000">
                <a:solidFill>
                  <a:srgbClr val="131413"/>
                </a:solidFill>
                <a:latin typeface="Arial"/>
                <a:ea typeface="Arial"/>
                <a:cs typeface="Arial"/>
                <a:sym typeface="Arial"/>
              </a:rPr>
              <a:t>. </a:t>
            </a:r>
            <a:r>
              <a:rPr i="1" lang="sv-SE" sz="1000">
                <a:solidFill>
                  <a:srgbClr val="131413"/>
                </a:solidFill>
                <a:latin typeface="Arial"/>
                <a:ea typeface="Arial"/>
                <a:cs typeface="Arial"/>
                <a:sym typeface="Arial"/>
              </a:rPr>
              <a:t>A</a:t>
            </a:r>
            <a:r>
              <a:rPr i="1" lang="sv-SE" sz="1000">
                <a:solidFill>
                  <a:srgbClr val="131413"/>
                </a:solidFill>
                <a:latin typeface="Arial"/>
                <a:ea typeface="Arial"/>
                <a:cs typeface="Arial"/>
                <a:sym typeface="Arial"/>
              </a:rPr>
              <a:t> feature model documents a product line’s variability</a:t>
            </a:r>
            <a:r>
              <a:rPr lang="sv-SE" sz="1000">
                <a:solidFill>
                  <a:srgbClr val="131413"/>
                </a:solidFill>
                <a:latin typeface="Arial"/>
                <a:ea typeface="Arial"/>
                <a:cs typeface="Arial"/>
                <a:sym typeface="Arial"/>
              </a:rPr>
              <a:t>. It specifies the set of valid products that we can create, based on the constraints between features at a single variation point or across multiple variation points, specified in a hierarchical manner. Feature models take two forms, both of which we will discuss. First is a graphical form, called a feature diagram, where we create an expanding hierarchy of variation points and the features to fill them, expressed along with additional constraints between these features. This allows us to quickly understand how our common platform can create a variety of real products, and to quickly understand what products represent a valid configuration of the feature model. Besides introducing the graphical language of feature diagrams, we also connect the graphical representation to a formal representation that is the basis of engineering tools that can quickly be used to answer questions about our planned product line - are particular configuratinos valid, are there constraints that are specified incorrectly, what code connects to particular features, and so on.</a:t>
            </a:r>
            <a:endParaRPr/>
          </a:p>
        </p:txBody>
      </p:sp>
      <p:sp>
        <p:nvSpPr>
          <p:cNvPr id="109" name="Google Shape;109;gf5e142716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today we’re going to examine how feature models are specified visually, using feature diagrams, and then in a form we can analyze using propositional logic.  Propositional logic enables us to use automated tools such as SAT solvers to test interesting properties, such as checking validity of feature models and feature selections, detecting dead features, and comparing feature models. Today we will introduce modeling, and next class, we will look at some of the things you can do with these models to make sure your system is specified correctly as these models grow in complexity and as you impose more constraints on features.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451feef84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451feef84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126" name="Google Shape;126;ga451feef84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e1427166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5e1427166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feature model documents the features of a product line and their relationships. Let us start with the features. Any end-user-visible characteristic or behavior of a system is a feature, but we are usually referring to a function of the software. A feature can be mandatory - always part of a product, mandatory in some circumstances - so, mandatory based on the other features we select -  or optionally selected. A feature can be connected to another feature through different relationships, and </a:t>
            </a:r>
            <a:r>
              <a:rPr lang="sv-SE" sz="1000">
                <a:solidFill>
                  <a:srgbClr val="131413"/>
                </a:solidFill>
                <a:latin typeface="Arial"/>
                <a:ea typeface="Arial"/>
                <a:cs typeface="Arial"/>
                <a:sym typeface="Arial"/>
              </a:rPr>
              <a:t>Features are not always freely combinable. Not all features may be compatible, and some features may require the presence of other features (for example, “</a:t>
            </a:r>
            <a:r>
              <a:rPr lang="sv-SE" sz="800">
                <a:solidFill>
                  <a:srgbClr val="4F4F4F"/>
                </a:solidFill>
                <a:latin typeface="Arial"/>
                <a:ea typeface="Arial"/>
                <a:cs typeface="Arial"/>
                <a:sym typeface="Arial"/>
              </a:rPr>
              <a:t>A </a:t>
            </a:r>
            <a:r>
              <a:rPr lang="sv-SE" sz="1000">
                <a:solidFill>
                  <a:srgbClr val="131413"/>
                </a:solidFill>
                <a:latin typeface="Arial"/>
                <a:ea typeface="Arial"/>
                <a:cs typeface="Arial"/>
                <a:sym typeface="Arial"/>
              </a:rPr>
              <a:t>must always be selected” and “</a:t>
            </a:r>
            <a:r>
              <a:rPr lang="sv-SE" sz="800">
                <a:solidFill>
                  <a:srgbClr val="4F4F4F"/>
                </a:solidFill>
                <a:latin typeface="Arial"/>
                <a:ea typeface="Arial"/>
                <a:cs typeface="Arial"/>
                <a:sym typeface="Arial"/>
              </a:rPr>
              <a:t>B </a:t>
            </a:r>
            <a:r>
              <a:rPr lang="sv-SE" sz="1000">
                <a:solidFill>
                  <a:srgbClr val="131413"/>
                </a:solidFill>
                <a:latin typeface="Arial"/>
                <a:ea typeface="Arial"/>
                <a:cs typeface="Arial"/>
                <a:sym typeface="Arial"/>
              </a:rPr>
              <a:t>implies </a:t>
            </a:r>
            <a:r>
              <a:rPr lang="sv-SE" sz="800">
                <a:solidFill>
                  <a:srgbClr val="4F4F4F"/>
                </a:solidFill>
                <a:latin typeface="Arial"/>
                <a:ea typeface="Arial"/>
                <a:cs typeface="Arial"/>
                <a:sym typeface="Arial"/>
              </a:rPr>
              <a:t>C</a:t>
            </a:r>
            <a:r>
              <a:rPr lang="sv-SE" sz="1000">
                <a:solidFill>
                  <a:srgbClr val="131413"/>
                </a:solidFill>
                <a:latin typeface="Arial"/>
                <a:ea typeface="Arial"/>
                <a:cs typeface="Arial"/>
                <a:sym typeface="Arial"/>
              </a:rPr>
              <a:t>”). </a:t>
            </a:r>
            <a:r>
              <a:rPr lang="sv-SE"/>
              <a:t>if we select one feature for a </a:t>
            </a:r>
            <a:r>
              <a:rPr lang="sv-SE"/>
              <a:t>product</a:t>
            </a:r>
            <a:r>
              <a:rPr lang="sv-SE"/>
              <a:t>, this may enable the option of including a second feature. Alternatively, selecting one feature may REQUIRE the selection of a second feature. Earlier, we mentioned variation points where we choose between different options. A variation point is a feature, with multiple options connected to it and the ability to choose one or more of these options. A </a:t>
            </a:r>
            <a:r>
              <a:rPr lang="sv-SE" sz="1000">
                <a:solidFill>
                  <a:srgbClr val="131413"/>
                </a:solidFill>
                <a:latin typeface="Arial"/>
                <a:ea typeface="Arial"/>
                <a:cs typeface="Arial"/>
                <a:sym typeface="Arial"/>
              </a:rPr>
              <a:t>feature model describes relationships between features and defines which feature selections are </a:t>
            </a:r>
            <a:r>
              <a:rPr i="1" lang="sv-SE" sz="1000">
                <a:solidFill>
                  <a:srgbClr val="0000FF"/>
                </a:solidFill>
                <a:latin typeface="Arial"/>
                <a:ea typeface="Arial"/>
                <a:cs typeface="Arial"/>
                <a:sym typeface="Arial"/>
              </a:rPr>
              <a:t>valid</a:t>
            </a:r>
            <a:r>
              <a:rPr lang="sv-SE" sz="1000">
                <a:solidFill>
                  <a:srgbClr val="131413"/>
                </a:solidFill>
                <a:latin typeface="Arial"/>
                <a:ea typeface="Arial"/>
                <a:cs typeface="Arial"/>
                <a:sym typeface="Arial"/>
              </a:rPr>
              <a:t>.</a:t>
            </a:r>
            <a:endParaRPr/>
          </a:p>
        </p:txBody>
      </p:sp>
      <p:sp>
        <p:nvSpPr>
          <p:cNvPr id="133" name="Google Shape;133;gf5e1427166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bit.ly/3H0wF2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bit.ly/3H0wF2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hyperlink" Target="https://bit.ly/3H0wF2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Feature Modeling</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9, 2021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Features</a:t>
            </a:r>
            <a:endParaRPr/>
          </a:p>
        </p:txBody>
      </p:sp>
      <p:sp>
        <p:nvSpPr>
          <p:cNvPr id="145" name="Google Shape;14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Aspects of the domain reflected in the software.</a:t>
            </a:r>
            <a:endParaRPr/>
          </a:p>
          <a:p>
            <a:pPr indent="-368300" lvl="1" marL="914400" rtl="0" algn="l">
              <a:spcBef>
                <a:spcPts val="500"/>
              </a:spcBef>
              <a:spcAft>
                <a:spcPts val="0"/>
              </a:spcAft>
              <a:buSzPts val="2200"/>
              <a:buChar char="•"/>
            </a:pPr>
            <a:r>
              <a:rPr lang="sv-SE"/>
              <a:t>Externally-visible functions of software.</a:t>
            </a:r>
            <a:endParaRPr/>
          </a:p>
          <a:p>
            <a:pPr indent="-368300" lvl="1" marL="914400" rtl="0" algn="l">
              <a:spcBef>
                <a:spcPts val="500"/>
              </a:spcBef>
              <a:spcAft>
                <a:spcPts val="0"/>
              </a:spcAft>
              <a:buSzPts val="2200"/>
              <a:buChar char="•"/>
            </a:pPr>
            <a:r>
              <a:rPr lang="sv-SE"/>
              <a:t>Aspects of non-functional behavior that can be controlled.</a:t>
            </a:r>
            <a:endParaRPr/>
          </a:p>
          <a:p>
            <a:pPr indent="-342900" lvl="2" marL="1371600" rtl="0" algn="l">
              <a:spcBef>
                <a:spcPts val="500"/>
              </a:spcBef>
              <a:spcAft>
                <a:spcPts val="0"/>
              </a:spcAft>
              <a:buSzPts val="1800"/>
              <a:buChar char="•"/>
            </a:pPr>
            <a:r>
              <a:rPr lang="sv-SE"/>
              <a:t>“Precision Mode” vs “Battery-</a:t>
            </a:r>
            <a:r>
              <a:rPr lang="sv-SE"/>
              <a:t>Preserving</a:t>
            </a:r>
            <a:r>
              <a:rPr lang="sv-SE"/>
              <a:t> Mode”</a:t>
            </a:r>
            <a:endParaRPr/>
          </a:p>
          <a:p>
            <a:pPr indent="-393700" lvl="0" marL="457200" rtl="0" algn="l">
              <a:spcBef>
                <a:spcPts val="1000"/>
              </a:spcBef>
              <a:spcAft>
                <a:spcPts val="0"/>
              </a:spcAft>
              <a:buSzPts val="2600"/>
              <a:buChar char="•"/>
            </a:pPr>
            <a:r>
              <a:rPr lang="sv-SE"/>
              <a:t>Must represent a </a:t>
            </a:r>
            <a:r>
              <a:rPr b="1" lang="sv-SE"/>
              <a:t>distinct</a:t>
            </a:r>
            <a:r>
              <a:rPr lang="sv-SE"/>
              <a:t> and </a:t>
            </a:r>
            <a:r>
              <a:rPr b="1" lang="sv-SE"/>
              <a:t>well-understood</a:t>
            </a:r>
            <a:r>
              <a:rPr lang="sv-SE"/>
              <a:t> aspect of the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2" name="Google Shape;152;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Understanding a Feature</a:t>
            </a:r>
            <a:endParaRPr/>
          </a:p>
        </p:txBody>
      </p:sp>
      <p:sp>
        <p:nvSpPr>
          <p:cNvPr id="153" name="Google Shape;153;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To model a feature, consider:</a:t>
            </a:r>
            <a:endParaRPr sz="2400"/>
          </a:p>
          <a:p>
            <a:pPr indent="-355600" lvl="1" marL="914400" rtl="0" algn="l">
              <a:spcBef>
                <a:spcPts val="500"/>
              </a:spcBef>
              <a:spcAft>
                <a:spcPts val="0"/>
              </a:spcAft>
              <a:buSzPts val="2000"/>
              <a:buChar char="•"/>
            </a:pPr>
            <a:r>
              <a:rPr lang="sv-SE" sz="2000"/>
              <a:t>Description and requirements</a:t>
            </a:r>
            <a:endParaRPr sz="2000"/>
          </a:p>
          <a:p>
            <a:pPr indent="-355600" lvl="1" marL="914400" rtl="0" algn="l">
              <a:spcBef>
                <a:spcPts val="500"/>
              </a:spcBef>
              <a:spcAft>
                <a:spcPts val="0"/>
              </a:spcAft>
              <a:buSzPts val="2000"/>
              <a:buChar char="•"/>
            </a:pPr>
            <a:r>
              <a:rPr lang="sv-SE" sz="2000"/>
              <a:t>Relationship to other features </a:t>
            </a:r>
            <a:endParaRPr sz="2000"/>
          </a:p>
          <a:p>
            <a:pPr indent="-330200" lvl="2" marL="1371600" rtl="0" algn="l">
              <a:spcBef>
                <a:spcPts val="500"/>
              </a:spcBef>
              <a:spcAft>
                <a:spcPts val="0"/>
              </a:spcAft>
              <a:buSzPts val="1600"/>
              <a:buChar char="•"/>
            </a:pPr>
            <a:r>
              <a:rPr lang="sv-SE" sz="1600"/>
              <a:t>(hierarchy, ordering, grouping)</a:t>
            </a:r>
            <a:endParaRPr sz="1600"/>
          </a:p>
          <a:p>
            <a:pPr indent="-355600" lvl="1" marL="914400" rtl="0" algn="l">
              <a:spcBef>
                <a:spcPts val="500"/>
              </a:spcBef>
              <a:spcAft>
                <a:spcPts val="0"/>
              </a:spcAft>
              <a:buSzPts val="2000"/>
              <a:buChar char="•"/>
            </a:pPr>
            <a:r>
              <a:rPr lang="sv-SE" sz="2000"/>
              <a:t>External dependencies (hardware, software)</a:t>
            </a:r>
            <a:endParaRPr sz="2000"/>
          </a:p>
          <a:p>
            <a:pPr indent="-355600" lvl="1" marL="914400" rtl="0" algn="l">
              <a:spcBef>
                <a:spcPts val="500"/>
              </a:spcBef>
              <a:spcAft>
                <a:spcPts val="0"/>
              </a:spcAft>
              <a:buSzPts val="2000"/>
              <a:buChar char="•"/>
            </a:pPr>
            <a:r>
              <a:rPr lang="sv-SE" sz="2000"/>
              <a:t>Configuration knowledge (activated by default?)</a:t>
            </a:r>
            <a:endParaRPr sz="2000"/>
          </a:p>
          <a:p>
            <a:pPr indent="-355600" lvl="1" marL="914400" rtl="0" algn="l">
              <a:spcBef>
                <a:spcPts val="500"/>
              </a:spcBef>
              <a:spcAft>
                <a:spcPts val="0"/>
              </a:spcAft>
              <a:buSzPts val="2000"/>
              <a:buChar char="•"/>
            </a:pPr>
            <a:r>
              <a:rPr lang="sv-SE" sz="2000"/>
              <a:t>Constraints (requires feature X, excludes Y)</a:t>
            </a:r>
            <a:endParaRPr sz="2000"/>
          </a:p>
          <a:p>
            <a:pPr indent="-355600" lvl="1" marL="914400" rtl="0" algn="l">
              <a:spcBef>
                <a:spcPts val="500"/>
              </a:spcBef>
              <a:spcAft>
                <a:spcPts val="0"/>
              </a:spcAft>
              <a:buSzPts val="2000"/>
              <a:buChar char="•"/>
            </a:pPr>
            <a:r>
              <a:rPr lang="sv-SE" sz="2000"/>
              <a:t>Effect on non-functional properties</a:t>
            </a:r>
            <a:endParaRPr sz="2000"/>
          </a:p>
          <a:p>
            <a:pPr indent="-355600" lvl="1" marL="914400" rtl="0" algn="l">
              <a:spcBef>
                <a:spcPts val="500"/>
              </a:spcBef>
              <a:spcAft>
                <a:spcPts val="0"/>
              </a:spcAft>
              <a:buSzPts val="2000"/>
              <a:buChar char="•"/>
            </a:pPr>
            <a:r>
              <a:rPr lang="sv-SE" sz="2000"/>
              <a:t>Attributes (number, parameters)</a:t>
            </a:r>
            <a:endParaRPr sz="2000"/>
          </a:p>
          <a:p>
            <a:pPr indent="-355600" lvl="1" marL="914400" rtl="0" algn="l">
              <a:spcBef>
                <a:spcPts val="500"/>
              </a:spcBef>
              <a:spcAft>
                <a:spcPts val="0"/>
              </a:spcAft>
              <a:buSzPts val="2000"/>
              <a:buChar char="•"/>
            </a:pPr>
            <a:r>
              <a:rPr lang="sv-SE" sz="2000"/>
              <a:t>Potential feature interactions.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0" name="Google Shape;16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a:t>
            </a:r>
            <a:endParaRPr/>
          </a:p>
        </p:txBody>
      </p:sp>
      <p:pic>
        <p:nvPicPr>
          <p:cNvPr id="161" name="Google Shape;161;p23"/>
          <p:cNvPicPr preferRelativeResize="0"/>
          <p:nvPr/>
        </p:nvPicPr>
        <p:blipFill>
          <a:blip r:embed="rId3">
            <a:alphaModFix/>
          </a:blip>
          <a:stretch>
            <a:fillRect/>
          </a:stretch>
        </p:blipFill>
        <p:spPr>
          <a:xfrm>
            <a:off x="722275" y="2467888"/>
            <a:ext cx="2571750" cy="2162175"/>
          </a:xfrm>
          <a:prstGeom prst="rect">
            <a:avLst/>
          </a:prstGeom>
          <a:noFill/>
          <a:ln>
            <a:noFill/>
          </a:ln>
        </p:spPr>
      </p:pic>
      <p:sp>
        <p:nvSpPr>
          <p:cNvPr id="162" name="Google Shape;162;p23"/>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163" name="Google Shape;163;p23"/>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a:t>
            </a:r>
            <a:r>
              <a:rPr lang="sv-SE"/>
              <a:t>Feature</a:t>
            </a:r>
            <a:endParaRPr/>
          </a:p>
        </p:txBody>
      </p:sp>
      <p:sp>
        <p:nvSpPr>
          <p:cNvPr id="164" name="Google Shape;164;p23"/>
          <p:cNvSpPr txBox="1"/>
          <p:nvPr>
            <p:ph idx="1" type="body"/>
          </p:nvPr>
        </p:nvSpPr>
        <p:spPr>
          <a:xfrm>
            <a:off x="3512800" y="1604063"/>
            <a:ext cx="5334300" cy="3009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Tree </a:t>
            </a:r>
            <a:r>
              <a:rPr lang="sv-SE" sz="2200"/>
              <a:t>where</a:t>
            </a:r>
            <a:r>
              <a:rPr lang="sv-SE" sz="2200"/>
              <a:t> nodes represent features.</a:t>
            </a:r>
            <a:endParaRPr sz="2200"/>
          </a:p>
          <a:p>
            <a:pPr indent="-368300" lvl="0" marL="457200" rtl="0" algn="l">
              <a:spcBef>
                <a:spcPts val="1000"/>
              </a:spcBef>
              <a:spcAft>
                <a:spcPts val="0"/>
              </a:spcAft>
              <a:buSzPts val="2200"/>
              <a:buChar char="•"/>
            </a:pPr>
            <a:r>
              <a:rPr lang="sv-SE" sz="2200"/>
              <a:t>Shows parent-child relationship.</a:t>
            </a:r>
            <a:endParaRPr sz="2200"/>
          </a:p>
          <a:p>
            <a:pPr indent="-368300" lvl="1" marL="914400" rtl="0" algn="l">
              <a:spcBef>
                <a:spcPts val="500"/>
              </a:spcBef>
              <a:spcAft>
                <a:spcPts val="0"/>
              </a:spcAft>
              <a:buSzPts val="2200"/>
              <a:buChar char="•"/>
            </a:pPr>
            <a:r>
              <a:rPr lang="sv-SE"/>
              <a:t>F can only be selected when P is selected.</a:t>
            </a:r>
            <a:endParaRPr/>
          </a:p>
          <a:p>
            <a:pPr indent="-368300" lvl="1" marL="914400" rtl="0" algn="l">
              <a:spcBef>
                <a:spcPts val="500"/>
              </a:spcBef>
              <a:spcAft>
                <a:spcPts val="0"/>
              </a:spcAft>
              <a:buSzPts val="2200"/>
              <a:buChar char="•"/>
            </a:pPr>
            <a:r>
              <a:rPr lang="sv-SE"/>
              <a:t>Parent tends to be more general, child is more specific.</a:t>
            </a:r>
            <a:endParaRPr/>
          </a:p>
          <a:p>
            <a:pPr indent="-342900" lvl="2" marL="1371600" rtl="0" algn="l">
              <a:spcBef>
                <a:spcPts val="500"/>
              </a:spcBef>
              <a:spcAft>
                <a:spcPts val="0"/>
              </a:spcAft>
              <a:buSzPts val="1800"/>
              <a:buChar char="•"/>
            </a:pPr>
            <a:r>
              <a:rPr lang="sv-SE"/>
              <a:t>Parent - Sensor, Child - RADAR</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1" name="Google Shape;17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a:t>
            </a:r>
            <a:endParaRPr/>
          </a:p>
        </p:txBody>
      </p:sp>
      <p:pic>
        <p:nvPicPr>
          <p:cNvPr id="172" name="Google Shape;172;p24"/>
          <p:cNvPicPr preferRelativeResize="0"/>
          <p:nvPr/>
        </p:nvPicPr>
        <p:blipFill>
          <a:blip r:embed="rId3">
            <a:alphaModFix/>
          </a:blip>
          <a:stretch>
            <a:fillRect/>
          </a:stretch>
        </p:blipFill>
        <p:spPr>
          <a:xfrm>
            <a:off x="722275" y="2467888"/>
            <a:ext cx="2571750" cy="2162175"/>
          </a:xfrm>
          <a:prstGeom prst="rect">
            <a:avLst/>
          </a:prstGeom>
          <a:noFill/>
          <a:ln>
            <a:noFill/>
          </a:ln>
        </p:spPr>
      </p:pic>
      <p:pic>
        <p:nvPicPr>
          <p:cNvPr id="173" name="Google Shape;173;p24"/>
          <p:cNvPicPr preferRelativeResize="0"/>
          <p:nvPr/>
        </p:nvPicPr>
        <p:blipFill>
          <a:blip r:embed="rId4">
            <a:alphaModFix/>
          </a:blip>
          <a:stretch>
            <a:fillRect/>
          </a:stretch>
        </p:blipFill>
        <p:spPr>
          <a:xfrm>
            <a:off x="4173949" y="1282399"/>
            <a:ext cx="2655340" cy="3480300"/>
          </a:xfrm>
          <a:prstGeom prst="rect">
            <a:avLst/>
          </a:prstGeom>
          <a:noFill/>
          <a:ln>
            <a:noFill/>
          </a:ln>
        </p:spPr>
      </p:pic>
      <p:sp>
        <p:nvSpPr>
          <p:cNvPr id="174" name="Google Shape;174;p24"/>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175" name="Google Shape;175;p24"/>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
        <p:nvSpPr>
          <p:cNvPr id="176" name="Google Shape;176;p24"/>
          <p:cNvSpPr/>
          <p:nvPr/>
        </p:nvSpPr>
        <p:spPr>
          <a:xfrm>
            <a:off x="6455550" y="884950"/>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Alternative</a:t>
            </a:r>
            <a:r>
              <a:rPr lang="sv-SE"/>
              <a:t> (m</a:t>
            </a:r>
            <a:r>
              <a:rPr lang="sv-SE"/>
              <a:t>utually exclusive choice): Choose </a:t>
            </a:r>
            <a:r>
              <a:rPr i="1" lang="sv-SE"/>
              <a:t>exactly</a:t>
            </a:r>
            <a:r>
              <a:rPr lang="sv-SE"/>
              <a:t> one </a:t>
            </a:r>
            <a:endParaRPr/>
          </a:p>
        </p:txBody>
      </p:sp>
      <p:sp>
        <p:nvSpPr>
          <p:cNvPr id="177" name="Google Shape;177;p24"/>
          <p:cNvSpPr/>
          <p:nvPr/>
        </p:nvSpPr>
        <p:spPr>
          <a:xfrm>
            <a:off x="6455550" y="2994975"/>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Or:</a:t>
            </a:r>
            <a:r>
              <a:rPr lang="sv-SE"/>
              <a:t> </a:t>
            </a:r>
            <a:r>
              <a:rPr lang="sv-SE"/>
              <a:t>Choose </a:t>
            </a:r>
            <a:r>
              <a:rPr b="1" lang="sv-SE"/>
              <a:t>at least</a:t>
            </a:r>
            <a:r>
              <a:rPr lang="sv-SE"/>
              <a:t> one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4" name="Google Shape;18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Cross-Tree Constraints</a:t>
            </a:r>
            <a:endParaRPr/>
          </a:p>
        </p:txBody>
      </p:sp>
      <p:sp>
        <p:nvSpPr>
          <p:cNvPr id="185" name="Google Shape;18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Cross-tree Constraints</a:t>
            </a:r>
            <a:r>
              <a:rPr lang="sv-SE"/>
              <a:t> are predicates imposing constraints between features.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DataDictionary ⇒ String</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(Storing a data dictionary </a:t>
            </a:r>
            <a:r>
              <a:rPr b="1" lang="sv-SE"/>
              <a:t>requires</a:t>
            </a:r>
            <a:r>
              <a:rPr lang="sv-SE"/>
              <a:t> support for strings)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MinimumSpanningTree</a:t>
            </a:r>
            <a:r>
              <a:rPr lang="sv-SE">
                <a:latin typeface="Consolas"/>
                <a:ea typeface="Consolas"/>
                <a:cs typeface="Consolas"/>
                <a:sym typeface="Consolas"/>
              </a:rPr>
              <a:t> ⇒ Undirected ∧ Weighted</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(Computing a Minimum Spanning Tree </a:t>
            </a:r>
            <a:r>
              <a:rPr b="1" lang="sv-SE"/>
              <a:t>requires</a:t>
            </a:r>
            <a:r>
              <a:rPr lang="sv-SE"/>
              <a:t> support for undirected</a:t>
            </a:r>
            <a:r>
              <a:rPr b="1" lang="sv-SE"/>
              <a:t> and </a:t>
            </a:r>
            <a:r>
              <a:rPr lang="sv-SE"/>
              <a:t>weighted edges)</a:t>
            </a:r>
            <a:endParaRPr/>
          </a:p>
          <a:p>
            <a:pPr indent="-368300" lvl="1" marL="914400" rtl="0" algn="l">
              <a:spcBef>
                <a:spcPts val="500"/>
              </a:spcBef>
              <a:spcAft>
                <a:spcPts val="0"/>
              </a:spcAft>
              <a:buSzPts val="2200"/>
              <a:buChar char="•"/>
            </a:pPr>
            <a:r>
              <a:rPr lang="sv-SE"/>
              <a:t>Constraints over Boolean variables and subexpressions.</a:t>
            </a:r>
            <a:endParaRPr/>
          </a:p>
          <a:p>
            <a:pPr indent="-342900" lvl="2" marL="1371600" rtl="0" algn="l">
              <a:spcBef>
                <a:spcPts val="500"/>
              </a:spcBef>
              <a:spcAft>
                <a:spcPts val="0"/>
              </a:spcAft>
              <a:buSzPts val="1800"/>
              <a:buChar char="•"/>
            </a:pPr>
            <a:r>
              <a:rPr lang="sv-SE"/>
              <a:t>(i.e., </a:t>
            </a:r>
            <a:r>
              <a:rPr lang="sv-SE">
                <a:latin typeface="Consolas"/>
                <a:ea typeface="Consolas"/>
                <a:cs typeface="Consolas"/>
                <a:sym typeface="Consolas"/>
              </a:rPr>
              <a:t>(NumProcesses &gt;= 5)</a:t>
            </a:r>
            <a:r>
              <a:rPr lang="sv-SE"/>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2" name="Google Shape;192;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Data Management</a:t>
            </a:r>
            <a:endParaRPr/>
          </a:p>
        </p:txBody>
      </p:sp>
      <p:sp>
        <p:nvSpPr>
          <p:cNvPr id="193" name="Google Shape;193;p26"/>
          <p:cNvSpPr/>
          <p:nvPr/>
        </p:nvSpPr>
        <p:spPr>
          <a:xfrm>
            <a:off x="3557675" y="1282400"/>
            <a:ext cx="1721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Data Management System</a:t>
            </a:r>
            <a:endParaRPr b="1"/>
          </a:p>
        </p:txBody>
      </p:sp>
      <p:sp>
        <p:nvSpPr>
          <p:cNvPr id="194" name="Google Shape;194;p26"/>
          <p:cNvSpPr/>
          <p:nvPr/>
        </p:nvSpPr>
        <p:spPr>
          <a:xfrm>
            <a:off x="2124250" y="2227725"/>
            <a:ext cx="72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OS</a:t>
            </a:r>
            <a:endParaRPr b="1"/>
          </a:p>
        </p:txBody>
      </p:sp>
      <p:sp>
        <p:nvSpPr>
          <p:cNvPr id="195" name="Google Shape;195;p26"/>
          <p:cNvSpPr/>
          <p:nvPr/>
        </p:nvSpPr>
        <p:spPr>
          <a:xfrm>
            <a:off x="3934325" y="222772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Storage</a:t>
            </a:r>
            <a:endParaRPr b="1"/>
          </a:p>
        </p:txBody>
      </p:sp>
      <p:sp>
        <p:nvSpPr>
          <p:cNvPr id="196" name="Google Shape;196;p26"/>
          <p:cNvSpPr/>
          <p:nvPr/>
        </p:nvSpPr>
        <p:spPr>
          <a:xfrm>
            <a:off x="5951325" y="222772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Access</a:t>
            </a:r>
            <a:endParaRPr b="1"/>
          </a:p>
        </p:txBody>
      </p:sp>
      <p:cxnSp>
        <p:nvCxnSpPr>
          <p:cNvPr id="197" name="Google Shape;197;p26"/>
          <p:cNvCxnSpPr>
            <a:stCxn id="193" idx="2"/>
            <a:endCxn id="194" idx="0"/>
          </p:cNvCxnSpPr>
          <p:nvPr/>
        </p:nvCxnSpPr>
        <p:spPr>
          <a:xfrm flipH="1">
            <a:off x="2486075" y="1793600"/>
            <a:ext cx="1932300" cy="434100"/>
          </a:xfrm>
          <a:prstGeom prst="straightConnector1">
            <a:avLst/>
          </a:prstGeom>
          <a:noFill/>
          <a:ln cap="flat" cmpd="sng" w="38100">
            <a:solidFill>
              <a:schemeClr val="dk2"/>
            </a:solidFill>
            <a:prstDash val="solid"/>
            <a:round/>
            <a:headEnd len="med" w="med" type="none"/>
            <a:tailEnd len="med" w="med" type="oval"/>
          </a:ln>
        </p:spPr>
      </p:cxnSp>
      <p:cxnSp>
        <p:nvCxnSpPr>
          <p:cNvPr id="198" name="Google Shape;198;p26"/>
          <p:cNvCxnSpPr>
            <a:stCxn id="193" idx="2"/>
            <a:endCxn id="195" idx="0"/>
          </p:cNvCxnSpPr>
          <p:nvPr/>
        </p:nvCxnSpPr>
        <p:spPr>
          <a:xfrm>
            <a:off x="4418375" y="1793600"/>
            <a:ext cx="0" cy="434100"/>
          </a:xfrm>
          <a:prstGeom prst="straightConnector1">
            <a:avLst/>
          </a:prstGeom>
          <a:noFill/>
          <a:ln cap="flat" cmpd="sng" w="38100">
            <a:solidFill>
              <a:schemeClr val="dk2"/>
            </a:solidFill>
            <a:prstDash val="solid"/>
            <a:round/>
            <a:headEnd len="med" w="med" type="none"/>
            <a:tailEnd len="med" w="med" type="oval"/>
          </a:ln>
        </p:spPr>
      </p:cxnSp>
      <p:cxnSp>
        <p:nvCxnSpPr>
          <p:cNvPr id="199" name="Google Shape;199;p26"/>
          <p:cNvCxnSpPr>
            <a:stCxn id="193" idx="2"/>
            <a:endCxn id="196" idx="0"/>
          </p:cNvCxnSpPr>
          <p:nvPr/>
        </p:nvCxnSpPr>
        <p:spPr>
          <a:xfrm>
            <a:off x="4418375" y="1793600"/>
            <a:ext cx="1937700" cy="434100"/>
          </a:xfrm>
          <a:prstGeom prst="straightConnector1">
            <a:avLst/>
          </a:prstGeom>
          <a:noFill/>
          <a:ln cap="flat" cmpd="sng" w="38100">
            <a:solidFill>
              <a:schemeClr val="dk2"/>
            </a:solidFill>
            <a:prstDash val="solid"/>
            <a:round/>
            <a:headEnd len="med" w="med" type="none"/>
            <a:tailEnd len="med" w="med" type="oval"/>
          </a:ln>
        </p:spPr>
      </p:cxnSp>
      <p:sp>
        <p:nvSpPr>
          <p:cNvPr id="200" name="Google Shape;200;p26"/>
          <p:cNvSpPr txBox="1"/>
          <p:nvPr/>
        </p:nvSpPr>
        <p:spPr>
          <a:xfrm>
            <a:off x="5863400" y="1230200"/>
            <a:ext cx="239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Top node represents the system itself.</a:t>
            </a:r>
            <a:endParaRPr/>
          </a:p>
        </p:txBody>
      </p:sp>
      <p:sp>
        <p:nvSpPr>
          <p:cNvPr id="201" name="Google Shape;201;p26"/>
          <p:cNvSpPr txBox="1"/>
          <p:nvPr/>
        </p:nvSpPr>
        <p:spPr>
          <a:xfrm>
            <a:off x="6420150" y="2968425"/>
            <a:ext cx="239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Hierarchy goes from general/abstract to specific.</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First layer represents “types” of functionality.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Data Management</a:t>
            </a:r>
            <a:endParaRPr/>
          </a:p>
        </p:txBody>
      </p:sp>
      <p:sp>
        <p:nvSpPr>
          <p:cNvPr id="209" name="Google Shape;209;p27"/>
          <p:cNvSpPr/>
          <p:nvPr/>
        </p:nvSpPr>
        <p:spPr>
          <a:xfrm>
            <a:off x="3557675" y="1282400"/>
            <a:ext cx="1721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Data Management System</a:t>
            </a:r>
            <a:endParaRPr b="1"/>
          </a:p>
        </p:txBody>
      </p:sp>
      <p:sp>
        <p:nvSpPr>
          <p:cNvPr id="210" name="Google Shape;210;p27"/>
          <p:cNvSpPr/>
          <p:nvPr/>
        </p:nvSpPr>
        <p:spPr>
          <a:xfrm>
            <a:off x="2124250" y="2227725"/>
            <a:ext cx="72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OS</a:t>
            </a:r>
            <a:endParaRPr b="1"/>
          </a:p>
        </p:txBody>
      </p:sp>
      <p:sp>
        <p:nvSpPr>
          <p:cNvPr id="211" name="Google Shape;211;p27"/>
          <p:cNvSpPr/>
          <p:nvPr/>
        </p:nvSpPr>
        <p:spPr>
          <a:xfrm>
            <a:off x="3915675" y="222772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Storage</a:t>
            </a:r>
            <a:endParaRPr b="1"/>
          </a:p>
        </p:txBody>
      </p:sp>
      <p:sp>
        <p:nvSpPr>
          <p:cNvPr id="212" name="Google Shape;212;p27"/>
          <p:cNvSpPr/>
          <p:nvPr/>
        </p:nvSpPr>
        <p:spPr>
          <a:xfrm>
            <a:off x="5951325" y="222772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Access</a:t>
            </a:r>
            <a:endParaRPr b="1"/>
          </a:p>
        </p:txBody>
      </p:sp>
      <p:cxnSp>
        <p:nvCxnSpPr>
          <p:cNvPr id="213" name="Google Shape;213;p27"/>
          <p:cNvCxnSpPr>
            <a:stCxn id="209" idx="2"/>
            <a:endCxn id="210" idx="0"/>
          </p:cNvCxnSpPr>
          <p:nvPr/>
        </p:nvCxnSpPr>
        <p:spPr>
          <a:xfrm flipH="1">
            <a:off x="2486075" y="1793600"/>
            <a:ext cx="1932300" cy="434100"/>
          </a:xfrm>
          <a:prstGeom prst="straightConnector1">
            <a:avLst/>
          </a:prstGeom>
          <a:noFill/>
          <a:ln cap="flat" cmpd="sng" w="38100">
            <a:solidFill>
              <a:schemeClr val="dk2"/>
            </a:solidFill>
            <a:prstDash val="solid"/>
            <a:round/>
            <a:headEnd len="med" w="med" type="none"/>
            <a:tailEnd len="med" w="med" type="oval"/>
          </a:ln>
        </p:spPr>
      </p:cxnSp>
      <p:cxnSp>
        <p:nvCxnSpPr>
          <p:cNvPr id="214" name="Google Shape;214;p27"/>
          <p:cNvCxnSpPr>
            <a:stCxn id="209" idx="2"/>
            <a:endCxn id="211" idx="0"/>
          </p:cNvCxnSpPr>
          <p:nvPr/>
        </p:nvCxnSpPr>
        <p:spPr>
          <a:xfrm flipH="1">
            <a:off x="4399775" y="1793600"/>
            <a:ext cx="18600" cy="434100"/>
          </a:xfrm>
          <a:prstGeom prst="straightConnector1">
            <a:avLst/>
          </a:prstGeom>
          <a:noFill/>
          <a:ln cap="flat" cmpd="sng" w="38100">
            <a:solidFill>
              <a:schemeClr val="dk2"/>
            </a:solidFill>
            <a:prstDash val="solid"/>
            <a:round/>
            <a:headEnd len="med" w="med" type="none"/>
            <a:tailEnd len="med" w="med" type="oval"/>
          </a:ln>
        </p:spPr>
      </p:cxnSp>
      <p:cxnSp>
        <p:nvCxnSpPr>
          <p:cNvPr id="215" name="Google Shape;215;p27"/>
          <p:cNvCxnSpPr>
            <a:stCxn id="209" idx="2"/>
            <a:endCxn id="212" idx="0"/>
          </p:cNvCxnSpPr>
          <p:nvPr/>
        </p:nvCxnSpPr>
        <p:spPr>
          <a:xfrm>
            <a:off x="4418375" y="1793600"/>
            <a:ext cx="1937700" cy="434100"/>
          </a:xfrm>
          <a:prstGeom prst="straightConnector1">
            <a:avLst/>
          </a:prstGeom>
          <a:noFill/>
          <a:ln cap="flat" cmpd="sng" w="38100">
            <a:solidFill>
              <a:schemeClr val="dk2"/>
            </a:solidFill>
            <a:prstDash val="solid"/>
            <a:round/>
            <a:headEnd len="med" w="med" type="none"/>
            <a:tailEnd len="med" w="med" type="oval"/>
          </a:ln>
        </p:spPr>
      </p:cxnSp>
      <p:sp>
        <p:nvSpPr>
          <p:cNvPr id="216" name="Google Shape;216;p27"/>
          <p:cNvSpPr/>
          <p:nvPr/>
        </p:nvSpPr>
        <p:spPr>
          <a:xfrm>
            <a:off x="6312075" y="3075338"/>
            <a:ext cx="1245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Transaction Log</a:t>
            </a:r>
            <a:endParaRPr b="1"/>
          </a:p>
        </p:txBody>
      </p:sp>
      <p:sp>
        <p:nvSpPr>
          <p:cNvPr id="217" name="Google Shape;217;p27"/>
          <p:cNvSpPr/>
          <p:nvPr/>
        </p:nvSpPr>
        <p:spPr>
          <a:xfrm>
            <a:off x="5625900" y="3075338"/>
            <a:ext cx="6378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API</a:t>
            </a:r>
            <a:endParaRPr b="1"/>
          </a:p>
        </p:txBody>
      </p:sp>
      <p:sp>
        <p:nvSpPr>
          <p:cNvPr id="218" name="Google Shape;218;p27"/>
          <p:cNvSpPr/>
          <p:nvPr/>
        </p:nvSpPr>
        <p:spPr>
          <a:xfrm>
            <a:off x="7605750" y="3075350"/>
            <a:ext cx="8700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SQL Engine</a:t>
            </a:r>
            <a:endParaRPr b="1"/>
          </a:p>
        </p:txBody>
      </p:sp>
      <p:cxnSp>
        <p:nvCxnSpPr>
          <p:cNvPr id="219" name="Google Shape;219;p27"/>
          <p:cNvCxnSpPr>
            <a:stCxn id="212" idx="2"/>
            <a:endCxn id="216" idx="0"/>
          </p:cNvCxnSpPr>
          <p:nvPr/>
        </p:nvCxnSpPr>
        <p:spPr>
          <a:xfrm>
            <a:off x="6356025" y="2738925"/>
            <a:ext cx="578700" cy="336300"/>
          </a:xfrm>
          <a:prstGeom prst="straightConnector1">
            <a:avLst/>
          </a:prstGeom>
          <a:noFill/>
          <a:ln cap="flat" cmpd="sng" w="38100">
            <a:solidFill>
              <a:schemeClr val="dk2"/>
            </a:solidFill>
            <a:prstDash val="solid"/>
            <a:round/>
            <a:headEnd len="med" w="med" type="none"/>
            <a:tailEnd len="med" w="med" type="oval"/>
          </a:ln>
        </p:spPr>
      </p:cxnSp>
      <p:cxnSp>
        <p:nvCxnSpPr>
          <p:cNvPr id="220" name="Google Shape;220;p27"/>
          <p:cNvCxnSpPr>
            <a:stCxn id="212" idx="2"/>
            <a:endCxn id="218" idx="0"/>
          </p:cNvCxnSpPr>
          <p:nvPr/>
        </p:nvCxnSpPr>
        <p:spPr>
          <a:xfrm>
            <a:off x="6356025" y="2738925"/>
            <a:ext cx="1684800" cy="336300"/>
          </a:xfrm>
          <a:prstGeom prst="straightConnector1">
            <a:avLst/>
          </a:prstGeom>
          <a:noFill/>
          <a:ln cap="flat" cmpd="sng" w="38100">
            <a:solidFill>
              <a:schemeClr val="dk2"/>
            </a:solidFill>
            <a:prstDash val="solid"/>
            <a:round/>
            <a:headEnd len="med" w="med" type="none"/>
            <a:tailEnd len="med" w="med" type="oval"/>
          </a:ln>
        </p:spPr>
      </p:cxnSp>
      <p:cxnSp>
        <p:nvCxnSpPr>
          <p:cNvPr id="221" name="Google Shape;221;p27"/>
          <p:cNvCxnSpPr>
            <a:stCxn id="212" idx="2"/>
            <a:endCxn id="217" idx="0"/>
          </p:cNvCxnSpPr>
          <p:nvPr/>
        </p:nvCxnSpPr>
        <p:spPr>
          <a:xfrm flipH="1">
            <a:off x="5944725" y="2738925"/>
            <a:ext cx="411300" cy="336300"/>
          </a:xfrm>
          <a:prstGeom prst="straightConnector1">
            <a:avLst/>
          </a:prstGeom>
          <a:noFill/>
          <a:ln cap="flat" cmpd="sng" w="38100">
            <a:solidFill>
              <a:schemeClr val="dk2"/>
            </a:solidFill>
            <a:prstDash val="solid"/>
            <a:round/>
            <a:headEnd len="med" w="med" type="none"/>
            <a:tailEnd len="med" w="med" type="oval"/>
          </a:ln>
        </p:spPr>
      </p:cxnSp>
      <p:sp>
        <p:nvSpPr>
          <p:cNvPr id="222" name="Google Shape;222;p27"/>
          <p:cNvSpPr/>
          <p:nvPr/>
        </p:nvSpPr>
        <p:spPr>
          <a:xfrm>
            <a:off x="4572000" y="3922950"/>
            <a:ext cx="524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put</a:t>
            </a:r>
            <a:endParaRPr b="1"/>
          </a:p>
        </p:txBody>
      </p:sp>
      <p:sp>
        <p:nvSpPr>
          <p:cNvPr id="223" name="Google Shape;223;p27"/>
          <p:cNvSpPr/>
          <p:nvPr/>
        </p:nvSpPr>
        <p:spPr>
          <a:xfrm>
            <a:off x="5127288" y="3922975"/>
            <a:ext cx="524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get</a:t>
            </a:r>
            <a:endParaRPr b="1"/>
          </a:p>
        </p:txBody>
      </p:sp>
      <p:sp>
        <p:nvSpPr>
          <p:cNvPr id="224" name="Google Shape;224;p27"/>
          <p:cNvSpPr/>
          <p:nvPr/>
        </p:nvSpPr>
        <p:spPr>
          <a:xfrm>
            <a:off x="6291288" y="392297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delete</a:t>
            </a:r>
            <a:endParaRPr b="1"/>
          </a:p>
        </p:txBody>
      </p:sp>
      <p:sp>
        <p:nvSpPr>
          <p:cNvPr id="225" name="Google Shape;225;p27"/>
          <p:cNvSpPr/>
          <p:nvPr/>
        </p:nvSpPr>
        <p:spPr>
          <a:xfrm>
            <a:off x="5682600" y="3922975"/>
            <a:ext cx="5778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post</a:t>
            </a:r>
            <a:endParaRPr b="1"/>
          </a:p>
        </p:txBody>
      </p:sp>
      <p:cxnSp>
        <p:nvCxnSpPr>
          <p:cNvPr id="226" name="Google Shape;226;p27"/>
          <p:cNvCxnSpPr>
            <a:stCxn id="217" idx="2"/>
            <a:endCxn id="222" idx="0"/>
          </p:cNvCxnSpPr>
          <p:nvPr/>
        </p:nvCxnSpPr>
        <p:spPr>
          <a:xfrm flipH="1">
            <a:off x="4834200" y="3586538"/>
            <a:ext cx="1110600" cy="336300"/>
          </a:xfrm>
          <a:prstGeom prst="straightConnector1">
            <a:avLst/>
          </a:prstGeom>
          <a:noFill/>
          <a:ln cap="flat" cmpd="sng" w="38100">
            <a:solidFill>
              <a:schemeClr val="dk2"/>
            </a:solidFill>
            <a:prstDash val="solid"/>
            <a:round/>
            <a:headEnd len="med" w="med" type="none"/>
            <a:tailEnd len="med" w="med" type="oval"/>
          </a:ln>
        </p:spPr>
      </p:cxnSp>
      <p:cxnSp>
        <p:nvCxnSpPr>
          <p:cNvPr id="227" name="Google Shape;227;p27"/>
          <p:cNvCxnSpPr>
            <a:stCxn id="217" idx="2"/>
            <a:endCxn id="223" idx="0"/>
          </p:cNvCxnSpPr>
          <p:nvPr/>
        </p:nvCxnSpPr>
        <p:spPr>
          <a:xfrm flipH="1">
            <a:off x="5389500" y="3586538"/>
            <a:ext cx="555300" cy="336300"/>
          </a:xfrm>
          <a:prstGeom prst="straightConnector1">
            <a:avLst/>
          </a:prstGeom>
          <a:noFill/>
          <a:ln cap="flat" cmpd="sng" w="38100">
            <a:solidFill>
              <a:schemeClr val="dk2"/>
            </a:solidFill>
            <a:prstDash val="solid"/>
            <a:round/>
            <a:headEnd len="med" w="med" type="none"/>
            <a:tailEnd len="med" w="med" type="oval"/>
          </a:ln>
        </p:spPr>
      </p:cxnSp>
      <p:cxnSp>
        <p:nvCxnSpPr>
          <p:cNvPr id="228" name="Google Shape;228;p27"/>
          <p:cNvCxnSpPr>
            <a:stCxn id="217" idx="2"/>
            <a:endCxn id="225" idx="0"/>
          </p:cNvCxnSpPr>
          <p:nvPr/>
        </p:nvCxnSpPr>
        <p:spPr>
          <a:xfrm>
            <a:off x="5944800" y="3586538"/>
            <a:ext cx="26700" cy="336300"/>
          </a:xfrm>
          <a:prstGeom prst="straightConnector1">
            <a:avLst/>
          </a:prstGeom>
          <a:noFill/>
          <a:ln cap="flat" cmpd="sng" w="38100">
            <a:solidFill>
              <a:schemeClr val="dk2"/>
            </a:solidFill>
            <a:prstDash val="solid"/>
            <a:round/>
            <a:headEnd len="med" w="med" type="none"/>
            <a:tailEnd len="med" w="med" type="oval"/>
          </a:ln>
        </p:spPr>
      </p:cxnSp>
      <p:cxnSp>
        <p:nvCxnSpPr>
          <p:cNvPr id="229" name="Google Shape;229;p27"/>
          <p:cNvCxnSpPr>
            <a:stCxn id="217" idx="2"/>
            <a:endCxn id="224" idx="0"/>
          </p:cNvCxnSpPr>
          <p:nvPr/>
        </p:nvCxnSpPr>
        <p:spPr>
          <a:xfrm>
            <a:off x="5944800" y="3586538"/>
            <a:ext cx="751200" cy="336300"/>
          </a:xfrm>
          <a:prstGeom prst="straightConnector1">
            <a:avLst/>
          </a:prstGeom>
          <a:noFill/>
          <a:ln cap="flat" cmpd="sng" w="38100">
            <a:solidFill>
              <a:schemeClr val="dk2"/>
            </a:solidFill>
            <a:prstDash val="solid"/>
            <a:round/>
            <a:headEnd len="med" w="med" type="none"/>
            <a:tailEnd len="med" w="med" type="oval"/>
          </a:ln>
        </p:spPr>
      </p:cxnSp>
      <p:sp>
        <p:nvSpPr>
          <p:cNvPr id="230" name="Google Shape;230;p27"/>
          <p:cNvSpPr/>
          <p:nvPr/>
        </p:nvSpPr>
        <p:spPr>
          <a:xfrm>
            <a:off x="7131588" y="3922975"/>
            <a:ext cx="1040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relational queries</a:t>
            </a:r>
            <a:endParaRPr b="1"/>
          </a:p>
        </p:txBody>
      </p:sp>
      <p:sp>
        <p:nvSpPr>
          <p:cNvPr id="231" name="Google Shape;231;p27"/>
          <p:cNvSpPr/>
          <p:nvPr/>
        </p:nvSpPr>
        <p:spPr>
          <a:xfrm>
            <a:off x="8203200" y="3922975"/>
            <a:ext cx="8700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stream queries</a:t>
            </a:r>
            <a:endParaRPr b="1"/>
          </a:p>
        </p:txBody>
      </p:sp>
      <p:cxnSp>
        <p:nvCxnSpPr>
          <p:cNvPr id="232" name="Google Shape;232;p27"/>
          <p:cNvCxnSpPr>
            <a:stCxn id="218" idx="2"/>
            <a:endCxn id="230" idx="0"/>
          </p:cNvCxnSpPr>
          <p:nvPr/>
        </p:nvCxnSpPr>
        <p:spPr>
          <a:xfrm flipH="1">
            <a:off x="7651950" y="3586550"/>
            <a:ext cx="388800" cy="336300"/>
          </a:xfrm>
          <a:prstGeom prst="straightConnector1">
            <a:avLst/>
          </a:prstGeom>
          <a:noFill/>
          <a:ln cap="flat" cmpd="sng" w="38100">
            <a:solidFill>
              <a:schemeClr val="dk2"/>
            </a:solidFill>
            <a:prstDash val="solid"/>
            <a:round/>
            <a:headEnd len="med" w="med" type="none"/>
            <a:tailEnd len="med" w="med" type="oval"/>
          </a:ln>
        </p:spPr>
      </p:cxnSp>
      <p:cxnSp>
        <p:nvCxnSpPr>
          <p:cNvPr id="233" name="Google Shape;233;p27"/>
          <p:cNvCxnSpPr>
            <a:stCxn id="218" idx="2"/>
            <a:endCxn id="231" idx="0"/>
          </p:cNvCxnSpPr>
          <p:nvPr/>
        </p:nvCxnSpPr>
        <p:spPr>
          <a:xfrm>
            <a:off x="8040750" y="3586550"/>
            <a:ext cx="597600" cy="336300"/>
          </a:xfrm>
          <a:prstGeom prst="straightConnector1">
            <a:avLst/>
          </a:prstGeom>
          <a:noFill/>
          <a:ln cap="flat" cmpd="sng" w="38100">
            <a:solidFill>
              <a:schemeClr val="dk2"/>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p:nvPr/>
        </p:nvSpPr>
        <p:spPr>
          <a:xfrm>
            <a:off x="4962150" y="3265550"/>
            <a:ext cx="306000" cy="3090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3628325" y="3265550"/>
            <a:ext cx="306000" cy="309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2" name="Google Shape;24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Data Management</a:t>
            </a:r>
            <a:endParaRPr/>
          </a:p>
        </p:txBody>
      </p:sp>
      <p:sp>
        <p:nvSpPr>
          <p:cNvPr id="243" name="Google Shape;243;p28"/>
          <p:cNvSpPr/>
          <p:nvPr/>
        </p:nvSpPr>
        <p:spPr>
          <a:xfrm>
            <a:off x="3557675" y="1282400"/>
            <a:ext cx="1721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Data Management System</a:t>
            </a:r>
            <a:endParaRPr b="1"/>
          </a:p>
        </p:txBody>
      </p:sp>
      <p:sp>
        <p:nvSpPr>
          <p:cNvPr id="244" name="Google Shape;244;p28"/>
          <p:cNvSpPr/>
          <p:nvPr/>
        </p:nvSpPr>
        <p:spPr>
          <a:xfrm>
            <a:off x="2124250" y="2227725"/>
            <a:ext cx="72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OS</a:t>
            </a:r>
            <a:endParaRPr b="1"/>
          </a:p>
        </p:txBody>
      </p:sp>
      <p:sp>
        <p:nvSpPr>
          <p:cNvPr id="245" name="Google Shape;245;p28"/>
          <p:cNvSpPr/>
          <p:nvPr/>
        </p:nvSpPr>
        <p:spPr>
          <a:xfrm>
            <a:off x="3934325" y="222772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Storage</a:t>
            </a:r>
            <a:endParaRPr b="1"/>
          </a:p>
        </p:txBody>
      </p:sp>
      <p:sp>
        <p:nvSpPr>
          <p:cNvPr id="246" name="Google Shape;246;p28"/>
          <p:cNvSpPr/>
          <p:nvPr/>
        </p:nvSpPr>
        <p:spPr>
          <a:xfrm>
            <a:off x="5951325" y="222772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Access</a:t>
            </a:r>
            <a:endParaRPr b="1"/>
          </a:p>
        </p:txBody>
      </p:sp>
      <p:cxnSp>
        <p:nvCxnSpPr>
          <p:cNvPr id="247" name="Google Shape;247;p28"/>
          <p:cNvCxnSpPr>
            <a:stCxn id="243" idx="2"/>
            <a:endCxn id="244" idx="0"/>
          </p:cNvCxnSpPr>
          <p:nvPr/>
        </p:nvCxnSpPr>
        <p:spPr>
          <a:xfrm flipH="1">
            <a:off x="2486075" y="1793600"/>
            <a:ext cx="1932300" cy="434100"/>
          </a:xfrm>
          <a:prstGeom prst="straightConnector1">
            <a:avLst/>
          </a:prstGeom>
          <a:noFill/>
          <a:ln cap="flat" cmpd="sng" w="38100">
            <a:solidFill>
              <a:schemeClr val="dk2"/>
            </a:solidFill>
            <a:prstDash val="solid"/>
            <a:round/>
            <a:headEnd len="med" w="med" type="none"/>
            <a:tailEnd len="med" w="med" type="oval"/>
          </a:ln>
        </p:spPr>
      </p:cxnSp>
      <p:cxnSp>
        <p:nvCxnSpPr>
          <p:cNvPr id="248" name="Google Shape;248;p28"/>
          <p:cNvCxnSpPr>
            <a:stCxn id="243" idx="2"/>
            <a:endCxn id="245" idx="0"/>
          </p:cNvCxnSpPr>
          <p:nvPr/>
        </p:nvCxnSpPr>
        <p:spPr>
          <a:xfrm>
            <a:off x="4418375" y="1793600"/>
            <a:ext cx="0" cy="434100"/>
          </a:xfrm>
          <a:prstGeom prst="straightConnector1">
            <a:avLst/>
          </a:prstGeom>
          <a:noFill/>
          <a:ln cap="flat" cmpd="sng" w="38100">
            <a:solidFill>
              <a:schemeClr val="dk2"/>
            </a:solidFill>
            <a:prstDash val="solid"/>
            <a:round/>
            <a:headEnd len="med" w="med" type="none"/>
            <a:tailEnd len="med" w="med" type="oval"/>
          </a:ln>
        </p:spPr>
      </p:cxnSp>
      <p:cxnSp>
        <p:nvCxnSpPr>
          <p:cNvPr id="249" name="Google Shape;249;p28"/>
          <p:cNvCxnSpPr>
            <a:stCxn id="243" idx="2"/>
            <a:endCxn id="246" idx="0"/>
          </p:cNvCxnSpPr>
          <p:nvPr/>
        </p:nvCxnSpPr>
        <p:spPr>
          <a:xfrm>
            <a:off x="4418375" y="1793600"/>
            <a:ext cx="1937700" cy="434100"/>
          </a:xfrm>
          <a:prstGeom prst="straightConnector1">
            <a:avLst/>
          </a:prstGeom>
          <a:noFill/>
          <a:ln cap="flat" cmpd="sng" w="38100">
            <a:solidFill>
              <a:schemeClr val="dk2"/>
            </a:solidFill>
            <a:prstDash val="solid"/>
            <a:round/>
            <a:headEnd len="med" w="med" type="none"/>
            <a:tailEnd len="med" w="med" type="oval"/>
          </a:ln>
        </p:spPr>
      </p:cxnSp>
      <p:sp>
        <p:nvSpPr>
          <p:cNvPr id="250" name="Google Shape;250;p28"/>
          <p:cNvSpPr/>
          <p:nvPr/>
        </p:nvSpPr>
        <p:spPr>
          <a:xfrm>
            <a:off x="3332075" y="2922650"/>
            <a:ext cx="1086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Data Dictionary</a:t>
            </a:r>
            <a:endParaRPr b="1"/>
          </a:p>
        </p:txBody>
      </p:sp>
      <p:sp>
        <p:nvSpPr>
          <p:cNvPr id="251" name="Google Shape;251;p28"/>
          <p:cNvSpPr/>
          <p:nvPr/>
        </p:nvSpPr>
        <p:spPr>
          <a:xfrm>
            <a:off x="4572000" y="2922650"/>
            <a:ext cx="1086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Indexing</a:t>
            </a:r>
            <a:endParaRPr b="1"/>
          </a:p>
        </p:txBody>
      </p:sp>
      <p:cxnSp>
        <p:nvCxnSpPr>
          <p:cNvPr id="252" name="Google Shape;252;p28"/>
          <p:cNvCxnSpPr>
            <a:stCxn id="245" idx="2"/>
            <a:endCxn id="250" idx="0"/>
          </p:cNvCxnSpPr>
          <p:nvPr/>
        </p:nvCxnSpPr>
        <p:spPr>
          <a:xfrm flipH="1">
            <a:off x="3875075" y="2738925"/>
            <a:ext cx="543300" cy="183600"/>
          </a:xfrm>
          <a:prstGeom prst="straightConnector1">
            <a:avLst/>
          </a:prstGeom>
          <a:noFill/>
          <a:ln cap="flat" cmpd="sng" w="38100">
            <a:solidFill>
              <a:schemeClr val="dk2"/>
            </a:solidFill>
            <a:prstDash val="solid"/>
            <a:round/>
            <a:headEnd len="med" w="med" type="none"/>
            <a:tailEnd len="med" w="med" type="oval"/>
          </a:ln>
        </p:spPr>
      </p:cxnSp>
      <p:cxnSp>
        <p:nvCxnSpPr>
          <p:cNvPr id="253" name="Google Shape;253;p28"/>
          <p:cNvCxnSpPr>
            <a:stCxn id="245" idx="2"/>
            <a:endCxn id="251" idx="0"/>
          </p:cNvCxnSpPr>
          <p:nvPr/>
        </p:nvCxnSpPr>
        <p:spPr>
          <a:xfrm>
            <a:off x="4418375" y="2738925"/>
            <a:ext cx="696900" cy="183600"/>
          </a:xfrm>
          <a:prstGeom prst="straightConnector1">
            <a:avLst/>
          </a:prstGeom>
          <a:noFill/>
          <a:ln cap="flat" cmpd="sng" w="38100">
            <a:solidFill>
              <a:schemeClr val="dk2"/>
            </a:solidFill>
            <a:prstDash val="solid"/>
            <a:round/>
            <a:headEnd len="med" w="med" type="none"/>
            <a:tailEnd len="med" w="med" type="oval"/>
          </a:ln>
        </p:spPr>
      </p:cxnSp>
      <p:sp>
        <p:nvSpPr>
          <p:cNvPr id="254" name="Google Shape;254;p28"/>
          <p:cNvSpPr/>
          <p:nvPr/>
        </p:nvSpPr>
        <p:spPr>
          <a:xfrm>
            <a:off x="2486075" y="374277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Tables</a:t>
            </a:r>
            <a:endParaRPr b="1"/>
          </a:p>
        </p:txBody>
      </p:sp>
      <p:sp>
        <p:nvSpPr>
          <p:cNvPr id="255" name="Google Shape;255;p28"/>
          <p:cNvSpPr/>
          <p:nvPr/>
        </p:nvSpPr>
        <p:spPr>
          <a:xfrm>
            <a:off x="3450275" y="374277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Columns</a:t>
            </a:r>
            <a:endParaRPr b="1"/>
          </a:p>
        </p:txBody>
      </p:sp>
      <p:cxnSp>
        <p:nvCxnSpPr>
          <p:cNvPr id="256" name="Google Shape;256;p28"/>
          <p:cNvCxnSpPr>
            <a:stCxn id="250" idx="2"/>
            <a:endCxn id="254" idx="0"/>
          </p:cNvCxnSpPr>
          <p:nvPr/>
        </p:nvCxnSpPr>
        <p:spPr>
          <a:xfrm flipH="1">
            <a:off x="2890925" y="3433850"/>
            <a:ext cx="984300" cy="309000"/>
          </a:xfrm>
          <a:prstGeom prst="straightConnector1">
            <a:avLst/>
          </a:prstGeom>
          <a:noFill/>
          <a:ln cap="flat" cmpd="sng" w="38100">
            <a:solidFill>
              <a:schemeClr val="dk2"/>
            </a:solidFill>
            <a:prstDash val="solid"/>
            <a:round/>
            <a:headEnd len="med" w="med" type="none"/>
            <a:tailEnd len="med" w="med" type="none"/>
          </a:ln>
        </p:spPr>
      </p:cxnSp>
      <p:cxnSp>
        <p:nvCxnSpPr>
          <p:cNvPr id="257" name="Google Shape;257;p28"/>
          <p:cNvCxnSpPr>
            <a:stCxn id="250" idx="2"/>
            <a:endCxn id="255" idx="0"/>
          </p:cNvCxnSpPr>
          <p:nvPr/>
        </p:nvCxnSpPr>
        <p:spPr>
          <a:xfrm>
            <a:off x="3875225" y="3433850"/>
            <a:ext cx="59100" cy="309000"/>
          </a:xfrm>
          <a:prstGeom prst="straightConnector1">
            <a:avLst/>
          </a:prstGeom>
          <a:noFill/>
          <a:ln cap="flat" cmpd="sng" w="38100">
            <a:solidFill>
              <a:schemeClr val="dk2"/>
            </a:solidFill>
            <a:prstDash val="solid"/>
            <a:round/>
            <a:headEnd len="med" w="med" type="none"/>
            <a:tailEnd len="med" w="med" type="none"/>
          </a:ln>
        </p:spPr>
      </p:cxnSp>
      <p:sp>
        <p:nvSpPr>
          <p:cNvPr id="258" name="Google Shape;258;p28"/>
          <p:cNvSpPr/>
          <p:nvPr/>
        </p:nvSpPr>
        <p:spPr>
          <a:xfrm>
            <a:off x="4573175" y="3742775"/>
            <a:ext cx="6120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List</a:t>
            </a:r>
            <a:endParaRPr b="1"/>
          </a:p>
        </p:txBody>
      </p:sp>
      <p:sp>
        <p:nvSpPr>
          <p:cNvPr id="259" name="Google Shape;259;p28"/>
          <p:cNvSpPr/>
          <p:nvPr/>
        </p:nvSpPr>
        <p:spPr>
          <a:xfrm>
            <a:off x="5279075" y="3742775"/>
            <a:ext cx="89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B+-Tree</a:t>
            </a:r>
            <a:endParaRPr b="1"/>
          </a:p>
        </p:txBody>
      </p:sp>
      <p:cxnSp>
        <p:nvCxnSpPr>
          <p:cNvPr id="260" name="Google Shape;260;p28"/>
          <p:cNvCxnSpPr>
            <a:stCxn id="251" idx="2"/>
            <a:endCxn id="258" idx="0"/>
          </p:cNvCxnSpPr>
          <p:nvPr/>
        </p:nvCxnSpPr>
        <p:spPr>
          <a:xfrm flipH="1">
            <a:off x="4879050" y="3433850"/>
            <a:ext cx="236100" cy="309000"/>
          </a:xfrm>
          <a:prstGeom prst="straightConnector1">
            <a:avLst/>
          </a:prstGeom>
          <a:noFill/>
          <a:ln cap="flat" cmpd="sng" w="38100">
            <a:solidFill>
              <a:schemeClr val="dk2"/>
            </a:solidFill>
            <a:prstDash val="solid"/>
            <a:round/>
            <a:headEnd len="med" w="med" type="none"/>
            <a:tailEnd len="med" w="med" type="none"/>
          </a:ln>
        </p:spPr>
      </p:cxnSp>
      <p:cxnSp>
        <p:nvCxnSpPr>
          <p:cNvPr id="261" name="Google Shape;261;p28"/>
          <p:cNvCxnSpPr>
            <a:stCxn id="251" idx="2"/>
            <a:endCxn id="259" idx="0"/>
          </p:cNvCxnSpPr>
          <p:nvPr/>
        </p:nvCxnSpPr>
        <p:spPr>
          <a:xfrm>
            <a:off x="5115150" y="3433850"/>
            <a:ext cx="612600" cy="309000"/>
          </a:xfrm>
          <a:prstGeom prst="straightConnector1">
            <a:avLst/>
          </a:prstGeom>
          <a:noFill/>
          <a:ln cap="flat" cmpd="sng" w="38100">
            <a:solidFill>
              <a:schemeClr val="dk2"/>
            </a:solidFill>
            <a:prstDash val="solid"/>
            <a:round/>
            <a:headEnd len="med" w="med" type="none"/>
            <a:tailEnd len="med" w="med" type="none"/>
          </a:ln>
        </p:spPr>
      </p:cxnSp>
      <p:sp>
        <p:nvSpPr>
          <p:cNvPr id="262" name="Google Shape;262;p28"/>
          <p:cNvSpPr/>
          <p:nvPr/>
        </p:nvSpPr>
        <p:spPr>
          <a:xfrm>
            <a:off x="5115150" y="4483375"/>
            <a:ext cx="6126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add</a:t>
            </a:r>
            <a:endParaRPr b="1"/>
          </a:p>
        </p:txBody>
      </p:sp>
      <p:sp>
        <p:nvSpPr>
          <p:cNvPr id="263" name="Google Shape;263;p28"/>
          <p:cNvSpPr/>
          <p:nvPr/>
        </p:nvSpPr>
        <p:spPr>
          <a:xfrm>
            <a:off x="5761975" y="448337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search</a:t>
            </a:r>
            <a:endParaRPr b="1"/>
          </a:p>
        </p:txBody>
      </p:sp>
      <p:sp>
        <p:nvSpPr>
          <p:cNvPr id="264" name="Google Shape;264;p28"/>
          <p:cNvSpPr/>
          <p:nvPr/>
        </p:nvSpPr>
        <p:spPr>
          <a:xfrm>
            <a:off x="6605600" y="4483375"/>
            <a:ext cx="89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remove</a:t>
            </a:r>
            <a:endParaRPr b="1"/>
          </a:p>
        </p:txBody>
      </p:sp>
      <p:sp>
        <p:nvSpPr>
          <p:cNvPr id="265" name="Google Shape;265;p28"/>
          <p:cNvSpPr/>
          <p:nvPr/>
        </p:nvSpPr>
        <p:spPr>
          <a:xfrm>
            <a:off x="7537125" y="4483375"/>
            <a:ext cx="89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update</a:t>
            </a:r>
            <a:endParaRPr b="1"/>
          </a:p>
        </p:txBody>
      </p:sp>
      <p:cxnSp>
        <p:nvCxnSpPr>
          <p:cNvPr id="266" name="Google Shape;266;p28"/>
          <p:cNvCxnSpPr>
            <a:stCxn id="259" idx="2"/>
            <a:endCxn id="262" idx="0"/>
          </p:cNvCxnSpPr>
          <p:nvPr/>
        </p:nvCxnSpPr>
        <p:spPr>
          <a:xfrm flipH="1">
            <a:off x="5421425" y="4253975"/>
            <a:ext cx="306300" cy="229500"/>
          </a:xfrm>
          <a:prstGeom prst="straightConnector1">
            <a:avLst/>
          </a:prstGeom>
          <a:noFill/>
          <a:ln cap="flat" cmpd="sng" w="38100">
            <a:solidFill>
              <a:schemeClr val="dk2"/>
            </a:solidFill>
            <a:prstDash val="solid"/>
            <a:round/>
            <a:headEnd len="med" w="med" type="none"/>
            <a:tailEnd len="med" w="med" type="oval"/>
          </a:ln>
        </p:spPr>
      </p:cxnSp>
      <p:cxnSp>
        <p:nvCxnSpPr>
          <p:cNvPr id="267" name="Google Shape;267;p28"/>
          <p:cNvCxnSpPr>
            <a:stCxn id="259" idx="2"/>
            <a:endCxn id="263" idx="0"/>
          </p:cNvCxnSpPr>
          <p:nvPr/>
        </p:nvCxnSpPr>
        <p:spPr>
          <a:xfrm>
            <a:off x="5727725" y="4253975"/>
            <a:ext cx="438900" cy="229500"/>
          </a:xfrm>
          <a:prstGeom prst="straightConnector1">
            <a:avLst/>
          </a:prstGeom>
          <a:noFill/>
          <a:ln cap="flat" cmpd="sng" w="38100">
            <a:solidFill>
              <a:schemeClr val="dk2"/>
            </a:solidFill>
            <a:prstDash val="solid"/>
            <a:round/>
            <a:headEnd len="med" w="med" type="none"/>
            <a:tailEnd len="med" w="med" type="oval"/>
          </a:ln>
        </p:spPr>
      </p:cxnSp>
      <p:cxnSp>
        <p:nvCxnSpPr>
          <p:cNvPr id="268" name="Google Shape;268;p28"/>
          <p:cNvCxnSpPr>
            <a:stCxn id="259" idx="2"/>
            <a:endCxn id="264" idx="0"/>
          </p:cNvCxnSpPr>
          <p:nvPr/>
        </p:nvCxnSpPr>
        <p:spPr>
          <a:xfrm>
            <a:off x="5727725" y="4253975"/>
            <a:ext cx="1326600" cy="229500"/>
          </a:xfrm>
          <a:prstGeom prst="straightConnector1">
            <a:avLst/>
          </a:prstGeom>
          <a:noFill/>
          <a:ln cap="flat" cmpd="sng" w="38100">
            <a:solidFill>
              <a:schemeClr val="dk2"/>
            </a:solidFill>
            <a:prstDash val="solid"/>
            <a:round/>
            <a:headEnd len="med" w="med" type="none"/>
            <a:tailEnd len="med" w="med" type="oval"/>
          </a:ln>
        </p:spPr>
      </p:cxnSp>
      <p:cxnSp>
        <p:nvCxnSpPr>
          <p:cNvPr id="269" name="Google Shape;269;p28"/>
          <p:cNvCxnSpPr>
            <a:stCxn id="259" idx="2"/>
            <a:endCxn id="265" idx="0"/>
          </p:cNvCxnSpPr>
          <p:nvPr/>
        </p:nvCxnSpPr>
        <p:spPr>
          <a:xfrm>
            <a:off x="5727725" y="4253975"/>
            <a:ext cx="2258100" cy="229500"/>
          </a:xfrm>
          <a:prstGeom prst="straightConnector1">
            <a:avLst/>
          </a:prstGeom>
          <a:noFill/>
          <a:ln cap="flat" cmpd="sng" w="38100">
            <a:solidFill>
              <a:schemeClr val="dk2"/>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p:nvPr/>
        </p:nvSpPr>
        <p:spPr>
          <a:xfrm>
            <a:off x="2253550" y="2571750"/>
            <a:ext cx="448500" cy="2967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7" name="Google Shape;277;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Data Management</a:t>
            </a:r>
            <a:endParaRPr/>
          </a:p>
        </p:txBody>
      </p:sp>
      <p:sp>
        <p:nvSpPr>
          <p:cNvPr id="278" name="Google Shape;278;p29"/>
          <p:cNvSpPr/>
          <p:nvPr/>
        </p:nvSpPr>
        <p:spPr>
          <a:xfrm>
            <a:off x="3557675" y="1282400"/>
            <a:ext cx="1721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Data Management System</a:t>
            </a:r>
            <a:endParaRPr b="1"/>
          </a:p>
        </p:txBody>
      </p:sp>
      <p:sp>
        <p:nvSpPr>
          <p:cNvPr id="279" name="Google Shape;279;p29"/>
          <p:cNvSpPr/>
          <p:nvPr/>
        </p:nvSpPr>
        <p:spPr>
          <a:xfrm>
            <a:off x="2124250" y="2227725"/>
            <a:ext cx="72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OS</a:t>
            </a:r>
            <a:endParaRPr b="1"/>
          </a:p>
        </p:txBody>
      </p:sp>
      <p:sp>
        <p:nvSpPr>
          <p:cNvPr id="280" name="Google Shape;280;p29"/>
          <p:cNvSpPr/>
          <p:nvPr/>
        </p:nvSpPr>
        <p:spPr>
          <a:xfrm>
            <a:off x="3934325" y="222772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Storage</a:t>
            </a:r>
            <a:endParaRPr b="1"/>
          </a:p>
        </p:txBody>
      </p:sp>
      <p:sp>
        <p:nvSpPr>
          <p:cNvPr id="281" name="Google Shape;281;p29"/>
          <p:cNvSpPr/>
          <p:nvPr/>
        </p:nvSpPr>
        <p:spPr>
          <a:xfrm>
            <a:off x="5951325" y="222772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Access</a:t>
            </a:r>
            <a:endParaRPr b="1"/>
          </a:p>
        </p:txBody>
      </p:sp>
      <p:cxnSp>
        <p:nvCxnSpPr>
          <p:cNvPr id="282" name="Google Shape;282;p29"/>
          <p:cNvCxnSpPr>
            <a:stCxn id="278" idx="2"/>
            <a:endCxn id="279" idx="0"/>
          </p:cNvCxnSpPr>
          <p:nvPr/>
        </p:nvCxnSpPr>
        <p:spPr>
          <a:xfrm flipH="1">
            <a:off x="2486075" y="1793600"/>
            <a:ext cx="1932300" cy="434100"/>
          </a:xfrm>
          <a:prstGeom prst="straightConnector1">
            <a:avLst/>
          </a:prstGeom>
          <a:noFill/>
          <a:ln cap="flat" cmpd="sng" w="38100">
            <a:solidFill>
              <a:schemeClr val="dk2"/>
            </a:solidFill>
            <a:prstDash val="solid"/>
            <a:round/>
            <a:headEnd len="med" w="med" type="none"/>
            <a:tailEnd len="med" w="med" type="oval"/>
          </a:ln>
        </p:spPr>
      </p:cxnSp>
      <p:cxnSp>
        <p:nvCxnSpPr>
          <p:cNvPr id="283" name="Google Shape;283;p29"/>
          <p:cNvCxnSpPr>
            <a:stCxn id="278" idx="2"/>
            <a:endCxn id="280" idx="0"/>
          </p:cNvCxnSpPr>
          <p:nvPr/>
        </p:nvCxnSpPr>
        <p:spPr>
          <a:xfrm>
            <a:off x="4418375" y="1793600"/>
            <a:ext cx="0" cy="434100"/>
          </a:xfrm>
          <a:prstGeom prst="straightConnector1">
            <a:avLst/>
          </a:prstGeom>
          <a:noFill/>
          <a:ln cap="flat" cmpd="sng" w="38100">
            <a:solidFill>
              <a:schemeClr val="dk2"/>
            </a:solidFill>
            <a:prstDash val="solid"/>
            <a:round/>
            <a:headEnd len="med" w="med" type="none"/>
            <a:tailEnd len="med" w="med" type="oval"/>
          </a:ln>
        </p:spPr>
      </p:cxnSp>
      <p:cxnSp>
        <p:nvCxnSpPr>
          <p:cNvPr id="284" name="Google Shape;284;p29"/>
          <p:cNvCxnSpPr>
            <a:stCxn id="278" idx="2"/>
            <a:endCxn id="281" idx="0"/>
          </p:cNvCxnSpPr>
          <p:nvPr/>
        </p:nvCxnSpPr>
        <p:spPr>
          <a:xfrm>
            <a:off x="4418375" y="1793600"/>
            <a:ext cx="1937700" cy="434100"/>
          </a:xfrm>
          <a:prstGeom prst="straightConnector1">
            <a:avLst/>
          </a:prstGeom>
          <a:noFill/>
          <a:ln cap="flat" cmpd="sng" w="38100">
            <a:solidFill>
              <a:schemeClr val="dk2"/>
            </a:solidFill>
            <a:prstDash val="solid"/>
            <a:round/>
            <a:headEnd len="med" w="med" type="none"/>
            <a:tailEnd len="med" w="med" type="oval"/>
          </a:ln>
        </p:spPr>
      </p:cxnSp>
      <p:sp>
        <p:nvSpPr>
          <p:cNvPr id="285" name="Google Shape;285;p29"/>
          <p:cNvSpPr/>
          <p:nvPr/>
        </p:nvSpPr>
        <p:spPr>
          <a:xfrm>
            <a:off x="2124250" y="3131325"/>
            <a:ext cx="723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Linux</a:t>
            </a:r>
            <a:endParaRPr b="1"/>
          </a:p>
        </p:txBody>
      </p:sp>
      <p:sp>
        <p:nvSpPr>
          <p:cNvPr id="286" name="Google Shape;286;p29"/>
          <p:cNvSpPr/>
          <p:nvPr/>
        </p:nvSpPr>
        <p:spPr>
          <a:xfrm>
            <a:off x="926575" y="3131325"/>
            <a:ext cx="9681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Windows</a:t>
            </a:r>
            <a:endParaRPr b="1"/>
          </a:p>
        </p:txBody>
      </p:sp>
      <p:sp>
        <p:nvSpPr>
          <p:cNvPr id="287" name="Google Shape;287;p29"/>
          <p:cNvSpPr/>
          <p:nvPr/>
        </p:nvSpPr>
        <p:spPr>
          <a:xfrm>
            <a:off x="3077725" y="3131325"/>
            <a:ext cx="8094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MacOS</a:t>
            </a:r>
            <a:endParaRPr b="1"/>
          </a:p>
        </p:txBody>
      </p:sp>
      <p:cxnSp>
        <p:nvCxnSpPr>
          <p:cNvPr id="288" name="Google Shape;288;p29"/>
          <p:cNvCxnSpPr>
            <a:stCxn id="279" idx="2"/>
            <a:endCxn id="286" idx="0"/>
          </p:cNvCxnSpPr>
          <p:nvPr/>
        </p:nvCxnSpPr>
        <p:spPr>
          <a:xfrm flipH="1">
            <a:off x="1410700" y="2738925"/>
            <a:ext cx="1075500" cy="392400"/>
          </a:xfrm>
          <a:prstGeom prst="straightConnector1">
            <a:avLst/>
          </a:prstGeom>
          <a:noFill/>
          <a:ln cap="flat" cmpd="sng" w="38100">
            <a:solidFill>
              <a:schemeClr val="dk2"/>
            </a:solidFill>
            <a:prstDash val="solid"/>
            <a:round/>
            <a:headEnd len="med" w="med" type="none"/>
            <a:tailEnd len="med" w="med" type="none"/>
          </a:ln>
        </p:spPr>
      </p:cxnSp>
      <p:cxnSp>
        <p:nvCxnSpPr>
          <p:cNvPr id="289" name="Google Shape;289;p29"/>
          <p:cNvCxnSpPr>
            <a:stCxn id="279" idx="2"/>
            <a:endCxn id="285" idx="0"/>
          </p:cNvCxnSpPr>
          <p:nvPr/>
        </p:nvCxnSpPr>
        <p:spPr>
          <a:xfrm>
            <a:off x="2486200" y="2738925"/>
            <a:ext cx="0" cy="392400"/>
          </a:xfrm>
          <a:prstGeom prst="straightConnector1">
            <a:avLst/>
          </a:prstGeom>
          <a:noFill/>
          <a:ln cap="flat" cmpd="sng" w="38100">
            <a:solidFill>
              <a:schemeClr val="dk2"/>
            </a:solidFill>
            <a:prstDash val="solid"/>
            <a:round/>
            <a:headEnd len="med" w="med" type="none"/>
            <a:tailEnd len="med" w="med" type="none"/>
          </a:ln>
        </p:spPr>
      </p:cxnSp>
      <p:cxnSp>
        <p:nvCxnSpPr>
          <p:cNvPr id="290" name="Google Shape;290;p29"/>
          <p:cNvCxnSpPr>
            <a:stCxn id="279" idx="2"/>
            <a:endCxn id="287" idx="0"/>
          </p:cNvCxnSpPr>
          <p:nvPr/>
        </p:nvCxnSpPr>
        <p:spPr>
          <a:xfrm>
            <a:off x="2486200" y="2738925"/>
            <a:ext cx="996300" cy="3924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p:nvPr/>
        </p:nvSpPr>
        <p:spPr>
          <a:xfrm>
            <a:off x="8300700" y="31508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8" name="Google Shape;29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299" name="Google Shape;299;p30"/>
          <p:cNvSpPr txBox="1"/>
          <p:nvPr>
            <p:ph idx="1" type="body"/>
          </p:nvPr>
        </p:nvSpPr>
        <p:spPr>
          <a:xfrm>
            <a:off x="468900" y="1282400"/>
            <a:ext cx="5331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SPL that provides </a:t>
            </a:r>
            <a:r>
              <a:rPr lang="sv-SE"/>
              <a:t>website functionality.</a:t>
            </a:r>
            <a:endParaRPr/>
          </a:p>
          <a:p>
            <a:pPr indent="-393700" lvl="0" marL="457200" rtl="0" algn="l">
              <a:spcBef>
                <a:spcPts val="1000"/>
              </a:spcBef>
              <a:spcAft>
                <a:spcPts val="0"/>
              </a:spcAft>
              <a:buSzPts val="2600"/>
              <a:buChar char="•"/>
            </a:pPr>
            <a:r>
              <a:rPr lang="sv-SE"/>
              <a:t>One feature - adjusts layout based on the device.</a:t>
            </a:r>
            <a:endParaRPr/>
          </a:p>
          <a:p>
            <a:pPr indent="-393700" lvl="0" marL="457200" rtl="0" algn="l">
              <a:spcBef>
                <a:spcPts val="1000"/>
              </a:spcBef>
              <a:spcAft>
                <a:spcPts val="0"/>
              </a:spcAft>
              <a:buSzPts val="2600"/>
              <a:buChar char="•"/>
            </a:pPr>
            <a:r>
              <a:rPr lang="sv-SE"/>
              <a:t>What other aspect of the site could be features?</a:t>
            </a:r>
            <a:endParaRPr/>
          </a:p>
          <a:p>
            <a:pPr indent="-368300" lvl="1" marL="914400" rtl="0" algn="l">
              <a:spcBef>
                <a:spcPts val="500"/>
              </a:spcBef>
              <a:spcAft>
                <a:spcPts val="0"/>
              </a:spcAft>
              <a:buSzPts val="2200"/>
              <a:buChar char="•"/>
            </a:pPr>
            <a:r>
              <a:rPr lang="sv-SE"/>
              <a:t>Consider visual appearance and personalized content.</a:t>
            </a:r>
            <a:endParaRPr/>
          </a:p>
        </p:txBody>
      </p:sp>
      <p:sp>
        <p:nvSpPr>
          <p:cNvPr id="300" name="Google Shape;300;p30"/>
          <p:cNvSpPr/>
          <p:nvPr/>
        </p:nvSpPr>
        <p:spPr>
          <a:xfrm>
            <a:off x="605117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301" name="Google Shape;301;p30"/>
          <p:cNvSpPr/>
          <p:nvPr/>
        </p:nvSpPr>
        <p:spPr>
          <a:xfrm>
            <a:off x="7397050" y="206055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t>
            </a:r>
            <a:r>
              <a:rPr b="1" lang="sv-SE"/>
              <a:t>Appearance</a:t>
            </a:r>
            <a:endParaRPr b="1"/>
          </a:p>
        </p:txBody>
      </p:sp>
      <p:cxnSp>
        <p:nvCxnSpPr>
          <p:cNvPr id="302" name="Google Shape;302;p30"/>
          <p:cNvCxnSpPr>
            <a:stCxn id="300" idx="2"/>
            <a:endCxn id="301" idx="0"/>
          </p:cNvCxnSpPr>
          <p:nvPr/>
        </p:nvCxnSpPr>
        <p:spPr>
          <a:xfrm>
            <a:off x="6797125" y="1793600"/>
            <a:ext cx="1345800" cy="267000"/>
          </a:xfrm>
          <a:prstGeom prst="straightConnector1">
            <a:avLst/>
          </a:prstGeom>
          <a:noFill/>
          <a:ln cap="flat" cmpd="sng" w="38100">
            <a:solidFill>
              <a:schemeClr val="dk2"/>
            </a:solidFill>
            <a:prstDash val="solid"/>
            <a:round/>
            <a:headEnd len="med" w="med" type="none"/>
            <a:tailEnd len="med" w="med" type="oval"/>
          </a:ln>
        </p:spPr>
      </p:cxnSp>
      <p:sp>
        <p:nvSpPr>
          <p:cNvPr id="303" name="Google Shape;303;p30"/>
          <p:cNvSpPr/>
          <p:nvPr/>
        </p:nvSpPr>
        <p:spPr>
          <a:xfrm>
            <a:off x="7960425" y="2766950"/>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Layouts</a:t>
            </a:r>
            <a:endParaRPr b="1"/>
          </a:p>
        </p:txBody>
      </p:sp>
      <p:cxnSp>
        <p:nvCxnSpPr>
          <p:cNvPr id="304" name="Google Shape;304;p30"/>
          <p:cNvCxnSpPr>
            <a:stCxn id="301" idx="2"/>
            <a:endCxn id="303" idx="0"/>
          </p:cNvCxnSpPr>
          <p:nvPr/>
        </p:nvCxnSpPr>
        <p:spPr>
          <a:xfrm>
            <a:off x="8143000" y="2571750"/>
            <a:ext cx="386100" cy="195300"/>
          </a:xfrm>
          <a:prstGeom prst="straightConnector1">
            <a:avLst/>
          </a:prstGeom>
          <a:noFill/>
          <a:ln cap="flat" cmpd="sng" w="38100">
            <a:solidFill>
              <a:schemeClr val="dk2"/>
            </a:solidFill>
            <a:prstDash val="solid"/>
            <a:round/>
            <a:headEnd len="med" w="med" type="none"/>
            <a:tailEnd len="med" w="med" type="oval"/>
          </a:ln>
        </p:spPr>
      </p:cxnSp>
      <p:sp>
        <p:nvSpPr>
          <p:cNvPr id="305" name="Google Shape;305;p30"/>
          <p:cNvSpPr/>
          <p:nvPr/>
        </p:nvSpPr>
        <p:spPr>
          <a:xfrm>
            <a:off x="8142925"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Desktop</a:t>
            </a:r>
            <a:endParaRPr b="1"/>
          </a:p>
        </p:txBody>
      </p:sp>
      <p:sp>
        <p:nvSpPr>
          <p:cNvPr id="306" name="Google Shape;306;p30"/>
          <p:cNvSpPr/>
          <p:nvPr/>
        </p:nvSpPr>
        <p:spPr>
          <a:xfrm>
            <a:off x="7074663"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Tablet</a:t>
            </a:r>
            <a:endParaRPr b="1"/>
          </a:p>
        </p:txBody>
      </p:sp>
      <p:sp>
        <p:nvSpPr>
          <p:cNvPr id="307" name="Google Shape;307;p30"/>
          <p:cNvSpPr/>
          <p:nvPr/>
        </p:nvSpPr>
        <p:spPr>
          <a:xfrm>
            <a:off x="6006400"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a:t>
            </a:r>
            <a:endParaRPr b="1"/>
          </a:p>
        </p:txBody>
      </p:sp>
      <p:cxnSp>
        <p:nvCxnSpPr>
          <p:cNvPr id="308" name="Google Shape;308;p30"/>
          <p:cNvCxnSpPr>
            <a:stCxn id="303" idx="2"/>
            <a:endCxn id="305" idx="0"/>
          </p:cNvCxnSpPr>
          <p:nvPr/>
        </p:nvCxnSpPr>
        <p:spPr>
          <a:xfrm>
            <a:off x="8529075" y="3278150"/>
            <a:ext cx="99600" cy="317700"/>
          </a:xfrm>
          <a:prstGeom prst="straightConnector1">
            <a:avLst/>
          </a:prstGeom>
          <a:noFill/>
          <a:ln cap="flat" cmpd="sng" w="38100">
            <a:solidFill>
              <a:schemeClr val="dk2"/>
            </a:solidFill>
            <a:prstDash val="solid"/>
            <a:round/>
            <a:headEnd len="med" w="med" type="none"/>
            <a:tailEnd len="med" w="med" type="none"/>
          </a:ln>
        </p:spPr>
      </p:cxnSp>
      <p:cxnSp>
        <p:nvCxnSpPr>
          <p:cNvPr id="309" name="Google Shape;309;p30"/>
          <p:cNvCxnSpPr>
            <a:stCxn id="303" idx="2"/>
            <a:endCxn id="306" idx="0"/>
          </p:cNvCxnSpPr>
          <p:nvPr/>
        </p:nvCxnSpPr>
        <p:spPr>
          <a:xfrm flipH="1">
            <a:off x="7560375" y="3278150"/>
            <a:ext cx="968700" cy="317700"/>
          </a:xfrm>
          <a:prstGeom prst="straightConnector1">
            <a:avLst/>
          </a:prstGeom>
          <a:noFill/>
          <a:ln cap="flat" cmpd="sng" w="38100">
            <a:solidFill>
              <a:schemeClr val="dk2"/>
            </a:solidFill>
            <a:prstDash val="solid"/>
            <a:round/>
            <a:headEnd len="med" w="med" type="none"/>
            <a:tailEnd len="med" w="med" type="none"/>
          </a:ln>
        </p:spPr>
      </p:cxnSp>
      <p:cxnSp>
        <p:nvCxnSpPr>
          <p:cNvPr id="310" name="Google Shape;310;p30"/>
          <p:cNvCxnSpPr>
            <a:stCxn id="303" idx="2"/>
            <a:endCxn id="307" idx="0"/>
          </p:cNvCxnSpPr>
          <p:nvPr/>
        </p:nvCxnSpPr>
        <p:spPr>
          <a:xfrm flipH="1">
            <a:off x="6492375" y="3278150"/>
            <a:ext cx="2036700" cy="317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Commonality</a:t>
            </a:r>
            <a:endParaRPr/>
          </a:p>
          <a:p>
            <a:pPr indent="-368300" lvl="1" marL="914400" rtl="0" algn="l">
              <a:spcBef>
                <a:spcPts val="0"/>
              </a:spcBef>
              <a:spcAft>
                <a:spcPts val="0"/>
              </a:spcAft>
              <a:buSzPts val="2200"/>
              <a:buChar char="•"/>
            </a:pPr>
            <a:r>
              <a:rPr lang="sv-SE"/>
              <a:t>Shared between all products.</a:t>
            </a:r>
            <a:endParaRPr/>
          </a:p>
          <a:p>
            <a:pPr indent="-368300" lvl="1" marL="914400" rtl="0" algn="l">
              <a:spcBef>
                <a:spcPts val="0"/>
              </a:spcBef>
              <a:spcAft>
                <a:spcPts val="0"/>
              </a:spcAft>
              <a:buSzPts val="2200"/>
              <a:buChar char="•"/>
            </a:pPr>
            <a:r>
              <a:rPr lang="sv-SE"/>
              <a:t>Implemented in core platform.</a:t>
            </a:r>
            <a:endParaRPr/>
          </a:p>
          <a:p>
            <a:pPr indent="-393700" lvl="0" marL="457200" rtl="0" algn="l">
              <a:spcBef>
                <a:spcPts val="0"/>
              </a:spcBef>
              <a:spcAft>
                <a:spcPts val="0"/>
              </a:spcAft>
              <a:buSzPts val="2600"/>
              <a:buChar char="•"/>
            </a:pPr>
            <a:r>
              <a:rPr lang="sv-SE"/>
              <a:t>Variability</a:t>
            </a:r>
            <a:endParaRPr/>
          </a:p>
          <a:p>
            <a:pPr indent="-368300" lvl="1" marL="914400" rtl="0" algn="l">
              <a:spcBef>
                <a:spcPts val="0"/>
              </a:spcBef>
              <a:spcAft>
                <a:spcPts val="0"/>
              </a:spcAft>
              <a:buSzPts val="2200"/>
              <a:buChar char="•"/>
            </a:pPr>
            <a:r>
              <a:rPr lang="sv-SE"/>
              <a:t>Shared by subset of products.</a:t>
            </a:r>
            <a:endParaRPr/>
          </a:p>
          <a:p>
            <a:pPr indent="-368300" lvl="1" marL="914400" rtl="0" algn="l">
              <a:spcBef>
                <a:spcPts val="0"/>
              </a:spcBef>
              <a:spcAft>
                <a:spcPts val="0"/>
              </a:spcAft>
              <a:buSzPts val="2200"/>
              <a:buChar char="•"/>
            </a:pPr>
            <a:r>
              <a:rPr lang="sv-SE"/>
              <a:t>Implemented in core platform, enabled in subset.</a:t>
            </a:r>
            <a:endParaRPr/>
          </a:p>
          <a:p>
            <a:pPr indent="-393700" lvl="0" marL="457200" rtl="0" algn="l">
              <a:spcBef>
                <a:spcPts val="0"/>
              </a:spcBef>
              <a:spcAft>
                <a:spcPts val="0"/>
              </a:spcAft>
              <a:buSzPts val="2600"/>
              <a:buChar char="•"/>
            </a:pPr>
            <a:r>
              <a:rPr lang="sv-SE"/>
              <a:t>Product-specific </a:t>
            </a:r>
            <a:endParaRPr/>
          </a:p>
          <a:p>
            <a:pPr indent="-368300" lvl="1" marL="914400" rtl="0" algn="l">
              <a:spcBef>
                <a:spcPts val="0"/>
              </a:spcBef>
              <a:spcAft>
                <a:spcPts val="0"/>
              </a:spcAft>
              <a:buSzPts val="2200"/>
              <a:buChar char="•"/>
            </a:pPr>
            <a:r>
              <a:rPr lang="sv-SE"/>
              <a:t>Unique to a single product.</a:t>
            </a:r>
            <a:endParaRPr/>
          </a:p>
          <a:p>
            <a:pPr indent="-368300" lvl="1" marL="914400" rtl="0" algn="l">
              <a:spcBef>
                <a:spcPts val="0"/>
              </a:spcBef>
              <a:spcAft>
                <a:spcPts val="0"/>
              </a:spcAft>
              <a:buSzPts val="2200"/>
              <a:buChar char="•"/>
            </a:pPr>
            <a:r>
              <a:rPr lang="sv-SE"/>
              <a:t>Platform must support unique adaptations.</a:t>
            </a:r>
            <a:endParaRPr/>
          </a:p>
        </p:txBody>
      </p:sp>
      <p:pic>
        <p:nvPicPr>
          <p:cNvPr id="79" name="Google Shape;79;p13"/>
          <p:cNvPicPr preferRelativeResize="0"/>
          <p:nvPr/>
        </p:nvPicPr>
        <p:blipFill>
          <a:blip r:embed="rId3">
            <a:alphaModFix/>
          </a:blip>
          <a:stretch>
            <a:fillRect/>
          </a:stretch>
        </p:blipFill>
        <p:spPr>
          <a:xfrm>
            <a:off x="5166975" y="858925"/>
            <a:ext cx="3977025" cy="1878750"/>
          </a:xfrm>
          <a:prstGeom prst="rect">
            <a:avLst/>
          </a:prstGeom>
          <a:noFill/>
          <a:ln>
            <a:noFill/>
          </a:ln>
        </p:spPr>
      </p:pic>
      <p:sp>
        <p:nvSpPr>
          <p:cNvPr id="80" name="Google Shape;80;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p:nvPr/>
        </p:nvSpPr>
        <p:spPr>
          <a:xfrm>
            <a:off x="4555125" y="31508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8" name="Google Shape;318;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319" name="Google Shape;319;p31"/>
          <p:cNvSpPr/>
          <p:nvPr/>
        </p:nvSpPr>
        <p:spPr>
          <a:xfrm>
            <a:off x="370372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320" name="Google Shape;320;p31"/>
          <p:cNvSpPr/>
          <p:nvPr/>
        </p:nvSpPr>
        <p:spPr>
          <a:xfrm>
            <a:off x="5486200" y="2024675"/>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t>
            </a:r>
            <a:r>
              <a:rPr b="1" lang="sv-SE"/>
              <a:t>Appearance</a:t>
            </a:r>
            <a:endParaRPr b="1"/>
          </a:p>
        </p:txBody>
      </p:sp>
      <p:cxnSp>
        <p:nvCxnSpPr>
          <p:cNvPr id="321" name="Google Shape;321;p31"/>
          <p:cNvCxnSpPr>
            <a:stCxn id="319" idx="2"/>
            <a:endCxn id="320" idx="0"/>
          </p:cNvCxnSpPr>
          <p:nvPr/>
        </p:nvCxnSpPr>
        <p:spPr>
          <a:xfrm>
            <a:off x="4449675" y="1793600"/>
            <a:ext cx="1782600" cy="231000"/>
          </a:xfrm>
          <a:prstGeom prst="straightConnector1">
            <a:avLst/>
          </a:prstGeom>
          <a:noFill/>
          <a:ln cap="flat" cmpd="sng" w="38100">
            <a:solidFill>
              <a:schemeClr val="dk2"/>
            </a:solidFill>
            <a:prstDash val="solid"/>
            <a:round/>
            <a:headEnd len="med" w="med" type="none"/>
            <a:tailEnd len="med" w="med" type="oval"/>
          </a:ln>
        </p:spPr>
      </p:cxnSp>
      <p:sp>
        <p:nvSpPr>
          <p:cNvPr id="322" name="Google Shape;322;p31"/>
          <p:cNvSpPr/>
          <p:nvPr/>
        </p:nvSpPr>
        <p:spPr>
          <a:xfrm>
            <a:off x="4179525" y="2766875"/>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Layouts</a:t>
            </a:r>
            <a:endParaRPr b="1"/>
          </a:p>
        </p:txBody>
      </p:sp>
      <p:cxnSp>
        <p:nvCxnSpPr>
          <p:cNvPr id="323" name="Google Shape;323;p31"/>
          <p:cNvCxnSpPr>
            <a:stCxn id="320" idx="2"/>
            <a:endCxn id="322" idx="0"/>
          </p:cNvCxnSpPr>
          <p:nvPr/>
        </p:nvCxnSpPr>
        <p:spPr>
          <a:xfrm flipH="1">
            <a:off x="4748050" y="2535875"/>
            <a:ext cx="1484100" cy="231000"/>
          </a:xfrm>
          <a:prstGeom prst="straightConnector1">
            <a:avLst/>
          </a:prstGeom>
          <a:noFill/>
          <a:ln cap="flat" cmpd="sng" w="38100">
            <a:solidFill>
              <a:schemeClr val="dk2"/>
            </a:solidFill>
            <a:prstDash val="solid"/>
            <a:round/>
            <a:headEnd len="med" w="med" type="none"/>
            <a:tailEnd len="med" w="med" type="oval"/>
          </a:ln>
        </p:spPr>
      </p:cxnSp>
      <p:sp>
        <p:nvSpPr>
          <p:cNvPr id="324" name="Google Shape;324;p31"/>
          <p:cNvSpPr/>
          <p:nvPr/>
        </p:nvSpPr>
        <p:spPr>
          <a:xfrm>
            <a:off x="5303775"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Desktop</a:t>
            </a:r>
            <a:endParaRPr b="1"/>
          </a:p>
        </p:txBody>
      </p:sp>
      <p:sp>
        <p:nvSpPr>
          <p:cNvPr id="325" name="Google Shape;325;p31"/>
          <p:cNvSpPr/>
          <p:nvPr/>
        </p:nvSpPr>
        <p:spPr>
          <a:xfrm>
            <a:off x="4262313"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Tablet</a:t>
            </a:r>
            <a:endParaRPr b="1"/>
          </a:p>
        </p:txBody>
      </p:sp>
      <p:sp>
        <p:nvSpPr>
          <p:cNvPr id="326" name="Google Shape;326;p31"/>
          <p:cNvSpPr/>
          <p:nvPr/>
        </p:nvSpPr>
        <p:spPr>
          <a:xfrm>
            <a:off x="3220875"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a:t>
            </a:r>
            <a:endParaRPr b="1"/>
          </a:p>
        </p:txBody>
      </p:sp>
      <p:cxnSp>
        <p:nvCxnSpPr>
          <p:cNvPr id="327" name="Google Shape;327;p31"/>
          <p:cNvCxnSpPr>
            <a:stCxn id="322" idx="2"/>
            <a:endCxn id="324" idx="0"/>
          </p:cNvCxnSpPr>
          <p:nvPr/>
        </p:nvCxnSpPr>
        <p:spPr>
          <a:xfrm>
            <a:off x="4748175" y="3278075"/>
            <a:ext cx="1041600" cy="973200"/>
          </a:xfrm>
          <a:prstGeom prst="straightConnector1">
            <a:avLst/>
          </a:prstGeom>
          <a:noFill/>
          <a:ln cap="flat" cmpd="sng" w="38100">
            <a:solidFill>
              <a:schemeClr val="dk2"/>
            </a:solidFill>
            <a:prstDash val="solid"/>
            <a:round/>
            <a:headEnd len="med" w="med" type="none"/>
            <a:tailEnd len="med" w="med" type="none"/>
          </a:ln>
        </p:spPr>
      </p:cxnSp>
      <p:cxnSp>
        <p:nvCxnSpPr>
          <p:cNvPr id="328" name="Google Shape;328;p31"/>
          <p:cNvCxnSpPr>
            <a:stCxn id="322" idx="2"/>
            <a:endCxn id="325" idx="0"/>
          </p:cNvCxnSpPr>
          <p:nvPr/>
        </p:nvCxnSpPr>
        <p:spPr>
          <a:xfrm>
            <a:off x="4748175" y="3278075"/>
            <a:ext cx="0" cy="973200"/>
          </a:xfrm>
          <a:prstGeom prst="straightConnector1">
            <a:avLst/>
          </a:prstGeom>
          <a:noFill/>
          <a:ln cap="flat" cmpd="sng" w="38100">
            <a:solidFill>
              <a:schemeClr val="dk2"/>
            </a:solidFill>
            <a:prstDash val="solid"/>
            <a:round/>
            <a:headEnd len="med" w="med" type="none"/>
            <a:tailEnd len="med" w="med" type="none"/>
          </a:ln>
        </p:spPr>
      </p:cxnSp>
      <p:cxnSp>
        <p:nvCxnSpPr>
          <p:cNvPr id="329" name="Google Shape;329;p31"/>
          <p:cNvCxnSpPr>
            <a:stCxn id="322" idx="2"/>
            <a:endCxn id="326" idx="0"/>
          </p:cNvCxnSpPr>
          <p:nvPr/>
        </p:nvCxnSpPr>
        <p:spPr>
          <a:xfrm flipH="1">
            <a:off x="3706875" y="3278075"/>
            <a:ext cx="1041300" cy="973200"/>
          </a:xfrm>
          <a:prstGeom prst="straightConnector1">
            <a:avLst/>
          </a:prstGeom>
          <a:noFill/>
          <a:ln cap="flat" cmpd="sng" w="38100">
            <a:solidFill>
              <a:schemeClr val="dk2"/>
            </a:solidFill>
            <a:prstDash val="solid"/>
            <a:round/>
            <a:headEnd len="med" w="med" type="none"/>
            <a:tailEnd len="med" w="med" type="none"/>
          </a:ln>
        </p:spPr>
      </p:cxnSp>
      <p:sp>
        <p:nvSpPr>
          <p:cNvPr id="330" name="Google Shape;330;p31"/>
          <p:cNvSpPr/>
          <p:nvPr/>
        </p:nvSpPr>
        <p:spPr>
          <a:xfrm>
            <a:off x="1587675" y="2024675"/>
            <a:ext cx="1633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Content Personalization</a:t>
            </a:r>
            <a:endParaRPr b="1"/>
          </a:p>
        </p:txBody>
      </p:sp>
      <p:cxnSp>
        <p:nvCxnSpPr>
          <p:cNvPr id="331" name="Google Shape;331;p31"/>
          <p:cNvCxnSpPr>
            <a:stCxn id="319" idx="2"/>
            <a:endCxn id="330" idx="0"/>
          </p:cNvCxnSpPr>
          <p:nvPr/>
        </p:nvCxnSpPr>
        <p:spPr>
          <a:xfrm flipH="1">
            <a:off x="2404275" y="1793600"/>
            <a:ext cx="2045400" cy="231000"/>
          </a:xfrm>
          <a:prstGeom prst="straightConnector1">
            <a:avLst/>
          </a:prstGeom>
          <a:noFill/>
          <a:ln cap="flat" cmpd="sng" w="38100">
            <a:solidFill>
              <a:schemeClr val="dk2"/>
            </a:solidFill>
            <a:prstDash val="solid"/>
            <a:round/>
            <a:headEnd len="med" w="med" type="none"/>
            <a:tailEnd len="med" w="med" type="oval"/>
          </a:ln>
        </p:spPr>
      </p:cxnSp>
      <p:cxnSp>
        <p:nvCxnSpPr>
          <p:cNvPr id="332" name="Google Shape;332;p31"/>
          <p:cNvCxnSpPr>
            <a:stCxn id="320" idx="2"/>
            <a:endCxn id="333" idx="0"/>
          </p:cNvCxnSpPr>
          <p:nvPr/>
        </p:nvCxnSpPr>
        <p:spPr>
          <a:xfrm>
            <a:off x="6232150" y="2535875"/>
            <a:ext cx="673200" cy="231000"/>
          </a:xfrm>
          <a:prstGeom prst="straightConnector1">
            <a:avLst/>
          </a:prstGeom>
          <a:noFill/>
          <a:ln cap="flat" cmpd="sng" w="38100">
            <a:solidFill>
              <a:schemeClr val="dk2"/>
            </a:solidFill>
            <a:prstDash val="solid"/>
            <a:round/>
            <a:headEnd len="med" w="med" type="none"/>
            <a:tailEnd len="med" w="med" type="oval"/>
          </a:ln>
        </p:spPr>
      </p:cxnSp>
      <p:sp>
        <p:nvSpPr>
          <p:cNvPr id="333" name="Google Shape;333;p31"/>
          <p:cNvSpPr/>
          <p:nvPr/>
        </p:nvSpPr>
        <p:spPr>
          <a:xfrm>
            <a:off x="6419550" y="276687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 Mode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p:nvPr/>
        </p:nvSpPr>
        <p:spPr>
          <a:xfrm>
            <a:off x="2939400" y="327815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p:cNvSpPr/>
          <p:nvPr/>
        </p:nvSpPr>
        <p:spPr>
          <a:xfrm>
            <a:off x="5001450" y="32457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7762025" y="32456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343" name="Google Shape;343;p32"/>
          <p:cNvSpPr/>
          <p:nvPr/>
        </p:nvSpPr>
        <p:spPr>
          <a:xfrm>
            <a:off x="370372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344" name="Google Shape;344;p32"/>
          <p:cNvSpPr/>
          <p:nvPr/>
        </p:nvSpPr>
        <p:spPr>
          <a:xfrm>
            <a:off x="7520650" y="2024675"/>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Appearance</a:t>
            </a:r>
            <a:endParaRPr b="1"/>
          </a:p>
        </p:txBody>
      </p:sp>
      <p:cxnSp>
        <p:nvCxnSpPr>
          <p:cNvPr id="345" name="Google Shape;345;p32"/>
          <p:cNvCxnSpPr>
            <a:stCxn id="343" idx="2"/>
            <a:endCxn id="344" idx="0"/>
          </p:cNvCxnSpPr>
          <p:nvPr/>
        </p:nvCxnSpPr>
        <p:spPr>
          <a:xfrm>
            <a:off x="4449675" y="1793600"/>
            <a:ext cx="3816900" cy="231000"/>
          </a:xfrm>
          <a:prstGeom prst="straightConnector1">
            <a:avLst/>
          </a:prstGeom>
          <a:noFill/>
          <a:ln cap="flat" cmpd="sng" w="38100">
            <a:solidFill>
              <a:schemeClr val="dk2"/>
            </a:solidFill>
            <a:prstDash val="solid"/>
            <a:round/>
            <a:headEnd len="med" w="med" type="none"/>
            <a:tailEnd len="med" w="med" type="oval"/>
          </a:ln>
        </p:spPr>
      </p:cxnSp>
      <p:sp>
        <p:nvSpPr>
          <p:cNvPr id="346" name="Google Shape;346;p32"/>
          <p:cNvSpPr/>
          <p:nvPr/>
        </p:nvSpPr>
        <p:spPr>
          <a:xfrm>
            <a:off x="1587675" y="2024675"/>
            <a:ext cx="1633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Content Personalization</a:t>
            </a:r>
            <a:endParaRPr b="1"/>
          </a:p>
        </p:txBody>
      </p:sp>
      <p:cxnSp>
        <p:nvCxnSpPr>
          <p:cNvPr id="347" name="Google Shape;347;p32"/>
          <p:cNvCxnSpPr>
            <a:stCxn id="343" idx="2"/>
            <a:endCxn id="346" idx="0"/>
          </p:cNvCxnSpPr>
          <p:nvPr/>
        </p:nvCxnSpPr>
        <p:spPr>
          <a:xfrm flipH="1">
            <a:off x="2404275" y="1793600"/>
            <a:ext cx="2045400" cy="231000"/>
          </a:xfrm>
          <a:prstGeom prst="straightConnector1">
            <a:avLst/>
          </a:prstGeom>
          <a:noFill/>
          <a:ln cap="flat" cmpd="sng" w="38100">
            <a:solidFill>
              <a:schemeClr val="dk2"/>
            </a:solidFill>
            <a:prstDash val="solid"/>
            <a:round/>
            <a:headEnd len="med" w="med" type="none"/>
            <a:tailEnd len="med" w="med" type="oval"/>
          </a:ln>
        </p:spPr>
      </p:cxnSp>
      <p:sp>
        <p:nvSpPr>
          <p:cNvPr id="348" name="Google Shape;348;p32"/>
          <p:cNvSpPr/>
          <p:nvPr/>
        </p:nvSpPr>
        <p:spPr>
          <a:xfrm>
            <a:off x="7440825" y="284190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Cookies</a:t>
            </a:r>
            <a:endParaRPr b="1"/>
          </a:p>
        </p:txBody>
      </p:sp>
      <p:sp>
        <p:nvSpPr>
          <p:cNvPr id="349" name="Google Shape;349;p32"/>
          <p:cNvSpPr/>
          <p:nvPr/>
        </p:nvSpPr>
        <p:spPr>
          <a:xfrm>
            <a:off x="4574563" y="2823138"/>
            <a:ext cx="1239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Advertising</a:t>
            </a:r>
            <a:endParaRPr b="1"/>
          </a:p>
        </p:txBody>
      </p:sp>
      <p:sp>
        <p:nvSpPr>
          <p:cNvPr id="350" name="Google Shape;350;p32"/>
          <p:cNvSpPr/>
          <p:nvPr/>
        </p:nvSpPr>
        <p:spPr>
          <a:xfrm>
            <a:off x="2581563" y="2859688"/>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Languages</a:t>
            </a:r>
            <a:endParaRPr b="1"/>
          </a:p>
        </p:txBody>
      </p:sp>
      <p:sp>
        <p:nvSpPr>
          <p:cNvPr id="351" name="Google Shape;351;p32"/>
          <p:cNvSpPr/>
          <p:nvPr/>
        </p:nvSpPr>
        <p:spPr>
          <a:xfrm>
            <a:off x="368225" y="2766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Account Features</a:t>
            </a:r>
            <a:endParaRPr b="1"/>
          </a:p>
        </p:txBody>
      </p:sp>
      <p:cxnSp>
        <p:nvCxnSpPr>
          <p:cNvPr id="352" name="Google Shape;352;p32"/>
          <p:cNvCxnSpPr>
            <a:stCxn id="346" idx="2"/>
            <a:endCxn id="351" idx="0"/>
          </p:cNvCxnSpPr>
          <p:nvPr/>
        </p:nvCxnSpPr>
        <p:spPr>
          <a:xfrm flipH="1">
            <a:off x="854175" y="2535875"/>
            <a:ext cx="1550100" cy="231000"/>
          </a:xfrm>
          <a:prstGeom prst="straightConnector1">
            <a:avLst/>
          </a:prstGeom>
          <a:noFill/>
          <a:ln cap="flat" cmpd="sng" w="38100">
            <a:solidFill>
              <a:schemeClr val="dk2"/>
            </a:solidFill>
            <a:prstDash val="solid"/>
            <a:round/>
            <a:headEnd len="med" w="med" type="none"/>
            <a:tailEnd len="med" w="med" type="oval"/>
          </a:ln>
        </p:spPr>
      </p:cxnSp>
      <p:cxnSp>
        <p:nvCxnSpPr>
          <p:cNvPr id="353" name="Google Shape;353;p32"/>
          <p:cNvCxnSpPr>
            <a:stCxn id="346" idx="2"/>
            <a:endCxn id="350" idx="0"/>
          </p:cNvCxnSpPr>
          <p:nvPr/>
        </p:nvCxnSpPr>
        <p:spPr>
          <a:xfrm>
            <a:off x="2404275" y="2535875"/>
            <a:ext cx="745800" cy="323700"/>
          </a:xfrm>
          <a:prstGeom prst="straightConnector1">
            <a:avLst/>
          </a:prstGeom>
          <a:noFill/>
          <a:ln cap="flat" cmpd="sng" w="38100">
            <a:solidFill>
              <a:schemeClr val="dk2"/>
            </a:solidFill>
            <a:prstDash val="solid"/>
            <a:round/>
            <a:headEnd len="med" w="med" type="none"/>
            <a:tailEnd len="med" w="med" type="oval"/>
          </a:ln>
        </p:spPr>
      </p:cxnSp>
      <p:cxnSp>
        <p:nvCxnSpPr>
          <p:cNvPr id="354" name="Google Shape;354;p32"/>
          <p:cNvCxnSpPr>
            <a:stCxn id="346" idx="2"/>
            <a:endCxn id="349" idx="0"/>
          </p:cNvCxnSpPr>
          <p:nvPr/>
        </p:nvCxnSpPr>
        <p:spPr>
          <a:xfrm>
            <a:off x="2404275" y="2535875"/>
            <a:ext cx="2790300" cy="287400"/>
          </a:xfrm>
          <a:prstGeom prst="straightConnector1">
            <a:avLst/>
          </a:prstGeom>
          <a:noFill/>
          <a:ln cap="flat" cmpd="sng" w="38100">
            <a:solidFill>
              <a:schemeClr val="dk2"/>
            </a:solidFill>
            <a:prstDash val="solid"/>
            <a:round/>
            <a:headEnd len="med" w="med" type="none"/>
            <a:tailEnd len="med" w="med" type="oval"/>
          </a:ln>
        </p:spPr>
      </p:cxnSp>
      <p:cxnSp>
        <p:nvCxnSpPr>
          <p:cNvPr id="355" name="Google Shape;355;p32"/>
          <p:cNvCxnSpPr>
            <a:stCxn id="346" idx="2"/>
            <a:endCxn id="348" idx="0"/>
          </p:cNvCxnSpPr>
          <p:nvPr/>
        </p:nvCxnSpPr>
        <p:spPr>
          <a:xfrm>
            <a:off x="2404275" y="2535875"/>
            <a:ext cx="5522400" cy="306000"/>
          </a:xfrm>
          <a:prstGeom prst="straightConnector1">
            <a:avLst/>
          </a:prstGeom>
          <a:noFill/>
          <a:ln cap="flat" cmpd="sng" w="38100">
            <a:solidFill>
              <a:schemeClr val="dk2"/>
            </a:solidFill>
            <a:prstDash val="solid"/>
            <a:round/>
            <a:headEnd len="med" w="med" type="none"/>
            <a:tailEnd len="med" w="med" type="oval"/>
          </a:ln>
        </p:spPr>
      </p:cxnSp>
      <p:sp>
        <p:nvSpPr>
          <p:cNvPr id="356" name="Google Shape;356;p32"/>
          <p:cNvSpPr/>
          <p:nvPr/>
        </p:nvSpPr>
        <p:spPr>
          <a:xfrm>
            <a:off x="8528338" y="3659150"/>
            <a:ext cx="48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All</a:t>
            </a:r>
            <a:endParaRPr b="1"/>
          </a:p>
        </p:txBody>
      </p:sp>
      <p:sp>
        <p:nvSpPr>
          <p:cNvPr id="357" name="Google Shape;357;p32"/>
          <p:cNvSpPr/>
          <p:nvPr/>
        </p:nvSpPr>
        <p:spPr>
          <a:xfrm>
            <a:off x="7778313" y="3659150"/>
            <a:ext cx="63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None</a:t>
            </a:r>
            <a:endParaRPr b="1"/>
          </a:p>
        </p:txBody>
      </p:sp>
      <p:sp>
        <p:nvSpPr>
          <p:cNvPr id="358" name="Google Shape;358;p32"/>
          <p:cNvSpPr/>
          <p:nvPr/>
        </p:nvSpPr>
        <p:spPr>
          <a:xfrm>
            <a:off x="6690800" y="3698488"/>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Essential</a:t>
            </a:r>
            <a:endParaRPr b="1"/>
          </a:p>
        </p:txBody>
      </p:sp>
      <p:cxnSp>
        <p:nvCxnSpPr>
          <p:cNvPr id="359" name="Google Shape;359;p32"/>
          <p:cNvCxnSpPr>
            <a:stCxn id="348" idx="2"/>
            <a:endCxn id="356" idx="0"/>
          </p:cNvCxnSpPr>
          <p:nvPr/>
        </p:nvCxnSpPr>
        <p:spPr>
          <a:xfrm>
            <a:off x="7926675" y="3353100"/>
            <a:ext cx="843900" cy="306000"/>
          </a:xfrm>
          <a:prstGeom prst="straightConnector1">
            <a:avLst/>
          </a:prstGeom>
          <a:noFill/>
          <a:ln cap="flat" cmpd="sng" w="38100">
            <a:solidFill>
              <a:schemeClr val="dk2"/>
            </a:solidFill>
            <a:prstDash val="solid"/>
            <a:round/>
            <a:headEnd len="med" w="med" type="none"/>
            <a:tailEnd len="med" w="med" type="none"/>
          </a:ln>
        </p:spPr>
      </p:cxnSp>
      <p:cxnSp>
        <p:nvCxnSpPr>
          <p:cNvPr id="360" name="Google Shape;360;p32"/>
          <p:cNvCxnSpPr>
            <a:stCxn id="348" idx="2"/>
            <a:endCxn id="357" idx="0"/>
          </p:cNvCxnSpPr>
          <p:nvPr/>
        </p:nvCxnSpPr>
        <p:spPr>
          <a:xfrm>
            <a:off x="7926675" y="3353100"/>
            <a:ext cx="168600" cy="306000"/>
          </a:xfrm>
          <a:prstGeom prst="straightConnector1">
            <a:avLst/>
          </a:prstGeom>
          <a:noFill/>
          <a:ln cap="flat" cmpd="sng" w="38100">
            <a:solidFill>
              <a:schemeClr val="dk2"/>
            </a:solidFill>
            <a:prstDash val="solid"/>
            <a:round/>
            <a:headEnd len="med" w="med" type="none"/>
            <a:tailEnd len="med" w="med" type="none"/>
          </a:ln>
        </p:spPr>
      </p:cxnSp>
      <p:cxnSp>
        <p:nvCxnSpPr>
          <p:cNvPr id="361" name="Google Shape;361;p32"/>
          <p:cNvCxnSpPr>
            <a:stCxn id="348" idx="2"/>
            <a:endCxn id="358" idx="0"/>
          </p:cNvCxnSpPr>
          <p:nvPr/>
        </p:nvCxnSpPr>
        <p:spPr>
          <a:xfrm flipH="1">
            <a:off x="7176675" y="3353100"/>
            <a:ext cx="750000" cy="345300"/>
          </a:xfrm>
          <a:prstGeom prst="straightConnector1">
            <a:avLst/>
          </a:prstGeom>
          <a:noFill/>
          <a:ln cap="flat" cmpd="sng" w="38100">
            <a:solidFill>
              <a:schemeClr val="dk2"/>
            </a:solidFill>
            <a:prstDash val="solid"/>
            <a:round/>
            <a:headEnd len="med" w="med" type="none"/>
            <a:tailEnd len="med" w="med" type="none"/>
          </a:ln>
        </p:spPr>
      </p:cxnSp>
      <p:sp>
        <p:nvSpPr>
          <p:cNvPr id="362" name="Google Shape;362;p32"/>
          <p:cNvSpPr/>
          <p:nvPr/>
        </p:nvSpPr>
        <p:spPr>
          <a:xfrm>
            <a:off x="5814450" y="4248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Targeted</a:t>
            </a:r>
            <a:endParaRPr b="1"/>
          </a:p>
        </p:txBody>
      </p:sp>
      <p:sp>
        <p:nvSpPr>
          <p:cNvPr id="363" name="Google Shape;363;p32"/>
          <p:cNvSpPr/>
          <p:nvPr/>
        </p:nvSpPr>
        <p:spPr>
          <a:xfrm>
            <a:off x="5102488" y="4248950"/>
            <a:ext cx="63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None</a:t>
            </a:r>
            <a:endParaRPr b="1"/>
          </a:p>
        </p:txBody>
      </p:sp>
      <p:sp>
        <p:nvSpPr>
          <p:cNvPr id="364" name="Google Shape;364;p32"/>
          <p:cNvSpPr/>
          <p:nvPr/>
        </p:nvSpPr>
        <p:spPr>
          <a:xfrm>
            <a:off x="4053050" y="4248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Standard</a:t>
            </a:r>
            <a:endParaRPr b="1"/>
          </a:p>
        </p:txBody>
      </p:sp>
      <p:cxnSp>
        <p:nvCxnSpPr>
          <p:cNvPr id="365" name="Google Shape;365;p32"/>
          <p:cNvCxnSpPr>
            <a:stCxn id="349" idx="2"/>
            <a:endCxn id="362" idx="0"/>
          </p:cNvCxnSpPr>
          <p:nvPr/>
        </p:nvCxnSpPr>
        <p:spPr>
          <a:xfrm>
            <a:off x="5194513" y="3334338"/>
            <a:ext cx="1105800" cy="914700"/>
          </a:xfrm>
          <a:prstGeom prst="straightConnector1">
            <a:avLst/>
          </a:prstGeom>
          <a:noFill/>
          <a:ln cap="flat" cmpd="sng" w="38100">
            <a:solidFill>
              <a:schemeClr val="dk2"/>
            </a:solidFill>
            <a:prstDash val="solid"/>
            <a:round/>
            <a:headEnd len="med" w="med" type="none"/>
            <a:tailEnd len="med" w="med" type="none"/>
          </a:ln>
        </p:spPr>
      </p:cxnSp>
      <p:cxnSp>
        <p:nvCxnSpPr>
          <p:cNvPr id="366" name="Google Shape;366;p32"/>
          <p:cNvCxnSpPr>
            <a:stCxn id="349" idx="2"/>
            <a:endCxn id="363" idx="0"/>
          </p:cNvCxnSpPr>
          <p:nvPr/>
        </p:nvCxnSpPr>
        <p:spPr>
          <a:xfrm>
            <a:off x="5194513" y="3334338"/>
            <a:ext cx="225000" cy="914700"/>
          </a:xfrm>
          <a:prstGeom prst="straightConnector1">
            <a:avLst/>
          </a:prstGeom>
          <a:noFill/>
          <a:ln cap="flat" cmpd="sng" w="38100">
            <a:solidFill>
              <a:schemeClr val="dk2"/>
            </a:solidFill>
            <a:prstDash val="solid"/>
            <a:round/>
            <a:headEnd len="med" w="med" type="none"/>
            <a:tailEnd len="med" w="med" type="none"/>
          </a:ln>
        </p:spPr>
      </p:cxnSp>
      <p:cxnSp>
        <p:nvCxnSpPr>
          <p:cNvPr id="367" name="Google Shape;367;p32"/>
          <p:cNvCxnSpPr>
            <a:stCxn id="349" idx="2"/>
            <a:endCxn id="364" idx="0"/>
          </p:cNvCxnSpPr>
          <p:nvPr/>
        </p:nvCxnSpPr>
        <p:spPr>
          <a:xfrm flipH="1">
            <a:off x="4539013" y="3334338"/>
            <a:ext cx="655500" cy="914700"/>
          </a:xfrm>
          <a:prstGeom prst="straightConnector1">
            <a:avLst/>
          </a:prstGeom>
          <a:noFill/>
          <a:ln cap="flat" cmpd="sng" w="38100">
            <a:solidFill>
              <a:schemeClr val="dk2"/>
            </a:solidFill>
            <a:prstDash val="solid"/>
            <a:round/>
            <a:headEnd len="med" w="med" type="none"/>
            <a:tailEnd len="med" w="med" type="none"/>
          </a:ln>
        </p:spPr>
      </p:cxnSp>
      <p:sp>
        <p:nvSpPr>
          <p:cNvPr id="368" name="Google Shape;368;p32"/>
          <p:cNvSpPr/>
          <p:nvPr/>
        </p:nvSpPr>
        <p:spPr>
          <a:xfrm>
            <a:off x="3406625" y="3611350"/>
            <a:ext cx="8760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English</a:t>
            </a:r>
            <a:endParaRPr b="1"/>
          </a:p>
        </p:txBody>
      </p:sp>
      <p:sp>
        <p:nvSpPr>
          <p:cNvPr id="369" name="Google Shape;369;p32"/>
          <p:cNvSpPr/>
          <p:nvPr/>
        </p:nvSpPr>
        <p:spPr>
          <a:xfrm>
            <a:off x="2353800" y="361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Swedish</a:t>
            </a:r>
            <a:endParaRPr b="1"/>
          </a:p>
        </p:txBody>
      </p:sp>
      <p:cxnSp>
        <p:nvCxnSpPr>
          <p:cNvPr id="370" name="Google Shape;370;p32"/>
          <p:cNvCxnSpPr>
            <a:stCxn id="350" idx="2"/>
            <a:endCxn id="369" idx="0"/>
          </p:cNvCxnSpPr>
          <p:nvPr/>
        </p:nvCxnSpPr>
        <p:spPr>
          <a:xfrm flipH="1">
            <a:off x="2839713" y="3370888"/>
            <a:ext cx="310500" cy="240600"/>
          </a:xfrm>
          <a:prstGeom prst="straightConnector1">
            <a:avLst/>
          </a:prstGeom>
          <a:noFill/>
          <a:ln cap="flat" cmpd="sng" w="38100">
            <a:solidFill>
              <a:schemeClr val="dk2"/>
            </a:solidFill>
            <a:prstDash val="solid"/>
            <a:round/>
            <a:headEnd len="med" w="med" type="none"/>
            <a:tailEnd len="med" w="med" type="none"/>
          </a:ln>
        </p:spPr>
      </p:cxnSp>
      <p:cxnSp>
        <p:nvCxnSpPr>
          <p:cNvPr id="371" name="Google Shape;371;p32"/>
          <p:cNvCxnSpPr>
            <a:stCxn id="350" idx="2"/>
            <a:endCxn id="368" idx="0"/>
          </p:cNvCxnSpPr>
          <p:nvPr/>
        </p:nvCxnSpPr>
        <p:spPr>
          <a:xfrm>
            <a:off x="3150213" y="3370888"/>
            <a:ext cx="694500" cy="240600"/>
          </a:xfrm>
          <a:prstGeom prst="straightConnector1">
            <a:avLst/>
          </a:prstGeom>
          <a:noFill/>
          <a:ln cap="flat" cmpd="sng" w="38100">
            <a:solidFill>
              <a:schemeClr val="dk2"/>
            </a:solidFill>
            <a:prstDash val="solid"/>
            <a:round/>
            <a:headEnd len="med" w="med" type="none"/>
            <a:tailEnd len="med" w="med" type="none"/>
          </a:ln>
        </p:spPr>
      </p:cxnSp>
      <p:sp>
        <p:nvSpPr>
          <p:cNvPr id="372" name="Google Shape;372;p32"/>
          <p:cNvSpPr/>
          <p:nvPr/>
        </p:nvSpPr>
        <p:spPr>
          <a:xfrm>
            <a:off x="2098875" y="4363000"/>
            <a:ext cx="13566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Personalized Content</a:t>
            </a:r>
            <a:endParaRPr b="1"/>
          </a:p>
        </p:txBody>
      </p:sp>
      <p:sp>
        <p:nvSpPr>
          <p:cNvPr id="373" name="Google Shape;373;p32"/>
          <p:cNvSpPr/>
          <p:nvPr/>
        </p:nvSpPr>
        <p:spPr>
          <a:xfrm>
            <a:off x="1080038" y="4248950"/>
            <a:ext cx="9717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Edit Account Details</a:t>
            </a:r>
            <a:endParaRPr b="1"/>
          </a:p>
        </p:txBody>
      </p:sp>
      <p:cxnSp>
        <p:nvCxnSpPr>
          <p:cNvPr id="374" name="Google Shape;374;p32"/>
          <p:cNvCxnSpPr>
            <a:stCxn id="351" idx="2"/>
            <a:endCxn id="373" idx="0"/>
          </p:cNvCxnSpPr>
          <p:nvPr/>
        </p:nvCxnSpPr>
        <p:spPr>
          <a:xfrm>
            <a:off x="854075" y="3278150"/>
            <a:ext cx="711900" cy="970800"/>
          </a:xfrm>
          <a:prstGeom prst="straightConnector1">
            <a:avLst/>
          </a:prstGeom>
          <a:noFill/>
          <a:ln cap="flat" cmpd="sng" w="38100">
            <a:solidFill>
              <a:schemeClr val="dk2"/>
            </a:solidFill>
            <a:prstDash val="solid"/>
            <a:round/>
            <a:headEnd len="med" w="med" type="none"/>
            <a:tailEnd len="med" w="med" type="oval"/>
          </a:ln>
        </p:spPr>
      </p:cxnSp>
      <p:cxnSp>
        <p:nvCxnSpPr>
          <p:cNvPr id="375" name="Google Shape;375;p32"/>
          <p:cNvCxnSpPr>
            <a:stCxn id="351" idx="2"/>
            <a:endCxn id="372" idx="0"/>
          </p:cNvCxnSpPr>
          <p:nvPr/>
        </p:nvCxnSpPr>
        <p:spPr>
          <a:xfrm>
            <a:off x="854075" y="3278150"/>
            <a:ext cx="1923000" cy="1084800"/>
          </a:xfrm>
          <a:prstGeom prst="straightConnector1">
            <a:avLst/>
          </a:prstGeom>
          <a:noFill/>
          <a:ln cap="flat" cmpd="sng" w="38100">
            <a:solidFill>
              <a:schemeClr val="dk2"/>
            </a:solidFill>
            <a:prstDash val="solid"/>
            <a:round/>
            <a:headEnd len="med" w="med" type="none"/>
            <a:tailEnd len="med" w="med" type="oval"/>
          </a:ln>
        </p:spPr>
      </p:cxnSp>
      <p:sp>
        <p:nvSpPr>
          <p:cNvPr id="376" name="Google Shape;376;p32"/>
          <p:cNvSpPr/>
          <p:nvPr/>
        </p:nvSpPr>
        <p:spPr>
          <a:xfrm>
            <a:off x="0" y="4327550"/>
            <a:ext cx="1032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Change Password</a:t>
            </a:r>
            <a:endParaRPr b="1"/>
          </a:p>
        </p:txBody>
      </p:sp>
      <p:cxnSp>
        <p:nvCxnSpPr>
          <p:cNvPr id="377" name="Google Shape;377;p32"/>
          <p:cNvCxnSpPr>
            <a:stCxn id="351" idx="2"/>
            <a:endCxn id="376" idx="0"/>
          </p:cNvCxnSpPr>
          <p:nvPr/>
        </p:nvCxnSpPr>
        <p:spPr>
          <a:xfrm flipH="1">
            <a:off x="516575" y="3278150"/>
            <a:ext cx="337500" cy="1049400"/>
          </a:xfrm>
          <a:prstGeom prst="straightConnector1">
            <a:avLst/>
          </a:prstGeom>
          <a:noFill/>
          <a:ln cap="flat" cmpd="sng" w="38100">
            <a:solidFill>
              <a:schemeClr val="dk2"/>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4" name="Google Shape;384;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1" name="Google Shape;39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Smart TV OS</a:t>
            </a:r>
            <a:endParaRPr/>
          </a:p>
        </p:txBody>
      </p:sp>
      <p:sp>
        <p:nvSpPr>
          <p:cNvPr id="392" name="Google Shape;39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Your company is developing a product line of smart televisions, with different feature configurations.</a:t>
            </a:r>
            <a:endParaRPr/>
          </a:p>
          <a:p>
            <a:pPr indent="-368300" lvl="1" marL="914400" rtl="0" algn="l">
              <a:spcBef>
                <a:spcPts val="500"/>
              </a:spcBef>
              <a:spcAft>
                <a:spcPts val="0"/>
              </a:spcAft>
              <a:buSzPts val="2200"/>
              <a:buChar char="•"/>
            </a:pPr>
            <a:r>
              <a:rPr lang="sv-SE"/>
              <a:t>Identify the features of this product line.</a:t>
            </a:r>
            <a:endParaRPr/>
          </a:p>
          <a:p>
            <a:pPr indent="-368300" lvl="1" marL="914400" rtl="0" algn="l">
              <a:spcBef>
                <a:spcPts val="500"/>
              </a:spcBef>
              <a:spcAft>
                <a:spcPts val="0"/>
              </a:spcAft>
              <a:buSzPts val="2200"/>
              <a:buChar char="•"/>
            </a:pPr>
            <a:r>
              <a:rPr lang="sv-SE"/>
              <a:t>Model the domain with a feature diagram.</a:t>
            </a:r>
            <a:endParaRPr/>
          </a:p>
          <a:p>
            <a:pPr indent="-393700" lvl="0" marL="457200" rtl="0" algn="l">
              <a:spcBef>
                <a:spcPts val="1000"/>
              </a:spcBef>
              <a:spcAft>
                <a:spcPts val="0"/>
              </a:spcAft>
              <a:buSzPts val="2600"/>
              <a:buChar char="•"/>
            </a:pPr>
            <a:r>
              <a:rPr lang="sv-SE"/>
              <a:t>Consider existing products on the </a:t>
            </a:r>
            <a:r>
              <a:rPr lang="sv-SE"/>
              <a:t>market</a:t>
            </a:r>
            <a:r>
              <a:rPr lang="sv-SE"/>
              <a:t> (e.g., Samsung TVs). Maybe check an electronics website (elgiganten, etc.).</a:t>
            </a:r>
            <a:endParaRPr/>
          </a:p>
        </p:txBody>
      </p:sp>
      <p:sp>
        <p:nvSpPr>
          <p:cNvPr id="393" name="Google Shape;393;p34"/>
          <p:cNvSpPr/>
          <p:nvPr/>
        </p:nvSpPr>
        <p:spPr>
          <a:xfrm>
            <a:off x="6467275" y="726675"/>
            <a:ext cx="20520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3"/>
              </a:rPr>
              <a:t>https://bit.ly/3H0wF2k</a:t>
            </a:r>
            <a:r>
              <a:rPr b="1" lang="sv-SE"/>
              <a:t>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0" name="Google Shape;40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Smart TV OS</a:t>
            </a:r>
            <a:endParaRPr/>
          </a:p>
        </p:txBody>
      </p:sp>
      <p:sp>
        <p:nvSpPr>
          <p:cNvPr id="401" name="Google Shape;40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Which features will many (or few) customers want?</a:t>
            </a:r>
            <a:endParaRPr/>
          </a:p>
          <a:p>
            <a:pPr indent="-393700" lvl="0" marL="457200" rtl="0" algn="l">
              <a:spcBef>
                <a:spcPts val="1000"/>
              </a:spcBef>
              <a:spcAft>
                <a:spcPts val="0"/>
              </a:spcAft>
              <a:buSzPts val="2600"/>
              <a:buChar char="•"/>
            </a:pPr>
            <a:r>
              <a:rPr lang="sv-SE"/>
              <a:t>Which features might distinguish your product from others on the market?</a:t>
            </a:r>
            <a:endParaRPr/>
          </a:p>
          <a:p>
            <a:pPr indent="-393700" lvl="0" marL="457200" rtl="0" algn="l">
              <a:spcBef>
                <a:spcPts val="1000"/>
              </a:spcBef>
              <a:spcAft>
                <a:spcPts val="0"/>
              </a:spcAft>
              <a:buSzPts val="2600"/>
              <a:buChar char="•"/>
            </a:pPr>
            <a:r>
              <a:rPr lang="sv-SE"/>
              <a:t>Don’t try to capture all features, but an interesting subset (aim for 15-25). </a:t>
            </a:r>
            <a:endParaRPr/>
          </a:p>
          <a:p>
            <a:pPr indent="-393700" lvl="0" marL="457200" rtl="0" algn="l">
              <a:spcBef>
                <a:spcPts val="1000"/>
              </a:spcBef>
              <a:spcAft>
                <a:spcPts val="0"/>
              </a:spcAft>
              <a:buSzPts val="2600"/>
              <a:buChar char="•"/>
            </a:pPr>
            <a:r>
              <a:rPr lang="sv-SE"/>
              <a:t>Capture dependencies between features using visual structures and cross-tree constraints.</a:t>
            </a:r>
            <a:endParaRPr/>
          </a:p>
        </p:txBody>
      </p:sp>
      <p:sp>
        <p:nvSpPr>
          <p:cNvPr id="402" name="Google Shape;402;p35"/>
          <p:cNvSpPr/>
          <p:nvPr/>
        </p:nvSpPr>
        <p:spPr>
          <a:xfrm>
            <a:off x="6467275" y="726675"/>
            <a:ext cx="20520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3"/>
              </a:rPr>
              <a:t>https://bit.ly/3H0wF2k</a:t>
            </a:r>
            <a:r>
              <a:rPr b="1" lang="sv-SE"/>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9" name="Google Shape;409;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Review - </a:t>
            </a:r>
            <a:r>
              <a:rPr lang="sv-SE"/>
              <a:t>Feature Diagrams</a:t>
            </a:r>
            <a:endParaRPr/>
          </a:p>
        </p:txBody>
      </p:sp>
      <p:pic>
        <p:nvPicPr>
          <p:cNvPr id="410" name="Google Shape;410;p36"/>
          <p:cNvPicPr preferRelativeResize="0"/>
          <p:nvPr/>
        </p:nvPicPr>
        <p:blipFill>
          <a:blip r:embed="rId3">
            <a:alphaModFix/>
          </a:blip>
          <a:stretch>
            <a:fillRect/>
          </a:stretch>
        </p:blipFill>
        <p:spPr>
          <a:xfrm>
            <a:off x="722275" y="2467888"/>
            <a:ext cx="2571750" cy="2162175"/>
          </a:xfrm>
          <a:prstGeom prst="rect">
            <a:avLst/>
          </a:prstGeom>
          <a:noFill/>
          <a:ln>
            <a:noFill/>
          </a:ln>
        </p:spPr>
      </p:pic>
      <p:pic>
        <p:nvPicPr>
          <p:cNvPr id="411" name="Google Shape;411;p36"/>
          <p:cNvPicPr preferRelativeResize="0"/>
          <p:nvPr/>
        </p:nvPicPr>
        <p:blipFill>
          <a:blip r:embed="rId4">
            <a:alphaModFix/>
          </a:blip>
          <a:stretch>
            <a:fillRect/>
          </a:stretch>
        </p:blipFill>
        <p:spPr>
          <a:xfrm>
            <a:off x="4173949" y="1282399"/>
            <a:ext cx="2655340" cy="3480300"/>
          </a:xfrm>
          <a:prstGeom prst="rect">
            <a:avLst/>
          </a:prstGeom>
          <a:noFill/>
          <a:ln>
            <a:noFill/>
          </a:ln>
        </p:spPr>
      </p:pic>
      <p:sp>
        <p:nvSpPr>
          <p:cNvPr id="412" name="Google Shape;412;p36"/>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413" name="Google Shape;413;p36"/>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
        <p:nvSpPr>
          <p:cNvPr id="414" name="Google Shape;414;p36"/>
          <p:cNvSpPr/>
          <p:nvPr/>
        </p:nvSpPr>
        <p:spPr>
          <a:xfrm>
            <a:off x="6455550" y="884950"/>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Alternative</a:t>
            </a:r>
            <a:r>
              <a:rPr lang="sv-SE"/>
              <a:t> (mutually exclusive choice): Choose </a:t>
            </a:r>
            <a:r>
              <a:rPr i="1" lang="sv-SE"/>
              <a:t>exactly</a:t>
            </a:r>
            <a:r>
              <a:rPr lang="sv-SE"/>
              <a:t> one </a:t>
            </a:r>
            <a:endParaRPr/>
          </a:p>
        </p:txBody>
      </p:sp>
      <p:sp>
        <p:nvSpPr>
          <p:cNvPr id="415" name="Google Shape;415;p36"/>
          <p:cNvSpPr/>
          <p:nvPr/>
        </p:nvSpPr>
        <p:spPr>
          <a:xfrm>
            <a:off x="6455550" y="2994975"/>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Or:</a:t>
            </a:r>
            <a:r>
              <a:rPr lang="sv-SE"/>
              <a:t> Choose </a:t>
            </a:r>
            <a:r>
              <a:rPr b="1" lang="sv-SE"/>
              <a:t>at least</a:t>
            </a:r>
            <a:r>
              <a:rPr lang="sv-SE"/>
              <a:t> one </a:t>
            </a:r>
            <a:endParaRPr/>
          </a:p>
        </p:txBody>
      </p:sp>
      <p:sp>
        <p:nvSpPr>
          <p:cNvPr id="416" name="Google Shape;416;p36"/>
          <p:cNvSpPr/>
          <p:nvPr/>
        </p:nvSpPr>
        <p:spPr>
          <a:xfrm>
            <a:off x="6713250" y="112650"/>
            <a:ext cx="20520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5"/>
              </a:rPr>
              <a:t>https://bit.ly/3H0wF2k</a:t>
            </a:r>
            <a:r>
              <a:rPr b="1" lang="sv-SE"/>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p:nvPr/>
        </p:nvSpPr>
        <p:spPr>
          <a:xfrm>
            <a:off x="6967425" y="3043600"/>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7565125" y="2224875"/>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42311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1580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7" name="Google Shape;42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Possible Solution</a:t>
            </a:r>
            <a:endParaRPr/>
          </a:p>
        </p:txBody>
      </p:sp>
      <p:sp>
        <p:nvSpPr>
          <p:cNvPr id="428" name="Google Shape;428;p37"/>
          <p:cNvSpPr/>
          <p:nvPr/>
        </p:nvSpPr>
        <p:spPr>
          <a:xfrm>
            <a:off x="3943675" y="12154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TV OS</a:t>
            </a:r>
            <a:endParaRPr b="1"/>
          </a:p>
        </p:txBody>
      </p:sp>
      <p:sp>
        <p:nvSpPr>
          <p:cNvPr id="429" name="Google Shape;429;p37"/>
          <p:cNvSpPr/>
          <p:nvPr/>
        </p:nvSpPr>
        <p:spPr>
          <a:xfrm>
            <a:off x="7262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Connectivity</a:t>
            </a:r>
            <a:endParaRPr b="1"/>
          </a:p>
        </p:txBody>
      </p:sp>
      <p:sp>
        <p:nvSpPr>
          <p:cNvPr id="430" name="Google Shape;430;p37"/>
          <p:cNvSpPr/>
          <p:nvPr/>
        </p:nvSpPr>
        <p:spPr>
          <a:xfrm>
            <a:off x="154625"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Eithernet</a:t>
            </a:r>
            <a:endParaRPr b="1"/>
          </a:p>
        </p:txBody>
      </p:sp>
      <p:sp>
        <p:nvSpPr>
          <p:cNvPr id="431" name="Google Shape;431;p37"/>
          <p:cNvSpPr/>
          <p:nvPr/>
        </p:nvSpPr>
        <p:spPr>
          <a:xfrm>
            <a:off x="1197950"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WiFi</a:t>
            </a:r>
            <a:endParaRPr b="1"/>
          </a:p>
        </p:txBody>
      </p:sp>
      <p:sp>
        <p:nvSpPr>
          <p:cNvPr id="432" name="Google Shape;432;p37"/>
          <p:cNvSpPr/>
          <p:nvPr/>
        </p:nvSpPr>
        <p:spPr>
          <a:xfrm>
            <a:off x="2241275" y="2720000"/>
            <a:ext cx="104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Bluetooth</a:t>
            </a:r>
            <a:endParaRPr b="1"/>
          </a:p>
        </p:txBody>
      </p:sp>
      <p:cxnSp>
        <p:nvCxnSpPr>
          <p:cNvPr id="433" name="Google Shape;433;p37"/>
          <p:cNvCxnSpPr>
            <a:stCxn id="428" idx="2"/>
            <a:endCxn id="429" idx="0"/>
          </p:cNvCxnSpPr>
          <p:nvPr/>
        </p:nvCxnSpPr>
        <p:spPr>
          <a:xfrm flipH="1">
            <a:off x="1416775" y="1695400"/>
            <a:ext cx="3006900" cy="214800"/>
          </a:xfrm>
          <a:prstGeom prst="straightConnector1">
            <a:avLst/>
          </a:prstGeom>
          <a:noFill/>
          <a:ln cap="flat" cmpd="sng" w="38100">
            <a:solidFill>
              <a:schemeClr val="dk2"/>
            </a:solidFill>
            <a:prstDash val="solid"/>
            <a:round/>
            <a:headEnd len="med" w="med" type="none"/>
            <a:tailEnd len="med" w="med" type="oval"/>
          </a:ln>
        </p:spPr>
      </p:cxnSp>
      <p:cxnSp>
        <p:nvCxnSpPr>
          <p:cNvPr id="434" name="Google Shape;434;p37"/>
          <p:cNvCxnSpPr>
            <a:stCxn id="429" idx="2"/>
            <a:endCxn id="430" idx="0"/>
          </p:cNvCxnSpPr>
          <p:nvPr/>
        </p:nvCxnSpPr>
        <p:spPr>
          <a:xfrm flipH="1">
            <a:off x="634725" y="2390300"/>
            <a:ext cx="782100" cy="329700"/>
          </a:xfrm>
          <a:prstGeom prst="straightConnector1">
            <a:avLst/>
          </a:prstGeom>
          <a:noFill/>
          <a:ln cap="flat" cmpd="sng" w="38100">
            <a:solidFill>
              <a:schemeClr val="dk2"/>
            </a:solidFill>
            <a:prstDash val="solid"/>
            <a:round/>
            <a:headEnd len="med" w="med" type="none"/>
            <a:tailEnd len="med" w="med" type="none"/>
          </a:ln>
        </p:spPr>
      </p:cxnSp>
      <p:cxnSp>
        <p:nvCxnSpPr>
          <p:cNvPr id="435" name="Google Shape;435;p37"/>
          <p:cNvCxnSpPr>
            <a:stCxn id="429" idx="2"/>
            <a:endCxn id="431" idx="0"/>
          </p:cNvCxnSpPr>
          <p:nvPr/>
        </p:nvCxnSpPr>
        <p:spPr>
          <a:xfrm>
            <a:off x="1416825" y="2390300"/>
            <a:ext cx="261000" cy="329700"/>
          </a:xfrm>
          <a:prstGeom prst="straightConnector1">
            <a:avLst/>
          </a:prstGeom>
          <a:noFill/>
          <a:ln cap="flat" cmpd="sng" w="38100">
            <a:solidFill>
              <a:schemeClr val="dk2"/>
            </a:solidFill>
            <a:prstDash val="solid"/>
            <a:round/>
            <a:headEnd len="med" w="med" type="none"/>
            <a:tailEnd len="med" w="med" type="none"/>
          </a:ln>
        </p:spPr>
      </p:cxnSp>
      <p:cxnSp>
        <p:nvCxnSpPr>
          <p:cNvPr id="436" name="Google Shape;436;p37"/>
          <p:cNvCxnSpPr>
            <a:stCxn id="429" idx="2"/>
            <a:endCxn id="432" idx="0"/>
          </p:cNvCxnSpPr>
          <p:nvPr/>
        </p:nvCxnSpPr>
        <p:spPr>
          <a:xfrm>
            <a:off x="1416825" y="2390300"/>
            <a:ext cx="1349100" cy="329700"/>
          </a:xfrm>
          <a:prstGeom prst="straightConnector1">
            <a:avLst/>
          </a:prstGeom>
          <a:noFill/>
          <a:ln cap="flat" cmpd="sng" w="38100">
            <a:solidFill>
              <a:schemeClr val="dk2"/>
            </a:solidFill>
            <a:prstDash val="solid"/>
            <a:round/>
            <a:headEnd len="med" w="med" type="none"/>
            <a:tailEnd len="med" w="med" type="none"/>
          </a:ln>
        </p:spPr>
      </p:cxnSp>
      <p:sp>
        <p:nvSpPr>
          <p:cNvPr id="437" name="Google Shape;437;p37"/>
          <p:cNvSpPr/>
          <p:nvPr/>
        </p:nvSpPr>
        <p:spPr>
          <a:xfrm>
            <a:off x="380037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 Resolution</a:t>
            </a:r>
            <a:endParaRPr b="1"/>
          </a:p>
        </p:txBody>
      </p:sp>
      <p:cxnSp>
        <p:nvCxnSpPr>
          <p:cNvPr id="438" name="Google Shape;438;p37"/>
          <p:cNvCxnSpPr>
            <a:stCxn id="428" idx="2"/>
            <a:endCxn id="437" idx="0"/>
          </p:cNvCxnSpPr>
          <p:nvPr/>
        </p:nvCxnSpPr>
        <p:spPr>
          <a:xfrm>
            <a:off x="4423675" y="1695400"/>
            <a:ext cx="67200" cy="214800"/>
          </a:xfrm>
          <a:prstGeom prst="straightConnector1">
            <a:avLst/>
          </a:prstGeom>
          <a:noFill/>
          <a:ln cap="flat" cmpd="sng" w="38100">
            <a:solidFill>
              <a:schemeClr val="dk2"/>
            </a:solidFill>
            <a:prstDash val="solid"/>
            <a:round/>
            <a:headEnd len="med" w="med" type="none"/>
            <a:tailEnd len="med" w="med" type="oval"/>
          </a:ln>
        </p:spPr>
      </p:cxnSp>
      <p:sp>
        <p:nvSpPr>
          <p:cNvPr id="439" name="Google Shape;439;p37"/>
          <p:cNvSpPr/>
          <p:nvPr/>
        </p:nvSpPr>
        <p:spPr>
          <a:xfrm>
            <a:off x="4231463" y="2710288"/>
            <a:ext cx="642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720p</a:t>
            </a:r>
            <a:endParaRPr b="1"/>
          </a:p>
        </p:txBody>
      </p:sp>
      <p:sp>
        <p:nvSpPr>
          <p:cNvPr id="440" name="Google Shape;440;p37"/>
          <p:cNvSpPr/>
          <p:nvPr/>
        </p:nvSpPr>
        <p:spPr>
          <a:xfrm>
            <a:off x="4967838" y="2710300"/>
            <a:ext cx="7821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1080p</a:t>
            </a:r>
            <a:endParaRPr b="1"/>
          </a:p>
        </p:txBody>
      </p:sp>
      <p:sp>
        <p:nvSpPr>
          <p:cNvPr id="441" name="Google Shape;441;p37"/>
          <p:cNvSpPr/>
          <p:nvPr/>
        </p:nvSpPr>
        <p:spPr>
          <a:xfrm>
            <a:off x="5814850" y="2691938"/>
            <a:ext cx="519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4K</a:t>
            </a:r>
            <a:endParaRPr b="1"/>
          </a:p>
        </p:txBody>
      </p:sp>
      <p:cxnSp>
        <p:nvCxnSpPr>
          <p:cNvPr id="442" name="Google Shape;442;p37"/>
          <p:cNvCxnSpPr>
            <a:stCxn id="437" idx="2"/>
            <a:endCxn id="439" idx="0"/>
          </p:cNvCxnSpPr>
          <p:nvPr/>
        </p:nvCxnSpPr>
        <p:spPr>
          <a:xfrm>
            <a:off x="4490975" y="2390300"/>
            <a:ext cx="61800" cy="320100"/>
          </a:xfrm>
          <a:prstGeom prst="straightConnector1">
            <a:avLst/>
          </a:prstGeom>
          <a:noFill/>
          <a:ln cap="flat" cmpd="sng" w="38100">
            <a:solidFill>
              <a:schemeClr val="dk2"/>
            </a:solidFill>
            <a:prstDash val="solid"/>
            <a:round/>
            <a:headEnd len="med" w="med" type="none"/>
            <a:tailEnd len="med" w="med" type="none"/>
          </a:ln>
        </p:spPr>
      </p:cxnSp>
      <p:cxnSp>
        <p:nvCxnSpPr>
          <p:cNvPr id="443" name="Google Shape;443;p37"/>
          <p:cNvCxnSpPr>
            <a:stCxn id="437" idx="2"/>
            <a:endCxn id="440" idx="0"/>
          </p:cNvCxnSpPr>
          <p:nvPr/>
        </p:nvCxnSpPr>
        <p:spPr>
          <a:xfrm>
            <a:off x="4490975" y="2390300"/>
            <a:ext cx="867900" cy="320100"/>
          </a:xfrm>
          <a:prstGeom prst="straightConnector1">
            <a:avLst/>
          </a:prstGeom>
          <a:noFill/>
          <a:ln cap="flat" cmpd="sng" w="38100">
            <a:solidFill>
              <a:schemeClr val="dk2"/>
            </a:solidFill>
            <a:prstDash val="solid"/>
            <a:round/>
            <a:headEnd len="med" w="med" type="none"/>
            <a:tailEnd len="med" w="med" type="none"/>
          </a:ln>
        </p:spPr>
      </p:cxnSp>
      <p:cxnSp>
        <p:nvCxnSpPr>
          <p:cNvPr id="444" name="Google Shape;444;p37"/>
          <p:cNvCxnSpPr>
            <a:stCxn id="437" idx="2"/>
            <a:endCxn id="441" idx="0"/>
          </p:cNvCxnSpPr>
          <p:nvPr/>
        </p:nvCxnSpPr>
        <p:spPr>
          <a:xfrm>
            <a:off x="4490975" y="2390300"/>
            <a:ext cx="1583700" cy="301500"/>
          </a:xfrm>
          <a:prstGeom prst="straightConnector1">
            <a:avLst/>
          </a:prstGeom>
          <a:noFill/>
          <a:ln cap="flat" cmpd="sng" w="38100">
            <a:solidFill>
              <a:schemeClr val="dk2"/>
            </a:solidFill>
            <a:prstDash val="solid"/>
            <a:round/>
            <a:headEnd len="med" w="med" type="none"/>
            <a:tailEnd len="med" w="med" type="none"/>
          </a:ln>
        </p:spPr>
      </p:cxnSp>
      <p:sp>
        <p:nvSpPr>
          <p:cNvPr id="445" name="Google Shape;445;p37"/>
          <p:cNvSpPr/>
          <p:nvPr/>
        </p:nvSpPr>
        <p:spPr>
          <a:xfrm>
            <a:off x="7334075" y="187315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Control</a:t>
            </a:r>
            <a:endParaRPr b="1"/>
          </a:p>
        </p:txBody>
      </p:sp>
      <p:sp>
        <p:nvSpPr>
          <p:cNvPr id="446" name="Google Shape;446;p37"/>
          <p:cNvSpPr/>
          <p:nvPr/>
        </p:nvSpPr>
        <p:spPr>
          <a:xfrm>
            <a:off x="6797925" y="2691938"/>
            <a:ext cx="858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Remote</a:t>
            </a:r>
            <a:endParaRPr b="1"/>
          </a:p>
        </p:txBody>
      </p:sp>
      <p:sp>
        <p:nvSpPr>
          <p:cNvPr id="447" name="Google Shape;447;p37"/>
          <p:cNvSpPr/>
          <p:nvPr/>
        </p:nvSpPr>
        <p:spPr>
          <a:xfrm>
            <a:off x="7903825" y="2691938"/>
            <a:ext cx="858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 Phone</a:t>
            </a:r>
            <a:endParaRPr b="1"/>
          </a:p>
        </p:txBody>
      </p:sp>
      <p:cxnSp>
        <p:nvCxnSpPr>
          <p:cNvPr id="448" name="Google Shape;448;p37"/>
          <p:cNvCxnSpPr>
            <a:stCxn id="428" idx="2"/>
            <a:endCxn id="445" idx="0"/>
          </p:cNvCxnSpPr>
          <p:nvPr/>
        </p:nvCxnSpPr>
        <p:spPr>
          <a:xfrm>
            <a:off x="4423675" y="1695400"/>
            <a:ext cx="3390300" cy="177900"/>
          </a:xfrm>
          <a:prstGeom prst="straightConnector1">
            <a:avLst/>
          </a:prstGeom>
          <a:noFill/>
          <a:ln cap="flat" cmpd="sng" w="38100">
            <a:solidFill>
              <a:schemeClr val="dk2"/>
            </a:solidFill>
            <a:prstDash val="solid"/>
            <a:round/>
            <a:headEnd len="med" w="med" type="none"/>
            <a:tailEnd len="med" w="med" type="oval"/>
          </a:ln>
        </p:spPr>
      </p:cxnSp>
      <p:cxnSp>
        <p:nvCxnSpPr>
          <p:cNvPr id="449" name="Google Shape;449;p37"/>
          <p:cNvCxnSpPr>
            <a:stCxn id="445" idx="2"/>
            <a:endCxn id="446" idx="0"/>
          </p:cNvCxnSpPr>
          <p:nvPr/>
        </p:nvCxnSpPr>
        <p:spPr>
          <a:xfrm flipH="1">
            <a:off x="7227275" y="2353150"/>
            <a:ext cx="586800" cy="338700"/>
          </a:xfrm>
          <a:prstGeom prst="straightConnector1">
            <a:avLst/>
          </a:prstGeom>
          <a:noFill/>
          <a:ln cap="flat" cmpd="sng" w="38100">
            <a:solidFill>
              <a:schemeClr val="dk2"/>
            </a:solidFill>
            <a:prstDash val="solid"/>
            <a:round/>
            <a:headEnd len="med" w="med" type="none"/>
            <a:tailEnd len="med" w="med" type="none"/>
          </a:ln>
        </p:spPr>
      </p:cxnSp>
      <p:cxnSp>
        <p:nvCxnSpPr>
          <p:cNvPr id="450" name="Google Shape;450;p37"/>
          <p:cNvCxnSpPr>
            <a:stCxn id="445" idx="2"/>
            <a:endCxn id="447" idx="0"/>
          </p:cNvCxnSpPr>
          <p:nvPr/>
        </p:nvCxnSpPr>
        <p:spPr>
          <a:xfrm>
            <a:off x="7814075" y="2353150"/>
            <a:ext cx="519000" cy="338700"/>
          </a:xfrm>
          <a:prstGeom prst="straightConnector1">
            <a:avLst/>
          </a:prstGeom>
          <a:noFill/>
          <a:ln cap="flat" cmpd="sng" w="38100">
            <a:solidFill>
              <a:schemeClr val="dk2"/>
            </a:solidFill>
            <a:prstDash val="solid"/>
            <a:round/>
            <a:headEnd len="med" w="med" type="none"/>
            <a:tailEnd len="med" w="med" type="none"/>
          </a:ln>
        </p:spPr>
      </p:cxnSp>
      <p:sp>
        <p:nvSpPr>
          <p:cNvPr id="451" name="Google Shape;451;p37"/>
          <p:cNvSpPr/>
          <p:nvPr/>
        </p:nvSpPr>
        <p:spPr>
          <a:xfrm>
            <a:off x="6301750" y="3420250"/>
            <a:ext cx="519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IR</a:t>
            </a:r>
            <a:endParaRPr b="1"/>
          </a:p>
        </p:txBody>
      </p:sp>
      <p:sp>
        <p:nvSpPr>
          <p:cNvPr id="452" name="Google Shape;452;p37"/>
          <p:cNvSpPr/>
          <p:nvPr/>
        </p:nvSpPr>
        <p:spPr>
          <a:xfrm>
            <a:off x="6995975" y="3404388"/>
            <a:ext cx="104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Bluetooth Remote</a:t>
            </a:r>
            <a:endParaRPr b="1"/>
          </a:p>
        </p:txBody>
      </p:sp>
      <p:cxnSp>
        <p:nvCxnSpPr>
          <p:cNvPr id="453" name="Google Shape;453;p37"/>
          <p:cNvCxnSpPr>
            <a:stCxn id="446" idx="2"/>
            <a:endCxn id="451" idx="0"/>
          </p:cNvCxnSpPr>
          <p:nvPr/>
        </p:nvCxnSpPr>
        <p:spPr>
          <a:xfrm flipH="1">
            <a:off x="6561525" y="3171938"/>
            <a:ext cx="665700" cy="248400"/>
          </a:xfrm>
          <a:prstGeom prst="straightConnector1">
            <a:avLst/>
          </a:prstGeom>
          <a:noFill/>
          <a:ln cap="flat" cmpd="sng" w="38100">
            <a:solidFill>
              <a:schemeClr val="dk2"/>
            </a:solidFill>
            <a:prstDash val="solid"/>
            <a:round/>
            <a:headEnd len="med" w="med" type="none"/>
            <a:tailEnd len="med" w="med" type="none"/>
          </a:ln>
        </p:spPr>
      </p:cxnSp>
      <p:cxnSp>
        <p:nvCxnSpPr>
          <p:cNvPr id="454" name="Google Shape;454;p37"/>
          <p:cNvCxnSpPr>
            <a:stCxn id="446" idx="2"/>
            <a:endCxn id="452" idx="0"/>
          </p:cNvCxnSpPr>
          <p:nvPr/>
        </p:nvCxnSpPr>
        <p:spPr>
          <a:xfrm>
            <a:off x="7227225" y="3171938"/>
            <a:ext cx="293400" cy="232500"/>
          </a:xfrm>
          <a:prstGeom prst="straightConnector1">
            <a:avLst/>
          </a:prstGeom>
          <a:noFill/>
          <a:ln cap="flat" cmpd="sng" w="38100">
            <a:solidFill>
              <a:schemeClr val="dk2"/>
            </a:solidFill>
            <a:prstDash val="solid"/>
            <a:round/>
            <a:headEnd len="med" w="med" type="none"/>
            <a:tailEnd len="med" w="med" type="none"/>
          </a:ln>
        </p:spPr>
      </p:cxnSp>
      <p:sp>
        <p:nvSpPr>
          <p:cNvPr id="455" name="Google Shape;455;p37"/>
          <p:cNvSpPr txBox="1"/>
          <p:nvPr/>
        </p:nvSpPr>
        <p:spPr>
          <a:xfrm>
            <a:off x="6498050" y="3993338"/>
            <a:ext cx="233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Bluetooth Remote =&gt; Bluetooth</a:t>
            </a:r>
            <a:endParaRPr sz="1200"/>
          </a:p>
        </p:txBody>
      </p:sp>
      <p:sp>
        <p:nvSpPr>
          <p:cNvPr id="456" name="Google Shape;456;p37"/>
          <p:cNvSpPr/>
          <p:nvPr/>
        </p:nvSpPr>
        <p:spPr>
          <a:xfrm>
            <a:off x="5494775" y="1891788"/>
            <a:ext cx="10953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Media Upscaling</a:t>
            </a:r>
            <a:endParaRPr b="1"/>
          </a:p>
        </p:txBody>
      </p:sp>
      <p:cxnSp>
        <p:nvCxnSpPr>
          <p:cNvPr id="457" name="Google Shape;457;p37"/>
          <p:cNvCxnSpPr>
            <a:stCxn id="428" idx="2"/>
            <a:endCxn id="456" idx="0"/>
          </p:cNvCxnSpPr>
          <p:nvPr/>
        </p:nvCxnSpPr>
        <p:spPr>
          <a:xfrm>
            <a:off x="4423675" y="1695400"/>
            <a:ext cx="1618800" cy="196500"/>
          </a:xfrm>
          <a:prstGeom prst="straightConnector1">
            <a:avLst/>
          </a:prstGeom>
          <a:noFill/>
          <a:ln cap="flat" cmpd="sng" w="38100">
            <a:solidFill>
              <a:schemeClr val="dk2"/>
            </a:solidFill>
            <a:prstDash val="solid"/>
            <a:round/>
            <a:headEnd len="med" w="med" type="none"/>
            <a:tailEnd len="med" w="med" type="oval"/>
          </a:ln>
        </p:spPr>
      </p:cxnSp>
      <p:sp>
        <p:nvSpPr>
          <p:cNvPr id="458" name="Google Shape;458;p37"/>
          <p:cNvSpPr txBox="1"/>
          <p:nvPr/>
        </p:nvSpPr>
        <p:spPr>
          <a:xfrm>
            <a:off x="5680000" y="1393125"/>
            <a:ext cx="176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Media Upscaling =&gt; 4K</a:t>
            </a:r>
            <a:endParaRPr sz="1200"/>
          </a:p>
        </p:txBody>
      </p:sp>
      <p:sp>
        <p:nvSpPr>
          <p:cNvPr id="459" name="Google Shape;459;p37"/>
          <p:cNvSpPr/>
          <p:nvPr/>
        </p:nvSpPr>
        <p:spPr>
          <a:xfrm>
            <a:off x="3516775" y="2720000"/>
            <a:ext cx="642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480p</a:t>
            </a:r>
            <a:endParaRPr b="1"/>
          </a:p>
        </p:txBody>
      </p:sp>
      <p:cxnSp>
        <p:nvCxnSpPr>
          <p:cNvPr id="460" name="Google Shape;460;p37"/>
          <p:cNvCxnSpPr>
            <a:stCxn id="437" idx="2"/>
            <a:endCxn id="459" idx="0"/>
          </p:cNvCxnSpPr>
          <p:nvPr/>
        </p:nvCxnSpPr>
        <p:spPr>
          <a:xfrm flipH="1">
            <a:off x="3838175" y="2390300"/>
            <a:ext cx="652800" cy="329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8"/>
          <p:cNvSpPr/>
          <p:nvPr/>
        </p:nvSpPr>
        <p:spPr>
          <a:xfrm>
            <a:off x="7966525" y="22744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p:nvPr/>
        </p:nvSpPr>
        <p:spPr>
          <a:xfrm>
            <a:off x="3380100" y="30673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8"/>
          <p:cNvSpPr/>
          <p:nvPr/>
        </p:nvSpPr>
        <p:spPr>
          <a:xfrm>
            <a:off x="5063200" y="30673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8"/>
          <p:cNvSpPr/>
          <p:nvPr/>
        </p:nvSpPr>
        <p:spPr>
          <a:xfrm>
            <a:off x="42311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
          <p:cNvSpPr/>
          <p:nvPr/>
        </p:nvSpPr>
        <p:spPr>
          <a:xfrm>
            <a:off x="1158075" y="2274400"/>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2" name="Google Shape;47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Possible Solution</a:t>
            </a:r>
            <a:endParaRPr/>
          </a:p>
        </p:txBody>
      </p:sp>
      <p:sp>
        <p:nvSpPr>
          <p:cNvPr id="473" name="Google Shape;473;p38"/>
          <p:cNvSpPr/>
          <p:nvPr/>
        </p:nvSpPr>
        <p:spPr>
          <a:xfrm>
            <a:off x="3943675" y="12154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TV OS</a:t>
            </a:r>
            <a:endParaRPr b="1"/>
          </a:p>
        </p:txBody>
      </p:sp>
      <p:sp>
        <p:nvSpPr>
          <p:cNvPr id="474" name="Google Shape;474;p38"/>
          <p:cNvSpPr/>
          <p:nvPr/>
        </p:nvSpPr>
        <p:spPr>
          <a:xfrm>
            <a:off x="7262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 Casting</a:t>
            </a:r>
            <a:endParaRPr b="1"/>
          </a:p>
        </p:txBody>
      </p:sp>
      <p:sp>
        <p:nvSpPr>
          <p:cNvPr id="475" name="Google Shape;475;p38"/>
          <p:cNvSpPr/>
          <p:nvPr/>
        </p:nvSpPr>
        <p:spPr>
          <a:xfrm>
            <a:off x="154625"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AirPlay</a:t>
            </a:r>
            <a:endParaRPr b="1"/>
          </a:p>
        </p:txBody>
      </p:sp>
      <p:sp>
        <p:nvSpPr>
          <p:cNvPr id="476" name="Google Shape;476;p38"/>
          <p:cNvSpPr/>
          <p:nvPr/>
        </p:nvSpPr>
        <p:spPr>
          <a:xfrm>
            <a:off x="1354450"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ChromeCast</a:t>
            </a:r>
            <a:endParaRPr b="1"/>
          </a:p>
        </p:txBody>
      </p:sp>
      <p:cxnSp>
        <p:nvCxnSpPr>
          <p:cNvPr id="477" name="Google Shape;477;p38"/>
          <p:cNvCxnSpPr>
            <a:stCxn id="473" idx="2"/>
            <a:endCxn id="474" idx="0"/>
          </p:cNvCxnSpPr>
          <p:nvPr/>
        </p:nvCxnSpPr>
        <p:spPr>
          <a:xfrm flipH="1">
            <a:off x="1416775" y="1695400"/>
            <a:ext cx="3006900" cy="214800"/>
          </a:xfrm>
          <a:prstGeom prst="straightConnector1">
            <a:avLst/>
          </a:prstGeom>
          <a:noFill/>
          <a:ln cap="flat" cmpd="sng" w="38100">
            <a:solidFill>
              <a:schemeClr val="dk2"/>
            </a:solidFill>
            <a:prstDash val="solid"/>
            <a:round/>
            <a:headEnd len="med" w="med" type="none"/>
            <a:tailEnd len="med" w="med" type="oval"/>
          </a:ln>
        </p:spPr>
      </p:cxnSp>
      <p:cxnSp>
        <p:nvCxnSpPr>
          <p:cNvPr id="478" name="Google Shape;478;p38"/>
          <p:cNvCxnSpPr>
            <a:stCxn id="474" idx="2"/>
            <a:endCxn id="475" idx="0"/>
          </p:cNvCxnSpPr>
          <p:nvPr/>
        </p:nvCxnSpPr>
        <p:spPr>
          <a:xfrm flipH="1">
            <a:off x="634725" y="2390300"/>
            <a:ext cx="782100" cy="329700"/>
          </a:xfrm>
          <a:prstGeom prst="straightConnector1">
            <a:avLst/>
          </a:prstGeom>
          <a:noFill/>
          <a:ln cap="flat" cmpd="sng" w="38100">
            <a:solidFill>
              <a:schemeClr val="dk2"/>
            </a:solidFill>
            <a:prstDash val="solid"/>
            <a:round/>
            <a:headEnd len="med" w="med" type="none"/>
            <a:tailEnd len="med" w="med" type="none"/>
          </a:ln>
        </p:spPr>
      </p:cxnSp>
      <p:cxnSp>
        <p:nvCxnSpPr>
          <p:cNvPr id="479" name="Google Shape;479;p38"/>
          <p:cNvCxnSpPr>
            <a:stCxn id="474" idx="2"/>
            <a:endCxn id="476" idx="0"/>
          </p:cNvCxnSpPr>
          <p:nvPr/>
        </p:nvCxnSpPr>
        <p:spPr>
          <a:xfrm>
            <a:off x="1416825" y="2390300"/>
            <a:ext cx="417600" cy="329700"/>
          </a:xfrm>
          <a:prstGeom prst="straightConnector1">
            <a:avLst/>
          </a:prstGeom>
          <a:noFill/>
          <a:ln cap="flat" cmpd="sng" w="38100">
            <a:solidFill>
              <a:schemeClr val="dk2"/>
            </a:solidFill>
            <a:prstDash val="solid"/>
            <a:round/>
            <a:headEnd len="med" w="med" type="none"/>
            <a:tailEnd len="med" w="med" type="none"/>
          </a:ln>
        </p:spPr>
      </p:cxnSp>
      <p:sp>
        <p:nvSpPr>
          <p:cNvPr id="480" name="Google Shape;480;p38"/>
          <p:cNvSpPr/>
          <p:nvPr/>
        </p:nvSpPr>
        <p:spPr>
          <a:xfrm>
            <a:off x="380037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Media Apps</a:t>
            </a:r>
            <a:endParaRPr b="1"/>
          </a:p>
        </p:txBody>
      </p:sp>
      <p:cxnSp>
        <p:nvCxnSpPr>
          <p:cNvPr id="481" name="Google Shape;481;p38"/>
          <p:cNvCxnSpPr>
            <a:stCxn id="473" idx="2"/>
            <a:endCxn id="480" idx="0"/>
          </p:cNvCxnSpPr>
          <p:nvPr/>
        </p:nvCxnSpPr>
        <p:spPr>
          <a:xfrm>
            <a:off x="4423675" y="1695400"/>
            <a:ext cx="67200" cy="214800"/>
          </a:xfrm>
          <a:prstGeom prst="straightConnector1">
            <a:avLst/>
          </a:prstGeom>
          <a:noFill/>
          <a:ln cap="flat" cmpd="sng" w="38100">
            <a:solidFill>
              <a:schemeClr val="dk2"/>
            </a:solidFill>
            <a:prstDash val="solid"/>
            <a:round/>
            <a:headEnd len="med" w="med" type="none"/>
            <a:tailEnd len="med" w="med" type="oval"/>
          </a:ln>
        </p:spPr>
      </p:cxnSp>
      <p:sp>
        <p:nvSpPr>
          <p:cNvPr id="482" name="Google Shape;482;p38"/>
          <p:cNvSpPr/>
          <p:nvPr/>
        </p:nvSpPr>
        <p:spPr>
          <a:xfrm>
            <a:off x="4965350"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Audio</a:t>
            </a:r>
            <a:endParaRPr b="1"/>
          </a:p>
        </p:txBody>
      </p:sp>
      <p:cxnSp>
        <p:nvCxnSpPr>
          <p:cNvPr id="483" name="Google Shape;483;p38"/>
          <p:cNvCxnSpPr>
            <a:stCxn id="480" idx="2"/>
            <a:endCxn id="484" idx="0"/>
          </p:cNvCxnSpPr>
          <p:nvPr/>
        </p:nvCxnSpPr>
        <p:spPr>
          <a:xfrm flipH="1">
            <a:off x="3695375" y="2390300"/>
            <a:ext cx="795600" cy="329700"/>
          </a:xfrm>
          <a:prstGeom prst="straightConnector1">
            <a:avLst/>
          </a:prstGeom>
          <a:noFill/>
          <a:ln cap="flat" cmpd="sng" w="38100">
            <a:solidFill>
              <a:schemeClr val="dk2"/>
            </a:solidFill>
            <a:prstDash val="solid"/>
            <a:round/>
            <a:headEnd len="med" w="med" type="none"/>
            <a:tailEnd len="med" w="med" type="none"/>
          </a:ln>
        </p:spPr>
      </p:cxnSp>
      <p:cxnSp>
        <p:nvCxnSpPr>
          <p:cNvPr id="485" name="Google Shape;485;p38"/>
          <p:cNvCxnSpPr>
            <a:stCxn id="480" idx="2"/>
            <a:endCxn id="482" idx="0"/>
          </p:cNvCxnSpPr>
          <p:nvPr/>
        </p:nvCxnSpPr>
        <p:spPr>
          <a:xfrm>
            <a:off x="4490975" y="2390300"/>
            <a:ext cx="819000" cy="329700"/>
          </a:xfrm>
          <a:prstGeom prst="straightConnector1">
            <a:avLst/>
          </a:prstGeom>
          <a:noFill/>
          <a:ln cap="flat" cmpd="sng" w="38100">
            <a:solidFill>
              <a:schemeClr val="dk2"/>
            </a:solidFill>
            <a:prstDash val="solid"/>
            <a:round/>
            <a:headEnd len="med" w="med" type="none"/>
            <a:tailEnd len="med" w="med" type="none"/>
          </a:ln>
        </p:spPr>
      </p:cxnSp>
      <p:sp>
        <p:nvSpPr>
          <p:cNvPr id="486" name="Google Shape;486;p38"/>
          <p:cNvSpPr/>
          <p:nvPr/>
        </p:nvSpPr>
        <p:spPr>
          <a:xfrm>
            <a:off x="76247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Connection Ports</a:t>
            </a:r>
            <a:endParaRPr b="1"/>
          </a:p>
        </p:txBody>
      </p:sp>
      <p:cxnSp>
        <p:nvCxnSpPr>
          <p:cNvPr id="487" name="Google Shape;487;p38"/>
          <p:cNvCxnSpPr>
            <a:stCxn id="473" idx="2"/>
            <a:endCxn id="486" idx="0"/>
          </p:cNvCxnSpPr>
          <p:nvPr/>
        </p:nvCxnSpPr>
        <p:spPr>
          <a:xfrm>
            <a:off x="4423675" y="1695400"/>
            <a:ext cx="3891600" cy="214800"/>
          </a:xfrm>
          <a:prstGeom prst="straightConnector1">
            <a:avLst/>
          </a:prstGeom>
          <a:noFill/>
          <a:ln cap="flat" cmpd="sng" w="38100">
            <a:solidFill>
              <a:schemeClr val="dk2"/>
            </a:solidFill>
            <a:prstDash val="solid"/>
            <a:round/>
            <a:headEnd len="med" w="med" type="none"/>
            <a:tailEnd len="med" w="med" type="oval"/>
          </a:ln>
        </p:spPr>
      </p:cxnSp>
      <p:sp>
        <p:nvSpPr>
          <p:cNvPr id="488" name="Google Shape;488;p38"/>
          <p:cNvSpPr txBox="1"/>
          <p:nvPr/>
        </p:nvSpPr>
        <p:spPr>
          <a:xfrm>
            <a:off x="181575" y="4093100"/>
            <a:ext cx="247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Screen Casting =&gt; Connectivity</a:t>
            </a:r>
            <a:endParaRPr sz="1200"/>
          </a:p>
          <a:p>
            <a:pPr indent="0" lvl="0" marL="0" rtl="0" algn="l">
              <a:spcBef>
                <a:spcPts val="0"/>
              </a:spcBef>
              <a:spcAft>
                <a:spcPts val="0"/>
              </a:spcAft>
              <a:buNone/>
            </a:pPr>
            <a:r>
              <a:rPr lang="sv-SE" sz="1200"/>
              <a:t>Media Apps =&gt; Connectivity</a:t>
            </a:r>
            <a:endParaRPr sz="1200"/>
          </a:p>
          <a:p>
            <a:pPr indent="0" lvl="0" marL="0" rtl="0" algn="l">
              <a:spcBef>
                <a:spcPts val="0"/>
              </a:spcBef>
              <a:spcAft>
                <a:spcPts val="0"/>
              </a:spcAft>
              <a:buNone/>
            </a:pPr>
            <a:r>
              <a:rPr lang="sv-SE" sz="1200"/>
              <a:t>App Store =&gt; Connectivity</a:t>
            </a:r>
            <a:endParaRPr sz="1200"/>
          </a:p>
        </p:txBody>
      </p:sp>
      <p:sp>
        <p:nvSpPr>
          <p:cNvPr id="489" name="Google Shape;489;p38"/>
          <p:cNvSpPr/>
          <p:nvPr/>
        </p:nvSpPr>
        <p:spPr>
          <a:xfrm>
            <a:off x="3344125"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Video</a:t>
            </a:r>
            <a:endParaRPr b="1"/>
          </a:p>
        </p:txBody>
      </p:sp>
      <p:sp>
        <p:nvSpPr>
          <p:cNvPr id="490" name="Google Shape;490;p38"/>
          <p:cNvSpPr/>
          <p:nvPr/>
        </p:nvSpPr>
        <p:spPr>
          <a:xfrm>
            <a:off x="44236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Spotify</a:t>
            </a:r>
            <a:endParaRPr b="1"/>
          </a:p>
        </p:txBody>
      </p:sp>
      <p:sp>
        <p:nvSpPr>
          <p:cNvPr id="491" name="Google Shape;491;p38"/>
          <p:cNvSpPr/>
          <p:nvPr/>
        </p:nvSpPr>
        <p:spPr>
          <a:xfrm>
            <a:off x="5309975" y="34149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Pandora</a:t>
            </a:r>
            <a:endParaRPr b="1"/>
          </a:p>
        </p:txBody>
      </p:sp>
      <p:cxnSp>
        <p:nvCxnSpPr>
          <p:cNvPr id="492" name="Google Shape;492;p38"/>
          <p:cNvCxnSpPr>
            <a:stCxn id="482" idx="2"/>
            <a:endCxn id="490" idx="0"/>
          </p:cNvCxnSpPr>
          <p:nvPr/>
        </p:nvCxnSpPr>
        <p:spPr>
          <a:xfrm flipH="1">
            <a:off x="4833050" y="3200000"/>
            <a:ext cx="477000" cy="214800"/>
          </a:xfrm>
          <a:prstGeom prst="straightConnector1">
            <a:avLst/>
          </a:prstGeom>
          <a:noFill/>
          <a:ln cap="flat" cmpd="sng" w="38100">
            <a:solidFill>
              <a:schemeClr val="dk2"/>
            </a:solidFill>
            <a:prstDash val="solid"/>
            <a:round/>
            <a:headEnd len="med" w="med" type="none"/>
            <a:tailEnd len="med" w="med" type="none"/>
          </a:ln>
        </p:spPr>
      </p:cxnSp>
      <p:cxnSp>
        <p:nvCxnSpPr>
          <p:cNvPr id="493" name="Google Shape;493;p38"/>
          <p:cNvCxnSpPr>
            <a:stCxn id="482" idx="2"/>
            <a:endCxn id="491" idx="0"/>
          </p:cNvCxnSpPr>
          <p:nvPr/>
        </p:nvCxnSpPr>
        <p:spPr>
          <a:xfrm>
            <a:off x="5310050" y="3200000"/>
            <a:ext cx="480000" cy="214800"/>
          </a:xfrm>
          <a:prstGeom prst="straightConnector1">
            <a:avLst/>
          </a:prstGeom>
          <a:noFill/>
          <a:ln cap="flat" cmpd="sng" w="38100">
            <a:solidFill>
              <a:schemeClr val="dk2"/>
            </a:solidFill>
            <a:prstDash val="solid"/>
            <a:round/>
            <a:headEnd len="med" w="med" type="none"/>
            <a:tailEnd len="med" w="med" type="none"/>
          </a:ln>
        </p:spPr>
      </p:cxnSp>
      <p:sp>
        <p:nvSpPr>
          <p:cNvPr id="494" name="Google Shape;494;p38"/>
          <p:cNvSpPr/>
          <p:nvPr/>
        </p:nvSpPr>
        <p:spPr>
          <a:xfrm>
            <a:off x="35373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Netflix</a:t>
            </a:r>
            <a:endParaRPr b="1"/>
          </a:p>
        </p:txBody>
      </p:sp>
      <p:sp>
        <p:nvSpPr>
          <p:cNvPr id="495" name="Google Shape;495;p38"/>
          <p:cNvSpPr/>
          <p:nvPr/>
        </p:nvSpPr>
        <p:spPr>
          <a:xfrm>
            <a:off x="26510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SVT</a:t>
            </a:r>
            <a:endParaRPr b="1"/>
          </a:p>
        </p:txBody>
      </p:sp>
      <p:cxnSp>
        <p:nvCxnSpPr>
          <p:cNvPr id="496" name="Google Shape;496;p38"/>
          <p:cNvCxnSpPr>
            <a:stCxn id="489" idx="2"/>
            <a:endCxn id="495" idx="0"/>
          </p:cNvCxnSpPr>
          <p:nvPr/>
        </p:nvCxnSpPr>
        <p:spPr>
          <a:xfrm flipH="1">
            <a:off x="3060625" y="3200000"/>
            <a:ext cx="628200" cy="214800"/>
          </a:xfrm>
          <a:prstGeom prst="straightConnector1">
            <a:avLst/>
          </a:prstGeom>
          <a:noFill/>
          <a:ln cap="flat" cmpd="sng" w="38100">
            <a:solidFill>
              <a:schemeClr val="dk2"/>
            </a:solidFill>
            <a:prstDash val="solid"/>
            <a:round/>
            <a:headEnd len="med" w="med" type="none"/>
            <a:tailEnd len="med" w="med" type="none"/>
          </a:ln>
        </p:spPr>
      </p:cxnSp>
      <p:cxnSp>
        <p:nvCxnSpPr>
          <p:cNvPr id="497" name="Google Shape;497;p38"/>
          <p:cNvCxnSpPr>
            <a:stCxn id="489" idx="2"/>
            <a:endCxn id="494" idx="0"/>
          </p:cNvCxnSpPr>
          <p:nvPr/>
        </p:nvCxnSpPr>
        <p:spPr>
          <a:xfrm>
            <a:off x="3688825" y="3200000"/>
            <a:ext cx="258000" cy="214800"/>
          </a:xfrm>
          <a:prstGeom prst="straightConnector1">
            <a:avLst/>
          </a:prstGeom>
          <a:noFill/>
          <a:ln cap="flat" cmpd="sng" w="38100">
            <a:solidFill>
              <a:schemeClr val="dk2"/>
            </a:solidFill>
            <a:prstDash val="solid"/>
            <a:round/>
            <a:headEnd len="med" w="med" type="none"/>
            <a:tailEnd len="med" w="med" type="none"/>
          </a:ln>
        </p:spPr>
      </p:cxnSp>
      <p:sp>
        <p:nvSpPr>
          <p:cNvPr id="498" name="Google Shape;498;p38"/>
          <p:cNvSpPr/>
          <p:nvPr/>
        </p:nvSpPr>
        <p:spPr>
          <a:xfrm>
            <a:off x="5712550"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 Store</a:t>
            </a:r>
            <a:endParaRPr b="1"/>
          </a:p>
        </p:txBody>
      </p:sp>
      <p:cxnSp>
        <p:nvCxnSpPr>
          <p:cNvPr id="499" name="Google Shape;499;p38"/>
          <p:cNvCxnSpPr>
            <a:stCxn id="473" idx="2"/>
            <a:endCxn id="498" idx="0"/>
          </p:cNvCxnSpPr>
          <p:nvPr/>
        </p:nvCxnSpPr>
        <p:spPr>
          <a:xfrm>
            <a:off x="4423675" y="1695400"/>
            <a:ext cx="1979400" cy="214800"/>
          </a:xfrm>
          <a:prstGeom prst="straightConnector1">
            <a:avLst/>
          </a:prstGeom>
          <a:noFill/>
          <a:ln cap="flat" cmpd="sng" w="38100">
            <a:solidFill>
              <a:schemeClr val="dk2"/>
            </a:solidFill>
            <a:prstDash val="solid"/>
            <a:round/>
            <a:headEnd len="med" w="med" type="none"/>
            <a:tailEnd len="med" w="med" type="oval"/>
          </a:ln>
        </p:spPr>
      </p:cxnSp>
      <p:sp>
        <p:nvSpPr>
          <p:cNvPr id="500" name="Google Shape;500;p38"/>
          <p:cNvSpPr/>
          <p:nvPr/>
        </p:nvSpPr>
        <p:spPr>
          <a:xfrm>
            <a:off x="6465938"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HDMI</a:t>
            </a:r>
            <a:endParaRPr b="1"/>
          </a:p>
        </p:txBody>
      </p:sp>
      <p:sp>
        <p:nvSpPr>
          <p:cNvPr id="501" name="Google Shape;501;p38"/>
          <p:cNvSpPr/>
          <p:nvPr/>
        </p:nvSpPr>
        <p:spPr>
          <a:xfrm>
            <a:off x="7205425"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VGA</a:t>
            </a:r>
            <a:endParaRPr b="1"/>
          </a:p>
        </p:txBody>
      </p:sp>
      <p:sp>
        <p:nvSpPr>
          <p:cNvPr id="502" name="Google Shape;502;p38"/>
          <p:cNvSpPr/>
          <p:nvPr/>
        </p:nvSpPr>
        <p:spPr>
          <a:xfrm>
            <a:off x="7966525" y="2720000"/>
            <a:ext cx="11775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Composite</a:t>
            </a:r>
            <a:endParaRPr b="1"/>
          </a:p>
        </p:txBody>
      </p:sp>
      <p:cxnSp>
        <p:nvCxnSpPr>
          <p:cNvPr id="503" name="Google Shape;503;p38"/>
          <p:cNvCxnSpPr>
            <a:stCxn id="486" idx="2"/>
            <a:endCxn id="500" idx="0"/>
          </p:cNvCxnSpPr>
          <p:nvPr/>
        </p:nvCxnSpPr>
        <p:spPr>
          <a:xfrm flipH="1">
            <a:off x="6810525" y="2390300"/>
            <a:ext cx="1504800" cy="329700"/>
          </a:xfrm>
          <a:prstGeom prst="straightConnector1">
            <a:avLst/>
          </a:prstGeom>
          <a:noFill/>
          <a:ln cap="flat" cmpd="sng" w="38100">
            <a:solidFill>
              <a:schemeClr val="dk2"/>
            </a:solidFill>
            <a:prstDash val="solid"/>
            <a:round/>
            <a:headEnd len="med" w="med" type="none"/>
            <a:tailEnd len="med" w="med" type="none"/>
          </a:ln>
        </p:spPr>
      </p:cxnSp>
      <p:cxnSp>
        <p:nvCxnSpPr>
          <p:cNvPr id="504" name="Google Shape;504;p38"/>
          <p:cNvCxnSpPr>
            <a:stCxn id="486" idx="2"/>
            <a:endCxn id="501" idx="0"/>
          </p:cNvCxnSpPr>
          <p:nvPr/>
        </p:nvCxnSpPr>
        <p:spPr>
          <a:xfrm flipH="1">
            <a:off x="7550025" y="2390300"/>
            <a:ext cx="765300" cy="329700"/>
          </a:xfrm>
          <a:prstGeom prst="straightConnector1">
            <a:avLst/>
          </a:prstGeom>
          <a:noFill/>
          <a:ln cap="flat" cmpd="sng" w="38100">
            <a:solidFill>
              <a:schemeClr val="dk2"/>
            </a:solidFill>
            <a:prstDash val="solid"/>
            <a:round/>
            <a:headEnd len="med" w="med" type="none"/>
            <a:tailEnd len="med" w="med" type="none"/>
          </a:ln>
        </p:spPr>
      </p:cxnSp>
      <p:cxnSp>
        <p:nvCxnSpPr>
          <p:cNvPr id="505" name="Google Shape;505;p38"/>
          <p:cNvCxnSpPr>
            <a:stCxn id="486" idx="2"/>
            <a:endCxn id="502" idx="0"/>
          </p:cNvCxnSpPr>
          <p:nvPr/>
        </p:nvCxnSpPr>
        <p:spPr>
          <a:xfrm>
            <a:off x="8315325" y="2390300"/>
            <a:ext cx="240000" cy="329700"/>
          </a:xfrm>
          <a:prstGeom prst="straightConnector1">
            <a:avLst/>
          </a:prstGeom>
          <a:noFill/>
          <a:ln cap="flat" cmpd="sng" w="38100">
            <a:solidFill>
              <a:schemeClr val="dk2"/>
            </a:solidFill>
            <a:prstDash val="solid"/>
            <a:round/>
            <a:headEnd len="med" w="med" type="none"/>
            <a:tailEnd len="med" w="med" type="none"/>
          </a:ln>
        </p:spPr>
      </p:cxnSp>
      <p:sp>
        <p:nvSpPr>
          <p:cNvPr id="506" name="Google Shape;506;p38"/>
          <p:cNvSpPr txBox="1"/>
          <p:nvPr/>
        </p:nvSpPr>
        <p:spPr>
          <a:xfrm>
            <a:off x="7411275" y="3323800"/>
            <a:ext cx="164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Composite =&gt; 480P</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3" name="Google Shape;513;p3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Propositional Logic and </a:t>
            </a:r>
            <a:br>
              <a:rPr lang="sv-SE"/>
            </a:br>
            <a:r>
              <a:rPr lang="sv-SE"/>
              <a:t>Feature Model 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0" name="Google Shape;52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521" name="Google Shape;521;p40"/>
          <p:cNvSpPr txBox="1"/>
          <p:nvPr>
            <p:ph idx="1" type="body"/>
          </p:nvPr>
        </p:nvSpPr>
        <p:spPr>
          <a:xfrm>
            <a:off x="468897" y="1282400"/>
            <a:ext cx="5555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Mandatory:</a:t>
            </a:r>
            <a:r>
              <a:rPr lang="sv-SE"/>
              <a:t> If parent is selected, the child must be.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mandatory(p, f) ≡ f ⇔ p</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Optional:</a:t>
            </a:r>
            <a:r>
              <a:rPr lang="sv-SE"/>
              <a:t> Child may only be chosen if the parent is.</a:t>
            </a:r>
            <a:endParaRPr/>
          </a:p>
          <a:p>
            <a:pPr indent="-368300" lvl="1" marL="914400" rtl="0" algn="l">
              <a:spcBef>
                <a:spcPts val="500"/>
              </a:spcBef>
              <a:spcAft>
                <a:spcPts val="0"/>
              </a:spcAft>
              <a:buSzPts val="2200"/>
              <a:buChar char="•"/>
            </a:pPr>
            <a:r>
              <a:rPr lang="sv-SE">
                <a:latin typeface="Consolas"/>
                <a:ea typeface="Consolas"/>
                <a:cs typeface="Consolas"/>
                <a:sym typeface="Consolas"/>
              </a:rPr>
              <a:t>optional</a:t>
            </a:r>
            <a:r>
              <a:rPr lang="sv-SE">
                <a:latin typeface="Consolas"/>
                <a:ea typeface="Consolas"/>
                <a:cs typeface="Consolas"/>
                <a:sym typeface="Consolas"/>
              </a:rPr>
              <a:t>(p, f) ≡ f ⇒ p</a:t>
            </a:r>
            <a:endParaRPr/>
          </a:p>
        </p:txBody>
      </p:sp>
      <p:pic>
        <p:nvPicPr>
          <p:cNvPr id="522" name="Google Shape;522;p40"/>
          <p:cNvPicPr preferRelativeResize="0"/>
          <p:nvPr/>
        </p:nvPicPr>
        <p:blipFill>
          <a:blip r:embed="rId3">
            <a:alphaModFix/>
          </a:blip>
          <a:stretch>
            <a:fillRect/>
          </a:stretch>
        </p:blipFill>
        <p:spPr>
          <a:xfrm>
            <a:off x="6089825" y="2114238"/>
            <a:ext cx="2571750" cy="2162175"/>
          </a:xfrm>
          <a:prstGeom prst="rect">
            <a:avLst/>
          </a:prstGeom>
          <a:noFill/>
          <a:ln>
            <a:noFill/>
          </a:ln>
        </p:spPr>
      </p:pic>
      <p:sp>
        <p:nvSpPr>
          <p:cNvPr id="523" name="Google Shape;523;p40"/>
          <p:cNvSpPr/>
          <p:nvPr/>
        </p:nvSpPr>
        <p:spPr>
          <a:xfrm>
            <a:off x="6024300"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524" name="Google Shape;524;p40"/>
          <p:cNvSpPr/>
          <p:nvPr/>
        </p:nvSpPr>
        <p:spPr>
          <a:xfrm>
            <a:off x="7452325"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Reasoning about Variability</a:t>
            </a:r>
            <a:endParaRPr/>
          </a:p>
        </p:txBody>
      </p:sp>
      <p:sp>
        <p:nvSpPr>
          <p:cNvPr id="88" name="Google Shape;88;p14"/>
          <p:cNvSpPr txBox="1"/>
          <p:nvPr>
            <p:ph idx="1" type="body"/>
          </p:nvPr>
        </p:nvSpPr>
        <p:spPr>
          <a:xfrm>
            <a:off x="468901" y="1282400"/>
            <a:ext cx="8163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Variation Point</a:t>
            </a:r>
            <a:endParaRPr b="1"/>
          </a:p>
          <a:p>
            <a:pPr indent="-368300" lvl="1" marL="914400" rtl="0" algn="l">
              <a:spcBef>
                <a:spcPts val="500"/>
              </a:spcBef>
              <a:spcAft>
                <a:spcPts val="0"/>
              </a:spcAft>
              <a:buSzPts val="2200"/>
              <a:buChar char="•"/>
            </a:pPr>
            <a:r>
              <a:rPr lang="sv-SE"/>
              <a:t>Where one product can differ </a:t>
            </a:r>
            <a:br>
              <a:rPr lang="sv-SE"/>
            </a:br>
            <a:r>
              <a:rPr lang="sv-SE"/>
              <a:t>from another.</a:t>
            </a:r>
            <a:endParaRPr/>
          </a:p>
          <a:p>
            <a:pPr indent="-368300" lvl="1" marL="914400" rtl="0" algn="l">
              <a:spcBef>
                <a:spcPts val="500"/>
              </a:spcBef>
              <a:spcAft>
                <a:spcPts val="0"/>
              </a:spcAft>
              <a:buSzPts val="2200"/>
              <a:buChar char="•"/>
            </a:pPr>
            <a:r>
              <a:rPr lang="sv-SE"/>
              <a:t>Ex: Which features are supported by </a:t>
            </a:r>
            <a:br>
              <a:rPr lang="sv-SE"/>
            </a:br>
            <a:r>
              <a:rPr lang="sv-SE"/>
              <a:t>this security alarm?</a:t>
            </a:r>
            <a:endParaRPr/>
          </a:p>
          <a:p>
            <a:pPr indent="-393700" lvl="0" marL="457200" rtl="0" algn="l">
              <a:spcBef>
                <a:spcPts val="1000"/>
              </a:spcBef>
              <a:spcAft>
                <a:spcPts val="0"/>
              </a:spcAft>
              <a:buSzPts val="2600"/>
              <a:buChar char="•"/>
            </a:pPr>
            <a:r>
              <a:rPr b="1" lang="sv-SE"/>
              <a:t>Feature </a:t>
            </a:r>
            <a:endParaRPr b="1"/>
          </a:p>
          <a:p>
            <a:pPr indent="-368300" lvl="1" marL="914400" rtl="0" algn="l">
              <a:spcBef>
                <a:spcPts val="500"/>
              </a:spcBef>
              <a:spcAft>
                <a:spcPts val="0"/>
              </a:spcAft>
              <a:buSzPts val="2200"/>
              <a:buChar char="•"/>
            </a:pPr>
            <a:r>
              <a:rPr lang="sv-SE"/>
              <a:t>Options that can be chosen at each variation point.</a:t>
            </a:r>
            <a:endParaRPr/>
          </a:p>
          <a:p>
            <a:pPr indent="-368300" lvl="1" marL="914400" rtl="0" algn="l">
              <a:spcBef>
                <a:spcPts val="500"/>
              </a:spcBef>
              <a:spcAft>
                <a:spcPts val="0"/>
              </a:spcAft>
              <a:buSzPts val="2200"/>
              <a:buChar char="•"/>
            </a:pPr>
            <a:r>
              <a:rPr lang="sv-SE"/>
              <a:t>Ex: Motion detection, camera</a:t>
            </a:r>
            <a:endParaRPr/>
          </a:p>
        </p:txBody>
      </p:sp>
      <p:pic>
        <p:nvPicPr>
          <p:cNvPr id="89" name="Google Shape;89;p14"/>
          <p:cNvPicPr preferRelativeResize="0"/>
          <p:nvPr/>
        </p:nvPicPr>
        <p:blipFill>
          <a:blip r:embed="rId3">
            <a:alphaModFix/>
          </a:blip>
          <a:stretch>
            <a:fillRect/>
          </a:stretch>
        </p:blipFill>
        <p:spPr>
          <a:xfrm>
            <a:off x="6375163" y="1378400"/>
            <a:ext cx="2257425" cy="1752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1" name="Google Shape;53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532" name="Google Shape;532;p41"/>
          <p:cNvSpPr txBox="1"/>
          <p:nvPr>
            <p:ph idx="1" type="body"/>
          </p:nvPr>
        </p:nvSpPr>
        <p:spPr>
          <a:xfrm>
            <a:off x="468898" y="1282400"/>
            <a:ext cx="6288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Alternative: </a:t>
            </a:r>
            <a:r>
              <a:rPr lang="sv-SE"/>
              <a:t>Choose </a:t>
            </a:r>
            <a:r>
              <a:rPr b="1" lang="sv-SE"/>
              <a:t>exactly</a:t>
            </a:r>
            <a:r>
              <a:rPr lang="sv-SE"/>
              <a:t> one </a:t>
            </a:r>
            <a:endParaRPr/>
          </a:p>
          <a:p>
            <a:pPr indent="-368300" lvl="1" marL="914400" rtl="0" algn="l">
              <a:spcBef>
                <a:spcPts val="500"/>
              </a:spcBef>
              <a:spcAft>
                <a:spcPts val="0"/>
              </a:spcAft>
              <a:buSzPts val="2200"/>
              <a:buChar char="•"/>
            </a:pPr>
            <a:r>
              <a:rPr lang="sv-SE">
                <a:latin typeface="Consolas"/>
                <a:ea typeface="Consolas"/>
                <a:cs typeface="Consolas"/>
                <a:sym typeface="Consolas"/>
              </a:rPr>
              <a:t>alternative(p,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a:t>
            </a:r>
            <a:r>
              <a:rPr lang="sv-SE">
                <a:latin typeface="Consolas"/>
                <a:ea typeface="Consolas"/>
                <a:cs typeface="Consolas"/>
                <a:sym typeface="Consolas"/>
              </a:rPr>
              <a:t>≡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 </a:t>
            </a:r>
            <a:br>
              <a:rPr lang="sv-SE">
                <a:latin typeface="Consolas"/>
                <a:ea typeface="Consolas"/>
                <a:cs typeface="Consolas"/>
                <a:sym typeface="Consolas"/>
              </a:rPr>
            </a:br>
            <a:r>
              <a:rPr lang="sv-SE">
                <a:latin typeface="Consolas"/>
                <a:ea typeface="Consolas"/>
                <a:cs typeface="Consolas"/>
                <a:sym typeface="Consolas"/>
              </a:rPr>
              <a:t>∧</a:t>
            </a:r>
            <a:r>
              <a:rPr baseline="-25000" lang="sv-SE">
                <a:latin typeface="Consolas"/>
                <a:ea typeface="Consolas"/>
                <a:cs typeface="Consolas"/>
                <a:sym typeface="Consolas"/>
              </a:rPr>
              <a:t>(fi,fj)</a:t>
            </a:r>
            <a:r>
              <a:rPr lang="sv-SE">
                <a:latin typeface="Consolas"/>
                <a:ea typeface="Consolas"/>
                <a:cs typeface="Consolas"/>
                <a:sym typeface="Consolas"/>
              </a:rPr>
              <a:t> ￢(f</a:t>
            </a:r>
            <a:r>
              <a:rPr baseline="-25000" lang="sv-SE">
                <a:latin typeface="Consolas"/>
                <a:ea typeface="Consolas"/>
                <a:cs typeface="Consolas"/>
                <a:sym typeface="Consolas"/>
              </a:rPr>
              <a:t>i</a:t>
            </a:r>
            <a:r>
              <a:rPr lang="sv-SE">
                <a:latin typeface="Consolas"/>
                <a:ea typeface="Consolas"/>
                <a:cs typeface="Consolas"/>
                <a:sym typeface="Consolas"/>
              </a:rPr>
              <a:t> ∧ f</a:t>
            </a:r>
            <a:r>
              <a:rPr baseline="-25000" lang="sv-SE">
                <a:latin typeface="Consolas"/>
                <a:ea typeface="Consolas"/>
                <a:cs typeface="Consolas"/>
                <a:sym typeface="Consolas"/>
              </a:rPr>
              <a:t>j</a:t>
            </a:r>
            <a:r>
              <a:rPr lang="sv-SE">
                <a:latin typeface="Consolas"/>
                <a:ea typeface="Consolas"/>
                <a:cs typeface="Consolas"/>
                <a:sym typeface="Consolas"/>
              </a:rPr>
              <a:t>)</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Or:</a:t>
            </a:r>
            <a:r>
              <a:rPr lang="sv-SE"/>
              <a:t> Choose </a:t>
            </a:r>
            <a:r>
              <a:rPr b="1" lang="sv-SE"/>
              <a:t>at least</a:t>
            </a:r>
            <a:r>
              <a:rPr lang="sv-SE"/>
              <a:t> one</a:t>
            </a:r>
            <a:endParaRPr/>
          </a:p>
          <a:p>
            <a:pPr indent="-368300" lvl="1" marL="914400" rtl="0" algn="l">
              <a:spcBef>
                <a:spcPts val="500"/>
              </a:spcBef>
              <a:spcAft>
                <a:spcPts val="0"/>
              </a:spcAft>
              <a:buSzPts val="2200"/>
              <a:buChar char="•"/>
            </a:pPr>
            <a:r>
              <a:rPr lang="sv-SE">
                <a:latin typeface="Consolas"/>
                <a:ea typeface="Consolas"/>
                <a:cs typeface="Consolas"/>
                <a:sym typeface="Consolas"/>
              </a:rPr>
              <a:t>or</a:t>
            </a:r>
            <a:r>
              <a:rPr lang="sv-SE">
                <a:latin typeface="Consolas"/>
                <a:ea typeface="Consolas"/>
                <a:cs typeface="Consolas"/>
                <a:sym typeface="Consolas"/>
              </a:rPr>
              <a:t>(p,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a:t>
            </a:r>
            <a:endParaRPr/>
          </a:p>
        </p:txBody>
      </p:sp>
      <p:pic>
        <p:nvPicPr>
          <p:cNvPr id="533" name="Google Shape;533;p41"/>
          <p:cNvPicPr preferRelativeResize="0"/>
          <p:nvPr/>
        </p:nvPicPr>
        <p:blipFill>
          <a:blip r:embed="rId3">
            <a:alphaModFix/>
          </a:blip>
          <a:stretch>
            <a:fillRect/>
          </a:stretch>
        </p:blipFill>
        <p:spPr>
          <a:xfrm>
            <a:off x="6232624" y="1282399"/>
            <a:ext cx="2655340" cy="3480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0" name="Google Shape;54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541" name="Google Shape;541;p42"/>
          <p:cNvSpPr txBox="1"/>
          <p:nvPr>
            <p:ph idx="1" type="body"/>
          </p:nvPr>
        </p:nvSpPr>
        <p:spPr>
          <a:xfrm>
            <a:off x="468900" y="1282396"/>
            <a:ext cx="8217900" cy="2004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Cross-tree constraints already expressed in logic.</a:t>
            </a:r>
            <a:endParaRPr/>
          </a:p>
          <a:p>
            <a:pPr indent="-393700" lvl="0" marL="457200" rtl="0" algn="l">
              <a:spcBef>
                <a:spcPts val="1000"/>
              </a:spcBef>
              <a:spcAft>
                <a:spcPts val="0"/>
              </a:spcAft>
              <a:buSzPts val="2600"/>
              <a:buChar char="•"/>
            </a:pPr>
            <a:r>
              <a:rPr lang="sv-SE"/>
              <a:t>Form a single formula </a:t>
            </a:r>
            <a:r>
              <a:rPr lang="sv-SE"/>
              <a:t>capturing how products are configured by joining each node relationship and cross-tree constraint using AND (∧)</a:t>
            </a:r>
            <a:endParaRPr/>
          </a:p>
        </p:txBody>
      </p:sp>
      <p:sp>
        <p:nvSpPr>
          <p:cNvPr id="542" name="Google Shape;542;p42"/>
          <p:cNvSpPr/>
          <p:nvPr/>
        </p:nvSpPr>
        <p:spPr>
          <a:xfrm>
            <a:off x="5712325" y="3175800"/>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t>
            </a:r>
            <a:endParaRPr b="1"/>
          </a:p>
        </p:txBody>
      </p:sp>
      <p:sp>
        <p:nvSpPr>
          <p:cNvPr id="543" name="Google Shape;543;p42"/>
          <p:cNvSpPr/>
          <p:nvPr/>
        </p:nvSpPr>
        <p:spPr>
          <a:xfrm>
            <a:off x="6104700" y="3922875"/>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a:t>
            </a:r>
            <a:endParaRPr b="1"/>
          </a:p>
        </p:txBody>
      </p:sp>
      <p:sp>
        <p:nvSpPr>
          <p:cNvPr id="544" name="Google Shape;544;p42"/>
          <p:cNvSpPr/>
          <p:nvPr/>
        </p:nvSpPr>
        <p:spPr>
          <a:xfrm>
            <a:off x="5377150" y="3922875"/>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Q</a:t>
            </a:r>
            <a:endParaRPr b="1"/>
          </a:p>
        </p:txBody>
      </p:sp>
      <p:cxnSp>
        <p:nvCxnSpPr>
          <p:cNvPr id="545" name="Google Shape;545;p42"/>
          <p:cNvCxnSpPr>
            <a:stCxn id="542" idx="2"/>
            <a:endCxn id="544" idx="0"/>
          </p:cNvCxnSpPr>
          <p:nvPr/>
        </p:nvCxnSpPr>
        <p:spPr>
          <a:xfrm flipH="1">
            <a:off x="5601475" y="3634800"/>
            <a:ext cx="335100" cy="288000"/>
          </a:xfrm>
          <a:prstGeom prst="straightConnector1">
            <a:avLst/>
          </a:prstGeom>
          <a:noFill/>
          <a:ln cap="flat" cmpd="sng" w="38100">
            <a:solidFill>
              <a:schemeClr val="dk2"/>
            </a:solidFill>
            <a:prstDash val="solid"/>
            <a:round/>
            <a:headEnd len="med" w="med" type="none"/>
            <a:tailEnd len="med" w="med" type="oval"/>
          </a:ln>
        </p:spPr>
      </p:cxnSp>
      <p:cxnSp>
        <p:nvCxnSpPr>
          <p:cNvPr id="546" name="Google Shape;546;p42"/>
          <p:cNvCxnSpPr>
            <a:stCxn id="542" idx="2"/>
            <a:endCxn id="543" idx="0"/>
          </p:cNvCxnSpPr>
          <p:nvPr/>
        </p:nvCxnSpPr>
        <p:spPr>
          <a:xfrm>
            <a:off x="5936575" y="3634800"/>
            <a:ext cx="392400" cy="288000"/>
          </a:xfrm>
          <a:prstGeom prst="straightConnector1">
            <a:avLst/>
          </a:prstGeom>
          <a:noFill/>
          <a:ln cap="flat" cmpd="sng" w="38100">
            <a:solidFill>
              <a:schemeClr val="dk2"/>
            </a:solidFill>
            <a:prstDash val="solid"/>
            <a:round/>
            <a:headEnd len="med" w="med" type="none"/>
            <a:tailEnd len="med" w="med" type="oval"/>
          </a:ln>
        </p:spPr>
      </p:cxnSp>
      <p:sp>
        <p:nvSpPr>
          <p:cNvPr id="547" name="Google Shape;547;p42"/>
          <p:cNvSpPr txBox="1"/>
          <p:nvPr/>
        </p:nvSpPr>
        <p:spPr>
          <a:xfrm>
            <a:off x="6104700" y="4458650"/>
            <a:ext cx="8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Q =&gt; R</a:t>
            </a:r>
            <a:endParaRPr/>
          </a:p>
        </p:txBody>
      </p:sp>
      <p:sp>
        <p:nvSpPr>
          <p:cNvPr id="548" name="Google Shape;548;p42"/>
          <p:cNvSpPr txBox="1"/>
          <p:nvPr/>
        </p:nvSpPr>
        <p:spPr>
          <a:xfrm>
            <a:off x="2566525" y="3432475"/>
            <a:ext cx="34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9" name="Google Shape;549;p42"/>
          <p:cNvSpPr txBox="1"/>
          <p:nvPr/>
        </p:nvSpPr>
        <p:spPr>
          <a:xfrm>
            <a:off x="1982275" y="3129900"/>
            <a:ext cx="3490800" cy="1596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φ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(Q</a:t>
            </a:r>
            <a:r>
              <a:rPr lang="sv-SE" sz="2200">
                <a:solidFill>
                  <a:schemeClr val="dk1"/>
                </a:solidFill>
                <a:latin typeface="Consolas"/>
                <a:ea typeface="Consolas"/>
                <a:cs typeface="Consolas"/>
                <a:sym typeface="Consolas"/>
              </a:rPr>
              <a:t>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(R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(Q ⇒ R)</a:t>
            </a:r>
            <a:endParaRPr sz="2200">
              <a:solidFill>
                <a:schemeClr val="dk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6" name="Google Shape;55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Variability-Aware Analysis</a:t>
            </a:r>
            <a:endParaRPr/>
          </a:p>
        </p:txBody>
      </p:sp>
      <p:sp>
        <p:nvSpPr>
          <p:cNvPr id="557" name="Google Shape;55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Verification techniques do not extend to SPLs.</a:t>
            </a:r>
            <a:endParaRPr/>
          </a:p>
          <a:p>
            <a:pPr indent="-368300" lvl="1" marL="914400" rtl="0" algn="l">
              <a:spcBef>
                <a:spcPts val="500"/>
              </a:spcBef>
              <a:spcAft>
                <a:spcPts val="0"/>
              </a:spcAft>
              <a:buSzPts val="2200"/>
              <a:buChar char="•"/>
            </a:pPr>
            <a:r>
              <a:rPr lang="sv-SE"/>
              <a:t>More product variations than atoms in the universe.</a:t>
            </a:r>
            <a:endParaRPr/>
          </a:p>
          <a:p>
            <a:pPr indent="-393700" lvl="0" marL="457200" rtl="0" algn="l">
              <a:spcBef>
                <a:spcPts val="1000"/>
              </a:spcBef>
              <a:spcAft>
                <a:spcPts val="0"/>
              </a:spcAft>
              <a:buSzPts val="2600"/>
              <a:buChar char="•"/>
            </a:pPr>
            <a:r>
              <a:rPr lang="sv-SE"/>
              <a:t>Sometimes, can restrict to subset (HP printers).</a:t>
            </a:r>
            <a:endParaRPr/>
          </a:p>
          <a:p>
            <a:pPr indent="-393700" lvl="0" marL="457200" rtl="0" algn="l">
              <a:spcBef>
                <a:spcPts val="1000"/>
              </a:spcBef>
              <a:spcAft>
                <a:spcPts val="0"/>
              </a:spcAft>
              <a:buSzPts val="2600"/>
              <a:buChar char="•"/>
            </a:pPr>
            <a:r>
              <a:rPr b="1" lang="sv-SE"/>
              <a:t>Variability-Aware Analyses</a:t>
            </a:r>
            <a:r>
              <a:rPr lang="sv-SE"/>
              <a:t> can examine whole product line (or reasonable subset).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4" name="Google Shape;564;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Analyses of Feature Models</a:t>
            </a:r>
            <a:endParaRPr/>
          </a:p>
        </p:txBody>
      </p:sp>
      <p:sp>
        <p:nvSpPr>
          <p:cNvPr id="565" name="Google Shape;565;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 a feature selection valid?</a:t>
            </a:r>
            <a:endParaRPr/>
          </a:p>
          <a:p>
            <a:pPr indent="-393700" lvl="0" marL="457200" rtl="0" algn="l">
              <a:spcBef>
                <a:spcPts val="0"/>
              </a:spcBef>
              <a:spcAft>
                <a:spcPts val="0"/>
              </a:spcAft>
              <a:buSzPts val="2600"/>
              <a:buChar char="•"/>
            </a:pPr>
            <a:r>
              <a:rPr lang="sv-SE"/>
              <a:t>Is the feature model consistent?</a:t>
            </a:r>
            <a:endParaRPr/>
          </a:p>
          <a:p>
            <a:pPr indent="-393700" lvl="0" marL="457200" rtl="0" algn="l">
              <a:spcBef>
                <a:spcPts val="0"/>
              </a:spcBef>
              <a:spcAft>
                <a:spcPts val="0"/>
              </a:spcAft>
              <a:buSzPts val="2600"/>
              <a:buChar char="•"/>
            </a:pPr>
            <a:r>
              <a:rPr lang="sv-SE"/>
              <a:t>Do our assumptions hold (testing)?</a:t>
            </a:r>
            <a:endParaRPr/>
          </a:p>
          <a:p>
            <a:pPr indent="-393700" lvl="0" marL="457200" rtl="0" algn="l">
              <a:spcBef>
                <a:spcPts val="0"/>
              </a:spcBef>
              <a:spcAft>
                <a:spcPts val="0"/>
              </a:spcAft>
              <a:buSzPts val="2600"/>
              <a:buChar char="•"/>
            </a:pPr>
            <a:r>
              <a:rPr lang="sv-SE"/>
              <a:t>Which features are mandatory?</a:t>
            </a:r>
            <a:endParaRPr/>
          </a:p>
          <a:p>
            <a:pPr indent="-393700" lvl="0" marL="457200" rtl="0" algn="l">
              <a:spcBef>
                <a:spcPts val="0"/>
              </a:spcBef>
              <a:spcAft>
                <a:spcPts val="0"/>
              </a:spcAft>
              <a:buSzPts val="2600"/>
              <a:buChar char="•"/>
            </a:pPr>
            <a:r>
              <a:rPr lang="sv-SE"/>
              <a:t>Which features can never be selected (dead)?</a:t>
            </a:r>
            <a:endParaRPr/>
          </a:p>
          <a:p>
            <a:pPr indent="-393700" lvl="0" marL="457200" rtl="0" algn="l">
              <a:spcBef>
                <a:spcPts val="0"/>
              </a:spcBef>
              <a:spcAft>
                <a:spcPts val="0"/>
              </a:spcAft>
              <a:buSzPts val="2600"/>
              <a:buChar char="•"/>
            </a:pPr>
            <a:r>
              <a:rPr lang="sv-SE"/>
              <a:t>How many valid selections does model have?</a:t>
            </a:r>
            <a:endParaRPr/>
          </a:p>
          <a:p>
            <a:pPr indent="-393700" lvl="0" marL="457200" rtl="0" algn="l">
              <a:spcBef>
                <a:spcPts val="0"/>
              </a:spcBef>
              <a:spcAft>
                <a:spcPts val="0"/>
              </a:spcAft>
              <a:buSzPts val="2600"/>
              <a:buChar char="•"/>
            </a:pPr>
            <a:r>
              <a:rPr lang="sv-SE"/>
              <a:t>Are two models equivalent?</a:t>
            </a:r>
            <a:endParaRPr/>
          </a:p>
          <a:p>
            <a:pPr indent="-393700" lvl="0" marL="457200" rtl="0" algn="l">
              <a:spcBef>
                <a:spcPts val="0"/>
              </a:spcBef>
              <a:spcAft>
                <a:spcPts val="0"/>
              </a:spcAft>
              <a:buSzPts val="2600"/>
              <a:buChar char="•"/>
            </a:pPr>
            <a:r>
              <a:rPr lang="sv-SE"/>
              <a:t>Given partial selection, what must be included?</a:t>
            </a:r>
            <a:endParaRPr/>
          </a:p>
          <a:p>
            <a:pPr indent="-393700" lvl="0" marL="457200" rtl="0" algn="l">
              <a:spcBef>
                <a:spcPts val="0"/>
              </a:spcBef>
              <a:spcAft>
                <a:spcPts val="0"/>
              </a:spcAft>
              <a:buSzPts val="2600"/>
              <a:buChar char="•"/>
            </a:pPr>
            <a:r>
              <a:rPr lang="sv-SE"/>
              <a:t>What selections give best cost/size/performance?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2" name="Google Shape;57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 Feature Selection</a:t>
            </a:r>
            <a:endParaRPr/>
          </a:p>
        </p:txBody>
      </p:sp>
      <p:sp>
        <p:nvSpPr>
          <p:cNvPr id="573" name="Google Shape;573;p45"/>
          <p:cNvSpPr txBox="1"/>
          <p:nvPr>
            <p:ph idx="1" type="body"/>
          </p:nvPr>
        </p:nvSpPr>
        <p:spPr>
          <a:xfrm>
            <a:off x="468897" y="1282400"/>
            <a:ext cx="540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Translate model into a propositional formula </a:t>
            </a:r>
            <a:r>
              <a:rPr lang="sv-SE"/>
              <a:t> φ.</a:t>
            </a:r>
            <a:endParaRPr/>
          </a:p>
          <a:p>
            <a:pPr indent="-393700" lvl="0" marL="457200" rtl="0" algn="l">
              <a:spcBef>
                <a:spcPts val="1000"/>
              </a:spcBef>
              <a:spcAft>
                <a:spcPts val="0"/>
              </a:spcAft>
              <a:buSzPts val="2600"/>
              <a:buChar char="•"/>
            </a:pPr>
            <a:r>
              <a:rPr lang="sv-SE"/>
              <a:t>Assign </a:t>
            </a:r>
            <a:r>
              <a:rPr lang="sv-SE">
                <a:latin typeface="Consolas"/>
                <a:ea typeface="Consolas"/>
                <a:cs typeface="Consolas"/>
                <a:sym typeface="Consolas"/>
              </a:rPr>
              <a:t>true</a:t>
            </a:r>
            <a:r>
              <a:rPr lang="sv-SE"/>
              <a:t> to each selected feature, </a:t>
            </a:r>
            <a:r>
              <a:rPr lang="sv-SE">
                <a:latin typeface="Consolas"/>
                <a:ea typeface="Consolas"/>
                <a:cs typeface="Consolas"/>
                <a:sym typeface="Consolas"/>
              </a:rPr>
              <a:t>false </a:t>
            </a:r>
            <a:r>
              <a:rPr lang="sv-SE"/>
              <a:t>to rest.</a:t>
            </a:r>
            <a:endParaRPr/>
          </a:p>
          <a:p>
            <a:pPr indent="-393700" lvl="0" marL="457200" rtl="0" algn="l">
              <a:spcBef>
                <a:spcPts val="1000"/>
              </a:spcBef>
              <a:spcAft>
                <a:spcPts val="0"/>
              </a:spcAft>
              <a:buSzPts val="2600"/>
              <a:buChar char="•"/>
            </a:pPr>
            <a:r>
              <a:rPr lang="sv-SE"/>
              <a:t>Assess whether φ is </a:t>
            </a:r>
            <a:r>
              <a:rPr lang="sv-SE">
                <a:latin typeface="Consolas"/>
                <a:ea typeface="Consolas"/>
                <a:cs typeface="Consolas"/>
                <a:sym typeface="Consolas"/>
              </a:rPr>
              <a:t>true</a:t>
            </a:r>
            <a:r>
              <a:rPr lang="sv-SE"/>
              <a:t>. </a:t>
            </a:r>
            <a:endParaRPr/>
          </a:p>
          <a:p>
            <a:pPr indent="-368300" lvl="1" marL="914400" rtl="0" algn="l">
              <a:spcBef>
                <a:spcPts val="500"/>
              </a:spcBef>
              <a:spcAft>
                <a:spcPts val="0"/>
              </a:spcAft>
              <a:buSzPts val="2200"/>
              <a:buChar char="•"/>
            </a:pPr>
            <a:r>
              <a:rPr lang="sv-SE"/>
              <a:t>If yes, valid selection.</a:t>
            </a:r>
            <a:endParaRPr/>
          </a:p>
        </p:txBody>
      </p:sp>
      <p:pic>
        <p:nvPicPr>
          <p:cNvPr id="574" name="Google Shape;574;p45"/>
          <p:cNvPicPr preferRelativeResize="0"/>
          <p:nvPr/>
        </p:nvPicPr>
        <p:blipFill>
          <a:blip r:embed="rId3">
            <a:alphaModFix/>
          </a:blip>
          <a:stretch>
            <a:fillRect/>
          </a:stretch>
        </p:blipFill>
        <p:spPr>
          <a:xfrm>
            <a:off x="5959300" y="1437577"/>
            <a:ext cx="2843700" cy="1934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1" name="Google Shape;58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582" name="Google Shape;582;p46"/>
          <p:cNvPicPr preferRelativeResize="0"/>
          <p:nvPr/>
        </p:nvPicPr>
        <p:blipFill>
          <a:blip r:embed="rId3">
            <a:alphaModFix/>
          </a:blip>
          <a:stretch>
            <a:fillRect/>
          </a:stretch>
        </p:blipFill>
        <p:spPr>
          <a:xfrm>
            <a:off x="1458450" y="1219250"/>
            <a:ext cx="6227093" cy="3653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9" name="Google Shape;589;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590" name="Google Shape;590;p47"/>
          <p:cNvPicPr preferRelativeResize="0"/>
          <p:nvPr/>
        </p:nvPicPr>
        <p:blipFill>
          <a:blip r:embed="rId3">
            <a:alphaModFix/>
          </a:blip>
          <a:stretch>
            <a:fillRect/>
          </a:stretch>
        </p:blipFill>
        <p:spPr>
          <a:xfrm>
            <a:off x="107075" y="1181375"/>
            <a:ext cx="6227093" cy="3653225"/>
          </a:xfrm>
          <a:prstGeom prst="rect">
            <a:avLst/>
          </a:prstGeom>
          <a:noFill/>
          <a:ln>
            <a:noFill/>
          </a:ln>
        </p:spPr>
      </p:pic>
      <p:sp>
        <p:nvSpPr>
          <p:cNvPr id="591" name="Google Shape;591;p47"/>
          <p:cNvSpPr txBox="1"/>
          <p:nvPr/>
        </p:nvSpPr>
        <p:spPr>
          <a:xfrm>
            <a:off x="4660400" y="1282400"/>
            <a:ext cx="43953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a:t>
            </a:r>
            <a:endParaRPr b="1" sz="1800"/>
          </a:p>
        </p:txBody>
      </p:sp>
      <p:sp>
        <p:nvSpPr>
          <p:cNvPr id="592" name="Google Shape;592;p47"/>
          <p:cNvSpPr/>
          <p:nvPr/>
        </p:nvSpPr>
        <p:spPr>
          <a:xfrm>
            <a:off x="107075" y="1970275"/>
            <a:ext cx="59991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F) ∧ (F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 ￢(F ∧ F) ∧ (F ⇒ (F ∧ F))</a:t>
            </a:r>
            <a:endParaRPr sz="1800">
              <a:latin typeface="Consolas"/>
              <a:ea typeface="Consolas"/>
              <a:cs typeface="Consolas"/>
              <a:sym typeface="Consolas"/>
            </a:endParaRPr>
          </a:p>
        </p:txBody>
      </p:sp>
      <p:sp>
        <p:nvSpPr>
          <p:cNvPr id="593" name="Google Shape;593;p47"/>
          <p:cNvSpPr/>
          <p:nvPr/>
        </p:nvSpPr>
        <p:spPr>
          <a:xfrm>
            <a:off x="107075" y="2993275"/>
            <a:ext cx="40122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a:t>
            </a:r>
            <a:r>
              <a:rPr lang="sv-SE" sz="1800">
                <a:solidFill>
                  <a:schemeClr val="dk1"/>
                </a:solidFill>
                <a:latin typeface="Consolas"/>
                <a:ea typeface="Consolas"/>
                <a:cs typeface="Consolas"/>
                <a:sym typeface="Consolas"/>
              </a:rPr>
              <a:t>(T)</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￢(F) ∧ (T)</a:t>
            </a:r>
            <a:endParaRPr sz="1800">
              <a:latin typeface="Consolas"/>
              <a:ea typeface="Consolas"/>
              <a:cs typeface="Consolas"/>
              <a:sym typeface="Consolas"/>
            </a:endParaRPr>
          </a:p>
        </p:txBody>
      </p:sp>
      <p:sp>
        <p:nvSpPr>
          <p:cNvPr id="594" name="Google Shape;594;p47"/>
          <p:cNvSpPr/>
          <p:nvPr/>
        </p:nvSpPr>
        <p:spPr>
          <a:xfrm>
            <a:off x="6750175" y="2695750"/>
            <a:ext cx="1358700" cy="1320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01" name="Google Shape;60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602" name="Google Shape;602;p48"/>
          <p:cNvPicPr preferRelativeResize="0"/>
          <p:nvPr/>
        </p:nvPicPr>
        <p:blipFill>
          <a:blip r:embed="rId3">
            <a:alphaModFix/>
          </a:blip>
          <a:stretch>
            <a:fillRect/>
          </a:stretch>
        </p:blipFill>
        <p:spPr>
          <a:xfrm>
            <a:off x="107075" y="1181375"/>
            <a:ext cx="6227093" cy="3653225"/>
          </a:xfrm>
          <a:prstGeom prst="rect">
            <a:avLst/>
          </a:prstGeom>
          <a:noFill/>
          <a:ln>
            <a:noFill/>
          </a:ln>
        </p:spPr>
      </p:pic>
      <p:sp>
        <p:nvSpPr>
          <p:cNvPr id="603" name="Google Shape;603;p48"/>
          <p:cNvSpPr txBox="1"/>
          <p:nvPr/>
        </p:nvSpPr>
        <p:spPr>
          <a:xfrm>
            <a:off x="3666225" y="1282400"/>
            <a:ext cx="54777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 Undirected}</a:t>
            </a:r>
            <a:endParaRPr b="1" sz="1800"/>
          </a:p>
        </p:txBody>
      </p:sp>
      <p:sp>
        <p:nvSpPr>
          <p:cNvPr id="604" name="Google Shape;604;p48"/>
          <p:cNvSpPr/>
          <p:nvPr/>
        </p:nvSpPr>
        <p:spPr>
          <a:xfrm>
            <a:off x="107075" y="1970275"/>
            <a:ext cx="59991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T) ∧ ￢(T ∧ T)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F) ∧ (F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 ￢(F ∧ F) ∧ (F ⇒ (F ∧ F))</a:t>
            </a:r>
            <a:endParaRPr sz="1800">
              <a:latin typeface="Consolas"/>
              <a:ea typeface="Consolas"/>
              <a:cs typeface="Consolas"/>
              <a:sym typeface="Consolas"/>
            </a:endParaRPr>
          </a:p>
        </p:txBody>
      </p:sp>
      <p:sp>
        <p:nvSpPr>
          <p:cNvPr id="605" name="Google Shape;605;p48"/>
          <p:cNvSpPr/>
          <p:nvPr/>
        </p:nvSpPr>
        <p:spPr>
          <a:xfrm>
            <a:off x="107075" y="2993275"/>
            <a:ext cx="40122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a:t>
            </a:r>
            <a:r>
              <a:rPr b="1" lang="sv-SE" sz="1800">
                <a:solidFill>
                  <a:schemeClr val="dk1"/>
                </a:solidFill>
                <a:latin typeface="Consolas"/>
                <a:ea typeface="Consolas"/>
                <a:cs typeface="Consolas"/>
                <a:sym typeface="Consolas"/>
              </a:rPr>
              <a:t>￢(T)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(T)</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￢(F) ∧ (T)</a:t>
            </a:r>
            <a:endParaRPr sz="1800">
              <a:latin typeface="Consolas"/>
              <a:ea typeface="Consolas"/>
              <a:cs typeface="Consolas"/>
              <a:sym typeface="Consolas"/>
            </a:endParaRPr>
          </a:p>
        </p:txBody>
      </p:sp>
      <p:sp>
        <p:nvSpPr>
          <p:cNvPr id="606" name="Google Shape;606;p48"/>
          <p:cNvSpPr/>
          <p:nvPr/>
        </p:nvSpPr>
        <p:spPr>
          <a:xfrm>
            <a:off x="7060075" y="2841725"/>
            <a:ext cx="1187100" cy="1098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3" name="Google Shape;61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14" name="Google Shape;61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product is a </a:t>
            </a:r>
            <a:r>
              <a:rPr b="1" lang="sv-SE"/>
              <a:t>valid</a:t>
            </a:r>
            <a:r>
              <a:rPr lang="sv-SE"/>
              <a:t> selection of features.</a:t>
            </a:r>
            <a:endParaRPr/>
          </a:p>
          <a:p>
            <a:pPr indent="-393700" lvl="0" marL="457200" rtl="0" algn="l">
              <a:spcBef>
                <a:spcPts val="1000"/>
              </a:spcBef>
              <a:spcAft>
                <a:spcPts val="0"/>
              </a:spcAft>
              <a:buSzPts val="2600"/>
              <a:buChar char="•"/>
            </a:pPr>
            <a:r>
              <a:rPr lang="sv-SE"/>
              <a:t>Feature models capture the constraints that define whether a selection is valid.</a:t>
            </a:r>
            <a:endParaRPr/>
          </a:p>
          <a:p>
            <a:pPr indent="-368300" lvl="1" marL="914400" rtl="0" algn="l">
              <a:spcBef>
                <a:spcPts val="500"/>
              </a:spcBef>
              <a:spcAft>
                <a:spcPts val="0"/>
              </a:spcAft>
              <a:buSzPts val="2200"/>
              <a:buChar char="•"/>
            </a:pPr>
            <a:r>
              <a:rPr lang="sv-SE"/>
              <a:t>Feature diagrams represent feature relationships visually.</a:t>
            </a:r>
            <a:endParaRPr/>
          </a:p>
          <a:p>
            <a:pPr indent="-368300" lvl="1" marL="914400" rtl="0" algn="l">
              <a:spcBef>
                <a:spcPts val="500"/>
              </a:spcBef>
              <a:spcAft>
                <a:spcPts val="0"/>
              </a:spcAft>
              <a:buSzPts val="2200"/>
              <a:buChar char="•"/>
            </a:pPr>
            <a:r>
              <a:rPr lang="sv-SE"/>
              <a:t>Propositional logic represents feature relationships as formulae that can be used in analyses.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20" name="Google Shape;62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Analysis of feature models</a:t>
            </a:r>
            <a:endParaRPr/>
          </a:p>
          <a:p>
            <a:pPr indent="-368300" lvl="1" marL="914400" rtl="0" algn="l">
              <a:spcBef>
                <a:spcPts val="500"/>
              </a:spcBef>
              <a:spcAft>
                <a:spcPts val="0"/>
              </a:spcAft>
              <a:buSzPts val="2200"/>
              <a:buChar char="•"/>
            </a:pPr>
            <a:r>
              <a:rPr lang="sv-SE"/>
              <a:t>Video </a:t>
            </a:r>
            <a:r>
              <a:rPr lang="sv-SE"/>
              <a:t>lecture - up on Canvas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November 14</a:t>
            </a:r>
            <a:endParaRPr/>
          </a:p>
          <a:p>
            <a:pPr indent="-368300" lvl="1" marL="914400" rtl="0" algn="l">
              <a:spcBef>
                <a:spcPts val="500"/>
              </a:spcBef>
              <a:spcAft>
                <a:spcPts val="0"/>
              </a:spcAft>
              <a:buSzPts val="2200"/>
              <a:buChar char="•"/>
            </a:pPr>
            <a:r>
              <a:rPr lang="sv-SE"/>
              <a:t>Make sure you get approval from supervisor for case study subject.</a:t>
            </a:r>
            <a:endParaRPr/>
          </a:p>
        </p:txBody>
      </p:sp>
      <p:sp>
        <p:nvSpPr>
          <p:cNvPr id="621" name="Google Shape;62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Constraints on Variability</a:t>
            </a:r>
            <a:endParaRPr/>
          </a:p>
        </p:txBody>
      </p:sp>
      <p:sp>
        <p:nvSpPr>
          <p:cNvPr id="97" name="Google Shape;97;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Dependencies</a:t>
            </a:r>
            <a:endParaRPr/>
          </a:p>
          <a:p>
            <a:pPr indent="-368300" lvl="1" marL="914400" rtl="0" algn="l">
              <a:spcBef>
                <a:spcPts val="500"/>
              </a:spcBef>
              <a:spcAft>
                <a:spcPts val="0"/>
              </a:spcAft>
              <a:buSzPts val="2200"/>
              <a:buChar char="•"/>
            </a:pPr>
            <a:r>
              <a:rPr lang="sv-SE"/>
              <a:t>Dependencies between features at one variation point.</a:t>
            </a:r>
            <a:endParaRPr/>
          </a:p>
          <a:p>
            <a:pPr indent="-368300" lvl="1" marL="914400" rtl="0" algn="l">
              <a:spcBef>
                <a:spcPts val="500"/>
              </a:spcBef>
              <a:spcAft>
                <a:spcPts val="0"/>
              </a:spcAft>
              <a:buSzPts val="2200"/>
              <a:buChar char="•"/>
            </a:pPr>
            <a:r>
              <a:rPr lang="sv-SE"/>
              <a:t>How many features can we choose for this point?</a:t>
            </a:r>
            <a:endParaRPr/>
          </a:p>
          <a:p>
            <a:pPr indent="-368300" lvl="1" marL="914400" rtl="0" algn="l">
              <a:spcBef>
                <a:spcPts val="500"/>
              </a:spcBef>
              <a:spcAft>
                <a:spcPts val="0"/>
              </a:spcAft>
              <a:buSzPts val="2200"/>
              <a:buChar char="•"/>
            </a:pPr>
            <a:r>
              <a:rPr lang="sv-SE"/>
              <a:t>Which are mandatory? Optional?</a:t>
            </a:r>
            <a:endParaRPr/>
          </a:p>
          <a:p>
            <a:pPr indent="-393700" lvl="0" marL="457200" rtl="0" algn="l">
              <a:spcBef>
                <a:spcPts val="1000"/>
              </a:spcBef>
              <a:spcAft>
                <a:spcPts val="0"/>
              </a:spcAft>
              <a:buSzPts val="2600"/>
              <a:buChar char="•"/>
            </a:pPr>
            <a:r>
              <a:rPr lang="sv-SE"/>
              <a:t>Feature Dependencies</a:t>
            </a:r>
            <a:endParaRPr/>
          </a:p>
          <a:p>
            <a:pPr indent="-368300" lvl="1" marL="914400" rtl="0" algn="l">
              <a:spcBef>
                <a:spcPts val="500"/>
              </a:spcBef>
              <a:spcAft>
                <a:spcPts val="0"/>
              </a:spcAft>
              <a:buSzPts val="2200"/>
              <a:buChar char="•"/>
            </a:pPr>
            <a:r>
              <a:rPr lang="sv-SE"/>
              <a:t>Dependencies between features at same or different variation points.</a:t>
            </a:r>
            <a:endParaRPr/>
          </a:p>
          <a:p>
            <a:pPr indent="-368300" lvl="1" marL="914400" rtl="0" algn="l">
              <a:spcBef>
                <a:spcPts val="500"/>
              </a:spcBef>
              <a:spcAft>
                <a:spcPts val="0"/>
              </a:spcAft>
              <a:buSzPts val="2200"/>
              <a:buChar char="•"/>
            </a:pPr>
            <a:r>
              <a:rPr lang="sv-SE"/>
              <a:t>Choosing one feature requires choosing or excluding another feature.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4" name="Google Shape;104;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 and Products</a:t>
            </a:r>
            <a:endParaRPr/>
          </a:p>
        </p:txBody>
      </p:sp>
      <p:sp>
        <p:nvSpPr>
          <p:cNvPr id="105" name="Google Shape;105;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Any end-user-visible characteristic or behavior of a system is a </a:t>
            </a:r>
            <a:r>
              <a:rPr b="1" lang="sv-SE"/>
              <a:t>feature</a:t>
            </a:r>
            <a:r>
              <a:rPr lang="sv-SE"/>
              <a:t>.</a:t>
            </a:r>
            <a:endParaRPr/>
          </a:p>
          <a:p>
            <a:pPr indent="-368300" lvl="1" marL="914400" rtl="0" algn="l">
              <a:spcBef>
                <a:spcPts val="500"/>
              </a:spcBef>
              <a:spcAft>
                <a:spcPts val="0"/>
              </a:spcAft>
              <a:buSzPts val="2200"/>
              <a:buChar char="•"/>
            </a:pPr>
            <a:r>
              <a:rPr lang="sv-SE"/>
              <a:t>(often, functionality a user can directly interact with)</a:t>
            </a:r>
            <a:endParaRPr/>
          </a:p>
          <a:p>
            <a:pPr indent="-393700" lvl="0" marL="457200" rtl="0" algn="l">
              <a:spcBef>
                <a:spcPts val="1000"/>
              </a:spcBef>
              <a:spcAft>
                <a:spcPts val="0"/>
              </a:spcAft>
              <a:buSzPts val="2600"/>
              <a:buChar char="•"/>
            </a:pPr>
            <a:r>
              <a:rPr lang="sv-SE"/>
              <a:t>A concrete </a:t>
            </a:r>
            <a:r>
              <a:rPr b="1" lang="sv-SE"/>
              <a:t>product</a:t>
            </a:r>
            <a:r>
              <a:rPr lang="sv-SE"/>
              <a:t> is a valid </a:t>
            </a:r>
            <a:r>
              <a:rPr b="1" lang="sv-SE"/>
              <a:t>feature selection</a:t>
            </a:r>
            <a:r>
              <a:rPr lang="sv-SE"/>
              <a:t>.</a:t>
            </a:r>
            <a:endParaRPr/>
          </a:p>
          <a:p>
            <a:pPr indent="-368300" lvl="1" marL="914400" rtl="0" algn="l">
              <a:spcBef>
                <a:spcPts val="500"/>
              </a:spcBef>
              <a:spcAft>
                <a:spcPts val="0"/>
              </a:spcAft>
              <a:buSzPts val="2200"/>
              <a:buChar char="•"/>
            </a:pPr>
            <a:r>
              <a:rPr lang="sv-SE"/>
              <a:t>Fulfills all </a:t>
            </a:r>
            <a:r>
              <a:rPr b="1" lang="sv-SE"/>
              <a:t>variability and feature dependencies.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2" name="Google Shape;112;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Modeling</a:t>
            </a:r>
            <a:endParaRPr/>
          </a:p>
        </p:txBody>
      </p:sp>
      <p:sp>
        <p:nvSpPr>
          <p:cNvPr id="113" name="Google Shape;113;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specification of variation points and features in a hierarchical form.</a:t>
            </a:r>
            <a:endParaRPr/>
          </a:p>
          <a:p>
            <a:pPr indent="-368300" lvl="1" marL="914400" rtl="0" algn="l">
              <a:spcBef>
                <a:spcPts val="500"/>
              </a:spcBef>
              <a:spcAft>
                <a:spcPts val="0"/>
              </a:spcAft>
              <a:buSzPts val="2200"/>
              <a:buChar char="•"/>
            </a:pPr>
            <a:r>
              <a:rPr lang="sv-SE"/>
              <a:t>Represented </a:t>
            </a:r>
            <a:r>
              <a:rPr lang="sv-SE"/>
              <a:t>visually using </a:t>
            </a:r>
            <a:r>
              <a:rPr b="1" lang="sv-SE"/>
              <a:t>f</a:t>
            </a:r>
            <a:r>
              <a:rPr b="1" lang="sv-SE"/>
              <a:t>eature diagrams</a:t>
            </a:r>
            <a:r>
              <a:rPr lang="sv-SE"/>
              <a:t>.</a:t>
            </a:r>
            <a:endParaRPr/>
          </a:p>
          <a:p>
            <a:pPr indent="-368300" lvl="1" marL="914400" rtl="0" algn="l">
              <a:spcBef>
                <a:spcPts val="500"/>
              </a:spcBef>
              <a:spcAft>
                <a:spcPts val="0"/>
              </a:spcAft>
              <a:buSzPts val="2200"/>
              <a:buChar char="•"/>
            </a:pPr>
            <a:r>
              <a:rPr lang="sv-SE"/>
              <a:t>Also represented as </a:t>
            </a:r>
            <a:r>
              <a:rPr b="1" lang="sv-SE"/>
              <a:t>propositional logic</a:t>
            </a:r>
            <a:r>
              <a:rPr lang="sv-SE"/>
              <a:t> for analysis.</a:t>
            </a:r>
            <a:endParaRPr/>
          </a:p>
          <a:p>
            <a:pPr indent="-393700" lvl="0" marL="457200" rtl="0" algn="l">
              <a:spcBef>
                <a:spcPts val="1000"/>
              </a:spcBef>
              <a:spcAft>
                <a:spcPts val="0"/>
              </a:spcAft>
              <a:buSzPts val="2600"/>
              <a:buChar char="•"/>
            </a:pPr>
            <a:r>
              <a:rPr lang="sv-SE"/>
              <a:t>Enables understanding of dependencies and what valid products can be built using a platform.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19" name="Google Shape;119;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0" name="Google Shape;120;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1" name="Google Shape;121;p18"/>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22" name="Google Shape;122;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Modeling</a:t>
            </a:r>
            <a:endParaRPr/>
          </a:p>
          <a:p>
            <a:pPr indent="-368300" lvl="1" marL="914400" rtl="0" algn="l">
              <a:spcBef>
                <a:spcPts val="500"/>
              </a:spcBef>
              <a:spcAft>
                <a:spcPts val="0"/>
              </a:spcAft>
              <a:buSzPts val="2200"/>
              <a:buChar char="•"/>
            </a:pPr>
            <a:r>
              <a:rPr lang="sv-SE"/>
              <a:t>Feature Diagrams</a:t>
            </a:r>
            <a:endParaRPr/>
          </a:p>
          <a:p>
            <a:pPr indent="-368300" lvl="1" marL="914400" rtl="0" algn="l">
              <a:spcBef>
                <a:spcPts val="500"/>
              </a:spcBef>
              <a:spcAft>
                <a:spcPts val="0"/>
              </a:spcAft>
              <a:buSzPts val="2200"/>
              <a:buChar char="•"/>
            </a:pPr>
            <a:r>
              <a:rPr lang="sv-SE"/>
              <a:t>Propositional Logic </a:t>
            </a:r>
            <a:endParaRPr/>
          </a:p>
          <a:p>
            <a:pPr indent="-393700" lvl="0" marL="457200" rtl="0" algn="l">
              <a:spcBef>
                <a:spcPts val="1000"/>
              </a:spcBef>
              <a:spcAft>
                <a:spcPts val="0"/>
              </a:spcAft>
              <a:buSzPts val="2600"/>
              <a:buChar char="•"/>
            </a:pPr>
            <a:r>
              <a:rPr lang="sv-SE"/>
              <a:t>Analysis of Feature Models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1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Feature Diagrams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6" name="Google Shape;136;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a:t>
            </a:r>
            <a:r>
              <a:rPr lang="sv-SE"/>
              <a:t> and Feature Dependencies</a:t>
            </a:r>
            <a:endParaRPr/>
          </a:p>
        </p:txBody>
      </p:sp>
      <p:sp>
        <p:nvSpPr>
          <p:cNvPr id="137" name="Google Shape;137;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Generally a functionality of the software.</a:t>
            </a:r>
            <a:endParaRPr/>
          </a:p>
          <a:p>
            <a:pPr indent="-393700" lvl="0" marL="457200" rtl="0" algn="l">
              <a:spcBef>
                <a:spcPts val="1000"/>
              </a:spcBef>
              <a:spcAft>
                <a:spcPts val="0"/>
              </a:spcAft>
              <a:buSzPts val="2600"/>
              <a:buChar char="•"/>
            </a:pPr>
            <a:r>
              <a:rPr lang="sv-SE"/>
              <a:t>Can be </a:t>
            </a:r>
            <a:r>
              <a:rPr b="1" lang="sv-SE"/>
              <a:t>mandatory</a:t>
            </a:r>
            <a:r>
              <a:rPr lang="sv-SE"/>
              <a:t> or </a:t>
            </a:r>
            <a:r>
              <a:rPr b="1" lang="sv-SE"/>
              <a:t>optional</a:t>
            </a:r>
            <a:r>
              <a:rPr lang="sv-SE"/>
              <a:t>.</a:t>
            </a:r>
            <a:endParaRPr/>
          </a:p>
          <a:p>
            <a:pPr indent="-393700" lvl="0" marL="457200" rtl="0" algn="l">
              <a:spcBef>
                <a:spcPts val="1000"/>
              </a:spcBef>
              <a:spcAft>
                <a:spcPts val="0"/>
              </a:spcAft>
              <a:buSzPts val="2600"/>
              <a:buChar char="•"/>
            </a:pPr>
            <a:r>
              <a:rPr lang="sv-SE"/>
              <a:t>Features are connected by their </a:t>
            </a:r>
            <a:r>
              <a:rPr b="1" lang="sv-SE"/>
              <a:t>relationships</a:t>
            </a:r>
            <a:r>
              <a:rPr lang="sv-SE"/>
              <a:t>.</a:t>
            </a:r>
            <a:endParaRPr/>
          </a:p>
          <a:p>
            <a:pPr indent="-368300" lvl="1" marL="914400" rtl="0" algn="l">
              <a:spcBef>
                <a:spcPts val="500"/>
              </a:spcBef>
              <a:spcAft>
                <a:spcPts val="0"/>
              </a:spcAft>
              <a:buSzPts val="2200"/>
              <a:buChar char="•"/>
            </a:pPr>
            <a:r>
              <a:rPr lang="sv-SE"/>
              <a:t>Selecting A </a:t>
            </a:r>
            <a:r>
              <a:rPr i="1" lang="sv-SE"/>
              <a:t>allows </a:t>
            </a:r>
            <a:r>
              <a:rPr lang="sv-SE"/>
              <a:t>B to be selected.</a:t>
            </a:r>
            <a:endParaRPr/>
          </a:p>
          <a:p>
            <a:pPr indent="-368300" lvl="1" marL="914400" rtl="0" algn="l">
              <a:spcBef>
                <a:spcPts val="500"/>
              </a:spcBef>
              <a:spcAft>
                <a:spcPts val="0"/>
              </a:spcAft>
              <a:buSzPts val="2200"/>
              <a:buChar char="•"/>
            </a:pPr>
            <a:r>
              <a:rPr lang="sv-SE"/>
              <a:t>Selecting A </a:t>
            </a:r>
            <a:r>
              <a:rPr i="1" lang="sv-SE"/>
              <a:t>requires</a:t>
            </a:r>
            <a:r>
              <a:rPr lang="sv-SE"/>
              <a:t> B to be selected.</a:t>
            </a:r>
            <a:endParaRPr/>
          </a:p>
          <a:p>
            <a:pPr indent="-342900" lvl="2" marL="1371600" rtl="0" algn="l">
              <a:spcBef>
                <a:spcPts val="500"/>
              </a:spcBef>
              <a:spcAft>
                <a:spcPts val="0"/>
              </a:spcAft>
              <a:buSzPts val="1800"/>
              <a:buChar char="•"/>
            </a:pPr>
            <a:r>
              <a:rPr b="1" lang="sv-SE"/>
              <a:t>Variation Point:</a:t>
            </a:r>
            <a:r>
              <a:rPr lang="sv-SE"/>
              <a:t> Selecting A requires selecting one of (B, C, D). </a:t>
            </a:r>
            <a:endParaRPr/>
          </a:p>
          <a:p>
            <a:pPr indent="-393700" lvl="0" marL="457200" rtl="0" algn="l">
              <a:spcBef>
                <a:spcPts val="1000"/>
              </a:spcBef>
              <a:spcAft>
                <a:spcPts val="0"/>
              </a:spcAft>
              <a:buSzPts val="2600"/>
              <a:buChar char="•"/>
            </a:pPr>
            <a:r>
              <a:rPr lang="sv-SE"/>
              <a:t>A feature model describes these relationships.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