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9ece9965a_0_5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a9ece9965a_0_5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f615bbdf0b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f615bbdf0b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sv-SE" sz="1100">
                <a:latin typeface="Verdana"/>
                <a:ea typeface="Verdana"/>
                <a:cs typeface="Verdana"/>
                <a:sym typeface="Verdana"/>
              </a:rPr>
              <a:t>What this means is if you have a bunch of variables OR-ed together then you have a clause. If you have several clauses AND-ed together, then you have a formula or an expression that is referred to as CNF formula. Here's an example. Suppose we have the following variables: X1..X5. We can create some clauses by ORing variables and their negations, (3). That was simple, now join all these clauses together with AND operators and you will have a formula that looks like this (5). </a:t>
            </a:r>
            <a:endParaRPr sz="1100">
              <a:latin typeface="Verdana"/>
              <a:ea typeface="Verdana"/>
              <a:cs typeface="Verdana"/>
              <a:sym typeface="Verdana"/>
            </a:endParaRPr>
          </a:p>
          <a:p>
            <a:pPr indent="0" lvl="0" marL="0" rtl="0" algn="l">
              <a:spcBef>
                <a:spcPts val="1200"/>
              </a:spcBef>
              <a:spcAft>
                <a:spcPts val="0"/>
              </a:spcAft>
              <a:buNone/>
            </a:pPr>
            <a:r>
              <a:t/>
            </a:r>
            <a:endParaRPr/>
          </a:p>
        </p:txBody>
      </p:sp>
      <p:sp>
        <p:nvSpPr>
          <p:cNvPr id="164" name="Google Shape;164;gf615bbdf0b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f615bbdf0b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f615bbdf0b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Here's what we are concerned about. We  are interested in finding out if there exists a Boolean assignments for each variable  such that the formula evaluates to true. An example of a satisfying assignment for this formula would be: 1, 0, 1, 1, 1. When we substitute each of the values of  into  we get (4-end) The result is that the expression is true. </a:t>
            </a:r>
            <a:r>
              <a:rPr lang="sv-SE" sz="1100">
                <a:latin typeface="Verdana"/>
                <a:ea typeface="Verdana"/>
                <a:cs typeface="Verdana"/>
                <a:sym typeface="Verdana"/>
              </a:rPr>
              <a:t>That sounds simple doesn't it? Well it's not. This problem can be NP-Complete, and NP-Complete problems get harder and harder as the problem becomes larger. So when the number of variables in the formula increase, the problem gets more difficult.</a:t>
            </a:r>
            <a:endParaRPr/>
          </a:p>
          <a:p>
            <a:pPr indent="0" lvl="0" marL="0" rtl="0" algn="l">
              <a:spcBef>
                <a:spcPts val="0"/>
              </a:spcBef>
              <a:spcAft>
                <a:spcPts val="0"/>
              </a:spcAft>
              <a:buNone/>
            </a:pPr>
            <a:r>
              <a:t/>
            </a:r>
            <a:endParaRPr/>
          </a:p>
        </p:txBody>
      </p:sp>
      <p:sp>
        <p:nvSpPr>
          <p:cNvPr id="172" name="Google Shape;172;gf615bbdf0b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f615bbdf0b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f615bbdf0b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to get the expressions into conjunctive normal form, we often need to do a little bit of transformation. That is not too bad. This just requires some knowledge about Boolean expressions - maybe a little review from an earlier class. (go over)</a:t>
            </a:r>
            <a:endParaRPr/>
          </a:p>
        </p:txBody>
      </p:sp>
      <p:sp>
        <p:nvSpPr>
          <p:cNvPr id="180" name="Google Shape;180;gf615bbdf0b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f615bbdf0b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f615bbdf0b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MAny of the model expressions we looked at a little early had equivalence or implication in them. How do we get that into conjunctive normal form. Again, we just have to do a little bit of reformatting into a better format. This is again pretty easy if we think about what these expressions mean (go oveR) Nice and friendly for SAT solving. </a:t>
            </a:r>
            <a:endParaRPr/>
          </a:p>
        </p:txBody>
      </p:sp>
      <p:sp>
        <p:nvSpPr>
          <p:cNvPr id="188" name="Google Shape;188;gf615bbdf0b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f615bbdf0b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f615bbdf0b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go through an example of translating a model into CNF. Here we have a simple feature model. Recall our logic rules for the visual representations (go over box) What are the formulae that describe this model? (click) first, VOD is always chosen, as it is the root and is mandatory. Therefore, VOD is equivalent to TRUE, or simply VOD by itself. (click) Here, we have an OR - filled circle - choose at least one. So, VOD is equivalent to Record or play. (click) Now, we have an alternative - choose exactly ONE (go over formula), or a little more simply for our clean transformation rules. (click) So, our formula ANDS these together. Let’s get this into CNF now. </a:t>
            </a:r>
            <a:endParaRPr/>
          </a:p>
        </p:txBody>
      </p:sp>
      <p:sp>
        <p:nvSpPr>
          <p:cNvPr id="196" name="Google Shape;196;gf615bbdf0b_1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f615bbdf0b_1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f615bbdf0b_1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For 2nd/3rd clauses, keep in mind the AND instead of the OR, play and !TV instead of record OR play. </a:t>
            </a:r>
            <a:endParaRPr/>
          </a:p>
        </p:txBody>
      </p:sp>
      <p:sp>
        <p:nvSpPr>
          <p:cNvPr id="209" name="Google Shape;209;gf615bbdf0b_1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615bbdf0b_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615bbdf0b_1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many solvers use a format called DIMACS. This is not too complicated. We first need to map feature names to integer identifiers. We can use any arbitrary integer we want, as long as we apply it consistently. Let’s do that for our model. (go over 1-5)</a:t>
            </a:r>
            <a:endParaRPr/>
          </a:p>
        </p:txBody>
      </p:sp>
      <p:sp>
        <p:nvSpPr>
          <p:cNvPr id="217" name="Google Shape;217;gf615bbdf0b_1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615bbdf0b_1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f615bbdf0b_1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we substitute the feature names with the integer IDs in the CNF expression. Remember that we had our formula, made up of four constraints ANDed together. Now, we take that and substitute in the ID numbers.</a:t>
            </a:r>
            <a:endParaRPr/>
          </a:p>
        </p:txBody>
      </p:sp>
      <p:sp>
        <p:nvSpPr>
          <p:cNvPr id="231" name="Google Shape;231;gf615bbdf0b_1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f615bbdf0b_1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f615bbdf0b_1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Third, we store each clause in its own row and omit the AND symbols. Fourth, negation signs are translated into negative signs.</a:t>
            </a:r>
            <a:endParaRPr/>
          </a:p>
        </p:txBody>
      </p:sp>
      <p:sp>
        <p:nvSpPr>
          <p:cNvPr id="245" name="Google Shape;245;gf615bbdf0b_1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615bbdf0b_1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f615bbdf0b_1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Fifth, we remove the disjunction (OR) signs.</a:t>
            </a:r>
            <a:endParaRPr/>
          </a:p>
        </p:txBody>
      </p:sp>
      <p:sp>
        <p:nvSpPr>
          <p:cNvPr id="259" name="Google Shape;259;gf615bbdf0b_1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1f4392bae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f1f4392bae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Last class, we introduced the concept of </a:t>
            </a:r>
            <a:r>
              <a:rPr lang="sv-SE"/>
              <a:t>feature</a:t>
            </a:r>
            <a:r>
              <a:rPr lang="sv-SE"/>
              <a:t> modeling as a way to understand the possible products that can emerge from a SPL. These models can be created in a visual format, but underneath of that visual, lies the ability to express a SPL as a formula in propositional logic</a:t>
            </a:r>
            <a:r>
              <a:rPr lang="sv-SE"/>
              <a:t>, defining a formal semantics of feature diagrams that we can analyze to prove our system will meet our requirements. In formulae, all feature names are interpreted as propositional variables. If the feature has been selected, the variable evaluates to true. If it is not selected, it evaluates to false. In some cases, we will also fill in numbers in cases where, for example, we can configure different </a:t>
            </a:r>
            <a:r>
              <a:rPr lang="sv-SE"/>
              <a:t>numbers</a:t>
            </a:r>
            <a:r>
              <a:rPr lang="sv-SE"/>
              <a:t> of processes. As a reminder, </a:t>
            </a:r>
            <a:endParaRPr/>
          </a:p>
          <a:p>
            <a:pPr indent="0" lvl="0" marL="0" rtl="0" algn="l">
              <a:spcBef>
                <a:spcPts val="0"/>
              </a:spcBef>
              <a:spcAft>
                <a:spcPts val="0"/>
              </a:spcAft>
              <a:buNone/>
            </a:pPr>
            <a:r>
              <a:rPr lang="sv-SE"/>
              <a:t>In the examples here, p, f and f_i are features. P is the parent of F.  A mandatory feature definition mandatory(p,f) between a parent feature p and a child feature f corresponds to a logical equivalence. That is, whenever the parent feature is selected, so too must the child and vice versa - the double arrow </a:t>
            </a:r>
            <a:r>
              <a:rPr lang="sv-SE">
                <a:solidFill>
                  <a:srgbClr val="4F4F4F"/>
                </a:solidFill>
              </a:rPr>
              <a:t>(in the graphical version, this is denoted by a filled bullet at the child feature f). An optional feature, denoted graphically by an empty bullet, is written as optional(p,f) and corresponds to implication. The implication states that the parent p may be chosen independently from f, but the child f can only be chosen if p is selected</a:t>
            </a:r>
            <a:endParaRPr/>
          </a:p>
        </p:txBody>
      </p:sp>
      <p:sp>
        <p:nvSpPr>
          <p:cNvPr id="91" name="Google Shape;91;gf1f4392bae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f615bbdf0b_1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f615bbdf0b_1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Great. Now that we have this model, we can use a SAT solver to try to satisfy it. As I mentioned, the basic idea is to find out if the expression is solvable. Is there an assignment to the boolean variables that results in the entire expression - every clause - evaluating to true. If yes, this will return the first assignment it finds that satisfies the expression. (2-3) Depending on the SAT solver, it may also compute all possible soutions it can find within the time bounds and other constraints you give it. If it is provably not satisfiable - so, we didn’t just get a timeout, but also figured out that is CANNOT be solved - the solver may also return information on why it is not satisfiable, if the problem can be summarized down to specific clauses.</a:t>
            </a:r>
            <a:endParaRPr/>
          </a:p>
        </p:txBody>
      </p:sp>
      <p:sp>
        <p:nvSpPr>
          <p:cNvPr id="273" name="Google Shape;273;gf615bbdf0b_1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615bbdf0b_1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615bbdf0b_1_1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(files tab in canvas, in the lectures folder - this link goes directly to it) Consider the following Feature Models. </a:t>
            </a:r>
            <a:r>
              <a:rPr b="1" lang="sv-SE" sz="1100">
                <a:latin typeface="Arial"/>
                <a:ea typeface="Arial"/>
                <a:cs typeface="Arial"/>
                <a:sym typeface="Arial"/>
              </a:rPr>
              <a:t>Start with Models A and B. If you have time, also try Models C and D.</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281" name="Google Shape;281;gf615bbdf0b_1_1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f615bbdf0b_1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f615bbdf0b_1_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291" name="Google Shape;291;gf615bbdf0b_1_1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f615bbdf0b_1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f615bbdf0b_1_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Consider the following Feature Models. </a:t>
            </a:r>
            <a:r>
              <a:rPr b="1" lang="sv-SE" sz="1100">
                <a:latin typeface="Arial"/>
                <a:ea typeface="Arial"/>
                <a:cs typeface="Arial"/>
                <a:sym typeface="Arial"/>
              </a:rPr>
              <a:t>Start with Models A and B. If you have time, also try Models C and D.</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302" name="Google Shape;302;gf615bbdf0b_1_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615bbdf0b_1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615bbdf0b_1_1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Consider the following Feature Models. </a:t>
            </a:r>
            <a:r>
              <a:rPr b="1" lang="sv-SE" sz="1100">
                <a:latin typeface="Arial"/>
                <a:ea typeface="Arial"/>
                <a:cs typeface="Arial"/>
                <a:sym typeface="Arial"/>
              </a:rPr>
              <a:t>Start with Models A and B. If you have time, also try Models C and D.</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313" name="Google Shape;313;gf615bbdf0b_1_1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f615bbdf0b_1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f615bbdf0b_1_1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Consider the following Feature Models. </a:t>
            </a:r>
            <a:r>
              <a:rPr b="1" lang="sv-SE" sz="1100">
                <a:latin typeface="Arial"/>
                <a:ea typeface="Arial"/>
                <a:cs typeface="Arial"/>
                <a:sym typeface="Arial"/>
              </a:rPr>
              <a:t>Start with Models A and B. If you have time, also try Models C and D.</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324" name="Google Shape;324;gf615bbdf0b_1_1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f615bbdf0b_1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f615bbdf0b_1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will probably not appreciate how difficult solving an NP-Complete problem such as SAT is until you understand how the solvers work. How do we find the assignment. First thought - enumerate all possible 1 and 0 configurations, and verify each one. Try everything. Will this work? Yeah, no. This would work fine for small problems, but as the number of variables becomes large, enumerating all possible combinations becomes impossible. Generally speaking, if you had n variables, then this exhaustive search requires up to 2^n tests. if you had 5 variables, then there 32 possible configurations. Not bad. We can do that by hand. On the other hand, if you had 1000 variables then you need </a:t>
            </a:r>
            <a:r>
              <a:rPr b="1" lang="sv-SE" sz="1100">
                <a:latin typeface="Verdana"/>
                <a:ea typeface="Verdana"/>
                <a:cs typeface="Verdana"/>
                <a:sym typeface="Verdana"/>
              </a:rPr>
              <a:t>10</a:t>
            </a:r>
            <a:r>
              <a:rPr b="1" baseline="30000" lang="sv-SE" sz="1100">
                <a:latin typeface="Verdana"/>
                <a:ea typeface="Verdana"/>
                <a:cs typeface="Verdana"/>
                <a:sym typeface="Verdana"/>
              </a:rPr>
              <a:t>301029</a:t>
            </a:r>
            <a:r>
              <a:rPr lang="sv-SE"/>
              <a:t> guesses to try everything. Not happening. Instead, these solvers rely on what we call complete, or exhaustive, search methods. These methods guarantee finding a solution if there exists one. However, being complete does not mean checking every possible configuration. They use clever methods to trim the search down. There are many different approaches, each with their own heuristics, but there are two main algorithms that we start with called branch and bound and DPLL (davis putnam logemann loveland (named for the creators). We’ll discuss each. But, they start with an expression in CNF </a:t>
            </a:r>
            <a:r>
              <a:rPr lang="sv-SE">
                <a:solidFill>
                  <a:schemeClr val="dk1"/>
                </a:solidFill>
              </a:rPr>
              <a:t>a conjunction of clauses </a:t>
            </a:r>
            <a:r>
              <a:rPr lang="sv-SE"/>
              <a:t>connected with</a:t>
            </a:r>
            <a:r>
              <a:rPr lang="sv-SE">
                <a:solidFill>
                  <a:schemeClr val="dk1"/>
                </a:solidFill>
              </a:rPr>
              <a:t> AND statement</a:t>
            </a:r>
            <a:r>
              <a:rPr lang="sv-SE"/>
              <a:t>s</a:t>
            </a:r>
            <a:r>
              <a:rPr lang="sv-SE">
                <a:solidFill>
                  <a:schemeClr val="dk1"/>
                </a:solidFill>
              </a:rPr>
              <a:t> where each clause is a disjunction of boolean variables - OR statements. </a:t>
            </a:r>
            <a:r>
              <a:rPr lang="sv-SE"/>
              <a:t> They examine what could happen to the clauses if we assign a value to a variable (3). If that change causes any clauses to be false - making the whole expression false - we will not apply it. If it doesn’t, well, maybe we will apply it and continue until the whole thing is satisfied. There is a bit more to it than that, but that is our starting point. Let’s talk about each.</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f615bbdf0b_1_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f615bbdf0b_1_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complet</a:t>
            </a:r>
            <a:r>
              <a:rPr lang="sv-SE">
                <a:solidFill>
                  <a:schemeClr val="dk1"/>
                </a:solidFill>
              </a:rPr>
              <a:t>e search algorithm is the branch-and-bound algorithm. This algorithm is conceptually simple: set a</a:t>
            </a:r>
            <a:r>
              <a:rPr lang="sv-SE"/>
              <a:t> variable</a:t>
            </a:r>
            <a:r>
              <a:rPr lang="sv-SE">
                <a:solidFill>
                  <a:schemeClr val="dk1"/>
                </a:solidFill>
              </a:rPr>
              <a:t> in the boolean formula to a particular value, apply that value to the formula, and check to see if the value satisfies all of the clauses that it appears in. If so, assign a value to the next variable and so on. However, if setting a value unsatisfies a clause, then a backtracking step (a bound) is initiated and the other possible value is applied. This process prunes branches of the formed boolean decision tree</a:t>
            </a:r>
            <a:r>
              <a:rPr lang="sv-SE"/>
              <a:t>. </a:t>
            </a:r>
            <a:r>
              <a:rPr lang="sv-SE" sz="1100">
                <a:latin typeface="Verdana"/>
                <a:ea typeface="Verdana"/>
                <a:cs typeface="Verdana"/>
                <a:sym typeface="Verdana"/>
              </a:rPr>
              <a:t>Although we have reduced the number of checks we performed it does not mean that the problem has become any easier. It is still hard to solve, and it is NP-Complete. However, by trying assignments carefully, we get to a solution more quickly, generally without trying everything.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615bbdf0b_1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615bbdf0b_1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-We first set a value of</a:t>
            </a:r>
            <a:r>
              <a:rPr lang="sv-SE"/>
              <a:t> false</a:t>
            </a:r>
            <a:r>
              <a:rPr lang="sv-SE">
                <a:solidFill>
                  <a:schemeClr val="dk1"/>
                </a:solidFill>
              </a:rPr>
              <a:t> to x1. This inserts a zero into clauses two and four, but does not satisfy or unsatisfy either clause yet. </a:t>
            </a:r>
            <a:endParaRPr>
              <a:solidFill>
                <a:schemeClr val="dk1"/>
              </a:solidFill>
            </a:endParaRPr>
          </a:p>
          <a:p>
            <a:pPr indent="0" lvl="0" marL="0" rtl="0" algn="l">
              <a:spcBef>
                <a:spcPts val="0"/>
              </a:spcBef>
              <a:spcAft>
                <a:spcPts val="0"/>
              </a:spcAft>
              <a:buNone/>
            </a:pPr>
            <a:r>
              <a:rPr lang="sv-SE">
                <a:solidFill>
                  <a:schemeClr val="dk1"/>
                </a:solidFill>
              </a:rPr>
              <a:t>-Next, we insert a value of zero for x2. This satisfies the first clause, but unsatisifies the fourth clause (as both x1 and x2 are set to zero). </a:t>
            </a:r>
            <a:endParaRPr>
              <a:solidFill>
                <a:schemeClr val="dk1"/>
              </a:solidFill>
            </a:endParaRPr>
          </a:p>
          <a:p>
            <a:pPr indent="0" lvl="0" marL="0" rtl="0" algn="l">
              <a:spcBef>
                <a:spcPts val="0"/>
              </a:spcBef>
              <a:spcAft>
                <a:spcPts val="0"/>
              </a:spcAft>
              <a:buNone/>
            </a:pPr>
            <a:r>
              <a:rPr lang="sv-SE">
                <a:solidFill>
                  <a:schemeClr val="dk1"/>
                </a:solidFill>
              </a:rPr>
              <a:t>-Therefore, we stop and backtrack, assigning a new value of one to x2. This satisifies the fourth clause. We can continue this process with all variables until the complete formula is satisified. If we hi</a:t>
            </a:r>
            <a:r>
              <a:rPr lang="sv-SE"/>
              <a:t>t a dead end, where applying either value unsatisfies something, we will backtrack again to the assignment before that and see if we can change the outcome. So, this is almost like a depth-first search in a graph, we go as deeply as we can in the formed decision tree and backtrack when we cannot make any additional assignments without unsatisfying something.</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615bbdf0b_1_1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615bbdf0b_1_1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Another common complete method is the Davis-Putnam-Logemann-Loveland, or DPLL, algorithm [13]. </a:t>
            </a:r>
            <a:r>
              <a:rPr lang="sv-SE"/>
              <a:t>It is basically the same as Branch and bound, but there is a slight difference which makes it more powerful. The way it works is this, select a variable or its negation. Assign the variable a value. If the result is true, and hence satisfies the clause, then remove all clauses containing that variable from the formula, creating a simplified formula. On the other hand, if the literal is false due to its negation, remove only that specific variable from the clause. So far this is sort of like branch and bound except that we are looking at it from the point of view of the clauses. We recursively do this until we find a solution. To make this even better, if a clause contained a single literal, then assign that literal a value that makes it true, and perform the same procedure. That is called unit clause elimination. You can imagine how this would have a cascading, domino effect. As more variables are eliminated from clauses the more clauses turn into unit clauses - which we identify and get rid of as soon as we see them.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1f4392bae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1f4392bae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alternative constraint defines a one-out-of-many choice (xor) and is denoted by an empty arc in graphical feature diagrams. The definition alternative has as first parameter the parent feature p and as second parameter a non-empty set {f1,...,f_n} of child features. Mapped to propositional logic, this is a disjunction, in which, at least, one child feature is selected when the parent is chosen (first half of equation, go over). Additionally (second half of equation), we ensure for each pair of child features that no two child features are selected together -maintaining the exclusive choice - that adds an AND for all pairs of features saying they won’t be there together. An unrestricted choice or “or”, denoted by a filled arc in feature diagrams, defines a some-out-of-many choice. Again, the definition choice(p,{f1,...fn}) has as second parameter a non-empty set of child features. Mapped to propositional logic, the selection of p is equivalent to a disjunction of the child features, where we choose at least one - the first half of the alternative constraint. Now, these examples have been between a parent and child, but can be expressed between any pair of features. We can also define arbitrary propositional formulae between any two features. </a:t>
            </a:r>
            <a:endParaRPr/>
          </a:p>
        </p:txBody>
      </p:sp>
      <p:sp>
        <p:nvSpPr>
          <p:cNvPr id="102" name="Google Shape;102;gf1f4392bae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615bbdf0b_1_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615bbdf0b_1_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-If we assign a value of zero to x2, the first clause is rendered true (¬x2 = ¬0 = 1). We can eliminate the first cause from the formula and x2 from clause four. This leaves the following: (read) </a:t>
            </a:r>
            <a:endParaRPr>
              <a:solidFill>
                <a:schemeClr val="dk1"/>
              </a:solidFill>
            </a:endParaRPr>
          </a:p>
          <a:p>
            <a:pPr indent="0" lvl="0" marL="0" rtl="0" algn="l">
              <a:spcBef>
                <a:spcPts val="0"/>
              </a:spcBef>
              <a:spcAft>
                <a:spcPts val="0"/>
              </a:spcAft>
              <a:buNone/>
            </a:pPr>
            <a:r>
              <a:rPr lang="sv-SE">
                <a:solidFill>
                  <a:schemeClr val="dk1"/>
                </a:solidFill>
              </a:rPr>
              <a:t>- As the third clause is now a unit clause, we assign x1 = 1. We can now remove both clauses one and three from the formula:(read)</a:t>
            </a:r>
            <a:endParaRPr>
              <a:solidFill>
                <a:schemeClr val="dk1"/>
              </a:solidFill>
            </a:endParaRPr>
          </a:p>
          <a:p>
            <a:pPr indent="0" lvl="0" marL="0" rtl="0" algn="l">
              <a:spcBef>
                <a:spcPts val="0"/>
              </a:spcBef>
              <a:spcAft>
                <a:spcPts val="0"/>
              </a:spcAft>
              <a:buNone/>
            </a:pPr>
            <a:r>
              <a:rPr lang="sv-SE">
                <a:solidFill>
                  <a:schemeClr val="dk1"/>
                </a:solidFill>
              </a:rPr>
              <a:t>- From this point, the example is trivially solved with x4 = 0 and x5 = 0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f615bbdf0b_1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f615bbdf0b_1_1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 break or adjust</a:t>
            </a:r>
            <a:endParaRPr/>
          </a:p>
        </p:txBody>
      </p:sp>
      <p:sp>
        <p:nvSpPr>
          <p:cNvPr id="372" name="Google Shape;372;gf615bbdf0b_1_1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f1f4392bae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f1f4392bae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 break or adjust</a:t>
            </a:r>
            <a:endParaRPr/>
          </a:p>
        </p:txBody>
      </p:sp>
      <p:sp>
        <p:nvSpPr>
          <p:cNvPr id="379" name="Google Shape;379;gf1f4392bae_0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f615bbdf0b_1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f615bbdf0b_1_2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domain engineer typically knows certain facts that must hold in the domain and that should also hold in the feature model to ensure the system we build is a valid one. For example, in graph library we have been using as an example, we know that feature Cycle requires the feature Directed. This fact must be embodied in the feature model; the feature model must not allow any selection to violate that dependency or there will be issues in the corresponding system. In the graph example, the constraint is pretty easily fulfilled, it is even stated directly as a cross-tree constraint in the feature model. However, especially in large models, it is really easy to forget constraints, or not even realize they should exist when you first create the model. In these cases, we may want to ensure the model meets our stated properties. If it does. it is more likely the systems we build in the application engineering phase will as well. To test a feature model, we check an assumption, encoded as a second propositional formula ψ (psi) (such as Cycle ⇒ Directed), in a feature model encoded as φ. The idea is simple: We check that the feature model implies the assumption (φ ⇒ ψ). Phrased differently, we check whether φ ∧ ¬ψ is satisfiable; if it is, the feature model is incorrect as there exists a valid feature selection in φ that does not satisfy ψ. In a practical setting, a domain expert can test a feature model by creating a list of assumptions that the feature model must satisfy and follow this process to search for violations.</a:t>
            </a:r>
            <a:endParaRPr/>
          </a:p>
        </p:txBody>
      </p:sp>
      <p:sp>
        <p:nvSpPr>
          <p:cNvPr id="386" name="Google Shape;386;gf615bbdf0b_1_2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615bbdf0b_1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615bbdf0b_1_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we have the graph library again. To test this model, we want to state constraints that are not already encoded into our formula as a set of propositional formulae. For example, here are three facts we could assess. The first two facts state that an MST algorithm requires Weighted graphs. The third states that both Prim and Kruskal algorithms will never both be present in a graph product. To check whether these are true, (box) using a SAT solver. In this example, facts 1-3 are true and 4 is false - MST implies weighted, but not in the other direction.You can have weighted and Cycle or shortest path.</a:t>
            </a:r>
            <a:endParaRPr/>
          </a:p>
        </p:txBody>
      </p:sp>
      <p:sp>
        <p:nvSpPr>
          <p:cNvPr id="394" name="Google Shape;394;gf615bbdf0b_1_2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615bbdf0b_1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615bbdf0b_1_2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we might want to know if a feature is dead or mandatory. A dead feature is never used in any product. In contrast, a mandatory feature is always used in every product. Given φ of a feature model, there is at least one valid feature selection with feature f, iff φ ∧ f is satisfiable, and there is at least one valid feature selection without feature f, iff φ ∧ ¬f is satisfiable. A feature is dead if there is no valid feature selection with it (¬SAT(φ ∧ f)) and mandatory if there is none without it (¬SAT(φ ∧ ¬f)). To detect all dead (or mandatory) features, we simply iterate over all features. A typical application of detecting dead features is to report warnings in a feature model editor. If a dead feature is detected, we alert the developer. This means that no possible product will ever have that feature, which makes us ask why its there in the first place. It’s likely that we made a mistake in our constraints that results in that feature never being selected. Also, an editor may issue a warning of a false optional feature if analysis reports that a feature that is modeled as optional feature (or part of a choice or alternative group) is actually mandatory in all valid feature selections. Dead and false optional features can be considered code smells of feature models that indicate possible defects. We likely made some kind of mistake in specifying the model. This is really easy to do when we evolve a model over time.</a:t>
            </a:r>
            <a:endParaRPr/>
          </a:p>
        </p:txBody>
      </p:sp>
      <p:sp>
        <p:nvSpPr>
          <p:cNvPr id="404" name="Google Shape;404;gf615bbdf0b_1_2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f615bbdf0b_1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f615bbdf0b_1_2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we have the graph library again. This model has no dead features as it is. GraphLibrary and EdgeType are mandatory (root needed no matter what, no options - edge type has filled circle so we must choose it, others at same level are optional, so can be skipped). If we make also feature Undirected mandatory by adding a constraint (φ  = φ ∧ Undirected), the features Directed and Cycle would become dead features</a:t>
            </a:r>
            <a:endParaRPr/>
          </a:p>
        </p:txBody>
      </p:sp>
      <p:sp>
        <p:nvSpPr>
          <p:cNvPr id="412" name="Google Shape;412;gf615bbdf0b_1_2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f615bbdf0b_1_2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f615bbdf0b_1_2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user chooses features during feature selection, some features may no longer be selectable (they would invalidate the feature model) and others become required. A good editor can provide tool support to infer feature selections by automatically disabling or hiding unavailable features and selecting implied features automatically. This mechanism is called constraint propagation. </a:t>
            </a:r>
            <a:endParaRPr/>
          </a:p>
          <a:p>
            <a:pPr indent="0" lvl="0" marL="0" rtl="0" algn="l">
              <a:spcBef>
                <a:spcPts val="0"/>
              </a:spcBef>
              <a:spcAft>
                <a:spcPts val="0"/>
              </a:spcAft>
              <a:buNone/>
            </a:pPr>
            <a:r>
              <a:rPr lang="sv-SE"/>
              <a:t>So far, we specified feature selections as a set of features and assumed that all features not within the set are deselected. In contrast, in a partial feature selection, we have not yet made a decision about all features, this is normal, as product configuration and derivation is often an incremental process. Therefore, there are three possibilities: a feature is selected, a feature is deselected, or no decision has been made. As a consequence, we specify a partial feature selection with two sets: the set of selected features (S ⊆ F) and the set of deselected features (D ⊆ F, with S ∩ D = ∅).</a:t>
            </a:r>
            <a:endParaRPr/>
          </a:p>
        </p:txBody>
      </p:sp>
      <p:sp>
        <p:nvSpPr>
          <p:cNvPr id="421" name="Google Shape;421;gf615bbdf0b_1_2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f615bbdf0b_1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f615bbdf0b_1_2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Determining which features must be selected or deactivated given a partial feature selection is similar to detecting dead or mandatory features. We encode a partial feature selection with the sets S and D as predicate pfs(S,D): (2) for all features in selected, s = true and for all features in D, d = false. A partial feature selection is valid, iff φ ∧ pfs(S,D) is satisfiable. We say a feature</a:t>
            </a:r>
            <a:endParaRPr/>
          </a:p>
          <a:p>
            <a:pPr indent="0" lvl="0" marL="0" rtl="0" algn="l">
              <a:spcBef>
                <a:spcPts val="0"/>
              </a:spcBef>
              <a:spcAft>
                <a:spcPts val="0"/>
              </a:spcAft>
              <a:buNone/>
            </a:pPr>
            <a:r>
              <a:rPr lang="sv-SE"/>
              <a:t>f is deactivated or no longer selectable, iff φ ∧ pfs(S,D) ∧ f is not satisfiable - no longer a valid selection with that feature enabled. Conversely, we say a feature is activated or must be selected, iff φ ∧pfs(S,D)∧¬f is not satisfiable - no longer a selection without that feature after making a partial choice.</a:t>
            </a:r>
            <a:endParaRPr/>
          </a:p>
        </p:txBody>
      </p:sp>
      <p:sp>
        <p:nvSpPr>
          <p:cNvPr id="429" name="Google Shape;429;gf615bbdf0b_1_2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f615bbdf0b_1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f615bbdf0b_1_2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say we selected Cycle (click). Due to the implication Cycle ⇒ Directed, the selection is propagated automatically to feature Directed. Choosing Cycle means that Directed is activated, it MUST be chosen in any remaining valid configurations. (click) Since features Directed and Undirected are mutually exclusive, the selection is further propagated to deactivate feature Undirected.</a:t>
            </a:r>
            <a:endParaRPr/>
          </a:p>
        </p:txBody>
      </p:sp>
      <p:sp>
        <p:nvSpPr>
          <p:cNvPr id="437" name="Google Shape;437;gf615bbdf0b_1_2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f615bbdf0b_1_4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f615bbdf0b_1_4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this leads to is the ability to analyze feature models, and their corresponding product lines. </a:t>
            </a:r>
            <a:r>
              <a:rPr lang="sv-SE"/>
              <a:t>Analyzing feature models is a good starting point for analyzing a product line, because it is well understood and comparably simple. These analyses not only provide support for reasoning about feature models themselves, but also provide a foundation for analyzing the code of a software product line later. All the analyses discussed today are concerned with the feature model (in domain analysis) and feature selections (in requirements analysis in application engineering). Among many others, feature model analyses can provide answers to the following questions: • Is a given feature selection valid for a given feature model? • Is the given feature model consistent (that is, is there at least one valid feature selection)? • Do the following assumptions hold for my feature model (testing)? • Which features are mandatory? • Which features can never be selected (dead features)? • How many valid feature selections does a given feature model have? • Are two feature models equivalent (that is, do they define the same feature selections)? • Given a partial feature selection, what other features must be included (or excluded)? • Given a partial feature selection, what features should be selected to produce the product with lowest cost, lowest size, best security, or highest performance? All of these questions can be answered with analyses of feature models and feature selections, and can be automated with tool support. Each can be encoded as a Boolean satisfiability problem that can be answered automatically with SAT solvers, </a:t>
            </a:r>
            <a:endParaRPr/>
          </a:p>
        </p:txBody>
      </p:sp>
      <p:sp>
        <p:nvSpPr>
          <p:cNvPr id="111" name="Google Shape;111;gf615bbdf0b_1_4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f615bbdf0b_1_2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f615bbdf0b_1_2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Given two feature models φ_1 and φ_2, what is their relationship? Does φ_1 define the same set of feature selections (products) than φ_2? Is φ_1 a generalization of φ_2 (meaning that the set of products of φ_1 includes those of φ_2 plus more)? conversely, is φ_2 a specialization of φ_1, a subset of the products of </a:t>
            </a:r>
            <a:r>
              <a:rPr lang="sv-SE">
                <a:solidFill>
                  <a:srgbClr val="4F4F4F"/>
                </a:solidFill>
              </a:rPr>
              <a:t>φ_1</a:t>
            </a:r>
            <a:r>
              <a:rPr lang="sv-SE"/>
              <a:t>? These questions about the relationship between two feature models may arise early in feature modeling. When a designer edits a feature model, they wants to know if their changes have altered the set of existing valid products. Enlarging the set of products may be acceptable, but eliminating products (particularly those that have been advertised) is often not. However, except for trivial cases such as adding or removing a single feature, the relationship is not always obvious between two models or two versions of a model. Even simple feature models are of sufficient complexity to make analyzing their relationships by manual inspection difficult.  we have four relationships that we might want to identify, shown here. A feature-model refactoring preserves exactly the set of valid feature selections, whereas a specialization removes feature selections without adding new ones and  a generalization adds valid feature selections without removing any. All differences that both add and remove valid feature selections are classified as arbitrary edits. </a:t>
            </a:r>
            <a:endParaRPr/>
          </a:p>
        </p:txBody>
      </p:sp>
      <p:sp>
        <p:nvSpPr>
          <p:cNvPr id="452" name="Google Shape;452;gf615bbdf0b_1_2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f615bbdf0b_1_2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f615bbdf0b_1_2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One approach to classify the relationship between two feature models is again based on Boolean satisfiability. Two feature models φ1 and φ2 are equivalent when their propositional formulas are equivalent, that is, φ1 ⇔ φ2, or operationalized for a SAT solver ¬SAT ¬(φ1 ⇔ φ2)  . Similarly, φ1 is a specialization </a:t>
            </a:r>
            <a:r>
              <a:rPr lang="sv-SE">
                <a:solidFill>
                  <a:srgbClr val="4F4F4F"/>
                </a:solidFill>
              </a:rPr>
              <a:t>(a subset)</a:t>
            </a:r>
            <a:r>
              <a:rPr lang="sv-SE"/>
              <a:t> of φ2 and φ2 is a generalization of φ1 (a superset including all products of O1 and potentially others), iff |= φ2 ⇒ φ1. (last point)</a:t>
            </a:r>
            <a:endParaRPr/>
          </a:p>
        </p:txBody>
      </p:sp>
      <p:sp>
        <p:nvSpPr>
          <p:cNvPr id="460" name="Google Shape;460;gf615bbdf0b_1_2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f615bbdf0b_1_2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f615bbdf0b_1_2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show two feature models φright and φleft (φleft is an excerpt of the graph example). The propositional formulas for both the models</a:t>
            </a:r>
            <a:endParaRPr/>
          </a:p>
          <a:p>
            <a:pPr indent="0" lvl="0" marL="0" rtl="0" algn="l">
              <a:spcBef>
                <a:spcPts val="0"/>
              </a:spcBef>
              <a:spcAft>
                <a:spcPts val="0"/>
              </a:spcAft>
              <a:buNone/>
            </a:pPr>
            <a:r>
              <a:rPr lang="sv-SE"/>
              <a:t>are (go over) A SAT solver can prove φright ⇔ φleft, by finding that the no assignment can violate this formula. </a:t>
            </a:r>
            <a:endParaRPr/>
          </a:p>
        </p:txBody>
      </p:sp>
      <p:sp>
        <p:nvSpPr>
          <p:cNvPr id="468" name="Google Shape;468;gf615bbdf0b_1_2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a9ece9965a_0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a9ece9965a_0_2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478" name="Google Shape;478;ga9ece9965a_0_2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a9ece9965a_0_2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a9ece9965a_0_2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the last section, we focused on the problem space with feature models and feature selections. Now, we investigate the mapping from features to code, that is, the mapping from problem space to solution space. By leveraging the same analyses of the previous section, we can look at how to detect unused modules, dead code in preprocessor-based implementations, and elaborate on issues regarding build systems that can complicate analyses. Specifically, we explore Which code fragments are never included in any product? • Which code fragments are included in all products? • Which features have no influence on the product portfolio?</a:t>
            </a:r>
            <a:endParaRPr/>
          </a:p>
        </p:txBody>
      </p:sp>
      <p:sp>
        <p:nvSpPr>
          <p:cNvPr id="485" name="Google Shape;485;ga9ece9965a_0_2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a9ece9965a_0_2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a9ece9965a_0_2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goal is to find dead code—fragments that are never included in any valid feature selection. Dead code can be an indicator for an incorrect mapping or an over-constrained feature model. If we look at the model and corresponding code on the slide here: Line 5 is included only if the features A and B are both selected, but the feature model specifies both features as mutually exclusive. That is, Line 5 can be never included in any product of the product line. Developers were likely unaware that features A and B are defined as mutually exclusive, or the feature model was too strict and both features could actually be optional. We have a bug in our model or in our code, and this needs to be resolved, as B cannot actually be used right now without requiring A too. More likley, the model is at fault.</a:t>
            </a:r>
            <a:endParaRPr/>
          </a:p>
        </p:txBody>
      </p:sp>
      <p:sp>
        <p:nvSpPr>
          <p:cNvPr id="493" name="Google Shape;493;ga9ece9965a_0_2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a9ece9965a_0_3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a9ece9965a_0_3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To identify dead code, we need to reason about the mapping from features to code. Formally, we describe the mapping as a function from code fragments (from the set C of all code fragments) to sets of products represented by feature selections. That is, we map each code fragment to the set of products in which it is included. As a compact representation of large sets of feature selections and corresponding products, we use what is called a presence condition—a propositional formula representing a set of feature selections. This is in line with the propositional formula representing the set of valid feature selections in a feature model. A presence condition is a Boolean expression defining the feature selections in which a particular code fragment is present. We use function pc(c) to denote the presence condition of a code fragment c in the form of a propositional formula.  For example, here the code fragment in Line 3 has the presence condition A and is included in all products with feature A ; Line 3 has the presence condition A ∧ B and is included in all products with the features A and B ; and Line 8 has presence condition ¬ A and is included in all products that do not include feature A. We can do this for any arbitrary code selection, so the presence condition for lines 3-5 would be the factors that must be met for all three lines to be included, or A ^ B again. What about 3-8? Well, again, the factors are then A ^ B ^ !A, which is impossible to meet, so the complete fragment 3-8 can’t be included in any product, but we can look at subsets of that that can. </a:t>
            </a:r>
            <a:endParaRPr/>
          </a:p>
        </p:txBody>
      </p:sp>
      <p:sp>
        <p:nvSpPr>
          <p:cNvPr id="502" name="Google Shape;502;ga9ece9965a_0_3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a9ece9965a_0_3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a9ece9965a_0_3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code fragment is dead if it is never included in any product of a product line. Since the representation of the feature model as propositional formula φ represents all valid feature selections (products), a code fragment c is dead iff the conjunction of presence condition and feature model is not satisfiable: ¬ SAT (φ ∧ pc(c)) . That is, there is no feature selection that is both valid according to a feature model and that fulfills the presence condition. In our example, we have the presence conditions , A , A ∧ B , and ¬ A for the Lines 1, 3, 5, and 8 respectively. The predicate of the feature model is φ = Program ∧ ( A ∨ B ) ∧ ¬( A ∧ B ). Line 5 is dead because φ ∧ A ∧ B is unsatisfiable.</a:t>
            </a:r>
            <a:endParaRPr/>
          </a:p>
        </p:txBody>
      </p:sp>
      <p:sp>
        <p:nvSpPr>
          <p:cNvPr id="512" name="Google Shape;512;ga9ece9965a_0_3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a9ece9965a_0_3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a9ece9965a_0_3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In a similar manner, we can detect code fragments that are included in all products.</a:t>
            </a:r>
            <a:endParaRPr/>
          </a:p>
          <a:p>
            <a:pPr indent="0" lvl="0" marL="0" rtl="0" algn="l">
              <a:spcBef>
                <a:spcPts val="0"/>
              </a:spcBef>
              <a:spcAft>
                <a:spcPts val="0"/>
              </a:spcAft>
              <a:buClr>
                <a:schemeClr val="dk1"/>
              </a:buClr>
              <a:buSzPts val="1100"/>
              <a:buFont typeface="Arial"/>
              <a:buNone/>
            </a:pPr>
            <a:r>
              <a:rPr lang="sv-SE"/>
              <a:t>Such code fragments are mandatory. A code fragment c is mandatory iff φ ⇒</a:t>
            </a:r>
            <a:endParaRPr/>
          </a:p>
          <a:p>
            <a:pPr indent="0" lvl="0" marL="0" rtl="0" algn="l">
              <a:spcBef>
                <a:spcPts val="0"/>
              </a:spcBef>
              <a:spcAft>
                <a:spcPts val="0"/>
              </a:spcAft>
              <a:buNone/>
            </a:pPr>
            <a:r>
              <a:rPr lang="sv-SE"/>
              <a:t>pc(c) , that is, (φ ∧ ¬ pc(c)) is not satisfiable. There is always a configuration that includes that code. In our previous example, there were no such cases. However, if we go back to the graph library, we see that the Edge Type feature is mandatory in the model. If our code matches the model, the presence conditions for EdgeType will ensure that the corresponding code fragment is mandatory as well.</a:t>
            </a:r>
            <a:endParaRPr/>
          </a:p>
        </p:txBody>
      </p:sp>
      <p:sp>
        <p:nvSpPr>
          <p:cNvPr id="527" name="Google Shape;527;ga9ece9965a_0_3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a9ece9965a_0_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a9ece9965a_0_4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f615bbdf0b_1_4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f615bbdf0b_1_4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first analysis, which we discussed last class, is that of feature model validity. </a:t>
            </a:r>
            <a:r>
              <a:rPr lang="sv-SE"/>
              <a:t>A question that we can answer easily is whether a given feature selection is valid for a given feature model. To this end, we translate the feature model into a propositional formula φ (phi). A feature selection is valid if and only if the interpretation of the formula, in which we assign true for every selected feature and false otherwise, is a valid solution to the formula. In other words, we substitute every variable corresponding to a selected feature by true and every other variable by false; the selection is valid if the overall formula, φ, is true. The operation is computationally very cheap (linear in the size of φ). A typical application of this analysis is during the requirements-analysis phase of application engineering - where we are building a concrete product. When a user selects features, we can give immediate feedback whether the current selection is valid. We don’t even need a SAT solver - just plug in what we did to the formula. For example, this is implemented already in the configuration dialog of FeatureIDE (sorry for the blurry screenshot). Next to the root feature, FeatureIDE indicates whether the current selection is valid.  in addition, the red “-” shows features we cannot select given our current selections (undirected can’t be chosen because we chose directed, MST can’t be chosen because we selected directed and it needs undirected)</a:t>
            </a:r>
            <a:endParaRPr/>
          </a:p>
        </p:txBody>
      </p:sp>
      <p:sp>
        <p:nvSpPr>
          <p:cNvPr id="119" name="Google Shape;119;gf615bbdf0b_1_4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a9ece9965a_0_4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a9ece9965a_0_4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ga9ece9965a_0_4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9660c5376a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9660c5376a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615bbdf0b_1_4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615bbdf0b_1_4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we show a subset of the feature model of a graph library example and its corresponding propositional formula φ (phi). (go over graph (required edge type, weights/algo options, algorithm is OR, edge type and MST type are XOR, two cross-tree constraints (cycle, MST)). This graph translates into this propositional formula, which incorporates the choice types and cross-tree constraints (go over)</a:t>
            </a:r>
            <a:endParaRPr/>
          </a:p>
        </p:txBody>
      </p:sp>
      <p:sp>
        <p:nvSpPr>
          <p:cNvPr id="128" name="Google Shape;128;gf615bbdf0b_1_4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615bbdf0b_1_5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615bbdf0b_1_5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check whether {GraphLibrary, EdgeType, Directed} is a valid selection, we substitute all variables of φ with the corresponding assignment (click) (match with formula, )(F ⇒ F, if first half is false, second is too). Ok, there is a lot here that we can now simplify to make this clearer, so let’s clean it up by solving the subexpressions (click) Ok, this looks a bit cleaner. Does this work? (go over, all are true) (click) This is an acceptable feature selection. Again, no SAT solver, we can make substitutions of true and false and check the result of evaluating the complete formula assignment. Let’s try another</a:t>
            </a:r>
            <a:endParaRPr/>
          </a:p>
        </p:txBody>
      </p:sp>
      <p:sp>
        <p:nvSpPr>
          <p:cNvPr id="136" name="Google Shape;136;gf615bbdf0b_1_5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615bbdf0b_1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615bbdf0b_1_5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next question we attempt to answer is: Is there any valid feature selection for a given feature model? We say a feature model is consistent if it has at least one valid feature selection; otherwise, we say the feature model is inconsistent. In a model with many cross-tree constraints, such question is not trivial to answer; adding contradictory constraints by accident can easily happen. Naively, we could automatically check all possible feature selections until we find a valid one. This does not scale to larger models, and as a result, determining whether a featrure model is consistent  is an NP-complete problem, meaning that there is no guaranteed efficient algorithm. In practice, we encode the question as a Boolean satisfiability problem and use a SAT solver to compute the answer. To ask whether a feature model is consistent, we simply determine whether its Boolean representation φ is satisfiable (SAT(φ)). Modern SAT solvers can solve many of these problems with great efficiency and can also output the first valid feature selection they find (that is, a solution to the formula). SAT solvers use algorithms that efficiently search the state space for a valid assignment, avoiding dead ends. Let’s talk about that process a bit.</a:t>
            </a:r>
            <a:endParaRPr/>
          </a:p>
        </p:txBody>
      </p:sp>
      <p:sp>
        <p:nvSpPr>
          <p:cNvPr id="148" name="Google Shape;148;gf615bbdf0b_1_5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f615bbdf0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f615bbdf0b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I’ve mentioned this SAT solver thing a couple of times. What is it? Boolean Satisfiability refers to the process of identifying a satisfying assignment that makes a Boolean formula resolve to true. The problem is defined over formula written a set of m clauses in conjunction, c1 ^ c2 ^ c3, where each clause Ci  is formed by the disjunction of Boolean variables, x1,x2,...xn, or their negations. This form of the conjunction (AND)  of clauses and the disjunction (OR) of literals (variables and their negation) is called Conjunctive Normal Form (CNF). In SAT the problem asks if there exists a truth assignment  such that the expression is true.</a:t>
            </a:r>
            <a:endParaRPr/>
          </a:p>
        </p:txBody>
      </p:sp>
      <p:sp>
        <p:nvSpPr>
          <p:cNvPr id="156" name="Google Shape;156;gf615bbdf0b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76" name="Shape 76"/>
        <p:cNvGrpSpPr/>
        <p:nvPr/>
      </p:nvGrpSpPr>
      <p:grpSpPr>
        <a:xfrm>
          <a:off x="0" y="0"/>
          <a:ext cx="0" cy="0"/>
          <a:chOff x="0" y="0"/>
          <a:chExt cx="0" cy="0"/>
        </a:xfrm>
      </p:grpSpPr>
      <p:sp>
        <p:nvSpPr>
          <p:cNvPr id="77" name="Google Shape;77;p12"/>
          <p:cNvSpPr txBox="1"/>
          <p:nvPr>
            <p:ph idx="1" type="body"/>
          </p:nvPr>
        </p:nvSpPr>
        <p:spPr>
          <a:xfrm>
            <a:off x="406439" y="1523571"/>
            <a:ext cx="6334800" cy="1164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78" name="Google Shape;78;p12"/>
          <p:cNvSpPr txBox="1"/>
          <p:nvPr>
            <p:ph idx="2" type="body"/>
          </p:nvPr>
        </p:nvSpPr>
        <p:spPr>
          <a:xfrm>
            <a:off x="406439" y="2734594"/>
            <a:ext cx="5005500" cy="429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1" name="Shape 8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pic>
        <p:nvPicPr>
          <p:cNvPr id="80" name="Google Shape;80;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hyperlink" Target="https://bit.ly/3BVwMZc"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0.png"/><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1" type="body"/>
          </p:nvPr>
        </p:nvSpPr>
        <p:spPr>
          <a:xfrm>
            <a:off x="406439" y="1523571"/>
            <a:ext cx="6334800" cy="1164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4:</a:t>
            </a:r>
            <a:r>
              <a:rPr lang="sv-SE" sz="3600"/>
              <a:t> </a:t>
            </a:r>
            <a:r>
              <a:rPr lang="sv-SE" sz="3000"/>
              <a:t>Feature Model and Code Analysis</a:t>
            </a:r>
            <a:endParaRPr/>
          </a:p>
        </p:txBody>
      </p:sp>
      <p:sp>
        <p:nvSpPr>
          <p:cNvPr id="87" name="Google Shape;87;p15"/>
          <p:cNvSpPr txBox="1"/>
          <p:nvPr>
            <p:ph idx="2" type="body"/>
          </p:nvPr>
        </p:nvSpPr>
        <p:spPr>
          <a:xfrm>
            <a:off x="406439" y="2734594"/>
            <a:ext cx="5005500" cy="42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TDA 594/DIT 593 - </a:t>
            </a:r>
            <a:r>
              <a:rPr lang="sv-SE"/>
              <a:t>November</a:t>
            </a:r>
            <a:r>
              <a:rPr lang="sv-SE"/>
              <a:t> 11, 2021</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7" name="Google Shape;167;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Conjunctive Normal Form</a:t>
            </a:r>
            <a:endParaRPr/>
          </a:p>
        </p:txBody>
      </p:sp>
      <p:sp>
        <p:nvSpPr>
          <p:cNvPr id="168" name="Google Shape;168;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Variables: X</a:t>
            </a:r>
            <a:r>
              <a:rPr baseline="-25000" lang="sv-SE"/>
              <a:t>1</a:t>
            </a:r>
            <a:r>
              <a:rPr lang="sv-SE"/>
              <a:t>,X</a:t>
            </a:r>
            <a:r>
              <a:rPr baseline="-25000" lang="sv-SE"/>
              <a:t>2</a:t>
            </a:r>
            <a:r>
              <a:rPr lang="sv-SE"/>
              <a:t>,X</a:t>
            </a:r>
            <a:r>
              <a:rPr baseline="-25000" lang="sv-SE"/>
              <a:t>3</a:t>
            </a:r>
            <a:r>
              <a:rPr lang="sv-SE"/>
              <a:t>,X</a:t>
            </a:r>
            <a:r>
              <a:rPr baseline="-25000" lang="sv-SE"/>
              <a:t>4</a:t>
            </a:r>
            <a:r>
              <a:rPr lang="sv-SE"/>
              <a:t>,X</a:t>
            </a:r>
            <a:r>
              <a:rPr baseline="-25000" lang="sv-SE"/>
              <a:t>5</a:t>
            </a:r>
            <a:endParaRPr baseline="-25000"/>
          </a:p>
          <a:p>
            <a:pPr indent="-393700" lvl="0" marL="457200" rtl="0" algn="l">
              <a:spcBef>
                <a:spcPts val="1000"/>
              </a:spcBef>
              <a:spcAft>
                <a:spcPts val="0"/>
              </a:spcAft>
              <a:buSzPts val="2600"/>
              <a:buChar char="•"/>
            </a:pPr>
            <a:r>
              <a:rPr lang="sv-SE"/>
              <a:t>Clauses (using only ∨ (or) and ￢ (not)):</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(X</a:t>
            </a:r>
            <a:r>
              <a:rPr baseline="-25000" lang="sv-SE"/>
              <a:t>1</a:t>
            </a:r>
            <a:r>
              <a:rPr lang="sv-SE"/>
              <a:t> ∨￢X</a:t>
            </a:r>
            <a:r>
              <a:rPr baseline="-25000" lang="sv-SE"/>
              <a:t>3</a:t>
            </a:r>
            <a:r>
              <a:rPr lang="sv-SE"/>
              <a:t> ∨ X</a:t>
            </a:r>
            <a:r>
              <a:rPr baseline="-25000" lang="sv-SE"/>
              <a:t>4</a:t>
            </a:r>
            <a:r>
              <a:rPr lang="sv-SE"/>
              <a:t>), (X</a:t>
            </a:r>
            <a:r>
              <a:rPr baseline="-25000" lang="sv-SE"/>
              <a:t>4</a:t>
            </a:r>
            <a:r>
              <a:rPr lang="sv-SE"/>
              <a:t> ∨ ￢X</a:t>
            </a:r>
            <a:r>
              <a:rPr baseline="-25000" lang="sv-SE"/>
              <a:t>5</a:t>
            </a:r>
            <a:r>
              <a:rPr lang="sv-SE"/>
              <a:t>),  (X</a:t>
            </a:r>
            <a:r>
              <a:rPr baseline="-25000" lang="sv-SE"/>
              <a:t>1</a:t>
            </a:r>
            <a:r>
              <a:rPr lang="sv-SE"/>
              <a:t> ∨ X</a:t>
            </a:r>
            <a:r>
              <a:rPr baseline="-25000" lang="sv-SE"/>
              <a:t>2</a:t>
            </a:r>
            <a:r>
              <a:rPr lang="sv-SE"/>
              <a:t>)</a:t>
            </a:r>
            <a:endParaRPr/>
          </a:p>
          <a:p>
            <a:pPr indent="-393700" lvl="0" marL="457200" rtl="0" algn="l">
              <a:spcBef>
                <a:spcPts val="1000"/>
              </a:spcBef>
              <a:spcAft>
                <a:spcPts val="0"/>
              </a:spcAft>
              <a:buSzPts val="2600"/>
              <a:buChar char="•"/>
            </a:pPr>
            <a:r>
              <a:rPr lang="sv-SE"/>
              <a:t>Expression φ joins clauses with ∧ (and)</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5" name="Google Shape;175;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a:t>
            </a:r>
            <a:endParaRPr/>
          </a:p>
        </p:txBody>
      </p:sp>
      <p:sp>
        <p:nvSpPr>
          <p:cNvPr id="176" name="Google Shape;176;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 to X</a:t>
            </a:r>
            <a:r>
              <a:rPr baseline="-25000" lang="sv-SE"/>
              <a:t>1</a:t>
            </a:r>
            <a:r>
              <a:rPr lang="sv-SE"/>
              <a:t>,X</a:t>
            </a:r>
            <a:r>
              <a:rPr baseline="-25000" lang="sv-SE"/>
              <a:t>2</a:t>
            </a:r>
            <a:r>
              <a:rPr lang="sv-SE"/>
              <a:t>,X</a:t>
            </a:r>
            <a:r>
              <a:rPr baseline="-25000" lang="sv-SE"/>
              <a:t>3</a:t>
            </a:r>
            <a:r>
              <a:rPr lang="sv-SE"/>
              <a:t>,X</a:t>
            </a:r>
            <a:r>
              <a:rPr baseline="-25000" lang="sv-SE"/>
              <a:t>4</a:t>
            </a:r>
            <a:r>
              <a:rPr lang="sv-SE"/>
              <a:t>,X</a:t>
            </a:r>
            <a:r>
              <a:rPr baseline="-25000" lang="sv-SE"/>
              <a:t>5 </a:t>
            </a:r>
            <a:r>
              <a:rPr lang="sv-SE"/>
              <a:t>to solve </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93700" lvl="0" marL="457200" rtl="0" algn="l">
              <a:spcBef>
                <a:spcPts val="1000"/>
              </a:spcBef>
              <a:spcAft>
                <a:spcPts val="0"/>
              </a:spcAft>
              <a:buSzPts val="2600"/>
              <a:buChar char="•"/>
            </a:pPr>
            <a:r>
              <a:rPr lang="sv-SE"/>
              <a:t>One solution: 1, 0, 1, 1, 1</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68300" lvl="1" marL="914400" rtl="0" algn="l">
              <a:spcBef>
                <a:spcPts val="500"/>
              </a:spcBef>
              <a:spcAft>
                <a:spcPts val="0"/>
              </a:spcAft>
              <a:buSzPts val="2200"/>
              <a:buChar char="•"/>
            </a:pPr>
            <a:r>
              <a:rPr lang="sv-SE"/>
              <a:t>(￢0 ∨ 1) ∧ (1 ∨￢1 ∨1) ∧ (1 ∨ ￢1) ∧ (1 ∨ 0)</a:t>
            </a:r>
            <a:endParaRPr/>
          </a:p>
          <a:p>
            <a:pPr indent="-368300" lvl="1" marL="914400" rtl="0" algn="l">
              <a:spcBef>
                <a:spcPts val="500"/>
              </a:spcBef>
              <a:spcAft>
                <a:spcPts val="0"/>
              </a:spcAft>
              <a:buSzPts val="2200"/>
              <a:buChar char="•"/>
            </a:pPr>
            <a:r>
              <a:rPr lang="sv-SE"/>
              <a:t>(1) ∧ (1) ∧ (1) ∧ (1)</a:t>
            </a:r>
            <a:endParaRPr/>
          </a:p>
          <a:p>
            <a:pPr indent="-368300" lvl="1" marL="914400" rtl="0" algn="l">
              <a:spcBef>
                <a:spcPts val="500"/>
              </a:spcBef>
              <a:spcAft>
                <a:spcPts val="0"/>
              </a:spcAft>
              <a:buSzPts val="2200"/>
              <a:buChar char="•"/>
            </a:pPr>
            <a:r>
              <a:rPr lang="sv-SE"/>
              <a:t>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3" name="Google Shape;183;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Transformation Rules</a:t>
            </a:r>
            <a:endParaRPr/>
          </a:p>
        </p:txBody>
      </p:sp>
      <p:sp>
        <p:nvSpPr>
          <p:cNvPr id="184" name="Google Shape;184;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500"/>
              </a:spcBef>
              <a:spcAft>
                <a:spcPts val="0"/>
              </a:spcAft>
              <a:buSzPts val="2600"/>
              <a:buChar char="•"/>
            </a:pPr>
            <a:r>
              <a:rPr lang="sv-SE" sz="2200"/>
              <a:t>De Morgan’s Laws</a:t>
            </a:r>
            <a:endParaRPr sz="2200"/>
          </a:p>
          <a:p>
            <a:pPr indent="-368300" lvl="1" marL="914400" rtl="0" algn="l">
              <a:spcBef>
                <a:spcPts val="500"/>
              </a:spcBef>
              <a:spcAft>
                <a:spcPts val="0"/>
              </a:spcAft>
              <a:buSzPts val="2200"/>
              <a:buChar char="•"/>
            </a:pPr>
            <a:r>
              <a:rPr lang="sv-SE" sz="2200"/>
              <a:t>￢(X ∨ Y) ≡ ￢X ∧ ￢Y</a:t>
            </a:r>
            <a:endParaRPr sz="2200"/>
          </a:p>
          <a:p>
            <a:pPr indent="-368300" lvl="1" marL="914400" rtl="0" algn="l">
              <a:spcBef>
                <a:spcPts val="500"/>
              </a:spcBef>
              <a:spcAft>
                <a:spcPts val="0"/>
              </a:spcAft>
              <a:buSzPts val="2200"/>
              <a:buChar char="•"/>
            </a:pPr>
            <a:r>
              <a:rPr lang="sv-SE" sz="2200"/>
              <a:t>￢(X ∧ Y) ≡ ￢X ∨ ￢Y</a:t>
            </a:r>
            <a:endParaRPr sz="2200"/>
          </a:p>
          <a:p>
            <a:pPr indent="-368300" lvl="0" marL="457200" rtl="0" algn="l">
              <a:spcBef>
                <a:spcPts val="500"/>
              </a:spcBef>
              <a:spcAft>
                <a:spcPts val="0"/>
              </a:spcAft>
              <a:buSzPts val="2200"/>
              <a:buChar char="•"/>
            </a:pPr>
            <a:r>
              <a:rPr lang="sv-SE" sz="2200"/>
              <a:t>Distributivity</a:t>
            </a:r>
            <a:endParaRPr sz="2200"/>
          </a:p>
          <a:p>
            <a:pPr indent="-368300" lvl="1" marL="914400" rtl="0" algn="l">
              <a:spcBef>
                <a:spcPts val="500"/>
              </a:spcBef>
              <a:spcAft>
                <a:spcPts val="0"/>
              </a:spcAft>
              <a:buSzPts val="2200"/>
              <a:buChar char="•"/>
            </a:pPr>
            <a:r>
              <a:rPr lang="sv-SE"/>
              <a:t>X ∨ (Y ∧ Z) ≡ (X ∨ Y) ∧ (X ∨ Z) </a:t>
            </a:r>
            <a:endParaRPr/>
          </a:p>
          <a:p>
            <a:pPr indent="-368300" lvl="1" marL="914400" rtl="0" algn="l">
              <a:spcBef>
                <a:spcPts val="500"/>
              </a:spcBef>
              <a:spcAft>
                <a:spcPts val="0"/>
              </a:spcAft>
              <a:buSzPts val="2200"/>
              <a:buChar char="•"/>
            </a:pPr>
            <a:r>
              <a:rPr lang="sv-SE"/>
              <a:t>X ∧ (Y ∨ Z) ≡ (X ∧ Y) ∨ (X ∧ Z) </a:t>
            </a:r>
            <a:endParaRPr/>
          </a:p>
          <a:p>
            <a:pPr indent="-368300" lvl="0" marL="457200" rtl="0" algn="l">
              <a:spcBef>
                <a:spcPts val="500"/>
              </a:spcBef>
              <a:spcAft>
                <a:spcPts val="0"/>
              </a:spcAft>
              <a:buSzPts val="2200"/>
              <a:buChar char="•"/>
            </a:pPr>
            <a:r>
              <a:rPr lang="sv-SE" sz="2200"/>
              <a:t>Double Negation</a:t>
            </a:r>
            <a:endParaRPr sz="2200"/>
          </a:p>
          <a:p>
            <a:pPr indent="-368300" lvl="1" marL="914400" rtl="0" algn="l">
              <a:spcBef>
                <a:spcPts val="500"/>
              </a:spcBef>
              <a:spcAft>
                <a:spcPts val="0"/>
              </a:spcAft>
              <a:buSzPts val="2200"/>
              <a:buChar char="•"/>
            </a:pPr>
            <a:r>
              <a:rPr lang="sv-SE"/>
              <a:t>￢￢X ≡ X</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1" name="Google Shape;19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Transformation Rules</a:t>
            </a:r>
            <a:endParaRPr/>
          </a:p>
        </p:txBody>
      </p:sp>
      <p:sp>
        <p:nvSpPr>
          <p:cNvPr id="192" name="Google Shape;19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X ⇔ Y </a:t>
            </a:r>
            <a:endParaRPr/>
          </a:p>
          <a:p>
            <a:pPr indent="-368300" lvl="1" marL="914400" rtl="0" algn="l">
              <a:spcBef>
                <a:spcPts val="500"/>
              </a:spcBef>
              <a:spcAft>
                <a:spcPts val="0"/>
              </a:spcAft>
              <a:buSzPts val="2200"/>
              <a:buChar char="•"/>
            </a:pPr>
            <a:r>
              <a:rPr lang="sv-SE"/>
              <a:t>X is equivalent to Y</a:t>
            </a:r>
            <a:endParaRPr/>
          </a:p>
          <a:p>
            <a:pPr indent="-393700" lvl="0" marL="457200" rtl="0" algn="l">
              <a:spcBef>
                <a:spcPts val="1000"/>
              </a:spcBef>
              <a:spcAft>
                <a:spcPts val="0"/>
              </a:spcAft>
              <a:buSzPts val="2600"/>
              <a:buChar char="•"/>
            </a:pPr>
            <a:r>
              <a:rPr lang="sv-SE"/>
              <a:t>≡ (X ⇒ Y)  ∧ (Y ⇒ X)</a:t>
            </a:r>
            <a:endParaRPr/>
          </a:p>
          <a:p>
            <a:pPr indent="-368300" lvl="1" marL="914400" rtl="0" algn="l">
              <a:spcBef>
                <a:spcPts val="500"/>
              </a:spcBef>
              <a:spcAft>
                <a:spcPts val="0"/>
              </a:spcAft>
              <a:buSzPts val="2200"/>
              <a:buChar char="•"/>
            </a:pPr>
            <a:r>
              <a:rPr lang="sv-SE"/>
              <a:t>(X ⇒ Y) ≡ (￢X ∨ Y)</a:t>
            </a:r>
            <a:endParaRPr/>
          </a:p>
          <a:p>
            <a:pPr indent="-368300" lvl="1" marL="914400" rtl="0" algn="l">
              <a:spcBef>
                <a:spcPts val="500"/>
              </a:spcBef>
              <a:spcAft>
                <a:spcPts val="0"/>
              </a:spcAft>
              <a:buSzPts val="2200"/>
              <a:buChar char="•"/>
            </a:pPr>
            <a:r>
              <a:rPr lang="sv-SE"/>
              <a:t>If X is true, Y is also true. </a:t>
            </a:r>
            <a:endParaRPr/>
          </a:p>
          <a:p>
            <a:pPr indent="-368300" lvl="1" marL="914400" rtl="0" algn="l">
              <a:spcBef>
                <a:spcPts val="500"/>
              </a:spcBef>
              <a:spcAft>
                <a:spcPts val="0"/>
              </a:spcAft>
              <a:buSzPts val="2200"/>
              <a:buChar char="•"/>
            </a:pPr>
            <a:r>
              <a:rPr lang="sv-SE"/>
              <a:t>If X is false, Y can be either true or false.</a:t>
            </a:r>
            <a:endParaRPr/>
          </a:p>
          <a:p>
            <a:pPr indent="-393700" lvl="0" marL="457200" rtl="0" algn="l">
              <a:spcBef>
                <a:spcPts val="1000"/>
              </a:spcBef>
              <a:spcAft>
                <a:spcPts val="0"/>
              </a:spcAft>
              <a:buSzPts val="2600"/>
              <a:buChar char="•"/>
            </a:pPr>
            <a:r>
              <a:rPr lang="sv-SE"/>
              <a:t>≡ (￢X ∨ Y)  ∧ (￢Y ∨ X)</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9" name="Google Shape;19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Transformation into CNF</a:t>
            </a:r>
            <a:endParaRPr/>
          </a:p>
        </p:txBody>
      </p:sp>
      <p:pic>
        <p:nvPicPr>
          <p:cNvPr id="200" name="Google Shape;200;p28"/>
          <p:cNvPicPr preferRelativeResize="0"/>
          <p:nvPr/>
        </p:nvPicPr>
        <p:blipFill>
          <a:blip r:embed="rId3">
            <a:alphaModFix/>
          </a:blip>
          <a:stretch>
            <a:fillRect/>
          </a:stretch>
        </p:blipFill>
        <p:spPr>
          <a:xfrm>
            <a:off x="468900" y="1282388"/>
            <a:ext cx="3048000" cy="1952625"/>
          </a:xfrm>
          <a:prstGeom prst="rect">
            <a:avLst/>
          </a:prstGeom>
          <a:noFill/>
          <a:ln>
            <a:noFill/>
          </a:ln>
        </p:spPr>
      </p:pic>
      <p:sp>
        <p:nvSpPr>
          <p:cNvPr id="201" name="Google Shape;201;p28"/>
          <p:cNvSpPr/>
          <p:nvPr/>
        </p:nvSpPr>
        <p:spPr>
          <a:xfrm>
            <a:off x="1376650" y="1174575"/>
            <a:ext cx="3599400" cy="550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VOD ⇔ TRUE ≡ VOD</a:t>
            </a:r>
            <a:endParaRPr/>
          </a:p>
        </p:txBody>
      </p:sp>
      <p:sp>
        <p:nvSpPr>
          <p:cNvPr id="202" name="Google Shape;202;p28"/>
          <p:cNvSpPr/>
          <p:nvPr/>
        </p:nvSpPr>
        <p:spPr>
          <a:xfrm>
            <a:off x="5740875" y="1174563"/>
            <a:ext cx="3213300" cy="195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mandatory(p, f) ≡ </a:t>
            </a:r>
            <a:r>
              <a:rPr lang="sv-SE"/>
              <a:t>f ⇔ p</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SE"/>
              <a:t>optional(p, f) ≡</a:t>
            </a:r>
            <a:r>
              <a:rPr lang="sv-SE"/>
              <a:t> f ⇒ p</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SE"/>
              <a:t>alternative(p, {f</a:t>
            </a:r>
            <a:r>
              <a:rPr b="1" baseline="-25000" lang="sv-SE"/>
              <a:t>1</a:t>
            </a:r>
            <a:r>
              <a:rPr b="1" lang="sv-SE"/>
              <a:t>,...,f</a:t>
            </a:r>
            <a:r>
              <a:rPr b="1" baseline="-25000" lang="sv-SE"/>
              <a:t>n</a:t>
            </a:r>
            <a:r>
              <a:rPr b="1" lang="sv-SE"/>
              <a:t>}) ≡ </a:t>
            </a:r>
            <a:endParaRPr b="1"/>
          </a:p>
          <a:p>
            <a:pPr indent="0" lvl="0" marL="0" rtl="0" algn="l">
              <a:spcBef>
                <a:spcPts val="0"/>
              </a:spcBef>
              <a:spcAft>
                <a:spcPts val="0"/>
              </a:spcAft>
              <a:buNone/>
            </a:pPr>
            <a:r>
              <a:rPr lang="sv-SE"/>
              <a:t>((f</a:t>
            </a:r>
            <a:r>
              <a:rPr baseline="-25000" lang="sv-SE"/>
              <a:t>1</a:t>
            </a:r>
            <a:r>
              <a:rPr lang="sv-SE"/>
              <a:t> ∨ … ∨ f</a:t>
            </a:r>
            <a:r>
              <a:rPr baseline="-25000" lang="sv-SE"/>
              <a:t>n</a:t>
            </a:r>
            <a:r>
              <a:rPr lang="sv-SE"/>
              <a:t>) ⇔ p) ∧ ∀(f</a:t>
            </a:r>
            <a:r>
              <a:rPr baseline="-25000" lang="sv-SE"/>
              <a:t>i</a:t>
            </a:r>
            <a:r>
              <a:rPr lang="sv-SE"/>
              <a:t>,f</a:t>
            </a:r>
            <a:r>
              <a:rPr baseline="-25000" lang="sv-SE"/>
              <a:t>j</a:t>
            </a:r>
            <a:r>
              <a:rPr lang="sv-SE"/>
              <a:t>) ￢(f</a:t>
            </a:r>
            <a:r>
              <a:rPr baseline="-25000" lang="sv-SE"/>
              <a:t>i</a:t>
            </a:r>
            <a:r>
              <a:rPr lang="sv-SE"/>
              <a:t> ∧ f</a:t>
            </a:r>
            <a:r>
              <a:rPr baseline="-25000" lang="sv-SE"/>
              <a:t>j</a:t>
            </a:r>
            <a:r>
              <a:rPr lang="sv-SE"/>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sv-SE"/>
              <a:t>or(p, {f</a:t>
            </a:r>
            <a:r>
              <a:rPr b="1" baseline="-25000" lang="sv-SE"/>
              <a:t>1</a:t>
            </a:r>
            <a:r>
              <a:rPr b="1" lang="sv-SE"/>
              <a:t>,...,f</a:t>
            </a:r>
            <a:r>
              <a:rPr b="1" baseline="-25000" lang="sv-SE"/>
              <a:t>n</a:t>
            </a:r>
            <a:r>
              <a:rPr b="1" lang="sv-SE"/>
              <a:t>}) ≡</a:t>
            </a:r>
            <a:r>
              <a:rPr lang="sv-SE"/>
              <a:t> ((f</a:t>
            </a:r>
            <a:r>
              <a:rPr baseline="-25000" lang="sv-SE"/>
              <a:t>1</a:t>
            </a:r>
            <a:r>
              <a:rPr lang="sv-SE"/>
              <a:t> ∨ … ∨ f</a:t>
            </a:r>
            <a:r>
              <a:rPr baseline="-25000" lang="sv-SE"/>
              <a:t>n</a:t>
            </a:r>
            <a:r>
              <a:rPr lang="sv-SE"/>
              <a:t>) ⇔ p)</a:t>
            </a:r>
            <a:endParaRPr/>
          </a:p>
          <a:p>
            <a:pPr indent="0" lvl="0" marL="0" rtl="0" algn="l">
              <a:spcBef>
                <a:spcPts val="0"/>
              </a:spcBef>
              <a:spcAft>
                <a:spcPts val="0"/>
              </a:spcAft>
              <a:buNone/>
            </a:pPr>
            <a:r>
              <a:t/>
            </a:r>
            <a:endParaRPr/>
          </a:p>
        </p:txBody>
      </p:sp>
      <p:sp>
        <p:nvSpPr>
          <p:cNvPr id="203" name="Google Shape;203;p28"/>
          <p:cNvSpPr/>
          <p:nvPr/>
        </p:nvSpPr>
        <p:spPr>
          <a:xfrm>
            <a:off x="757800" y="1742925"/>
            <a:ext cx="4786800" cy="6684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VOD ⇔ (Record ∨ Play)                                           </a:t>
            </a:r>
            <a:endParaRPr/>
          </a:p>
        </p:txBody>
      </p:sp>
      <p:sp>
        <p:nvSpPr>
          <p:cNvPr id="204" name="Google Shape;204;p28"/>
          <p:cNvSpPr/>
          <p:nvPr/>
        </p:nvSpPr>
        <p:spPr>
          <a:xfrm>
            <a:off x="1427175" y="2411325"/>
            <a:ext cx="4313700" cy="1276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((Mobile ∨ TV) ⇔ Play) ∧ </a:t>
            </a:r>
            <a:br>
              <a:rPr lang="sv-SE"/>
            </a:br>
            <a:r>
              <a:rPr lang="sv-SE"/>
              <a:t>                                         ￢(Movile ∧ TV) ≡ </a:t>
            </a:r>
            <a:endParaRPr/>
          </a:p>
          <a:p>
            <a:pPr indent="0" lvl="0" marL="0" rtl="0" algn="l">
              <a:spcBef>
                <a:spcPts val="0"/>
              </a:spcBef>
              <a:spcAft>
                <a:spcPts val="0"/>
              </a:spcAft>
              <a:buNone/>
            </a:pPr>
            <a:r>
              <a:rPr lang="sv-SE"/>
              <a:t>  (Mobile ⇔ Play ∧ ￢TV) ∧  (TV ⇔ Play ∧ ￢Mobile) </a:t>
            </a:r>
            <a:endParaRPr/>
          </a:p>
        </p:txBody>
      </p:sp>
      <p:sp>
        <p:nvSpPr>
          <p:cNvPr id="205" name="Google Shape;205;p28"/>
          <p:cNvSpPr/>
          <p:nvPr/>
        </p:nvSpPr>
        <p:spPr>
          <a:xfrm>
            <a:off x="757800" y="3826725"/>
            <a:ext cx="7332900" cy="823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VOD </a:t>
            </a:r>
            <a:r>
              <a:rPr b="1" lang="sv-SE">
                <a:solidFill>
                  <a:srgbClr val="FF0000"/>
                </a:solidFill>
              </a:rPr>
              <a:t>∧</a:t>
            </a:r>
            <a:r>
              <a:rPr lang="sv-SE"/>
              <a:t> (VOD ⇔ (Record ∨ Play)) </a:t>
            </a:r>
            <a:r>
              <a:rPr b="1" lang="sv-SE">
                <a:solidFill>
                  <a:srgbClr val="FF0000"/>
                </a:solidFill>
              </a:rPr>
              <a:t>∧</a:t>
            </a:r>
            <a:r>
              <a:rPr lang="sv-SE"/>
              <a:t> (Mobile ⇔ Play ∧ ￢TV) </a:t>
            </a:r>
            <a:r>
              <a:rPr b="1" lang="sv-SE">
                <a:solidFill>
                  <a:srgbClr val="FF0000"/>
                </a:solidFill>
              </a:rPr>
              <a:t>∧</a:t>
            </a:r>
            <a:r>
              <a:rPr lang="sv-SE"/>
              <a:t> (TV ⇔ Play ∧ ￢Mobile)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12" name="Google Shape;212;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Transformation into CNF</a:t>
            </a:r>
            <a:endParaRPr/>
          </a:p>
        </p:txBody>
      </p:sp>
      <p:sp>
        <p:nvSpPr>
          <p:cNvPr id="213" name="Google Shape;213;p29"/>
          <p:cNvSpPr txBox="1"/>
          <p:nvPr>
            <p:ph idx="1" type="body"/>
          </p:nvPr>
        </p:nvSpPr>
        <p:spPr>
          <a:xfrm>
            <a:off x="468900" y="1282400"/>
            <a:ext cx="85110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VOD </a:t>
            </a:r>
            <a:r>
              <a:rPr b="1" lang="sv-SE">
                <a:solidFill>
                  <a:srgbClr val="FF0000"/>
                </a:solidFill>
              </a:rPr>
              <a:t>∧</a:t>
            </a:r>
            <a:r>
              <a:rPr lang="sv-SE"/>
              <a:t> (VOD ⇔ (Record ∨ Play)) </a:t>
            </a:r>
            <a:r>
              <a:rPr b="1" lang="sv-SE">
                <a:solidFill>
                  <a:srgbClr val="FF0000"/>
                </a:solidFill>
              </a:rPr>
              <a:t>∧</a:t>
            </a:r>
            <a:r>
              <a:rPr lang="sv-SE"/>
              <a:t> (Mobile ⇔ (Play ∧ ￢TV)) </a:t>
            </a:r>
            <a:r>
              <a:rPr b="1" lang="sv-SE">
                <a:solidFill>
                  <a:srgbClr val="FF0000"/>
                </a:solidFill>
              </a:rPr>
              <a:t>∧</a:t>
            </a:r>
            <a:r>
              <a:rPr lang="sv-SE"/>
              <a:t> (TV ⇔ (Play ∧ ￢Mobile))</a:t>
            </a:r>
            <a:endParaRPr/>
          </a:p>
          <a:p>
            <a:pPr indent="-368300" lvl="1" marL="914400" rtl="0" algn="l">
              <a:spcBef>
                <a:spcPts val="0"/>
              </a:spcBef>
              <a:spcAft>
                <a:spcPts val="0"/>
              </a:spcAft>
              <a:buSzPts val="2200"/>
              <a:buChar char="•"/>
            </a:pPr>
            <a:r>
              <a:rPr lang="sv-SE"/>
              <a:t>(VOD ⇔ (Record ∨ Play))</a:t>
            </a:r>
            <a:endParaRPr/>
          </a:p>
          <a:p>
            <a:pPr indent="-342900" lvl="2" marL="1371600" rtl="0" algn="l">
              <a:spcBef>
                <a:spcPts val="0"/>
              </a:spcBef>
              <a:spcAft>
                <a:spcPts val="0"/>
              </a:spcAft>
              <a:buSzPts val="1800"/>
              <a:buChar char="•"/>
            </a:pPr>
            <a:r>
              <a:rPr lang="sv-SE"/>
              <a:t>≡ (VOD ⇒ (Record ∨ Play))  ∧ ((Record ∨ Play) ⇒ VOD)</a:t>
            </a:r>
            <a:endParaRPr/>
          </a:p>
          <a:p>
            <a:pPr indent="-342900" lvl="2" marL="1371600" rtl="0" algn="l">
              <a:spcBef>
                <a:spcPts val="0"/>
              </a:spcBef>
              <a:spcAft>
                <a:spcPts val="0"/>
              </a:spcAft>
              <a:buSzPts val="1800"/>
              <a:buChar char="•"/>
            </a:pPr>
            <a:r>
              <a:rPr lang="sv-SE"/>
              <a:t>≡ (￢VOD ∨ (Record ∨ Play)) ∧ (￢(Record ∨ Play) ∨ VOD)</a:t>
            </a:r>
            <a:endParaRPr/>
          </a:p>
          <a:p>
            <a:pPr indent="-342900" lvl="2" marL="1371600" rtl="0" algn="l">
              <a:spcBef>
                <a:spcPts val="0"/>
              </a:spcBef>
              <a:spcAft>
                <a:spcPts val="0"/>
              </a:spcAft>
              <a:buSzPts val="1800"/>
              <a:buChar char="•"/>
            </a:pPr>
            <a:r>
              <a:rPr lang="sv-SE"/>
              <a:t>≡ (￢VOD ∨ (Record ∨ Play)) </a:t>
            </a:r>
            <a:r>
              <a:rPr b="1" lang="sv-SE">
                <a:solidFill>
                  <a:srgbClr val="FF0000"/>
                </a:solidFill>
              </a:rPr>
              <a:t>∧</a:t>
            </a:r>
            <a:r>
              <a:rPr lang="sv-SE"/>
              <a:t> (￢Record ∨ VOD) </a:t>
            </a:r>
            <a:r>
              <a:rPr b="1" lang="sv-SE">
                <a:solidFill>
                  <a:srgbClr val="FF0000"/>
                </a:solidFill>
              </a:rPr>
              <a:t>∧</a:t>
            </a:r>
            <a:r>
              <a:rPr lang="sv-SE"/>
              <a:t> (￢Play ∨ VOD)</a:t>
            </a:r>
            <a:endParaRPr/>
          </a:p>
          <a:p>
            <a:pPr indent="-368300" lvl="1" marL="914400" rtl="0" algn="l">
              <a:spcBef>
                <a:spcPts val="0"/>
              </a:spcBef>
              <a:spcAft>
                <a:spcPts val="0"/>
              </a:spcAft>
              <a:buSzPts val="2200"/>
              <a:buChar char="•"/>
            </a:pPr>
            <a:r>
              <a:rPr lang="sv-SE"/>
              <a:t>(Mobile ⇔ (Play ∧ ￢TV))</a:t>
            </a:r>
            <a:endParaRPr/>
          </a:p>
          <a:p>
            <a:pPr indent="-342900" lvl="2" marL="1371600" rtl="0" algn="l">
              <a:spcBef>
                <a:spcPts val="0"/>
              </a:spcBef>
              <a:spcAft>
                <a:spcPts val="0"/>
              </a:spcAft>
              <a:buSzPts val="1800"/>
              <a:buChar char="•"/>
            </a:pPr>
            <a:r>
              <a:rPr lang="sv-SE"/>
              <a:t>≡ (Mobile ∨ TV ∨ ￢Play) </a:t>
            </a:r>
            <a:r>
              <a:rPr b="1" lang="sv-SE">
                <a:solidFill>
                  <a:srgbClr val="FF0000"/>
                </a:solidFill>
              </a:rPr>
              <a:t>∧</a:t>
            </a:r>
            <a:r>
              <a:rPr lang="sv-SE"/>
              <a:t> (￢Mobile ∨ Play) </a:t>
            </a:r>
            <a:r>
              <a:rPr b="1" lang="sv-SE">
                <a:solidFill>
                  <a:srgbClr val="FF0000"/>
                </a:solidFill>
              </a:rPr>
              <a:t>∧</a:t>
            </a:r>
            <a:r>
              <a:rPr lang="sv-SE"/>
              <a:t> (￢Mobile ∨ ￢TV)</a:t>
            </a:r>
            <a:endParaRPr/>
          </a:p>
          <a:p>
            <a:pPr indent="-368300" lvl="1" marL="914400" rtl="0" algn="l">
              <a:spcBef>
                <a:spcPts val="0"/>
              </a:spcBef>
              <a:spcAft>
                <a:spcPts val="0"/>
              </a:spcAft>
              <a:buSzPts val="2200"/>
              <a:buChar char="•"/>
            </a:pPr>
            <a:r>
              <a:rPr lang="sv-SE"/>
              <a:t>(TV ⇔ (Play ∧ ￢Mobile))</a:t>
            </a:r>
            <a:endParaRPr/>
          </a:p>
          <a:p>
            <a:pPr indent="-342900" lvl="2" marL="1371600" rtl="0" algn="l">
              <a:spcBef>
                <a:spcPts val="0"/>
              </a:spcBef>
              <a:spcAft>
                <a:spcPts val="0"/>
              </a:spcAft>
              <a:buSzPts val="1800"/>
              <a:buChar char="•"/>
            </a:pPr>
            <a:r>
              <a:rPr lang="sv-SE"/>
              <a:t>≡ (TV ∨ Mobile ∨ ￢Play) </a:t>
            </a:r>
            <a:r>
              <a:rPr b="1" lang="sv-SE">
                <a:solidFill>
                  <a:srgbClr val="FF0000"/>
                </a:solidFill>
              </a:rPr>
              <a:t>∧</a:t>
            </a:r>
            <a:r>
              <a:rPr lang="sv-SE"/>
              <a:t> (￢TV ∨ Play) </a:t>
            </a:r>
            <a:r>
              <a:rPr b="1" lang="sv-SE">
                <a:solidFill>
                  <a:srgbClr val="FF0000"/>
                </a:solidFill>
              </a:rPr>
              <a:t>∧</a:t>
            </a:r>
            <a:r>
              <a:rPr lang="sv-SE"/>
              <a:t> (￢TV ∨ ￢Mobile)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0" name="Google Shape;220;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DIMACS Format</a:t>
            </a:r>
            <a:endParaRPr/>
          </a:p>
        </p:txBody>
      </p:sp>
      <p:sp>
        <p:nvSpPr>
          <p:cNvPr id="221" name="Google Shape;221;p30"/>
          <p:cNvSpPr txBox="1"/>
          <p:nvPr>
            <p:ph idx="1" type="body"/>
          </p:nvPr>
        </p:nvSpPr>
        <p:spPr>
          <a:xfrm>
            <a:off x="3927871" y="1282400"/>
            <a:ext cx="4758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Map feature names to integer IDs.</a:t>
            </a:r>
            <a:endParaRPr/>
          </a:p>
          <a:p>
            <a:pPr indent="-368300" lvl="1" marL="914400" rtl="0" algn="l">
              <a:spcBef>
                <a:spcPts val="0"/>
              </a:spcBef>
              <a:spcAft>
                <a:spcPts val="0"/>
              </a:spcAft>
              <a:buSzPts val="2200"/>
              <a:buChar char="•"/>
            </a:pPr>
            <a:r>
              <a:rPr lang="sv-SE"/>
              <a:t>VOD = 1</a:t>
            </a:r>
            <a:endParaRPr/>
          </a:p>
          <a:p>
            <a:pPr indent="-368300" lvl="1" marL="914400" rtl="0" algn="l">
              <a:spcBef>
                <a:spcPts val="0"/>
              </a:spcBef>
              <a:spcAft>
                <a:spcPts val="0"/>
              </a:spcAft>
              <a:buSzPts val="2200"/>
              <a:buChar char="•"/>
            </a:pPr>
            <a:r>
              <a:rPr lang="sv-SE"/>
              <a:t>Record = 2</a:t>
            </a:r>
            <a:endParaRPr/>
          </a:p>
          <a:p>
            <a:pPr indent="-368300" lvl="1" marL="914400" rtl="0" algn="l">
              <a:spcBef>
                <a:spcPts val="0"/>
              </a:spcBef>
              <a:spcAft>
                <a:spcPts val="0"/>
              </a:spcAft>
              <a:buSzPts val="2200"/>
              <a:buChar char="•"/>
            </a:pPr>
            <a:r>
              <a:rPr lang="sv-SE"/>
              <a:t>Play = 3</a:t>
            </a:r>
            <a:endParaRPr/>
          </a:p>
          <a:p>
            <a:pPr indent="-368300" lvl="1" marL="914400" rtl="0" algn="l">
              <a:spcBef>
                <a:spcPts val="0"/>
              </a:spcBef>
              <a:spcAft>
                <a:spcPts val="0"/>
              </a:spcAft>
              <a:buSzPts val="2200"/>
              <a:buChar char="•"/>
            </a:pPr>
            <a:r>
              <a:rPr lang="sv-SE"/>
              <a:t>TV = 4</a:t>
            </a:r>
            <a:endParaRPr/>
          </a:p>
          <a:p>
            <a:pPr indent="-368300" lvl="1" marL="914400" rtl="0" algn="l">
              <a:spcBef>
                <a:spcPts val="0"/>
              </a:spcBef>
              <a:spcAft>
                <a:spcPts val="0"/>
              </a:spcAft>
              <a:buSzPts val="2200"/>
              <a:buChar char="•"/>
            </a:pPr>
            <a:r>
              <a:rPr lang="sv-SE"/>
              <a:t>Mobile = 5</a:t>
            </a:r>
            <a:endParaRPr/>
          </a:p>
        </p:txBody>
      </p:sp>
      <p:pic>
        <p:nvPicPr>
          <p:cNvPr id="222" name="Google Shape;222;p30"/>
          <p:cNvPicPr preferRelativeResize="0"/>
          <p:nvPr/>
        </p:nvPicPr>
        <p:blipFill>
          <a:blip r:embed="rId3">
            <a:alphaModFix/>
          </a:blip>
          <a:stretch>
            <a:fillRect/>
          </a:stretch>
        </p:blipFill>
        <p:spPr>
          <a:xfrm>
            <a:off x="468900" y="1282388"/>
            <a:ext cx="3048000" cy="1952625"/>
          </a:xfrm>
          <a:prstGeom prst="rect">
            <a:avLst/>
          </a:prstGeom>
          <a:noFill/>
          <a:ln>
            <a:noFill/>
          </a:ln>
        </p:spPr>
      </p:pic>
      <p:sp>
        <p:nvSpPr>
          <p:cNvPr id="223" name="Google Shape;223;p30"/>
          <p:cNvSpPr/>
          <p:nvPr/>
        </p:nvSpPr>
        <p:spPr>
          <a:xfrm>
            <a:off x="1225100" y="1225100"/>
            <a:ext cx="378900" cy="3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24" name="Google Shape;224;p30"/>
          <p:cNvSpPr/>
          <p:nvPr/>
        </p:nvSpPr>
        <p:spPr>
          <a:xfrm>
            <a:off x="632325" y="1832175"/>
            <a:ext cx="378900" cy="3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25" name="Google Shape;225;p30"/>
          <p:cNvSpPr/>
          <p:nvPr/>
        </p:nvSpPr>
        <p:spPr>
          <a:xfrm>
            <a:off x="1959300" y="2094463"/>
            <a:ext cx="378900" cy="3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26" name="Google Shape;226;p30"/>
          <p:cNvSpPr/>
          <p:nvPr/>
        </p:nvSpPr>
        <p:spPr>
          <a:xfrm>
            <a:off x="1480200" y="2995800"/>
            <a:ext cx="378900" cy="3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227" name="Google Shape;227;p30"/>
          <p:cNvSpPr/>
          <p:nvPr/>
        </p:nvSpPr>
        <p:spPr>
          <a:xfrm>
            <a:off x="2541975" y="3072450"/>
            <a:ext cx="378900" cy="32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4" name="Google Shape;234;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DIMACS Format</a:t>
            </a:r>
            <a:endParaRPr/>
          </a:p>
        </p:txBody>
      </p:sp>
      <p:sp>
        <p:nvSpPr>
          <p:cNvPr id="235" name="Google Shape;235;p31"/>
          <p:cNvSpPr txBox="1"/>
          <p:nvPr>
            <p:ph idx="1" type="body"/>
          </p:nvPr>
        </p:nvSpPr>
        <p:spPr>
          <a:xfrm>
            <a:off x="2779425" y="1282400"/>
            <a:ext cx="59982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400"/>
              <a:t>VOD </a:t>
            </a:r>
            <a:r>
              <a:rPr b="1" lang="sv-SE" sz="1400">
                <a:solidFill>
                  <a:srgbClr val="FF0000"/>
                </a:solidFill>
              </a:rPr>
              <a:t>∧</a:t>
            </a:r>
            <a:endParaRPr b="1" sz="1400">
              <a:solidFill>
                <a:srgbClr val="FF0000"/>
              </a:solidFill>
            </a:endParaRPr>
          </a:p>
          <a:p>
            <a:pPr indent="0" lvl="0" marL="0" rtl="0" algn="l">
              <a:spcBef>
                <a:spcPts val="1000"/>
              </a:spcBef>
              <a:spcAft>
                <a:spcPts val="0"/>
              </a:spcAft>
              <a:buNone/>
            </a:pPr>
            <a:r>
              <a:rPr lang="sv-SE" sz="1400"/>
              <a:t>(￢VOD ∨ (Record ∨ Play)) ∧ (￢Record ∨ VOD) ∧ (￢Play ∨ VOD) </a:t>
            </a:r>
            <a:r>
              <a:rPr b="1" lang="sv-SE" sz="1400">
                <a:solidFill>
                  <a:srgbClr val="FF0000"/>
                </a:solidFill>
              </a:rPr>
              <a:t>∧</a:t>
            </a:r>
            <a:endParaRPr sz="1400"/>
          </a:p>
          <a:p>
            <a:pPr indent="0" lvl="0" marL="0" rtl="0" algn="l">
              <a:spcBef>
                <a:spcPts val="1000"/>
              </a:spcBef>
              <a:spcAft>
                <a:spcPts val="0"/>
              </a:spcAft>
              <a:buNone/>
            </a:pPr>
            <a:r>
              <a:rPr lang="sv-SE" sz="1400"/>
              <a:t>(Mobile ∨ TV ∨ ￢Play) ∧ (￢Mobile ∨ Play) ∧ (￢Mobile ∨ ￢TV) </a:t>
            </a:r>
            <a:r>
              <a:rPr b="1" lang="sv-SE" sz="1400">
                <a:solidFill>
                  <a:srgbClr val="FF0000"/>
                </a:solidFill>
              </a:rPr>
              <a:t>∧</a:t>
            </a:r>
            <a:endParaRPr sz="1400"/>
          </a:p>
          <a:p>
            <a:pPr indent="0" lvl="0" marL="0" rtl="0" algn="l">
              <a:spcBef>
                <a:spcPts val="1000"/>
              </a:spcBef>
              <a:spcAft>
                <a:spcPts val="0"/>
              </a:spcAft>
              <a:buNone/>
            </a:pPr>
            <a:r>
              <a:rPr lang="sv-SE" sz="1400"/>
              <a:t>(TV ∨ Mobile ∨ ￢Play) ∧ (￢TV ∨ Play) ∧ (￢TV ∨ ￢Mobile)</a:t>
            </a:r>
            <a:endParaRPr sz="1400"/>
          </a:p>
          <a:p>
            <a:pPr indent="0" lvl="0" marL="0" rtl="0" algn="l">
              <a:spcBef>
                <a:spcPts val="1000"/>
              </a:spcBef>
              <a:spcAft>
                <a:spcPts val="0"/>
              </a:spcAft>
              <a:buNone/>
            </a:pPr>
            <a:r>
              <a:t/>
            </a:r>
            <a:endParaRPr sz="1800"/>
          </a:p>
          <a:p>
            <a:pPr indent="0" lvl="0" marL="0" rtl="0" algn="l">
              <a:spcBef>
                <a:spcPts val="1000"/>
              </a:spcBef>
              <a:spcAft>
                <a:spcPts val="0"/>
              </a:spcAft>
              <a:buNone/>
            </a:pPr>
            <a:r>
              <a:rPr lang="sv-SE" sz="1400"/>
              <a:t>1 </a:t>
            </a:r>
            <a:r>
              <a:rPr b="1" lang="sv-SE" sz="1400">
                <a:solidFill>
                  <a:srgbClr val="FF0000"/>
                </a:solidFill>
              </a:rPr>
              <a:t>∧</a:t>
            </a:r>
            <a:endParaRPr b="1" sz="1400">
              <a:solidFill>
                <a:srgbClr val="FF0000"/>
              </a:solidFill>
            </a:endParaRPr>
          </a:p>
          <a:p>
            <a:pPr indent="0" lvl="0" marL="0" rtl="0" algn="l">
              <a:spcBef>
                <a:spcPts val="1000"/>
              </a:spcBef>
              <a:spcAft>
                <a:spcPts val="0"/>
              </a:spcAft>
              <a:buNone/>
            </a:pPr>
            <a:r>
              <a:rPr lang="sv-SE" sz="1400"/>
              <a:t>(￢1 ∨ (2 ∨ 3)) ∧ (￢2 ∨ 1) ∧ (￢3∨ 1) </a:t>
            </a:r>
            <a:r>
              <a:rPr b="1" lang="sv-SE" sz="1400">
                <a:solidFill>
                  <a:srgbClr val="FF0000"/>
                </a:solidFill>
              </a:rPr>
              <a:t>∧</a:t>
            </a:r>
            <a:endParaRPr sz="1400"/>
          </a:p>
          <a:p>
            <a:pPr indent="0" lvl="0" marL="0" rtl="0" algn="l">
              <a:spcBef>
                <a:spcPts val="1000"/>
              </a:spcBef>
              <a:spcAft>
                <a:spcPts val="0"/>
              </a:spcAft>
              <a:buNone/>
            </a:pPr>
            <a:r>
              <a:rPr lang="sv-SE" sz="1400"/>
              <a:t>(5 ∨ 4 ∨ ￢3) ∧ (￢5 ∨ 3) ∧ (￢5 ∨ ￢4) </a:t>
            </a:r>
            <a:r>
              <a:rPr b="1" lang="sv-SE" sz="1400">
                <a:solidFill>
                  <a:srgbClr val="FF0000"/>
                </a:solidFill>
              </a:rPr>
              <a:t>∧</a:t>
            </a:r>
            <a:endParaRPr sz="1400"/>
          </a:p>
          <a:p>
            <a:pPr indent="0" lvl="0" marL="0" rtl="0" algn="l">
              <a:spcBef>
                <a:spcPts val="1000"/>
              </a:spcBef>
              <a:spcAft>
                <a:spcPts val="0"/>
              </a:spcAft>
              <a:buNone/>
            </a:pPr>
            <a:r>
              <a:rPr lang="sv-SE" sz="1400"/>
              <a:t>(4 ∨ 5 ∨ ￢3) ∧ (￢4 ∨ 3) ∧ (￢4∨ ￢5)</a:t>
            </a:r>
            <a:endParaRPr sz="1800"/>
          </a:p>
        </p:txBody>
      </p:sp>
      <p:pic>
        <p:nvPicPr>
          <p:cNvPr id="236" name="Google Shape;236;p31"/>
          <p:cNvPicPr preferRelativeResize="0"/>
          <p:nvPr/>
        </p:nvPicPr>
        <p:blipFill>
          <a:blip r:embed="rId3">
            <a:alphaModFix/>
          </a:blip>
          <a:stretch>
            <a:fillRect/>
          </a:stretch>
        </p:blipFill>
        <p:spPr>
          <a:xfrm>
            <a:off x="468900" y="1260556"/>
            <a:ext cx="2246525" cy="1208494"/>
          </a:xfrm>
          <a:prstGeom prst="rect">
            <a:avLst/>
          </a:prstGeom>
          <a:noFill/>
          <a:ln>
            <a:noFill/>
          </a:ln>
        </p:spPr>
      </p:pic>
      <p:sp>
        <p:nvSpPr>
          <p:cNvPr id="237" name="Google Shape;237;p31"/>
          <p:cNvSpPr/>
          <p:nvPr/>
        </p:nvSpPr>
        <p:spPr>
          <a:xfrm>
            <a:off x="1026256" y="1225100"/>
            <a:ext cx="279300" cy="20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38" name="Google Shape;238;p31"/>
          <p:cNvSpPr/>
          <p:nvPr/>
        </p:nvSpPr>
        <p:spPr>
          <a:xfrm>
            <a:off x="589352" y="1600823"/>
            <a:ext cx="279300" cy="20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39" name="Google Shape;239;p31"/>
          <p:cNvSpPr/>
          <p:nvPr/>
        </p:nvSpPr>
        <p:spPr>
          <a:xfrm>
            <a:off x="1567398" y="1763155"/>
            <a:ext cx="279300" cy="20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40" name="Google Shape;240;p31"/>
          <p:cNvSpPr/>
          <p:nvPr/>
        </p:nvSpPr>
        <p:spPr>
          <a:xfrm>
            <a:off x="1214278" y="2321000"/>
            <a:ext cx="279300" cy="20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241" name="Google Shape;241;p31"/>
          <p:cNvSpPr/>
          <p:nvPr/>
        </p:nvSpPr>
        <p:spPr>
          <a:xfrm>
            <a:off x="1996858" y="2368439"/>
            <a:ext cx="279300" cy="20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8" name="Google Shape;248;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DIMACS Format</a:t>
            </a:r>
            <a:endParaRPr/>
          </a:p>
        </p:txBody>
      </p:sp>
      <p:sp>
        <p:nvSpPr>
          <p:cNvPr id="249" name="Google Shape;249;p32"/>
          <p:cNvSpPr txBox="1"/>
          <p:nvPr>
            <p:ph idx="1" type="body"/>
          </p:nvPr>
        </p:nvSpPr>
        <p:spPr>
          <a:xfrm>
            <a:off x="468900" y="1282400"/>
            <a:ext cx="4962000" cy="1950900"/>
          </a:xfrm>
          <a:prstGeom prst="rect">
            <a:avLst/>
          </a:prstGeom>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1000"/>
              </a:spcBef>
              <a:spcAft>
                <a:spcPts val="0"/>
              </a:spcAft>
              <a:buNone/>
            </a:pPr>
            <a:r>
              <a:rPr lang="sv-SE" sz="2000">
                <a:solidFill>
                  <a:srgbClr val="0000FF"/>
                </a:solidFill>
              </a:rPr>
              <a:t>1 </a:t>
            </a:r>
            <a:r>
              <a:rPr lang="sv-SE" sz="2000"/>
              <a:t>∧</a:t>
            </a:r>
            <a:endParaRPr sz="2000"/>
          </a:p>
          <a:p>
            <a:pPr indent="0" lvl="0" marL="0" rtl="0" algn="l">
              <a:spcBef>
                <a:spcPts val="1000"/>
              </a:spcBef>
              <a:spcAft>
                <a:spcPts val="0"/>
              </a:spcAft>
              <a:buNone/>
            </a:pPr>
            <a:r>
              <a:rPr lang="sv-SE" sz="2000">
                <a:solidFill>
                  <a:srgbClr val="9900FF"/>
                </a:solidFill>
              </a:rPr>
              <a:t>(￢1 ∨ (2 ∨ 3)) ∧ (￢2 ∨ 1) ∧ (￢3∨ 1)</a:t>
            </a:r>
            <a:r>
              <a:rPr lang="sv-SE" sz="2000"/>
              <a:t> ∧</a:t>
            </a:r>
            <a:endParaRPr sz="2000"/>
          </a:p>
          <a:p>
            <a:pPr indent="0" lvl="0" marL="0" rtl="0" algn="l">
              <a:spcBef>
                <a:spcPts val="1000"/>
              </a:spcBef>
              <a:spcAft>
                <a:spcPts val="0"/>
              </a:spcAft>
              <a:buNone/>
            </a:pPr>
            <a:r>
              <a:rPr lang="sv-SE" sz="2000">
                <a:solidFill>
                  <a:srgbClr val="FF00FF"/>
                </a:solidFill>
              </a:rPr>
              <a:t>(5 ∨ 4 ∨ ￢3) ∧ (￢5 ∨ 3) ∧ (￢5 ∨ ￢4) </a:t>
            </a:r>
            <a:r>
              <a:rPr lang="sv-SE" sz="2000"/>
              <a:t>∧</a:t>
            </a:r>
            <a:endParaRPr sz="2000"/>
          </a:p>
          <a:p>
            <a:pPr indent="0" lvl="0" marL="0" rtl="0" algn="l">
              <a:spcBef>
                <a:spcPts val="1000"/>
              </a:spcBef>
              <a:spcAft>
                <a:spcPts val="0"/>
              </a:spcAft>
              <a:buNone/>
            </a:pPr>
            <a:r>
              <a:rPr lang="sv-SE" sz="2000">
                <a:solidFill>
                  <a:srgbClr val="980000"/>
                </a:solidFill>
              </a:rPr>
              <a:t>(4 ∨ 5 ∨ ￢3) ∧ (￢4 ∨ 3) ∧ (￢4∨ ￢5)</a:t>
            </a:r>
            <a:endParaRPr sz="2000">
              <a:solidFill>
                <a:srgbClr val="980000"/>
              </a:solidFill>
            </a:endParaRPr>
          </a:p>
          <a:p>
            <a:pPr indent="0" lvl="0" marL="0" rtl="0" algn="l">
              <a:spcBef>
                <a:spcPts val="1000"/>
              </a:spcBef>
              <a:spcAft>
                <a:spcPts val="0"/>
              </a:spcAft>
              <a:buNone/>
            </a:pPr>
            <a:r>
              <a:t/>
            </a:r>
            <a:endParaRPr/>
          </a:p>
        </p:txBody>
      </p:sp>
      <p:sp>
        <p:nvSpPr>
          <p:cNvPr id="250" name="Google Shape;250;p32"/>
          <p:cNvSpPr txBox="1"/>
          <p:nvPr>
            <p:ph idx="1" type="body"/>
          </p:nvPr>
        </p:nvSpPr>
        <p:spPr>
          <a:xfrm>
            <a:off x="6112850" y="614000"/>
            <a:ext cx="2133600" cy="4122300"/>
          </a:xfrm>
          <a:prstGeom prst="rect">
            <a:avLst/>
          </a:prstGeom>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1000"/>
              </a:spcBef>
              <a:spcAft>
                <a:spcPts val="0"/>
              </a:spcAft>
              <a:buNone/>
            </a:pPr>
            <a:r>
              <a:rPr lang="sv-SE" sz="2000">
                <a:solidFill>
                  <a:srgbClr val="0000FF"/>
                </a:solidFill>
              </a:rPr>
              <a:t>1</a:t>
            </a:r>
            <a:endParaRPr sz="2000">
              <a:solidFill>
                <a:srgbClr val="0000FF"/>
              </a:solidFill>
            </a:endParaRPr>
          </a:p>
          <a:p>
            <a:pPr indent="0" lvl="0" marL="0" rtl="0" algn="l">
              <a:spcBef>
                <a:spcPts val="1000"/>
              </a:spcBef>
              <a:spcAft>
                <a:spcPts val="0"/>
              </a:spcAft>
              <a:buNone/>
            </a:pPr>
            <a:r>
              <a:rPr lang="sv-SE" sz="2000">
                <a:solidFill>
                  <a:srgbClr val="9900FF"/>
                </a:solidFill>
              </a:rPr>
              <a:t>-1 ∨ 2 ∨ 3</a:t>
            </a:r>
            <a:endParaRPr sz="2000">
              <a:solidFill>
                <a:srgbClr val="9900FF"/>
              </a:solidFill>
            </a:endParaRPr>
          </a:p>
          <a:p>
            <a:pPr indent="0" lvl="0" marL="0" rtl="0" algn="l">
              <a:spcBef>
                <a:spcPts val="1000"/>
              </a:spcBef>
              <a:spcAft>
                <a:spcPts val="0"/>
              </a:spcAft>
              <a:buNone/>
            </a:pPr>
            <a:r>
              <a:rPr lang="sv-SE" sz="2000">
                <a:solidFill>
                  <a:srgbClr val="9900FF"/>
                </a:solidFill>
              </a:rPr>
              <a:t>-2 ∨ 1</a:t>
            </a:r>
            <a:endParaRPr sz="2000">
              <a:solidFill>
                <a:srgbClr val="9900FF"/>
              </a:solidFill>
            </a:endParaRPr>
          </a:p>
          <a:p>
            <a:pPr indent="0" lvl="0" marL="0" rtl="0" algn="l">
              <a:spcBef>
                <a:spcPts val="1000"/>
              </a:spcBef>
              <a:spcAft>
                <a:spcPts val="0"/>
              </a:spcAft>
              <a:buNone/>
            </a:pPr>
            <a:r>
              <a:rPr lang="sv-SE" sz="2000">
                <a:solidFill>
                  <a:srgbClr val="9900FF"/>
                </a:solidFill>
              </a:rPr>
              <a:t>-3 ∨ 1</a:t>
            </a:r>
            <a:endParaRPr sz="2000">
              <a:solidFill>
                <a:srgbClr val="9900FF"/>
              </a:solidFill>
            </a:endParaRPr>
          </a:p>
          <a:p>
            <a:pPr indent="0" lvl="0" marL="0" rtl="0" algn="l">
              <a:spcBef>
                <a:spcPts val="1000"/>
              </a:spcBef>
              <a:spcAft>
                <a:spcPts val="0"/>
              </a:spcAft>
              <a:buNone/>
            </a:pPr>
            <a:r>
              <a:rPr lang="sv-SE" sz="2000">
                <a:solidFill>
                  <a:srgbClr val="FF00FF"/>
                </a:solidFill>
              </a:rPr>
              <a:t>5 ∨ 4 ∨ -3</a:t>
            </a:r>
            <a:endParaRPr sz="2000">
              <a:solidFill>
                <a:srgbClr val="FF00FF"/>
              </a:solidFill>
            </a:endParaRPr>
          </a:p>
          <a:p>
            <a:pPr indent="0" lvl="0" marL="0" rtl="0" algn="l">
              <a:spcBef>
                <a:spcPts val="1000"/>
              </a:spcBef>
              <a:spcAft>
                <a:spcPts val="0"/>
              </a:spcAft>
              <a:buNone/>
            </a:pPr>
            <a:r>
              <a:rPr lang="sv-SE" sz="2000">
                <a:solidFill>
                  <a:srgbClr val="FF00FF"/>
                </a:solidFill>
              </a:rPr>
              <a:t>-5 ∨ 3</a:t>
            </a:r>
            <a:endParaRPr sz="2000">
              <a:solidFill>
                <a:srgbClr val="FF00FF"/>
              </a:solidFill>
            </a:endParaRPr>
          </a:p>
          <a:p>
            <a:pPr indent="0" lvl="0" marL="0" rtl="0" algn="l">
              <a:spcBef>
                <a:spcPts val="1000"/>
              </a:spcBef>
              <a:spcAft>
                <a:spcPts val="0"/>
              </a:spcAft>
              <a:buNone/>
            </a:pPr>
            <a:r>
              <a:rPr lang="sv-SE" sz="2000">
                <a:solidFill>
                  <a:srgbClr val="FF00FF"/>
                </a:solidFill>
              </a:rPr>
              <a:t>-5 ∨ -4</a:t>
            </a:r>
            <a:endParaRPr sz="2000">
              <a:solidFill>
                <a:srgbClr val="FF00FF"/>
              </a:solidFill>
            </a:endParaRPr>
          </a:p>
          <a:p>
            <a:pPr indent="0" lvl="0" marL="0" rtl="0" algn="l">
              <a:spcBef>
                <a:spcPts val="1000"/>
              </a:spcBef>
              <a:spcAft>
                <a:spcPts val="0"/>
              </a:spcAft>
              <a:buNone/>
            </a:pPr>
            <a:r>
              <a:rPr lang="sv-SE" sz="2000">
                <a:solidFill>
                  <a:srgbClr val="980000"/>
                </a:solidFill>
              </a:rPr>
              <a:t>4 ∨ 5 ∨ -3</a:t>
            </a:r>
            <a:endParaRPr sz="2000">
              <a:solidFill>
                <a:srgbClr val="980000"/>
              </a:solidFill>
            </a:endParaRPr>
          </a:p>
          <a:p>
            <a:pPr indent="0" lvl="0" marL="0" rtl="0" algn="l">
              <a:spcBef>
                <a:spcPts val="1000"/>
              </a:spcBef>
              <a:spcAft>
                <a:spcPts val="0"/>
              </a:spcAft>
              <a:buNone/>
            </a:pPr>
            <a:r>
              <a:rPr lang="sv-SE" sz="2000">
                <a:solidFill>
                  <a:srgbClr val="980000"/>
                </a:solidFill>
              </a:rPr>
              <a:t>-4 ∨ 3</a:t>
            </a:r>
            <a:endParaRPr sz="2000">
              <a:solidFill>
                <a:srgbClr val="980000"/>
              </a:solidFill>
            </a:endParaRPr>
          </a:p>
          <a:p>
            <a:pPr indent="0" lvl="0" marL="0" rtl="0" algn="l">
              <a:spcBef>
                <a:spcPts val="1000"/>
              </a:spcBef>
              <a:spcAft>
                <a:spcPts val="0"/>
              </a:spcAft>
              <a:buNone/>
            </a:pPr>
            <a:r>
              <a:rPr lang="sv-SE" sz="2000">
                <a:solidFill>
                  <a:srgbClr val="980000"/>
                </a:solidFill>
              </a:rPr>
              <a:t>-4∨ -5</a:t>
            </a:r>
            <a:endParaRPr/>
          </a:p>
        </p:txBody>
      </p:sp>
      <p:cxnSp>
        <p:nvCxnSpPr>
          <p:cNvPr id="251" name="Google Shape;251;p32"/>
          <p:cNvCxnSpPr/>
          <p:nvPr/>
        </p:nvCxnSpPr>
        <p:spPr>
          <a:xfrm flipH="1" rot="10800000">
            <a:off x="1098800" y="921725"/>
            <a:ext cx="5026800" cy="657000"/>
          </a:xfrm>
          <a:prstGeom prst="straightConnector1">
            <a:avLst/>
          </a:prstGeom>
          <a:noFill/>
          <a:ln cap="flat" cmpd="sng" w="19050">
            <a:solidFill>
              <a:srgbClr val="0000FF"/>
            </a:solidFill>
            <a:prstDash val="solid"/>
            <a:round/>
            <a:headEnd len="med" w="med" type="none"/>
            <a:tailEnd len="med" w="med" type="triangle"/>
          </a:ln>
        </p:spPr>
      </p:cxnSp>
      <p:cxnSp>
        <p:nvCxnSpPr>
          <p:cNvPr id="252" name="Google Shape;252;p32"/>
          <p:cNvCxnSpPr/>
          <p:nvPr/>
        </p:nvCxnSpPr>
        <p:spPr>
          <a:xfrm flipH="1" rot="10800000">
            <a:off x="4963525" y="1692475"/>
            <a:ext cx="1174500" cy="164100"/>
          </a:xfrm>
          <a:prstGeom prst="straightConnector1">
            <a:avLst/>
          </a:prstGeom>
          <a:noFill/>
          <a:ln cap="flat" cmpd="sng" w="19050">
            <a:solidFill>
              <a:srgbClr val="9900FF"/>
            </a:solidFill>
            <a:prstDash val="solid"/>
            <a:round/>
            <a:headEnd len="med" w="med" type="none"/>
            <a:tailEnd len="med" w="med" type="triangle"/>
          </a:ln>
        </p:spPr>
      </p:cxnSp>
      <p:cxnSp>
        <p:nvCxnSpPr>
          <p:cNvPr id="253" name="Google Shape;253;p32"/>
          <p:cNvCxnSpPr/>
          <p:nvPr/>
        </p:nvCxnSpPr>
        <p:spPr>
          <a:xfrm>
            <a:off x="5102450" y="2412300"/>
            <a:ext cx="1035600" cy="543000"/>
          </a:xfrm>
          <a:prstGeom prst="straightConnector1">
            <a:avLst/>
          </a:prstGeom>
          <a:noFill/>
          <a:ln cap="flat" cmpd="sng" w="19050">
            <a:solidFill>
              <a:srgbClr val="FF00FF"/>
            </a:solidFill>
            <a:prstDash val="solid"/>
            <a:round/>
            <a:headEnd len="med" w="med" type="none"/>
            <a:tailEnd len="med" w="med" type="triangle"/>
          </a:ln>
        </p:spPr>
      </p:cxnSp>
      <p:cxnSp>
        <p:nvCxnSpPr>
          <p:cNvPr id="254" name="Google Shape;254;p32"/>
          <p:cNvCxnSpPr/>
          <p:nvPr/>
        </p:nvCxnSpPr>
        <p:spPr>
          <a:xfrm>
            <a:off x="4028925" y="3031150"/>
            <a:ext cx="2134500" cy="1048200"/>
          </a:xfrm>
          <a:prstGeom prst="straightConnector1">
            <a:avLst/>
          </a:prstGeom>
          <a:noFill/>
          <a:ln cap="flat" cmpd="sng" w="19050">
            <a:solidFill>
              <a:srgbClr val="980000"/>
            </a:solidFill>
            <a:prstDash val="solid"/>
            <a:round/>
            <a:headEnd len="med" w="med" type="none"/>
            <a:tailEnd len="med" w="med" type="triangle"/>
          </a:ln>
        </p:spPr>
      </p:cxnSp>
      <p:sp>
        <p:nvSpPr>
          <p:cNvPr id="255" name="Google Shape;255;p32"/>
          <p:cNvSpPr txBox="1"/>
          <p:nvPr/>
        </p:nvSpPr>
        <p:spPr>
          <a:xfrm>
            <a:off x="505200" y="3637400"/>
            <a:ext cx="3586800" cy="745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Each clause is stored in a row, with ∧(AND) omitted.</a:t>
            </a:r>
            <a:endParaRPr sz="1800"/>
          </a:p>
          <a:p>
            <a:pPr indent="-342900" lvl="0" marL="457200" rtl="0" algn="l">
              <a:spcBef>
                <a:spcPts val="0"/>
              </a:spcBef>
              <a:spcAft>
                <a:spcPts val="0"/>
              </a:spcAft>
              <a:buSzPts val="1800"/>
              <a:buChar char="●"/>
            </a:pPr>
            <a:r>
              <a:rPr lang="sv-SE" sz="1800"/>
              <a:t>Negation (￢) translated into negative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2" name="Google Shape;262;p33"/>
          <p:cNvSpPr txBox="1"/>
          <p:nvPr>
            <p:ph idx="1" type="body"/>
          </p:nvPr>
        </p:nvSpPr>
        <p:spPr>
          <a:xfrm>
            <a:off x="454550" y="775475"/>
            <a:ext cx="1894500" cy="3814200"/>
          </a:xfrm>
          <a:prstGeom prst="rect">
            <a:avLst/>
          </a:prstGeom>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1000"/>
              </a:spcBef>
              <a:spcAft>
                <a:spcPts val="0"/>
              </a:spcAft>
              <a:buNone/>
            </a:pPr>
            <a:r>
              <a:rPr lang="sv-SE" sz="1800">
                <a:solidFill>
                  <a:srgbClr val="0000FF"/>
                </a:solidFill>
              </a:rPr>
              <a:t>1</a:t>
            </a:r>
            <a:endParaRPr sz="1800">
              <a:solidFill>
                <a:srgbClr val="0000FF"/>
              </a:solidFill>
            </a:endParaRPr>
          </a:p>
          <a:p>
            <a:pPr indent="0" lvl="0" marL="0" rtl="0" algn="l">
              <a:spcBef>
                <a:spcPts val="1000"/>
              </a:spcBef>
              <a:spcAft>
                <a:spcPts val="0"/>
              </a:spcAft>
              <a:buNone/>
            </a:pPr>
            <a:r>
              <a:rPr lang="sv-SE" sz="1800">
                <a:solidFill>
                  <a:srgbClr val="9900FF"/>
                </a:solidFill>
              </a:rPr>
              <a:t>-1 ∨ 2 ∨ 3</a:t>
            </a:r>
            <a:endParaRPr sz="1800">
              <a:solidFill>
                <a:srgbClr val="9900FF"/>
              </a:solidFill>
            </a:endParaRPr>
          </a:p>
          <a:p>
            <a:pPr indent="0" lvl="0" marL="0" rtl="0" algn="l">
              <a:spcBef>
                <a:spcPts val="1000"/>
              </a:spcBef>
              <a:spcAft>
                <a:spcPts val="0"/>
              </a:spcAft>
              <a:buNone/>
            </a:pPr>
            <a:r>
              <a:rPr lang="sv-SE" sz="1800">
                <a:solidFill>
                  <a:srgbClr val="9900FF"/>
                </a:solidFill>
              </a:rPr>
              <a:t>-2 ∨ 1</a:t>
            </a:r>
            <a:endParaRPr sz="1800">
              <a:solidFill>
                <a:srgbClr val="9900FF"/>
              </a:solidFill>
            </a:endParaRPr>
          </a:p>
          <a:p>
            <a:pPr indent="0" lvl="0" marL="0" rtl="0" algn="l">
              <a:spcBef>
                <a:spcPts val="1000"/>
              </a:spcBef>
              <a:spcAft>
                <a:spcPts val="0"/>
              </a:spcAft>
              <a:buNone/>
            </a:pPr>
            <a:r>
              <a:rPr lang="sv-SE" sz="1800">
                <a:solidFill>
                  <a:srgbClr val="9900FF"/>
                </a:solidFill>
              </a:rPr>
              <a:t>-3 ∨ 1</a:t>
            </a:r>
            <a:endParaRPr sz="1800">
              <a:solidFill>
                <a:srgbClr val="9900FF"/>
              </a:solidFill>
            </a:endParaRPr>
          </a:p>
          <a:p>
            <a:pPr indent="0" lvl="0" marL="0" rtl="0" algn="l">
              <a:spcBef>
                <a:spcPts val="1000"/>
              </a:spcBef>
              <a:spcAft>
                <a:spcPts val="0"/>
              </a:spcAft>
              <a:buNone/>
            </a:pPr>
            <a:r>
              <a:rPr lang="sv-SE" sz="1800">
                <a:solidFill>
                  <a:srgbClr val="FF00FF"/>
                </a:solidFill>
              </a:rPr>
              <a:t>5 ∨ 4 ∨ -3</a:t>
            </a:r>
            <a:endParaRPr sz="1800">
              <a:solidFill>
                <a:srgbClr val="FF00FF"/>
              </a:solidFill>
            </a:endParaRPr>
          </a:p>
          <a:p>
            <a:pPr indent="0" lvl="0" marL="0" rtl="0" algn="l">
              <a:spcBef>
                <a:spcPts val="1000"/>
              </a:spcBef>
              <a:spcAft>
                <a:spcPts val="0"/>
              </a:spcAft>
              <a:buNone/>
            </a:pPr>
            <a:r>
              <a:rPr lang="sv-SE" sz="1800">
                <a:solidFill>
                  <a:srgbClr val="FF00FF"/>
                </a:solidFill>
              </a:rPr>
              <a:t>-5 ∨ 3</a:t>
            </a:r>
            <a:endParaRPr sz="1800">
              <a:solidFill>
                <a:srgbClr val="FF00FF"/>
              </a:solidFill>
            </a:endParaRPr>
          </a:p>
          <a:p>
            <a:pPr indent="0" lvl="0" marL="0" rtl="0" algn="l">
              <a:spcBef>
                <a:spcPts val="1000"/>
              </a:spcBef>
              <a:spcAft>
                <a:spcPts val="0"/>
              </a:spcAft>
              <a:buNone/>
            </a:pPr>
            <a:r>
              <a:rPr lang="sv-SE" sz="1800">
                <a:solidFill>
                  <a:srgbClr val="FF00FF"/>
                </a:solidFill>
              </a:rPr>
              <a:t>-5 ∨ -4</a:t>
            </a:r>
            <a:endParaRPr sz="1800">
              <a:solidFill>
                <a:srgbClr val="FF00FF"/>
              </a:solidFill>
            </a:endParaRPr>
          </a:p>
          <a:p>
            <a:pPr indent="0" lvl="0" marL="0" rtl="0" algn="l">
              <a:spcBef>
                <a:spcPts val="1000"/>
              </a:spcBef>
              <a:spcAft>
                <a:spcPts val="0"/>
              </a:spcAft>
              <a:buNone/>
            </a:pPr>
            <a:r>
              <a:rPr lang="sv-SE" sz="1800">
                <a:solidFill>
                  <a:srgbClr val="980000"/>
                </a:solidFill>
              </a:rPr>
              <a:t>4 ∨ 5 ∨ -3</a:t>
            </a:r>
            <a:endParaRPr sz="1800">
              <a:solidFill>
                <a:srgbClr val="980000"/>
              </a:solidFill>
            </a:endParaRPr>
          </a:p>
          <a:p>
            <a:pPr indent="0" lvl="0" marL="0" rtl="0" algn="l">
              <a:spcBef>
                <a:spcPts val="1000"/>
              </a:spcBef>
              <a:spcAft>
                <a:spcPts val="0"/>
              </a:spcAft>
              <a:buNone/>
            </a:pPr>
            <a:r>
              <a:rPr lang="sv-SE" sz="1800">
                <a:solidFill>
                  <a:srgbClr val="980000"/>
                </a:solidFill>
              </a:rPr>
              <a:t>-4 ∨ 3</a:t>
            </a:r>
            <a:endParaRPr sz="1800">
              <a:solidFill>
                <a:srgbClr val="980000"/>
              </a:solidFill>
            </a:endParaRPr>
          </a:p>
          <a:p>
            <a:pPr indent="0" lvl="0" marL="0" rtl="0" algn="l">
              <a:spcBef>
                <a:spcPts val="1000"/>
              </a:spcBef>
              <a:spcAft>
                <a:spcPts val="0"/>
              </a:spcAft>
              <a:buNone/>
            </a:pPr>
            <a:r>
              <a:rPr lang="sv-SE" sz="1800">
                <a:solidFill>
                  <a:srgbClr val="980000"/>
                </a:solidFill>
              </a:rPr>
              <a:t>-4∨ -5</a:t>
            </a:r>
            <a:endParaRPr sz="1800"/>
          </a:p>
          <a:p>
            <a:pPr indent="0" lvl="0" marL="0" rtl="0" algn="l">
              <a:spcBef>
                <a:spcPts val="1000"/>
              </a:spcBef>
              <a:spcAft>
                <a:spcPts val="0"/>
              </a:spcAft>
              <a:buNone/>
            </a:pPr>
            <a:r>
              <a:t/>
            </a:r>
            <a:endParaRPr/>
          </a:p>
        </p:txBody>
      </p:sp>
      <p:sp>
        <p:nvSpPr>
          <p:cNvPr id="263" name="Google Shape;263;p33"/>
          <p:cNvSpPr txBox="1"/>
          <p:nvPr/>
        </p:nvSpPr>
        <p:spPr>
          <a:xfrm>
            <a:off x="2501988" y="644150"/>
            <a:ext cx="3749400" cy="745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Remove disjunction signs (∨)</a:t>
            </a:r>
            <a:endParaRPr sz="1800"/>
          </a:p>
          <a:p>
            <a:pPr indent="-342900" lvl="0" marL="457200" rtl="0" algn="l">
              <a:spcBef>
                <a:spcPts val="0"/>
              </a:spcBef>
              <a:spcAft>
                <a:spcPts val="0"/>
              </a:spcAft>
              <a:buSzPts val="1800"/>
              <a:buChar char="●"/>
            </a:pPr>
            <a:r>
              <a:rPr lang="sv-SE" sz="1800"/>
              <a:t>Add DIMACs header</a:t>
            </a:r>
            <a:endParaRPr sz="1800"/>
          </a:p>
          <a:p>
            <a:pPr indent="-342900" lvl="1" marL="914400" rtl="0" algn="l">
              <a:spcBef>
                <a:spcPts val="0"/>
              </a:spcBef>
              <a:spcAft>
                <a:spcPts val="0"/>
              </a:spcAft>
              <a:buSzPts val="1800"/>
              <a:buChar char="○"/>
            </a:pPr>
            <a:r>
              <a:rPr lang="sv-SE" sz="1800"/>
              <a:t>Comments</a:t>
            </a:r>
            <a:endParaRPr sz="1800"/>
          </a:p>
          <a:p>
            <a:pPr indent="-342900" lvl="1" marL="914400" rtl="0" algn="l">
              <a:spcBef>
                <a:spcPts val="0"/>
              </a:spcBef>
              <a:spcAft>
                <a:spcPts val="0"/>
              </a:spcAft>
              <a:buSzPts val="1800"/>
              <a:buChar char="○"/>
            </a:pPr>
            <a:r>
              <a:rPr lang="sv-SE" sz="1800"/>
              <a:t>Indicates CNF format</a:t>
            </a:r>
            <a:endParaRPr sz="1800"/>
          </a:p>
          <a:p>
            <a:pPr indent="-342900" lvl="1" marL="914400" rtl="0" algn="l">
              <a:spcBef>
                <a:spcPts val="0"/>
              </a:spcBef>
              <a:spcAft>
                <a:spcPts val="0"/>
              </a:spcAft>
              <a:buSzPts val="1800"/>
              <a:buChar char="○"/>
            </a:pPr>
            <a:r>
              <a:rPr lang="sv-SE" sz="1800"/>
              <a:t>Number of variables</a:t>
            </a:r>
            <a:endParaRPr sz="1800"/>
          </a:p>
          <a:p>
            <a:pPr indent="-342900" lvl="1" marL="914400" rtl="0" algn="l">
              <a:spcBef>
                <a:spcPts val="0"/>
              </a:spcBef>
              <a:spcAft>
                <a:spcPts val="0"/>
              </a:spcAft>
              <a:buSzPts val="1800"/>
              <a:buChar char="○"/>
            </a:pPr>
            <a:r>
              <a:rPr lang="sv-SE" sz="1800"/>
              <a:t>Number of CNF clauses</a:t>
            </a:r>
            <a:endParaRPr sz="1800"/>
          </a:p>
        </p:txBody>
      </p:sp>
      <p:sp>
        <p:nvSpPr>
          <p:cNvPr id="264" name="Google Shape;264;p33"/>
          <p:cNvSpPr txBox="1"/>
          <p:nvPr>
            <p:ph idx="1" type="body"/>
          </p:nvPr>
        </p:nvSpPr>
        <p:spPr>
          <a:xfrm>
            <a:off x="6884100" y="429425"/>
            <a:ext cx="1894500" cy="4506300"/>
          </a:xfrm>
          <a:prstGeom prst="rect">
            <a:avLst/>
          </a:prstGeom>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1000"/>
              </a:spcBef>
              <a:spcAft>
                <a:spcPts val="0"/>
              </a:spcAft>
              <a:buNone/>
            </a:pPr>
            <a:r>
              <a:rPr lang="sv-SE" sz="1800">
                <a:solidFill>
                  <a:srgbClr val="38761D"/>
                </a:solidFill>
              </a:rPr>
              <a:t>c comments</a:t>
            </a:r>
            <a:endParaRPr sz="1800">
              <a:solidFill>
                <a:srgbClr val="38761D"/>
              </a:solidFill>
            </a:endParaRPr>
          </a:p>
          <a:p>
            <a:pPr indent="0" lvl="0" marL="0" rtl="0" algn="l">
              <a:spcBef>
                <a:spcPts val="1000"/>
              </a:spcBef>
              <a:spcAft>
                <a:spcPts val="0"/>
              </a:spcAft>
              <a:buNone/>
            </a:pPr>
            <a:r>
              <a:rPr lang="sv-SE" sz="1800">
                <a:solidFill>
                  <a:srgbClr val="38761D"/>
                </a:solidFill>
              </a:rPr>
              <a:t>p cnf 5 10</a:t>
            </a:r>
            <a:endParaRPr sz="1800">
              <a:solidFill>
                <a:srgbClr val="38761D"/>
              </a:solidFill>
            </a:endParaRPr>
          </a:p>
          <a:p>
            <a:pPr indent="0" lvl="0" marL="0" rtl="0" algn="l">
              <a:spcBef>
                <a:spcPts val="1000"/>
              </a:spcBef>
              <a:spcAft>
                <a:spcPts val="0"/>
              </a:spcAft>
              <a:buNone/>
            </a:pPr>
            <a:r>
              <a:rPr lang="sv-SE" sz="1800">
                <a:solidFill>
                  <a:srgbClr val="0000FF"/>
                </a:solidFill>
              </a:rPr>
              <a:t>1</a:t>
            </a:r>
            <a:endParaRPr sz="1800">
              <a:solidFill>
                <a:srgbClr val="0000FF"/>
              </a:solidFill>
            </a:endParaRPr>
          </a:p>
          <a:p>
            <a:pPr indent="0" lvl="0" marL="0" rtl="0" algn="l">
              <a:spcBef>
                <a:spcPts val="1000"/>
              </a:spcBef>
              <a:spcAft>
                <a:spcPts val="0"/>
              </a:spcAft>
              <a:buNone/>
            </a:pPr>
            <a:r>
              <a:rPr lang="sv-SE" sz="1800">
                <a:solidFill>
                  <a:srgbClr val="9900FF"/>
                </a:solidFill>
              </a:rPr>
              <a:t>-1 2 3</a:t>
            </a:r>
            <a:endParaRPr sz="1800">
              <a:solidFill>
                <a:srgbClr val="9900FF"/>
              </a:solidFill>
            </a:endParaRPr>
          </a:p>
          <a:p>
            <a:pPr indent="0" lvl="0" marL="0" rtl="0" algn="l">
              <a:spcBef>
                <a:spcPts val="1000"/>
              </a:spcBef>
              <a:spcAft>
                <a:spcPts val="0"/>
              </a:spcAft>
              <a:buNone/>
            </a:pPr>
            <a:r>
              <a:rPr lang="sv-SE" sz="1800">
                <a:solidFill>
                  <a:srgbClr val="9900FF"/>
                </a:solidFill>
              </a:rPr>
              <a:t>-2 1</a:t>
            </a:r>
            <a:endParaRPr sz="1800">
              <a:solidFill>
                <a:srgbClr val="9900FF"/>
              </a:solidFill>
            </a:endParaRPr>
          </a:p>
          <a:p>
            <a:pPr indent="0" lvl="0" marL="0" rtl="0" algn="l">
              <a:spcBef>
                <a:spcPts val="1000"/>
              </a:spcBef>
              <a:spcAft>
                <a:spcPts val="0"/>
              </a:spcAft>
              <a:buNone/>
            </a:pPr>
            <a:r>
              <a:rPr lang="sv-SE" sz="1800">
                <a:solidFill>
                  <a:srgbClr val="9900FF"/>
                </a:solidFill>
              </a:rPr>
              <a:t>-3 1</a:t>
            </a:r>
            <a:endParaRPr sz="1800">
              <a:solidFill>
                <a:srgbClr val="9900FF"/>
              </a:solidFill>
            </a:endParaRPr>
          </a:p>
          <a:p>
            <a:pPr indent="0" lvl="0" marL="0" rtl="0" algn="l">
              <a:spcBef>
                <a:spcPts val="1000"/>
              </a:spcBef>
              <a:spcAft>
                <a:spcPts val="0"/>
              </a:spcAft>
              <a:buNone/>
            </a:pPr>
            <a:r>
              <a:rPr lang="sv-SE" sz="1800">
                <a:solidFill>
                  <a:srgbClr val="FF00FF"/>
                </a:solidFill>
              </a:rPr>
              <a:t>5 4 -3</a:t>
            </a:r>
            <a:endParaRPr sz="1800">
              <a:solidFill>
                <a:srgbClr val="FF00FF"/>
              </a:solidFill>
            </a:endParaRPr>
          </a:p>
          <a:p>
            <a:pPr indent="0" lvl="0" marL="0" rtl="0" algn="l">
              <a:spcBef>
                <a:spcPts val="1000"/>
              </a:spcBef>
              <a:spcAft>
                <a:spcPts val="0"/>
              </a:spcAft>
              <a:buNone/>
            </a:pPr>
            <a:r>
              <a:rPr lang="sv-SE" sz="1800">
                <a:solidFill>
                  <a:srgbClr val="FF00FF"/>
                </a:solidFill>
              </a:rPr>
              <a:t>-5 3</a:t>
            </a:r>
            <a:endParaRPr sz="1800">
              <a:solidFill>
                <a:srgbClr val="FF00FF"/>
              </a:solidFill>
            </a:endParaRPr>
          </a:p>
          <a:p>
            <a:pPr indent="0" lvl="0" marL="0" rtl="0" algn="l">
              <a:spcBef>
                <a:spcPts val="1000"/>
              </a:spcBef>
              <a:spcAft>
                <a:spcPts val="0"/>
              </a:spcAft>
              <a:buNone/>
            </a:pPr>
            <a:r>
              <a:rPr lang="sv-SE" sz="1800">
                <a:solidFill>
                  <a:srgbClr val="FF00FF"/>
                </a:solidFill>
              </a:rPr>
              <a:t>-5 -4</a:t>
            </a:r>
            <a:endParaRPr sz="1800">
              <a:solidFill>
                <a:srgbClr val="FF00FF"/>
              </a:solidFill>
            </a:endParaRPr>
          </a:p>
          <a:p>
            <a:pPr indent="0" lvl="0" marL="0" rtl="0" algn="l">
              <a:spcBef>
                <a:spcPts val="1000"/>
              </a:spcBef>
              <a:spcAft>
                <a:spcPts val="0"/>
              </a:spcAft>
              <a:buNone/>
            </a:pPr>
            <a:r>
              <a:rPr lang="sv-SE" sz="1800">
                <a:solidFill>
                  <a:srgbClr val="980000"/>
                </a:solidFill>
              </a:rPr>
              <a:t>4 5 -3</a:t>
            </a:r>
            <a:endParaRPr sz="1800">
              <a:solidFill>
                <a:srgbClr val="980000"/>
              </a:solidFill>
            </a:endParaRPr>
          </a:p>
          <a:p>
            <a:pPr indent="0" lvl="0" marL="0" rtl="0" algn="l">
              <a:spcBef>
                <a:spcPts val="1000"/>
              </a:spcBef>
              <a:spcAft>
                <a:spcPts val="0"/>
              </a:spcAft>
              <a:buNone/>
            </a:pPr>
            <a:r>
              <a:rPr lang="sv-SE" sz="1800">
                <a:solidFill>
                  <a:srgbClr val="980000"/>
                </a:solidFill>
              </a:rPr>
              <a:t>-4 3</a:t>
            </a:r>
            <a:endParaRPr sz="1800">
              <a:solidFill>
                <a:srgbClr val="980000"/>
              </a:solidFill>
            </a:endParaRPr>
          </a:p>
          <a:p>
            <a:pPr indent="0" lvl="0" marL="0" rtl="0" algn="l">
              <a:spcBef>
                <a:spcPts val="1000"/>
              </a:spcBef>
              <a:spcAft>
                <a:spcPts val="0"/>
              </a:spcAft>
              <a:buNone/>
            </a:pPr>
            <a:r>
              <a:rPr lang="sv-SE" sz="1800">
                <a:solidFill>
                  <a:srgbClr val="980000"/>
                </a:solidFill>
              </a:rPr>
              <a:t>-4-5</a:t>
            </a:r>
            <a:endParaRPr sz="1800"/>
          </a:p>
          <a:p>
            <a:pPr indent="0" lvl="0" marL="0" rtl="0" algn="l">
              <a:spcBef>
                <a:spcPts val="1000"/>
              </a:spcBef>
              <a:spcAft>
                <a:spcPts val="0"/>
              </a:spcAft>
              <a:buNone/>
            </a:pPr>
            <a:r>
              <a:t/>
            </a:r>
            <a:endParaRPr/>
          </a:p>
          <a:p>
            <a:pPr indent="0" lvl="0" marL="0" rtl="0" algn="l">
              <a:spcBef>
                <a:spcPts val="1000"/>
              </a:spcBef>
              <a:spcAft>
                <a:spcPts val="0"/>
              </a:spcAft>
              <a:buNone/>
            </a:pPr>
            <a:r>
              <a:t/>
            </a:r>
            <a:endParaRPr sz="1800">
              <a:solidFill>
                <a:srgbClr val="0000FF"/>
              </a:solidFill>
            </a:endParaRPr>
          </a:p>
        </p:txBody>
      </p:sp>
      <p:cxnSp>
        <p:nvCxnSpPr>
          <p:cNvPr id="265" name="Google Shape;265;p33"/>
          <p:cNvCxnSpPr>
            <a:stCxn id="262" idx="3"/>
            <a:endCxn id="264" idx="1"/>
          </p:cNvCxnSpPr>
          <p:nvPr/>
        </p:nvCxnSpPr>
        <p:spPr>
          <a:xfrm>
            <a:off x="2349050" y="2682575"/>
            <a:ext cx="4535100" cy="0"/>
          </a:xfrm>
          <a:prstGeom prst="straightConnector1">
            <a:avLst/>
          </a:prstGeom>
          <a:noFill/>
          <a:ln cap="flat" cmpd="sng" w="19050">
            <a:solidFill>
              <a:srgbClr val="FF0000"/>
            </a:solidFill>
            <a:prstDash val="solid"/>
            <a:round/>
            <a:headEnd len="med" w="med" type="none"/>
            <a:tailEnd len="med" w="med" type="triangle"/>
          </a:ln>
        </p:spPr>
      </p:cxnSp>
      <p:cxnSp>
        <p:nvCxnSpPr>
          <p:cNvPr id="266" name="Google Shape;266;p33"/>
          <p:cNvCxnSpPr/>
          <p:nvPr/>
        </p:nvCxnSpPr>
        <p:spPr>
          <a:xfrm flipH="1" rot="10800000">
            <a:off x="4824600" y="707300"/>
            <a:ext cx="2058600" cy="644100"/>
          </a:xfrm>
          <a:prstGeom prst="straightConnector1">
            <a:avLst/>
          </a:prstGeom>
          <a:noFill/>
          <a:ln cap="flat" cmpd="sng" w="19050">
            <a:solidFill>
              <a:srgbClr val="38761D"/>
            </a:solidFill>
            <a:prstDash val="solid"/>
            <a:round/>
            <a:headEnd len="med" w="med" type="none"/>
            <a:tailEnd len="med" w="med" type="triangle"/>
          </a:ln>
        </p:spPr>
      </p:cxnSp>
      <p:cxnSp>
        <p:nvCxnSpPr>
          <p:cNvPr id="267" name="Google Shape;267;p33"/>
          <p:cNvCxnSpPr/>
          <p:nvPr/>
        </p:nvCxnSpPr>
        <p:spPr>
          <a:xfrm flipH="1" rot="10800000">
            <a:off x="5784475" y="1199950"/>
            <a:ext cx="1452300" cy="555600"/>
          </a:xfrm>
          <a:prstGeom prst="straightConnector1">
            <a:avLst/>
          </a:prstGeom>
          <a:noFill/>
          <a:ln cap="flat" cmpd="sng" w="19050">
            <a:solidFill>
              <a:srgbClr val="38761D"/>
            </a:solidFill>
            <a:prstDash val="solid"/>
            <a:round/>
            <a:headEnd len="med" w="med" type="none"/>
            <a:tailEnd len="med" w="med" type="triangle"/>
          </a:ln>
        </p:spPr>
      </p:cxnSp>
      <p:cxnSp>
        <p:nvCxnSpPr>
          <p:cNvPr id="268" name="Google Shape;268;p33"/>
          <p:cNvCxnSpPr/>
          <p:nvPr/>
        </p:nvCxnSpPr>
        <p:spPr>
          <a:xfrm flipH="1" rot="10800000">
            <a:off x="6074950" y="1288300"/>
            <a:ext cx="1869000" cy="909300"/>
          </a:xfrm>
          <a:prstGeom prst="straightConnector1">
            <a:avLst/>
          </a:prstGeom>
          <a:noFill/>
          <a:ln cap="flat" cmpd="sng" w="19050">
            <a:solidFill>
              <a:srgbClr val="38761D"/>
            </a:solidFill>
            <a:prstDash val="solid"/>
            <a:round/>
            <a:headEnd len="med" w="med" type="none"/>
            <a:tailEnd len="med" w="med" type="triangle"/>
          </a:ln>
        </p:spPr>
      </p:cxnSp>
      <p:cxnSp>
        <p:nvCxnSpPr>
          <p:cNvPr id="269" name="Google Shape;269;p33"/>
          <p:cNvCxnSpPr/>
          <p:nvPr/>
        </p:nvCxnSpPr>
        <p:spPr>
          <a:xfrm flipH="1" rot="10800000">
            <a:off x="6049700" y="1262800"/>
            <a:ext cx="1553700" cy="682200"/>
          </a:xfrm>
          <a:prstGeom prst="straightConnector1">
            <a:avLst/>
          </a:prstGeom>
          <a:noFill/>
          <a:ln cap="flat" cmpd="sng" w="19050">
            <a:solidFill>
              <a:srgbClr val="38761D"/>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4" name="Google Shape;94;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Propositional Logic</a:t>
            </a:r>
            <a:endParaRPr/>
          </a:p>
        </p:txBody>
      </p:sp>
      <p:sp>
        <p:nvSpPr>
          <p:cNvPr id="95" name="Google Shape;95;p16"/>
          <p:cNvSpPr txBox="1"/>
          <p:nvPr>
            <p:ph idx="1" type="body"/>
          </p:nvPr>
        </p:nvSpPr>
        <p:spPr>
          <a:xfrm>
            <a:off x="468897" y="1282400"/>
            <a:ext cx="5555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Mandatory:</a:t>
            </a:r>
            <a:r>
              <a:rPr lang="sv-SE"/>
              <a:t> If parent is selected, the child must be.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mandatory(p, f) ≡ f ⇔ p</a:t>
            </a:r>
            <a:endParaRPr>
              <a:latin typeface="Consolas"/>
              <a:ea typeface="Consolas"/>
              <a:cs typeface="Consolas"/>
              <a:sym typeface="Consolas"/>
            </a:endParaRPr>
          </a:p>
          <a:p>
            <a:pPr indent="-393700" lvl="0" marL="457200" rtl="0" algn="l">
              <a:spcBef>
                <a:spcPts val="1000"/>
              </a:spcBef>
              <a:spcAft>
                <a:spcPts val="0"/>
              </a:spcAft>
              <a:buSzPts val="2600"/>
              <a:buChar char="•"/>
            </a:pPr>
            <a:r>
              <a:rPr b="1" lang="sv-SE"/>
              <a:t>Optional:</a:t>
            </a:r>
            <a:r>
              <a:rPr lang="sv-SE"/>
              <a:t> Child may only be chosen if the parent is.</a:t>
            </a:r>
            <a:endParaRPr/>
          </a:p>
          <a:p>
            <a:pPr indent="-368300" lvl="1" marL="914400" rtl="0" algn="l">
              <a:spcBef>
                <a:spcPts val="500"/>
              </a:spcBef>
              <a:spcAft>
                <a:spcPts val="0"/>
              </a:spcAft>
              <a:buSzPts val="2200"/>
              <a:buChar char="•"/>
            </a:pPr>
            <a:r>
              <a:rPr lang="sv-SE">
                <a:latin typeface="Consolas"/>
                <a:ea typeface="Consolas"/>
                <a:cs typeface="Consolas"/>
                <a:sym typeface="Consolas"/>
              </a:rPr>
              <a:t>optional(p, f) ≡ f ⇒ p</a:t>
            </a:r>
            <a:endParaRPr/>
          </a:p>
        </p:txBody>
      </p:sp>
      <p:pic>
        <p:nvPicPr>
          <p:cNvPr id="96" name="Google Shape;96;p16"/>
          <p:cNvPicPr preferRelativeResize="0"/>
          <p:nvPr/>
        </p:nvPicPr>
        <p:blipFill>
          <a:blip r:embed="rId3">
            <a:alphaModFix/>
          </a:blip>
          <a:stretch>
            <a:fillRect/>
          </a:stretch>
        </p:blipFill>
        <p:spPr>
          <a:xfrm>
            <a:off x="6089825" y="2114238"/>
            <a:ext cx="2571750" cy="2162175"/>
          </a:xfrm>
          <a:prstGeom prst="rect">
            <a:avLst/>
          </a:prstGeom>
          <a:noFill/>
          <a:ln>
            <a:noFill/>
          </a:ln>
        </p:spPr>
      </p:pic>
      <p:sp>
        <p:nvSpPr>
          <p:cNvPr id="97" name="Google Shape;97;p16"/>
          <p:cNvSpPr/>
          <p:nvPr/>
        </p:nvSpPr>
        <p:spPr>
          <a:xfrm>
            <a:off x="6024300" y="146505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Mandatory Feature</a:t>
            </a:r>
            <a:endParaRPr/>
          </a:p>
        </p:txBody>
      </p:sp>
      <p:sp>
        <p:nvSpPr>
          <p:cNvPr id="98" name="Google Shape;98;p16"/>
          <p:cNvSpPr/>
          <p:nvPr/>
        </p:nvSpPr>
        <p:spPr>
          <a:xfrm>
            <a:off x="7452325" y="1465050"/>
            <a:ext cx="1060800" cy="53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Optional Feature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6" name="Google Shape;276;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Using a SAT Solver</a:t>
            </a:r>
            <a:endParaRPr/>
          </a:p>
        </p:txBody>
      </p:sp>
      <p:sp>
        <p:nvSpPr>
          <p:cNvPr id="277" name="Google Shape;277;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Identify assignment that results in true outcome.</a:t>
            </a:r>
            <a:endParaRPr/>
          </a:p>
          <a:p>
            <a:pPr indent="-368300" lvl="1" marL="914400" rtl="0" algn="l">
              <a:spcBef>
                <a:spcPts val="500"/>
              </a:spcBef>
              <a:spcAft>
                <a:spcPts val="0"/>
              </a:spcAft>
              <a:buSzPts val="2200"/>
              <a:buChar char="•"/>
            </a:pPr>
            <a:r>
              <a:rPr lang="sv-SE"/>
              <a:t>VOD ∧ (￢VOD ∨ (Record ∨ Play)) ∧ (￢Record ∨ VOD) ∧ (￢Play ∨ VOD) ∧ (Mobile ∨ TV ∨ ￢Play) ∧ (￢Mobile ∨ Play) ∧ (￢Mobile ∨ ￢TV) ∧ (TV ∨ Mobile ∨ ￢Play) ∧ (￢TV ∨ Play) ∧ (￢TV ∨ ￢Mobile)</a:t>
            </a:r>
            <a:endParaRPr/>
          </a:p>
          <a:p>
            <a:pPr indent="-368300" lvl="1" marL="914400" rtl="0" algn="l">
              <a:spcBef>
                <a:spcPts val="500"/>
              </a:spcBef>
              <a:spcAft>
                <a:spcPts val="0"/>
              </a:spcAft>
              <a:buSzPts val="2200"/>
              <a:buChar char="•"/>
            </a:pPr>
            <a:r>
              <a:rPr lang="sv-SE"/>
              <a:t>A satisfying assignment: (1, 1, 1, 1, 0) </a:t>
            </a:r>
            <a:endParaRPr/>
          </a:p>
          <a:p>
            <a:pPr indent="-393700" lvl="0" marL="457200" rtl="0" algn="l">
              <a:spcBef>
                <a:spcPts val="1000"/>
              </a:spcBef>
              <a:spcAft>
                <a:spcPts val="0"/>
              </a:spcAft>
              <a:buSzPts val="2600"/>
              <a:buChar char="•"/>
            </a:pPr>
            <a:r>
              <a:rPr lang="sv-SE"/>
              <a:t>Returns satisfying assignment.</a:t>
            </a:r>
            <a:endParaRPr/>
          </a:p>
          <a:p>
            <a:pPr indent="-368300" lvl="1" marL="914400" rtl="0" algn="l">
              <a:spcBef>
                <a:spcPts val="500"/>
              </a:spcBef>
              <a:spcAft>
                <a:spcPts val="0"/>
              </a:spcAft>
              <a:buSzPts val="2200"/>
              <a:buChar char="•"/>
            </a:pPr>
            <a:r>
              <a:rPr lang="sv-SE"/>
              <a:t>May return all satisfying assignments found.</a:t>
            </a:r>
            <a:endParaRPr/>
          </a:p>
          <a:p>
            <a:pPr indent="-368300" lvl="1" marL="914400" rtl="0" algn="l">
              <a:spcBef>
                <a:spcPts val="500"/>
              </a:spcBef>
              <a:spcAft>
                <a:spcPts val="0"/>
              </a:spcAft>
              <a:buSzPts val="2200"/>
              <a:buChar char="•"/>
            </a:pPr>
            <a:r>
              <a:rPr lang="sv-SE"/>
              <a:t>If not satisfiable, may offer information on why.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4" name="Google Shape;28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285" name="Google Shape;285;p35"/>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Start with A/B.</a:t>
            </a:r>
            <a:endParaRPr sz="2300"/>
          </a:p>
          <a:p>
            <a:pPr indent="-349250" lvl="1" marL="914400" rtl="0" algn="l">
              <a:spcBef>
                <a:spcPts val="0"/>
              </a:spcBef>
              <a:spcAft>
                <a:spcPts val="0"/>
              </a:spcAft>
              <a:buSzPts val="1900"/>
              <a:buChar char="•"/>
            </a:pPr>
            <a:r>
              <a:rPr lang="sv-SE" sz="1900"/>
              <a:t>Do C/D if time.</a:t>
            </a:r>
            <a:endParaRPr sz="1900"/>
          </a:p>
          <a:p>
            <a:pPr indent="-374650" lvl="0" marL="457200" rtl="0" algn="l">
              <a:spcBef>
                <a:spcPts val="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286" name="Google Shape;286;p35"/>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287" name="Google Shape;287;p35"/>
          <p:cNvSpPr/>
          <p:nvPr/>
        </p:nvSpPr>
        <p:spPr>
          <a:xfrm>
            <a:off x="7010400" y="0"/>
            <a:ext cx="21336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u="sng">
                <a:solidFill>
                  <a:schemeClr val="hlink"/>
                </a:solidFill>
                <a:hlinkClick r:id="rId4"/>
              </a:rPr>
              <a:t>https://bit.ly/3BVwMZc</a:t>
            </a:r>
            <a:r>
              <a:rPr b="1" lang="sv-SE"/>
              <a:t>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4" name="Google Shape;294;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(A)</a:t>
            </a:r>
            <a:endParaRPr/>
          </a:p>
        </p:txBody>
      </p:sp>
      <p:sp>
        <p:nvSpPr>
          <p:cNvPr id="295" name="Google Shape;295;p36"/>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296" name="Google Shape;296;p36"/>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297" name="Google Shape;297;p36"/>
          <p:cNvSpPr/>
          <p:nvPr/>
        </p:nvSpPr>
        <p:spPr>
          <a:xfrm>
            <a:off x="6748100" y="637450"/>
            <a:ext cx="2334300" cy="213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p:nvPr/>
        </p:nvSpPr>
        <p:spPr>
          <a:xfrm>
            <a:off x="3780675" y="2769550"/>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(B ⇒ A) </a:t>
            </a:r>
            <a:r>
              <a:rPr b="1" lang="sv-SE">
                <a:solidFill>
                  <a:srgbClr val="FF0000"/>
                </a:solidFill>
              </a:rPr>
              <a:t>∧</a:t>
            </a:r>
            <a:r>
              <a:rPr lang="sv-SE"/>
              <a:t>  (C ⇔ A) </a:t>
            </a:r>
            <a:r>
              <a:rPr b="1" lang="sv-SE">
                <a:solidFill>
                  <a:srgbClr val="FF0000"/>
                </a:solidFill>
              </a:rPr>
              <a:t>∧</a:t>
            </a:r>
            <a:r>
              <a:rPr lang="sv-SE"/>
              <a:t>  (D ⇒ A) </a:t>
            </a:r>
            <a:r>
              <a:rPr b="1" lang="sv-SE">
                <a:solidFill>
                  <a:srgbClr val="FF0000"/>
                </a:solidFill>
              </a:rPr>
              <a:t>∧ </a:t>
            </a:r>
            <a:br>
              <a:rPr b="1" lang="sv-SE">
                <a:solidFill>
                  <a:srgbClr val="FF0000"/>
                </a:solidFill>
              </a:rPr>
            </a:br>
            <a:r>
              <a:rPr lang="sv-SE"/>
              <a:t>((C ⇔ (E ∨ F)) ∧ ￢(E ∧ F)) </a:t>
            </a:r>
            <a:r>
              <a:rPr b="1" lang="sv-SE">
                <a:solidFill>
                  <a:srgbClr val="FF0000"/>
                </a:solidFill>
              </a:rPr>
              <a:t>∧ </a:t>
            </a:r>
            <a:r>
              <a:rPr lang="sv-SE"/>
              <a:t>((E ∨ F) ⇒ 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Valid: A, B, C, D, F ; A, C, D, E</a:t>
            </a:r>
            <a:endParaRPr/>
          </a:p>
          <a:p>
            <a:pPr indent="-317500" lvl="0" marL="457200" rtl="0" algn="l">
              <a:spcBef>
                <a:spcPts val="0"/>
              </a:spcBef>
              <a:spcAft>
                <a:spcPts val="0"/>
              </a:spcAft>
              <a:buSzPts val="1400"/>
              <a:buChar char="●"/>
            </a:pPr>
            <a:r>
              <a:rPr lang="sv-SE"/>
              <a:t>Invalid: A, B, C, D, E, F ; A, B, C, E</a:t>
            </a:r>
            <a:endParaRPr/>
          </a:p>
          <a:p>
            <a:pPr indent="-317500" lvl="0" marL="457200" rtl="0" algn="l">
              <a:spcBef>
                <a:spcPts val="0"/>
              </a:spcBef>
              <a:spcAft>
                <a:spcPts val="0"/>
              </a:spcAft>
              <a:buSzPts val="1400"/>
              <a:buChar char="●"/>
            </a:pPr>
            <a:r>
              <a:rPr lang="sv-SE"/>
              <a:t>Is it consistent: Yes</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5" name="Google Shape;305;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(B)</a:t>
            </a:r>
            <a:endParaRPr/>
          </a:p>
        </p:txBody>
      </p:sp>
      <p:sp>
        <p:nvSpPr>
          <p:cNvPr id="306" name="Google Shape;306;p37"/>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307" name="Google Shape;307;p37"/>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308" name="Google Shape;308;p37"/>
          <p:cNvSpPr/>
          <p:nvPr/>
        </p:nvSpPr>
        <p:spPr>
          <a:xfrm>
            <a:off x="3780675" y="2769550"/>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(B ⇔ A)</a:t>
            </a:r>
            <a:r>
              <a:rPr b="1" lang="sv-SE">
                <a:solidFill>
                  <a:srgbClr val="FF0000"/>
                </a:solidFill>
              </a:rPr>
              <a:t>∧</a:t>
            </a:r>
            <a:r>
              <a:rPr lang="sv-SE"/>
              <a:t>  (C ⇒ A) </a:t>
            </a:r>
            <a:r>
              <a:rPr b="1" lang="sv-SE">
                <a:solidFill>
                  <a:srgbClr val="FF0000"/>
                </a:solidFill>
              </a:rPr>
              <a:t>∧</a:t>
            </a:r>
            <a:r>
              <a:rPr lang="sv-SE"/>
              <a:t>  (D ⇒ A) </a:t>
            </a:r>
            <a:r>
              <a:rPr b="1" lang="sv-SE">
                <a:solidFill>
                  <a:srgbClr val="FF0000"/>
                </a:solidFill>
              </a:rPr>
              <a:t>∧ </a:t>
            </a:r>
            <a:br>
              <a:rPr b="1" lang="sv-SE">
                <a:solidFill>
                  <a:srgbClr val="FF0000"/>
                </a:solidFill>
              </a:rPr>
            </a:br>
            <a:r>
              <a:rPr lang="sv-SE"/>
              <a:t>((C ⇔ (E ∨ F)) ∧ ￢(E ∧ F)) </a:t>
            </a:r>
            <a:r>
              <a:rPr b="1" lang="sv-SE">
                <a:solidFill>
                  <a:srgbClr val="FF0000"/>
                </a:solidFill>
              </a:rPr>
              <a:t>∧ </a:t>
            </a:r>
            <a:r>
              <a:rPr lang="sv-SE"/>
              <a:t> (G ⇒ D) </a:t>
            </a:r>
            <a:r>
              <a:rPr b="1" lang="sv-SE">
                <a:solidFill>
                  <a:srgbClr val="FF0000"/>
                </a:solidFill>
              </a:rPr>
              <a:t>∧ </a:t>
            </a:r>
            <a:r>
              <a:rPr lang="sv-SE"/>
              <a:t> (D ⇒ ￢B) </a:t>
            </a:r>
            <a:r>
              <a:rPr b="1" lang="sv-SE">
                <a:solidFill>
                  <a:srgbClr val="FF0000"/>
                </a:solidFill>
              </a:rPr>
              <a:t>∧</a:t>
            </a:r>
            <a:br>
              <a:rPr b="1" lang="sv-SE">
                <a:solidFill>
                  <a:srgbClr val="FF0000"/>
                </a:solidFill>
              </a:rPr>
            </a:br>
            <a:r>
              <a:rPr lang="sv-SE"/>
              <a:t>(E ⇒ G)</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Valid: A, B ; A, B, C, F</a:t>
            </a:r>
            <a:endParaRPr/>
          </a:p>
          <a:p>
            <a:pPr indent="-317500" lvl="0" marL="457200" rtl="0" algn="l">
              <a:spcBef>
                <a:spcPts val="0"/>
              </a:spcBef>
              <a:spcAft>
                <a:spcPts val="0"/>
              </a:spcAft>
              <a:buSzPts val="1400"/>
              <a:buChar char="●"/>
            </a:pPr>
            <a:r>
              <a:rPr lang="sv-SE"/>
              <a:t>Invalid: A, B, D, G ; A, B, C, E</a:t>
            </a:r>
            <a:endParaRPr/>
          </a:p>
          <a:p>
            <a:pPr indent="-317500" lvl="0" marL="457200" rtl="0" algn="l">
              <a:spcBef>
                <a:spcPts val="0"/>
              </a:spcBef>
              <a:spcAft>
                <a:spcPts val="0"/>
              </a:spcAft>
              <a:buSzPts val="1400"/>
              <a:buChar char="●"/>
            </a:pPr>
            <a:r>
              <a:rPr lang="sv-SE"/>
              <a:t>It is consistent: Yes, but D, E, and G are dead features (because B is mandatory). </a:t>
            </a:r>
            <a:endParaRPr/>
          </a:p>
          <a:p>
            <a:pPr indent="0" lvl="0" marL="0" rtl="0" algn="l">
              <a:spcBef>
                <a:spcPts val="0"/>
              </a:spcBef>
              <a:spcAft>
                <a:spcPts val="0"/>
              </a:spcAft>
              <a:buNone/>
            </a:pPr>
            <a:r>
              <a:t/>
            </a:r>
            <a:endParaRPr/>
          </a:p>
        </p:txBody>
      </p:sp>
      <p:sp>
        <p:nvSpPr>
          <p:cNvPr id="309" name="Google Shape;309;p37"/>
          <p:cNvSpPr/>
          <p:nvPr/>
        </p:nvSpPr>
        <p:spPr>
          <a:xfrm>
            <a:off x="3967525" y="494575"/>
            <a:ext cx="2334300" cy="213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6" name="Google Shape;31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(C)</a:t>
            </a:r>
            <a:endParaRPr/>
          </a:p>
        </p:txBody>
      </p:sp>
      <p:sp>
        <p:nvSpPr>
          <p:cNvPr id="317" name="Google Shape;317;p38"/>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318" name="Google Shape;318;p38"/>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319" name="Google Shape;319;p38"/>
          <p:cNvSpPr/>
          <p:nvPr/>
        </p:nvSpPr>
        <p:spPr>
          <a:xfrm>
            <a:off x="4068813" y="614000"/>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((B ∨ C ∨ D) ⇔ A) </a:t>
            </a:r>
            <a:r>
              <a:rPr b="1" lang="sv-SE">
                <a:solidFill>
                  <a:srgbClr val="FF0000"/>
                </a:solidFill>
              </a:rPr>
              <a:t>∧</a:t>
            </a:r>
            <a:r>
              <a:rPr lang="sv-SE"/>
              <a:t>  (E ⇔ B) </a:t>
            </a:r>
            <a:r>
              <a:rPr b="1" lang="sv-SE">
                <a:solidFill>
                  <a:srgbClr val="FF0000"/>
                </a:solidFill>
              </a:rPr>
              <a:t>∧</a:t>
            </a:r>
            <a:r>
              <a:rPr lang="sv-SE"/>
              <a:t>  (F ⇒ D) </a:t>
            </a:r>
            <a:r>
              <a:rPr b="1" lang="sv-SE">
                <a:solidFill>
                  <a:srgbClr val="FF0000"/>
                </a:solidFill>
              </a:rPr>
              <a:t>∧ </a:t>
            </a:r>
            <a:r>
              <a:rPr lang="sv-SE"/>
              <a:t>(G ⇒ D) </a:t>
            </a:r>
            <a:endParaRPr b="1">
              <a:solidFill>
                <a:srgbClr val="FF0000"/>
              </a:solidFill>
            </a:endParaRPr>
          </a:p>
          <a:p>
            <a:pPr indent="0" lvl="0" marL="0" rtl="0" algn="l">
              <a:spcBef>
                <a:spcPts val="0"/>
              </a:spcBef>
              <a:spcAft>
                <a:spcPts val="0"/>
              </a:spcAft>
              <a:buNone/>
            </a:pPr>
            <a:r>
              <a:t/>
            </a:r>
            <a:endParaRPr b="1">
              <a:solidFill>
                <a:srgbClr val="FF0000"/>
              </a:solidFill>
            </a:endParaRPr>
          </a:p>
          <a:p>
            <a:pPr indent="-317500" lvl="0" marL="457200" rtl="0" algn="l">
              <a:spcBef>
                <a:spcPts val="0"/>
              </a:spcBef>
              <a:spcAft>
                <a:spcPts val="0"/>
              </a:spcAft>
              <a:buSzPts val="1400"/>
              <a:buChar char="●"/>
            </a:pPr>
            <a:r>
              <a:rPr lang="sv-SE"/>
              <a:t>Valid: A, C ; A, B, C, D, E, F, G</a:t>
            </a:r>
            <a:endParaRPr/>
          </a:p>
          <a:p>
            <a:pPr indent="-317500" lvl="0" marL="457200" rtl="0" algn="l">
              <a:spcBef>
                <a:spcPts val="0"/>
              </a:spcBef>
              <a:spcAft>
                <a:spcPts val="0"/>
              </a:spcAft>
              <a:buSzPts val="1400"/>
              <a:buChar char="●"/>
            </a:pPr>
            <a:r>
              <a:rPr lang="sv-SE"/>
              <a:t>Invalid: A, B, C; A, C, E</a:t>
            </a:r>
            <a:endParaRPr/>
          </a:p>
          <a:p>
            <a:pPr indent="-317500" lvl="0" marL="457200" rtl="0" algn="l">
              <a:spcBef>
                <a:spcPts val="0"/>
              </a:spcBef>
              <a:spcAft>
                <a:spcPts val="0"/>
              </a:spcAft>
              <a:buSzPts val="1400"/>
              <a:buChar char="●"/>
            </a:pPr>
            <a:r>
              <a:rPr lang="sv-SE"/>
              <a:t>It is consistent: Yes (just remember that B and E need to come as a pair)</a:t>
            </a:r>
            <a:endParaRPr/>
          </a:p>
          <a:p>
            <a:pPr indent="0" lvl="0" marL="0" rtl="0" algn="l">
              <a:spcBef>
                <a:spcPts val="0"/>
              </a:spcBef>
              <a:spcAft>
                <a:spcPts val="0"/>
              </a:spcAft>
              <a:buNone/>
            </a:pPr>
            <a:r>
              <a:t/>
            </a:r>
            <a:endParaRPr/>
          </a:p>
        </p:txBody>
      </p:sp>
      <p:sp>
        <p:nvSpPr>
          <p:cNvPr id="320" name="Google Shape;320;p38"/>
          <p:cNvSpPr/>
          <p:nvPr/>
        </p:nvSpPr>
        <p:spPr>
          <a:xfrm>
            <a:off x="6638175" y="2730863"/>
            <a:ext cx="2334300" cy="213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27" name="Google Shape;32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(D)</a:t>
            </a:r>
            <a:endParaRPr/>
          </a:p>
        </p:txBody>
      </p:sp>
      <p:sp>
        <p:nvSpPr>
          <p:cNvPr id="328" name="Google Shape;328;p39"/>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329" name="Google Shape;329;p39"/>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330" name="Google Shape;330;p39"/>
          <p:cNvSpPr/>
          <p:nvPr/>
        </p:nvSpPr>
        <p:spPr>
          <a:xfrm>
            <a:off x="4068813" y="681375"/>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(B ⇒ A) </a:t>
            </a:r>
            <a:r>
              <a:rPr b="1" lang="sv-SE">
                <a:solidFill>
                  <a:srgbClr val="FF0000"/>
                </a:solidFill>
              </a:rPr>
              <a:t>∧ </a:t>
            </a:r>
            <a:r>
              <a:rPr lang="sv-SE"/>
              <a:t>(C ⇔ A) </a:t>
            </a:r>
            <a:r>
              <a:rPr b="1" lang="sv-SE">
                <a:solidFill>
                  <a:srgbClr val="FF0000"/>
                </a:solidFill>
              </a:rPr>
              <a:t>∧</a:t>
            </a:r>
            <a:r>
              <a:rPr lang="sv-SE"/>
              <a:t>  (D ⇔ B) </a:t>
            </a:r>
            <a:r>
              <a:rPr b="1" lang="sv-SE">
                <a:solidFill>
                  <a:srgbClr val="FF0000"/>
                </a:solidFill>
              </a:rPr>
              <a:t>∧ </a:t>
            </a:r>
            <a:r>
              <a:rPr lang="sv-SE"/>
              <a:t>(E ⇒ C) </a:t>
            </a:r>
            <a:r>
              <a:rPr b="1" lang="sv-SE">
                <a:solidFill>
                  <a:srgbClr val="FF0000"/>
                </a:solidFill>
              </a:rPr>
              <a:t>∧ </a:t>
            </a:r>
            <a:r>
              <a:rPr lang="sv-SE"/>
              <a:t> (F ⇒ C) </a:t>
            </a:r>
            <a:r>
              <a:rPr b="1" lang="sv-SE">
                <a:solidFill>
                  <a:srgbClr val="FF0000"/>
                </a:solidFill>
              </a:rPr>
              <a:t>∧</a:t>
            </a:r>
            <a:br>
              <a:rPr b="1" lang="sv-SE">
                <a:solidFill>
                  <a:srgbClr val="FF0000"/>
                </a:solidFill>
              </a:rPr>
            </a:br>
            <a:r>
              <a:rPr lang="sv-SE"/>
              <a:t>(F ⇒ E) </a:t>
            </a:r>
            <a:r>
              <a:rPr b="1" lang="sv-SE">
                <a:solidFill>
                  <a:srgbClr val="FF0000"/>
                </a:solidFill>
              </a:rPr>
              <a:t>∧ </a:t>
            </a:r>
            <a:r>
              <a:rPr lang="sv-SE"/>
              <a:t>(D ⇔ 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Valid: A, C ; A, B, C, D, E</a:t>
            </a:r>
            <a:endParaRPr/>
          </a:p>
          <a:p>
            <a:pPr indent="-317500" lvl="0" marL="457200" rtl="0" algn="l">
              <a:spcBef>
                <a:spcPts val="0"/>
              </a:spcBef>
              <a:spcAft>
                <a:spcPts val="0"/>
              </a:spcAft>
              <a:buSzPts val="1400"/>
              <a:buChar char="●"/>
            </a:pPr>
            <a:r>
              <a:rPr lang="sv-SE"/>
              <a:t>Invalid: A, B, C, D ; A, C, F </a:t>
            </a:r>
            <a:endParaRPr/>
          </a:p>
          <a:p>
            <a:pPr indent="-317500" lvl="0" marL="457200" rtl="0" algn="l">
              <a:spcBef>
                <a:spcPts val="0"/>
              </a:spcBef>
              <a:spcAft>
                <a:spcPts val="0"/>
              </a:spcAft>
              <a:buSzPts val="1400"/>
              <a:buChar char="●"/>
            </a:pPr>
            <a:r>
              <a:rPr lang="sv-SE"/>
              <a:t>It is consistent: Yes, but remember that if you have F, you need E, D, and B as well. </a:t>
            </a:r>
            <a:endParaRPr/>
          </a:p>
        </p:txBody>
      </p:sp>
      <p:sp>
        <p:nvSpPr>
          <p:cNvPr id="331" name="Google Shape;331;p39"/>
          <p:cNvSpPr/>
          <p:nvPr/>
        </p:nvSpPr>
        <p:spPr>
          <a:xfrm>
            <a:off x="3890950" y="2803525"/>
            <a:ext cx="2472600" cy="20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SAT Solver Process</a:t>
            </a:r>
            <a:endParaRPr/>
          </a:p>
        </p:txBody>
      </p:sp>
      <p:sp>
        <p:nvSpPr>
          <p:cNvPr id="337" name="Google Shape;337;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Express in conjunctive normal form: </a:t>
            </a:r>
            <a:endParaRPr/>
          </a:p>
          <a:p>
            <a:pPr indent="-355600" lvl="1" marL="914400" rtl="0" algn="l">
              <a:spcBef>
                <a:spcPts val="500"/>
              </a:spcBef>
              <a:spcAft>
                <a:spcPts val="0"/>
              </a:spcAft>
              <a:buSzPts val="2000"/>
              <a:buChar char="•"/>
            </a:pPr>
            <a:r>
              <a:rPr lang="sv-SE" sz="2000"/>
              <a:t>φ = (￢x2 ∨ x5)  ∧ (x1 ∨ ￢x3 ∨ x4)  ∧ (x4 ∨ ￢x5) ∧ (x1 ∨ x2) </a:t>
            </a:r>
            <a:endParaRPr sz="2000"/>
          </a:p>
          <a:p>
            <a:pPr indent="-393700" lvl="0" marL="457200" rtl="0" algn="l">
              <a:spcBef>
                <a:spcPts val="1000"/>
              </a:spcBef>
              <a:spcAft>
                <a:spcPts val="0"/>
              </a:spcAft>
              <a:buSzPts val="2600"/>
              <a:buChar char="•"/>
            </a:pPr>
            <a:r>
              <a:rPr lang="sv-SE"/>
              <a:t>Choose assignment based on how it affects each clause it appears in.</a:t>
            </a:r>
            <a:endParaRPr/>
          </a:p>
          <a:p>
            <a:pPr indent="-368300" lvl="1" marL="914400" rtl="0" algn="l">
              <a:spcBef>
                <a:spcPts val="500"/>
              </a:spcBef>
              <a:spcAft>
                <a:spcPts val="0"/>
              </a:spcAft>
              <a:buSzPts val="2200"/>
              <a:buChar char="•"/>
            </a:pPr>
            <a:r>
              <a:rPr lang="sv-SE"/>
              <a:t>What happens if we assign x2 = true?</a:t>
            </a:r>
            <a:endParaRPr/>
          </a:p>
          <a:p>
            <a:pPr indent="-368300" lvl="1" marL="914400" rtl="0" algn="l">
              <a:spcBef>
                <a:spcPts val="500"/>
              </a:spcBef>
              <a:spcAft>
                <a:spcPts val="0"/>
              </a:spcAft>
              <a:buSzPts val="2200"/>
              <a:buChar char="•"/>
            </a:pPr>
            <a:r>
              <a:rPr lang="sv-SE"/>
              <a:t>If any clauses now false, don’t apply that value.</a:t>
            </a:r>
            <a:endParaRPr/>
          </a:p>
          <a:p>
            <a:pPr indent="-368300" lvl="1" marL="914400" rtl="0" algn="l">
              <a:spcBef>
                <a:spcPts val="500"/>
              </a:spcBef>
              <a:spcAft>
                <a:spcPts val="0"/>
              </a:spcAft>
              <a:buSzPts val="2200"/>
              <a:buChar char="•"/>
            </a:pPr>
            <a:r>
              <a:rPr lang="sv-SE"/>
              <a:t>Continue until CNF expression is satisfied.</a:t>
            </a:r>
            <a:endParaRPr/>
          </a:p>
        </p:txBody>
      </p:sp>
      <p:sp>
        <p:nvSpPr>
          <p:cNvPr id="338" name="Google Shape;338;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344" name="Google Shape;344;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variable to true or false.</a:t>
            </a:r>
            <a:endParaRPr/>
          </a:p>
          <a:p>
            <a:pPr indent="-393700" lvl="0" marL="457200" marR="0" rtl="0" algn="l">
              <a:lnSpc>
                <a:spcPct val="100000"/>
              </a:lnSpc>
              <a:spcBef>
                <a:spcPts val="0"/>
              </a:spcBef>
              <a:spcAft>
                <a:spcPts val="0"/>
              </a:spcAft>
              <a:buSzPts val="2600"/>
              <a:buChar char="•"/>
            </a:pPr>
            <a:r>
              <a:rPr lang="sv-SE"/>
              <a:t>Apply that value.</a:t>
            </a:r>
            <a:endParaRPr/>
          </a:p>
          <a:p>
            <a:pPr indent="-393700" lvl="0" marL="457200" marR="0" rtl="0" algn="l">
              <a:lnSpc>
                <a:spcPct val="100000"/>
              </a:lnSpc>
              <a:spcBef>
                <a:spcPts val="0"/>
              </a:spcBef>
              <a:spcAft>
                <a:spcPts val="0"/>
              </a:spcAft>
              <a:buSzPts val="2600"/>
              <a:buChar char="•"/>
            </a:pPr>
            <a:r>
              <a:rPr lang="sv-SE"/>
              <a:t>Does value satisfy the clauses that it appears in?</a:t>
            </a:r>
            <a:endParaRPr/>
          </a:p>
          <a:p>
            <a:pPr indent="-368300" lvl="1" marL="914400" marR="0" rtl="0" algn="l">
              <a:lnSpc>
                <a:spcPct val="100000"/>
              </a:lnSpc>
              <a:spcBef>
                <a:spcPts val="0"/>
              </a:spcBef>
              <a:spcAft>
                <a:spcPts val="0"/>
              </a:spcAft>
              <a:buSzPts val="2200"/>
              <a:buChar char="•"/>
            </a:pPr>
            <a:r>
              <a:rPr lang="sv-SE"/>
              <a:t>If so, assign a value to the next variable.</a:t>
            </a:r>
            <a:endParaRPr/>
          </a:p>
          <a:p>
            <a:pPr indent="-368300" lvl="1" marL="914400" marR="0" rtl="0" algn="l">
              <a:lnSpc>
                <a:spcPct val="100000"/>
              </a:lnSpc>
              <a:spcBef>
                <a:spcPts val="0"/>
              </a:spcBef>
              <a:spcAft>
                <a:spcPts val="0"/>
              </a:spcAft>
              <a:buSzPts val="2200"/>
              <a:buChar char="•"/>
            </a:pPr>
            <a:r>
              <a:rPr lang="sv-SE"/>
              <a:t>If not, backtrack (bound) and apply the other value.</a:t>
            </a:r>
            <a:endParaRPr/>
          </a:p>
          <a:p>
            <a:pPr indent="-393700" lvl="0" marL="457200" marR="0" rtl="0" algn="l">
              <a:lnSpc>
                <a:spcPct val="100000"/>
              </a:lnSpc>
              <a:spcBef>
                <a:spcPts val="0"/>
              </a:spcBef>
              <a:spcAft>
                <a:spcPts val="0"/>
              </a:spcAft>
              <a:buSzPts val="2600"/>
              <a:buChar char="•"/>
            </a:pPr>
            <a:r>
              <a:rPr lang="sv-SE"/>
              <a:t>Prunes branches of the boolean decision tree as values are applied.</a:t>
            </a:r>
            <a:endParaRPr/>
          </a:p>
        </p:txBody>
      </p:sp>
      <p:sp>
        <p:nvSpPr>
          <p:cNvPr id="345" name="Google Shape;345;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351" name="Google Shape;351;p42"/>
          <p:cNvSpPr txBox="1"/>
          <p:nvPr>
            <p:ph idx="1" type="body"/>
          </p:nvPr>
        </p:nvSpPr>
        <p:spPr>
          <a:xfrm>
            <a:off x="468900" y="1170050"/>
            <a:ext cx="8217900" cy="359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rPr lang="sv-SE" sz="2400">
                <a:latin typeface="Courier New"/>
                <a:ea typeface="Courier New"/>
                <a:cs typeface="Courier New"/>
                <a:sym typeface="Courier New"/>
              </a:rPr>
              <a:t> </a:t>
            </a:r>
            <a:endParaRPr/>
          </a:p>
        </p:txBody>
      </p:sp>
      <p:sp>
        <p:nvSpPr>
          <p:cNvPr id="352" name="Google Shape;352;p42"/>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b="1" lang="sv-SE" sz="2100">
                <a:solidFill>
                  <a:schemeClr val="dk1"/>
                </a:solidFill>
              </a:rPr>
              <a:t>Set x1 to false.</a:t>
            </a:r>
            <a:br>
              <a:rPr lang="sv-SE" sz="2100"/>
            </a:br>
            <a:r>
              <a:rPr lang="sv-SE" sz="2100">
                <a:solidFill>
                  <a:schemeClr val="dk1"/>
                </a:solidFill>
              </a:rPr>
              <a:t>φ = (￢x2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x2)</a:t>
            </a:r>
            <a:endParaRPr sz="2100">
              <a:solidFill>
                <a:schemeClr val="dk1"/>
              </a:solidFill>
              <a:latin typeface="Courier New"/>
              <a:ea typeface="Courier New"/>
              <a:cs typeface="Courier New"/>
              <a:sym typeface="Courier New"/>
            </a:endParaRPr>
          </a:p>
          <a:p>
            <a:pPr indent="-361950" lvl="0" marL="457200" rtl="0" algn="l">
              <a:spcBef>
                <a:spcPts val="0"/>
              </a:spcBef>
              <a:spcAft>
                <a:spcPts val="0"/>
              </a:spcAft>
              <a:buClr>
                <a:schemeClr val="dk1"/>
              </a:buClr>
              <a:buSzPts val="2100"/>
              <a:buAutoNum type="arabicPeriod"/>
            </a:pPr>
            <a:r>
              <a:rPr b="1" lang="sv-SE" sz="2100">
                <a:solidFill>
                  <a:schemeClr val="dk1"/>
                </a:solidFill>
              </a:rPr>
              <a:t>Set x2 to false.</a:t>
            </a:r>
            <a:br>
              <a:rPr lang="sv-SE" sz="2100">
                <a:solidFill>
                  <a:schemeClr val="dk1"/>
                </a:solidFill>
              </a:rPr>
            </a:br>
            <a:r>
              <a:rPr lang="sv-SE" sz="2100">
                <a:solidFill>
                  <a:schemeClr val="dk1"/>
                </a:solidFill>
              </a:rPr>
              <a:t>φ = (</a:t>
            </a:r>
            <a:r>
              <a:rPr b="1" lang="sv-SE" sz="2100">
                <a:solidFill>
                  <a:srgbClr val="0000FF"/>
                </a:solidFill>
              </a:rPr>
              <a:t>1</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FF0000"/>
                </a:solidFill>
              </a:rPr>
              <a:t>0</a:t>
            </a:r>
            <a:r>
              <a:rPr lang="sv-SE" sz="2100">
                <a:solidFill>
                  <a:schemeClr val="dk1"/>
                </a:solidFill>
              </a:rPr>
              <a:t>) </a:t>
            </a:r>
            <a:r>
              <a:rPr lang="sv-SE" sz="2100">
                <a:solidFill>
                  <a:schemeClr val="dk1"/>
                </a:solidFill>
                <a:latin typeface="Courier New"/>
                <a:ea typeface="Courier New"/>
                <a:cs typeface="Courier New"/>
                <a:sym typeface="Courier New"/>
              </a:rPr>
              <a:t> </a:t>
            </a:r>
            <a:endParaRPr sz="2100">
              <a:solidFill>
                <a:schemeClr val="dk1"/>
              </a:solidFill>
            </a:endParaRPr>
          </a:p>
          <a:p>
            <a:pPr indent="-361950" lvl="0" marL="457200" rtl="0" algn="l">
              <a:spcBef>
                <a:spcPts val="0"/>
              </a:spcBef>
              <a:spcAft>
                <a:spcPts val="0"/>
              </a:spcAft>
              <a:buClr>
                <a:schemeClr val="dk1"/>
              </a:buClr>
              <a:buSzPts val="2100"/>
              <a:buAutoNum type="arabicPeriod"/>
            </a:pPr>
            <a:r>
              <a:rPr b="1" lang="sv-SE" sz="2100">
                <a:solidFill>
                  <a:schemeClr val="dk1"/>
                </a:solidFill>
              </a:rPr>
              <a:t>Backtrack and set x2 to true.</a:t>
            </a:r>
            <a:br>
              <a:rPr lang="sv-SE" sz="2100">
                <a:solidFill>
                  <a:schemeClr val="dk1"/>
                </a:solidFill>
              </a:rPr>
            </a:br>
            <a:r>
              <a:rPr lang="sv-SE" sz="2100">
                <a:solidFill>
                  <a:schemeClr val="dk1"/>
                </a:solidFill>
              </a:rPr>
              <a:t>φ = (</a:t>
            </a:r>
            <a:r>
              <a:rPr b="1" lang="sv-SE" sz="2100">
                <a:solidFill>
                  <a:srgbClr val="FF0000"/>
                </a:solidFill>
              </a:rPr>
              <a:t>0</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0000FF"/>
                </a:solidFill>
              </a:rPr>
              <a:t>1</a:t>
            </a:r>
            <a:r>
              <a:rPr lang="sv-SE" sz="2100">
                <a:solidFill>
                  <a:schemeClr val="dk1"/>
                </a:solidFill>
              </a:rPr>
              <a:t>)</a:t>
            </a:r>
            <a:endParaRPr sz="2100">
              <a:solidFill>
                <a:schemeClr val="dk1"/>
              </a:solidFill>
              <a:latin typeface="Courier New"/>
              <a:ea typeface="Courier New"/>
              <a:cs typeface="Courier New"/>
              <a:sym typeface="Courier New"/>
            </a:endParaRPr>
          </a:p>
        </p:txBody>
      </p:sp>
      <p:sp>
        <p:nvSpPr>
          <p:cNvPr id="353" name="Google Shape;353;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Effect filter="fade" transition="in">
                                      <p:cBhvr>
                                        <p:cTn dur="1"/>
                                        <p:tgtEl>
                                          <p:spTgt spid="3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animEffect filter="fade" transition="in">
                                      <p:cBhvr>
                                        <p:cTn dur="1"/>
                                        <p:tgtEl>
                                          <p:spTgt spid="3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animEffect filter="fade" transition="in">
                                      <p:cBhvr>
                                        <p:cTn dur="1"/>
                                        <p:tgtEl>
                                          <p:spTgt spid="35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359" name="Google Shape;359;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a variable to true/false.</a:t>
            </a:r>
            <a:endParaRPr/>
          </a:p>
          <a:p>
            <a:pPr indent="-368300" lvl="1" marL="914400" marR="0" rtl="0" algn="l">
              <a:lnSpc>
                <a:spcPct val="100000"/>
              </a:lnSpc>
              <a:spcBef>
                <a:spcPts val="0"/>
              </a:spcBef>
              <a:spcAft>
                <a:spcPts val="0"/>
              </a:spcAft>
              <a:buSzPts val="2200"/>
              <a:buChar char="•"/>
            </a:pPr>
            <a:r>
              <a:rPr lang="sv-SE"/>
              <a:t>Apply that value to the expression.</a:t>
            </a:r>
            <a:endParaRPr/>
          </a:p>
          <a:p>
            <a:pPr indent="-368300" lvl="1" marL="914400" marR="0" rtl="0" algn="l">
              <a:lnSpc>
                <a:spcPct val="100000"/>
              </a:lnSpc>
              <a:spcBef>
                <a:spcPts val="0"/>
              </a:spcBef>
              <a:spcAft>
                <a:spcPts val="0"/>
              </a:spcAft>
              <a:buSzPts val="2200"/>
              <a:buChar char="•"/>
            </a:pPr>
            <a:r>
              <a:rPr lang="sv-SE"/>
              <a:t>Remove all satisfied clauses. </a:t>
            </a:r>
            <a:endParaRPr/>
          </a:p>
          <a:p>
            <a:pPr indent="-368300" lvl="1" marL="914400" marR="0" rtl="0" algn="l">
              <a:lnSpc>
                <a:spcPct val="100000"/>
              </a:lnSpc>
              <a:spcBef>
                <a:spcPts val="0"/>
              </a:spcBef>
              <a:spcAft>
                <a:spcPts val="0"/>
              </a:spcAft>
              <a:buSzPts val="2200"/>
              <a:buChar char="•"/>
            </a:pPr>
            <a:r>
              <a:rPr lang="sv-SE"/>
              <a:t>If assignment does not satisfy a clause, then remove that variable from that clause.</a:t>
            </a:r>
            <a:endParaRPr/>
          </a:p>
          <a:p>
            <a:pPr indent="-368300" lvl="1" marL="914400" marR="0" rtl="0" algn="l">
              <a:lnSpc>
                <a:spcPct val="100000"/>
              </a:lnSpc>
              <a:spcBef>
                <a:spcPts val="0"/>
              </a:spcBef>
              <a:spcAft>
                <a:spcPts val="0"/>
              </a:spcAft>
              <a:buSzPts val="2200"/>
              <a:buChar char="•"/>
            </a:pPr>
            <a:r>
              <a:rPr lang="sv-SE"/>
              <a:t>If this leaves any </a:t>
            </a:r>
            <a:r>
              <a:rPr b="1" lang="sv-SE"/>
              <a:t>unit clauses</a:t>
            </a:r>
            <a:r>
              <a:rPr lang="sv-SE"/>
              <a:t> (single variable clauses), assign a value that removes those next.</a:t>
            </a:r>
            <a:endParaRPr/>
          </a:p>
          <a:p>
            <a:pPr indent="-393700" lvl="0" marL="457200" marR="0" rtl="0" algn="l">
              <a:lnSpc>
                <a:spcPct val="100000"/>
              </a:lnSpc>
              <a:spcBef>
                <a:spcPts val="0"/>
              </a:spcBef>
              <a:spcAft>
                <a:spcPts val="0"/>
              </a:spcAft>
              <a:buSzPts val="2600"/>
              <a:buChar char="•"/>
            </a:pPr>
            <a:r>
              <a:rPr lang="sv-SE"/>
              <a:t>Repeat until a solution is found.</a:t>
            </a:r>
            <a:endParaRPr/>
          </a:p>
        </p:txBody>
      </p:sp>
      <p:sp>
        <p:nvSpPr>
          <p:cNvPr id="360" name="Google Shape;360;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5" name="Google Shape;105;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Propositional Logic</a:t>
            </a:r>
            <a:endParaRPr/>
          </a:p>
        </p:txBody>
      </p:sp>
      <p:sp>
        <p:nvSpPr>
          <p:cNvPr id="106" name="Google Shape;106;p17"/>
          <p:cNvSpPr txBox="1"/>
          <p:nvPr>
            <p:ph idx="1" type="body"/>
          </p:nvPr>
        </p:nvSpPr>
        <p:spPr>
          <a:xfrm>
            <a:off x="468898" y="1282400"/>
            <a:ext cx="62880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Alternative: </a:t>
            </a:r>
            <a:r>
              <a:rPr lang="sv-SE"/>
              <a:t>Choose </a:t>
            </a:r>
            <a:r>
              <a:rPr b="1" lang="sv-SE"/>
              <a:t>exactly</a:t>
            </a:r>
            <a:r>
              <a:rPr lang="sv-SE"/>
              <a:t> one </a:t>
            </a:r>
            <a:endParaRPr/>
          </a:p>
          <a:p>
            <a:pPr indent="-368300" lvl="1" marL="914400" rtl="0" algn="l">
              <a:spcBef>
                <a:spcPts val="500"/>
              </a:spcBef>
              <a:spcAft>
                <a:spcPts val="0"/>
              </a:spcAft>
              <a:buSzPts val="2200"/>
              <a:buChar char="•"/>
            </a:pPr>
            <a:r>
              <a:rPr lang="sv-SE">
                <a:latin typeface="Consolas"/>
                <a:ea typeface="Consolas"/>
                <a:cs typeface="Consolas"/>
                <a:sym typeface="Consolas"/>
              </a:rPr>
              <a:t>alternative(p, {f</a:t>
            </a:r>
            <a:r>
              <a:rPr baseline="-25000" lang="sv-SE">
                <a:latin typeface="Consolas"/>
                <a:ea typeface="Consolas"/>
                <a:cs typeface="Consolas"/>
                <a:sym typeface="Consolas"/>
              </a:rPr>
              <a:t>1</a:t>
            </a:r>
            <a:r>
              <a:rPr lang="sv-SE">
                <a:latin typeface="Consolas"/>
                <a:ea typeface="Consolas"/>
                <a:cs typeface="Consolas"/>
                <a:sym typeface="Consolas"/>
              </a:rPr>
              <a:t>,...,f</a:t>
            </a:r>
            <a:r>
              <a:rPr baseline="-25000" lang="sv-SE">
                <a:latin typeface="Consolas"/>
                <a:ea typeface="Consolas"/>
                <a:cs typeface="Consolas"/>
                <a:sym typeface="Consolas"/>
              </a:rPr>
              <a:t>n</a:t>
            </a:r>
            <a:r>
              <a:rPr lang="sv-SE">
                <a:latin typeface="Consolas"/>
                <a:ea typeface="Consolas"/>
                <a:cs typeface="Consolas"/>
                <a:sym typeface="Consolas"/>
              </a:rPr>
              <a:t>}) ≡ </a:t>
            </a:r>
            <a:br>
              <a:rPr lang="sv-SE">
                <a:latin typeface="Consolas"/>
                <a:ea typeface="Consolas"/>
                <a:cs typeface="Consolas"/>
                <a:sym typeface="Consolas"/>
              </a:rPr>
            </a:br>
            <a:r>
              <a:rPr lang="sv-SE">
                <a:latin typeface="Consolas"/>
                <a:ea typeface="Consolas"/>
                <a:cs typeface="Consolas"/>
                <a:sym typeface="Consolas"/>
              </a:rPr>
              <a:t>((f</a:t>
            </a:r>
            <a:r>
              <a:rPr baseline="-25000" lang="sv-SE">
                <a:latin typeface="Consolas"/>
                <a:ea typeface="Consolas"/>
                <a:cs typeface="Consolas"/>
                <a:sym typeface="Consolas"/>
              </a:rPr>
              <a:t>1</a:t>
            </a:r>
            <a:r>
              <a:rPr lang="sv-SE">
                <a:latin typeface="Consolas"/>
                <a:ea typeface="Consolas"/>
                <a:cs typeface="Consolas"/>
                <a:sym typeface="Consolas"/>
              </a:rPr>
              <a:t> ∨ … ∨ f</a:t>
            </a:r>
            <a:r>
              <a:rPr baseline="-25000" lang="sv-SE">
                <a:latin typeface="Consolas"/>
                <a:ea typeface="Consolas"/>
                <a:cs typeface="Consolas"/>
                <a:sym typeface="Consolas"/>
              </a:rPr>
              <a:t>n</a:t>
            </a:r>
            <a:r>
              <a:rPr lang="sv-SE">
                <a:latin typeface="Consolas"/>
                <a:ea typeface="Consolas"/>
                <a:cs typeface="Consolas"/>
                <a:sym typeface="Consolas"/>
              </a:rPr>
              <a:t>) ⇔ p) </a:t>
            </a:r>
            <a:br>
              <a:rPr lang="sv-SE">
                <a:latin typeface="Consolas"/>
                <a:ea typeface="Consolas"/>
                <a:cs typeface="Consolas"/>
                <a:sym typeface="Consolas"/>
              </a:rPr>
            </a:br>
            <a:r>
              <a:rPr lang="sv-SE">
                <a:latin typeface="Consolas"/>
                <a:ea typeface="Consolas"/>
                <a:cs typeface="Consolas"/>
                <a:sym typeface="Consolas"/>
              </a:rPr>
              <a:t>∧</a:t>
            </a:r>
            <a:r>
              <a:rPr baseline="-25000" lang="sv-SE">
                <a:latin typeface="Consolas"/>
                <a:ea typeface="Consolas"/>
                <a:cs typeface="Consolas"/>
                <a:sym typeface="Consolas"/>
              </a:rPr>
              <a:t>(fi,fj)</a:t>
            </a:r>
            <a:r>
              <a:rPr lang="sv-SE">
                <a:latin typeface="Consolas"/>
                <a:ea typeface="Consolas"/>
                <a:cs typeface="Consolas"/>
                <a:sym typeface="Consolas"/>
              </a:rPr>
              <a:t> ￢(f</a:t>
            </a:r>
            <a:r>
              <a:rPr baseline="-25000" lang="sv-SE">
                <a:latin typeface="Consolas"/>
                <a:ea typeface="Consolas"/>
                <a:cs typeface="Consolas"/>
                <a:sym typeface="Consolas"/>
              </a:rPr>
              <a:t>i</a:t>
            </a:r>
            <a:r>
              <a:rPr lang="sv-SE">
                <a:latin typeface="Consolas"/>
                <a:ea typeface="Consolas"/>
                <a:cs typeface="Consolas"/>
                <a:sym typeface="Consolas"/>
              </a:rPr>
              <a:t> ∧ f</a:t>
            </a:r>
            <a:r>
              <a:rPr baseline="-25000" lang="sv-SE">
                <a:latin typeface="Consolas"/>
                <a:ea typeface="Consolas"/>
                <a:cs typeface="Consolas"/>
                <a:sym typeface="Consolas"/>
              </a:rPr>
              <a:t>j</a:t>
            </a:r>
            <a:r>
              <a:rPr lang="sv-SE">
                <a:latin typeface="Consolas"/>
                <a:ea typeface="Consolas"/>
                <a:cs typeface="Consolas"/>
                <a:sym typeface="Consolas"/>
              </a:rPr>
              <a:t>)</a:t>
            </a:r>
            <a:endParaRPr>
              <a:latin typeface="Consolas"/>
              <a:ea typeface="Consolas"/>
              <a:cs typeface="Consolas"/>
              <a:sym typeface="Consolas"/>
            </a:endParaRPr>
          </a:p>
          <a:p>
            <a:pPr indent="-393700" lvl="0" marL="457200" rtl="0" algn="l">
              <a:spcBef>
                <a:spcPts val="1000"/>
              </a:spcBef>
              <a:spcAft>
                <a:spcPts val="0"/>
              </a:spcAft>
              <a:buSzPts val="2600"/>
              <a:buChar char="•"/>
            </a:pPr>
            <a:r>
              <a:rPr b="1" lang="sv-SE"/>
              <a:t>Or:</a:t>
            </a:r>
            <a:r>
              <a:rPr lang="sv-SE"/>
              <a:t> Choose </a:t>
            </a:r>
            <a:r>
              <a:rPr b="1" lang="sv-SE"/>
              <a:t>at least</a:t>
            </a:r>
            <a:r>
              <a:rPr lang="sv-SE"/>
              <a:t> one</a:t>
            </a:r>
            <a:endParaRPr/>
          </a:p>
          <a:p>
            <a:pPr indent="-368300" lvl="1" marL="914400" rtl="0" algn="l">
              <a:spcBef>
                <a:spcPts val="500"/>
              </a:spcBef>
              <a:spcAft>
                <a:spcPts val="0"/>
              </a:spcAft>
              <a:buSzPts val="2200"/>
              <a:buChar char="•"/>
            </a:pPr>
            <a:r>
              <a:rPr lang="sv-SE">
                <a:latin typeface="Consolas"/>
                <a:ea typeface="Consolas"/>
                <a:cs typeface="Consolas"/>
                <a:sym typeface="Consolas"/>
              </a:rPr>
              <a:t>or(p, {f</a:t>
            </a:r>
            <a:r>
              <a:rPr baseline="-25000" lang="sv-SE">
                <a:latin typeface="Consolas"/>
                <a:ea typeface="Consolas"/>
                <a:cs typeface="Consolas"/>
                <a:sym typeface="Consolas"/>
              </a:rPr>
              <a:t>1</a:t>
            </a:r>
            <a:r>
              <a:rPr lang="sv-SE">
                <a:latin typeface="Consolas"/>
                <a:ea typeface="Consolas"/>
                <a:cs typeface="Consolas"/>
                <a:sym typeface="Consolas"/>
              </a:rPr>
              <a:t>,...,f</a:t>
            </a:r>
            <a:r>
              <a:rPr baseline="-25000" lang="sv-SE">
                <a:latin typeface="Consolas"/>
                <a:ea typeface="Consolas"/>
                <a:cs typeface="Consolas"/>
                <a:sym typeface="Consolas"/>
              </a:rPr>
              <a:t>n</a:t>
            </a:r>
            <a:r>
              <a:rPr lang="sv-SE">
                <a:latin typeface="Consolas"/>
                <a:ea typeface="Consolas"/>
                <a:cs typeface="Consolas"/>
                <a:sym typeface="Consolas"/>
              </a:rPr>
              <a:t>}) ≡ </a:t>
            </a:r>
            <a:br>
              <a:rPr lang="sv-SE">
                <a:latin typeface="Consolas"/>
                <a:ea typeface="Consolas"/>
                <a:cs typeface="Consolas"/>
                <a:sym typeface="Consolas"/>
              </a:rPr>
            </a:br>
            <a:r>
              <a:rPr lang="sv-SE">
                <a:latin typeface="Consolas"/>
                <a:ea typeface="Consolas"/>
                <a:cs typeface="Consolas"/>
                <a:sym typeface="Consolas"/>
              </a:rPr>
              <a:t>((f</a:t>
            </a:r>
            <a:r>
              <a:rPr baseline="-25000" lang="sv-SE">
                <a:latin typeface="Consolas"/>
                <a:ea typeface="Consolas"/>
                <a:cs typeface="Consolas"/>
                <a:sym typeface="Consolas"/>
              </a:rPr>
              <a:t>1</a:t>
            </a:r>
            <a:r>
              <a:rPr lang="sv-SE">
                <a:latin typeface="Consolas"/>
                <a:ea typeface="Consolas"/>
                <a:cs typeface="Consolas"/>
                <a:sym typeface="Consolas"/>
              </a:rPr>
              <a:t> ∨ … ∨ f</a:t>
            </a:r>
            <a:r>
              <a:rPr baseline="-25000" lang="sv-SE">
                <a:latin typeface="Consolas"/>
                <a:ea typeface="Consolas"/>
                <a:cs typeface="Consolas"/>
                <a:sym typeface="Consolas"/>
              </a:rPr>
              <a:t>n</a:t>
            </a:r>
            <a:r>
              <a:rPr lang="sv-SE">
                <a:latin typeface="Consolas"/>
                <a:ea typeface="Consolas"/>
                <a:cs typeface="Consolas"/>
                <a:sym typeface="Consolas"/>
              </a:rPr>
              <a:t>) ⇔ p)</a:t>
            </a:r>
            <a:endParaRPr/>
          </a:p>
        </p:txBody>
      </p:sp>
      <p:pic>
        <p:nvPicPr>
          <p:cNvPr id="107" name="Google Shape;107;p17"/>
          <p:cNvPicPr preferRelativeResize="0"/>
          <p:nvPr/>
        </p:nvPicPr>
        <p:blipFill>
          <a:blip r:embed="rId3">
            <a:alphaModFix/>
          </a:blip>
          <a:stretch>
            <a:fillRect/>
          </a:stretch>
        </p:blipFill>
        <p:spPr>
          <a:xfrm>
            <a:off x="6232624" y="1282399"/>
            <a:ext cx="2655340" cy="3480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366" name="Google Shape;366;p44"/>
          <p:cNvSpPr txBox="1"/>
          <p:nvPr>
            <p:ph idx="1" type="body"/>
          </p:nvPr>
        </p:nvSpPr>
        <p:spPr>
          <a:xfrm>
            <a:off x="468900" y="1156425"/>
            <a:ext cx="8217900" cy="3606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367" name="Google Shape;367;p44"/>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AutoNum type="arabicPeriod"/>
            </a:pPr>
            <a:r>
              <a:rPr b="1" lang="sv-SE" sz="2000">
                <a:solidFill>
                  <a:schemeClr val="dk1"/>
                </a:solidFill>
              </a:rPr>
              <a:t>Set x2 to false.</a:t>
            </a:r>
            <a:br>
              <a:rPr lang="sv-SE" sz="2000"/>
            </a:br>
            <a:r>
              <a:rPr lang="sv-SE" sz="2000">
                <a:solidFill>
                  <a:schemeClr val="dk1"/>
                </a:solidFill>
              </a:rPr>
              <a:t>φ = (￢</a:t>
            </a:r>
            <a:r>
              <a:rPr b="1" lang="sv-SE" sz="2000">
                <a:solidFill>
                  <a:srgbClr val="FF0000"/>
                </a:solidFill>
              </a:rPr>
              <a:t>0</a:t>
            </a:r>
            <a:r>
              <a:rPr lang="sv-SE" sz="2000">
                <a:solidFill>
                  <a:schemeClr val="dk1"/>
                </a:solidFill>
              </a:rPr>
              <a:t> ∨ x5)  ∧ (x1 ∨ ￢x3 ∨ x4)  ∧ (x4 ∨ ￢x5) ∧ (x1 ∨ </a:t>
            </a:r>
            <a:r>
              <a:rPr b="1" lang="sv-SE" sz="2000">
                <a:solidFill>
                  <a:srgbClr val="FF0000"/>
                </a:solidFill>
              </a:rPr>
              <a:t>0</a:t>
            </a:r>
            <a:r>
              <a:rPr lang="sv-SE" sz="2000">
                <a:solidFill>
                  <a:schemeClr val="dk1"/>
                </a:solidFill>
              </a:rPr>
              <a:t>) </a:t>
            </a:r>
            <a:br>
              <a:rPr lang="sv-SE" sz="2000">
                <a:solidFill>
                  <a:schemeClr val="dk1"/>
                </a:solidFill>
              </a:rPr>
            </a:br>
            <a:r>
              <a:rPr lang="sv-SE" sz="2000">
                <a:solidFill>
                  <a:schemeClr val="dk1"/>
                </a:solidFill>
              </a:rPr>
              <a:t>φ = (x1 ∨ ￢x3 ∨ x4)  ∧ (x4 ∨ ￢x5) ∧ (x1)</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dk1"/>
                </a:solidFill>
              </a:rPr>
              <a:t>Set x1 to true.</a:t>
            </a:r>
            <a:br>
              <a:rPr lang="sv-SE" sz="2000">
                <a:solidFill>
                  <a:schemeClr val="dk1"/>
                </a:solidFill>
              </a:rPr>
            </a:br>
            <a:r>
              <a:rPr lang="sv-SE" sz="2000">
                <a:solidFill>
                  <a:schemeClr val="dk1"/>
                </a:solidFill>
              </a:rPr>
              <a:t>φ = (</a:t>
            </a:r>
            <a:r>
              <a:rPr b="1" lang="sv-SE" sz="2000">
                <a:solidFill>
                  <a:srgbClr val="0000FF"/>
                </a:solidFill>
              </a:rPr>
              <a:t>1</a:t>
            </a:r>
            <a:r>
              <a:rPr lang="sv-SE" sz="2000">
                <a:solidFill>
                  <a:schemeClr val="dk1"/>
                </a:solidFill>
              </a:rPr>
              <a:t> ∨ ￢x3 ∨ x4)  ∧ (x4 ∨ ￢x5) ∧ (</a:t>
            </a:r>
            <a:r>
              <a:rPr b="1" lang="sv-SE" sz="2000">
                <a:solidFill>
                  <a:srgbClr val="0000FF"/>
                </a:solidFill>
              </a:rPr>
              <a:t>1</a:t>
            </a:r>
            <a:r>
              <a:rPr lang="sv-SE" sz="2000">
                <a:solidFill>
                  <a:schemeClr val="dk1"/>
                </a:solidFill>
              </a:rPr>
              <a:t>)</a:t>
            </a:r>
            <a:br>
              <a:rPr lang="sv-SE" sz="2000">
                <a:solidFill>
                  <a:schemeClr val="dk1"/>
                </a:solidFill>
              </a:rPr>
            </a:br>
            <a:r>
              <a:rPr lang="sv-SE" sz="2000">
                <a:solidFill>
                  <a:schemeClr val="dk1"/>
                </a:solidFill>
              </a:rPr>
              <a:t>φ = (x4 ∨ ￢x5) </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dk1"/>
                </a:solidFill>
              </a:rPr>
              <a:t>Set x4 to false, then x5 to false.</a:t>
            </a:r>
            <a:br>
              <a:rPr b="1" lang="sv-SE" sz="2000">
                <a:solidFill>
                  <a:schemeClr val="dk1"/>
                </a:solidFill>
              </a:rPr>
            </a:br>
            <a:r>
              <a:rPr lang="sv-SE" sz="2000">
                <a:solidFill>
                  <a:schemeClr val="dk1"/>
                </a:solidFill>
              </a:rPr>
              <a:t>φ = (</a:t>
            </a:r>
            <a:r>
              <a:rPr b="1" lang="sv-SE" sz="2000">
                <a:solidFill>
                  <a:srgbClr val="FF0000"/>
                </a:solidFill>
              </a:rPr>
              <a:t>0</a:t>
            </a:r>
            <a:r>
              <a:rPr b="1" lang="sv-SE" sz="2000">
                <a:solidFill>
                  <a:srgbClr val="0000FF"/>
                </a:solidFill>
              </a:rPr>
              <a:t> </a:t>
            </a:r>
            <a:r>
              <a:rPr lang="sv-SE" sz="2000">
                <a:solidFill>
                  <a:schemeClr val="dk1"/>
                </a:solidFill>
              </a:rPr>
              <a:t>∨ ￢x5) </a:t>
            </a:r>
            <a:br>
              <a:rPr lang="sv-SE" sz="2000">
                <a:solidFill>
                  <a:schemeClr val="dk1"/>
                </a:solidFill>
              </a:rPr>
            </a:br>
            <a:r>
              <a:rPr lang="sv-SE" sz="2000">
                <a:solidFill>
                  <a:schemeClr val="dk1"/>
                </a:solidFill>
              </a:rPr>
              <a:t>φ = (￢</a:t>
            </a:r>
            <a:r>
              <a:rPr b="1" lang="sv-SE" sz="2000">
                <a:solidFill>
                  <a:srgbClr val="FF0000"/>
                </a:solidFill>
              </a:rPr>
              <a:t>0</a:t>
            </a:r>
            <a:r>
              <a:rPr lang="sv-SE" sz="2000">
                <a:solidFill>
                  <a:schemeClr val="dk1"/>
                </a:solidFill>
              </a:rPr>
              <a:t>)</a:t>
            </a:r>
            <a:endParaRPr sz="2000">
              <a:solidFill>
                <a:schemeClr val="dk1"/>
              </a:solidFill>
            </a:endParaRPr>
          </a:p>
        </p:txBody>
      </p:sp>
      <p:sp>
        <p:nvSpPr>
          <p:cNvPr id="368" name="Google Shape;36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0" st="0"/>
                                            </p:txEl>
                                          </p:spTgt>
                                        </p:tgtEl>
                                        <p:attrNameLst>
                                          <p:attrName>style.visibility</p:attrName>
                                        </p:attrNameLst>
                                      </p:cBhvr>
                                      <p:to>
                                        <p:strVal val="visible"/>
                                      </p:to>
                                    </p:set>
                                    <p:animEffect filter="fade" transition="in">
                                      <p:cBhvr>
                                        <p:cTn dur="1"/>
                                        <p:tgtEl>
                                          <p:spTgt spid="3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1" st="1"/>
                                            </p:txEl>
                                          </p:spTgt>
                                        </p:tgtEl>
                                        <p:attrNameLst>
                                          <p:attrName>style.visibility</p:attrName>
                                        </p:attrNameLst>
                                      </p:cBhvr>
                                      <p:to>
                                        <p:strVal val="visible"/>
                                      </p:to>
                                    </p:set>
                                    <p:animEffect filter="fade" transition="in">
                                      <p:cBhvr>
                                        <p:cTn dur="1"/>
                                        <p:tgtEl>
                                          <p:spTgt spid="3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xEl>
                                              <p:pRg end="2" st="2"/>
                                            </p:txEl>
                                          </p:spTgt>
                                        </p:tgtEl>
                                        <p:attrNameLst>
                                          <p:attrName>style.visibility</p:attrName>
                                        </p:attrNameLst>
                                      </p:cBhvr>
                                      <p:to>
                                        <p:strVal val="visible"/>
                                      </p:to>
                                    </p:set>
                                    <p:animEffect filter="fade" transition="in">
                                      <p:cBhvr>
                                        <p:cTn dur="1"/>
                                        <p:tgtEl>
                                          <p:spTgt spid="36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5" name="Google Shape;375;p4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2" name="Google Shape;382;p4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Testing Facts About the Model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9" name="Google Shape;389;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Facts about Models</a:t>
            </a:r>
            <a:endParaRPr/>
          </a:p>
        </p:txBody>
      </p:sp>
      <p:sp>
        <p:nvSpPr>
          <p:cNvPr id="390" name="Google Shape;390;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 fact that </a:t>
            </a:r>
            <a:r>
              <a:rPr i="1" lang="sv-SE"/>
              <a:t>should be true</a:t>
            </a:r>
            <a:r>
              <a:rPr lang="sv-SE"/>
              <a:t> encoded as formula ψ.</a:t>
            </a:r>
            <a:endParaRPr/>
          </a:p>
          <a:p>
            <a:pPr indent="-393700" lvl="0" marL="457200" rtl="0" algn="l">
              <a:spcBef>
                <a:spcPts val="1000"/>
              </a:spcBef>
              <a:spcAft>
                <a:spcPts val="0"/>
              </a:spcAft>
              <a:buSzPts val="2600"/>
              <a:buChar char="•"/>
            </a:pPr>
            <a:r>
              <a:rPr lang="sv-SE"/>
              <a:t>Check whether </a:t>
            </a:r>
            <a:r>
              <a:rPr lang="sv-SE">
                <a:latin typeface="Consolas"/>
                <a:ea typeface="Consolas"/>
                <a:cs typeface="Consolas"/>
                <a:sym typeface="Consolas"/>
              </a:rPr>
              <a:t>φ ∧ ￢ψ</a:t>
            </a:r>
            <a:r>
              <a:rPr lang="sv-SE"/>
              <a:t> is satisfiable.</a:t>
            </a:r>
            <a:endParaRPr/>
          </a:p>
          <a:p>
            <a:pPr indent="-368300" lvl="1" marL="914400" rtl="0" algn="l">
              <a:spcBef>
                <a:spcPts val="500"/>
              </a:spcBef>
              <a:spcAft>
                <a:spcPts val="0"/>
              </a:spcAft>
              <a:buSzPts val="2200"/>
              <a:buChar char="•"/>
            </a:pPr>
            <a:r>
              <a:rPr lang="sv-SE"/>
              <a:t>Is there a valid feature selection for </a:t>
            </a:r>
            <a:r>
              <a:rPr lang="sv-SE">
                <a:latin typeface="Consolas"/>
                <a:ea typeface="Consolas"/>
                <a:cs typeface="Consolas"/>
                <a:sym typeface="Consolas"/>
              </a:rPr>
              <a:t>φ</a:t>
            </a:r>
            <a:r>
              <a:rPr lang="sv-SE"/>
              <a:t> that does not satisfy constraint </a:t>
            </a:r>
            <a:r>
              <a:rPr lang="sv-SE">
                <a:latin typeface="Consolas"/>
                <a:ea typeface="Consolas"/>
                <a:cs typeface="Consolas"/>
                <a:sym typeface="Consolas"/>
              </a:rPr>
              <a:t>ψ</a:t>
            </a:r>
            <a:r>
              <a:rPr lang="sv-SE"/>
              <a:t>?</a:t>
            </a:r>
            <a:endParaRPr/>
          </a:p>
          <a:p>
            <a:pPr indent="-368300" lvl="1" marL="914400" rtl="0" algn="l">
              <a:spcBef>
                <a:spcPts val="500"/>
              </a:spcBef>
              <a:spcAft>
                <a:spcPts val="0"/>
              </a:spcAft>
              <a:buSzPts val="2200"/>
              <a:buChar char="•"/>
            </a:pPr>
            <a:r>
              <a:rPr lang="sv-SE"/>
              <a:t>If yes, there is a problem with the model.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7" name="Google Shape;397;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398" name="Google Shape;398;p48"/>
          <p:cNvPicPr preferRelativeResize="0"/>
          <p:nvPr/>
        </p:nvPicPr>
        <p:blipFill>
          <a:blip r:embed="rId3">
            <a:alphaModFix/>
          </a:blip>
          <a:stretch>
            <a:fillRect/>
          </a:stretch>
        </p:blipFill>
        <p:spPr>
          <a:xfrm>
            <a:off x="326100" y="1231875"/>
            <a:ext cx="6227093" cy="3653225"/>
          </a:xfrm>
          <a:prstGeom prst="rect">
            <a:avLst/>
          </a:prstGeom>
          <a:noFill/>
          <a:ln>
            <a:noFill/>
          </a:ln>
        </p:spPr>
      </p:pic>
      <p:sp>
        <p:nvSpPr>
          <p:cNvPr id="399" name="Google Shape;399;p48"/>
          <p:cNvSpPr/>
          <p:nvPr/>
        </p:nvSpPr>
        <p:spPr>
          <a:xfrm>
            <a:off x="5380300" y="1439800"/>
            <a:ext cx="3359400" cy="113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30200" lvl="0" marL="457200" rtl="0" algn="l">
              <a:spcBef>
                <a:spcPts val="0"/>
              </a:spcBef>
              <a:spcAft>
                <a:spcPts val="0"/>
              </a:spcAft>
              <a:buSzPts val="1600"/>
              <a:buFont typeface="Consolas"/>
              <a:buAutoNum type="arabicPeriod"/>
            </a:pPr>
            <a:r>
              <a:rPr lang="sv-SE" sz="1600">
                <a:latin typeface="Consolas"/>
                <a:ea typeface="Consolas"/>
                <a:cs typeface="Consolas"/>
                <a:sym typeface="Consolas"/>
              </a:rPr>
              <a:t>ψ = Kruskal ⇒ Weighted</a:t>
            </a:r>
            <a:endParaRPr sz="1600">
              <a:latin typeface="Consolas"/>
              <a:ea typeface="Consolas"/>
              <a:cs typeface="Consolas"/>
              <a:sym typeface="Consolas"/>
            </a:endParaRPr>
          </a:p>
          <a:p>
            <a:pPr indent="-330200" lvl="0" marL="457200" rtl="0" algn="l">
              <a:spcBef>
                <a:spcPts val="0"/>
              </a:spcBef>
              <a:spcAft>
                <a:spcPts val="0"/>
              </a:spcAft>
              <a:buSzPts val="1600"/>
              <a:buFont typeface="Consolas"/>
              <a:buAutoNum type="arabicPeriod"/>
            </a:pPr>
            <a:r>
              <a:rPr lang="sv-SE" sz="1600">
                <a:latin typeface="Consolas"/>
                <a:ea typeface="Consolas"/>
                <a:cs typeface="Consolas"/>
                <a:sym typeface="Consolas"/>
              </a:rPr>
              <a:t>ψ = Prim ⇒ Weighted</a:t>
            </a:r>
            <a:endParaRPr sz="1600">
              <a:latin typeface="Consolas"/>
              <a:ea typeface="Consolas"/>
              <a:cs typeface="Consolas"/>
              <a:sym typeface="Consolas"/>
            </a:endParaRPr>
          </a:p>
          <a:p>
            <a:pPr indent="-330200" lvl="0" marL="457200" rtl="0" algn="l">
              <a:spcBef>
                <a:spcPts val="0"/>
              </a:spcBef>
              <a:spcAft>
                <a:spcPts val="0"/>
              </a:spcAft>
              <a:buSzPts val="1600"/>
              <a:buFont typeface="Consolas"/>
              <a:buAutoNum type="arabicPeriod"/>
            </a:pPr>
            <a:r>
              <a:rPr lang="sv-SE" sz="1600">
                <a:latin typeface="Consolas"/>
                <a:ea typeface="Consolas"/>
                <a:cs typeface="Consolas"/>
                <a:sym typeface="Consolas"/>
              </a:rPr>
              <a:t>ψ = ￢(Prim ∧ Kruskal)</a:t>
            </a:r>
            <a:endParaRPr sz="1600">
              <a:latin typeface="Consolas"/>
              <a:ea typeface="Consolas"/>
              <a:cs typeface="Consolas"/>
              <a:sym typeface="Consolas"/>
            </a:endParaRPr>
          </a:p>
          <a:p>
            <a:pPr indent="-330200" lvl="0" marL="457200" rtl="0" algn="l">
              <a:spcBef>
                <a:spcPts val="0"/>
              </a:spcBef>
              <a:spcAft>
                <a:spcPts val="0"/>
              </a:spcAft>
              <a:buSzPts val="1600"/>
              <a:buFont typeface="Consolas"/>
              <a:buAutoNum type="arabicPeriod"/>
            </a:pPr>
            <a:r>
              <a:rPr lang="sv-SE" sz="1600">
                <a:latin typeface="Consolas"/>
                <a:ea typeface="Consolas"/>
                <a:cs typeface="Consolas"/>
                <a:sym typeface="Consolas"/>
              </a:rPr>
              <a:t>ψ = Weighted ⇒ MST</a:t>
            </a:r>
            <a:endParaRPr sz="1600">
              <a:latin typeface="Consolas"/>
              <a:ea typeface="Consolas"/>
              <a:cs typeface="Consolas"/>
              <a:sym typeface="Consolas"/>
            </a:endParaRPr>
          </a:p>
        </p:txBody>
      </p:sp>
      <p:sp>
        <p:nvSpPr>
          <p:cNvPr id="400" name="Google Shape;400;p48"/>
          <p:cNvSpPr/>
          <p:nvPr/>
        </p:nvSpPr>
        <p:spPr>
          <a:xfrm>
            <a:off x="6576300" y="2687500"/>
            <a:ext cx="2087400" cy="128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t>For each, assess whether (φ ∧ ￢ψ) </a:t>
            </a:r>
            <a:br>
              <a:rPr lang="sv-SE" sz="1800"/>
            </a:br>
            <a:r>
              <a:rPr lang="sv-SE" sz="1800"/>
              <a:t>is satisfiable.</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7" name="Google Shape;407;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Dead and Mandatory Features</a:t>
            </a:r>
            <a:endParaRPr/>
          </a:p>
        </p:txBody>
      </p:sp>
      <p:sp>
        <p:nvSpPr>
          <p:cNvPr id="408" name="Google Shape;408;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b="1" lang="sv-SE"/>
              <a:t> dead</a:t>
            </a:r>
            <a:r>
              <a:rPr lang="sv-SE"/>
              <a:t> feature is never used.</a:t>
            </a:r>
            <a:endParaRPr/>
          </a:p>
          <a:p>
            <a:pPr indent="-393700" lvl="0" marL="457200" rtl="0" algn="l">
              <a:spcBef>
                <a:spcPts val="1000"/>
              </a:spcBef>
              <a:spcAft>
                <a:spcPts val="0"/>
              </a:spcAft>
              <a:buSzPts val="2600"/>
              <a:buChar char="•"/>
            </a:pPr>
            <a:r>
              <a:rPr lang="sv-SE"/>
              <a:t>A </a:t>
            </a:r>
            <a:r>
              <a:rPr b="1" lang="sv-SE"/>
              <a:t>mandatory</a:t>
            </a:r>
            <a:r>
              <a:rPr lang="sv-SE"/>
              <a:t> feature is always used.</a:t>
            </a:r>
            <a:endParaRPr/>
          </a:p>
          <a:p>
            <a:pPr indent="-393700" lvl="0" marL="457200" rtl="0" algn="l">
              <a:spcBef>
                <a:spcPts val="1000"/>
              </a:spcBef>
              <a:spcAft>
                <a:spcPts val="0"/>
              </a:spcAft>
              <a:buSzPts val="2600"/>
              <a:buChar char="•"/>
            </a:pPr>
            <a:r>
              <a:rPr lang="sv-SE"/>
              <a:t>Given model φ and feature F:</a:t>
            </a:r>
            <a:endParaRPr/>
          </a:p>
          <a:p>
            <a:pPr indent="-368300" lvl="1" marL="914400" rtl="0" algn="l">
              <a:spcBef>
                <a:spcPts val="500"/>
              </a:spcBef>
              <a:spcAft>
                <a:spcPts val="0"/>
              </a:spcAft>
              <a:buSzPts val="2200"/>
              <a:buChar char="•"/>
            </a:pPr>
            <a:r>
              <a:rPr lang="sv-SE"/>
              <a:t>1+ valid selection </a:t>
            </a:r>
            <a:r>
              <a:rPr b="1" lang="sv-SE"/>
              <a:t>with F</a:t>
            </a:r>
            <a:r>
              <a:rPr lang="sv-SE"/>
              <a:t> </a:t>
            </a:r>
            <a:r>
              <a:rPr b="1" lang="sv-SE"/>
              <a:t>if (φ ∧ F)</a:t>
            </a:r>
            <a:r>
              <a:rPr lang="sv-SE"/>
              <a:t> is satisfiable.</a:t>
            </a:r>
            <a:endParaRPr/>
          </a:p>
          <a:p>
            <a:pPr indent="-368300" lvl="1" marL="914400" rtl="0" algn="l">
              <a:spcBef>
                <a:spcPts val="500"/>
              </a:spcBef>
              <a:spcAft>
                <a:spcPts val="0"/>
              </a:spcAft>
              <a:buSzPts val="2200"/>
              <a:buChar char="•"/>
            </a:pPr>
            <a:r>
              <a:rPr lang="sv-SE"/>
              <a:t>1+ valid selection </a:t>
            </a:r>
            <a:r>
              <a:rPr b="1" lang="sv-SE"/>
              <a:t>without F</a:t>
            </a:r>
            <a:r>
              <a:rPr lang="sv-SE"/>
              <a:t> </a:t>
            </a:r>
            <a:r>
              <a:rPr b="1" lang="sv-SE"/>
              <a:t>if (φ ∧ ¬F)</a:t>
            </a:r>
            <a:r>
              <a:rPr lang="sv-SE"/>
              <a:t> is satisfiable.</a:t>
            </a:r>
            <a:endParaRPr/>
          </a:p>
          <a:p>
            <a:pPr indent="-368300" lvl="1" marL="914400" rtl="0" algn="l">
              <a:spcBef>
                <a:spcPts val="500"/>
              </a:spcBef>
              <a:spcAft>
                <a:spcPts val="0"/>
              </a:spcAft>
              <a:buSzPts val="2200"/>
              <a:buChar char="•"/>
            </a:pPr>
            <a:r>
              <a:rPr lang="sv-SE"/>
              <a:t>Feature is dead if no selection with it (</a:t>
            </a:r>
            <a:r>
              <a:rPr b="1" lang="sv-SE"/>
              <a:t>¬(φ ∧ F)</a:t>
            </a:r>
            <a:r>
              <a:rPr lang="sv-SE"/>
              <a:t>)</a:t>
            </a:r>
            <a:endParaRPr/>
          </a:p>
          <a:p>
            <a:pPr indent="-368300" lvl="1" marL="914400" rtl="0" algn="l">
              <a:spcBef>
                <a:spcPts val="500"/>
              </a:spcBef>
              <a:spcAft>
                <a:spcPts val="0"/>
              </a:spcAft>
              <a:buSzPts val="2200"/>
              <a:buChar char="•"/>
            </a:pPr>
            <a:r>
              <a:rPr lang="sv-SE"/>
              <a:t>Feature is mandatory if no selection without it (</a:t>
            </a:r>
            <a:r>
              <a:rPr b="1" lang="sv-SE"/>
              <a:t>¬(φ ∧ ¬F)</a:t>
            </a:r>
            <a:r>
              <a:rPr lang="sv-SE"/>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5" name="Google Shape;415;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416" name="Google Shape;416;p50"/>
          <p:cNvPicPr preferRelativeResize="0"/>
          <p:nvPr/>
        </p:nvPicPr>
        <p:blipFill>
          <a:blip r:embed="rId3">
            <a:alphaModFix/>
          </a:blip>
          <a:stretch>
            <a:fillRect/>
          </a:stretch>
        </p:blipFill>
        <p:spPr>
          <a:xfrm>
            <a:off x="326100" y="1231875"/>
            <a:ext cx="6227093" cy="3653225"/>
          </a:xfrm>
          <a:prstGeom prst="rect">
            <a:avLst/>
          </a:prstGeom>
          <a:noFill/>
          <a:ln>
            <a:noFill/>
          </a:ln>
        </p:spPr>
      </p:pic>
      <p:sp>
        <p:nvSpPr>
          <p:cNvPr id="417" name="Google Shape;417;p50"/>
          <p:cNvSpPr/>
          <p:nvPr/>
        </p:nvSpPr>
        <p:spPr>
          <a:xfrm>
            <a:off x="5721350" y="1231875"/>
            <a:ext cx="3309000" cy="222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sv-SE" sz="1800"/>
              <a:t>No dead features.</a:t>
            </a:r>
            <a:endParaRPr sz="1800"/>
          </a:p>
          <a:p>
            <a:pPr indent="-330200" lvl="1" marL="914400" rtl="0" algn="l">
              <a:spcBef>
                <a:spcPts val="0"/>
              </a:spcBef>
              <a:spcAft>
                <a:spcPts val="0"/>
              </a:spcAft>
              <a:buSzPts val="1600"/>
              <a:buChar char="○"/>
            </a:pPr>
            <a:r>
              <a:rPr lang="sv-SE" sz="1600"/>
              <a:t>If Undirected made mandatory, Directed and Cycle would be dead.</a:t>
            </a:r>
            <a:endParaRPr sz="1600"/>
          </a:p>
          <a:p>
            <a:pPr indent="-342900" lvl="0" marL="457200" rtl="0" algn="l">
              <a:spcBef>
                <a:spcPts val="0"/>
              </a:spcBef>
              <a:spcAft>
                <a:spcPts val="0"/>
              </a:spcAft>
              <a:buSzPts val="1800"/>
              <a:buChar char="●"/>
            </a:pPr>
            <a:r>
              <a:rPr lang="sv-SE" sz="1800"/>
              <a:t>GraphLibrary and EdgeType are mandatory.</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4" name="Google Shape;424;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Constraint Propagation</a:t>
            </a:r>
            <a:endParaRPr/>
          </a:p>
        </p:txBody>
      </p:sp>
      <p:sp>
        <p:nvSpPr>
          <p:cNvPr id="425" name="Google Shape;425;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Constraint Propagation</a:t>
            </a:r>
            <a:r>
              <a:rPr lang="sv-SE"/>
              <a:t> - hiding unavailable features after we make </a:t>
            </a:r>
            <a:r>
              <a:rPr b="1" lang="sv-SE"/>
              <a:t>partial selections</a:t>
            </a:r>
            <a:r>
              <a:rPr lang="sv-SE"/>
              <a:t>.</a:t>
            </a:r>
            <a:endParaRPr/>
          </a:p>
          <a:p>
            <a:pPr indent="-393700" lvl="0" marL="457200" rtl="0" algn="l">
              <a:spcBef>
                <a:spcPts val="1000"/>
              </a:spcBef>
              <a:spcAft>
                <a:spcPts val="0"/>
              </a:spcAft>
              <a:buSzPts val="2600"/>
              <a:buChar char="•"/>
            </a:pPr>
            <a:r>
              <a:rPr lang="sv-SE"/>
              <a:t>Feature selection often iterative:</a:t>
            </a:r>
            <a:endParaRPr/>
          </a:p>
          <a:p>
            <a:pPr indent="-368300" lvl="1" marL="914400" rtl="0" algn="l">
              <a:spcBef>
                <a:spcPts val="500"/>
              </a:spcBef>
              <a:spcAft>
                <a:spcPts val="0"/>
              </a:spcAft>
              <a:buSzPts val="2200"/>
              <a:buChar char="•"/>
            </a:pPr>
            <a:r>
              <a:rPr lang="sv-SE"/>
              <a:t>Feature selected, deselected, or no decision made.</a:t>
            </a:r>
            <a:endParaRPr/>
          </a:p>
          <a:p>
            <a:pPr indent="-393700" lvl="0" marL="457200" rtl="0" algn="l">
              <a:spcBef>
                <a:spcPts val="1000"/>
              </a:spcBef>
              <a:spcAft>
                <a:spcPts val="0"/>
              </a:spcAft>
              <a:buSzPts val="2600"/>
              <a:buChar char="•"/>
            </a:pPr>
            <a:r>
              <a:rPr lang="sv-SE"/>
              <a:t>Partial feature selection: </a:t>
            </a:r>
            <a:endParaRPr/>
          </a:p>
          <a:p>
            <a:pPr indent="-368300" lvl="1" marL="914400" rtl="0" algn="l">
              <a:spcBef>
                <a:spcPts val="500"/>
              </a:spcBef>
              <a:spcAft>
                <a:spcPts val="0"/>
              </a:spcAft>
              <a:buSzPts val="2200"/>
              <a:buChar char="•"/>
            </a:pPr>
            <a:r>
              <a:rPr lang="sv-SE"/>
              <a:t>Set of selected features (S ⊆ F)</a:t>
            </a:r>
            <a:endParaRPr/>
          </a:p>
          <a:p>
            <a:pPr indent="-368300" lvl="1" marL="914400" rtl="0" algn="l">
              <a:spcBef>
                <a:spcPts val="500"/>
              </a:spcBef>
              <a:spcAft>
                <a:spcPts val="0"/>
              </a:spcAft>
              <a:buSzPts val="2200"/>
              <a:buChar char="•"/>
            </a:pPr>
            <a:r>
              <a:rPr lang="sv-SE"/>
              <a:t>Set of deselected features (D ⊆ F, with S ∩ D =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2" name="Google Shape;432;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Constraint Propagation</a:t>
            </a:r>
            <a:endParaRPr/>
          </a:p>
        </p:txBody>
      </p:sp>
      <p:sp>
        <p:nvSpPr>
          <p:cNvPr id="433" name="Google Shape;433;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Partial feature selection</a:t>
            </a:r>
            <a:endParaRPr/>
          </a:p>
          <a:p>
            <a:pPr indent="-368300" lvl="1" marL="914400" rtl="0" algn="l">
              <a:spcBef>
                <a:spcPts val="500"/>
              </a:spcBef>
              <a:spcAft>
                <a:spcPts val="0"/>
              </a:spcAft>
              <a:buSzPts val="2200"/>
              <a:buChar char="•"/>
            </a:pPr>
            <a:r>
              <a:rPr lang="sv-SE"/>
              <a:t>pfs(S,D) = ∀(s∊S) s ∧ ∀(d∊D) ￢d</a:t>
            </a:r>
            <a:endParaRPr/>
          </a:p>
          <a:p>
            <a:pPr indent="-393700" lvl="0" marL="457200" rtl="0" algn="l">
              <a:spcBef>
                <a:spcPts val="1000"/>
              </a:spcBef>
              <a:spcAft>
                <a:spcPts val="0"/>
              </a:spcAft>
              <a:buSzPts val="2600"/>
              <a:buChar char="•"/>
            </a:pPr>
            <a:r>
              <a:rPr lang="sv-SE"/>
              <a:t>Partial selection is valid if </a:t>
            </a:r>
            <a:r>
              <a:rPr b="1" lang="sv-SE"/>
              <a:t>(φ ∧ pfs(S,D))</a:t>
            </a:r>
            <a:r>
              <a:rPr lang="sv-SE"/>
              <a:t> satisfiable</a:t>
            </a:r>
            <a:endParaRPr/>
          </a:p>
          <a:p>
            <a:pPr indent="-393700" lvl="0" marL="457200" rtl="0" algn="l">
              <a:spcBef>
                <a:spcPts val="1000"/>
              </a:spcBef>
              <a:spcAft>
                <a:spcPts val="0"/>
              </a:spcAft>
              <a:buSzPts val="2600"/>
              <a:buChar char="•"/>
            </a:pPr>
            <a:r>
              <a:rPr lang="sv-SE"/>
              <a:t>F </a:t>
            </a:r>
            <a:r>
              <a:rPr b="1" lang="sv-SE"/>
              <a:t>deactivated </a:t>
            </a:r>
            <a:r>
              <a:rPr lang="sv-SE"/>
              <a:t>if </a:t>
            </a:r>
            <a:r>
              <a:rPr b="1" lang="sv-SE"/>
              <a:t>(φ ∧ pfs(S,D) ∧ F)</a:t>
            </a:r>
            <a:r>
              <a:rPr lang="sv-SE"/>
              <a:t> </a:t>
            </a:r>
            <a:r>
              <a:rPr b="1" lang="sv-SE" u="sng"/>
              <a:t>not</a:t>
            </a:r>
            <a:r>
              <a:rPr b="1" lang="sv-SE"/>
              <a:t> </a:t>
            </a:r>
            <a:r>
              <a:rPr lang="sv-SE"/>
              <a:t>satisfiable.</a:t>
            </a:r>
            <a:endParaRPr/>
          </a:p>
          <a:p>
            <a:pPr indent="-393700" lvl="0" marL="457200" rtl="0" algn="l">
              <a:spcBef>
                <a:spcPts val="1000"/>
              </a:spcBef>
              <a:spcAft>
                <a:spcPts val="0"/>
              </a:spcAft>
              <a:buSzPts val="2600"/>
              <a:buChar char="•"/>
            </a:pPr>
            <a:r>
              <a:rPr lang="sv-SE"/>
              <a:t>F </a:t>
            </a:r>
            <a:r>
              <a:rPr b="1" lang="sv-SE"/>
              <a:t>activated</a:t>
            </a:r>
            <a:r>
              <a:rPr lang="sv-SE"/>
              <a:t> if </a:t>
            </a:r>
            <a:r>
              <a:rPr b="1" lang="sv-SE"/>
              <a:t>(φ ∧ pfs(S,D) ∧ </a:t>
            </a:r>
            <a:r>
              <a:rPr b="1" lang="sv-SE">
                <a:solidFill>
                  <a:srgbClr val="FF0000"/>
                </a:solidFill>
              </a:rPr>
              <a:t>￢F</a:t>
            </a:r>
            <a:r>
              <a:rPr b="1" lang="sv-SE"/>
              <a:t>)</a:t>
            </a:r>
            <a:r>
              <a:rPr lang="sv-SE"/>
              <a:t> </a:t>
            </a:r>
            <a:r>
              <a:rPr b="1" lang="sv-SE" u="sng"/>
              <a:t>not</a:t>
            </a:r>
            <a:r>
              <a:rPr b="1" lang="sv-SE"/>
              <a:t> </a:t>
            </a:r>
            <a:r>
              <a:rPr lang="sv-SE"/>
              <a:t>satisfiable.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0" name="Google Shape;440;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441" name="Google Shape;441;p53"/>
          <p:cNvPicPr preferRelativeResize="0"/>
          <p:nvPr/>
        </p:nvPicPr>
        <p:blipFill>
          <a:blip r:embed="rId3">
            <a:alphaModFix/>
          </a:blip>
          <a:stretch>
            <a:fillRect/>
          </a:stretch>
        </p:blipFill>
        <p:spPr>
          <a:xfrm>
            <a:off x="326100" y="1231875"/>
            <a:ext cx="6227093" cy="3653225"/>
          </a:xfrm>
          <a:prstGeom prst="rect">
            <a:avLst/>
          </a:prstGeom>
          <a:noFill/>
          <a:ln>
            <a:noFill/>
          </a:ln>
        </p:spPr>
      </p:pic>
      <p:sp>
        <p:nvSpPr>
          <p:cNvPr id="442" name="Google Shape;442;p53"/>
          <p:cNvSpPr/>
          <p:nvPr/>
        </p:nvSpPr>
        <p:spPr>
          <a:xfrm>
            <a:off x="4963575" y="1282400"/>
            <a:ext cx="3309000" cy="410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500"/>
              <a:t>Selecting </a:t>
            </a:r>
            <a:r>
              <a:rPr lang="sv-SE" sz="1500">
                <a:latin typeface="Consolas"/>
                <a:ea typeface="Consolas"/>
                <a:cs typeface="Consolas"/>
                <a:sym typeface="Consolas"/>
              </a:rPr>
              <a:t>Cycle</a:t>
            </a:r>
            <a:r>
              <a:rPr lang="sv-SE" sz="1500"/>
              <a:t> activated </a:t>
            </a:r>
            <a:r>
              <a:rPr lang="sv-SE" sz="1500">
                <a:latin typeface="Consolas"/>
                <a:ea typeface="Consolas"/>
                <a:cs typeface="Consolas"/>
                <a:sym typeface="Consolas"/>
              </a:rPr>
              <a:t>Directed</a:t>
            </a:r>
            <a:r>
              <a:rPr lang="sv-SE" sz="1500"/>
              <a:t>.</a:t>
            </a:r>
            <a:endParaRPr sz="1500"/>
          </a:p>
        </p:txBody>
      </p:sp>
      <p:sp>
        <p:nvSpPr>
          <p:cNvPr id="443" name="Google Shape;443;p53"/>
          <p:cNvSpPr/>
          <p:nvPr/>
        </p:nvSpPr>
        <p:spPr>
          <a:xfrm>
            <a:off x="3258500" y="2571750"/>
            <a:ext cx="871500" cy="8715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3"/>
          <p:cNvSpPr/>
          <p:nvPr/>
        </p:nvSpPr>
        <p:spPr>
          <a:xfrm>
            <a:off x="607325" y="2571750"/>
            <a:ext cx="1204200" cy="8715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5" name="Google Shape;445;p53"/>
          <p:cNvCxnSpPr>
            <a:stCxn id="443" idx="4"/>
            <a:endCxn id="444" idx="4"/>
          </p:cNvCxnSpPr>
          <p:nvPr/>
        </p:nvCxnSpPr>
        <p:spPr>
          <a:xfrm rot="10800000">
            <a:off x="1209350" y="3443250"/>
            <a:ext cx="2484900" cy="0"/>
          </a:xfrm>
          <a:prstGeom prst="straightConnector1">
            <a:avLst/>
          </a:prstGeom>
          <a:noFill/>
          <a:ln cap="flat" cmpd="sng" w="38100">
            <a:solidFill>
              <a:srgbClr val="000000"/>
            </a:solidFill>
            <a:prstDash val="solid"/>
            <a:round/>
            <a:headEnd len="med" w="med" type="none"/>
            <a:tailEnd len="med" w="med" type="triangle"/>
          </a:ln>
        </p:spPr>
      </p:cxnSp>
      <p:sp>
        <p:nvSpPr>
          <p:cNvPr id="446" name="Google Shape;446;p53"/>
          <p:cNvSpPr/>
          <p:nvPr/>
        </p:nvSpPr>
        <p:spPr>
          <a:xfrm>
            <a:off x="5141225" y="1838950"/>
            <a:ext cx="3309000" cy="8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500">
                <a:latin typeface="Consolas"/>
                <a:ea typeface="Consolas"/>
                <a:cs typeface="Consolas"/>
                <a:sym typeface="Consolas"/>
              </a:rPr>
              <a:t>Directed </a:t>
            </a:r>
            <a:r>
              <a:rPr lang="sv-SE" sz="1500"/>
              <a:t>and </a:t>
            </a:r>
            <a:r>
              <a:rPr lang="sv-SE" sz="1500">
                <a:latin typeface="Consolas"/>
                <a:ea typeface="Consolas"/>
                <a:cs typeface="Consolas"/>
                <a:sym typeface="Consolas"/>
              </a:rPr>
              <a:t>Undirected </a:t>
            </a:r>
            <a:r>
              <a:rPr lang="sv-SE" sz="1500"/>
              <a:t>are mutually exclusive, so </a:t>
            </a:r>
            <a:r>
              <a:rPr lang="sv-SE" sz="1500">
                <a:latin typeface="Consolas"/>
                <a:ea typeface="Consolas"/>
                <a:cs typeface="Consolas"/>
                <a:sym typeface="Consolas"/>
              </a:rPr>
              <a:t>Undirected</a:t>
            </a:r>
            <a:r>
              <a:rPr lang="sv-SE" sz="1500"/>
              <a:t> is deactivated.</a:t>
            </a:r>
            <a:endParaRPr sz="1500"/>
          </a:p>
        </p:txBody>
      </p:sp>
      <p:sp>
        <p:nvSpPr>
          <p:cNvPr id="447" name="Google Shape;447;p53"/>
          <p:cNvSpPr/>
          <p:nvPr/>
        </p:nvSpPr>
        <p:spPr>
          <a:xfrm>
            <a:off x="1635025" y="2571750"/>
            <a:ext cx="970500" cy="8121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8" name="Google Shape;448;p53"/>
          <p:cNvCxnSpPr>
            <a:stCxn id="444" idx="3"/>
            <a:endCxn id="447" idx="3"/>
          </p:cNvCxnSpPr>
          <p:nvPr/>
        </p:nvCxnSpPr>
        <p:spPr>
          <a:xfrm flipH="1" rot="10800000">
            <a:off x="783676" y="3264922"/>
            <a:ext cx="993600" cy="50700"/>
          </a:xfrm>
          <a:prstGeom prst="straightConnector1">
            <a:avLst/>
          </a:prstGeom>
          <a:noFill/>
          <a:ln cap="flat" cmpd="sng" w="38100">
            <a:solidFill>
              <a:srgbClr val="00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4" name="Google Shape;114;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Analyses of Feature Models</a:t>
            </a:r>
            <a:endParaRPr/>
          </a:p>
        </p:txBody>
      </p:sp>
      <p:sp>
        <p:nvSpPr>
          <p:cNvPr id="115" name="Google Shape;115;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Is a feature selection valid?</a:t>
            </a:r>
            <a:endParaRPr/>
          </a:p>
          <a:p>
            <a:pPr indent="-393700" lvl="0" marL="457200" rtl="0" algn="l">
              <a:spcBef>
                <a:spcPts val="0"/>
              </a:spcBef>
              <a:spcAft>
                <a:spcPts val="0"/>
              </a:spcAft>
              <a:buSzPts val="2600"/>
              <a:buChar char="•"/>
            </a:pPr>
            <a:r>
              <a:rPr lang="sv-SE"/>
              <a:t>Is the feature model consistent?</a:t>
            </a:r>
            <a:endParaRPr/>
          </a:p>
          <a:p>
            <a:pPr indent="-393700" lvl="0" marL="457200" rtl="0" algn="l">
              <a:spcBef>
                <a:spcPts val="0"/>
              </a:spcBef>
              <a:spcAft>
                <a:spcPts val="0"/>
              </a:spcAft>
              <a:buSzPts val="2600"/>
              <a:buChar char="•"/>
            </a:pPr>
            <a:r>
              <a:rPr lang="sv-SE"/>
              <a:t>Do our assumptions hold (testing)?</a:t>
            </a:r>
            <a:endParaRPr/>
          </a:p>
          <a:p>
            <a:pPr indent="-393700" lvl="0" marL="457200" rtl="0" algn="l">
              <a:spcBef>
                <a:spcPts val="0"/>
              </a:spcBef>
              <a:spcAft>
                <a:spcPts val="0"/>
              </a:spcAft>
              <a:buSzPts val="2600"/>
              <a:buChar char="•"/>
            </a:pPr>
            <a:r>
              <a:rPr lang="sv-SE"/>
              <a:t>Which features are mandatory?</a:t>
            </a:r>
            <a:endParaRPr/>
          </a:p>
          <a:p>
            <a:pPr indent="-393700" lvl="0" marL="457200" rtl="0" algn="l">
              <a:spcBef>
                <a:spcPts val="0"/>
              </a:spcBef>
              <a:spcAft>
                <a:spcPts val="0"/>
              </a:spcAft>
              <a:buSzPts val="2600"/>
              <a:buChar char="•"/>
            </a:pPr>
            <a:r>
              <a:rPr lang="sv-SE"/>
              <a:t>Which features can never be selected (dead)?</a:t>
            </a:r>
            <a:endParaRPr/>
          </a:p>
          <a:p>
            <a:pPr indent="-393700" lvl="0" marL="457200" rtl="0" algn="l">
              <a:spcBef>
                <a:spcPts val="0"/>
              </a:spcBef>
              <a:spcAft>
                <a:spcPts val="0"/>
              </a:spcAft>
              <a:buSzPts val="2600"/>
              <a:buChar char="•"/>
            </a:pPr>
            <a:r>
              <a:rPr lang="sv-SE"/>
              <a:t>How many valid selections does model have?</a:t>
            </a:r>
            <a:endParaRPr/>
          </a:p>
          <a:p>
            <a:pPr indent="-393700" lvl="0" marL="457200" rtl="0" algn="l">
              <a:spcBef>
                <a:spcPts val="0"/>
              </a:spcBef>
              <a:spcAft>
                <a:spcPts val="0"/>
              </a:spcAft>
              <a:buSzPts val="2600"/>
              <a:buChar char="•"/>
            </a:pPr>
            <a:r>
              <a:rPr lang="sv-SE"/>
              <a:t>Are two models equivalent?</a:t>
            </a:r>
            <a:endParaRPr/>
          </a:p>
          <a:p>
            <a:pPr indent="-393700" lvl="0" marL="457200" rtl="0" algn="l">
              <a:spcBef>
                <a:spcPts val="0"/>
              </a:spcBef>
              <a:spcAft>
                <a:spcPts val="0"/>
              </a:spcAft>
              <a:buSzPts val="2600"/>
              <a:buChar char="•"/>
            </a:pPr>
            <a:r>
              <a:rPr lang="sv-SE"/>
              <a:t>Given partial selection, what must be included?</a:t>
            </a:r>
            <a:endParaRPr/>
          </a:p>
          <a:p>
            <a:pPr indent="-393700" lvl="0" marL="457200" rtl="0" algn="l">
              <a:spcBef>
                <a:spcPts val="0"/>
              </a:spcBef>
              <a:spcAft>
                <a:spcPts val="0"/>
              </a:spcAft>
              <a:buSzPts val="2600"/>
              <a:buChar char="•"/>
            </a:pPr>
            <a:r>
              <a:rPr lang="sv-SE"/>
              <a:t>What selections give best cost/size/performance?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5" name="Google Shape;455;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Comparing Feature Models</a:t>
            </a:r>
            <a:endParaRPr/>
          </a:p>
        </p:txBody>
      </p:sp>
      <p:pic>
        <p:nvPicPr>
          <p:cNvPr id="456" name="Google Shape;456;p54"/>
          <p:cNvPicPr preferRelativeResize="0"/>
          <p:nvPr/>
        </p:nvPicPr>
        <p:blipFill>
          <a:blip r:embed="rId3">
            <a:alphaModFix/>
          </a:blip>
          <a:stretch>
            <a:fillRect/>
          </a:stretch>
        </p:blipFill>
        <p:spPr>
          <a:xfrm>
            <a:off x="1795075" y="1499288"/>
            <a:ext cx="5124450" cy="32194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3" name="Google Shape;463;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Comparing Feature Models</a:t>
            </a:r>
            <a:endParaRPr/>
          </a:p>
        </p:txBody>
      </p:sp>
      <p:sp>
        <p:nvSpPr>
          <p:cNvPr id="464" name="Google Shape;464;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Models are equivalent if formulae are equivalent.</a:t>
            </a:r>
            <a:endParaRPr/>
          </a:p>
          <a:p>
            <a:pPr indent="-368300" lvl="1" marL="914400" rtl="0" algn="l">
              <a:spcBef>
                <a:spcPts val="500"/>
              </a:spcBef>
              <a:spcAft>
                <a:spcPts val="0"/>
              </a:spcAft>
              <a:buSzPts val="2200"/>
              <a:buChar char="•"/>
            </a:pPr>
            <a:r>
              <a:rPr b="1" lang="sv-SE"/>
              <a:t>¬(φ</a:t>
            </a:r>
            <a:r>
              <a:rPr b="1" baseline="-25000" lang="sv-SE"/>
              <a:t>1</a:t>
            </a:r>
            <a:r>
              <a:rPr b="1" lang="sv-SE"/>
              <a:t> ⇔ φ</a:t>
            </a:r>
            <a:r>
              <a:rPr b="1" baseline="-25000" lang="sv-SE"/>
              <a:t>2</a:t>
            </a:r>
            <a:r>
              <a:rPr b="1" lang="sv-SE"/>
              <a:t>)</a:t>
            </a:r>
            <a:r>
              <a:rPr lang="sv-SE"/>
              <a:t> is</a:t>
            </a:r>
            <a:r>
              <a:rPr b="1" lang="sv-SE"/>
              <a:t> not satisfiable</a:t>
            </a:r>
            <a:r>
              <a:rPr lang="sv-SE"/>
              <a:t>.</a:t>
            </a:r>
            <a:endParaRPr/>
          </a:p>
          <a:p>
            <a:pPr indent="-393700" lvl="0" marL="457200" rtl="0" algn="l">
              <a:spcBef>
                <a:spcPts val="1000"/>
              </a:spcBef>
              <a:spcAft>
                <a:spcPts val="0"/>
              </a:spcAft>
              <a:buSzPts val="2600"/>
              <a:buChar char="•"/>
            </a:pPr>
            <a:r>
              <a:rPr b="1" lang="sv-SE" sz="2200"/>
              <a:t>φ</a:t>
            </a:r>
            <a:r>
              <a:rPr b="1" baseline="-25000" lang="sv-SE" sz="2200"/>
              <a:t>1 </a:t>
            </a:r>
            <a:r>
              <a:rPr lang="sv-SE"/>
              <a:t>is a specialization of  </a:t>
            </a:r>
            <a:r>
              <a:rPr b="1" lang="sv-SE" sz="2200"/>
              <a:t>φ</a:t>
            </a:r>
            <a:r>
              <a:rPr b="1" baseline="-25000" lang="sv-SE" sz="2200"/>
              <a:t>2 </a:t>
            </a:r>
            <a:r>
              <a:rPr lang="sv-SE"/>
              <a:t>if  (</a:t>
            </a:r>
            <a:r>
              <a:rPr b="1" lang="sv-SE" sz="2200"/>
              <a:t>φ</a:t>
            </a:r>
            <a:r>
              <a:rPr b="1" baseline="-25000" lang="sv-SE" sz="2200"/>
              <a:t>2</a:t>
            </a:r>
            <a:r>
              <a:rPr lang="sv-SE"/>
              <a:t> ⇒ </a:t>
            </a:r>
            <a:r>
              <a:rPr b="1" lang="sv-SE" sz="2200"/>
              <a:t>φ</a:t>
            </a:r>
            <a:r>
              <a:rPr b="1" baseline="-25000" lang="sv-SE" sz="2200"/>
              <a:t>1</a:t>
            </a:r>
            <a:r>
              <a:rPr lang="sv-SE"/>
              <a:t>)</a:t>
            </a:r>
            <a:endParaRPr/>
          </a:p>
          <a:p>
            <a:pPr indent="-368300" lvl="1" marL="914400" rtl="0" algn="l">
              <a:spcBef>
                <a:spcPts val="500"/>
              </a:spcBef>
              <a:spcAft>
                <a:spcPts val="0"/>
              </a:spcAft>
              <a:buSzPts val="2200"/>
              <a:buChar char="•"/>
            </a:pPr>
            <a:r>
              <a:rPr lang="sv-SE"/>
              <a:t>and </a:t>
            </a:r>
            <a:r>
              <a:rPr b="1" lang="sv-SE"/>
              <a:t>φ</a:t>
            </a:r>
            <a:r>
              <a:rPr b="1" baseline="-25000" lang="sv-SE"/>
              <a:t>2</a:t>
            </a:r>
            <a:r>
              <a:rPr lang="sv-SE"/>
              <a:t> is a generalization of </a:t>
            </a:r>
            <a:r>
              <a:rPr b="1" lang="sv-SE"/>
              <a:t>φ</a:t>
            </a:r>
            <a:r>
              <a:rPr b="1" baseline="-25000" lang="sv-SE"/>
              <a:t>1 </a:t>
            </a:r>
            <a:endParaRPr/>
          </a:p>
          <a:p>
            <a:pPr indent="-393700" lvl="0" marL="457200" rtl="0" algn="l">
              <a:spcBef>
                <a:spcPts val="1000"/>
              </a:spcBef>
              <a:spcAft>
                <a:spcPts val="0"/>
              </a:spcAft>
              <a:buSzPts val="2600"/>
              <a:buChar char="•"/>
            </a:pPr>
            <a:r>
              <a:rPr lang="sv-SE"/>
              <a:t>SAT solver can compare two models.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1" name="Google Shape;471;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sp>
        <p:nvSpPr>
          <p:cNvPr id="472" name="Google Shape;472;p56"/>
          <p:cNvSpPr txBox="1"/>
          <p:nvPr>
            <p:ph idx="1" type="body"/>
          </p:nvPr>
        </p:nvSpPr>
        <p:spPr>
          <a:xfrm>
            <a:off x="0" y="1700250"/>
            <a:ext cx="2592300" cy="1743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Use SAT Solver to prove </a:t>
            </a:r>
            <a:br>
              <a:rPr lang="sv-SE"/>
            </a:br>
            <a:r>
              <a:rPr lang="sv-SE"/>
              <a:t>φ</a:t>
            </a:r>
            <a:r>
              <a:rPr baseline="-25000" lang="sv-SE"/>
              <a:t>right</a:t>
            </a:r>
            <a:r>
              <a:rPr lang="sv-SE"/>
              <a:t> ⇔ φ</a:t>
            </a:r>
            <a:r>
              <a:rPr baseline="-25000" lang="sv-SE"/>
              <a:t>left</a:t>
            </a:r>
            <a:endParaRPr baseline="-25000"/>
          </a:p>
        </p:txBody>
      </p:sp>
      <p:pic>
        <p:nvPicPr>
          <p:cNvPr id="473" name="Google Shape;473;p56"/>
          <p:cNvPicPr preferRelativeResize="0"/>
          <p:nvPr/>
        </p:nvPicPr>
        <p:blipFill>
          <a:blip r:embed="rId3">
            <a:alphaModFix/>
          </a:blip>
          <a:stretch>
            <a:fillRect/>
          </a:stretch>
        </p:blipFill>
        <p:spPr>
          <a:xfrm>
            <a:off x="2592338" y="1177413"/>
            <a:ext cx="6257925" cy="1838325"/>
          </a:xfrm>
          <a:prstGeom prst="rect">
            <a:avLst/>
          </a:prstGeom>
          <a:noFill/>
          <a:ln>
            <a:noFill/>
          </a:ln>
        </p:spPr>
      </p:pic>
      <p:pic>
        <p:nvPicPr>
          <p:cNvPr id="474" name="Google Shape;474;p56"/>
          <p:cNvPicPr preferRelativeResize="0"/>
          <p:nvPr/>
        </p:nvPicPr>
        <p:blipFill>
          <a:blip r:embed="rId4">
            <a:alphaModFix/>
          </a:blip>
          <a:stretch>
            <a:fillRect/>
          </a:stretch>
        </p:blipFill>
        <p:spPr>
          <a:xfrm>
            <a:off x="2285938" y="3221550"/>
            <a:ext cx="6315075" cy="1200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1" name="Google Shape;481;p5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Feature-to-Code Mappings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8" name="Google Shape;488;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Feature-To-Code Mappings</a:t>
            </a:r>
            <a:endParaRPr/>
          </a:p>
        </p:txBody>
      </p:sp>
      <p:sp>
        <p:nvSpPr>
          <p:cNvPr id="489" name="Google Shape;489;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Feature models describe the problem space.</a:t>
            </a:r>
            <a:endParaRPr/>
          </a:p>
          <a:p>
            <a:pPr indent="-393700" lvl="0" marL="457200" rtl="0" algn="l">
              <a:spcBef>
                <a:spcPts val="1000"/>
              </a:spcBef>
              <a:spcAft>
                <a:spcPts val="0"/>
              </a:spcAft>
              <a:buSzPts val="2600"/>
              <a:buChar char="•"/>
            </a:pPr>
            <a:r>
              <a:rPr lang="sv-SE"/>
              <a:t>Models are implemented in source code.</a:t>
            </a:r>
            <a:endParaRPr/>
          </a:p>
          <a:p>
            <a:pPr indent="-393700" lvl="0" marL="457200" rtl="0" algn="l">
              <a:spcBef>
                <a:spcPts val="1000"/>
              </a:spcBef>
              <a:spcAft>
                <a:spcPts val="0"/>
              </a:spcAft>
              <a:buSzPts val="2600"/>
              <a:buChar char="•"/>
            </a:pPr>
            <a:r>
              <a:rPr lang="sv-SE"/>
              <a:t>Similar analyses can examine mapping of feature models to code.</a:t>
            </a:r>
            <a:endParaRPr/>
          </a:p>
          <a:p>
            <a:pPr indent="-368300" lvl="1" marL="914400" rtl="0" algn="l">
              <a:spcBef>
                <a:spcPts val="500"/>
              </a:spcBef>
              <a:spcAft>
                <a:spcPts val="0"/>
              </a:spcAft>
              <a:buSzPts val="2200"/>
              <a:buChar char="•"/>
            </a:pPr>
            <a:r>
              <a:rPr lang="sv-SE"/>
              <a:t>Which code assets are never used?</a:t>
            </a:r>
            <a:endParaRPr/>
          </a:p>
          <a:p>
            <a:pPr indent="-368300" lvl="1" marL="914400" rtl="0" algn="l">
              <a:spcBef>
                <a:spcPts val="500"/>
              </a:spcBef>
              <a:spcAft>
                <a:spcPts val="0"/>
              </a:spcAft>
              <a:buSzPts val="2200"/>
              <a:buChar char="•"/>
            </a:pPr>
            <a:r>
              <a:rPr lang="sv-SE"/>
              <a:t>Which code assets are always used?</a:t>
            </a:r>
            <a:endParaRPr/>
          </a:p>
          <a:p>
            <a:pPr indent="-368300" lvl="1" marL="914400" rtl="0" algn="l">
              <a:spcBef>
                <a:spcPts val="500"/>
              </a:spcBef>
              <a:spcAft>
                <a:spcPts val="0"/>
              </a:spcAft>
              <a:buSzPts val="2200"/>
              <a:buChar char="•"/>
            </a:pPr>
            <a:r>
              <a:rPr lang="sv-SE"/>
              <a:t>Which features have no influence on product portfolio?</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6" name="Google Shape;496;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Dead Code</a:t>
            </a:r>
            <a:endParaRPr/>
          </a:p>
        </p:txBody>
      </p:sp>
      <p:sp>
        <p:nvSpPr>
          <p:cNvPr id="497" name="Google Shape;497;p59"/>
          <p:cNvSpPr txBox="1"/>
          <p:nvPr>
            <p:ph idx="1" type="body"/>
          </p:nvPr>
        </p:nvSpPr>
        <p:spPr>
          <a:xfrm>
            <a:off x="468895" y="1282400"/>
            <a:ext cx="38718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Features that can </a:t>
            </a:r>
            <a:br>
              <a:rPr lang="sv-SE" sz="2400"/>
            </a:br>
            <a:r>
              <a:rPr lang="sv-SE" sz="2400"/>
              <a:t>never be incorporated.</a:t>
            </a:r>
            <a:endParaRPr sz="2400"/>
          </a:p>
          <a:p>
            <a:pPr indent="-381000" lvl="0" marL="457200" rtl="0" algn="l">
              <a:spcBef>
                <a:spcPts val="1000"/>
              </a:spcBef>
              <a:spcAft>
                <a:spcPts val="0"/>
              </a:spcAft>
              <a:buSzPts val="2400"/>
              <a:buChar char="•"/>
            </a:pPr>
            <a:r>
              <a:rPr lang="sv-SE" sz="2400"/>
              <a:t>Feature B, in the code,</a:t>
            </a:r>
            <a:br>
              <a:rPr lang="sv-SE" sz="2400"/>
            </a:br>
            <a:r>
              <a:rPr lang="sv-SE" sz="2400"/>
              <a:t>required Feature A to</a:t>
            </a:r>
            <a:br>
              <a:rPr lang="sv-SE" sz="2400"/>
            </a:br>
            <a:r>
              <a:rPr lang="sv-SE" sz="2400"/>
              <a:t>also be selected.</a:t>
            </a:r>
            <a:endParaRPr sz="2400"/>
          </a:p>
          <a:p>
            <a:pPr indent="-381000" lvl="0" marL="457200" rtl="0" algn="l">
              <a:spcBef>
                <a:spcPts val="1000"/>
              </a:spcBef>
              <a:spcAft>
                <a:spcPts val="0"/>
              </a:spcAft>
              <a:buSzPts val="2400"/>
              <a:buChar char="•"/>
            </a:pPr>
            <a:r>
              <a:rPr lang="sv-SE" sz="2400"/>
              <a:t>Model states that A </a:t>
            </a:r>
            <a:br>
              <a:rPr lang="sv-SE" sz="2400"/>
            </a:br>
            <a:r>
              <a:rPr lang="sv-SE" sz="2400"/>
              <a:t>and B are mutually exclusive.</a:t>
            </a:r>
            <a:endParaRPr sz="2400"/>
          </a:p>
        </p:txBody>
      </p:sp>
      <p:pic>
        <p:nvPicPr>
          <p:cNvPr id="498" name="Google Shape;498;p59"/>
          <p:cNvPicPr preferRelativeResize="0"/>
          <p:nvPr/>
        </p:nvPicPr>
        <p:blipFill>
          <a:blip r:embed="rId3">
            <a:alphaModFix/>
          </a:blip>
          <a:stretch>
            <a:fillRect/>
          </a:stretch>
        </p:blipFill>
        <p:spPr>
          <a:xfrm>
            <a:off x="4173528" y="1282403"/>
            <a:ext cx="4905275" cy="20291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5" name="Google Shape;505;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Presence Conditions</a:t>
            </a:r>
            <a:endParaRPr/>
          </a:p>
          <a:p>
            <a:pPr indent="0" lvl="0" marL="0" rtl="0" algn="l">
              <a:spcBef>
                <a:spcPts val="0"/>
              </a:spcBef>
              <a:spcAft>
                <a:spcPts val="0"/>
              </a:spcAft>
              <a:buNone/>
            </a:pPr>
            <a:r>
              <a:t/>
            </a:r>
            <a:endParaRPr/>
          </a:p>
        </p:txBody>
      </p:sp>
      <p:sp>
        <p:nvSpPr>
          <p:cNvPr id="506" name="Google Shape;506;p60"/>
          <p:cNvSpPr txBox="1"/>
          <p:nvPr>
            <p:ph idx="1" type="body"/>
          </p:nvPr>
        </p:nvSpPr>
        <p:spPr>
          <a:xfrm>
            <a:off x="468895" y="1282400"/>
            <a:ext cx="38718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Describes the set of products containing a code fragment.</a:t>
            </a:r>
            <a:endParaRPr sz="2400"/>
          </a:p>
          <a:p>
            <a:pPr indent="-381000" lvl="0" marL="457200" rtl="0" algn="l">
              <a:spcBef>
                <a:spcPts val="1000"/>
              </a:spcBef>
              <a:spcAft>
                <a:spcPts val="0"/>
              </a:spcAft>
              <a:buSzPts val="2400"/>
              <a:buChar char="•"/>
            </a:pPr>
            <a:r>
              <a:rPr b="1" lang="sv-SE" sz="2400"/>
              <a:t>pc(c) = </a:t>
            </a:r>
            <a:r>
              <a:rPr b="1" lang="sv-SE" sz="2200"/>
              <a:t>(conditions for </a:t>
            </a:r>
            <a:br>
              <a:rPr b="1" lang="sv-SE" sz="2200"/>
            </a:br>
            <a:r>
              <a:rPr b="1" lang="sv-SE" sz="2200"/>
              <a:t>c to be included in a product)</a:t>
            </a:r>
            <a:endParaRPr b="1" sz="2200"/>
          </a:p>
          <a:p>
            <a:pPr indent="-368300" lvl="1" marL="914400" rtl="0" algn="l">
              <a:spcBef>
                <a:spcPts val="500"/>
              </a:spcBef>
              <a:spcAft>
                <a:spcPts val="0"/>
              </a:spcAft>
              <a:buSzPts val="2200"/>
              <a:buChar char="•"/>
            </a:pPr>
            <a:r>
              <a:rPr lang="sv-SE"/>
              <a:t>pc(line 3) = A</a:t>
            </a:r>
            <a:endParaRPr/>
          </a:p>
          <a:p>
            <a:pPr indent="-368300" lvl="1" marL="914400" rtl="0" algn="l">
              <a:spcBef>
                <a:spcPts val="500"/>
              </a:spcBef>
              <a:spcAft>
                <a:spcPts val="0"/>
              </a:spcAft>
              <a:buSzPts val="2200"/>
              <a:buChar char="•"/>
            </a:pPr>
            <a:r>
              <a:rPr lang="sv-SE"/>
              <a:t>pc(line 5) = A ∧ B</a:t>
            </a:r>
            <a:endParaRPr/>
          </a:p>
          <a:p>
            <a:pPr indent="-368300" lvl="1" marL="914400" rtl="0" algn="l">
              <a:spcBef>
                <a:spcPts val="500"/>
              </a:spcBef>
              <a:spcAft>
                <a:spcPts val="0"/>
              </a:spcAft>
              <a:buSzPts val="2200"/>
              <a:buChar char="•"/>
            </a:pPr>
            <a:r>
              <a:rPr lang="sv-SE"/>
              <a:t>pc(line 8) = ¬ A</a:t>
            </a:r>
            <a:endParaRPr/>
          </a:p>
        </p:txBody>
      </p:sp>
      <p:pic>
        <p:nvPicPr>
          <p:cNvPr id="507" name="Google Shape;507;p60"/>
          <p:cNvPicPr preferRelativeResize="0"/>
          <p:nvPr/>
        </p:nvPicPr>
        <p:blipFill>
          <a:blip r:embed="rId3">
            <a:alphaModFix/>
          </a:blip>
          <a:stretch>
            <a:fillRect/>
          </a:stretch>
        </p:blipFill>
        <p:spPr>
          <a:xfrm>
            <a:off x="4173528" y="1282403"/>
            <a:ext cx="4905275" cy="2029150"/>
          </a:xfrm>
          <a:prstGeom prst="rect">
            <a:avLst/>
          </a:prstGeom>
          <a:noFill/>
          <a:ln>
            <a:noFill/>
          </a:ln>
        </p:spPr>
      </p:pic>
      <p:sp>
        <p:nvSpPr>
          <p:cNvPr id="508" name="Google Shape;508;p60"/>
          <p:cNvSpPr txBox="1"/>
          <p:nvPr/>
        </p:nvSpPr>
        <p:spPr>
          <a:xfrm>
            <a:off x="4050300" y="3377625"/>
            <a:ext cx="4905300" cy="1233000"/>
          </a:xfrm>
          <a:prstGeom prst="rect">
            <a:avLst/>
          </a:prstGeom>
          <a:noFill/>
          <a:ln>
            <a:noFill/>
          </a:ln>
        </p:spPr>
        <p:txBody>
          <a:bodyPr anchorCtr="0" anchor="t" bIns="91425" lIns="91425" spcFirstLastPara="1" rIns="91425" wrap="square" tIns="91425">
            <a:noAutofit/>
          </a:bodyPr>
          <a:lstStyle/>
          <a:p>
            <a:pPr indent="-368300" lvl="0" marL="457200" rtl="0" algn="l">
              <a:lnSpc>
                <a:spcPct val="90000"/>
              </a:lnSpc>
              <a:spcBef>
                <a:spcPts val="500"/>
              </a:spcBef>
              <a:spcAft>
                <a:spcPts val="0"/>
              </a:spcAft>
              <a:buClr>
                <a:schemeClr val="dk1"/>
              </a:buClr>
              <a:buSzPts val="2200"/>
              <a:buChar char="●"/>
            </a:pPr>
            <a:r>
              <a:rPr lang="sv-SE" sz="2200">
                <a:solidFill>
                  <a:schemeClr val="dk1"/>
                </a:solidFill>
              </a:rPr>
              <a:t>pc(lines 3-5) = A ∧ B</a:t>
            </a:r>
            <a:endParaRPr sz="2200">
              <a:solidFill>
                <a:schemeClr val="dk1"/>
              </a:solidFill>
            </a:endParaRPr>
          </a:p>
          <a:p>
            <a:pPr indent="-368300" lvl="0" marL="457200" rtl="0" algn="l">
              <a:lnSpc>
                <a:spcPct val="90000"/>
              </a:lnSpc>
              <a:spcBef>
                <a:spcPts val="0"/>
              </a:spcBef>
              <a:spcAft>
                <a:spcPts val="0"/>
              </a:spcAft>
              <a:buClr>
                <a:schemeClr val="dk1"/>
              </a:buClr>
              <a:buSzPts val="2200"/>
              <a:buChar char="●"/>
            </a:pPr>
            <a:r>
              <a:rPr lang="sv-SE" sz="2200">
                <a:solidFill>
                  <a:schemeClr val="dk1"/>
                </a:solidFill>
              </a:rPr>
              <a:t>pc(lines 3-8) = A ∧ B ∧ ¬A</a:t>
            </a:r>
            <a:endParaRPr sz="2200">
              <a:solidFill>
                <a:schemeClr val="dk1"/>
              </a:solidFill>
            </a:endParaRPr>
          </a:p>
          <a:p>
            <a:pPr indent="-342900" lvl="1" marL="914400" rtl="0" algn="l">
              <a:lnSpc>
                <a:spcPct val="90000"/>
              </a:lnSpc>
              <a:spcBef>
                <a:spcPts val="0"/>
              </a:spcBef>
              <a:spcAft>
                <a:spcPts val="0"/>
              </a:spcAft>
              <a:buClr>
                <a:schemeClr val="dk1"/>
              </a:buClr>
              <a:buSzPts val="1800"/>
              <a:buChar char="○"/>
            </a:pPr>
            <a:r>
              <a:rPr lang="sv-SE" sz="1800">
                <a:solidFill>
                  <a:schemeClr val="dk1"/>
                </a:solidFill>
              </a:rPr>
              <a:t>(cannot be included in any product)</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15" name="Google Shape;515;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Dead Code</a:t>
            </a:r>
            <a:endParaRPr/>
          </a:p>
        </p:txBody>
      </p:sp>
      <p:sp>
        <p:nvSpPr>
          <p:cNvPr id="516" name="Google Shape;516;p61"/>
          <p:cNvSpPr txBox="1"/>
          <p:nvPr>
            <p:ph idx="1" type="body"/>
          </p:nvPr>
        </p:nvSpPr>
        <p:spPr>
          <a:xfrm>
            <a:off x="468895" y="1282400"/>
            <a:ext cx="38334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Fragment is dead if never included in any product.</a:t>
            </a:r>
            <a:endParaRPr sz="2400"/>
          </a:p>
          <a:p>
            <a:pPr indent="-368300" lvl="1" marL="914400" rtl="0" algn="l">
              <a:spcBef>
                <a:spcPts val="500"/>
              </a:spcBef>
              <a:spcAft>
                <a:spcPts val="0"/>
              </a:spcAft>
              <a:buSzPts val="2200"/>
              <a:buChar char="•"/>
            </a:pPr>
            <a:r>
              <a:rPr lang="sv-SE"/>
              <a:t>φ represents all valid products.</a:t>
            </a:r>
            <a:endParaRPr/>
          </a:p>
          <a:p>
            <a:pPr indent="-368300" lvl="1" marL="914400" rtl="0" algn="l">
              <a:spcBef>
                <a:spcPts val="500"/>
              </a:spcBef>
              <a:spcAft>
                <a:spcPts val="0"/>
              </a:spcAft>
              <a:buSzPts val="2200"/>
              <a:buChar char="•"/>
            </a:pPr>
            <a:r>
              <a:rPr lang="sv-SE"/>
              <a:t>Fragment C is dead iff (</a:t>
            </a:r>
            <a:r>
              <a:rPr b="1" lang="sv-SE"/>
              <a:t>φ ∧ pc(C)) </a:t>
            </a:r>
            <a:r>
              <a:rPr lang="sv-SE"/>
              <a:t>is not satisfiable.</a:t>
            </a:r>
            <a:endParaRPr/>
          </a:p>
        </p:txBody>
      </p:sp>
      <p:pic>
        <p:nvPicPr>
          <p:cNvPr id="517" name="Google Shape;517;p61"/>
          <p:cNvPicPr preferRelativeResize="0"/>
          <p:nvPr/>
        </p:nvPicPr>
        <p:blipFill>
          <a:blip r:embed="rId3">
            <a:alphaModFix/>
          </a:blip>
          <a:stretch>
            <a:fillRect/>
          </a:stretch>
        </p:blipFill>
        <p:spPr>
          <a:xfrm>
            <a:off x="4160678" y="1282403"/>
            <a:ext cx="4905275" cy="2029150"/>
          </a:xfrm>
          <a:prstGeom prst="rect">
            <a:avLst/>
          </a:prstGeom>
          <a:noFill/>
          <a:ln>
            <a:noFill/>
          </a:ln>
        </p:spPr>
      </p:pic>
      <p:sp>
        <p:nvSpPr>
          <p:cNvPr id="518" name="Google Shape;518;p61"/>
          <p:cNvSpPr txBox="1"/>
          <p:nvPr/>
        </p:nvSpPr>
        <p:spPr>
          <a:xfrm>
            <a:off x="5445300" y="1438375"/>
            <a:ext cx="6936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519" name="Google Shape;519;p61"/>
          <p:cNvSpPr txBox="1"/>
          <p:nvPr/>
        </p:nvSpPr>
        <p:spPr>
          <a:xfrm>
            <a:off x="5559175" y="1802250"/>
            <a:ext cx="6936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a:t>
            </a:r>
            <a:endParaRPr/>
          </a:p>
        </p:txBody>
      </p:sp>
      <p:sp>
        <p:nvSpPr>
          <p:cNvPr id="520" name="Google Shape;520;p61"/>
          <p:cNvSpPr txBox="1"/>
          <p:nvPr/>
        </p:nvSpPr>
        <p:spPr>
          <a:xfrm>
            <a:off x="5445300" y="2114750"/>
            <a:ext cx="6936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 ∧ B</a:t>
            </a:r>
            <a:endParaRPr/>
          </a:p>
        </p:txBody>
      </p:sp>
      <p:sp>
        <p:nvSpPr>
          <p:cNvPr id="521" name="Google Shape;521;p61"/>
          <p:cNvSpPr txBox="1"/>
          <p:nvPr/>
        </p:nvSpPr>
        <p:spPr>
          <a:xfrm>
            <a:off x="5559175" y="2571750"/>
            <a:ext cx="6936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a:t>
            </a:r>
            <a:endParaRPr/>
          </a:p>
        </p:txBody>
      </p:sp>
      <p:sp>
        <p:nvSpPr>
          <p:cNvPr id="522" name="Google Shape;522;p61"/>
          <p:cNvSpPr txBox="1"/>
          <p:nvPr/>
        </p:nvSpPr>
        <p:spPr>
          <a:xfrm>
            <a:off x="4572000" y="1074500"/>
            <a:ext cx="17466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                pc()</a:t>
            </a:r>
            <a:endParaRPr/>
          </a:p>
        </p:txBody>
      </p:sp>
      <p:sp>
        <p:nvSpPr>
          <p:cNvPr id="523" name="Google Shape;523;p61"/>
          <p:cNvSpPr txBox="1"/>
          <p:nvPr/>
        </p:nvSpPr>
        <p:spPr>
          <a:xfrm>
            <a:off x="4404263" y="3403300"/>
            <a:ext cx="4418100" cy="1027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500"/>
              </a:spcBef>
              <a:spcAft>
                <a:spcPts val="0"/>
              </a:spcAft>
              <a:buNone/>
            </a:pPr>
            <a:r>
              <a:rPr b="1" lang="sv-SE" sz="2000">
                <a:solidFill>
                  <a:schemeClr val="dk1"/>
                </a:solidFill>
              </a:rPr>
              <a:t>φ = Program ∧ (A ∨ B) ∧ ¬(A ∧ B)</a:t>
            </a:r>
            <a:endParaRPr b="1" sz="2000">
              <a:solidFill>
                <a:schemeClr val="dk1"/>
              </a:solidFill>
            </a:endParaRPr>
          </a:p>
          <a:p>
            <a:pPr indent="0" lvl="0" marL="0" rtl="0" algn="l">
              <a:lnSpc>
                <a:spcPct val="90000"/>
              </a:lnSpc>
              <a:spcBef>
                <a:spcPts val="500"/>
              </a:spcBef>
              <a:spcAft>
                <a:spcPts val="0"/>
              </a:spcAft>
              <a:buNone/>
            </a:pPr>
            <a:r>
              <a:rPr b="1" lang="sv-SE" sz="2000">
                <a:solidFill>
                  <a:schemeClr val="dk1"/>
                </a:solidFill>
              </a:rPr>
              <a:t>(φ ∧ pc(line 5)) is </a:t>
            </a:r>
            <a:r>
              <a:rPr b="1" lang="sv-SE" sz="2000">
                <a:solidFill>
                  <a:srgbClr val="FF0000"/>
                </a:solidFill>
              </a:rPr>
              <a:t>not satisfiable</a:t>
            </a:r>
            <a:r>
              <a:rPr b="1" lang="sv-SE" sz="2000">
                <a:solidFill>
                  <a:schemeClr val="dk1"/>
                </a:solidFill>
              </a:rPr>
              <a:t>:</a:t>
            </a:r>
            <a:endParaRPr b="1" sz="2000">
              <a:solidFill>
                <a:schemeClr val="dk1"/>
              </a:solidFill>
            </a:endParaRPr>
          </a:p>
          <a:p>
            <a:pPr indent="0" lvl="0" marL="0" rtl="0" algn="l">
              <a:lnSpc>
                <a:spcPct val="90000"/>
              </a:lnSpc>
              <a:spcBef>
                <a:spcPts val="500"/>
              </a:spcBef>
              <a:spcAft>
                <a:spcPts val="0"/>
              </a:spcAft>
              <a:buNone/>
            </a:pPr>
            <a:r>
              <a:rPr b="1" lang="sv-SE" sz="1700">
                <a:solidFill>
                  <a:schemeClr val="dk1"/>
                </a:solidFill>
              </a:rPr>
              <a:t>Program ∧ (A ∨ B) ∧ </a:t>
            </a:r>
            <a:r>
              <a:rPr b="1" lang="sv-SE" sz="1700">
                <a:solidFill>
                  <a:srgbClr val="FF0000"/>
                </a:solidFill>
              </a:rPr>
              <a:t>¬(A ∧ B) ∧ (A ∧ B) </a:t>
            </a:r>
            <a:endParaRPr b="1" sz="170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0" name="Google Shape;530;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Mandatory Code</a:t>
            </a:r>
            <a:endParaRPr/>
          </a:p>
        </p:txBody>
      </p:sp>
      <p:sp>
        <p:nvSpPr>
          <p:cNvPr id="531" name="Google Shape;531;p62"/>
          <p:cNvSpPr txBox="1"/>
          <p:nvPr>
            <p:ph idx="1" type="body"/>
          </p:nvPr>
        </p:nvSpPr>
        <p:spPr>
          <a:xfrm>
            <a:off x="468895" y="1282400"/>
            <a:ext cx="38334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Fragment is mandatory if always included in a product.</a:t>
            </a:r>
            <a:endParaRPr sz="2400"/>
          </a:p>
          <a:p>
            <a:pPr indent="-368300" lvl="1" marL="914400" rtl="0" algn="l">
              <a:spcBef>
                <a:spcPts val="500"/>
              </a:spcBef>
              <a:spcAft>
                <a:spcPts val="0"/>
              </a:spcAft>
              <a:buSzPts val="2200"/>
              <a:buChar char="•"/>
            </a:pPr>
            <a:r>
              <a:rPr lang="sv-SE"/>
              <a:t>φ represents all valid products.</a:t>
            </a:r>
            <a:endParaRPr/>
          </a:p>
          <a:p>
            <a:pPr indent="-368300" lvl="1" marL="914400" rtl="0" algn="l">
              <a:spcBef>
                <a:spcPts val="500"/>
              </a:spcBef>
              <a:spcAft>
                <a:spcPts val="0"/>
              </a:spcAft>
              <a:buSzPts val="2200"/>
              <a:buChar char="•"/>
            </a:pPr>
            <a:r>
              <a:rPr lang="sv-SE"/>
              <a:t>Fragment C is </a:t>
            </a:r>
            <a:r>
              <a:rPr lang="sv-SE">
                <a:solidFill>
                  <a:srgbClr val="0000FF"/>
                </a:solidFill>
              </a:rPr>
              <a:t>mandatory</a:t>
            </a:r>
            <a:r>
              <a:rPr lang="sv-SE"/>
              <a:t> iff </a:t>
            </a:r>
            <a:br>
              <a:rPr lang="sv-SE"/>
            </a:br>
            <a:r>
              <a:rPr lang="sv-SE"/>
              <a:t>(</a:t>
            </a:r>
            <a:r>
              <a:rPr b="1" lang="sv-SE"/>
              <a:t>φ ∧ </a:t>
            </a:r>
            <a:r>
              <a:rPr b="1" lang="sv-SE">
                <a:solidFill>
                  <a:srgbClr val="0000FF"/>
                </a:solidFill>
              </a:rPr>
              <a:t>¬pc(C)</a:t>
            </a:r>
            <a:r>
              <a:rPr b="1" lang="sv-SE"/>
              <a:t>) </a:t>
            </a:r>
            <a:br>
              <a:rPr b="1" lang="sv-SE"/>
            </a:br>
            <a:r>
              <a:rPr lang="sv-SE"/>
              <a:t>is </a:t>
            </a:r>
            <a:r>
              <a:rPr b="1" lang="sv-SE"/>
              <a:t>not </a:t>
            </a:r>
            <a:r>
              <a:rPr lang="sv-SE"/>
              <a:t>satisfiable.</a:t>
            </a:r>
            <a:endParaRPr/>
          </a:p>
        </p:txBody>
      </p:sp>
      <p:pic>
        <p:nvPicPr>
          <p:cNvPr id="532" name="Google Shape;532;p62"/>
          <p:cNvPicPr preferRelativeResize="0"/>
          <p:nvPr/>
        </p:nvPicPr>
        <p:blipFill>
          <a:blip r:embed="rId3">
            <a:alphaModFix/>
          </a:blip>
          <a:stretch>
            <a:fillRect/>
          </a:stretch>
        </p:blipFill>
        <p:spPr>
          <a:xfrm>
            <a:off x="4507250" y="858575"/>
            <a:ext cx="4372200" cy="2565032"/>
          </a:xfrm>
          <a:prstGeom prst="rect">
            <a:avLst/>
          </a:prstGeom>
          <a:noFill/>
          <a:ln>
            <a:noFill/>
          </a:ln>
        </p:spPr>
      </p:pic>
      <p:sp>
        <p:nvSpPr>
          <p:cNvPr id="533" name="Google Shape;533;p62"/>
          <p:cNvSpPr txBox="1"/>
          <p:nvPr/>
        </p:nvSpPr>
        <p:spPr>
          <a:xfrm>
            <a:off x="5252650" y="3685850"/>
            <a:ext cx="3223500" cy="1076700"/>
          </a:xfrm>
          <a:prstGeom prst="rect">
            <a:avLst/>
          </a:prstGeom>
          <a:noFill/>
          <a:ln cap="flat" cmpd="sng" w="19050">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sv-SE" sz="1800"/>
              <a:t>If code implemented correctly, the fragment for EdgeType will be mandatory.</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39" name="Google Shape;539;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Feature Models can be expressed using propositional logic formulae (φ).</a:t>
            </a:r>
            <a:endParaRPr/>
          </a:p>
          <a:p>
            <a:pPr indent="-368300" lvl="1" marL="914400" rtl="0" algn="l">
              <a:spcBef>
                <a:spcPts val="500"/>
              </a:spcBef>
              <a:spcAft>
                <a:spcPts val="0"/>
              </a:spcAft>
              <a:buSzPts val="2200"/>
              <a:buChar char="•"/>
            </a:pPr>
            <a:r>
              <a:rPr lang="sv-SE"/>
              <a:t>Based on model and cross-tree constaints.</a:t>
            </a:r>
            <a:endParaRPr/>
          </a:p>
          <a:p>
            <a:pPr indent="-393700" lvl="0" marL="457200" rtl="0" algn="l">
              <a:spcBef>
                <a:spcPts val="1000"/>
              </a:spcBef>
              <a:spcAft>
                <a:spcPts val="0"/>
              </a:spcAft>
              <a:buSzPts val="2600"/>
              <a:buChar char="•"/>
            </a:pPr>
            <a:r>
              <a:rPr lang="sv-SE"/>
              <a:t>Valid feature selections result in (φ = true).</a:t>
            </a:r>
            <a:endParaRPr/>
          </a:p>
          <a:p>
            <a:pPr indent="-393700" lvl="0" marL="457200" rtl="0" algn="l">
              <a:spcBef>
                <a:spcPts val="1000"/>
              </a:spcBef>
              <a:spcAft>
                <a:spcPts val="0"/>
              </a:spcAft>
              <a:buSzPts val="2600"/>
              <a:buChar char="•"/>
            </a:pPr>
            <a:r>
              <a:rPr lang="sv-SE"/>
              <a:t>SAT Solvers can identify valid configurations.</a:t>
            </a:r>
            <a:endParaRPr/>
          </a:p>
          <a:p>
            <a:pPr indent="-368300" lvl="1" marL="914400" rtl="0" algn="l">
              <a:spcBef>
                <a:spcPts val="500"/>
              </a:spcBef>
              <a:spcAft>
                <a:spcPts val="0"/>
              </a:spcAft>
              <a:buSzPts val="2200"/>
              <a:buChar char="•"/>
            </a:pPr>
            <a:r>
              <a:rPr lang="sv-SE"/>
              <a:t>If none can be found, the model is inconsistent.</a:t>
            </a:r>
            <a:endParaRPr/>
          </a:p>
          <a:p>
            <a:pPr indent="-368300" lvl="1" marL="914400" rtl="0" algn="l">
              <a:spcBef>
                <a:spcPts val="500"/>
              </a:spcBef>
              <a:spcAft>
                <a:spcPts val="0"/>
              </a:spcAft>
              <a:buSzPts val="2200"/>
              <a:buChar char="•"/>
            </a:pPr>
            <a:r>
              <a:rPr lang="sv-SE"/>
              <a:t>Enables many different model analyses.</a:t>
            </a:r>
            <a:endParaRPr sz="2800"/>
          </a:p>
        </p:txBody>
      </p:sp>
      <p:sp>
        <p:nvSpPr>
          <p:cNvPr id="540" name="Google Shape;540;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2" name="Google Shape;122;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Valid Feature Selection</a:t>
            </a:r>
            <a:endParaRPr/>
          </a:p>
        </p:txBody>
      </p:sp>
      <p:sp>
        <p:nvSpPr>
          <p:cNvPr id="123" name="Google Shape;123;p19"/>
          <p:cNvSpPr txBox="1"/>
          <p:nvPr>
            <p:ph idx="1" type="body"/>
          </p:nvPr>
        </p:nvSpPr>
        <p:spPr>
          <a:xfrm>
            <a:off x="468897" y="1282400"/>
            <a:ext cx="5403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Translate model into a propositional formula  φ.</a:t>
            </a:r>
            <a:endParaRPr/>
          </a:p>
          <a:p>
            <a:pPr indent="-393700" lvl="0" marL="457200" rtl="0" algn="l">
              <a:spcBef>
                <a:spcPts val="1000"/>
              </a:spcBef>
              <a:spcAft>
                <a:spcPts val="0"/>
              </a:spcAft>
              <a:buSzPts val="2600"/>
              <a:buChar char="•"/>
            </a:pPr>
            <a:r>
              <a:rPr lang="sv-SE"/>
              <a:t>Assign </a:t>
            </a:r>
            <a:r>
              <a:rPr lang="sv-SE">
                <a:latin typeface="Consolas"/>
                <a:ea typeface="Consolas"/>
                <a:cs typeface="Consolas"/>
                <a:sym typeface="Consolas"/>
              </a:rPr>
              <a:t>true</a:t>
            </a:r>
            <a:r>
              <a:rPr lang="sv-SE"/>
              <a:t> to each selected feature, </a:t>
            </a:r>
            <a:r>
              <a:rPr lang="sv-SE">
                <a:latin typeface="Consolas"/>
                <a:ea typeface="Consolas"/>
                <a:cs typeface="Consolas"/>
                <a:sym typeface="Consolas"/>
              </a:rPr>
              <a:t>false </a:t>
            </a:r>
            <a:r>
              <a:rPr lang="sv-SE"/>
              <a:t>to rest.</a:t>
            </a:r>
            <a:endParaRPr/>
          </a:p>
          <a:p>
            <a:pPr indent="-393700" lvl="0" marL="457200" rtl="0" algn="l">
              <a:spcBef>
                <a:spcPts val="1000"/>
              </a:spcBef>
              <a:spcAft>
                <a:spcPts val="0"/>
              </a:spcAft>
              <a:buSzPts val="2600"/>
              <a:buChar char="•"/>
            </a:pPr>
            <a:r>
              <a:rPr lang="sv-SE"/>
              <a:t>Assess whether φ is </a:t>
            </a:r>
            <a:r>
              <a:rPr lang="sv-SE">
                <a:latin typeface="Consolas"/>
                <a:ea typeface="Consolas"/>
                <a:cs typeface="Consolas"/>
                <a:sym typeface="Consolas"/>
              </a:rPr>
              <a:t>true</a:t>
            </a:r>
            <a:r>
              <a:rPr lang="sv-SE"/>
              <a:t>. </a:t>
            </a:r>
            <a:endParaRPr/>
          </a:p>
          <a:p>
            <a:pPr indent="-368300" lvl="1" marL="914400" rtl="0" algn="l">
              <a:spcBef>
                <a:spcPts val="500"/>
              </a:spcBef>
              <a:spcAft>
                <a:spcPts val="0"/>
              </a:spcAft>
              <a:buSzPts val="2200"/>
              <a:buChar char="•"/>
            </a:pPr>
            <a:r>
              <a:rPr lang="sv-SE"/>
              <a:t>If yes, valid selection.</a:t>
            </a:r>
            <a:endParaRPr/>
          </a:p>
        </p:txBody>
      </p:sp>
      <p:pic>
        <p:nvPicPr>
          <p:cNvPr id="124" name="Google Shape;124;p19"/>
          <p:cNvPicPr preferRelativeResize="0"/>
          <p:nvPr/>
        </p:nvPicPr>
        <p:blipFill>
          <a:blip r:embed="rId3">
            <a:alphaModFix/>
          </a:blip>
          <a:stretch>
            <a:fillRect/>
          </a:stretch>
        </p:blipFill>
        <p:spPr>
          <a:xfrm>
            <a:off x="5959300" y="1437577"/>
            <a:ext cx="2843700" cy="19346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7" name="Google Shape;547;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548" name="Google Shape;548;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Feature-Model Analysis</a:t>
            </a:r>
            <a:endParaRPr sz="2500"/>
          </a:p>
          <a:p>
            <a:pPr indent="-361950" lvl="1" marL="914400" rtl="0" algn="l">
              <a:spcBef>
                <a:spcPts val="500"/>
              </a:spcBef>
              <a:spcAft>
                <a:spcPts val="0"/>
              </a:spcAft>
              <a:buSzPts val="2100"/>
              <a:buChar char="•"/>
            </a:pPr>
            <a:r>
              <a:rPr lang="sv-SE" sz="2100"/>
              <a:t>Check properties of model are true.</a:t>
            </a:r>
            <a:endParaRPr sz="2100"/>
          </a:p>
          <a:p>
            <a:pPr indent="-361950" lvl="1" marL="914400" rtl="0" algn="l">
              <a:spcBef>
                <a:spcPts val="500"/>
              </a:spcBef>
              <a:spcAft>
                <a:spcPts val="0"/>
              </a:spcAft>
              <a:buSzPts val="2100"/>
              <a:buChar char="•"/>
            </a:pPr>
            <a:r>
              <a:rPr lang="sv-SE" sz="2100"/>
              <a:t>Dead and mandatory features</a:t>
            </a:r>
            <a:endParaRPr sz="2100"/>
          </a:p>
          <a:p>
            <a:pPr indent="-361950" lvl="1" marL="914400" rtl="0" algn="l">
              <a:spcBef>
                <a:spcPts val="500"/>
              </a:spcBef>
              <a:spcAft>
                <a:spcPts val="0"/>
              </a:spcAft>
              <a:buSzPts val="2100"/>
              <a:buChar char="•"/>
            </a:pPr>
            <a:r>
              <a:rPr lang="sv-SE" sz="2100"/>
              <a:t>Effects of partial selections</a:t>
            </a:r>
            <a:endParaRPr sz="2100"/>
          </a:p>
          <a:p>
            <a:pPr indent="-361950" lvl="1" marL="914400" rtl="0" algn="l">
              <a:spcBef>
                <a:spcPts val="500"/>
              </a:spcBef>
              <a:spcAft>
                <a:spcPts val="0"/>
              </a:spcAft>
              <a:buSzPts val="2100"/>
              <a:buChar char="•"/>
            </a:pPr>
            <a:r>
              <a:rPr lang="sv-SE" sz="2100"/>
              <a:t>Comparisons between two models </a:t>
            </a:r>
            <a:endParaRPr sz="2100"/>
          </a:p>
          <a:p>
            <a:pPr indent="-387350" lvl="0" marL="457200" rtl="0" algn="l">
              <a:spcBef>
                <a:spcPts val="1000"/>
              </a:spcBef>
              <a:spcAft>
                <a:spcPts val="0"/>
              </a:spcAft>
              <a:buSzPts val="2500"/>
              <a:buChar char="•"/>
            </a:pPr>
            <a:r>
              <a:rPr lang="sv-SE" sz="2500"/>
              <a:t>Mapping of models and code</a:t>
            </a:r>
            <a:endParaRPr sz="2500"/>
          </a:p>
          <a:p>
            <a:pPr indent="-361950" lvl="1" marL="914400" rtl="0" algn="l">
              <a:spcBef>
                <a:spcPts val="500"/>
              </a:spcBef>
              <a:spcAft>
                <a:spcPts val="0"/>
              </a:spcAft>
              <a:buSzPts val="2100"/>
              <a:buChar char="•"/>
            </a:pPr>
            <a:r>
              <a:rPr lang="sv-SE" sz="2100"/>
              <a:t>Dead and mandatory code</a:t>
            </a:r>
            <a:endParaRPr sz="21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554" name="Google Shape;554;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Variability Implementation </a:t>
            </a:r>
            <a:endParaRPr/>
          </a:p>
          <a:p>
            <a:pPr indent="0" lvl="0" marL="45720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1</a:t>
            </a:r>
            <a:endParaRPr/>
          </a:p>
          <a:p>
            <a:pPr indent="-368300" lvl="1" marL="914400" rtl="0" algn="l">
              <a:spcBef>
                <a:spcPts val="500"/>
              </a:spcBef>
              <a:spcAft>
                <a:spcPts val="0"/>
              </a:spcAft>
              <a:buSzPts val="2200"/>
              <a:buChar char="•"/>
            </a:pPr>
            <a:r>
              <a:rPr lang="sv-SE"/>
              <a:t>Due November 14</a:t>
            </a:r>
            <a:endParaRPr/>
          </a:p>
          <a:p>
            <a:pPr indent="-368300" lvl="1" marL="914400" rtl="0" algn="l">
              <a:spcBef>
                <a:spcPts val="500"/>
              </a:spcBef>
              <a:spcAft>
                <a:spcPts val="0"/>
              </a:spcAft>
              <a:buSzPts val="2200"/>
              <a:buChar char="•"/>
            </a:pPr>
            <a:r>
              <a:rPr lang="sv-SE"/>
              <a:t>Reach out to supervisors (and me) with questions</a:t>
            </a:r>
            <a:endParaRPr/>
          </a:p>
          <a:p>
            <a:pPr indent="-393700" lvl="0" marL="457200" rtl="0" algn="l">
              <a:spcBef>
                <a:spcPts val="1000"/>
              </a:spcBef>
              <a:spcAft>
                <a:spcPts val="0"/>
              </a:spcAft>
              <a:buSzPts val="2600"/>
              <a:buChar char="•"/>
            </a:pPr>
            <a:r>
              <a:rPr lang="sv-SE"/>
              <a:t>Assignment 2</a:t>
            </a:r>
            <a:endParaRPr/>
          </a:p>
          <a:p>
            <a:pPr indent="-368300" lvl="1" marL="914400" rtl="0" algn="l">
              <a:spcBef>
                <a:spcPts val="500"/>
              </a:spcBef>
              <a:spcAft>
                <a:spcPts val="0"/>
              </a:spcAft>
              <a:buSzPts val="2200"/>
              <a:buChar char="•"/>
            </a:pPr>
            <a:r>
              <a:rPr lang="sv-SE"/>
              <a:t>Due November 21</a:t>
            </a:r>
            <a:endParaRPr/>
          </a:p>
          <a:p>
            <a:pPr indent="-368300" lvl="1" marL="914400" rtl="0" algn="l">
              <a:spcBef>
                <a:spcPts val="500"/>
              </a:spcBef>
              <a:spcAft>
                <a:spcPts val="0"/>
              </a:spcAft>
              <a:buSzPts val="2200"/>
              <a:buChar char="•"/>
            </a:pPr>
            <a:r>
              <a:rPr lang="sv-SE"/>
              <a:t>Feature modelling and analysis for mobile robots</a:t>
            </a:r>
            <a:endParaRPr/>
          </a:p>
        </p:txBody>
      </p:sp>
      <p:sp>
        <p:nvSpPr>
          <p:cNvPr id="555" name="Google Shape;555;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1" name="Google Shape;131;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132" name="Google Shape;132;p20"/>
          <p:cNvPicPr preferRelativeResize="0"/>
          <p:nvPr/>
        </p:nvPicPr>
        <p:blipFill>
          <a:blip r:embed="rId3">
            <a:alphaModFix/>
          </a:blip>
          <a:stretch>
            <a:fillRect/>
          </a:stretch>
        </p:blipFill>
        <p:spPr>
          <a:xfrm>
            <a:off x="1458450" y="1219250"/>
            <a:ext cx="6227093" cy="3653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9" name="Google Shape;139;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Graph Library</a:t>
            </a:r>
            <a:endParaRPr/>
          </a:p>
        </p:txBody>
      </p:sp>
      <p:pic>
        <p:nvPicPr>
          <p:cNvPr id="140" name="Google Shape;140;p21"/>
          <p:cNvPicPr preferRelativeResize="0"/>
          <p:nvPr/>
        </p:nvPicPr>
        <p:blipFill>
          <a:blip r:embed="rId3">
            <a:alphaModFix/>
          </a:blip>
          <a:stretch>
            <a:fillRect/>
          </a:stretch>
        </p:blipFill>
        <p:spPr>
          <a:xfrm>
            <a:off x="107075" y="1181375"/>
            <a:ext cx="6227093" cy="3653225"/>
          </a:xfrm>
          <a:prstGeom prst="rect">
            <a:avLst/>
          </a:prstGeom>
          <a:noFill/>
          <a:ln>
            <a:noFill/>
          </a:ln>
        </p:spPr>
      </p:pic>
      <p:sp>
        <p:nvSpPr>
          <p:cNvPr id="141" name="Google Shape;141;p21"/>
          <p:cNvSpPr txBox="1"/>
          <p:nvPr/>
        </p:nvSpPr>
        <p:spPr>
          <a:xfrm>
            <a:off x="4660400" y="1282400"/>
            <a:ext cx="43953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800"/>
              <a:t>Selection: </a:t>
            </a:r>
            <a:endParaRPr b="1" sz="1800"/>
          </a:p>
          <a:p>
            <a:pPr indent="0" lvl="0" marL="0" rtl="0" algn="l">
              <a:spcBef>
                <a:spcPts val="0"/>
              </a:spcBef>
              <a:spcAft>
                <a:spcPts val="0"/>
              </a:spcAft>
              <a:buNone/>
            </a:pPr>
            <a:r>
              <a:rPr b="1" lang="sv-SE" sz="1800"/>
              <a:t>{GraphLibrary, EdgeType, Directed}</a:t>
            </a:r>
            <a:endParaRPr b="1" sz="1800"/>
          </a:p>
        </p:txBody>
      </p:sp>
      <p:sp>
        <p:nvSpPr>
          <p:cNvPr id="142" name="Google Shape;142;p21"/>
          <p:cNvSpPr/>
          <p:nvPr/>
        </p:nvSpPr>
        <p:spPr>
          <a:xfrm>
            <a:off x="107075" y="1970275"/>
            <a:ext cx="5999100" cy="102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sv-SE" sz="1800">
                <a:solidFill>
                  <a:schemeClr val="dk1"/>
                </a:solidFill>
                <a:latin typeface="Consolas"/>
                <a:ea typeface="Consolas"/>
                <a:cs typeface="Consolas"/>
                <a:sym typeface="Consolas"/>
              </a:rPr>
              <a:t>φ = T ∧ T ∧ (T ∨ F) ∧ ￢(T ∧ F)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((F ∨ F ∨ F)⇔ F) ∧ (F ⇒ F)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((F ∨ F) ⇔ F) ∧ ￢(F ∧ F) ∧ (F ⇒ (F ∧ F))</a:t>
            </a:r>
            <a:endParaRPr sz="1800">
              <a:latin typeface="Consolas"/>
              <a:ea typeface="Consolas"/>
              <a:cs typeface="Consolas"/>
              <a:sym typeface="Consolas"/>
            </a:endParaRPr>
          </a:p>
        </p:txBody>
      </p:sp>
      <p:sp>
        <p:nvSpPr>
          <p:cNvPr id="143" name="Google Shape;143;p21"/>
          <p:cNvSpPr/>
          <p:nvPr/>
        </p:nvSpPr>
        <p:spPr>
          <a:xfrm>
            <a:off x="107075" y="2993275"/>
            <a:ext cx="4012200" cy="1023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lang="sv-SE" sz="1800">
                <a:solidFill>
                  <a:schemeClr val="dk1"/>
                </a:solidFill>
                <a:latin typeface="Consolas"/>
                <a:ea typeface="Consolas"/>
                <a:cs typeface="Consolas"/>
                <a:sym typeface="Consolas"/>
              </a:rPr>
              <a:t>φ = T ∧ T ∧ (T) ∧ ￢(F) </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(T) ∧ (T)</a:t>
            </a:r>
            <a:br>
              <a:rPr lang="sv-SE" sz="1800">
                <a:solidFill>
                  <a:schemeClr val="dk1"/>
                </a:solidFill>
                <a:latin typeface="Consolas"/>
                <a:ea typeface="Consolas"/>
                <a:cs typeface="Consolas"/>
                <a:sym typeface="Consolas"/>
              </a:rPr>
            </a:br>
            <a:r>
              <a:rPr lang="sv-SE" sz="1800">
                <a:solidFill>
                  <a:schemeClr val="dk1"/>
                </a:solidFill>
                <a:latin typeface="Consolas"/>
                <a:ea typeface="Consolas"/>
                <a:cs typeface="Consolas"/>
                <a:sym typeface="Consolas"/>
              </a:rPr>
              <a:t>∧ (T) ∧ ￢(F) ∧ (T)</a:t>
            </a:r>
            <a:endParaRPr sz="1800">
              <a:latin typeface="Consolas"/>
              <a:ea typeface="Consolas"/>
              <a:cs typeface="Consolas"/>
              <a:sym typeface="Consolas"/>
            </a:endParaRPr>
          </a:p>
        </p:txBody>
      </p:sp>
      <p:sp>
        <p:nvSpPr>
          <p:cNvPr id="144" name="Google Shape;144;p21"/>
          <p:cNvSpPr/>
          <p:nvPr/>
        </p:nvSpPr>
        <p:spPr>
          <a:xfrm>
            <a:off x="6750175" y="2695750"/>
            <a:ext cx="1358700" cy="13206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1" name="Google Shape;151;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Consistent Feature Models</a:t>
            </a:r>
            <a:endParaRPr/>
          </a:p>
        </p:txBody>
      </p:sp>
      <p:sp>
        <p:nvSpPr>
          <p:cNvPr id="152" name="Google Shape;152;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a:t>
            </a:r>
            <a:r>
              <a:rPr b="1" lang="sv-SE"/>
              <a:t>consistent</a:t>
            </a:r>
            <a:r>
              <a:rPr lang="sv-SE"/>
              <a:t> model has 1+ valid selections.</a:t>
            </a:r>
            <a:endParaRPr/>
          </a:p>
          <a:p>
            <a:pPr indent="-368300" lvl="1" marL="914400" rtl="0" algn="l">
              <a:spcBef>
                <a:spcPts val="500"/>
              </a:spcBef>
              <a:spcAft>
                <a:spcPts val="0"/>
              </a:spcAft>
              <a:buSzPts val="2200"/>
              <a:buChar char="•"/>
            </a:pPr>
            <a:r>
              <a:rPr b="1" lang="sv-SE"/>
              <a:t>Inconsistent</a:t>
            </a:r>
            <a:r>
              <a:rPr lang="sv-SE"/>
              <a:t> models do not have any valid selection.</a:t>
            </a:r>
            <a:endParaRPr/>
          </a:p>
          <a:p>
            <a:pPr indent="-393700" lvl="0" marL="457200" rtl="0" algn="l">
              <a:spcBef>
                <a:spcPts val="1000"/>
              </a:spcBef>
              <a:spcAft>
                <a:spcPts val="0"/>
              </a:spcAft>
              <a:buSzPts val="2600"/>
              <a:buChar char="•"/>
            </a:pPr>
            <a:r>
              <a:rPr lang="sv-SE"/>
              <a:t>Contradictory constraints are common.</a:t>
            </a:r>
            <a:endParaRPr/>
          </a:p>
          <a:p>
            <a:pPr indent="-393700" lvl="0" marL="457200" rtl="0" algn="l">
              <a:spcBef>
                <a:spcPts val="1000"/>
              </a:spcBef>
              <a:spcAft>
                <a:spcPts val="0"/>
              </a:spcAft>
              <a:buSzPts val="2600"/>
              <a:buChar char="•"/>
            </a:pPr>
            <a:r>
              <a:rPr lang="sv-SE"/>
              <a:t>Find feature selection that results in φ = </a:t>
            </a:r>
            <a:r>
              <a:rPr lang="sv-SE">
                <a:latin typeface="Consolas"/>
                <a:ea typeface="Consolas"/>
                <a:cs typeface="Consolas"/>
                <a:sym typeface="Consolas"/>
              </a:rPr>
              <a:t>true</a:t>
            </a:r>
            <a:endParaRPr>
              <a:latin typeface="Consolas"/>
              <a:ea typeface="Consolas"/>
              <a:cs typeface="Consolas"/>
              <a:sym typeface="Consolas"/>
            </a:endParaRPr>
          </a:p>
          <a:p>
            <a:pPr indent="-368300" lvl="1" marL="914400" rtl="0" algn="l">
              <a:spcBef>
                <a:spcPts val="500"/>
              </a:spcBef>
              <a:spcAft>
                <a:spcPts val="0"/>
              </a:spcAft>
              <a:buSzPts val="2200"/>
              <a:buChar char="•"/>
            </a:pPr>
            <a:r>
              <a:rPr lang="sv-SE"/>
              <a:t>NP-complete problem, but SAT solvers can often find solutions quickly.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9" name="Google Shape;159;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 (SAT)</a:t>
            </a:r>
            <a:endParaRPr/>
          </a:p>
        </p:txBody>
      </p:sp>
      <p:sp>
        <p:nvSpPr>
          <p:cNvPr id="160" name="Google Shape;160;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assignments to Boolean variables X</a:t>
            </a:r>
            <a:r>
              <a:rPr baseline="-25000" lang="sv-SE"/>
              <a:t>1</a:t>
            </a:r>
            <a:r>
              <a:rPr lang="sv-SE"/>
              <a:t>,X</a:t>
            </a:r>
            <a:r>
              <a:rPr baseline="-25000" lang="sv-SE"/>
              <a:t>2</a:t>
            </a:r>
            <a:r>
              <a:rPr lang="sv-SE"/>
              <a:t>,...,X</a:t>
            </a:r>
            <a:r>
              <a:rPr baseline="-25000" lang="sv-SE"/>
              <a:t>n</a:t>
            </a:r>
            <a:r>
              <a:rPr lang="sv-SE"/>
              <a:t> that results in expression φ evaluating to true. </a:t>
            </a:r>
            <a:endParaRPr/>
          </a:p>
          <a:p>
            <a:pPr indent="-393700" lvl="0" marL="457200" rtl="0" algn="l">
              <a:spcBef>
                <a:spcPts val="1000"/>
              </a:spcBef>
              <a:spcAft>
                <a:spcPts val="0"/>
              </a:spcAft>
              <a:buSzPts val="2600"/>
              <a:buChar char="•"/>
            </a:pPr>
            <a:r>
              <a:rPr lang="sv-SE"/>
              <a:t>Defined over expressions written in </a:t>
            </a:r>
            <a:r>
              <a:rPr b="1" lang="sv-SE"/>
              <a:t>conjunctive normal form</a:t>
            </a:r>
            <a:r>
              <a:rPr lang="sv-SE"/>
              <a:t>.</a:t>
            </a:r>
            <a:endParaRPr/>
          </a:p>
          <a:p>
            <a:pPr indent="-368300" lvl="1" marL="914400" rtl="0" algn="l">
              <a:spcBef>
                <a:spcPts val="1000"/>
              </a:spcBef>
              <a:spcAft>
                <a:spcPts val="0"/>
              </a:spcAft>
              <a:buSzPts val="2200"/>
              <a:buChar char="•"/>
            </a:pPr>
            <a:r>
              <a:rPr lang="sv-SE"/>
              <a:t>φ = (X</a:t>
            </a:r>
            <a:r>
              <a:rPr baseline="-25000" lang="sv-SE"/>
              <a:t>1</a:t>
            </a:r>
            <a:r>
              <a:rPr lang="sv-SE"/>
              <a:t> ∨ ￢X</a:t>
            </a:r>
            <a:r>
              <a:rPr baseline="-25000" lang="sv-SE"/>
              <a:t>2</a:t>
            </a:r>
            <a:r>
              <a:rPr lang="sv-SE"/>
              <a:t>) ∧ (￢X</a:t>
            </a:r>
            <a:r>
              <a:rPr baseline="-25000" lang="sv-SE"/>
              <a:t>1</a:t>
            </a:r>
            <a:r>
              <a:rPr lang="sv-SE"/>
              <a:t> ∨ X</a:t>
            </a:r>
            <a:r>
              <a:rPr baseline="-25000" lang="sv-SE"/>
              <a:t>2</a:t>
            </a:r>
            <a:r>
              <a:rPr lang="sv-SE"/>
              <a:t>) </a:t>
            </a:r>
            <a:endParaRPr/>
          </a:p>
          <a:p>
            <a:pPr indent="-368300" lvl="1" marL="914400" rtl="0" algn="l">
              <a:spcBef>
                <a:spcPts val="1000"/>
              </a:spcBef>
              <a:spcAft>
                <a:spcPts val="0"/>
              </a:spcAft>
              <a:buSzPts val="2200"/>
              <a:buChar char="•"/>
            </a:pPr>
            <a:r>
              <a:rPr lang="sv-SE"/>
              <a:t>(X</a:t>
            </a:r>
            <a:r>
              <a:rPr baseline="-25000" lang="sv-SE"/>
              <a:t>1</a:t>
            </a:r>
            <a:r>
              <a:rPr lang="sv-SE"/>
              <a:t> ∨ ￢X</a:t>
            </a:r>
            <a:r>
              <a:rPr baseline="-25000" lang="sv-SE"/>
              <a:t>2</a:t>
            </a:r>
            <a:r>
              <a:rPr lang="sv-SE"/>
              <a:t>) is a </a:t>
            </a:r>
            <a:r>
              <a:rPr b="1" lang="sv-SE"/>
              <a:t>clause</a:t>
            </a:r>
            <a:r>
              <a:rPr lang="sv-SE"/>
              <a:t>, made of variables, ￢, ∨ </a:t>
            </a:r>
            <a:endParaRPr/>
          </a:p>
          <a:p>
            <a:pPr indent="-368300" lvl="1" marL="914400" rtl="0" algn="l">
              <a:spcBef>
                <a:spcPts val="1000"/>
              </a:spcBef>
              <a:spcAft>
                <a:spcPts val="0"/>
              </a:spcAft>
              <a:buSzPts val="2200"/>
              <a:buChar char="•"/>
            </a:pPr>
            <a:r>
              <a:rPr lang="sv-SE"/>
              <a:t>Clauses are joined with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