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6" r:id="rId4"/>
    <p:sldMasterId id="2147483657" r:id="rId5"/>
    <p:sldMasterId id="2147483658"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sv-S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 name="Google Shape;6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9660c5376a_0_3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9660c5376a_0_35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sv-SE" sz="1000">
                <a:latin typeface="Arial"/>
                <a:ea typeface="Arial"/>
                <a:cs typeface="Arial"/>
                <a:sym typeface="Arial"/>
              </a:rPr>
              <a:t>Setting up the product line infrastructure is not a goal in itself. The ultimate aim is its exploitation during application engineering. This is also called the instantiation of the variability. As new requirements are captured during application engineering, each requirement must be considered and a decision must be made about its future: should it be part of the platform instead and become a variable part there – or should it just be part of this concrete application? The simplest case is when the product line infrastructure already supports this requirement. Maybe this new featue can become a </a:t>
            </a:r>
            <a:r>
              <a:rPr lang="sv-SE" sz="1000">
                <a:latin typeface="Arial"/>
                <a:ea typeface="Arial"/>
                <a:cs typeface="Arial"/>
                <a:sym typeface="Arial"/>
              </a:rPr>
              <a:t>variant chosen at</a:t>
            </a:r>
            <a:r>
              <a:rPr lang="sv-SE" sz="1000">
                <a:latin typeface="Arial"/>
                <a:ea typeface="Arial"/>
                <a:cs typeface="Arial"/>
                <a:sym typeface="Arial"/>
              </a:rPr>
              <a:t> an existing variation point. In that case, we just need to incorporate it appropriately, so it can be bound at compile-time, run-time, wherever it needs to be incorporated into the concrete application. If the requirement is not supported by the product line infrastructure - maybe it is an entirely new feature, there are three different possibilities: 1) we could drop or replace it. this may sound strange from a customer-satisfaction perspective, but it needs to be decided. the more variabilities we must support, the more difficult the evolution of the infrastructure gets. 2) The new requirement should be integrated with the product line infrastructure - maybe adding a new variation point where we can choose between options to be expanded on in the future. or 3) this is truly something application specific, and not to be part of any future instantiations of this product line.  In Case 2, we step back into the role of domain engineering - implementing this requirement as part of our overall asset portfolio and product line infrastrucute. In the third case, we remain in the application engineering role, developing it as part of this particularp roducrt. </a:t>
            </a:r>
            <a:br>
              <a:rPr lang="sv-SE" sz="1000">
                <a:latin typeface="Arial"/>
                <a:ea typeface="Arial"/>
                <a:cs typeface="Arial"/>
                <a:sym typeface="Arial"/>
              </a:rPr>
            </a:br>
            <a:r>
              <a:rPr lang="sv-SE" sz="1000">
                <a:latin typeface="Arial"/>
                <a:ea typeface="Arial"/>
                <a:cs typeface="Arial"/>
                <a:sym typeface="Arial"/>
              </a:rPr>
              <a:t>Typically, all three cases occur for different requirements in the same system development </a:t>
            </a:r>
            <a:endParaRPr sz="10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sv-SE" sz="1100">
                <a:latin typeface="Arial"/>
                <a:ea typeface="Arial"/>
                <a:cs typeface="Arial"/>
                <a:sym typeface="Arial"/>
              </a:rPr>
              <a:t>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sv-SE" sz="1100">
                <a:latin typeface="Arial"/>
                <a:ea typeface="Arial"/>
                <a:cs typeface="Arial"/>
                <a:sym typeface="Arial"/>
              </a:rPr>
              <a:t>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sv-SE" sz="1100">
                <a:latin typeface="Arial"/>
                <a:ea typeface="Arial"/>
                <a:cs typeface="Arial"/>
                <a:sym typeface="Arial"/>
              </a:rPr>
              <a:t>		</a:t>
            </a:r>
            <a:endParaRPr sz="1100">
              <a:latin typeface="Arial"/>
              <a:ea typeface="Arial"/>
              <a:cs typeface="Arial"/>
              <a:sym typeface="Arial"/>
            </a:endParaRPr>
          </a:p>
          <a:p>
            <a:pPr indent="0" lvl="0" marL="0" rtl="0" algn="l">
              <a:spcBef>
                <a:spcPts val="0"/>
              </a:spcBef>
              <a:spcAft>
                <a:spcPts val="0"/>
              </a:spcAft>
              <a:buNone/>
            </a:pPr>
            <a:r>
              <a:t/>
            </a:r>
            <a:endParaRPr/>
          </a:p>
        </p:txBody>
      </p:sp>
      <p:sp>
        <p:nvSpPr>
          <p:cNvPr id="146" name="Google Shape;146;g9660c5376a_0_35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9660c5376a_0_3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9660c5376a_0_36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sv-SE" sz="1000">
                <a:latin typeface="Arial"/>
                <a:ea typeface="Arial"/>
                <a:cs typeface="Arial"/>
                <a:sym typeface="Arial"/>
              </a:rPr>
              <a:t>While traditional software development focuses on the individual system, product line engineering must need to focus the market as a whole. Because of the long-term investment and planning required to create the underlying asset platform, Product line engineering can only be successful if the product line infrastructure is in the long term an reasonable instrument to bring new products onto the market very efficiently. As a consequence, development decisions for the individual product are always linked to the product line as a whole. Because of this strong linkage, it is important that the major business goals for the product line initiative are well understood. The typical business goals are effort- (and as a result cost-) reduction, as well as time-to-market reduction. Major goals might also be quality-related - reliability improvement or usability improvement. The goal of usability improvement is inherantly  supported as product line engineering inherently supports user interface consistency.</a:t>
            </a:r>
            <a:endParaRPr sz="1000">
              <a:latin typeface="Arial"/>
              <a:ea typeface="Arial"/>
              <a:cs typeface="Arial"/>
              <a:sym typeface="Arial"/>
            </a:endParaRPr>
          </a:p>
          <a:p>
            <a:pPr indent="0" lvl="0" marL="0" rtl="0" algn="l">
              <a:lnSpc>
                <a:spcPct val="115000"/>
              </a:lnSpc>
              <a:spcBef>
                <a:spcPts val="1200"/>
              </a:spcBef>
              <a:spcAft>
                <a:spcPts val="0"/>
              </a:spcAft>
              <a:buNone/>
            </a:pPr>
            <a:r>
              <a:rPr lang="sv-SE" sz="1000">
                <a:latin typeface="Arial"/>
                <a:ea typeface="Arial"/>
                <a:cs typeface="Arial"/>
                <a:sym typeface="Arial"/>
              </a:rPr>
              <a:t>The specific set of goals that provides the basis of a product line engineering effort is going to  influences decisions about when a requirement should be implemented and whether it should be implemented for the product line as a whole or only for a specific product. As a rule of thumb, the break-even from a cost-point of view is typically about three concrete implementations of the system. When three or more  concrete ealisations of a requirement are required, it is usually more cost-effective to implement it once as part of domain engineering - as part of the product line platform. </a:t>
            </a:r>
            <a:endParaRPr sz="1000">
              <a:latin typeface="Arial"/>
              <a:ea typeface="Arial"/>
              <a:cs typeface="Arial"/>
              <a:sym typeface="Arial"/>
            </a:endParaRPr>
          </a:p>
          <a:p>
            <a:pPr indent="0" lvl="0" marL="0" rtl="0" algn="l">
              <a:lnSpc>
                <a:spcPct val="115000"/>
              </a:lnSpc>
              <a:spcBef>
                <a:spcPts val="0"/>
              </a:spcBef>
              <a:spcAft>
                <a:spcPts val="0"/>
              </a:spcAft>
              <a:buNone/>
            </a:pPr>
            <a:r>
              <a:rPr lang="sv-SE" sz="1100">
                <a:latin typeface="Arial"/>
                <a:ea typeface="Arial"/>
                <a:cs typeface="Arial"/>
                <a:sym typeface="Arial"/>
              </a:rPr>
              <a:t>				</a:t>
            </a:r>
            <a:endParaRPr sz="1100">
              <a:latin typeface="Arial"/>
              <a:ea typeface="Arial"/>
              <a:cs typeface="Arial"/>
              <a:sym typeface="Arial"/>
            </a:endParaRPr>
          </a:p>
          <a:p>
            <a:pPr indent="0" lvl="0" marL="0" rtl="0" algn="l">
              <a:lnSpc>
                <a:spcPct val="115000"/>
              </a:lnSpc>
              <a:spcBef>
                <a:spcPts val="0"/>
              </a:spcBef>
              <a:spcAft>
                <a:spcPts val="0"/>
              </a:spcAft>
              <a:buNone/>
            </a:pPr>
            <a:r>
              <a:rPr lang="sv-SE" sz="1100">
                <a:latin typeface="Arial"/>
                <a:ea typeface="Arial"/>
                <a:cs typeface="Arial"/>
                <a:sym typeface="Arial"/>
              </a:rPr>
              <a:t>			</a:t>
            </a:r>
            <a:endParaRPr sz="1100">
              <a:latin typeface="Arial"/>
              <a:ea typeface="Arial"/>
              <a:cs typeface="Arial"/>
              <a:sym typeface="Arial"/>
            </a:endParaRPr>
          </a:p>
          <a:p>
            <a:pPr indent="0" lvl="0" marL="0" rtl="0" algn="l">
              <a:lnSpc>
                <a:spcPct val="115000"/>
              </a:lnSpc>
              <a:spcBef>
                <a:spcPts val="0"/>
              </a:spcBef>
              <a:spcAft>
                <a:spcPts val="0"/>
              </a:spcAft>
              <a:buNone/>
            </a:pPr>
            <a:r>
              <a:rPr lang="sv-SE" sz="1100">
                <a:latin typeface="Arial"/>
                <a:ea typeface="Arial"/>
                <a:cs typeface="Arial"/>
                <a:sym typeface="Arial"/>
              </a:rPr>
              <a:t>		</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sv-SE" sz="1100">
                <a:latin typeface="Arial"/>
                <a:ea typeface="Arial"/>
                <a:cs typeface="Arial"/>
                <a:sym typeface="Arial"/>
              </a:rPr>
              <a:t>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sv-SE" sz="1100">
                <a:latin typeface="Arial"/>
                <a:ea typeface="Arial"/>
                <a:cs typeface="Arial"/>
                <a:sym typeface="Arial"/>
              </a:rPr>
              <a:t>		</a:t>
            </a:r>
            <a:endParaRPr sz="1100">
              <a:latin typeface="Arial"/>
              <a:ea typeface="Arial"/>
              <a:cs typeface="Arial"/>
              <a:sym typeface="Arial"/>
            </a:endParaRPr>
          </a:p>
          <a:p>
            <a:pPr indent="0" lvl="0" marL="0" rtl="0" algn="l">
              <a:spcBef>
                <a:spcPts val="0"/>
              </a:spcBef>
              <a:spcAft>
                <a:spcPts val="0"/>
              </a:spcAft>
              <a:buNone/>
            </a:pPr>
            <a:r>
              <a:t/>
            </a:r>
            <a:endParaRPr/>
          </a:p>
        </p:txBody>
      </p:sp>
      <p:sp>
        <p:nvSpPr>
          <p:cNvPr id="154" name="Google Shape;154;g9660c5376a_0_36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9660c5376a_0_3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9660c5376a_0_37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 business-centric approach to product line engineering means that decisions about which functionality to include in the product line  or a concrete product is based on a economic decisions. This is what we call scoping, and there are three main steps scoping we perform. Together, these determine whether we will develop a product line, and then, what becomes part of that platform. First, </a:t>
            </a:r>
            <a:r>
              <a:rPr lang="sv-SE" sz="1000">
                <a:latin typeface="Arial"/>
                <a:ea typeface="Arial"/>
                <a:cs typeface="Arial"/>
                <a:sym typeface="Arial"/>
              </a:rPr>
              <a:t>Product portfolio planning aims at determining the specific prod- ucts and their functionalities that shall be supported by the product line infrastructure. </a:t>
            </a:r>
            <a:r>
              <a:rPr lang="sv-SE" sz="1100">
                <a:latin typeface="Arial"/>
                <a:ea typeface="Arial"/>
                <a:cs typeface="Arial"/>
                <a:sym typeface="Arial"/>
              </a:rPr>
              <a:t> </a:t>
            </a:r>
            <a:r>
              <a:rPr lang="sv-SE" sz="1000">
                <a:latin typeface="Arial"/>
                <a:ea typeface="Arial"/>
                <a:cs typeface="Arial"/>
                <a:sym typeface="Arial"/>
              </a:rPr>
              <a:t>Here we aim at capturing the products that shall be part of the product line and identifying their main requirements. At this stage, we come up with a first overview of commonalities and variabilities of the products we plan to build. This is the first step at which an optimisation can (and should) occur. This activity is mostly performed from a marketing point of view, but technical aspects come into account as they strongly impact the production cost. This is an overall picture - what products are we going to build, how do they differ from each other?</a:t>
            </a:r>
            <a:endParaRPr sz="1100">
              <a:latin typeface="Arial"/>
              <a:ea typeface="Arial"/>
              <a:cs typeface="Arial"/>
              <a:sym typeface="Arial"/>
            </a:endParaRPr>
          </a:p>
          <a:p>
            <a:pPr indent="0" lvl="0" marL="0" rtl="0" algn="l">
              <a:spcBef>
                <a:spcPts val="0"/>
              </a:spcBef>
              <a:spcAft>
                <a:spcPts val="0"/>
              </a:spcAft>
              <a:buNone/>
            </a:pPr>
            <a:r>
              <a:rPr lang="sv-SE" sz="1000">
                <a:latin typeface="Arial"/>
                <a:ea typeface="Arial"/>
                <a:cs typeface="Arial"/>
                <a:sym typeface="Arial"/>
              </a:rPr>
              <a:t>Domain potential analysis aims at analysing the potential of the product line domain or specific sub-domains to identify whether a promising case for product line engineering exists. </a:t>
            </a:r>
            <a:r>
              <a:rPr lang="sv-SE" sz="1100">
                <a:latin typeface="Arial"/>
                <a:ea typeface="Arial"/>
                <a:cs typeface="Arial"/>
                <a:sym typeface="Arial"/>
              </a:rPr>
              <a:t>Here, we </a:t>
            </a:r>
            <a:r>
              <a:rPr lang="sv-SE" sz="1000">
                <a:latin typeface="Arial"/>
                <a:ea typeface="Arial"/>
                <a:cs typeface="Arial"/>
                <a:sym typeface="Arial"/>
              </a:rPr>
              <a:t>focus on the systematic analysis of an area of functionality to determine whether investing in software product line engineering makes sense. This is sometimes done on the level of the product line as a whole, while other approaches focus on individual areas within the product line. The key issue of this step is always to get a systematic answer to the question of where reuse investments should be focused. In the first place, would we get that return on investment from building a platform. Then, what are the key things we should engineer as part of the product line, and what can be left to the individual products? Finally, asset scoping aims at defining the individual components that shall be built for reuse. In order to adequately define these components, two view- points must be brought together. These are the viewpoints of business and of architecture. The business-centric viewpoint can be addressed by an economic analysis, while the architectural viewpoint looks at this from a technical angle - what makes sense implementation-wise?</a:t>
            </a:r>
            <a:endParaRPr sz="1000">
              <a:latin typeface="Arial"/>
              <a:ea typeface="Arial"/>
              <a:cs typeface="Arial"/>
              <a:sym typeface="Arial"/>
            </a:endParaRPr>
          </a:p>
          <a:p>
            <a:pPr indent="0" lvl="0" marL="0" rtl="0" algn="l">
              <a:lnSpc>
                <a:spcPct val="115000"/>
              </a:lnSpc>
              <a:spcBef>
                <a:spcPts val="0"/>
              </a:spcBef>
              <a:spcAft>
                <a:spcPts val="0"/>
              </a:spcAft>
              <a:buNone/>
            </a:pPr>
            <a:r>
              <a:rPr lang="sv-SE" sz="1100">
                <a:latin typeface="Arial"/>
                <a:ea typeface="Arial"/>
                <a:cs typeface="Arial"/>
                <a:sym typeface="Arial"/>
              </a:rPr>
              <a:t>				</a:t>
            </a:r>
            <a:endParaRPr sz="1100">
              <a:latin typeface="Arial"/>
              <a:ea typeface="Arial"/>
              <a:cs typeface="Arial"/>
              <a:sym typeface="Arial"/>
            </a:endParaRPr>
          </a:p>
          <a:p>
            <a:pPr indent="0" lvl="0" marL="0" rtl="0" algn="l">
              <a:spcBef>
                <a:spcPts val="0"/>
              </a:spcBef>
              <a:spcAft>
                <a:spcPts val="0"/>
              </a:spcAft>
              <a:buNone/>
            </a:pPr>
            <a:r>
              <a:rPr lang="sv-SE" sz="1100">
                <a:latin typeface="Arial"/>
                <a:ea typeface="Arial"/>
                <a:cs typeface="Arial"/>
                <a:sym typeface="Arial"/>
              </a:rPr>
              <a:t>			</a:t>
            </a:r>
            <a:endParaRPr sz="1100">
              <a:latin typeface="Arial"/>
              <a:ea typeface="Arial"/>
              <a:cs typeface="Arial"/>
              <a:sym typeface="Arial"/>
            </a:endParaRPr>
          </a:p>
          <a:p>
            <a:pPr indent="0" lvl="0" marL="0" rtl="0" algn="l">
              <a:spcBef>
                <a:spcPts val="0"/>
              </a:spcBef>
              <a:spcAft>
                <a:spcPts val="0"/>
              </a:spcAft>
              <a:buNone/>
            </a:pPr>
            <a:r>
              <a:rPr lang="sv-SE" sz="1100">
                <a:latin typeface="Arial"/>
                <a:ea typeface="Arial"/>
                <a:cs typeface="Arial"/>
                <a:sym typeface="Arial"/>
              </a:rPr>
              <a:t>		</a:t>
            </a:r>
            <a:endParaRPr sz="1100">
              <a:latin typeface="Arial"/>
              <a:ea typeface="Arial"/>
              <a:cs typeface="Arial"/>
              <a:sym typeface="Arial"/>
            </a:endParaRPr>
          </a:p>
          <a:p>
            <a:pPr indent="0" lvl="0" marL="0" rtl="0" algn="l">
              <a:spcBef>
                <a:spcPts val="0"/>
              </a:spcBef>
              <a:spcAft>
                <a:spcPts val="0"/>
              </a:spcAft>
              <a:buNone/>
            </a:pPr>
            <a:r>
              <a:t/>
            </a:r>
            <a:endParaRPr sz="1000">
              <a:latin typeface="Arial"/>
              <a:ea typeface="Arial"/>
              <a:cs typeface="Arial"/>
              <a:sym typeface="Arial"/>
            </a:endParaRPr>
          </a:p>
        </p:txBody>
      </p:sp>
      <p:sp>
        <p:nvSpPr>
          <p:cNvPr id="163" name="Google Shape;163;g9660c5376a_0_37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9660c5376a_0_3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9660c5376a_0_38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sz="1100">
                <a:latin typeface="Arial"/>
                <a:ea typeface="Arial"/>
                <a:cs typeface="Arial"/>
                <a:sym typeface="Arial"/>
              </a:rPr>
              <a:t>S</a:t>
            </a:r>
            <a:r>
              <a:rPr lang="sv-SE" sz="1000">
                <a:latin typeface="Arial"/>
                <a:ea typeface="Arial"/>
                <a:cs typeface="Arial"/>
                <a:sym typeface="Arial"/>
              </a:rPr>
              <a:t>oftware product line engineering relies on a common product line architecture (also called reference architecture). The central role of a common architecture is a major ingredient of the success of product line engineering compared to other reuse approaches. The reference architecture is designed during domain engineering, in order to provide a coherent picture of the different components that must be developed and to make sure they all follow compatible generic interfaces that can be used throughout the different products. That way, the variants can be swapped at a variation point because they follow the same interface. A common architecture defines a single environment for all components that are used in the individual products . This ensures that there is no need to develop multiple components that address similar functionality, and differ only with respect to the environment they work in.</a:t>
            </a:r>
            <a:r>
              <a:rPr lang="sv-SE" sz="1100">
                <a:latin typeface="Arial"/>
                <a:ea typeface="Arial"/>
                <a:cs typeface="Arial"/>
                <a:sym typeface="Arial"/>
              </a:rPr>
              <a:t>					</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sv-SE" sz="1000">
                <a:latin typeface="Arial"/>
                <a:ea typeface="Arial"/>
                <a:cs typeface="Arial"/>
                <a:sym typeface="Arial"/>
              </a:rPr>
              <a:t>In each application engineering cycle - each time we create a new concrete product- the reference architecture provides the basis for the derivation of the specific product architecture. this product architecture is mainly derived by instantiation of the generic assets. The architectural decomposition provides the basis for work assignment in the development process and for determining how to modify assets to support product-specific requirements. </a:t>
            </a:r>
            <a:r>
              <a:rPr lang="sv-SE" sz="1100">
                <a:latin typeface="Arial"/>
                <a:ea typeface="Arial"/>
                <a:cs typeface="Arial"/>
                <a:sym typeface="Arial"/>
              </a:rPr>
              <a:t>Referenece </a:t>
            </a:r>
            <a:r>
              <a:rPr lang="sv-SE" sz="1000">
                <a:latin typeface="Arial"/>
                <a:ea typeface="Arial"/>
                <a:cs typeface="Arial"/>
                <a:sym typeface="Arial"/>
              </a:rPr>
              <a:t>architectures are the key for the overall success of product line engineering. They make it easy to support and control variability and give you the clear means to control the complexity of the product. </a:t>
            </a:r>
            <a:endParaRPr sz="10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sv-SE" sz="1100">
                <a:latin typeface="Arial"/>
                <a:ea typeface="Arial"/>
                <a:cs typeface="Arial"/>
                <a:sym typeface="Arial"/>
              </a:rPr>
              <a:t>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sv-SE" sz="1100">
                <a:latin typeface="Arial"/>
                <a:ea typeface="Arial"/>
                <a:cs typeface="Arial"/>
                <a:sym typeface="Arial"/>
              </a:rPr>
              <a:t>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sv-SE" sz="1100">
                <a:latin typeface="Arial"/>
                <a:ea typeface="Arial"/>
                <a:cs typeface="Arial"/>
                <a:sym typeface="Arial"/>
              </a:rPr>
              <a:t>		</a:t>
            </a:r>
            <a:endParaRPr sz="1100">
              <a:latin typeface="Arial"/>
              <a:ea typeface="Arial"/>
              <a:cs typeface="Arial"/>
              <a:sym typeface="Arial"/>
            </a:endParaRPr>
          </a:p>
          <a:p>
            <a:pPr indent="0" lvl="0" marL="0" rtl="0" algn="l">
              <a:spcBef>
                <a:spcPts val="0"/>
              </a:spcBef>
              <a:spcAft>
                <a:spcPts val="0"/>
              </a:spcAft>
              <a:buNone/>
            </a:pPr>
            <a:r>
              <a:t/>
            </a:r>
            <a:endParaRPr/>
          </a:p>
        </p:txBody>
      </p:sp>
      <p:sp>
        <p:nvSpPr>
          <p:cNvPr id="171" name="Google Shape;171;g9660c5376a_0_38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9660c5376a_0_1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9660c5376a_0_14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lang="sv-SE" sz="1000">
                <a:latin typeface="Arial"/>
                <a:ea typeface="Arial"/>
                <a:cs typeface="Arial"/>
                <a:sym typeface="Arial"/>
              </a:rPr>
              <a:t>The key difference between traditional single system development and software product line engineering is a fundamental shift of focus: from the individual system and project to the product line. This shift especially implies a shift in strategy. It relies on a fundamental distinction of development for reuse - preparing code with the intention of using it in multiple circumstances - and development with reuse - simply making use of assets. Development FOR reuse follows a process we call domain engineering, with provides a basis for the development of the individual products. This is followed by application engineering - development WITH reuse - which makes use of those assets.</a:t>
            </a:r>
            <a:endParaRPr sz="1000">
              <a:latin typeface="Arial"/>
              <a:ea typeface="Arial"/>
              <a:cs typeface="Arial"/>
              <a:sym typeface="Arial"/>
            </a:endParaRPr>
          </a:p>
          <a:p>
            <a:pPr indent="0" lvl="0" marL="0" rtl="0" algn="l">
              <a:lnSpc>
                <a:spcPct val="115000"/>
              </a:lnSpc>
              <a:spcBef>
                <a:spcPts val="1200"/>
              </a:spcBef>
              <a:spcAft>
                <a:spcPts val="1200"/>
              </a:spcAft>
              <a:buNone/>
            </a:pPr>
            <a:r>
              <a:rPr lang="sv-SE" sz="1000">
                <a:latin typeface="Arial"/>
                <a:ea typeface="Arial"/>
                <a:cs typeface="Arial"/>
                <a:sym typeface="Arial"/>
              </a:rPr>
              <a:t>As opposed to traditional reuse approaches, the product line infrastructure encompasses all assets that are relevant throughout the development life-cycle. The assets cover the whole range from the requirements to architecture and implementation to testing. This range of assets together defines the product line infrastructure. A key distinction of software product line engineering from other reuse approaches is that the various assets themselves contain explicit variability - we plan for the start for variability and customization of assets. For example, the requirements may contain an explicit description of specific requirements that apply only for a certain subset of the products, and we make that clear in the requirements. The individual assets in the product line infrastructure are linked together just like assets in software development. For example, traceability is defined among the individual assets, ideally enabling one to take a requirement and identify all related implementation code and test cases. </a:t>
            </a:r>
            <a:endParaRPr sz="1000">
              <a:latin typeface="Arial"/>
              <a:ea typeface="Arial"/>
              <a:cs typeface="Arial"/>
              <a:sym typeface="Arial"/>
            </a:endParaRPr>
          </a:p>
        </p:txBody>
      </p:sp>
      <p:sp>
        <p:nvSpPr>
          <p:cNvPr id="180" name="Google Shape;180;g9660c5376a_0_14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9660c5376a_0_3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9660c5376a_0_30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1200"/>
              </a:spcAft>
              <a:buNone/>
            </a:pPr>
            <a:r>
              <a:rPr lang="sv-SE" sz="1000">
                <a:latin typeface="Arial"/>
                <a:ea typeface="Arial"/>
                <a:cs typeface="Arial"/>
                <a:sym typeface="Arial"/>
              </a:rPr>
              <a:t>Application engineering (development with reuse) builds the final products on top of the product line infrastructure. Application engineering is strongly driven by the product line infrastructure, which usually contains most of the functionality required for a new product. The variability explicitly modelled in that infrastructue provides the basis for deriving the individual products. Basically, when a new product is developed, an accompanying project is set up. Then requirements are gathered and directly categorised as being either part of the product line or product-specific. Then the various assets (e.g. architecture, implementation, etc.) may be instantiated right away, leading to an initial product version. At this stage in the development, up to 90% of the product may be available from reuse; only the remaining 10% must be developed in further steps. Now, something to keep in mind here is that, with adaptation and careful planning, that asset portfolio can include assets you built yourself, or increasingly, microservices built to be adaptable from the start, with well-defiend APIs, generally RESTful APIs</a:t>
            </a:r>
            <a:endParaRPr sz="1000">
              <a:latin typeface="Arial"/>
              <a:ea typeface="Arial"/>
              <a:cs typeface="Arial"/>
              <a:sym typeface="Arial"/>
            </a:endParaRPr>
          </a:p>
        </p:txBody>
      </p:sp>
      <p:sp>
        <p:nvSpPr>
          <p:cNvPr id="189" name="Google Shape;189;g9660c5376a_0_30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9660c5376a_0_5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9660c5376a_0_5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Most processes of traditional software engineering cover the life cycle of a single software system. we specify requirements, and design and implement the system, then we verify its correctness. For software product lines, we must change our way of thinking about software development. In contrast to analyzing and implementing a single system, we have to look at a variety of desired systems that are similar but not identical. This is where domain engineering comes into play. A key success factor of product-line development is to set a proper focus on a particular, well-defined and well-scoped domain. </a:t>
            </a:r>
            <a:r>
              <a:rPr lang="sv-SE" sz="1100">
                <a:latin typeface="Arial"/>
                <a:ea typeface="Arial"/>
                <a:cs typeface="Arial"/>
                <a:sym typeface="Arial"/>
              </a:rPr>
              <a:t> Broadly, </a:t>
            </a:r>
            <a:r>
              <a:rPr lang="sv-SE" sz="1000">
                <a:solidFill>
                  <a:srgbClr val="131413"/>
                </a:solidFill>
                <a:latin typeface="Arial"/>
                <a:ea typeface="Arial"/>
                <a:cs typeface="Arial"/>
                <a:sym typeface="Arial"/>
              </a:rPr>
              <a:t>a </a:t>
            </a:r>
            <a:r>
              <a:rPr i="1" lang="sv-SE" sz="1000">
                <a:solidFill>
                  <a:srgbClr val="0000FF"/>
                </a:solidFill>
                <a:latin typeface="Arial"/>
                <a:ea typeface="Arial"/>
                <a:cs typeface="Arial"/>
                <a:sym typeface="Arial"/>
              </a:rPr>
              <a:t>domain </a:t>
            </a:r>
            <a:r>
              <a:rPr lang="sv-SE" sz="1000">
                <a:solidFill>
                  <a:srgbClr val="131413"/>
                </a:solidFill>
                <a:latin typeface="Arial"/>
                <a:ea typeface="Arial"/>
                <a:cs typeface="Arial"/>
                <a:sym typeface="Arial"/>
              </a:rPr>
              <a:t>is an area of knowledge that: </a:t>
            </a:r>
            <a:r>
              <a:rPr lang="sv-SE" sz="1000">
                <a:latin typeface="Arial"/>
                <a:ea typeface="Arial"/>
                <a:cs typeface="Arial"/>
                <a:sym typeface="Arial"/>
              </a:rPr>
              <a:t>is scoped to maximize the satisfaction of the requirements of its stakeholders, encompasses a distinct set of concepts and terminology understood by practitioners in that area, and includes and defines the knowledge of how to build software systems (or parts of software systems) in that area.</a:t>
            </a:r>
            <a:endParaRPr sz="1000">
              <a:latin typeface="Arial"/>
              <a:ea typeface="Arial"/>
              <a:cs typeface="Arial"/>
              <a:sym typeface="Arial"/>
            </a:endParaRPr>
          </a:p>
          <a:p>
            <a:pPr indent="0" lvl="0" marL="0" rtl="0" algn="l">
              <a:spcBef>
                <a:spcPts val="0"/>
              </a:spcBef>
              <a:spcAft>
                <a:spcPts val="0"/>
              </a:spcAft>
              <a:buNone/>
            </a:pPr>
            <a:r>
              <a:rPr lang="sv-SE" sz="1000">
                <a:latin typeface="Arial"/>
                <a:ea typeface="Arial"/>
                <a:cs typeface="Arial"/>
                <a:sym typeface="Arial"/>
              </a:rPr>
              <a:t>More concretely, what does that mean? Essentially, a domain is a set of systems that have something in common. At a high level, we might consider databases to be a domain, social netowkrs, deep learning, classifiers, network management, etc. </a:t>
            </a:r>
            <a:r>
              <a:rPr lang="sv-SE" sz="1000">
                <a:solidFill>
                  <a:srgbClr val="131413"/>
                </a:solidFill>
                <a:latin typeface="Arial"/>
                <a:ea typeface="Arial"/>
                <a:cs typeface="Arial"/>
                <a:sym typeface="Arial"/>
              </a:rPr>
              <a:t>However, you can dive futher from there. The broader the domain, the smaller is the set of similarities among products.  Although there are similarities that could be exploited in deep learning, for example, the applications of these programs are broad - classification of images, processing of text, understanding of factors leading to decisions, and so on - individual systems have substantial differences, which decrease potential for reuse. Focusing on the (sub)domains within deep learning, increases the reuse potential, while keeping maintenance effort acceptable. The bottom-line is that a proper scoping of the target domain is essential. But, broadly, we start by deciding on, scoping, and examining the domain we are interested in.</a:t>
            </a:r>
            <a:endParaRPr/>
          </a:p>
        </p:txBody>
      </p:sp>
      <p:sp>
        <p:nvSpPr>
          <p:cNvPr id="198" name="Google Shape;198;g9660c5376a_0_52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9660c5376a_0_5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9660c5376a_0_5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 development process for software product lines has to take the idea of a domain - a set of related, but differing systems - into account. Two issues play a crucial role: the explicit handling of variability and the systematic reuse of implementation artifacts. For both, it is important to have an appropriate structuring of process and software artifacts. The specific characteristics of software product lines lead to a separation between domain engineering and application engineering and between problem space and solution space. Again, </a:t>
            </a:r>
            <a:r>
              <a:rPr i="1" lang="sv-SE" sz="1000">
                <a:solidFill>
                  <a:srgbClr val="0000FF"/>
                </a:solidFill>
                <a:latin typeface="Arial"/>
                <a:ea typeface="Arial"/>
                <a:cs typeface="Arial"/>
                <a:sym typeface="Arial"/>
              </a:rPr>
              <a:t>Domain engineering </a:t>
            </a:r>
            <a:r>
              <a:rPr lang="sv-SE" sz="1000">
                <a:solidFill>
                  <a:srgbClr val="131413"/>
                </a:solidFill>
                <a:latin typeface="Arial"/>
                <a:ea typeface="Arial"/>
                <a:cs typeface="Arial"/>
                <a:sym typeface="Arial"/>
              </a:rPr>
              <a:t>is the process of analyzing the domain of a product line and developing reusable artifacts. Domain engineering does not result in one specific product, but prepares artifacts to be used in multiple products - </a:t>
            </a:r>
            <a:r>
              <a:rPr i="1" lang="sv-SE" sz="1000">
                <a:solidFill>
                  <a:srgbClr val="0000FF"/>
                </a:solidFill>
                <a:latin typeface="Arial"/>
                <a:ea typeface="Arial"/>
                <a:cs typeface="Arial"/>
                <a:sym typeface="Arial"/>
              </a:rPr>
              <a:t>development for reuse</a:t>
            </a:r>
            <a:r>
              <a:rPr lang="sv-SE" sz="1000">
                <a:solidFill>
                  <a:srgbClr val="131413"/>
                </a:solidFill>
                <a:latin typeface="Arial"/>
                <a:ea typeface="Arial"/>
                <a:cs typeface="Arial"/>
                <a:sym typeface="Arial"/>
              </a:rPr>
              <a:t>. </a:t>
            </a:r>
            <a:r>
              <a:rPr i="1" lang="sv-SE" sz="1000">
                <a:solidFill>
                  <a:srgbClr val="0000FF"/>
                </a:solidFill>
                <a:latin typeface="Arial"/>
                <a:ea typeface="Arial"/>
                <a:cs typeface="Arial"/>
                <a:sym typeface="Arial"/>
              </a:rPr>
              <a:t>application engineering </a:t>
            </a:r>
            <a:r>
              <a:rPr lang="sv-SE" sz="1000">
                <a:solidFill>
                  <a:srgbClr val="131413"/>
                </a:solidFill>
                <a:latin typeface="Arial"/>
                <a:ea typeface="Arial"/>
                <a:cs typeface="Arial"/>
                <a:sym typeface="Arial"/>
              </a:rPr>
              <a:t>develops a specific product. It reuses artifacts from domain engineering where possible-  </a:t>
            </a:r>
            <a:r>
              <a:rPr i="1" lang="sv-SE" sz="1000">
                <a:solidFill>
                  <a:srgbClr val="0000FF"/>
                </a:solidFill>
                <a:latin typeface="Arial"/>
                <a:ea typeface="Arial"/>
                <a:cs typeface="Arial"/>
                <a:sym typeface="Arial"/>
              </a:rPr>
              <a:t>development with reuse</a:t>
            </a:r>
            <a:r>
              <a:rPr lang="sv-SE" sz="1000">
                <a:solidFill>
                  <a:srgbClr val="131413"/>
                </a:solidFill>
                <a:latin typeface="Arial"/>
                <a:ea typeface="Arial"/>
                <a:cs typeface="Arial"/>
                <a:sym typeface="Arial"/>
              </a:rPr>
              <a:t>. Application engineering is repeated for every concrete product of the product line that is to be derived. The distinction between the </a:t>
            </a:r>
            <a:r>
              <a:rPr i="1" lang="sv-SE" sz="1000">
                <a:solidFill>
                  <a:srgbClr val="0000FF"/>
                </a:solidFill>
                <a:latin typeface="Arial"/>
                <a:ea typeface="Arial"/>
                <a:cs typeface="Arial"/>
                <a:sym typeface="Arial"/>
              </a:rPr>
              <a:t>problem space </a:t>
            </a:r>
            <a:r>
              <a:rPr lang="sv-SE" sz="1000">
                <a:solidFill>
                  <a:srgbClr val="131413"/>
                </a:solidFill>
                <a:latin typeface="Arial"/>
                <a:ea typeface="Arial"/>
                <a:cs typeface="Arial"/>
                <a:sym typeface="Arial"/>
              </a:rPr>
              <a:t>and </a:t>
            </a:r>
            <a:r>
              <a:rPr i="1" lang="sv-SE" sz="1000">
                <a:solidFill>
                  <a:srgbClr val="0000FF"/>
                </a:solidFill>
                <a:latin typeface="Arial"/>
                <a:ea typeface="Arial"/>
                <a:cs typeface="Arial"/>
                <a:sym typeface="Arial"/>
              </a:rPr>
              <a:t>solution space </a:t>
            </a:r>
            <a:r>
              <a:rPr lang="sv-SE" sz="1000">
                <a:solidFill>
                  <a:srgbClr val="131413"/>
                </a:solidFill>
                <a:latin typeface="Arial"/>
                <a:ea typeface="Arial"/>
                <a:cs typeface="Arial"/>
                <a:sym typeface="Arial"/>
              </a:rPr>
              <a:t>highlights two different perspectives. The problem space takes the perspective of stakeholders and their problems, requirements, and views of the entire domain and individual products. Features characterize the problem space. The stakeholders are interested in what externally-visible functionality they can interact with. In contrast, the solution space represents the developers perspective. It is characterized by the code structure - the functions, classes, and program parameters. The solution space covers the design, implementation, and verification of features and their combinations in suitable ways to facilitate systematic reuse.</a:t>
            </a:r>
            <a:endParaRPr sz="1000">
              <a:solidFill>
                <a:srgbClr val="131413"/>
              </a:solidFill>
              <a:latin typeface="Arial"/>
              <a:ea typeface="Arial"/>
              <a:cs typeface="Arial"/>
              <a:sym typeface="Arial"/>
            </a:endParaRPr>
          </a:p>
        </p:txBody>
      </p:sp>
      <p:sp>
        <p:nvSpPr>
          <p:cNvPr id="206" name="Google Shape;206;g9660c5376a_0_54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9660c5376a_0_5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9660c5376a_0_55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lang="sv-SE" sz="1000">
                <a:solidFill>
                  <a:srgbClr val="131413"/>
                </a:solidFill>
                <a:latin typeface="Arial"/>
                <a:ea typeface="Arial"/>
                <a:cs typeface="Arial"/>
                <a:sym typeface="Arial"/>
              </a:rPr>
              <a:t>The distinctions between domain and application engineering as well as problem and solution space give us four clusters of tasks in product-line engineering: 1) (click) </a:t>
            </a:r>
            <a:r>
              <a:rPr i="1" lang="sv-SE" sz="1000">
                <a:latin typeface="Arial"/>
                <a:ea typeface="Arial"/>
                <a:cs typeface="Arial"/>
                <a:sym typeface="Arial"/>
              </a:rPr>
              <a:t>Domain analysis </a:t>
            </a:r>
            <a:r>
              <a:rPr lang="sv-SE" sz="1000">
                <a:latin typeface="Arial"/>
                <a:ea typeface="Arial"/>
                <a:cs typeface="Arial"/>
                <a:sym typeface="Arial"/>
              </a:rPr>
              <a:t>is a form of requirements engineering for the entire product line. Here, we need to decide the </a:t>
            </a:r>
            <a:r>
              <a:rPr i="1" lang="sv-SE" sz="1000">
                <a:latin typeface="Arial"/>
                <a:ea typeface="Arial"/>
                <a:cs typeface="Arial"/>
                <a:sym typeface="Arial"/>
              </a:rPr>
              <a:t>scope </a:t>
            </a:r>
            <a:r>
              <a:rPr lang="sv-SE" sz="1000">
                <a:latin typeface="Arial"/>
                <a:ea typeface="Arial"/>
                <a:cs typeface="Arial"/>
                <a:sym typeface="Arial"/>
              </a:rPr>
              <a:t>of the domain, that is, decide which products should be covered by the product line and, as a result, which features are relevant and should be implemented as reusable artifacts. The results of domain analysis are usually documented in a feature model. 2) (click) </a:t>
            </a:r>
            <a:r>
              <a:rPr i="1" lang="sv-SE" sz="1000">
                <a:latin typeface="Arial"/>
                <a:ea typeface="Arial"/>
                <a:cs typeface="Arial"/>
                <a:sym typeface="Arial"/>
              </a:rPr>
              <a:t>Requirements analysis </a:t>
            </a:r>
            <a:r>
              <a:rPr lang="sv-SE" sz="1000">
                <a:latin typeface="Arial"/>
                <a:ea typeface="Arial"/>
                <a:cs typeface="Arial"/>
                <a:sym typeface="Arial"/>
              </a:rPr>
              <a:t>investigates the needs of a specific customer as part of application engineering. In the simplest case, a customer’s requirements are mapped to a feature selection, based on the features identified during domain analysis. If additional requirements are discovered, they can be fed back into domain analysis, which may modify our feature model (and, eventually, the reusable artifacts in our asset portfolio). 3) (click) </a:t>
            </a:r>
            <a:r>
              <a:rPr i="1" lang="sv-SE" sz="1000">
                <a:latin typeface="Arial"/>
                <a:ea typeface="Arial"/>
                <a:cs typeface="Arial"/>
                <a:sym typeface="Arial"/>
              </a:rPr>
              <a:t>Domain implementation </a:t>
            </a:r>
            <a:r>
              <a:rPr lang="sv-SE" sz="1000">
                <a:latin typeface="Arial"/>
                <a:ea typeface="Arial"/>
                <a:cs typeface="Arial"/>
                <a:sym typeface="Arial"/>
              </a:rPr>
              <a:t>is the process of developing reusable assets that correspond to the features identified in domain analysis, including source code and test cases.  4) (click) </a:t>
            </a:r>
            <a:r>
              <a:rPr i="1" lang="sv-SE" sz="1000">
                <a:latin typeface="Arial"/>
                <a:ea typeface="Arial"/>
                <a:cs typeface="Arial"/>
                <a:sym typeface="Arial"/>
              </a:rPr>
              <a:t>Product derivation </a:t>
            </a:r>
            <a:r>
              <a:rPr lang="sv-SE" sz="1000">
                <a:latin typeface="Arial"/>
                <a:ea typeface="Arial"/>
                <a:cs typeface="Arial"/>
                <a:sym typeface="Arial"/>
              </a:rPr>
              <a:t>is the implementation step of application engineering, where reusable </a:t>
            </a:r>
            <a:r>
              <a:rPr lang="sv-SE" sz="1100">
                <a:latin typeface="Arial"/>
                <a:ea typeface="Arial"/>
                <a:cs typeface="Arial"/>
                <a:sym typeface="Arial"/>
              </a:rPr>
              <a:t>		 </a:t>
            </a:r>
            <a:r>
              <a:rPr lang="sv-SE" sz="1000">
                <a:solidFill>
                  <a:srgbClr val="131413"/>
                </a:solidFill>
                <a:latin typeface="Arial"/>
                <a:ea typeface="Arial"/>
                <a:cs typeface="Arial"/>
                <a:sym typeface="Arial"/>
              </a:rPr>
              <a:t>assets are combined to form a new concrete product. </a:t>
            </a:r>
            <a:r>
              <a:rPr lang="sv-SE" sz="1100">
                <a:latin typeface="Arial"/>
                <a:ea typeface="Arial"/>
                <a:cs typeface="Arial"/>
                <a:sym typeface="Arial"/>
              </a:rPr>
              <a:t>D</a:t>
            </a:r>
            <a:r>
              <a:rPr lang="sv-SE" sz="1000">
                <a:solidFill>
                  <a:srgbClr val="131413"/>
                </a:solidFill>
                <a:latin typeface="Arial"/>
                <a:ea typeface="Arial"/>
                <a:cs typeface="Arial"/>
                <a:sym typeface="Arial"/>
              </a:rPr>
              <a:t>omain engineering is performed once for the entire product line, whereas application engineering is performed for every individual product. A goal of product-line engineering, in general, is to move development effort as much as possible from application engineering to domain engineering. For example, if quality assurance (such as code inspections, testing) can be done in domain engineering instead of looking at individual products, costs can be dramatically reduced. A major goal of feature-oriented product lines is to fully automate product derivation, although some customization effort is almost always needed.</a:t>
            </a:r>
            <a:endParaRPr sz="1000">
              <a:solidFill>
                <a:srgbClr val="131413"/>
              </a:solidFill>
              <a:latin typeface="Arial"/>
              <a:ea typeface="Arial"/>
              <a:cs typeface="Arial"/>
              <a:sym typeface="Arial"/>
            </a:endParaRPr>
          </a:p>
          <a:p>
            <a:pPr indent="0" lvl="0" marL="0" rtl="0" algn="l">
              <a:lnSpc>
                <a:spcPct val="115000"/>
              </a:lnSpc>
              <a:spcBef>
                <a:spcPts val="1200"/>
              </a:spcBef>
              <a:spcAft>
                <a:spcPts val="0"/>
              </a:spcAft>
              <a:buNone/>
            </a:pPr>
            <a:r>
              <a:rPr lang="sv-SE" sz="1100">
                <a:latin typeface="Arial"/>
                <a:ea typeface="Arial"/>
                <a:cs typeface="Arial"/>
                <a:sym typeface="Arial"/>
              </a:rPr>
              <a:t>				</a:t>
            </a:r>
            <a:endParaRPr sz="1100">
              <a:latin typeface="Arial"/>
              <a:ea typeface="Arial"/>
              <a:cs typeface="Arial"/>
              <a:sym typeface="Arial"/>
            </a:endParaRPr>
          </a:p>
          <a:p>
            <a:pPr indent="0" lvl="0" marL="0" rtl="0" algn="l">
              <a:lnSpc>
                <a:spcPct val="115000"/>
              </a:lnSpc>
              <a:spcBef>
                <a:spcPts val="1200"/>
              </a:spcBef>
              <a:spcAft>
                <a:spcPts val="0"/>
              </a:spcAft>
              <a:buNone/>
            </a:pPr>
            <a:r>
              <a:rPr lang="sv-SE" sz="1100">
                <a:latin typeface="Arial"/>
                <a:ea typeface="Arial"/>
                <a:cs typeface="Arial"/>
                <a:sym typeface="Arial"/>
              </a:rPr>
              <a:t>			</a:t>
            </a:r>
            <a:endParaRPr sz="1100">
              <a:latin typeface="Arial"/>
              <a:ea typeface="Arial"/>
              <a:cs typeface="Arial"/>
              <a:sym typeface="Arial"/>
            </a:endParaRPr>
          </a:p>
          <a:p>
            <a:pPr indent="0" lvl="0" marL="0" rtl="0" algn="l">
              <a:lnSpc>
                <a:spcPct val="115000"/>
              </a:lnSpc>
              <a:spcBef>
                <a:spcPts val="1200"/>
              </a:spcBef>
              <a:spcAft>
                <a:spcPts val="0"/>
              </a:spcAft>
              <a:buNone/>
            </a:pPr>
            <a:r>
              <a:rPr lang="sv-SE" sz="1100">
                <a:latin typeface="Arial"/>
                <a:ea typeface="Arial"/>
                <a:cs typeface="Arial"/>
                <a:sym typeface="Arial"/>
              </a:rPr>
              <a:t>		</a:t>
            </a:r>
            <a:endParaRPr sz="1100">
              <a:latin typeface="Arial"/>
              <a:ea typeface="Arial"/>
              <a:cs typeface="Arial"/>
              <a:sym typeface="Arial"/>
            </a:endParaRPr>
          </a:p>
          <a:p>
            <a:pPr indent="0" lvl="0" marL="0" rtl="0" algn="l">
              <a:lnSpc>
                <a:spcPct val="115000"/>
              </a:lnSpc>
              <a:spcBef>
                <a:spcPts val="1200"/>
              </a:spcBef>
              <a:spcAft>
                <a:spcPts val="1200"/>
              </a:spcAft>
              <a:buNone/>
            </a:pPr>
            <a:r>
              <a:t/>
            </a:r>
            <a:endParaRPr sz="1000">
              <a:solidFill>
                <a:srgbClr val="131413"/>
              </a:solidFill>
              <a:latin typeface="Arial"/>
              <a:ea typeface="Arial"/>
              <a:cs typeface="Arial"/>
              <a:sym typeface="Arial"/>
            </a:endParaRPr>
          </a:p>
        </p:txBody>
      </p:sp>
      <p:sp>
        <p:nvSpPr>
          <p:cNvPr id="215" name="Google Shape;215;g9660c5376a_0_55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9660c5376a_0_5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9660c5376a_0_57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i="1" lang="sv-SE" sz="1000">
                <a:solidFill>
                  <a:srgbClr val="0000FF"/>
                </a:solidFill>
                <a:latin typeface="Arial"/>
                <a:ea typeface="Arial"/>
                <a:cs typeface="Arial"/>
                <a:sym typeface="Arial"/>
              </a:rPr>
              <a:t>Domain analysis </a:t>
            </a:r>
            <a:r>
              <a:rPr lang="sv-SE" sz="1000">
                <a:solidFill>
                  <a:srgbClr val="131413"/>
                </a:solidFill>
                <a:latin typeface="Arial"/>
                <a:ea typeface="Arial"/>
                <a:cs typeface="Arial"/>
                <a:sym typeface="Arial"/>
              </a:rPr>
              <a:t>is a form of requirements engineering for the whole product line. It is concerned with the problem space. It contains two primary tasks: domain scoping and domain modeling. </a:t>
            </a:r>
            <a:r>
              <a:rPr i="1" lang="sv-SE" sz="1000">
                <a:solidFill>
                  <a:srgbClr val="0000FF"/>
                </a:solidFill>
                <a:latin typeface="Arial"/>
                <a:ea typeface="Arial"/>
                <a:cs typeface="Arial"/>
                <a:sym typeface="Arial"/>
              </a:rPr>
              <a:t>Domain scoping </a:t>
            </a:r>
            <a:r>
              <a:rPr lang="sv-SE" sz="1000">
                <a:solidFill>
                  <a:srgbClr val="131413"/>
                </a:solidFill>
                <a:latin typeface="Arial"/>
                <a:ea typeface="Arial"/>
                <a:cs typeface="Arial"/>
                <a:sym typeface="Arial"/>
              </a:rPr>
              <a:t>is deciding on a product line’s extent and range. We decides which of all possible requirements arising in a domain should be considered. The scope describes desired features or specific products that should be supported. For example, if our domain is embedded database systems, we might decide which hardware architectures to support from all embedded </a:t>
            </a:r>
            <a:r>
              <a:rPr lang="sv-SE" sz="1000">
                <a:solidFill>
                  <a:srgbClr val="131413"/>
                </a:solidFill>
                <a:latin typeface="Arial"/>
                <a:ea typeface="Arial"/>
                <a:cs typeface="Arial"/>
                <a:sym typeface="Arial"/>
              </a:rPr>
              <a:t>architecture</a:t>
            </a:r>
            <a:r>
              <a:rPr lang="sv-SE" sz="1000">
                <a:solidFill>
                  <a:srgbClr val="131413"/>
                </a:solidFill>
                <a:latin typeface="Arial"/>
                <a:ea typeface="Arial"/>
                <a:cs typeface="Arial"/>
                <a:sym typeface="Arial"/>
              </a:rPr>
              <a:t> out there - ARM, RISC, etc. During domain scoping, domain experts collect information about the target domain, for example, by analyzing existing systems or interviewing domain experts and potential customers. We then decide on the limits of our product line. product lines with a small scope are easier to develop and maintain, as they target a well-defined domain of very similar products with few variations and much reuse. However, the broader the scope and the more features the product line has, the more possible customers can be satisfied. So, there is a trade-off between implementation effort and potential use cases of the product line. The trade-off requires careful consideration, including looking at prospective revenue, potential customers, and imeplementation costs of each additional feature.</a:t>
            </a:r>
            <a:endParaRPr sz="1000">
              <a:solidFill>
                <a:srgbClr val="131413"/>
              </a:solidFill>
              <a:latin typeface="Arial"/>
              <a:ea typeface="Arial"/>
              <a:cs typeface="Arial"/>
              <a:sym typeface="Arial"/>
            </a:endParaRPr>
          </a:p>
          <a:p>
            <a:pPr indent="0" lvl="0" marL="0" rtl="0" algn="l">
              <a:lnSpc>
                <a:spcPct val="115000"/>
              </a:lnSpc>
              <a:spcBef>
                <a:spcPts val="1200"/>
              </a:spcBef>
              <a:spcAft>
                <a:spcPts val="0"/>
              </a:spcAft>
              <a:buNone/>
            </a:pPr>
            <a:r>
              <a:rPr lang="sv-SE" sz="1100">
                <a:latin typeface="Arial"/>
                <a:ea typeface="Arial"/>
                <a:cs typeface="Arial"/>
                <a:sym typeface="Arial"/>
              </a:rPr>
              <a:t>For example, </a:t>
            </a:r>
            <a:r>
              <a:rPr lang="sv-SE" sz="1000">
                <a:solidFill>
                  <a:srgbClr val="131413"/>
                </a:solidFill>
                <a:latin typeface="Arial"/>
                <a:ea typeface="Arial"/>
                <a:cs typeface="Arial"/>
                <a:sym typeface="Arial"/>
              </a:rPr>
              <a:t>In the domain of embedded data management, a product line should cover basic data management functionalities targeting operating systems for embedded devices.What features do we need to cover? transactions, recovery, encryption, and basic queries, also support for multiple OSes (eCos, TinyOS, Linux, Android). By focusing on embedded systems, several features are o outside the scope of the product line: for instance, remote storage outside the device (for example, cloud storage) may not be viable. Other features are not obvious. For example, we might consider whether to include security (user and access management) as an optional feature. It might open up multi- user support, but the number of customers interested in that might not be huge. After interviewing potential customers, we might decide to exclude the feature from the product line’s scope, as the potential revenue does not cover the required implementation and maintenance costs. </a:t>
            </a:r>
            <a:endParaRPr sz="1000">
              <a:solidFill>
                <a:srgbClr val="131413"/>
              </a:solidFill>
              <a:latin typeface="Arial"/>
              <a:ea typeface="Arial"/>
              <a:cs typeface="Arial"/>
              <a:sym typeface="Arial"/>
            </a:endParaRPr>
          </a:p>
        </p:txBody>
      </p:sp>
      <p:sp>
        <p:nvSpPr>
          <p:cNvPr id="227" name="Google Shape;227;g9660c5376a_0_57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 name="Google Shape;7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9660c5376a_0_5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9660c5376a_0_59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(1-2) discuss in chat</a:t>
            </a:r>
            <a:endParaRPr/>
          </a:p>
          <a:p>
            <a:pPr indent="0" lvl="0" marL="0" rtl="0" algn="l">
              <a:spcBef>
                <a:spcPts val="0"/>
              </a:spcBef>
              <a:spcAft>
                <a:spcPts val="0"/>
              </a:spcAft>
              <a:buNone/>
            </a:pPr>
            <a:r>
              <a:rPr lang="sv-SE"/>
              <a:t>formulas, conditional formatting (numbers, dates), text formatting (colors, bold), chart creation, summation, sorting of data, input/output of file formats (CSV, open office, excel, pdf), data backup to prevent corruption</a:t>
            </a:r>
            <a:endParaRPr/>
          </a:p>
          <a:p>
            <a:pPr indent="0" lvl="0" marL="0" rtl="0" algn="l">
              <a:spcBef>
                <a:spcPts val="0"/>
              </a:spcBef>
              <a:spcAft>
                <a:spcPts val="0"/>
              </a:spcAft>
              <a:buNone/>
            </a:pPr>
            <a:r>
              <a:rPr lang="sv-SE"/>
              <a:t>Some of these have variation (text formatting options, may support some but not others - same for I/O formats)</a:t>
            </a:r>
            <a:endParaRPr/>
          </a:p>
        </p:txBody>
      </p:sp>
      <p:sp>
        <p:nvSpPr>
          <p:cNvPr id="236" name="Google Shape;236;g9660c5376a_0_59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9660c5376a_0_5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9660c5376a_0_59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As a second domain, consider management of student course and grade data, like what you’d see on Ladok. What features does a product line for this domain need to offer? </a:t>
            </a:r>
            <a:endParaRPr/>
          </a:p>
          <a:p>
            <a:pPr indent="0" lvl="0" marL="0" rtl="0" algn="l">
              <a:spcBef>
                <a:spcPts val="0"/>
              </a:spcBef>
              <a:spcAft>
                <a:spcPts val="0"/>
              </a:spcAft>
              <a:buNone/>
            </a:pPr>
            <a:r>
              <a:rPr lang="sv-SE"/>
              <a:t>Here, we need to consider two stakeholder perspectives - students and teachers. Our product line could serve both using common functionality.</a:t>
            </a:r>
            <a:endParaRPr/>
          </a:p>
          <a:p>
            <a:pPr indent="0" lvl="0" marL="0" rtl="0" algn="l">
              <a:spcBef>
                <a:spcPts val="0"/>
              </a:spcBef>
              <a:spcAft>
                <a:spcPts val="0"/>
              </a:spcAft>
              <a:buNone/>
            </a:pPr>
            <a:r>
              <a:rPr lang="sv-SE"/>
              <a:t>Student functionality - see grades (shared), see completed courses, see upcoming courses, apply for degrees or certificates, add degrees/ceritifcates/credentials</a:t>
            </a:r>
            <a:endParaRPr/>
          </a:p>
          <a:p>
            <a:pPr indent="0" lvl="0" marL="0" rtl="0" algn="l">
              <a:spcBef>
                <a:spcPts val="0"/>
              </a:spcBef>
              <a:spcAft>
                <a:spcPts val="0"/>
              </a:spcAft>
              <a:buNone/>
            </a:pPr>
            <a:r>
              <a:rPr lang="sv-SE"/>
              <a:t>Teacher functionality - see grades for a student (shared), enter grades, certify grades, see past courses taught (could be shared with seeing past courses taken - we could associate course records with a profile in a flexible manner)</a:t>
            </a:r>
            <a:endParaRPr/>
          </a:p>
        </p:txBody>
      </p:sp>
      <p:sp>
        <p:nvSpPr>
          <p:cNvPr id="245" name="Google Shape;245;g9660c5376a_0_59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9660c5376a_0_5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9660c5376a_0_58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i="1" lang="sv-SE" sz="1000">
                <a:solidFill>
                  <a:srgbClr val="0000FF"/>
                </a:solidFill>
                <a:latin typeface="Arial"/>
                <a:ea typeface="Arial"/>
                <a:cs typeface="Arial"/>
                <a:sym typeface="Arial"/>
              </a:rPr>
              <a:t>Domain modeling </a:t>
            </a:r>
            <a:r>
              <a:rPr lang="sv-SE" sz="1000">
                <a:solidFill>
                  <a:srgbClr val="131413"/>
                </a:solidFill>
                <a:latin typeface="Arial"/>
                <a:ea typeface="Arial"/>
                <a:cs typeface="Arial"/>
                <a:sym typeface="Arial"/>
              </a:rPr>
              <a:t>captures and documents the commonalities and variabilities of the scoped domain. As a first step,we might give examples for possible products, as well as counter examples documenting which products are and are </a:t>
            </a:r>
            <a:r>
              <a:rPr i="1" lang="sv-SE" sz="1000">
                <a:solidFill>
                  <a:srgbClr val="131413"/>
                </a:solidFill>
                <a:latin typeface="Arial"/>
                <a:ea typeface="Arial"/>
                <a:cs typeface="Arial"/>
                <a:sym typeface="Arial"/>
              </a:rPr>
              <a:t>not </a:t>
            </a:r>
            <a:r>
              <a:rPr lang="sv-SE" sz="1000">
                <a:solidFill>
                  <a:srgbClr val="131413"/>
                </a:solidFill>
                <a:latin typeface="Arial"/>
                <a:ea typeface="Arial"/>
                <a:cs typeface="Arial"/>
                <a:sym typeface="Arial"/>
              </a:rPr>
              <a:t>in the scope of the product line. Then, commonalities and differences between desired products are identified and documented in terms of features and their mutual dependencies, this is the feature modeling we will talk about next class. For example, in the domain of embedded data management, we identify </a:t>
            </a:r>
            <a:r>
              <a:rPr lang="sv-SE" sz="800">
                <a:latin typeface="Arial"/>
                <a:ea typeface="Arial"/>
                <a:cs typeface="Arial"/>
                <a:sym typeface="Arial"/>
              </a:rPr>
              <a:t>Storage</a:t>
            </a:r>
            <a:r>
              <a:rPr lang="sv-SE" sz="1000">
                <a:solidFill>
                  <a:srgbClr val="131413"/>
                </a:solidFill>
                <a:latin typeface="Arial"/>
                <a:ea typeface="Arial"/>
                <a:cs typeface="Arial"/>
                <a:sym typeface="Arial"/>
              </a:rPr>
              <a:t>, </a:t>
            </a:r>
            <a:r>
              <a:rPr lang="sv-SE" sz="800">
                <a:latin typeface="Arial"/>
                <a:ea typeface="Arial"/>
                <a:cs typeface="Arial"/>
                <a:sym typeface="Arial"/>
              </a:rPr>
              <a:t>Transactions</a:t>
            </a:r>
            <a:r>
              <a:rPr lang="sv-SE" sz="1000">
                <a:solidFill>
                  <a:srgbClr val="131413"/>
                </a:solidFill>
                <a:latin typeface="Arial"/>
                <a:ea typeface="Arial"/>
                <a:cs typeface="Arial"/>
                <a:sym typeface="Arial"/>
              </a:rPr>
              <a:t>, </a:t>
            </a:r>
            <a:r>
              <a:rPr lang="sv-SE" sz="800">
                <a:latin typeface="Arial"/>
                <a:ea typeface="Arial"/>
                <a:cs typeface="Arial"/>
                <a:sym typeface="Arial"/>
              </a:rPr>
              <a:t>OperatingSystem</a:t>
            </a:r>
            <a:r>
              <a:rPr lang="sv-SE" sz="1000">
                <a:solidFill>
                  <a:srgbClr val="131413"/>
                </a:solidFill>
                <a:latin typeface="Arial"/>
                <a:ea typeface="Arial"/>
                <a:cs typeface="Arial"/>
                <a:sym typeface="Arial"/>
              </a:rPr>
              <a:t>, </a:t>
            </a:r>
            <a:r>
              <a:rPr lang="sv-SE" sz="800">
                <a:latin typeface="Arial"/>
                <a:ea typeface="Arial"/>
                <a:cs typeface="Arial"/>
                <a:sym typeface="Arial"/>
              </a:rPr>
              <a:t>Encryption </a:t>
            </a:r>
            <a:r>
              <a:rPr lang="sv-SE" sz="1000">
                <a:solidFill>
                  <a:srgbClr val="131413"/>
                </a:solidFill>
                <a:latin typeface="Arial"/>
                <a:ea typeface="Arial"/>
                <a:cs typeface="Arial"/>
                <a:sym typeface="Arial"/>
              </a:rPr>
              <a:t>as features to support. Only </a:t>
            </a:r>
            <a:r>
              <a:rPr lang="sv-SE" sz="800">
                <a:latin typeface="Arial"/>
                <a:ea typeface="Arial"/>
                <a:cs typeface="Arial"/>
                <a:sym typeface="Arial"/>
              </a:rPr>
              <a:t>Storage </a:t>
            </a:r>
            <a:r>
              <a:rPr lang="sv-SE" sz="1000">
                <a:solidFill>
                  <a:srgbClr val="131413"/>
                </a:solidFill>
                <a:latin typeface="Arial"/>
                <a:ea typeface="Arial"/>
                <a:cs typeface="Arial"/>
                <a:sym typeface="Arial"/>
              </a:rPr>
              <a:t>and </a:t>
            </a:r>
            <a:r>
              <a:rPr lang="sv-SE" sz="800">
                <a:latin typeface="Arial"/>
                <a:ea typeface="Arial"/>
                <a:cs typeface="Arial"/>
                <a:sym typeface="Arial"/>
              </a:rPr>
              <a:t>OperatingSystem </a:t>
            </a:r>
            <a:r>
              <a:rPr lang="sv-SE" sz="1000">
                <a:solidFill>
                  <a:srgbClr val="131413"/>
                </a:solidFill>
                <a:latin typeface="Arial"/>
                <a:ea typeface="Arial"/>
                <a:cs typeface="Arial"/>
                <a:sym typeface="Arial"/>
              </a:rPr>
              <a:t>are mandatory, all other features are optional. An example for restricting the possible products is that we cannot select more than one supported operating system at the same time</a:t>
            </a:r>
            <a:r>
              <a:rPr lang="sv-SE" sz="1100">
                <a:latin typeface="Arial"/>
                <a:ea typeface="Arial"/>
                <a:cs typeface="Arial"/>
                <a:sym typeface="Arial"/>
              </a:rPr>
              <a:t>.				</a:t>
            </a:r>
            <a:endParaRPr sz="1100">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lang="sv-SE" sz="1100">
                <a:latin typeface="Arial"/>
                <a:ea typeface="Arial"/>
                <a:cs typeface="Arial"/>
                <a:sym typeface="Arial"/>
              </a:rPr>
              <a:t>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sv-SE" sz="1100">
                <a:latin typeface="Arial"/>
                <a:ea typeface="Arial"/>
                <a:cs typeface="Arial"/>
                <a:sym typeface="Arial"/>
              </a:rPr>
              <a:t>		</a:t>
            </a:r>
            <a:endParaRPr sz="1100">
              <a:latin typeface="Arial"/>
              <a:ea typeface="Arial"/>
              <a:cs typeface="Arial"/>
              <a:sym typeface="Arial"/>
            </a:endParaRPr>
          </a:p>
          <a:p>
            <a:pPr indent="0" lvl="0" marL="0" rtl="0" algn="l">
              <a:spcBef>
                <a:spcPts val="0"/>
              </a:spcBef>
              <a:spcAft>
                <a:spcPts val="0"/>
              </a:spcAft>
              <a:buNone/>
            </a:pPr>
            <a:r>
              <a:t/>
            </a:r>
            <a:endParaRPr/>
          </a:p>
        </p:txBody>
      </p:sp>
      <p:sp>
        <p:nvSpPr>
          <p:cNvPr id="255" name="Google Shape;255;g9660c5376a_0_58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9660c5376a_0_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9660c5376a_0_8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Just start with a question - want you to start thinking about this. (read) </a:t>
            </a:r>
            <a:endParaRPr sz="1100">
              <a:solidFill>
                <a:srgbClr val="000000"/>
              </a:solidFill>
              <a:latin typeface="Arial"/>
              <a:ea typeface="Arial"/>
              <a:cs typeface="Arial"/>
              <a:sym typeface="Arial"/>
            </a:endParaRPr>
          </a:p>
          <a:p>
            <a:pPr indent="0" lvl="0" marL="0" rtl="0" algn="l">
              <a:spcBef>
                <a:spcPts val="0"/>
              </a:spcBef>
              <a:spcAft>
                <a:spcPts val="0"/>
              </a:spcAft>
              <a:buNone/>
            </a:pPr>
            <a:r>
              <a:rPr lang="sv-SE" sz="1100">
                <a:solidFill>
                  <a:srgbClr val="000000"/>
                </a:solidFill>
                <a:latin typeface="Arial"/>
                <a:ea typeface="Arial"/>
                <a:cs typeface="Arial"/>
                <a:sym typeface="Arial"/>
              </a:rPr>
              <a:t>This isn’t something with one answer, or even a right answer. It’s something we’ll keep returning to</a:t>
            </a:r>
            <a:endParaRPr/>
          </a:p>
        </p:txBody>
      </p:sp>
      <p:sp>
        <p:nvSpPr>
          <p:cNvPr id="264" name="Google Shape;264;g9660c5376a_0_8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9660c5376a_0_6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9660c5376a_0_60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i="1" lang="sv-SE" sz="1000">
                <a:solidFill>
                  <a:srgbClr val="0000FF"/>
                </a:solidFill>
                <a:latin typeface="Arial"/>
                <a:ea typeface="Arial"/>
                <a:cs typeface="Arial"/>
                <a:sym typeface="Arial"/>
              </a:rPr>
              <a:t>Requirements analysis </a:t>
            </a:r>
            <a:r>
              <a:rPr lang="sv-SE" sz="1000">
                <a:solidFill>
                  <a:srgbClr val="131413"/>
                </a:solidFill>
                <a:latin typeface="Arial"/>
                <a:ea typeface="Arial"/>
                <a:cs typeface="Arial"/>
                <a:sym typeface="Arial"/>
              </a:rPr>
              <a:t>in product-line engineering is similar to requirements analysis in traditional engineering. We solicit the customer’s requirements through interviews and document analysis. But, in product-line engineering, we can build on the knowledge gathered during domain analysis. There, we already identified possible requirements arising in the domain, so we try to map the customer’s requirements to those identified earlier during domain analysis. Ideally, requirements analysis can be reduced to the selection of existing features, such that a product can be assembled using reusable assets associated with these features. If a customer’s requirement cannot be mapped to one or more existing features, </a:t>
            </a:r>
            <a:r>
              <a:rPr lang="sv-SE" sz="1000">
                <a:latin typeface="Arial"/>
                <a:ea typeface="Arial"/>
                <a:cs typeface="Arial"/>
                <a:sym typeface="Arial"/>
              </a:rPr>
              <a:t>We can decide that the requirement is out of scope of the product line,so we simply cannot provide a corresponding feature or product. Not our job.  We can assemble the next best product without this feature and manually extend the resulting product with custom extensions. This way, we invest additional implementation effort during application engineering, which is not integrated back into the product line. Or Finally, we can decide to change the scope of our product line and include the additional requirements. We go back to domain engineering and implement a new feature or modify exiting ones. Subsequently, we can map the customer’s requirement to these features, of which also other customers can benefit. which path to take is a business decision that must be weighed. Additional application engineering is certainly cheaper in the short term than developing a new feature available for all products, but other products of the product line cannot benefit from that development. So, it may be of benefit in the long term to instead add it to the product line. In our embedded database example, </a:t>
            </a:r>
            <a:r>
              <a:rPr lang="sv-SE" sz="1000">
                <a:solidFill>
                  <a:srgbClr val="131413"/>
                </a:solidFill>
                <a:latin typeface="Arial"/>
                <a:ea typeface="Arial"/>
                <a:cs typeface="Arial"/>
                <a:sym typeface="Arial"/>
              </a:rPr>
              <a:t>Suppose we have a database product line with features for query processing and transaction support. If, during requirements analysis, we learn that a customer wants an SQL-based, multi-user, client- server environment, we can map these requirements directly to the existing features for query processing and transaction support and their respective implementations in our product line. However, we might have earlier decided that multi-user was out of scope. We could add that solely to this one implementation, or we could revisit our domain analysis and now decide to add multi-user support as a feature for the whole product line.</a:t>
            </a:r>
            <a:br>
              <a:rPr lang="sv-SE" sz="1000">
                <a:latin typeface="Arial"/>
                <a:ea typeface="Arial"/>
                <a:cs typeface="Arial"/>
                <a:sym typeface="Arial"/>
              </a:rPr>
            </a:br>
            <a:r>
              <a:rPr lang="sv-SE" sz="1000">
                <a:latin typeface="Arial"/>
                <a:ea typeface="Arial"/>
                <a:cs typeface="Arial"/>
                <a:sym typeface="Arial"/>
              </a:rPr>
              <a:t> 						</a:t>
            </a:r>
            <a:endParaRPr sz="10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sv-SE" sz="1100">
                <a:latin typeface="Arial"/>
                <a:ea typeface="Arial"/>
                <a:cs typeface="Arial"/>
                <a:sym typeface="Arial"/>
              </a:rPr>
              <a:t>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sv-SE" sz="1100">
                <a:latin typeface="Arial"/>
                <a:ea typeface="Arial"/>
                <a:cs typeface="Arial"/>
                <a:sym typeface="Arial"/>
              </a:rPr>
              <a:t>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sv-SE" sz="1100">
                <a:latin typeface="Arial"/>
                <a:ea typeface="Arial"/>
                <a:cs typeface="Arial"/>
                <a:sym typeface="Arial"/>
              </a:rPr>
              <a:t>		</a:t>
            </a:r>
            <a:endParaRPr sz="1100">
              <a:latin typeface="Arial"/>
              <a:ea typeface="Arial"/>
              <a:cs typeface="Arial"/>
              <a:sym typeface="Arial"/>
            </a:endParaRPr>
          </a:p>
          <a:p>
            <a:pPr indent="0" lvl="0" marL="0" rtl="0" algn="l">
              <a:spcBef>
                <a:spcPts val="0"/>
              </a:spcBef>
              <a:spcAft>
                <a:spcPts val="0"/>
              </a:spcAft>
              <a:buNone/>
            </a:pPr>
            <a:r>
              <a:t/>
            </a:r>
            <a:endParaRPr/>
          </a:p>
        </p:txBody>
      </p:sp>
      <p:sp>
        <p:nvSpPr>
          <p:cNvPr id="271" name="Google Shape;271;g9660c5376a_0_60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9660c5376a_0_6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9660c5376a_0_6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sv-SE" sz="1000">
                <a:solidFill>
                  <a:srgbClr val="131413"/>
                </a:solidFill>
                <a:latin typeface="Arial"/>
                <a:ea typeface="Arial"/>
                <a:cs typeface="Arial"/>
                <a:sym typeface="Arial"/>
              </a:rPr>
              <a:t>After identifying features, we want to implement them in the form of reusable artifacts. Domain ( or feature) implementation targets the solution space, as we are now working in technical terms - code structures, architecture, concrete classes and modules - to implement solutions to a domain requirements. The implementation process requiores several considerations beyond just writing code. First, we need to select a general implementation strategy, also known as a </a:t>
            </a:r>
            <a:r>
              <a:rPr i="1" lang="sv-SE" sz="1000">
                <a:solidFill>
                  <a:srgbClr val="0000FF"/>
                </a:solidFill>
                <a:latin typeface="Arial"/>
                <a:ea typeface="Arial"/>
                <a:cs typeface="Arial"/>
                <a:sym typeface="Arial"/>
              </a:rPr>
              <a:t>reuse framework</a:t>
            </a:r>
            <a:r>
              <a:rPr lang="sv-SE" sz="1000">
                <a:solidFill>
                  <a:srgbClr val="131413"/>
                </a:solidFill>
                <a:latin typeface="Arial"/>
                <a:ea typeface="Arial"/>
                <a:cs typeface="Arial"/>
                <a:sym typeface="Arial"/>
              </a:rPr>
              <a:t>. For example, we could use C/C++ preprocessors to include or exclude variable code conditionally or build a framework with a number of plug-ins that can be combined on demand - classes or micro-services bound at run-time. Second, depending on the implementation strategy, we might need to prepare the design and code such that we can hook feature implementations. For example, we design how to structure common parts of the implementation - how to design interfaces - and where to leave variation points and how to enable or disable variations for features</a:t>
            </a:r>
            <a:endParaRPr sz="1000">
              <a:solidFill>
                <a:srgbClr val="131413"/>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sv-SE" sz="1100">
                <a:latin typeface="Arial"/>
                <a:ea typeface="Arial"/>
                <a:cs typeface="Arial"/>
                <a:sym typeface="Arial"/>
              </a:rPr>
              <a:t>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sv-SE" sz="1100">
                <a:latin typeface="Arial"/>
                <a:ea typeface="Arial"/>
                <a:cs typeface="Arial"/>
                <a:sym typeface="Arial"/>
              </a:rPr>
              <a:t>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sv-SE" sz="1100">
                <a:latin typeface="Arial"/>
                <a:ea typeface="Arial"/>
                <a:cs typeface="Arial"/>
                <a:sym typeface="Arial"/>
              </a:rPr>
              <a:t>		</a:t>
            </a:r>
            <a:endParaRPr sz="1100">
              <a:latin typeface="Arial"/>
              <a:ea typeface="Arial"/>
              <a:cs typeface="Arial"/>
              <a:sym typeface="Arial"/>
            </a:endParaRPr>
          </a:p>
          <a:p>
            <a:pPr indent="0" lvl="0" marL="0" rtl="0" algn="l">
              <a:spcBef>
                <a:spcPts val="0"/>
              </a:spcBef>
              <a:spcAft>
                <a:spcPts val="0"/>
              </a:spcAft>
              <a:buNone/>
            </a:pPr>
            <a:r>
              <a:t/>
            </a:r>
            <a:endParaRPr/>
          </a:p>
        </p:txBody>
      </p:sp>
      <p:sp>
        <p:nvSpPr>
          <p:cNvPr id="280" name="Google Shape;280;g9660c5376a_0_6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9660c5376a_0_6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9660c5376a_0_6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1200"/>
              </a:spcAft>
              <a:buNone/>
            </a:pPr>
            <a:r>
              <a:rPr lang="sv-SE" sz="1100">
                <a:latin typeface="Arial"/>
                <a:ea typeface="Arial"/>
                <a:cs typeface="Arial"/>
                <a:sym typeface="Arial"/>
              </a:rPr>
              <a:t>Finally, we build the concrete product from reusable assets, adding any additional custom implementation necessary. </a:t>
            </a:r>
            <a:r>
              <a:rPr lang="sv-SE" sz="1000">
                <a:solidFill>
                  <a:srgbClr val="131413"/>
                </a:solidFill>
                <a:latin typeface="Arial"/>
                <a:ea typeface="Arial"/>
                <a:cs typeface="Arial"/>
                <a:sym typeface="Arial"/>
              </a:rPr>
              <a:t>Depending on the choice of the implementation strategy, a product for a given feature selection can be composed using the assets developed in domain implementation. In some cases, we can even perform </a:t>
            </a:r>
            <a:r>
              <a:rPr i="1" lang="sv-SE" sz="1000">
                <a:solidFill>
                  <a:srgbClr val="0000FF"/>
                </a:solidFill>
                <a:latin typeface="Arial"/>
                <a:ea typeface="Arial"/>
                <a:cs typeface="Arial"/>
                <a:sym typeface="Arial"/>
              </a:rPr>
              <a:t>fully automated </a:t>
            </a:r>
            <a:r>
              <a:rPr lang="sv-SE" sz="1000">
                <a:solidFill>
                  <a:srgbClr val="131413"/>
                </a:solidFill>
                <a:latin typeface="Arial"/>
                <a:ea typeface="Arial"/>
                <a:cs typeface="Arial"/>
                <a:sym typeface="Arial"/>
              </a:rPr>
              <a:t>generation based on feature selection and reusable artifacts. For example, we select the artifacts that correspond to selected features and call a composition engine to combine them into an executable, without further manual intervention. In most cases, however, we assemble the product manually from reusable artifacts. Many parts of the implementation have been prepared during domain implementation and can be reused, but the combination of the artifacts requires some manual work, in which developers still have to write glue code to connect the artifacts and to patch up the gaps for which no reusable artifacts exist. In both cases (automatic and manual), the resulting product usually has to be verified before being delivered to a customer by running tests derived from artifacts during domain engineering. </a:t>
            </a:r>
            <a:r>
              <a:rPr lang="sv-SE" sz="1100">
                <a:latin typeface="Arial"/>
                <a:ea typeface="Arial"/>
                <a:cs typeface="Arial"/>
                <a:sym typeface="Arial"/>
              </a:rPr>
              <a:t>	</a:t>
            </a:r>
            <a:endParaRPr/>
          </a:p>
        </p:txBody>
      </p:sp>
      <p:sp>
        <p:nvSpPr>
          <p:cNvPr id="289" name="Google Shape;289;g9660c5376a_0_62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9660c5376a_0_4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9660c5376a_0_40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1200"/>
              </a:spcAft>
              <a:buNone/>
            </a:pPr>
            <a:r>
              <a:rPr lang="sv-SE" sz="1000">
                <a:latin typeface="Arial"/>
                <a:ea typeface="Arial"/>
                <a:cs typeface="Arial"/>
                <a:sym typeface="Arial"/>
              </a:rPr>
              <a:t>These two types of engineering are – in the ideal case – only loosely coupled and synchronised by platform releases. As a consequence, they can be conducted </a:t>
            </a:r>
            <a:r>
              <a:rPr lang="sv-SE" sz="1000">
                <a:latin typeface="Arial"/>
                <a:ea typeface="Arial"/>
                <a:cs typeface="Arial"/>
                <a:sym typeface="Arial"/>
              </a:rPr>
              <a:t>based on two completely different life-cycle models. </a:t>
            </a:r>
            <a:r>
              <a:rPr lang="sv-SE" sz="1000">
                <a:latin typeface="Arial"/>
                <a:ea typeface="Arial"/>
                <a:cs typeface="Arial"/>
                <a:sym typeface="Arial"/>
              </a:rPr>
              <a:t>Domain engineering focuses on the development of reusable assets that provide the necessary range of variability. As domain engineering continues as long as the product line exists, the underlying software development approach must be able to cope with long-term, highly complex system development. As a result domain engineering sets up the common product line infrastructure, including all required variability.</a:t>
            </a:r>
            <a:br>
              <a:rPr lang="sv-SE" sz="1000">
                <a:latin typeface="Arial"/>
                <a:ea typeface="Arial"/>
                <a:cs typeface="Arial"/>
                <a:sym typeface="Arial"/>
              </a:rPr>
            </a:br>
            <a:r>
              <a:rPr lang="sv-SE" sz="1000">
                <a:latin typeface="Arial"/>
                <a:ea typeface="Arial"/>
                <a:cs typeface="Arial"/>
                <a:sym typeface="Arial"/>
              </a:rPr>
              <a:t> </a:t>
            </a:r>
            <a:r>
              <a:rPr lang="sv-SE" sz="1100">
                <a:latin typeface="Arial"/>
                <a:ea typeface="Arial"/>
                <a:cs typeface="Arial"/>
                <a:sym typeface="Arial"/>
              </a:rPr>
              <a:t>							</a:t>
            </a:r>
            <a:br>
              <a:rPr lang="sv-SE" sz="1100">
                <a:latin typeface="Arial"/>
                <a:ea typeface="Arial"/>
                <a:cs typeface="Arial"/>
                <a:sym typeface="Arial"/>
              </a:rPr>
            </a:br>
            <a:r>
              <a:rPr lang="sv-SE" sz="1000">
                <a:latin typeface="Arial"/>
                <a:ea typeface="Arial"/>
                <a:cs typeface="Arial"/>
                <a:sym typeface="Arial"/>
              </a:rPr>
              <a:t>Application engineering focuses on the development of the individual systems on top of the platform. As a large part of development effort and complexity is moved to domain engineering, this activity – and its underlying life-cycle model – will usually be profoundly different as it won’t need to cope with so much complexity and the development will not span so much time as in domain engineering. On the other hand, application engineering is directly involved with the customer and thus will often need to deal with much more rapid changes than in domain engineering. As a consequence, a life-cycle model that is able to cope rapidly with changes is required. </a:t>
            </a:r>
            <a:endParaRPr/>
          </a:p>
        </p:txBody>
      </p:sp>
      <p:sp>
        <p:nvSpPr>
          <p:cNvPr id="301" name="Google Shape;301;g9660c5376a_0_40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9660c5376a_0_4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9660c5376a_0_4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1200"/>
              </a:spcAft>
              <a:buNone/>
            </a:pPr>
            <a:r>
              <a:rPr lang="sv-SE" sz="1000">
                <a:latin typeface="Arial"/>
                <a:ea typeface="Arial"/>
                <a:cs typeface="Arial"/>
                <a:sym typeface="Arial"/>
              </a:rPr>
              <a:t>The activities within domain engineering are :  1) Product management defines the products that will constitute the product line as a whole. In particular, it aims at identifying the major commonalities and variabilities among the products. This realises product portfolio planning, as we mentioned a minute ago. It also encompasses major economic analysis of the products in the product line. The major output of this activity is the product roadmap. 2) Domain requirements engineering: this activity starts with the product roadmap and aims at a comprehensive analysis of the requirements for the products in the product line. It captures these requirements, identifies commonalities and variabilities and constructs an initial variability model - including specification of the variation points and variants - which supports the further development steps.</a:t>
            </a:r>
            <a:endParaRPr sz="1000">
              <a:latin typeface="Arial"/>
              <a:ea typeface="Arial"/>
              <a:cs typeface="Arial"/>
              <a:sym typeface="Arial"/>
            </a:endParaRPr>
          </a:p>
        </p:txBody>
      </p:sp>
      <p:sp>
        <p:nvSpPr>
          <p:cNvPr id="310" name="Google Shape;310;g9660c5376a_0_41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9660c5376a_0_4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9660c5376a_0_4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lang="sv-SE" sz="1100">
                <a:latin typeface="Arial"/>
                <a:ea typeface="Arial"/>
                <a:cs typeface="Arial"/>
                <a:sym typeface="Arial"/>
              </a:rPr>
              <a:t>3) </a:t>
            </a:r>
            <a:r>
              <a:rPr lang="sv-SE" sz="1000">
                <a:latin typeface="Arial"/>
                <a:ea typeface="Arial"/>
                <a:cs typeface="Arial"/>
                <a:sym typeface="Arial"/>
              </a:rPr>
              <a:t>Domain design: starting from the requirements model, this activity aims at developing the product line architecture (the reference architecture). It provides the basis for all future realisation work within the product line.</a:t>
            </a:r>
            <a:br>
              <a:rPr lang="sv-SE" sz="1000">
                <a:latin typeface="Arial"/>
                <a:ea typeface="Arial"/>
                <a:cs typeface="Arial"/>
                <a:sym typeface="Arial"/>
              </a:rPr>
            </a:br>
            <a:r>
              <a:rPr lang="sv-SE" sz="1000">
                <a:latin typeface="Arial"/>
                <a:ea typeface="Arial"/>
                <a:cs typeface="Arial"/>
                <a:sym typeface="Arial"/>
              </a:rPr>
              <a:t>4) Domain realisation: this activity encompasses detailed design and implementation of the reusable software components. At this stage the planned variability which has been expressed as a requirement must be realised with adequate implementation mechanisms.</a:t>
            </a:r>
            <a:br>
              <a:rPr lang="sv-SE" sz="1000">
                <a:latin typeface="Arial"/>
                <a:ea typeface="Arial"/>
                <a:cs typeface="Arial"/>
                <a:sym typeface="Arial"/>
              </a:rPr>
            </a:br>
            <a:r>
              <a:rPr lang="sv-SE" sz="1000">
                <a:latin typeface="Arial"/>
                <a:ea typeface="Arial"/>
                <a:cs typeface="Arial"/>
                <a:sym typeface="Arial"/>
              </a:rPr>
              <a:t>5) Domain testing: this aims at verifying the generic, reusable components that were implemented as a result of the previous activity. Domain testing is much more difficult than testing in a single system context, mainly for two reasons: the implemented variability must be taken into account and there is no specific product which provides an integration context - wwe focus on testing the assets in isolation. In addition, domain testing also generates reusable test assets that can be reused in application testing. We </a:t>
            </a:r>
            <a:r>
              <a:rPr lang="sv-SE" sz="1000">
                <a:solidFill>
                  <a:srgbClr val="4F4F4F"/>
                </a:solidFill>
                <a:latin typeface="Arial"/>
                <a:ea typeface="Arial"/>
                <a:cs typeface="Arial"/>
                <a:sym typeface="Arial"/>
              </a:rPr>
              <a:t>must be careful to verify these assets again in the context of the concrete application</a:t>
            </a:r>
            <a:br>
              <a:rPr lang="sv-SE" sz="1000">
                <a:latin typeface="Arial"/>
                <a:ea typeface="Arial"/>
                <a:cs typeface="Arial"/>
                <a:sym typeface="Arial"/>
              </a:rPr>
            </a:br>
            <a:r>
              <a:rPr lang="sv-SE" sz="1000">
                <a:latin typeface="Arial"/>
                <a:ea typeface="Arial"/>
                <a:cs typeface="Arial"/>
                <a:sym typeface="Arial"/>
              </a:rPr>
              <a:t> </a:t>
            </a:r>
            <a:endParaRPr sz="1100">
              <a:latin typeface="Arial"/>
              <a:ea typeface="Arial"/>
              <a:cs typeface="Arial"/>
              <a:sym typeface="Arial"/>
            </a:endParaRPr>
          </a:p>
          <a:p>
            <a:pPr indent="0" lvl="0" marL="0" rtl="0" algn="l">
              <a:lnSpc>
                <a:spcPct val="115000"/>
              </a:lnSpc>
              <a:spcBef>
                <a:spcPts val="1200"/>
              </a:spcBef>
              <a:spcAft>
                <a:spcPts val="0"/>
              </a:spcAft>
              <a:buNone/>
            </a:pPr>
            <a:r>
              <a:rPr lang="sv-SE" sz="1100">
                <a:latin typeface="Arial"/>
                <a:ea typeface="Arial"/>
                <a:cs typeface="Arial"/>
                <a:sym typeface="Arial"/>
              </a:rPr>
              <a:t>		</a:t>
            </a:r>
            <a:endParaRPr sz="1100">
              <a:latin typeface="Arial"/>
              <a:ea typeface="Arial"/>
              <a:cs typeface="Arial"/>
              <a:sym typeface="Arial"/>
            </a:endParaRPr>
          </a:p>
          <a:p>
            <a:pPr indent="0" lvl="0" marL="0" rtl="0" algn="l">
              <a:lnSpc>
                <a:spcPct val="115000"/>
              </a:lnSpc>
              <a:spcBef>
                <a:spcPts val="1200"/>
              </a:spcBef>
              <a:spcAft>
                <a:spcPts val="1200"/>
              </a:spcAft>
              <a:buNone/>
            </a:pPr>
            <a:r>
              <a:t/>
            </a:r>
            <a:endParaRPr sz="1000">
              <a:latin typeface="Arial"/>
              <a:ea typeface="Arial"/>
              <a:cs typeface="Arial"/>
              <a:sym typeface="Arial"/>
            </a:endParaRPr>
          </a:p>
        </p:txBody>
      </p:sp>
      <p:sp>
        <p:nvSpPr>
          <p:cNvPr id="319" name="Google Shape;319;g9660c5376a_0_43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9660c5376a_0_2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3" name="Google Shape;83;g9660c5376a_0_2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as a reminder, </a:t>
            </a:r>
            <a:r>
              <a:rPr lang="sv-SE" sz="1100">
                <a:latin typeface="Arial"/>
                <a:ea typeface="Arial"/>
                <a:cs typeface="Arial"/>
                <a:sym typeface="Arial"/>
              </a:rPr>
              <a:t>software product lines (SPLs) are highly configurable families of systems built around common, modularized features. Together, SPLs address the needs of a particular market segment or mission. They are developed from a common set of core assets in a planned way. By developing large software systems in this way, companies can produce a set of products more economically, since the development effort put into the shared assets does not need to be duplicated. SPLs can also help companies to better address product customization tasks to meet specific needs of individual customers. This allows sustaining a high rate of product innovation, while keeping guaranteed levels of overall system performance and quality. SPLs are seen in many domains, and are highly challenging to develop as they have technical, process, organization, and business-related aspects. We will talk much more about these, but to give two examples: the Android OS provides a set of core libraries and components that can be tuned by phone manufacurers to particular devices. A Samsung Galaxy S10 and the new Motorola  RAZR look nothing alike - have different hardware, different user interfaces, but are largely powered by the same software underneath the surface, customized to its particular operating circumstances. A second comes from Cummins, the world’s largest manufacturer of diesel engines - their core software covers 9 basic engine types ranging over 4-18 cylinders and 4-164 liters of displacement, with 12 kinds of electronic control modules, 5 kinds of processors, and 10 kinds of fuel systems. The core software - 20 basic software builds - have been deployed into over 1000 separate products. These stories are common, and we will also dive into SPLE at Volvo or Boeing, in Linux, and in many other circumstances. Most systems today are SPLs in some form - designed for reuse, designed to be highly configurable, and designed to adapt and change over time to meet the needs of evolving markets. All of these circumstances require similar design techniques and tactics to enable variation and change over time</a:t>
            </a:r>
            <a:endParaRPr/>
          </a:p>
        </p:txBody>
      </p:sp>
      <p:sp>
        <p:nvSpPr>
          <p:cNvPr id="84" name="Google Shape;84;g9660c5376a_0_22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9660c5376a_0_4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9660c5376a_0_44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1200"/>
              </a:spcAft>
              <a:buNone/>
            </a:pPr>
            <a:r>
              <a:rPr lang="sv-SE" sz="1000">
                <a:latin typeface="Arial"/>
                <a:ea typeface="Arial"/>
                <a:cs typeface="Arial"/>
                <a:sym typeface="Arial"/>
              </a:rPr>
              <a:t>Application engineering, then, consists of the following activities: 1) Application Requirements Engineering: This aims at identifying the spe- cific requirements for an individual product. As opposed to single system requirements engineering, this starts from the existing commonalities and variabilities. It is thus the goal of this activity to stay as close as possible to the existing product line infrastructure. 2) Application Design: This activity derives an instance of the reference ar- chitecture, which conforms to the requirements identified in the previous step. On top of this product-specific adaptations are built. Then, as far as reusable components are concerned, the architecture is consistent with the reference architecture, enabling plug-and-play reuse. </a:t>
            </a:r>
            <a:endParaRPr sz="1000">
              <a:latin typeface="Arial"/>
              <a:ea typeface="Arial"/>
              <a:cs typeface="Arial"/>
              <a:sym typeface="Arial"/>
            </a:endParaRPr>
          </a:p>
        </p:txBody>
      </p:sp>
      <p:sp>
        <p:nvSpPr>
          <p:cNvPr id="328" name="Google Shape;328;g9660c5376a_0_44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9660c5376a_0_4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9660c5376a_0_45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lang="sv-SE" sz="1100">
                <a:latin typeface="Arial"/>
                <a:ea typeface="Arial"/>
                <a:cs typeface="Arial"/>
                <a:sym typeface="Arial"/>
              </a:rPr>
              <a:t>3) </a:t>
            </a:r>
            <a:r>
              <a:rPr lang="sv-SE" sz="1000">
                <a:latin typeface="Arial"/>
                <a:ea typeface="Arial"/>
                <a:cs typeface="Arial"/>
                <a:sym typeface="Arial"/>
              </a:rPr>
              <a:t>Application Realisation: Based on the available requirements and architec- ture, the final implementation of the product is designed and developed. This includes reuse and configuration of existing components as well as building new components corresponding to product-specific functionality. 4) Application Testing: In this step, the final product is verfiied against the application requirements. Similar to the previous steps, this builds on reusable assets from the corresponding domain activity. So, we integrate reused components into the new system, test new components, and test the integration of all components.</a:t>
            </a:r>
            <a:r>
              <a:rPr lang="sv-SE" sz="1100">
                <a:latin typeface="Arial"/>
                <a:ea typeface="Arial"/>
                <a:cs typeface="Arial"/>
                <a:sym typeface="Arial"/>
              </a:rPr>
              <a:t>					 				</a:t>
            </a:r>
            <a:endParaRPr sz="1100">
              <a:latin typeface="Arial"/>
              <a:ea typeface="Arial"/>
              <a:cs typeface="Arial"/>
              <a:sym typeface="Arial"/>
            </a:endParaRPr>
          </a:p>
          <a:p>
            <a:pPr indent="0" lvl="0" marL="0" rtl="0" algn="l">
              <a:lnSpc>
                <a:spcPct val="115000"/>
              </a:lnSpc>
              <a:spcBef>
                <a:spcPts val="1200"/>
              </a:spcBef>
              <a:spcAft>
                <a:spcPts val="0"/>
              </a:spcAft>
              <a:buNone/>
            </a:pPr>
            <a:r>
              <a:rPr lang="sv-SE" sz="1100">
                <a:latin typeface="Arial"/>
                <a:ea typeface="Arial"/>
                <a:cs typeface="Arial"/>
                <a:sym typeface="Arial"/>
              </a:rPr>
              <a:t>			</a:t>
            </a:r>
            <a:endParaRPr sz="1100">
              <a:latin typeface="Arial"/>
              <a:ea typeface="Arial"/>
              <a:cs typeface="Arial"/>
              <a:sym typeface="Arial"/>
            </a:endParaRPr>
          </a:p>
          <a:p>
            <a:pPr indent="0" lvl="0" marL="0" rtl="0" algn="l">
              <a:lnSpc>
                <a:spcPct val="115000"/>
              </a:lnSpc>
              <a:spcBef>
                <a:spcPts val="1200"/>
              </a:spcBef>
              <a:spcAft>
                <a:spcPts val="0"/>
              </a:spcAft>
              <a:buNone/>
            </a:pPr>
            <a:r>
              <a:rPr lang="sv-SE" sz="1100">
                <a:latin typeface="Arial"/>
                <a:ea typeface="Arial"/>
                <a:cs typeface="Arial"/>
                <a:sym typeface="Arial"/>
              </a:rPr>
              <a:t>		</a:t>
            </a:r>
            <a:endParaRPr sz="1100">
              <a:latin typeface="Arial"/>
              <a:ea typeface="Arial"/>
              <a:cs typeface="Arial"/>
              <a:sym typeface="Arial"/>
            </a:endParaRPr>
          </a:p>
          <a:p>
            <a:pPr indent="0" lvl="0" marL="0" rtl="0" algn="l">
              <a:lnSpc>
                <a:spcPct val="115000"/>
              </a:lnSpc>
              <a:spcBef>
                <a:spcPts val="1200"/>
              </a:spcBef>
              <a:spcAft>
                <a:spcPts val="1200"/>
              </a:spcAft>
              <a:buNone/>
            </a:pPr>
            <a:r>
              <a:t/>
            </a:r>
            <a:endParaRPr sz="1000">
              <a:latin typeface="Arial"/>
              <a:ea typeface="Arial"/>
              <a:cs typeface="Arial"/>
              <a:sym typeface="Arial"/>
            </a:endParaRPr>
          </a:p>
        </p:txBody>
      </p:sp>
      <p:sp>
        <p:nvSpPr>
          <p:cNvPr id="337" name="Google Shape;337;g9660c5376a_0_45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9660c5376a_0_6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9660c5376a_0_68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Just start with a question - want you to start thinking about this. (read) </a:t>
            </a:r>
            <a:endParaRPr sz="1100">
              <a:solidFill>
                <a:srgbClr val="000000"/>
              </a:solidFill>
              <a:latin typeface="Arial"/>
              <a:ea typeface="Arial"/>
              <a:cs typeface="Arial"/>
              <a:sym typeface="Arial"/>
            </a:endParaRPr>
          </a:p>
          <a:p>
            <a:pPr indent="0" lvl="0" marL="0" rtl="0" algn="l">
              <a:spcBef>
                <a:spcPts val="0"/>
              </a:spcBef>
              <a:spcAft>
                <a:spcPts val="0"/>
              </a:spcAft>
              <a:buNone/>
            </a:pPr>
            <a:r>
              <a:rPr lang="sv-SE" sz="1100">
                <a:solidFill>
                  <a:srgbClr val="000000"/>
                </a:solidFill>
                <a:latin typeface="Arial"/>
                <a:ea typeface="Arial"/>
                <a:cs typeface="Arial"/>
                <a:sym typeface="Arial"/>
              </a:rPr>
              <a:t>This isn’t something with one answer, or even a right answer. It’s something we’ll keep returning to</a:t>
            </a:r>
            <a:endParaRPr/>
          </a:p>
        </p:txBody>
      </p:sp>
      <p:sp>
        <p:nvSpPr>
          <p:cNvPr id="346" name="Google Shape;346;g9660c5376a_0_68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9660c5376a_0_4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9660c5376a_0_46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1200"/>
              </a:spcAft>
              <a:buNone/>
            </a:pPr>
            <a:r>
              <a:rPr lang="sv-SE" sz="1000">
                <a:latin typeface="Arial"/>
                <a:ea typeface="Arial"/>
                <a:cs typeface="Arial"/>
                <a:sym typeface="Arial"/>
              </a:rPr>
              <a:t>in developing product lines, four concerns need to be addressed, in order: Business, Architecture, Process and Organisation (BAPO). These prioritize the decisions we make during development. Business: the costs and profits of the software, the strategy of applying it and the planning of producing it. Architecture: the technical means to build the software. Process: the roles, responsibilities and relationships within software development. and Organisation: the people and organisational structures that execute the software development. These four concerns are interrelated. Applying changes in one concern induces changes in the others. Business is the most influential factor. This is not something we think of a lot as developers, but is crucially important. This has to be set up right in the first place. Architecture reflects these business concerns in software structure and rules. Processes enable the development of the software, based on the architecture. Finally, Organisation hosts this process, assigning units and people who are responsible for business, architecture and process responsibilities </a:t>
            </a:r>
            <a:endParaRPr sz="1000">
              <a:latin typeface="Arial"/>
              <a:ea typeface="Arial"/>
              <a:cs typeface="Arial"/>
              <a:sym typeface="Arial"/>
            </a:endParaRPr>
          </a:p>
        </p:txBody>
      </p:sp>
      <p:sp>
        <p:nvSpPr>
          <p:cNvPr id="353" name="Google Shape;353;g9660c5376a_0_46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9660c5376a_0_4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9660c5376a_0_48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sv-SE" sz="1000">
                <a:latin typeface="Arial"/>
                <a:ea typeface="Arial"/>
                <a:cs typeface="Arial"/>
                <a:sym typeface="Arial"/>
              </a:rPr>
              <a:t>First, consider business concerns. SPLE requires signficant up-front effort, and will never pay off if you do not need reuse. However, implementing it can be worth the trouble. Case studies have shown that some of the business advantages that can be obtained from product line engineering are: Reduction to less than 50% time to market. Reduction of code size by more than 70%. Reduction of calibration and maintenance efforts (up to 20%) Reduction of resource consumption (20–30%) and a Common look-and-feel.This eases the use of the systems by the clients, since the products act like other systems in the product line that they are familiar with. This considerably increases customer satisfaction. In addition, A feature can be developed for a single product and, when it is satisfactory, it can quickly be added to other systems in the product line.  </a:t>
            </a:r>
            <a:r>
              <a:rPr lang="sv-SE" sz="1100">
                <a:latin typeface="Arial"/>
                <a:ea typeface="Arial"/>
                <a:cs typeface="Arial"/>
                <a:sym typeface="Arial"/>
              </a:rPr>
              <a:t>Finally, t</a:t>
            </a:r>
            <a:r>
              <a:rPr lang="sv-SE" sz="1000">
                <a:latin typeface="Arial"/>
                <a:ea typeface="Arial"/>
                <a:cs typeface="Arial"/>
                <a:sym typeface="Arial"/>
              </a:rPr>
              <a:t>he quality of systems in a product line can be better guaranteed. Reuse implies many users, which leads to more environments in which the soft- ware is tested, and more reported and fixed bugs. For instance, product defect density can be reduced to 50% or less of what it was before. </a:t>
            </a:r>
            <a:r>
              <a:rPr lang="sv-SE" sz="1100">
                <a:latin typeface="Arial"/>
                <a:ea typeface="Arial"/>
                <a:cs typeface="Arial"/>
                <a:sym typeface="Arial"/>
              </a:rPr>
              <a:t>				</a:t>
            </a:r>
            <a:endParaRPr sz="1100">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lang="sv-SE" sz="1100">
                <a:latin typeface="Arial"/>
                <a:ea typeface="Arial"/>
                <a:cs typeface="Arial"/>
                <a:sym typeface="Arial"/>
              </a:rPr>
              <a:t>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sv-SE" sz="1100">
                <a:latin typeface="Arial"/>
                <a:ea typeface="Arial"/>
                <a:cs typeface="Arial"/>
                <a:sym typeface="Arial"/>
              </a:rPr>
              <a:t>		</a:t>
            </a:r>
            <a:endParaRPr sz="1100">
              <a:latin typeface="Arial"/>
              <a:ea typeface="Arial"/>
              <a:cs typeface="Arial"/>
              <a:sym typeface="Arial"/>
            </a:endParaRPr>
          </a:p>
          <a:p>
            <a:pPr indent="0" lvl="0" marL="0" rtl="0" algn="l">
              <a:spcBef>
                <a:spcPts val="0"/>
              </a:spcBef>
              <a:spcAft>
                <a:spcPts val="0"/>
              </a:spcAft>
              <a:buNone/>
            </a:pPr>
            <a:r>
              <a:t/>
            </a:r>
            <a:endParaRPr/>
          </a:p>
        </p:txBody>
      </p:sp>
      <p:sp>
        <p:nvSpPr>
          <p:cNvPr id="374" name="Google Shape;374;g9660c5376a_0_48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9660c5376a_0_4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9660c5376a_0_49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1200"/>
              </a:spcAft>
              <a:buNone/>
            </a:pPr>
            <a:r>
              <a:rPr lang="sv-SE" sz="1000">
                <a:latin typeface="Arial"/>
                <a:ea typeface="Arial"/>
                <a:cs typeface="Arial"/>
                <a:sym typeface="Arial"/>
              </a:rPr>
              <a:t>Next consider architecture concerns. Software product line engineering makes use of a reference architecture for all products. It needs continuous updates and maintenance, since in practice the platform is growing and improving throughout its lifetime. Variability is traced from requirements over architecture and design to testing, enabling reuse not only for the software assets, but also for requirements and test artifacts. Software product line engineering enables reuse of test cases by more than 50%. This reduces the test effort significantly. The domain architects use the commonality and variability in requirements and their priorities to determine the commonality and variability of the reference architecture. Specific variability mechanisms have to be selected to enable resolving variability easily. It has to provide solutions for requirements interaction, including requirements that are in conflict with each other, and that are applicable to distinct systems. An important concern of the domain architects is to deal with qualities like flexibility, adaptability, maintainability and evolvability, that all need to be supported to keep the reference architecture stable. The application architects specialise the reference architecture to the specific requirements of the application. This involves the selection and instantiation of reusable domain assets. For those requirements that are not covered, application-specific variants have to be determined, and placed in the configuration. Such application-specific variants may be candidates for promotion to the platform, and therefore a close co-operation between domain and application architects is important. </a:t>
            </a:r>
            <a:endParaRPr/>
          </a:p>
        </p:txBody>
      </p:sp>
      <p:sp>
        <p:nvSpPr>
          <p:cNvPr id="382" name="Google Shape;382;g9660c5376a_0_49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9660c5376a_0_5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9660c5376a_0_50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1200"/>
              </a:spcAft>
              <a:buNone/>
            </a:pPr>
            <a:r>
              <a:rPr lang="sv-SE" sz="1000">
                <a:latin typeface="Arial"/>
                <a:ea typeface="Arial"/>
                <a:cs typeface="Arial"/>
                <a:sym typeface="Arial"/>
              </a:rPr>
              <a:t>Next consider process concerns. We already discussed that  product line engineering approach relies on a two-life-cycle model,domain engineering and application engineering. Besides these fundamental development processes, additional coordination processes are needed to effectively communicate between these two lifecycles. Finally consider organisation concerns. The impact of software product line engineering on the organisation is often underestimated. We often see a single domain engineering group and several separate application engineering groups. This typically leads to a diversification of jobs. Domain engineerings develop these reusable software components, and maintain them afterwards. In large organisations, the reference architecture is maintained by a group of people, each of them is responsible for a specific aspect of the architecture, often a quality issue, like performance or safety. Of course, knowledge of variability mechanisms is crucial for domain engineers. Application engineers are able to build applications fast, based on a given platform. They need to know how to use the variability mechanisms to configure systems. Finally, specialists are needed with good communication skills that relate between domain and application engineering. In many cases, cross-functional teams are active. These are groups of specialists both in domain and application engineering groups. Together they decide on the introduction of the evolution of specific aspects that they are responsi- ble for. </a:t>
            </a:r>
            <a:endParaRPr sz="1000">
              <a:latin typeface="Arial"/>
              <a:ea typeface="Arial"/>
              <a:cs typeface="Arial"/>
              <a:sym typeface="Arial"/>
            </a:endParaRPr>
          </a:p>
        </p:txBody>
      </p:sp>
      <p:sp>
        <p:nvSpPr>
          <p:cNvPr id="390" name="Google Shape;390;g9660c5376a_0_50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9660c5376a_0_6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9660c5376a_0_63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lang="sv-SE" sz="1100">
                <a:latin typeface="Arial"/>
                <a:ea typeface="Arial"/>
                <a:cs typeface="Arial"/>
                <a:sym typeface="Arial"/>
              </a:rPr>
              <a:t>So, you want to develop a product line? </a:t>
            </a:r>
            <a:r>
              <a:rPr lang="sv-SE" sz="1000">
                <a:solidFill>
                  <a:srgbClr val="131413"/>
                </a:solidFill>
                <a:latin typeface="Arial"/>
                <a:ea typeface="Arial"/>
                <a:cs typeface="Arial"/>
                <a:sym typeface="Arial"/>
              </a:rPr>
              <a:t>How should one start the development of a software product line in the first place? In most cases, a company moving to product-line technology has already some products of the target domain in its portfolio. In these cases, we are looking at a </a:t>
            </a:r>
            <a:r>
              <a:rPr i="1" lang="sv-SE" sz="1000">
                <a:solidFill>
                  <a:srgbClr val="131413"/>
                </a:solidFill>
                <a:latin typeface="Arial"/>
                <a:ea typeface="Arial"/>
                <a:cs typeface="Arial"/>
                <a:sym typeface="Arial"/>
              </a:rPr>
              <a:t>transition </a:t>
            </a:r>
            <a:r>
              <a:rPr lang="sv-SE" sz="1000">
                <a:solidFill>
                  <a:srgbClr val="131413"/>
                </a:solidFill>
                <a:latin typeface="Arial"/>
                <a:ea typeface="Arial"/>
                <a:cs typeface="Arial"/>
                <a:sym typeface="Arial"/>
              </a:rPr>
              <a:t>to a product line. There are three paths that you can take. 1) The </a:t>
            </a:r>
            <a:r>
              <a:rPr i="1" lang="sv-SE" sz="1000">
                <a:solidFill>
                  <a:srgbClr val="0000FF"/>
                </a:solidFill>
                <a:latin typeface="Arial"/>
                <a:ea typeface="Arial"/>
                <a:cs typeface="Arial"/>
                <a:sym typeface="Arial"/>
              </a:rPr>
              <a:t>proactive approach </a:t>
            </a:r>
            <a:r>
              <a:rPr lang="sv-SE" sz="1000">
                <a:solidFill>
                  <a:srgbClr val="131413"/>
                </a:solidFill>
                <a:latin typeface="Arial"/>
                <a:ea typeface="Arial"/>
                <a:cs typeface="Arial"/>
                <a:sym typeface="Arial"/>
              </a:rPr>
              <a:t>develops a product line from scratch by carefully using domain and application engineering 2) The </a:t>
            </a:r>
            <a:r>
              <a:rPr i="1" lang="sv-SE" sz="1000">
                <a:solidFill>
                  <a:srgbClr val="0000FF"/>
                </a:solidFill>
                <a:latin typeface="Arial"/>
                <a:ea typeface="Arial"/>
                <a:cs typeface="Arial"/>
                <a:sym typeface="Arial"/>
              </a:rPr>
              <a:t>extractive approach </a:t>
            </a:r>
            <a:r>
              <a:rPr lang="sv-SE" sz="1000">
                <a:solidFill>
                  <a:srgbClr val="131413"/>
                </a:solidFill>
                <a:latin typeface="Arial"/>
                <a:ea typeface="Arial"/>
                <a:cs typeface="Arial"/>
                <a:sym typeface="Arial"/>
              </a:rPr>
              <a:t>starts with a collection of existing products and incre- mentally refactors them to form a product line. 3) The </a:t>
            </a:r>
            <a:r>
              <a:rPr i="1" lang="sv-SE" sz="1000">
                <a:solidFill>
                  <a:srgbClr val="0000FF"/>
                </a:solidFill>
                <a:latin typeface="Arial"/>
                <a:ea typeface="Arial"/>
                <a:cs typeface="Arial"/>
                <a:sym typeface="Arial"/>
              </a:rPr>
              <a:t>reactive approach </a:t>
            </a:r>
            <a:r>
              <a:rPr lang="sv-SE" sz="1000">
                <a:solidFill>
                  <a:srgbClr val="131413"/>
                </a:solidFill>
                <a:latin typeface="Arial"/>
                <a:ea typeface="Arial"/>
                <a:cs typeface="Arial"/>
                <a:sym typeface="Arial"/>
              </a:rPr>
              <a:t>begins with a small, easy to handle product line (possibly consisting only of a single product) and is extended incrementally with new features and implemented assets, extending the product line’s scope over time. </a:t>
            </a:r>
            <a:br>
              <a:rPr lang="sv-SE" sz="1000">
                <a:solidFill>
                  <a:srgbClr val="131413"/>
                </a:solidFill>
                <a:latin typeface="Arial"/>
                <a:ea typeface="Arial"/>
                <a:cs typeface="Arial"/>
                <a:sym typeface="Arial"/>
              </a:rPr>
            </a:br>
            <a:r>
              <a:rPr lang="sv-SE" sz="1000">
                <a:solidFill>
                  <a:srgbClr val="131413"/>
                </a:solidFill>
                <a:latin typeface="Arial"/>
                <a:ea typeface="Arial"/>
                <a:cs typeface="Arial"/>
                <a:sym typeface="Arial"/>
              </a:rPr>
              <a:t> 						</a:t>
            </a:r>
            <a:endParaRPr sz="1000">
              <a:solidFill>
                <a:srgbClr val="131413"/>
              </a:solidFill>
              <a:latin typeface="Arial"/>
              <a:ea typeface="Arial"/>
              <a:cs typeface="Arial"/>
              <a:sym typeface="Arial"/>
            </a:endParaRPr>
          </a:p>
          <a:p>
            <a:pPr indent="0" lvl="0" marL="0" rtl="0" algn="l">
              <a:lnSpc>
                <a:spcPct val="115000"/>
              </a:lnSpc>
              <a:spcBef>
                <a:spcPts val="1200"/>
              </a:spcBef>
              <a:spcAft>
                <a:spcPts val="0"/>
              </a:spcAft>
              <a:buNone/>
            </a:pPr>
            <a:r>
              <a:rPr lang="sv-SE" sz="1100">
                <a:latin typeface="Arial"/>
                <a:ea typeface="Arial"/>
                <a:cs typeface="Arial"/>
                <a:sym typeface="Arial"/>
              </a:rPr>
              <a:t>					 				</a:t>
            </a:r>
            <a:endParaRPr sz="1100">
              <a:latin typeface="Arial"/>
              <a:ea typeface="Arial"/>
              <a:cs typeface="Arial"/>
              <a:sym typeface="Arial"/>
            </a:endParaRPr>
          </a:p>
          <a:p>
            <a:pPr indent="0" lvl="0" marL="0" rtl="0" algn="l">
              <a:lnSpc>
                <a:spcPct val="115000"/>
              </a:lnSpc>
              <a:spcBef>
                <a:spcPts val="1200"/>
              </a:spcBef>
              <a:spcAft>
                <a:spcPts val="0"/>
              </a:spcAft>
              <a:buNone/>
            </a:pPr>
            <a:r>
              <a:rPr lang="sv-SE" sz="1100">
                <a:latin typeface="Arial"/>
                <a:ea typeface="Arial"/>
                <a:cs typeface="Arial"/>
                <a:sym typeface="Arial"/>
              </a:rPr>
              <a:t>			</a:t>
            </a:r>
            <a:endParaRPr sz="1100">
              <a:latin typeface="Arial"/>
              <a:ea typeface="Arial"/>
              <a:cs typeface="Arial"/>
              <a:sym typeface="Arial"/>
            </a:endParaRPr>
          </a:p>
          <a:p>
            <a:pPr indent="0" lvl="0" marL="0" rtl="0" algn="l">
              <a:lnSpc>
                <a:spcPct val="115000"/>
              </a:lnSpc>
              <a:spcBef>
                <a:spcPts val="1200"/>
              </a:spcBef>
              <a:spcAft>
                <a:spcPts val="0"/>
              </a:spcAft>
              <a:buNone/>
            </a:pPr>
            <a:r>
              <a:rPr lang="sv-SE" sz="1100">
                <a:latin typeface="Arial"/>
                <a:ea typeface="Arial"/>
                <a:cs typeface="Arial"/>
                <a:sym typeface="Arial"/>
              </a:rPr>
              <a:t>		</a:t>
            </a:r>
            <a:endParaRPr sz="1100">
              <a:latin typeface="Arial"/>
              <a:ea typeface="Arial"/>
              <a:cs typeface="Arial"/>
              <a:sym typeface="Arial"/>
            </a:endParaRPr>
          </a:p>
          <a:p>
            <a:pPr indent="0" lvl="0" marL="0" rtl="0" algn="l">
              <a:lnSpc>
                <a:spcPct val="115000"/>
              </a:lnSpc>
              <a:spcBef>
                <a:spcPts val="1200"/>
              </a:spcBef>
              <a:spcAft>
                <a:spcPts val="1200"/>
              </a:spcAft>
              <a:buNone/>
            </a:pPr>
            <a:r>
              <a:t/>
            </a:r>
            <a:endParaRPr sz="1000">
              <a:solidFill>
                <a:srgbClr val="131413"/>
              </a:solidFill>
              <a:latin typeface="Arial"/>
              <a:ea typeface="Arial"/>
              <a:cs typeface="Arial"/>
              <a:sym typeface="Arial"/>
            </a:endParaRPr>
          </a:p>
        </p:txBody>
      </p:sp>
      <p:sp>
        <p:nvSpPr>
          <p:cNvPr id="398" name="Google Shape;398;g9660c5376a_0_63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9660c5376a_0_6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9660c5376a_0_64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1200"/>
              </a:spcAft>
              <a:buNone/>
            </a:pPr>
            <a:r>
              <a:rPr lang="sv-SE" sz="1000">
                <a:solidFill>
                  <a:srgbClr val="131413"/>
                </a:solidFill>
                <a:latin typeface="Arial"/>
                <a:ea typeface="Arial"/>
                <a:cs typeface="Arial"/>
                <a:sym typeface="Arial"/>
              </a:rPr>
              <a:t>The </a:t>
            </a:r>
            <a:r>
              <a:rPr i="1" lang="sv-SE" sz="1000">
                <a:solidFill>
                  <a:srgbClr val="0000FF"/>
                </a:solidFill>
                <a:latin typeface="Arial"/>
                <a:ea typeface="Arial"/>
                <a:cs typeface="Arial"/>
                <a:sym typeface="Arial"/>
              </a:rPr>
              <a:t>proactive approach </a:t>
            </a:r>
            <a:r>
              <a:rPr lang="sv-SE" sz="1000">
                <a:solidFill>
                  <a:srgbClr val="131413"/>
                </a:solidFill>
                <a:latin typeface="Arial"/>
                <a:ea typeface="Arial"/>
                <a:cs typeface="Arial"/>
                <a:sym typeface="Arial"/>
              </a:rPr>
              <a:t>is to develop a product line from scratch. We model the domain and implement all relevant features before the first product is generated. We perform domain analysis and scoping and we implement the entire product line. Using the proactive approach, developers can plan the product line’s variability perfectly. As a result, we can reach a high level of code quality and maintainability. However, its drawback is a high upfront investment and a lot of risks before the first product arrives at the market. With existing products, essentially we have to stop production for a significant period of time for restructuring or even rewriting the code entirely. The proactive approach is a clean-slate approach and the domain and application engineering process we discussed earlier follows this idealized model, where we start from scratch and build a perfect product line. This can be nice. This can pay off, adn we have real-world success stories of this. However, it is debatable how applicable this process is in general. especially since, some products are often already in productiom use and a long delay to transit to product-line technology is not acceptable. The proactive approach is often seen as idealistic, which, in practice, has to be combined partly with ideas from the other two adoption strategies. </a:t>
            </a:r>
            <a:endParaRPr/>
          </a:p>
        </p:txBody>
      </p:sp>
      <p:sp>
        <p:nvSpPr>
          <p:cNvPr id="406" name="Google Shape;406;g9660c5376a_0_64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9660c5376a_0_6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9660c5376a_0_65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lang="sv-SE" sz="1000">
                <a:solidFill>
                  <a:srgbClr val="131413"/>
                </a:solidFill>
                <a:latin typeface="Arial"/>
                <a:ea typeface="Arial"/>
                <a:cs typeface="Arial"/>
                <a:sym typeface="Arial"/>
              </a:rPr>
              <a:t>The </a:t>
            </a:r>
            <a:r>
              <a:rPr i="1" lang="sv-SE" sz="1000">
                <a:solidFill>
                  <a:srgbClr val="0000FF"/>
                </a:solidFill>
                <a:latin typeface="Arial"/>
                <a:ea typeface="Arial"/>
                <a:cs typeface="Arial"/>
                <a:sym typeface="Arial"/>
              </a:rPr>
              <a:t>extractive approach </a:t>
            </a:r>
            <a:r>
              <a:rPr lang="sv-SE" sz="1000">
                <a:solidFill>
                  <a:srgbClr val="131413"/>
                </a:solidFill>
                <a:latin typeface="Arial"/>
                <a:ea typeface="Arial"/>
                <a:cs typeface="Arial"/>
                <a:sym typeface="Arial"/>
              </a:rPr>
              <a:t>is useful when a company already has a portfolio of related products that target a common domain, but those projects are not engineered in a systematic way yet. Often companies start with a clone-and-own approach, where variations of a system are created by copying/branching the source code and modifying the branch. The more copies need to be maintained and evolved separately, the more expensive maintenance tasks become and the more developers run into maintenance problems, such as inconsistent evolution of different copies. Typically, at some point, the pressure on developers grows so strong that they are forced to adopt a more disciplined product-line approach. The aim of the extractive approach is to make a transition from one or multiple existing products to a more structured product line. We </a:t>
            </a:r>
            <a:r>
              <a:rPr lang="sv-SE" sz="1000">
                <a:latin typeface="Arial"/>
                <a:ea typeface="Arial"/>
                <a:cs typeface="Arial"/>
                <a:sym typeface="Arial"/>
              </a:rPr>
              <a:t>identify commonalities and differences of existing products, based on domain knowledge and stakeholder requirements, we extract or reimplement the core functionality in the form of reusable domain artifacts, and we re-implement variation in an extendable manner. This advocates for incremental adoption of product-line technology. Common parts are extracted, and some cloning is eliminated step by step. Due to its incremental nature, risks and upfront investment are much lower compared to the proactive approach. During the adoption process, all products remain in production - we steadily refacter them. However, the resulting code basis may be hard to maintain and quality might suffer as we break things during reimplementation. This is typical in practice, as it lets us move to a product line steadily over time. </a:t>
            </a:r>
            <a:br>
              <a:rPr lang="sv-SE" sz="1000">
                <a:latin typeface="Arial"/>
                <a:ea typeface="Arial"/>
                <a:cs typeface="Arial"/>
                <a:sym typeface="Arial"/>
              </a:rPr>
            </a:br>
            <a:r>
              <a:rPr lang="sv-SE" sz="1000">
                <a:latin typeface="Arial"/>
                <a:ea typeface="Arial"/>
                <a:cs typeface="Arial"/>
                <a:sym typeface="Arial"/>
              </a:rPr>
              <a:t> 						</a:t>
            </a:r>
            <a:endParaRPr sz="1000">
              <a:latin typeface="Arial"/>
              <a:ea typeface="Arial"/>
              <a:cs typeface="Arial"/>
              <a:sym typeface="Arial"/>
            </a:endParaRPr>
          </a:p>
          <a:p>
            <a:pPr indent="0" lvl="0" marL="0" rtl="0" algn="l">
              <a:lnSpc>
                <a:spcPct val="115000"/>
              </a:lnSpc>
              <a:spcBef>
                <a:spcPts val="1200"/>
              </a:spcBef>
              <a:spcAft>
                <a:spcPts val="0"/>
              </a:spcAft>
              <a:buNone/>
            </a:pPr>
            <a:r>
              <a:rPr lang="sv-SE" sz="1100">
                <a:latin typeface="Arial"/>
                <a:ea typeface="Arial"/>
                <a:cs typeface="Arial"/>
                <a:sym typeface="Arial"/>
              </a:rPr>
              <a:t>					 				</a:t>
            </a:r>
            <a:endParaRPr sz="1100">
              <a:latin typeface="Arial"/>
              <a:ea typeface="Arial"/>
              <a:cs typeface="Arial"/>
              <a:sym typeface="Arial"/>
            </a:endParaRPr>
          </a:p>
          <a:p>
            <a:pPr indent="0" lvl="0" marL="0" rtl="0" algn="l">
              <a:lnSpc>
                <a:spcPct val="115000"/>
              </a:lnSpc>
              <a:spcBef>
                <a:spcPts val="1200"/>
              </a:spcBef>
              <a:spcAft>
                <a:spcPts val="0"/>
              </a:spcAft>
              <a:buNone/>
            </a:pPr>
            <a:r>
              <a:rPr lang="sv-SE" sz="1100">
                <a:latin typeface="Arial"/>
                <a:ea typeface="Arial"/>
                <a:cs typeface="Arial"/>
                <a:sym typeface="Arial"/>
              </a:rPr>
              <a:t>			</a:t>
            </a:r>
            <a:endParaRPr sz="1100">
              <a:latin typeface="Arial"/>
              <a:ea typeface="Arial"/>
              <a:cs typeface="Arial"/>
              <a:sym typeface="Arial"/>
            </a:endParaRPr>
          </a:p>
          <a:p>
            <a:pPr indent="0" lvl="0" marL="0" rtl="0" algn="l">
              <a:lnSpc>
                <a:spcPct val="115000"/>
              </a:lnSpc>
              <a:spcBef>
                <a:spcPts val="1200"/>
              </a:spcBef>
              <a:spcAft>
                <a:spcPts val="0"/>
              </a:spcAft>
              <a:buNone/>
            </a:pPr>
            <a:r>
              <a:rPr lang="sv-SE" sz="1100">
                <a:latin typeface="Arial"/>
                <a:ea typeface="Arial"/>
                <a:cs typeface="Arial"/>
                <a:sym typeface="Arial"/>
              </a:rPr>
              <a:t>		</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t/>
            </a:r>
            <a:endParaRPr sz="1000">
              <a:solidFill>
                <a:srgbClr val="131413"/>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sv-SE" sz="1100">
                <a:latin typeface="Arial"/>
                <a:ea typeface="Arial"/>
                <a:cs typeface="Arial"/>
                <a:sym typeface="Arial"/>
              </a:rPr>
              <a:t>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sv-SE" sz="1100">
                <a:latin typeface="Arial"/>
                <a:ea typeface="Arial"/>
                <a:cs typeface="Arial"/>
                <a:sym typeface="Arial"/>
              </a:rPr>
              <a:t>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sv-SE" sz="1100">
                <a:latin typeface="Arial"/>
                <a:ea typeface="Arial"/>
                <a:cs typeface="Arial"/>
                <a:sym typeface="Arial"/>
              </a:rPr>
              <a:t>		</a:t>
            </a:r>
            <a:endParaRPr sz="1100">
              <a:latin typeface="Arial"/>
              <a:ea typeface="Arial"/>
              <a:cs typeface="Arial"/>
              <a:sym typeface="Arial"/>
            </a:endParaRPr>
          </a:p>
          <a:p>
            <a:pPr indent="0" lvl="0" marL="0" rtl="0" algn="l">
              <a:spcBef>
                <a:spcPts val="0"/>
              </a:spcBef>
              <a:spcAft>
                <a:spcPts val="0"/>
              </a:spcAft>
              <a:buNone/>
            </a:pPr>
            <a:r>
              <a:t/>
            </a:r>
            <a:endParaRPr/>
          </a:p>
        </p:txBody>
      </p:sp>
      <p:sp>
        <p:nvSpPr>
          <p:cNvPr id="415" name="Google Shape;415;g9660c5376a_0_65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9660c5376a_0_6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6" name="Google Shape;96;g9660c5376a_0_68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Just start with a question - want you to start thinking about this. (read) </a:t>
            </a:r>
            <a:endParaRPr sz="1100">
              <a:solidFill>
                <a:srgbClr val="000000"/>
              </a:solidFill>
              <a:latin typeface="Arial"/>
              <a:ea typeface="Arial"/>
              <a:cs typeface="Arial"/>
              <a:sym typeface="Arial"/>
            </a:endParaRPr>
          </a:p>
          <a:p>
            <a:pPr indent="0" lvl="0" marL="0" rtl="0" algn="l">
              <a:spcBef>
                <a:spcPts val="0"/>
              </a:spcBef>
              <a:spcAft>
                <a:spcPts val="0"/>
              </a:spcAft>
              <a:buNone/>
            </a:pPr>
            <a:r>
              <a:rPr lang="sv-SE" sz="1100">
                <a:solidFill>
                  <a:srgbClr val="000000"/>
                </a:solidFill>
                <a:latin typeface="Arial"/>
                <a:ea typeface="Arial"/>
                <a:cs typeface="Arial"/>
                <a:sym typeface="Arial"/>
              </a:rPr>
              <a:t>This isn’t something with one answer, or even a right answer. It’s something we’ll keep returning to</a:t>
            </a:r>
            <a:endParaRPr/>
          </a:p>
        </p:txBody>
      </p:sp>
      <p:sp>
        <p:nvSpPr>
          <p:cNvPr id="97" name="Google Shape;97;g9660c5376a_0_68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9660c5376a_0_6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9660c5376a_0_66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1200"/>
              </a:spcAft>
              <a:buNone/>
            </a:pPr>
            <a:r>
              <a:rPr lang="sv-SE" sz="1000">
                <a:solidFill>
                  <a:srgbClr val="131413"/>
                </a:solidFill>
                <a:latin typeface="Arial"/>
                <a:ea typeface="Arial"/>
                <a:cs typeface="Arial"/>
                <a:sym typeface="Arial"/>
              </a:rPr>
              <a:t>The </a:t>
            </a:r>
            <a:r>
              <a:rPr i="1" lang="sv-SE" sz="1000">
                <a:solidFill>
                  <a:srgbClr val="0000FF"/>
                </a:solidFill>
                <a:latin typeface="Arial"/>
                <a:ea typeface="Arial"/>
                <a:cs typeface="Arial"/>
                <a:sym typeface="Arial"/>
              </a:rPr>
              <a:t>reactive approach </a:t>
            </a:r>
            <a:r>
              <a:rPr lang="sv-SE" sz="1000">
                <a:solidFill>
                  <a:srgbClr val="131413"/>
                </a:solidFill>
                <a:latin typeface="Arial"/>
                <a:ea typeface="Arial"/>
                <a:cs typeface="Arial"/>
                <a:sym typeface="Arial"/>
              </a:rPr>
              <a:t>is an agile method to adopt a product-line approach. Developers start with a small initial software product line which realizes an initial version of the envisioned final software product line. In incremental steps, the product line progressively grows toward its ideal. We explore and characterize the requirements leading to a new product currently not covered by the product line, </a:t>
            </a:r>
            <a:r>
              <a:rPr lang="sv-SE" sz="1100">
                <a:latin typeface="Arial"/>
                <a:ea typeface="Arial"/>
                <a:cs typeface="Arial"/>
                <a:sym typeface="Arial"/>
              </a:rPr>
              <a:t>we d</a:t>
            </a:r>
            <a:r>
              <a:rPr lang="sv-SE" sz="1000">
                <a:solidFill>
                  <a:srgbClr val="131413"/>
                </a:solidFill>
                <a:latin typeface="Arial"/>
                <a:ea typeface="Arial"/>
                <a:cs typeface="Arial"/>
                <a:sym typeface="Arial"/>
              </a:rPr>
              <a:t>escribe the delta - the difference - leading to the improved product, and we implement the delta in a suitable way. Then, we do this again, until we eventually have a fully-formed product line. reactive adoption falls somewhere between the proactive and the extrac- tive approach. It requires less upfront planning than the proactive approach, but including a feature may require invasive and expensive changes to the product line, because it has not been designed with that feature in mind. At the same time, the reactive approach is typically considered to be more structured than the extractive approach, because each iteration follows clear planning steps. </a:t>
            </a:r>
            <a:endParaRPr/>
          </a:p>
        </p:txBody>
      </p:sp>
      <p:sp>
        <p:nvSpPr>
          <p:cNvPr id="424" name="Google Shape;424;g9660c5376a_0_66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9660c5376a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9660c5376a_0_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(read)</a:t>
            </a:r>
            <a:endParaRPr>
              <a:solidFill>
                <a:schemeClr val="dk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9660c5376a_0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9660c5376a_0_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a4eb6948f4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a4eb6948f4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 this assignment, you will create a case study examining the development of a SoftwareProduct Line (or another complex system that makes extensive use of reusable assets orexternal libraries).Many examples of SPL development are included in the following book: Van der Linden, F. J.,Schmid, K., &amp; Rommes, E. (2007). Software product lines in action: the best industrial practicein product line engineering. Springer Science &amp; Business Media. This book is freely available indigital form from the Chalmers library.However, you are not restricted to this book (which is somewhat old). You may also feel free tofind other SPLs or complex systems that make extensive use of reusable assets and externallibraries, and create a case study on the development of those systems. For example, manycompanies blog extensively about their products (i.e., Netflix - ​https://netflixtechblog.com/​ -Facebook - ​https://engineering.fb.com/​ - or Spotify - ​https://engineering.atspotify.com/​).</a:t>
            </a:r>
            <a:endParaRPr/>
          </a:p>
        </p:txBody>
      </p:sp>
      <p:sp>
        <p:nvSpPr>
          <p:cNvPr id="447" name="Google Shape;447;ga4eb6948f4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a4eb6948f4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a4eb6948f4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You must ensure that sufficient information is available on the chosen system to write this report before you begin the project.Before beginning your case study, you ​must​ obtain approval from your supervisor on yourchoice of system to study. A supervisor will be assigned following completion of Assignment 0(Team Formation), so it is in your interest to form a team as quickly as possible.When requesting approval, include your primary sources of information on the chosen system. If you are unsure whether enough information is publicly available on a system you are interested in, discuss this with your supervisor.</a:t>
            </a:r>
            <a:endParaRPr/>
          </a:p>
          <a:p>
            <a:pPr indent="0" lvl="0" marL="0" rtl="0" algn="l">
              <a:spcBef>
                <a:spcPts val="0"/>
              </a:spcBef>
              <a:spcAft>
                <a:spcPts val="0"/>
              </a:spcAft>
              <a:buNone/>
            </a:pPr>
            <a:r>
              <a:rPr lang="sv-SE"/>
              <a:t>You will create a case study on the system of your choice. It must document the following aspects regarding the system:●Context: ​What kind of organization adopted/applied SPL or reuse-driven engineering?●Motivation:​ What motivated the transition to or adoption of a product line or reuse-driven approach?●System Type:​ For what kind of system did they apply SPL or reuse-driven engineering?</a:t>
            </a:r>
            <a:endParaRPr/>
          </a:p>
          <a:p>
            <a:pPr indent="0" lvl="0" marL="0" rtl="0" algn="l">
              <a:spcBef>
                <a:spcPts val="0"/>
              </a:spcBef>
              <a:spcAft>
                <a:spcPts val="0"/>
              </a:spcAft>
              <a:buNone/>
            </a:pPr>
            <a:r>
              <a:rPr lang="sv-SE"/>
              <a:t>●Approach:​ How did they adopt SPL or reuse-driven engineering? What practices were employed? What processes were affected, and how?●Challenges:​ What were the key technical or process challenges encountered when implementing SPL or reuse-driven engineering?●Results:​ What are the important results with regard to business, architecture, process,and organization?●Conclusions:​ What did they learn from implementing SPL or reuse-driven engineering?You may also write about other aspects of the system that you feel are relevant. </a:t>
            </a:r>
            <a:endParaRPr/>
          </a:p>
          <a:p>
            <a:pPr indent="0" lvl="0" marL="0" rtl="0" algn="l">
              <a:spcBef>
                <a:spcPts val="0"/>
              </a:spcBef>
              <a:spcAft>
                <a:spcPts val="0"/>
              </a:spcAft>
              <a:buNone/>
            </a:pPr>
            <a:r>
              <a:rPr lang="sv-SE"/>
              <a:t>In addition to documenting information found about these systems, you should reflect on the choices made by the engineers building these systems and provide your own commentary and opinions on those choices. Do you feel these were reasonable decisions? Do you see potential weaknesses in the decisions made? Are there alternatives you feel should have been considered? We do not expect you to design a perfect system, but you should discuss the work performed by these companies in the context of your own experiences or in the context of other systems that you have read about.There is not a minimum page length for this document. Quality is more important than quantity.It is important that you cover the criteria in detail, and provide your own reflections on the development of the chosen system. Any questions? Again, this is due Nov 15, but don’t wait to get started. This will take a bit of research and thought to get right. </a:t>
            </a:r>
            <a:endParaRPr/>
          </a:p>
        </p:txBody>
      </p:sp>
      <p:sp>
        <p:nvSpPr>
          <p:cNvPr id="455" name="Google Shape;455;ga4eb6948f4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9660c5376a_0_3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9660c5376a_0_39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(lead into robocode talk) That’s assignment 1. The remainder of the assignments will revolve around the RoboCode framework. Now, Mazen Mohamad, one of our teaching assistants, will introduce this framework to you.</a:t>
            </a:r>
            <a:endParaRPr/>
          </a:p>
        </p:txBody>
      </p:sp>
      <p:sp>
        <p:nvSpPr>
          <p:cNvPr id="463" name="Google Shape;463;g9660c5376a_0_39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9" name="Google Shape;46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9660c5376a_0_3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9660c5376a_0_3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Four principles govern successful product line engineering. </a:t>
            </a:r>
            <a:r>
              <a:rPr lang="sv-SE" sz="1100">
                <a:latin typeface="Arial"/>
                <a:ea typeface="Arial"/>
                <a:cs typeface="Arial"/>
                <a:sym typeface="Arial"/>
              </a:rPr>
              <a:t>	V</a:t>
            </a:r>
            <a:r>
              <a:rPr lang="sv-SE" sz="1000">
                <a:latin typeface="Arial"/>
                <a:ea typeface="Arial"/>
                <a:cs typeface="Arial"/>
                <a:sym typeface="Arial"/>
              </a:rPr>
              <a:t>ariability management: individual systems are considered as variations of a common theme. This variability must be made explicit and must be systematically managed. Business-centric: software product line engineering aims at thoroughly connecting the engineering of the product line with the long-term strategy of the business. Architecture-centric: the technical side of the software must be developed in a way that allows taking advantage of similarities among the individual systems. Two-life-cycle approach: the individual systems are developed based on a software platform. These products – as well as the platform itself – must be engineered and have their individual life-cycles. Development FOR reuse comes before development WITH reuse</a:t>
            </a:r>
            <a:br>
              <a:rPr lang="sv-SE" sz="1000">
                <a:latin typeface="Arial"/>
                <a:ea typeface="Arial"/>
                <a:cs typeface="Arial"/>
                <a:sym typeface="Arial"/>
              </a:rPr>
            </a:br>
            <a:r>
              <a:rPr lang="sv-SE" sz="1000">
                <a:latin typeface="Arial"/>
                <a:ea typeface="Arial"/>
                <a:cs typeface="Arial"/>
                <a:sym typeface="Arial"/>
              </a:rPr>
              <a:t> 						</a:t>
            </a:r>
            <a:endParaRPr sz="10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sv-SE" sz="1100">
                <a:latin typeface="Arial"/>
                <a:ea typeface="Arial"/>
                <a:cs typeface="Arial"/>
                <a:sym typeface="Arial"/>
              </a:rPr>
              <a:t>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sv-SE" sz="1100">
                <a:latin typeface="Arial"/>
                <a:ea typeface="Arial"/>
                <a:cs typeface="Arial"/>
                <a:sym typeface="Arial"/>
              </a:rPr>
              <a:t>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sv-SE" sz="1100">
                <a:latin typeface="Arial"/>
                <a:ea typeface="Arial"/>
                <a:cs typeface="Arial"/>
                <a:sym typeface="Arial"/>
              </a:rPr>
              <a:t>		</a:t>
            </a:r>
            <a:endParaRPr sz="1100">
              <a:latin typeface="Arial"/>
              <a:ea typeface="Arial"/>
              <a:cs typeface="Arial"/>
              <a:sym typeface="Arial"/>
            </a:endParaRPr>
          </a:p>
          <a:p>
            <a:pPr indent="0" lvl="0" marL="0" rtl="0" algn="l">
              <a:spcBef>
                <a:spcPts val="0"/>
              </a:spcBef>
              <a:spcAft>
                <a:spcPts val="0"/>
              </a:spcAft>
              <a:buNone/>
            </a:pPr>
            <a:r>
              <a:t/>
            </a:r>
            <a:endParaRPr/>
          </a:p>
        </p:txBody>
      </p:sp>
      <p:sp>
        <p:nvSpPr>
          <p:cNvPr id="104" name="Google Shape;104;g9660c5376a_0_3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9660c5376a_0_3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9660c5376a_0_3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lang="sv-SE" sz="1000">
                <a:latin typeface="Arial"/>
                <a:ea typeface="Arial"/>
                <a:cs typeface="Arial"/>
                <a:sym typeface="Arial"/>
              </a:rPr>
              <a:t>Software product line engineering aims at supporting a range of products customized to different, individual customers or usage types. As a result, variability is a key concept. Instead of understanding each individual system all by itself, software product line engineering looks at the product line as a whole and the variation among the individual systems. This variability must be defined, represented, exploited, implemented, evolved, etc. – in one word managed – throughout software product line engineering. When managing variability in a product line, we need to distinguish three main types: Commonality: a characteristic (functionality or non-functional) can be common to all products in the product line. We call this a commonality. This can be requirements, code, any asset. This is then implemented as part of the platform. 2) Variability: a characteristic or asset may be common to some products, but not to all. It must then be explicitly modelled as a possible variability and must be implemented in a way that allows having it in selected products only. 3. Product-specific: a characteristic may be part of only one product – at least for the foreseeable future. While these variabilities will not be integrated into the platform, the platform must be able to support them. </a:t>
            </a:r>
            <a:endParaRPr sz="1000">
              <a:latin typeface="Arial"/>
              <a:ea typeface="Arial"/>
              <a:cs typeface="Arial"/>
              <a:sym typeface="Arial"/>
            </a:endParaRPr>
          </a:p>
          <a:p>
            <a:pPr indent="0" lvl="0" marL="0" rtl="0" algn="l">
              <a:lnSpc>
                <a:spcPct val="115000"/>
              </a:lnSpc>
              <a:spcBef>
                <a:spcPts val="1200"/>
              </a:spcBef>
              <a:spcAft>
                <a:spcPts val="1200"/>
              </a:spcAft>
              <a:buNone/>
            </a:pPr>
            <a:r>
              <a:rPr lang="sv-SE" sz="1000">
                <a:latin typeface="Arial"/>
                <a:ea typeface="Arial"/>
                <a:cs typeface="Arial"/>
                <a:sym typeface="Arial"/>
              </a:rPr>
              <a:t>During the life-cycle of the product line, a specific variability may change in type. For example, a product-specific characteristic may become a variability, if it looks like a piece of code or some other asset we might want to reuse in the future. On the other hand, a commonality may become a variability as well – for example, if over time the decision is made to support alternatives to that asset (e.g. extending the platform beyond the initial operating system which provided the starting basis, so some versions now are on iOS while others are on Android). </a:t>
            </a:r>
            <a:r>
              <a:rPr lang="sv-SE" sz="1100">
                <a:latin typeface="Arial"/>
                <a:ea typeface="Arial"/>
                <a:cs typeface="Arial"/>
                <a:sym typeface="Arial"/>
              </a:rPr>
              <a:t>C</a:t>
            </a:r>
            <a:r>
              <a:rPr lang="sv-SE" sz="1000">
                <a:latin typeface="Arial"/>
                <a:ea typeface="Arial"/>
                <a:cs typeface="Arial"/>
                <a:sym typeface="Arial"/>
              </a:rPr>
              <a:t>ommonalities and variabilities are handled mostly in domain engineering, product-specific parts are handled exclusively in application engineeringm because they are tied to one product.  </a:t>
            </a:r>
            <a:endParaRPr sz="1000">
              <a:latin typeface="Arial"/>
              <a:ea typeface="Arial"/>
              <a:cs typeface="Arial"/>
              <a:sym typeface="Arial"/>
            </a:endParaRPr>
          </a:p>
        </p:txBody>
      </p:sp>
      <p:sp>
        <p:nvSpPr>
          <p:cNvPr id="112" name="Google Shape;112;g9660c5376a_0_32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9660c5376a_0_3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9660c5376a_0_3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V</a:t>
            </a:r>
            <a:r>
              <a:rPr lang="sv-SE"/>
              <a:t>ariability management covers the whole life-cycle. It starts with the early steps of scoping and requirements, covering all the way to implementation and testing and finally going into maintenance evolution. variability is relevant to all assets throughout software development. So, it is something we will return to and discuss often. This means that there are some terms to introduce that we can use to reason about variability. </a:t>
            </a:r>
            <a:r>
              <a:rPr lang="sv-SE" sz="1000">
                <a:latin typeface="Arial"/>
                <a:ea typeface="Arial"/>
                <a:cs typeface="Arial"/>
                <a:sym typeface="Arial"/>
              </a:rPr>
              <a:t>Variation point: the variation point describes where differences exist in the final systems (e.g. systems may differ with respect to the operating systems they rely on, with respect to whether they support a particular feature or not, which algorithm a feature uses, etc.) For example, we may have a security alarm product line that can perform different types of detection. Which are supported by a concrete model? This is essentially where you make a choice between the different possibilities that exist to satisfy a variation point , what we call features or sometimes variants.</a:t>
            </a:r>
            <a:r>
              <a:rPr lang="sv-SE" sz="1100">
                <a:latin typeface="Arial"/>
                <a:ea typeface="Arial"/>
                <a:cs typeface="Arial"/>
                <a:sym typeface="Arial"/>
              </a:rPr>
              <a:t> </a:t>
            </a:r>
            <a:endParaRPr sz="1100">
              <a:latin typeface="Arial"/>
              <a:ea typeface="Arial"/>
              <a:cs typeface="Arial"/>
              <a:sym typeface="Arial"/>
            </a:endParaRPr>
          </a:p>
          <a:p>
            <a:pPr indent="0" lvl="0" marL="0" rtl="0" algn="l">
              <a:spcBef>
                <a:spcPts val="0"/>
              </a:spcBef>
              <a:spcAft>
                <a:spcPts val="0"/>
              </a:spcAft>
              <a:buNone/>
            </a:pPr>
            <a:r>
              <a:rPr lang="sv-SE" sz="1100">
                <a:latin typeface="Arial"/>
                <a:ea typeface="Arial"/>
                <a:cs typeface="Arial"/>
                <a:sym typeface="Arial"/>
              </a:rPr>
              <a:t>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sv-SE" sz="1100">
                <a:latin typeface="Arial"/>
                <a:ea typeface="Arial"/>
                <a:cs typeface="Arial"/>
                <a:sym typeface="Arial"/>
              </a:rPr>
              <a:t>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sv-SE" sz="1100">
                <a:latin typeface="Arial"/>
                <a:ea typeface="Arial"/>
                <a:cs typeface="Arial"/>
                <a:sym typeface="Arial"/>
              </a:rPr>
              <a:t>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sv-SE" sz="1100">
                <a:latin typeface="Arial"/>
                <a:ea typeface="Arial"/>
                <a:cs typeface="Arial"/>
                <a:sym typeface="Arial"/>
              </a:rPr>
              <a:t>		</a:t>
            </a:r>
            <a:endParaRPr sz="1100">
              <a:latin typeface="Arial"/>
              <a:ea typeface="Arial"/>
              <a:cs typeface="Arial"/>
              <a:sym typeface="Arial"/>
            </a:endParaRPr>
          </a:p>
          <a:p>
            <a:pPr indent="0" lvl="0" marL="0" rtl="0" algn="l">
              <a:spcBef>
                <a:spcPts val="0"/>
              </a:spcBef>
              <a:spcAft>
                <a:spcPts val="0"/>
              </a:spcAft>
              <a:buNone/>
            </a:pPr>
            <a:r>
              <a:t/>
            </a:r>
            <a:endParaRPr/>
          </a:p>
        </p:txBody>
      </p:sp>
      <p:sp>
        <p:nvSpPr>
          <p:cNvPr id="121" name="Google Shape;121;g9660c5376a_0_33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9660c5376a_0_3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9660c5376a_0_34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also need to discuss the dependencies introduced by a variation point. </a:t>
            </a:r>
            <a:r>
              <a:rPr lang="sv-SE" sz="1100">
                <a:latin typeface="Arial"/>
                <a:ea typeface="Arial"/>
                <a:cs typeface="Arial"/>
                <a:sym typeface="Arial"/>
              </a:rPr>
              <a:t> </a:t>
            </a:r>
            <a:r>
              <a:rPr lang="sv-SE" sz="1000">
                <a:solidFill>
                  <a:srgbClr val="131413"/>
                </a:solidFill>
                <a:latin typeface="Arial"/>
                <a:ea typeface="Arial"/>
                <a:cs typeface="Arial"/>
                <a:sym typeface="Arial"/>
              </a:rPr>
              <a:t>Not all feature selections are valid and specify meaningful products, and two types of dependencies are used to decide what is a legal selection. First, </a:t>
            </a:r>
            <a:r>
              <a:rPr lang="sv-SE" sz="1000">
                <a:latin typeface="Arial"/>
                <a:ea typeface="Arial"/>
                <a:cs typeface="Arial"/>
                <a:sym typeface="Arial"/>
              </a:rPr>
              <a:t>Variability dependencies are how we denote the different choices (features) that are possible to fill a variation point. This generally refers to the number of features that can be selected simultaneously (e.g. a program may support e-mail, text, phone for delivering a notification). We also note which features are mandatory and which are optional add-ons. In the last slide, we had that security alarm. You might require that all models have a camera, while making the motion detection feature optional. </a:t>
            </a:r>
            <a:endParaRPr sz="1000">
              <a:latin typeface="Arial"/>
              <a:ea typeface="Arial"/>
              <a:cs typeface="Arial"/>
              <a:sym typeface="Arial"/>
            </a:endParaRPr>
          </a:p>
          <a:p>
            <a:pPr indent="0" lvl="0" marL="0" rtl="0" algn="l">
              <a:spcBef>
                <a:spcPts val="0"/>
              </a:spcBef>
              <a:spcAft>
                <a:spcPts val="0"/>
              </a:spcAft>
              <a:buNone/>
            </a:pPr>
            <a:r>
              <a:t/>
            </a:r>
            <a:endParaRPr sz="1000">
              <a:latin typeface="Arial"/>
              <a:ea typeface="Arial"/>
              <a:cs typeface="Arial"/>
              <a:sym typeface="Arial"/>
            </a:endParaRPr>
          </a:p>
          <a:p>
            <a:pPr indent="0" lvl="0" marL="0" rtl="0" algn="l">
              <a:spcBef>
                <a:spcPts val="0"/>
              </a:spcBef>
              <a:spcAft>
                <a:spcPts val="0"/>
              </a:spcAft>
              <a:buNone/>
            </a:pPr>
            <a:r>
              <a:rPr lang="sv-SE" sz="1000">
                <a:latin typeface="Arial"/>
                <a:ea typeface="Arial"/>
                <a:cs typeface="Arial"/>
                <a:sym typeface="Arial"/>
              </a:rPr>
              <a:t>Feature dependencies describe dependencies among certain feature selections. the selection of a specific feature may require the selection of another feature (perhaps for a different variation point, but somewhere in the concrete system, choosing one feature requires also choosing another). Or the selection of a specific feature may prohibit the selection of another feature (perhaps for a different variation point). </a:t>
            </a:r>
            <a:r>
              <a:rPr lang="sv-SE" sz="1000">
                <a:solidFill>
                  <a:srgbClr val="131413"/>
                </a:solidFill>
                <a:latin typeface="Arial"/>
                <a:ea typeface="Arial"/>
                <a:cs typeface="Arial"/>
                <a:sym typeface="Arial"/>
              </a:rPr>
              <a:t>We talked about that security alarm earlier. We have different concrete products that have different selections of detection features. One has a camera, another has a camera and motion detecter, and another has a motion detecter and microphone. Maybe we can’t get one with a microphone and camera. That is an invalid selection. Feature dependencies are modeled explicitly in product lines as part of feature modeling, which we discuss next class.</a:t>
            </a:r>
            <a:endParaRPr sz="1000">
              <a:latin typeface="Arial"/>
              <a:ea typeface="Arial"/>
              <a:cs typeface="Arial"/>
              <a:sym typeface="Arial"/>
            </a:endParaRPr>
          </a:p>
        </p:txBody>
      </p:sp>
      <p:sp>
        <p:nvSpPr>
          <p:cNvPr id="130" name="Google Shape;130;g9660c5376a_0_34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9660c5376a_0_5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9660c5376a_0_5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i="1" lang="sv-SE" sz="1000">
                <a:solidFill>
                  <a:srgbClr val="0000FF"/>
                </a:solidFill>
                <a:latin typeface="Arial"/>
                <a:ea typeface="Arial"/>
                <a:cs typeface="Arial"/>
                <a:sym typeface="Arial"/>
              </a:rPr>
              <a:t>Features </a:t>
            </a:r>
            <a:r>
              <a:rPr lang="sv-SE" sz="1000">
                <a:solidFill>
                  <a:srgbClr val="131413"/>
                </a:solidFill>
                <a:latin typeface="Arial"/>
                <a:ea typeface="Arial"/>
                <a:cs typeface="Arial"/>
                <a:sym typeface="Arial"/>
              </a:rPr>
              <a:t>are the concerns of primary interest in product-line engineering. A </a:t>
            </a:r>
            <a:r>
              <a:rPr i="1" lang="sv-SE" sz="1000">
                <a:solidFill>
                  <a:srgbClr val="0000FF"/>
                </a:solidFill>
                <a:latin typeface="Arial"/>
                <a:ea typeface="Arial"/>
                <a:cs typeface="Arial"/>
                <a:sym typeface="Arial"/>
              </a:rPr>
              <a:t>feature </a:t>
            </a:r>
            <a:r>
              <a:rPr lang="sv-SE" sz="1000">
                <a:solidFill>
                  <a:srgbClr val="131413"/>
                </a:solidFill>
                <a:latin typeface="Arial"/>
                <a:ea typeface="Arial"/>
                <a:cs typeface="Arial"/>
                <a:sym typeface="Arial"/>
              </a:rPr>
              <a:t>is a end-user-visible - that’s key - characteristic or behavior of the system (2). Features are used in product-line engineering to specify and communicate commonalities and variabilities, the differences, of the products between stakeholders and designers, and to guide structure, reuse, and variation across all phases of the development life cycle. The product portfolio of a product line is defined by its features and their relations. A specific product is identified by a subset of features, called a </a:t>
            </a:r>
            <a:r>
              <a:rPr i="1" lang="sv-SE" sz="1000">
                <a:solidFill>
                  <a:srgbClr val="0000FF"/>
                </a:solidFill>
                <a:latin typeface="Arial"/>
                <a:ea typeface="Arial"/>
                <a:cs typeface="Arial"/>
                <a:sym typeface="Arial"/>
              </a:rPr>
              <a:t>feature selection</a:t>
            </a:r>
            <a:r>
              <a:rPr lang="sv-SE" sz="1000">
                <a:solidFill>
                  <a:srgbClr val="131413"/>
                </a:solidFill>
                <a:latin typeface="Arial"/>
                <a:ea typeface="Arial"/>
                <a:cs typeface="Arial"/>
                <a:sym typeface="Arial"/>
              </a:rPr>
              <a:t>. </a:t>
            </a:r>
            <a:r>
              <a:rPr lang="sv-SE" sz="1000">
                <a:solidFill>
                  <a:srgbClr val="131413"/>
                </a:solidFill>
                <a:latin typeface="Arial"/>
                <a:ea typeface="Arial"/>
                <a:cs typeface="Arial"/>
                <a:sym typeface="Arial"/>
              </a:rPr>
              <a:t>A </a:t>
            </a:r>
            <a:r>
              <a:rPr i="1" lang="sv-SE" sz="1000">
                <a:solidFill>
                  <a:srgbClr val="0000FF"/>
                </a:solidFill>
                <a:latin typeface="Arial"/>
                <a:ea typeface="Arial"/>
                <a:cs typeface="Arial"/>
                <a:sym typeface="Arial"/>
              </a:rPr>
              <a:t>product </a:t>
            </a:r>
            <a:r>
              <a:rPr lang="sv-SE" sz="1000">
                <a:solidFill>
                  <a:srgbClr val="131413"/>
                </a:solidFill>
                <a:latin typeface="Arial"/>
                <a:ea typeface="Arial"/>
                <a:cs typeface="Arial"/>
                <a:sym typeface="Arial"/>
              </a:rPr>
              <a:t>of a product line is specified by a valid feature selection (a subset of the features of the product line). A feature selection is </a:t>
            </a:r>
            <a:r>
              <a:rPr i="1" lang="sv-SE" sz="1000">
                <a:solidFill>
                  <a:srgbClr val="0000FF"/>
                </a:solidFill>
                <a:latin typeface="Arial"/>
                <a:ea typeface="Arial"/>
                <a:cs typeface="Arial"/>
                <a:sym typeface="Arial"/>
              </a:rPr>
              <a:t>valid </a:t>
            </a:r>
            <a:r>
              <a:rPr lang="sv-SE" sz="1000">
                <a:solidFill>
                  <a:srgbClr val="131413"/>
                </a:solidFill>
                <a:latin typeface="Arial"/>
                <a:ea typeface="Arial"/>
                <a:cs typeface="Arial"/>
                <a:sym typeface="Arial"/>
              </a:rPr>
              <a:t>if and only if it fulfills all variability and </a:t>
            </a:r>
            <a:r>
              <a:rPr i="1" lang="sv-SE" sz="1000">
                <a:solidFill>
                  <a:srgbClr val="0000FF"/>
                </a:solidFill>
                <a:latin typeface="Arial"/>
                <a:ea typeface="Arial"/>
                <a:cs typeface="Arial"/>
                <a:sym typeface="Arial"/>
              </a:rPr>
              <a:t>feature dependencies</a:t>
            </a:r>
            <a:r>
              <a:rPr lang="sv-SE" sz="1000">
                <a:solidFill>
                  <a:srgbClr val="131413"/>
                </a:solidFill>
                <a:latin typeface="Arial"/>
                <a:ea typeface="Arial"/>
                <a:cs typeface="Arial"/>
                <a:sym typeface="Arial"/>
              </a:rPr>
              <a:t>. </a:t>
            </a:r>
            <a:endParaRPr sz="1000">
              <a:solidFill>
                <a:srgbClr val="131413"/>
              </a:solidFill>
              <a:latin typeface="Arial"/>
              <a:ea typeface="Arial"/>
              <a:cs typeface="Arial"/>
              <a:sym typeface="Arial"/>
            </a:endParaRPr>
          </a:p>
        </p:txBody>
      </p:sp>
      <p:sp>
        <p:nvSpPr>
          <p:cNvPr id="138" name="Google Shape;138;g9660c5376a_0_5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green">
  <p:cSld name="Title green">
    <p:spTree>
      <p:nvGrpSpPr>
        <p:cNvPr id="13" name="Shape 13"/>
        <p:cNvGrpSpPr/>
        <p:nvPr/>
      </p:nvGrpSpPr>
      <p:grpSpPr>
        <a:xfrm>
          <a:off x="0" y="0"/>
          <a:ext cx="0" cy="0"/>
          <a:chOff x="0" y="0"/>
          <a:chExt cx="0" cy="0"/>
        </a:xfrm>
      </p:grpSpPr>
      <p:sp>
        <p:nvSpPr>
          <p:cNvPr id="14" name="Google Shape;14;p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80000"/>
              </a:lnSpc>
              <a:spcBef>
                <a:spcPts val="75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5" name="Google Shape;15;p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20" name="Shape 20"/>
        <p:cNvGrpSpPr/>
        <p:nvPr/>
      </p:nvGrpSpPr>
      <p:grpSpPr>
        <a:xfrm>
          <a:off x="0" y="0"/>
          <a:ext cx="0" cy="0"/>
          <a:chOff x="0" y="0"/>
          <a:chExt cx="0" cy="0"/>
        </a:xfrm>
      </p:grpSpPr>
      <p:sp>
        <p:nvSpPr>
          <p:cNvPr id="21" name="Google Shape;21;p4"/>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22" name="Google Shape;22;p4"/>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3" name="Google Shape;23;p4"/>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4" name="Google Shape;24;p4"/>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25" name="Google Shape;25;p4"/>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4"/>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27" name="Shape 27"/>
        <p:cNvGrpSpPr/>
        <p:nvPr/>
      </p:nvGrpSpPr>
      <p:grpSpPr>
        <a:xfrm>
          <a:off x="0" y="0"/>
          <a:ext cx="0" cy="0"/>
          <a:chOff x="0" y="0"/>
          <a:chExt cx="0" cy="0"/>
        </a:xfrm>
      </p:grpSpPr>
      <p:sp>
        <p:nvSpPr>
          <p:cNvPr id="28" name="Google Shape;28;p5"/>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29" name="Google Shape;29;p5"/>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0" name="Google Shape;30;p5"/>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1" name="Google Shape;31;p5"/>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32" name="Google Shape;32;p5"/>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5"/>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34" name="Shape 34"/>
        <p:cNvGrpSpPr/>
        <p:nvPr/>
      </p:nvGrpSpPr>
      <p:grpSpPr>
        <a:xfrm>
          <a:off x="0" y="0"/>
          <a:ext cx="0" cy="0"/>
          <a:chOff x="0" y="0"/>
          <a:chExt cx="0" cy="0"/>
        </a:xfrm>
      </p:grpSpPr>
      <p:sp>
        <p:nvSpPr>
          <p:cNvPr id="35" name="Google Shape;35;p6"/>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36" name="Google Shape;36;p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 name="Google Shape;38;p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9" name="Google Shape;39;p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0" name="Google Shape;40;p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41" name="Shape 41"/>
        <p:cNvGrpSpPr/>
        <p:nvPr/>
      </p:nvGrpSpPr>
      <p:grpSpPr>
        <a:xfrm>
          <a:off x="0" y="0"/>
          <a:ext cx="0" cy="0"/>
          <a:chOff x="0" y="0"/>
          <a:chExt cx="0" cy="0"/>
        </a:xfrm>
      </p:grpSpPr>
      <p:sp>
        <p:nvSpPr>
          <p:cNvPr id="42" name="Google Shape;42;p7"/>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43" name="Google Shape;43;p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6" name="Google Shape;46;p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7" name="Google Shape;47;p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48" name="Shape 48"/>
        <p:cNvGrpSpPr/>
        <p:nvPr/>
      </p:nvGrpSpPr>
      <p:grpSpPr>
        <a:xfrm>
          <a:off x="0" y="0"/>
          <a:ext cx="0" cy="0"/>
          <a:chOff x="0" y="0"/>
          <a:chExt cx="0" cy="0"/>
        </a:xfrm>
      </p:grpSpPr>
      <p:sp>
        <p:nvSpPr>
          <p:cNvPr id="49" name="Google Shape;49;p8"/>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0" name="Google Shape;50;p8"/>
          <p:cNvSpPr txBox="1"/>
          <p:nvPr>
            <p:ph type="title"/>
          </p:nvPr>
        </p:nvSpPr>
        <p:spPr>
          <a:xfrm>
            <a:off x="468890" y="614003"/>
            <a:ext cx="8217910" cy="752021"/>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8"/>
          <p:cNvSpPr txBox="1"/>
          <p:nvPr>
            <p:ph idx="1" type="body"/>
          </p:nvPr>
        </p:nvSpPr>
        <p:spPr>
          <a:xfrm>
            <a:off x="468890" y="1366024"/>
            <a:ext cx="8217910" cy="30932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3" name="Google Shape;53;p8"/>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4" name="Google Shape;54;p8"/>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55" name="Shape 55"/>
        <p:cNvGrpSpPr/>
        <p:nvPr/>
      </p:nvGrpSpPr>
      <p:grpSpPr>
        <a:xfrm>
          <a:off x="0" y="0"/>
          <a:ext cx="0" cy="0"/>
          <a:chOff x="0" y="0"/>
          <a:chExt cx="0" cy="0"/>
        </a:xfrm>
      </p:grpSpPr>
      <p:sp>
        <p:nvSpPr>
          <p:cNvPr id="56" name="Google Shape;56;p9"/>
          <p:cNvSpPr/>
          <p:nvPr>
            <p:ph idx="2" type="pic"/>
          </p:nvPr>
        </p:nvSpPr>
        <p:spPr>
          <a:xfrm>
            <a:off x="6553200" y="418169"/>
            <a:ext cx="2590800" cy="451210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7" name="Google Shape;57;p9"/>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8" name="Google Shape;58;p9"/>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61" name="Google Shape;61;p9"/>
          <p:cNvSpPr txBox="1"/>
          <p:nvPr>
            <p:ph type="title"/>
          </p:nvPr>
        </p:nvSpPr>
        <p:spPr>
          <a:xfrm>
            <a:off x="468890" y="614004"/>
            <a:ext cx="5875349" cy="913714"/>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9"/>
          <p:cNvSpPr txBox="1"/>
          <p:nvPr>
            <p:ph idx="1" type="body"/>
          </p:nvPr>
        </p:nvSpPr>
        <p:spPr>
          <a:xfrm>
            <a:off x="468890" y="1709378"/>
            <a:ext cx="5875349" cy="3154853"/>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sta bilden">
  <p:cSld name="Sista bilden">
    <p:spTree>
      <p:nvGrpSpPr>
        <p:cNvPr id="65" name="Shape 6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5.png"/><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8.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1"/>
            <a:ext cx="9144000" cy="5143499"/>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1" name="Google Shape;11;p1"/>
          <p:cNvPicPr preferRelativeResize="0"/>
          <p:nvPr/>
        </p:nvPicPr>
        <p:blipFill rotWithShape="1">
          <a:blip r:embed="rId1">
            <a:alphaModFix/>
          </a:blip>
          <a:srcRect b="0" l="0" r="0" t="0"/>
          <a:stretch/>
        </p:blipFill>
        <p:spPr>
          <a:xfrm>
            <a:off x="103910" y="1801"/>
            <a:ext cx="9040090" cy="5141699"/>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a:off x="223592" y="286472"/>
            <a:ext cx="5924912" cy="90489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 name="Shape 16"/>
        <p:cNvGrpSpPr/>
        <p:nvPr/>
      </p:nvGrpSpPr>
      <p:grpSpPr>
        <a:xfrm>
          <a:off x="0" y="0"/>
          <a:ext cx="0" cy="0"/>
          <a:chOff x="0" y="0"/>
          <a:chExt cx="0" cy="0"/>
        </a:xfrm>
      </p:grpSpPr>
      <p:sp>
        <p:nvSpPr>
          <p:cNvPr id="17" name="Google Shape;17;p3"/>
          <p:cNvSpPr/>
          <p:nvPr/>
        </p:nvSpPr>
        <p:spPr>
          <a:xfrm>
            <a:off x="0" y="0"/>
            <a:ext cx="9144000" cy="42017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8" name="Google Shape;18;p3"/>
          <p:cNvPicPr preferRelativeResize="0"/>
          <p:nvPr/>
        </p:nvPicPr>
        <p:blipFill rotWithShape="1">
          <a:blip r:embed="rId1">
            <a:alphaModFix/>
          </a:blip>
          <a:srcRect b="0" l="0" r="0" t="0"/>
          <a:stretch/>
        </p:blipFill>
        <p:spPr>
          <a:xfrm>
            <a:off x="391885" y="-70325"/>
            <a:ext cx="3846286" cy="587433"/>
          </a:xfrm>
          <a:prstGeom prst="rect">
            <a:avLst/>
          </a:prstGeom>
          <a:noFill/>
          <a:ln>
            <a:noFill/>
          </a:ln>
        </p:spPr>
      </p:pic>
      <p:pic>
        <p:nvPicPr>
          <p:cNvPr id="19" name="Google Shape;19;p3"/>
          <p:cNvPicPr preferRelativeResize="0"/>
          <p:nvPr/>
        </p:nvPicPr>
        <p:blipFill rotWithShape="1">
          <a:blip r:embed="rId2">
            <a:alphaModFix/>
          </a:blip>
          <a:srcRect b="0" l="50635" r="0" t="0"/>
          <a:stretch/>
        </p:blipFill>
        <p:spPr>
          <a:xfrm>
            <a:off x="4630056" y="5297"/>
            <a:ext cx="4513943"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3" name="Shape 63"/>
        <p:cNvGrpSpPr/>
        <p:nvPr/>
      </p:nvGrpSpPr>
      <p:grpSpPr>
        <a:xfrm>
          <a:off x="0" y="0"/>
          <a:ext cx="0" cy="0"/>
          <a:chOff x="0" y="0"/>
          <a:chExt cx="0" cy="0"/>
        </a:xfrm>
      </p:grpSpPr>
      <p:pic>
        <p:nvPicPr>
          <p:cNvPr id="64" name="Google Shape;64;p10"/>
          <p:cNvPicPr preferRelativeResize="0"/>
          <p:nvPr/>
        </p:nvPicPr>
        <p:blipFill rotWithShape="1">
          <a:blip r:embed="rId1">
            <a:alphaModFix/>
          </a:blip>
          <a:srcRect b="0" l="0" r="0" t="0"/>
          <a:stretch/>
        </p:blipFill>
        <p:spPr>
          <a:xfrm>
            <a:off x="3160752" y="661720"/>
            <a:ext cx="2802914" cy="37070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5"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5.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4.jpg"/><Relationship Id="rId5" Type="http://schemas.openxmlformats.org/officeDocument/2006/relationships/image" Target="../media/image11.jpg"/><Relationship Id="rId6" Type="http://schemas.openxmlformats.org/officeDocument/2006/relationships/image" Target="../media/image22.png"/><Relationship Id="rId7" Type="http://schemas.openxmlformats.org/officeDocument/2006/relationships/image" Target="../media/image1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1.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6.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hyperlink" Target="mailto:ggay@chalmers.se"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4000"/>
              <a:buNone/>
            </a:pPr>
            <a:r>
              <a:rPr lang="sv-SE" sz="3000"/>
              <a:t>Lecture 2:</a:t>
            </a:r>
            <a:r>
              <a:rPr lang="sv-SE" sz="3600"/>
              <a:t> </a:t>
            </a:r>
            <a:r>
              <a:rPr lang="sv-SE" sz="3000"/>
              <a:t>Domain and Application Engineering</a:t>
            </a:r>
            <a:endParaRPr/>
          </a:p>
        </p:txBody>
      </p:sp>
      <p:sp>
        <p:nvSpPr>
          <p:cNvPr id="71" name="Google Shape;71;p1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800"/>
              <a:buFont typeface="Arial"/>
              <a:buNone/>
            </a:pPr>
            <a:r>
              <a:rPr lang="sv-SE"/>
              <a:t>Gregory Gay</a:t>
            </a:r>
            <a:endParaRPr/>
          </a:p>
          <a:p>
            <a:pPr indent="0" lvl="0" marL="0" rtl="0" algn="l">
              <a:spcBef>
                <a:spcPts val="0"/>
              </a:spcBef>
              <a:spcAft>
                <a:spcPts val="0"/>
              </a:spcAft>
              <a:buClr>
                <a:schemeClr val="lt1"/>
              </a:buClr>
              <a:buSzPts val="1800"/>
              <a:buFont typeface="Arial"/>
              <a:buNone/>
            </a:pPr>
            <a:r>
              <a:rPr lang="sv-SE"/>
              <a:t>TDA/DIT 594 - </a:t>
            </a:r>
            <a:r>
              <a:rPr lang="sv-SE"/>
              <a:t>November</a:t>
            </a:r>
            <a:r>
              <a:rPr lang="sv-SE"/>
              <a:t> 5, 2020</a:t>
            </a:r>
            <a:endParaRPr/>
          </a:p>
          <a:p>
            <a:pPr indent="0" lvl="0" marL="0" rtl="0" algn="l">
              <a:lnSpc>
                <a:spcPct val="90000"/>
              </a:lnSpc>
              <a:spcBef>
                <a:spcPts val="0"/>
              </a:spcBef>
              <a:spcAft>
                <a:spcPts val="0"/>
              </a:spcAft>
              <a:buClr>
                <a:schemeClr val="lt1"/>
              </a:buClr>
              <a:buSzPts val="1800"/>
              <a:buFont typeface="Arial"/>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49" name="Google Shape;149;p2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Application Engineering</a:t>
            </a:r>
            <a:endParaRPr/>
          </a:p>
        </p:txBody>
      </p:sp>
      <p:sp>
        <p:nvSpPr>
          <p:cNvPr id="150" name="Google Shape;150;p2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Should requirements for a concrete application become part of the product line platform?</a:t>
            </a:r>
            <a:endParaRPr/>
          </a:p>
          <a:p>
            <a:pPr indent="-368300" lvl="1" marL="914400" rtl="0" algn="l">
              <a:spcBef>
                <a:spcPts val="500"/>
              </a:spcBef>
              <a:spcAft>
                <a:spcPts val="0"/>
              </a:spcAft>
              <a:buSzPts val="2200"/>
              <a:buChar char="•"/>
            </a:pPr>
            <a:r>
              <a:rPr lang="sv-SE"/>
              <a:t>If supported by the platform, add it to the platform.</a:t>
            </a:r>
            <a:endParaRPr/>
          </a:p>
          <a:p>
            <a:pPr indent="-342900" lvl="2" marL="1371600" rtl="0" algn="l">
              <a:spcBef>
                <a:spcPts val="500"/>
              </a:spcBef>
              <a:spcAft>
                <a:spcPts val="0"/>
              </a:spcAft>
              <a:buSzPts val="1800"/>
              <a:buChar char="•"/>
            </a:pPr>
            <a:r>
              <a:rPr lang="sv-SE"/>
              <a:t>(ex: can be added as an asset/tied to a variation point)</a:t>
            </a:r>
            <a:endParaRPr/>
          </a:p>
          <a:p>
            <a:pPr indent="-368300" lvl="1" marL="914400" rtl="0" algn="l">
              <a:spcBef>
                <a:spcPts val="500"/>
              </a:spcBef>
              <a:spcAft>
                <a:spcPts val="0"/>
              </a:spcAft>
              <a:buSzPts val="2200"/>
              <a:buChar char="•"/>
            </a:pPr>
            <a:r>
              <a:rPr lang="sv-SE"/>
              <a:t>Else: </a:t>
            </a:r>
            <a:endParaRPr/>
          </a:p>
          <a:p>
            <a:pPr indent="-342900" lvl="2" marL="1371600" rtl="0" algn="l">
              <a:spcBef>
                <a:spcPts val="500"/>
              </a:spcBef>
              <a:spcAft>
                <a:spcPts val="0"/>
              </a:spcAft>
              <a:buSzPts val="1800"/>
              <a:buChar char="•"/>
            </a:pPr>
            <a:r>
              <a:rPr lang="sv-SE"/>
              <a:t>1) Drop it.</a:t>
            </a:r>
            <a:endParaRPr/>
          </a:p>
          <a:p>
            <a:pPr indent="-342900" lvl="2" marL="1371600" rtl="0" algn="l">
              <a:spcBef>
                <a:spcPts val="500"/>
              </a:spcBef>
              <a:spcAft>
                <a:spcPts val="0"/>
              </a:spcAft>
              <a:buSzPts val="1800"/>
              <a:buChar char="•"/>
            </a:pPr>
            <a:r>
              <a:rPr lang="sv-SE"/>
              <a:t>2) Add a new variation point/variant to the platform.</a:t>
            </a:r>
            <a:endParaRPr/>
          </a:p>
          <a:p>
            <a:pPr indent="-342900" lvl="2" marL="1371600" rtl="0" algn="l">
              <a:spcBef>
                <a:spcPts val="500"/>
              </a:spcBef>
              <a:spcAft>
                <a:spcPts val="0"/>
              </a:spcAft>
              <a:buSzPts val="1800"/>
              <a:buChar char="•"/>
            </a:pPr>
            <a:r>
              <a:rPr lang="sv-SE"/>
              <a:t>3) Develop it as a unique part of this application.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57" name="Google Shape;157;p2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Business-Centric Development</a:t>
            </a:r>
            <a:endParaRPr/>
          </a:p>
        </p:txBody>
      </p:sp>
      <p:sp>
        <p:nvSpPr>
          <p:cNvPr id="158" name="Google Shape;158;p22"/>
          <p:cNvSpPr txBox="1"/>
          <p:nvPr>
            <p:ph idx="1" type="body"/>
          </p:nvPr>
        </p:nvSpPr>
        <p:spPr>
          <a:xfrm>
            <a:off x="468902" y="1282400"/>
            <a:ext cx="84204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U</a:t>
            </a:r>
            <a:r>
              <a:rPr lang="sv-SE"/>
              <a:t>p-front planning and</a:t>
            </a:r>
            <a:br>
              <a:rPr lang="sv-SE"/>
            </a:br>
            <a:r>
              <a:rPr lang="sv-SE"/>
              <a:t>investment required.</a:t>
            </a:r>
            <a:endParaRPr/>
          </a:p>
          <a:p>
            <a:pPr indent="-393700" lvl="0" marL="457200" rtl="0" algn="l">
              <a:spcBef>
                <a:spcPts val="1000"/>
              </a:spcBef>
              <a:spcAft>
                <a:spcPts val="0"/>
              </a:spcAft>
              <a:buSzPts val="2600"/>
              <a:buChar char="•"/>
            </a:pPr>
            <a:r>
              <a:rPr lang="sv-SE"/>
              <a:t>Long-term return on </a:t>
            </a:r>
            <a:br>
              <a:rPr lang="sv-SE"/>
            </a:br>
            <a:r>
              <a:rPr lang="sv-SE"/>
              <a:t>investment?</a:t>
            </a:r>
            <a:endParaRPr/>
          </a:p>
          <a:p>
            <a:pPr indent="-368300" lvl="1" marL="914400" rtl="0" algn="l">
              <a:spcBef>
                <a:spcPts val="500"/>
              </a:spcBef>
              <a:spcAft>
                <a:spcPts val="0"/>
              </a:spcAft>
              <a:buSzPts val="2200"/>
              <a:buChar char="•"/>
            </a:pPr>
            <a:r>
              <a:rPr lang="sv-SE"/>
              <a:t>Does it make sense to implement a requirement as part of the platform or in one product?</a:t>
            </a:r>
            <a:endParaRPr/>
          </a:p>
          <a:p>
            <a:pPr indent="-368300" lvl="1" marL="914400" rtl="0" algn="l">
              <a:spcBef>
                <a:spcPts val="500"/>
              </a:spcBef>
              <a:spcAft>
                <a:spcPts val="0"/>
              </a:spcAft>
              <a:buSzPts val="2200"/>
              <a:buChar char="•"/>
            </a:pPr>
            <a:r>
              <a:rPr lang="sv-SE"/>
              <a:t>3+ concrete products: make it part of product line.</a:t>
            </a:r>
            <a:endParaRPr/>
          </a:p>
        </p:txBody>
      </p:sp>
      <p:pic>
        <p:nvPicPr>
          <p:cNvPr id="159" name="Google Shape;159;p22"/>
          <p:cNvPicPr preferRelativeResize="0"/>
          <p:nvPr/>
        </p:nvPicPr>
        <p:blipFill>
          <a:blip r:embed="rId3">
            <a:alphaModFix/>
          </a:blip>
          <a:stretch>
            <a:fillRect/>
          </a:stretch>
        </p:blipFill>
        <p:spPr>
          <a:xfrm>
            <a:off x="4572000" y="1282400"/>
            <a:ext cx="4239050" cy="1723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66" name="Google Shape;166;p2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Scoping</a:t>
            </a:r>
            <a:endParaRPr/>
          </a:p>
        </p:txBody>
      </p:sp>
      <p:sp>
        <p:nvSpPr>
          <p:cNvPr id="167" name="Google Shape;167;p2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Product Portfolio Planning</a:t>
            </a:r>
            <a:endParaRPr/>
          </a:p>
          <a:p>
            <a:pPr indent="-368300" lvl="1" marL="914400" rtl="0" algn="l">
              <a:spcBef>
                <a:spcPts val="500"/>
              </a:spcBef>
              <a:spcAft>
                <a:spcPts val="0"/>
              </a:spcAft>
              <a:buSzPts val="2200"/>
              <a:buChar char="•"/>
            </a:pPr>
            <a:r>
              <a:rPr lang="sv-SE"/>
              <a:t>Which products are we going to make?</a:t>
            </a:r>
            <a:endParaRPr/>
          </a:p>
          <a:p>
            <a:pPr indent="-368300" lvl="1" marL="914400" rtl="0" algn="l">
              <a:spcBef>
                <a:spcPts val="500"/>
              </a:spcBef>
              <a:spcAft>
                <a:spcPts val="0"/>
              </a:spcAft>
              <a:buSzPts val="2200"/>
              <a:buChar char="•"/>
            </a:pPr>
            <a:r>
              <a:rPr lang="sv-SE"/>
              <a:t>How do they differ?</a:t>
            </a:r>
            <a:endParaRPr/>
          </a:p>
          <a:p>
            <a:pPr indent="-393700" lvl="0" marL="457200" rtl="0" algn="l">
              <a:spcBef>
                <a:spcPts val="1000"/>
              </a:spcBef>
              <a:spcAft>
                <a:spcPts val="0"/>
              </a:spcAft>
              <a:buSzPts val="2600"/>
              <a:buChar char="•"/>
            </a:pPr>
            <a:r>
              <a:rPr lang="sv-SE"/>
              <a:t>Domain Potential Analysis</a:t>
            </a:r>
            <a:endParaRPr/>
          </a:p>
          <a:p>
            <a:pPr indent="-368300" lvl="1" marL="914400" rtl="0" algn="l">
              <a:spcBef>
                <a:spcPts val="500"/>
              </a:spcBef>
              <a:spcAft>
                <a:spcPts val="0"/>
              </a:spcAft>
              <a:buSzPts val="2200"/>
              <a:buChar char="•"/>
            </a:pPr>
            <a:r>
              <a:rPr lang="sv-SE"/>
              <a:t>Will we get ROI on platform creation?</a:t>
            </a:r>
            <a:endParaRPr/>
          </a:p>
          <a:p>
            <a:pPr indent="-368300" lvl="1" marL="914400" rtl="0" algn="l">
              <a:spcBef>
                <a:spcPts val="500"/>
              </a:spcBef>
              <a:spcAft>
                <a:spcPts val="0"/>
              </a:spcAft>
              <a:buSzPts val="2200"/>
              <a:buChar char="•"/>
            </a:pPr>
            <a:r>
              <a:rPr lang="sv-SE"/>
              <a:t>How complex should the platform be?</a:t>
            </a:r>
            <a:endParaRPr/>
          </a:p>
          <a:p>
            <a:pPr indent="-393700" lvl="0" marL="457200" rtl="0" algn="l">
              <a:spcBef>
                <a:spcPts val="1000"/>
              </a:spcBef>
              <a:spcAft>
                <a:spcPts val="0"/>
              </a:spcAft>
              <a:buSzPts val="2600"/>
              <a:buChar char="•"/>
            </a:pPr>
            <a:r>
              <a:rPr lang="sv-SE"/>
              <a:t>Asset Scoping</a:t>
            </a:r>
            <a:endParaRPr/>
          </a:p>
          <a:p>
            <a:pPr indent="-368300" lvl="1" marL="914400" rtl="0" algn="l">
              <a:spcBef>
                <a:spcPts val="500"/>
              </a:spcBef>
              <a:spcAft>
                <a:spcPts val="0"/>
              </a:spcAft>
              <a:buSzPts val="2200"/>
              <a:buChar char="•"/>
            </a:pPr>
            <a:r>
              <a:rPr lang="sv-SE"/>
              <a:t>Which specific components will be part of the platform?</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74" name="Google Shape;174;p2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Architecture-Centric Development</a:t>
            </a:r>
            <a:endParaRPr/>
          </a:p>
        </p:txBody>
      </p:sp>
      <p:sp>
        <p:nvSpPr>
          <p:cNvPr id="175" name="Google Shape;175;p24"/>
          <p:cNvSpPr txBox="1"/>
          <p:nvPr>
            <p:ph idx="1" type="body"/>
          </p:nvPr>
        </p:nvSpPr>
        <p:spPr>
          <a:xfrm>
            <a:off x="468900" y="1282400"/>
            <a:ext cx="44163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Product lines use </a:t>
            </a:r>
            <a:r>
              <a:rPr b="1" lang="sv-SE"/>
              <a:t>reference architectures</a:t>
            </a:r>
            <a:r>
              <a:rPr lang="sv-SE"/>
              <a:t>.</a:t>
            </a:r>
            <a:endParaRPr/>
          </a:p>
          <a:p>
            <a:pPr indent="-368300" lvl="1" marL="914400" rtl="0" algn="l">
              <a:spcBef>
                <a:spcPts val="500"/>
              </a:spcBef>
              <a:spcAft>
                <a:spcPts val="0"/>
              </a:spcAft>
              <a:buSzPts val="2200"/>
              <a:buChar char="•"/>
            </a:pPr>
            <a:r>
              <a:rPr lang="sv-SE"/>
              <a:t>Common architecture for all products.</a:t>
            </a:r>
            <a:endParaRPr/>
          </a:p>
          <a:p>
            <a:pPr indent="-368300" lvl="1" marL="914400" rtl="0" algn="l">
              <a:spcBef>
                <a:spcPts val="500"/>
              </a:spcBef>
              <a:spcAft>
                <a:spcPts val="0"/>
              </a:spcAft>
              <a:buSzPts val="2200"/>
              <a:buChar char="•"/>
            </a:pPr>
            <a:r>
              <a:rPr lang="sv-SE"/>
              <a:t>Variants follow the same interface standards to make them swappable at variation point.</a:t>
            </a:r>
            <a:endParaRPr/>
          </a:p>
          <a:p>
            <a:pPr indent="-368300" lvl="1" marL="914400" rtl="0" algn="l">
              <a:spcBef>
                <a:spcPts val="500"/>
              </a:spcBef>
              <a:spcAft>
                <a:spcPts val="0"/>
              </a:spcAft>
              <a:buSzPts val="2200"/>
              <a:buChar char="•"/>
            </a:pPr>
            <a:r>
              <a:rPr lang="sv-SE"/>
              <a:t>Used to create a specific product architecture.</a:t>
            </a:r>
            <a:endParaRPr/>
          </a:p>
        </p:txBody>
      </p:sp>
      <p:pic>
        <p:nvPicPr>
          <p:cNvPr id="176" name="Google Shape;176;p24"/>
          <p:cNvPicPr preferRelativeResize="0"/>
          <p:nvPr/>
        </p:nvPicPr>
        <p:blipFill>
          <a:blip r:embed="rId3">
            <a:alphaModFix/>
          </a:blip>
          <a:stretch>
            <a:fillRect/>
          </a:stretch>
        </p:blipFill>
        <p:spPr>
          <a:xfrm>
            <a:off x="5083638" y="1373925"/>
            <a:ext cx="4060362" cy="3480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83" name="Google Shape;183;p2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Domain and Application Engineering</a:t>
            </a:r>
            <a:endParaRPr/>
          </a:p>
        </p:txBody>
      </p:sp>
      <p:sp>
        <p:nvSpPr>
          <p:cNvPr id="184" name="Google Shape;184;p25"/>
          <p:cNvSpPr txBox="1"/>
          <p:nvPr>
            <p:ph idx="1" type="body"/>
          </p:nvPr>
        </p:nvSpPr>
        <p:spPr>
          <a:xfrm>
            <a:off x="468900" y="1282400"/>
            <a:ext cx="38613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Domain Engineering</a:t>
            </a:r>
            <a:endParaRPr b="1"/>
          </a:p>
          <a:p>
            <a:pPr indent="-368300" lvl="1" marL="914400" rtl="0" algn="l">
              <a:spcBef>
                <a:spcPts val="500"/>
              </a:spcBef>
              <a:spcAft>
                <a:spcPts val="0"/>
              </a:spcAft>
              <a:buSzPts val="2200"/>
              <a:buChar char="•"/>
            </a:pPr>
            <a:r>
              <a:rPr lang="sv-SE"/>
              <a:t>Development for reuse</a:t>
            </a:r>
            <a:endParaRPr/>
          </a:p>
          <a:p>
            <a:pPr indent="-368300" lvl="1" marL="914400" rtl="0" algn="l">
              <a:spcBef>
                <a:spcPts val="500"/>
              </a:spcBef>
              <a:spcAft>
                <a:spcPts val="0"/>
              </a:spcAft>
              <a:buSzPts val="2200"/>
              <a:buChar char="•"/>
            </a:pPr>
            <a:r>
              <a:rPr lang="sv-SE"/>
              <a:t>Provides basis for creating individual products.</a:t>
            </a:r>
            <a:endParaRPr/>
          </a:p>
          <a:p>
            <a:pPr indent="-368300" lvl="1" marL="914400" rtl="0" algn="l">
              <a:spcBef>
                <a:spcPts val="500"/>
              </a:spcBef>
              <a:spcAft>
                <a:spcPts val="0"/>
              </a:spcAft>
              <a:buSzPts val="2200"/>
              <a:buChar char="•"/>
            </a:pPr>
            <a:r>
              <a:rPr lang="sv-SE"/>
              <a:t>Requirements, design, code, etc. all developed planning for variability.</a:t>
            </a:r>
            <a:endParaRPr/>
          </a:p>
        </p:txBody>
      </p:sp>
      <p:pic>
        <p:nvPicPr>
          <p:cNvPr id="185" name="Google Shape;185;p25"/>
          <p:cNvPicPr preferRelativeResize="0"/>
          <p:nvPr/>
        </p:nvPicPr>
        <p:blipFill>
          <a:blip r:embed="rId3">
            <a:alphaModFix/>
          </a:blip>
          <a:stretch>
            <a:fillRect/>
          </a:stretch>
        </p:blipFill>
        <p:spPr>
          <a:xfrm>
            <a:off x="4384925" y="1214263"/>
            <a:ext cx="4759075" cy="36165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192" name="Google Shape;192;p2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Domain and Application Engineering</a:t>
            </a:r>
            <a:endParaRPr/>
          </a:p>
        </p:txBody>
      </p:sp>
      <p:sp>
        <p:nvSpPr>
          <p:cNvPr id="193" name="Google Shape;193;p26"/>
          <p:cNvSpPr txBox="1"/>
          <p:nvPr>
            <p:ph idx="1" type="body"/>
          </p:nvPr>
        </p:nvSpPr>
        <p:spPr>
          <a:xfrm>
            <a:off x="468900" y="1282400"/>
            <a:ext cx="38526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Application</a:t>
            </a:r>
            <a:r>
              <a:rPr b="1" lang="sv-SE"/>
              <a:t> Engineering</a:t>
            </a:r>
            <a:endParaRPr b="1"/>
          </a:p>
          <a:p>
            <a:pPr indent="-368300" lvl="1" marL="914400" rtl="0" algn="l">
              <a:spcBef>
                <a:spcPts val="500"/>
              </a:spcBef>
              <a:spcAft>
                <a:spcPts val="0"/>
              </a:spcAft>
              <a:buSzPts val="2200"/>
              <a:buChar char="•"/>
            </a:pPr>
            <a:r>
              <a:rPr lang="sv-SE"/>
              <a:t>Development WITH reuse.</a:t>
            </a:r>
            <a:endParaRPr/>
          </a:p>
          <a:p>
            <a:pPr indent="-368300" lvl="1" marL="914400" rtl="0" algn="l">
              <a:spcBef>
                <a:spcPts val="500"/>
              </a:spcBef>
              <a:spcAft>
                <a:spcPts val="0"/>
              </a:spcAft>
              <a:buSzPts val="2200"/>
              <a:buChar char="•"/>
            </a:pPr>
            <a:r>
              <a:rPr lang="sv-SE"/>
              <a:t>Builds product on top of asset infrastructure.</a:t>
            </a:r>
            <a:endParaRPr/>
          </a:p>
          <a:p>
            <a:pPr indent="-368300" lvl="1" marL="914400" rtl="0" algn="l">
              <a:spcBef>
                <a:spcPts val="500"/>
              </a:spcBef>
              <a:spcAft>
                <a:spcPts val="0"/>
              </a:spcAft>
              <a:buSzPts val="2200"/>
              <a:buChar char="•"/>
            </a:pPr>
            <a:r>
              <a:rPr lang="sv-SE"/>
              <a:t>Up to 90% of new product may be built from assets.</a:t>
            </a:r>
            <a:endParaRPr/>
          </a:p>
        </p:txBody>
      </p:sp>
      <p:pic>
        <p:nvPicPr>
          <p:cNvPr id="194" name="Google Shape;194;p26"/>
          <p:cNvPicPr preferRelativeResize="0"/>
          <p:nvPr/>
        </p:nvPicPr>
        <p:blipFill>
          <a:blip r:embed="rId3">
            <a:alphaModFix/>
          </a:blip>
          <a:stretch>
            <a:fillRect/>
          </a:stretch>
        </p:blipFill>
        <p:spPr>
          <a:xfrm>
            <a:off x="4384925" y="1214263"/>
            <a:ext cx="4759075" cy="3616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01" name="Google Shape;201;p2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What is a Domain?</a:t>
            </a:r>
            <a:endParaRPr/>
          </a:p>
        </p:txBody>
      </p:sp>
      <p:sp>
        <p:nvSpPr>
          <p:cNvPr id="202" name="Google Shape;202;p2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a:t>
            </a:r>
            <a:r>
              <a:rPr lang="sv-SE"/>
              <a:t>n area of knowledge.</a:t>
            </a:r>
            <a:endParaRPr/>
          </a:p>
          <a:p>
            <a:pPr indent="-368300" lvl="1" marL="914400" rtl="0" algn="l">
              <a:spcBef>
                <a:spcPts val="500"/>
              </a:spcBef>
              <a:spcAft>
                <a:spcPts val="0"/>
              </a:spcAft>
              <a:buSzPts val="2200"/>
              <a:buChar char="•"/>
            </a:pPr>
            <a:r>
              <a:rPr lang="sv-SE"/>
              <a:t>Scoped to maximize requirement satisfaction.</a:t>
            </a:r>
            <a:endParaRPr/>
          </a:p>
          <a:p>
            <a:pPr indent="-368300" lvl="1" marL="914400" rtl="0" algn="l">
              <a:spcBef>
                <a:spcPts val="500"/>
              </a:spcBef>
              <a:spcAft>
                <a:spcPts val="0"/>
              </a:spcAft>
              <a:buSzPts val="2200"/>
              <a:buChar char="•"/>
            </a:pPr>
            <a:r>
              <a:rPr lang="sv-SE"/>
              <a:t>Encompases distinct concepts </a:t>
            </a:r>
            <a:endParaRPr/>
          </a:p>
          <a:p>
            <a:pPr indent="-368300" lvl="1" marL="914400" rtl="0" algn="l">
              <a:spcBef>
                <a:spcPts val="500"/>
              </a:spcBef>
              <a:spcAft>
                <a:spcPts val="0"/>
              </a:spcAft>
              <a:buSzPts val="2200"/>
              <a:buChar char="•"/>
            </a:pPr>
            <a:r>
              <a:rPr lang="sv-SE"/>
              <a:t>Defines how to build systems in this area. </a:t>
            </a:r>
            <a:endParaRPr/>
          </a:p>
          <a:p>
            <a:pPr indent="-393700" lvl="0" marL="457200" rtl="0" algn="l">
              <a:spcBef>
                <a:spcPts val="1000"/>
              </a:spcBef>
              <a:spcAft>
                <a:spcPts val="0"/>
              </a:spcAft>
              <a:buSzPts val="2600"/>
              <a:buChar char="•"/>
            </a:pPr>
            <a:r>
              <a:rPr lang="sv-SE"/>
              <a:t>High-Level Domains: databases, social networks, deep learning</a:t>
            </a:r>
            <a:endParaRPr/>
          </a:p>
          <a:p>
            <a:pPr indent="-368300" lvl="1" marL="914400" rtl="0" algn="l">
              <a:spcBef>
                <a:spcPts val="500"/>
              </a:spcBef>
              <a:spcAft>
                <a:spcPts val="0"/>
              </a:spcAft>
              <a:buSzPts val="2200"/>
              <a:buChar char="•"/>
            </a:pPr>
            <a:r>
              <a:rPr lang="sv-SE"/>
              <a:t>Deep learning subdomains: classification, language processing, decision support,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09" name="Google Shape;209;p2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Problem and Solution Space</a:t>
            </a:r>
            <a:endParaRPr/>
          </a:p>
        </p:txBody>
      </p:sp>
      <p:pic>
        <p:nvPicPr>
          <p:cNvPr id="210" name="Google Shape;210;p28"/>
          <p:cNvPicPr preferRelativeResize="0"/>
          <p:nvPr/>
        </p:nvPicPr>
        <p:blipFill>
          <a:blip r:embed="rId3">
            <a:alphaModFix/>
          </a:blip>
          <a:stretch>
            <a:fillRect/>
          </a:stretch>
        </p:blipFill>
        <p:spPr>
          <a:xfrm>
            <a:off x="3197085" y="1189862"/>
            <a:ext cx="5946926" cy="3665375"/>
          </a:xfrm>
          <a:prstGeom prst="rect">
            <a:avLst/>
          </a:prstGeom>
          <a:noFill/>
          <a:ln>
            <a:noFill/>
          </a:ln>
        </p:spPr>
      </p:pic>
      <p:sp>
        <p:nvSpPr>
          <p:cNvPr id="211" name="Google Shape;211;p28"/>
          <p:cNvSpPr txBox="1"/>
          <p:nvPr>
            <p:ph idx="1" type="body"/>
          </p:nvPr>
        </p:nvSpPr>
        <p:spPr>
          <a:xfrm>
            <a:off x="468898" y="1282400"/>
            <a:ext cx="25728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sz="2200"/>
              <a:t>Problem Space</a:t>
            </a:r>
            <a:endParaRPr sz="2200"/>
          </a:p>
          <a:p>
            <a:pPr indent="-342900" lvl="0" marL="457200" rtl="0" algn="l">
              <a:spcBef>
                <a:spcPts val="1000"/>
              </a:spcBef>
              <a:spcAft>
                <a:spcPts val="0"/>
              </a:spcAft>
              <a:buSzPts val="1800"/>
              <a:buChar char="•"/>
            </a:pPr>
            <a:r>
              <a:rPr lang="sv-SE" sz="1800"/>
              <a:t>Stakeholder’s view</a:t>
            </a:r>
            <a:endParaRPr sz="1800"/>
          </a:p>
          <a:p>
            <a:pPr indent="-342900" lvl="0" marL="457200" rtl="0" algn="l">
              <a:spcBef>
                <a:spcPts val="0"/>
              </a:spcBef>
              <a:spcAft>
                <a:spcPts val="0"/>
              </a:spcAft>
              <a:buSzPts val="1800"/>
              <a:buChar char="•"/>
            </a:pPr>
            <a:r>
              <a:rPr lang="sv-SE" sz="1800"/>
              <a:t>Characterized by features</a:t>
            </a:r>
            <a:endParaRPr sz="1800"/>
          </a:p>
          <a:p>
            <a:pPr indent="0" lvl="0" marL="0" rtl="0" algn="l">
              <a:spcBef>
                <a:spcPts val="1000"/>
              </a:spcBef>
              <a:spcAft>
                <a:spcPts val="0"/>
              </a:spcAft>
              <a:buNone/>
            </a:pPr>
            <a:r>
              <a:rPr lang="sv-SE" sz="2200"/>
              <a:t>Solution Space</a:t>
            </a:r>
            <a:endParaRPr sz="2200"/>
          </a:p>
          <a:p>
            <a:pPr indent="-342900" lvl="0" marL="457200" rtl="0" algn="l">
              <a:spcBef>
                <a:spcPts val="1000"/>
              </a:spcBef>
              <a:spcAft>
                <a:spcPts val="0"/>
              </a:spcAft>
              <a:buSzPts val="1800"/>
              <a:buChar char="•"/>
            </a:pPr>
            <a:r>
              <a:rPr lang="sv-SE" sz="1800"/>
              <a:t>Developer’s view</a:t>
            </a:r>
            <a:endParaRPr sz="1800"/>
          </a:p>
          <a:p>
            <a:pPr indent="-342900" lvl="0" marL="457200" rtl="0" algn="l">
              <a:spcBef>
                <a:spcPts val="0"/>
              </a:spcBef>
              <a:spcAft>
                <a:spcPts val="0"/>
              </a:spcAft>
              <a:buSzPts val="1800"/>
              <a:buChar char="•"/>
            </a:pPr>
            <a:r>
              <a:rPr lang="sv-SE" sz="1800"/>
              <a:t>Characterized by code structure</a:t>
            </a:r>
            <a:endParaRPr sz="1800"/>
          </a:p>
          <a:p>
            <a:pPr indent="-342900" lvl="0" marL="457200" rtl="0" algn="l">
              <a:spcBef>
                <a:spcPts val="0"/>
              </a:spcBef>
              <a:spcAft>
                <a:spcPts val="0"/>
              </a:spcAft>
              <a:buSzPts val="1800"/>
              <a:buChar char="•"/>
            </a:pPr>
            <a:r>
              <a:rPr lang="sv-SE" sz="1800"/>
              <a:t>Implementation of features.</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18" name="Google Shape;218;p2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Key Task Clusters</a:t>
            </a:r>
            <a:endParaRPr/>
          </a:p>
        </p:txBody>
      </p:sp>
      <p:pic>
        <p:nvPicPr>
          <p:cNvPr id="219" name="Google Shape;219;p29"/>
          <p:cNvPicPr preferRelativeResize="0"/>
          <p:nvPr/>
        </p:nvPicPr>
        <p:blipFill>
          <a:blip r:embed="rId3">
            <a:alphaModFix/>
          </a:blip>
          <a:stretch>
            <a:fillRect/>
          </a:stretch>
        </p:blipFill>
        <p:spPr>
          <a:xfrm>
            <a:off x="1687025" y="1282403"/>
            <a:ext cx="5769960" cy="3556297"/>
          </a:xfrm>
          <a:prstGeom prst="rect">
            <a:avLst/>
          </a:prstGeom>
          <a:noFill/>
          <a:ln>
            <a:noFill/>
          </a:ln>
        </p:spPr>
      </p:pic>
      <p:sp>
        <p:nvSpPr>
          <p:cNvPr id="220" name="Google Shape;220;p29"/>
          <p:cNvSpPr/>
          <p:nvPr/>
        </p:nvSpPr>
        <p:spPr>
          <a:xfrm>
            <a:off x="961100" y="1188225"/>
            <a:ext cx="1943400" cy="623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Requirements for the entire product line (scope, features)</a:t>
            </a:r>
            <a:endParaRPr/>
          </a:p>
        </p:txBody>
      </p:sp>
      <p:sp>
        <p:nvSpPr>
          <p:cNvPr id="221" name="Google Shape;221;p29"/>
          <p:cNvSpPr/>
          <p:nvPr/>
        </p:nvSpPr>
        <p:spPr>
          <a:xfrm>
            <a:off x="2243250" y="4426825"/>
            <a:ext cx="2604300" cy="623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Map requirements to feature selection, assess new requirements</a:t>
            </a:r>
            <a:endParaRPr/>
          </a:p>
        </p:txBody>
      </p:sp>
      <p:sp>
        <p:nvSpPr>
          <p:cNvPr id="222" name="Google Shape;222;p29"/>
          <p:cNvSpPr/>
          <p:nvPr/>
        </p:nvSpPr>
        <p:spPr>
          <a:xfrm>
            <a:off x="6039400" y="636650"/>
            <a:ext cx="2209200" cy="623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Develop reusable assets.</a:t>
            </a:r>
            <a:endParaRPr/>
          </a:p>
        </p:txBody>
      </p:sp>
      <p:sp>
        <p:nvSpPr>
          <p:cNvPr id="223" name="Google Shape;223;p29"/>
          <p:cNvSpPr/>
          <p:nvPr/>
        </p:nvSpPr>
        <p:spPr>
          <a:xfrm>
            <a:off x="7456975" y="2524225"/>
            <a:ext cx="1634700" cy="128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Map requirements to feature selection, assess new requirements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
                                        <p:tgtEl>
                                          <p:spTgt spid="2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
                                        <p:tgtEl>
                                          <p:spTgt spid="2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
                                        <p:tgtEl>
                                          <p:spTgt spid="2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
                                        <p:tgtEl>
                                          <p:spTgt spid="2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30" name="Google Shape;230;p3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Domain Analysis</a:t>
            </a:r>
            <a:endParaRPr/>
          </a:p>
        </p:txBody>
      </p:sp>
      <p:sp>
        <p:nvSpPr>
          <p:cNvPr id="231" name="Google Shape;231;p3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Domain Scoping</a:t>
            </a:r>
            <a:endParaRPr/>
          </a:p>
          <a:p>
            <a:pPr indent="-368300" lvl="1" marL="914400" rtl="0" algn="l">
              <a:spcBef>
                <a:spcPts val="500"/>
              </a:spcBef>
              <a:spcAft>
                <a:spcPts val="0"/>
              </a:spcAft>
              <a:buSzPts val="2200"/>
              <a:buChar char="•"/>
            </a:pPr>
            <a:r>
              <a:rPr lang="sv-SE"/>
              <a:t>Deciding on extent of product line</a:t>
            </a:r>
            <a:endParaRPr/>
          </a:p>
          <a:p>
            <a:pPr indent="-368300" lvl="1" marL="914400" rtl="0" algn="l">
              <a:spcBef>
                <a:spcPts val="500"/>
              </a:spcBef>
              <a:spcAft>
                <a:spcPts val="0"/>
              </a:spcAft>
              <a:buSzPts val="2200"/>
              <a:buChar char="•"/>
            </a:pPr>
            <a:r>
              <a:rPr lang="sv-SE"/>
              <a:t>Features to support.</a:t>
            </a:r>
            <a:endParaRPr/>
          </a:p>
          <a:p>
            <a:pPr indent="-368300" lvl="1" marL="914400" rtl="0" algn="l">
              <a:spcBef>
                <a:spcPts val="500"/>
              </a:spcBef>
              <a:spcAft>
                <a:spcPts val="0"/>
              </a:spcAft>
              <a:buSzPts val="2200"/>
              <a:buChar char="•"/>
            </a:pPr>
            <a:r>
              <a:rPr lang="sv-SE"/>
              <a:t>Trade-off between effort and customer range.</a:t>
            </a:r>
            <a:endParaRPr/>
          </a:p>
          <a:p>
            <a:pPr indent="-393700" lvl="0" marL="457200" rtl="0" algn="l">
              <a:spcBef>
                <a:spcPts val="1000"/>
              </a:spcBef>
              <a:spcAft>
                <a:spcPts val="0"/>
              </a:spcAft>
              <a:buSzPts val="2600"/>
              <a:buChar char="•"/>
            </a:pPr>
            <a:r>
              <a:rPr lang="sv-SE"/>
              <a:t>Ex: Embedded Database Domain</a:t>
            </a:r>
            <a:endParaRPr/>
          </a:p>
          <a:p>
            <a:pPr indent="-368300" lvl="1" marL="914400" rtl="0" algn="l">
              <a:spcBef>
                <a:spcPts val="500"/>
              </a:spcBef>
              <a:spcAft>
                <a:spcPts val="0"/>
              </a:spcAft>
              <a:buSzPts val="2200"/>
              <a:buChar char="•"/>
            </a:pPr>
            <a:r>
              <a:rPr lang="sv-SE"/>
              <a:t>Definite Features: Transactions, Recovery, Encryption, Queries, Aggregation, Multi-OS (eCos, TinyOS, Linux),</a:t>
            </a:r>
            <a:endParaRPr/>
          </a:p>
          <a:p>
            <a:pPr indent="-368300" lvl="1" marL="914400" rtl="0" algn="l">
              <a:spcBef>
                <a:spcPts val="500"/>
              </a:spcBef>
              <a:spcAft>
                <a:spcPts val="0"/>
              </a:spcAft>
              <a:buSzPts val="2200"/>
              <a:buChar char="•"/>
            </a:pPr>
            <a:r>
              <a:rPr lang="sv-SE"/>
              <a:t>Out-of-Scope: Cloud Storage</a:t>
            </a:r>
            <a:endParaRPr/>
          </a:p>
          <a:p>
            <a:pPr indent="-368300" lvl="1" marL="914400" rtl="0" algn="l">
              <a:spcBef>
                <a:spcPts val="500"/>
              </a:spcBef>
              <a:spcAft>
                <a:spcPts val="0"/>
              </a:spcAft>
              <a:buSzPts val="2200"/>
              <a:buChar char="•"/>
            </a:pPr>
            <a:r>
              <a:rPr lang="sv-SE"/>
              <a:t>Consider: Multi-User Support</a:t>
            </a:r>
            <a:endParaRPr/>
          </a:p>
        </p:txBody>
      </p:sp>
      <p:pic>
        <p:nvPicPr>
          <p:cNvPr id="232" name="Google Shape;232;p30"/>
          <p:cNvPicPr preferRelativeResize="0"/>
          <p:nvPr/>
        </p:nvPicPr>
        <p:blipFill>
          <a:blip r:embed="rId3">
            <a:alphaModFix/>
          </a:blip>
          <a:stretch>
            <a:fillRect/>
          </a:stretch>
        </p:blipFill>
        <p:spPr>
          <a:xfrm>
            <a:off x="6168947" y="440025"/>
            <a:ext cx="2902100" cy="1691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3"/>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a:t>2018-08-27</a:t>
            </a:r>
            <a:endParaRPr/>
          </a:p>
        </p:txBody>
      </p:sp>
      <p:sp>
        <p:nvSpPr>
          <p:cNvPr id="77" name="Google Shape;77;p13"/>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sv-SE"/>
              <a:t>Chalmers University of Technology</a:t>
            </a:r>
            <a:endParaRPr/>
          </a:p>
        </p:txBody>
      </p:sp>
      <p:sp>
        <p:nvSpPr>
          <p:cNvPr id="78" name="Google Shape;78;p13"/>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79" name="Google Shape;79;p13"/>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p>
            <a:pPr indent="0" lvl="0" marL="0" rtl="0" algn="l">
              <a:lnSpc>
                <a:spcPct val="108333"/>
              </a:lnSpc>
              <a:spcBef>
                <a:spcPts val="0"/>
              </a:spcBef>
              <a:spcAft>
                <a:spcPts val="0"/>
              </a:spcAft>
              <a:buClr>
                <a:schemeClr val="dk1"/>
              </a:buClr>
              <a:buSzPts val="3600"/>
              <a:buFont typeface="Arial"/>
              <a:buNone/>
            </a:pPr>
            <a:r>
              <a:rPr lang="sv-SE"/>
              <a:t>Today’s Goals</a:t>
            </a:r>
            <a:endParaRPr/>
          </a:p>
        </p:txBody>
      </p:sp>
      <p:sp>
        <p:nvSpPr>
          <p:cNvPr id="80" name="Google Shape;80;p13"/>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Introduce Domain Engineering</a:t>
            </a:r>
            <a:endParaRPr/>
          </a:p>
          <a:p>
            <a:pPr indent="-368300" lvl="1" marL="914400" rtl="0" algn="l">
              <a:spcBef>
                <a:spcPts val="500"/>
              </a:spcBef>
              <a:spcAft>
                <a:spcPts val="0"/>
              </a:spcAft>
              <a:buSzPts val="2200"/>
              <a:buChar char="•"/>
            </a:pPr>
            <a:r>
              <a:rPr lang="sv-SE"/>
              <a:t>(a process of developing Software Product Lines and other complex systems)</a:t>
            </a:r>
            <a:endParaRPr/>
          </a:p>
          <a:p>
            <a:pPr indent="-368300" lvl="1" marL="914400" rtl="0" algn="l">
              <a:spcBef>
                <a:spcPts val="500"/>
              </a:spcBef>
              <a:spcAft>
                <a:spcPts val="0"/>
              </a:spcAft>
              <a:buSzPts val="2200"/>
              <a:buChar char="•"/>
            </a:pPr>
            <a:r>
              <a:rPr lang="sv-SE"/>
              <a:t>Domain and Application Engineering</a:t>
            </a:r>
            <a:endParaRPr/>
          </a:p>
          <a:p>
            <a:pPr indent="-342900" lvl="2" marL="1371600" rtl="0" algn="l">
              <a:spcBef>
                <a:spcPts val="500"/>
              </a:spcBef>
              <a:spcAft>
                <a:spcPts val="0"/>
              </a:spcAft>
              <a:buSzPts val="1800"/>
              <a:buChar char="•"/>
            </a:pPr>
            <a:r>
              <a:rPr lang="sv-SE"/>
              <a:t>Platform vs Specific Application</a:t>
            </a:r>
            <a:endParaRPr/>
          </a:p>
          <a:p>
            <a:pPr indent="-342900" lvl="2" marL="1371600" rtl="0" algn="l">
              <a:spcBef>
                <a:spcPts val="500"/>
              </a:spcBef>
              <a:spcAft>
                <a:spcPts val="0"/>
              </a:spcAft>
              <a:buSzPts val="1800"/>
              <a:buChar char="•"/>
            </a:pPr>
            <a:r>
              <a:rPr lang="sv-SE"/>
              <a:t>Design FOR and WITH reuse</a:t>
            </a:r>
            <a:endParaRPr/>
          </a:p>
          <a:p>
            <a:pPr indent="-368300" lvl="1" marL="914400" rtl="0" algn="l">
              <a:spcBef>
                <a:spcPts val="500"/>
              </a:spcBef>
              <a:spcAft>
                <a:spcPts val="0"/>
              </a:spcAft>
              <a:buSzPts val="2200"/>
              <a:buChar char="•"/>
            </a:pPr>
            <a:r>
              <a:rPr lang="sv-SE"/>
              <a:t>Principles of SPLE</a:t>
            </a:r>
            <a:endParaRPr/>
          </a:p>
          <a:p>
            <a:pPr indent="-342900" lvl="2" marL="1371600" rtl="0" algn="l">
              <a:spcBef>
                <a:spcPts val="500"/>
              </a:spcBef>
              <a:spcAft>
                <a:spcPts val="0"/>
              </a:spcAft>
              <a:buSzPts val="1800"/>
              <a:buChar char="•"/>
            </a:pPr>
            <a:r>
              <a:rPr lang="sv-SE"/>
              <a:t>BAPO Model: Business, Architecture, Process, Organization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39" name="Google Shape;239;p3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Spreadsheets</a:t>
            </a:r>
            <a:endParaRPr/>
          </a:p>
        </p:txBody>
      </p:sp>
      <p:sp>
        <p:nvSpPr>
          <p:cNvPr id="240" name="Google Shape;240;p31"/>
          <p:cNvSpPr txBox="1"/>
          <p:nvPr>
            <p:ph idx="1" type="body"/>
          </p:nvPr>
        </p:nvSpPr>
        <p:spPr>
          <a:xfrm>
            <a:off x="468900" y="1282400"/>
            <a:ext cx="37875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Look at existing products: Excel, Google Sheets, …</a:t>
            </a:r>
            <a:endParaRPr/>
          </a:p>
          <a:p>
            <a:pPr indent="-393700" lvl="0" marL="457200" rtl="0" algn="l">
              <a:spcBef>
                <a:spcPts val="1000"/>
              </a:spcBef>
              <a:spcAft>
                <a:spcPts val="0"/>
              </a:spcAft>
              <a:buSzPts val="2600"/>
              <a:buChar char="•"/>
            </a:pPr>
            <a:r>
              <a:rPr lang="sv-SE"/>
              <a:t>What are some features a user would expect?</a:t>
            </a:r>
            <a:endParaRPr/>
          </a:p>
        </p:txBody>
      </p:sp>
      <p:pic>
        <p:nvPicPr>
          <p:cNvPr id="241" name="Google Shape;241;p31"/>
          <p:cNvPicPr preferRelativeResize="0"/>
          <p:nvPr/>
        </p:nvPicPr>
        <p:blipFill>
          <a:blip r:embed="rId3">
            <a:alphaModFix/>
          </a:blip>
          <a:stretch>
            <a:fillRect/>
          </a:stretch>
        </p:blipFill>
        <p:spPr>
          <a:xfrm>
            <a:off x="4104000" y="1424253"/>
            <a:ext cx="4582800" cy="278458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48" name="Google Shape;248;p3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2900"/>
              <a:t>Example: Student Data Management (Ladok)</a:t>
            </a:r>
            <a:endParaRPr sz="2900"/>
          </a:p>
        </p:txBody>
      </p:sp>
      <p:sp>
        <p:nvSpPr>
          <p:cNvPr id="249" name="Google Shape;249;p32"/>
          <p:cNvSpPr txBox="1"/>
          <p:nvPr>
            <p:ph idx="1" type="body"/>
          </p:nvPr>
        </p:nvSpPr>
        <p:spPr>
          <a:xfrm>
            <a:off x="468894" y="1282400"/>
            <a:ext cx="3438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Product Line: Student App, Teacher App</a:t>
            </a:r>
            <a:endParaRPr/>
          </a:p>
        </p:txBody>
      </p:sp>
      <p:pic>
        <p:nvPicPr>
          <p:cNvPr id="250" name="Google Shape;250;p32"/>
          <p:cNvPicPr preferRelativeResize="0"/>
          <p:nvPr/>
        </p:nvPicPr>
        <p:blipFill>
          <a:blip r:embed="rId3">
            <a:alphaModFix/>
          </a:blip>
          <a:stretch>
            <a:fillRect/>
          </a:stretch>
        </p:blipFill>
        <p:spPr>
          <a:xfrm>
            <a:off x="3411400" y="1099825"/>
            <a:ext cx="5479125" cy="2360450"/>
          </a:xfrm>
          <a:prstGeom prst="rect">
            <a:avLst/>
          </a:prstGeom>
          <a:noFill/>
          <a:ln>
            <a:noFill/>
          </a:ln>
        </p:spPr>
      </p:pic>
      <p:pic>
        <p:nvPicPr>
          <p:cNvPr id="251" name="Google Shape;251;p32"/>
          <p:cNvPicPr preferRelativeResize="0"/>
          <p:nvPr/>
        </p:nvPicPr>
        <p:blipFill>
          <a:blip r:embed="rId4">
            <a:alphaModFix/>
          </a:blip>
          <a:stretch>
            <a:fillRect/>
          </a:stretch>
        </p:blipFill>
        <p:spPr>
          <a:xfrm>
            <a:off x="100075" y="2965125"/>
            <a:ext cx="6643251" cy="21256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58" name="Google Shape;258;p3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Domain Analysis</a:t>
            </a:r>
            <a:endParaRPr/>
          </a:p>
        </p:txBody>
      </p:sp>
      <p:sp>
        <p:nvSpPr>
          <p:cNvPr id="259" name="Google Shape;259;p3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Domain Modeling</a:t>
            </a:r>
            <a:endParaRPr/>
          </a:p>
          <a:p>
            <a:pPr indent="-368300" lvl="1" marL="914400" rtl="0" algn="l">
              <a:spcBef>
                <a:spcPts val="500"/>
              </a:spcBef>
              <a:spcAft>
                <a:spcPts val="0"/>
              </a:spcAft>
              <a:buSzPts val="2200"/>
              <a:buChar char="•"/>
            </a:pPr>
            <a:r>
              <a:rPr lang="sv-SE"/>
              <a:t>Document the commonalities and</a:t>
            </a:r>
            <a:br>
              <a:rPr lang="sv-SE"/>
            </a:br>
            <a:r>
              <a:rPr lang="sv-SE"/>
              <a:t>differences between products in</a:t>
            </a:r>
            <a:br>
              <a:rPr lang="sv-SE"/>
            </a:br>
            <a:r>
              <a:rPr lang="sv-SE"/>
              <a:t>terms of features and dependencies.</a:t>
            </a:r>
            <a:endParaRPr/>
          </a:p>
          <a:p>
            <a:pPr indent="-368300" lvl="1" marL="914400" rtl="0" algn="l">
              <a:spcBef>
                <a:spcPts val="500"/>
              </a:spcBef>
              <a:spcAft>
                <a:spcPts val="0"/>
              </a:spcAft>
              <a:buSzPts val="2200"/>
              <a:buChar char="•"/>
            </a:pPr>
            <a:r>
              <a:rPr lang="sv-SE"/>
              <a:t>Ex: Embedded Database</a:t>
            </a:r>
            <a:endParaRPr/>
          </a:p>
          <a:p>
            <a:pPr indent="-342900" lvl="2" marL="1371600" rtl="0" algn="l">
              <a:spcBef>
                <a:spcPts val="500"/>
              </a:spcBef>
              <a:spcAft>
                <a:spcPts val="0"/>
              </a:spcAft>
              <a:buSzPts val="1800"/>
              <a:buChar char="•"/>
            </a:pPr>
            <a:r>
              <a:rPr lang="sv-SE"/>
              <a:t>Features: Storage, Transactions, OS, Encryption</a:t>
            </a:r>
            <a:endParaRPr/>
          </a:p>
          <a:p>
            <a:pPr indent="-342900" lvl="2" marL="1371600" rtl="0" algn="l">
              <a:spcBef>
                <a:spcPts val="500"/>
              </a:spcBef>
              <a:spcAft>
                <a:spcPts val="0"/>
              </a:spcAft>
              <a:buSzPts val="1800"/>
              <a:buChar char="•"/>
            </a:pPr>
            <a:r>
              <a:rPr lang="sv-SE"/>
              <a:t>Storage, OS are mandatory.</a:t>
            </a:r>
            <a:endParaRPr/>
          </a:p>
          <a:p>
            <a:pPr indent="-342900" lvl="2" marL="1371600" rtl="0" algn="l">
              <a:spcBef>
                <a:spcPts val="500"/>
              </a:spcBef>
              <a:spcAft>
                <a:spcPts val="0"/>
              </a:spcAft>
              <a:buSzPts val="1800"/>
              <a:buChar char="•"/>
            </a:pPr>
            <a:r>
              <a:rPr lang="sv-SE"/>
              <a:t>Only one OS supported per product.</a:t>
            </a:r>
            <a:endParaRPr/>
          </a:p>
        </p:txBody>
      </p:sp>
      <p:pic>
        <p:nvPicPr>
          <p:cNvPr id="260" name="Google Shape;260;p33"/>
          <p:cNvPicPr preferRelativeResize="0"/>
          <p:nvPr/>
        </p:nvPicPr>
        <p:blipFill>
          <a:blip r:embed="rId3">
            <a:alphaModFix/>
          </a:blip>
          <a:stretch>
            <a:fillRect/>
          </a:stretch>
        </p:blipFill>
        <p:spPr>
          <a:xfrm>
            <a:off x="5766623" y="439175"/>
            <a:ext cx="3333525" cy="1942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67" name="Google Shape;267;p34"/>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Let’s take a break!</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74" name="Google Shape;274;p3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Requirements Analysis</a:t>
            </a:r>
            <a:endParaRPr/>
          </a:p>
        </p:txBody>
      </p:sp>
      <p:sp>
        <p:nvSpPr>
          <p:cNvPr id="275" name="Google Shape;275;p35"/>
          <p:cNvSpPr txBox="1"/>
          <p:nvPr>
            <p:ph idx="1" type="body"/>
          </p:nvPr>
        </p:nvSpPr>
        <p:spPr>
          <a:xfrm>
            <a:off x="468897" y="1282400"/>
            <a:ext cx="54561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Map customer requirements to domain requirements.</a:t>
            </a:r>
            <a:endParaRPr/>
          </a:p>
          <a:p>
            <a:pPr indent="-393700" lvl="0" marL="457200" rtl="0" algn="l">
              <a:spcBef>
                <a:spcPts val="1000"/>
              </a:spcBef>
              <a:spcAft>
                <a:spcPts val="0"/>
              </a:spcAft>
              <a:buSzPts val="2600"/>
              <a:buChar char="•"/>
            </a:pPr>
            <a:r>
              <a:rPr lang="sv-SE"/>
              <a:t>If requirements do not map to existing features:</a:t>
            </a:r>
            <a:endParaRPr/>
          </a:p>
          <a:p>
            <a:pPr indent="-368300" lvl="1" marL="914400" rtl="0" algn="l">
              <a:spcBef>
                <a:spcPts val="500"/>
              </a:spcBef>
              <a:spcAft>
                <a:spcPts val="0"/>
              </a:spcAft>
              <a:buSzPts val="2200"/>
              <a:buChar char="•"/>
            </a:pPr>
            <a:r>
              <a:rPr lang="sv-SE"/>
              <a:t>Out of scope</a:t>
            </a:r>
            <a:endParaRPr/>
          </a:p>
          <a:p>
            <a:pPr indent="-368300" lvl="1" marL="914400" rtl="0" algn="l">
              <a:spcBef>
                <a:spcPts val="500"/>
              </a:spcBef>
              <a:spcAft>
                <a:spcPts val="0"/>
              </a:spcAft>
              <a:buSzPts val="2200"/>
              <a:buChar char="•"/>
            </a:pPr>
            <a:r>
              <a:rPr lang="sv-SE"/>
              <a:t>Assemble as much as possible from reusable features, customize</a:t>
            </a:r>
            <a:endParaRPr/>
          </a:p>
          <a:p>
            <a:pPr indent="-368300" lvl="1" marL="914400" rtl="0" algn="l">
              <a:spcBef>
                <a:spcPts val="500"/>
              </a:spcBef>
              <a:spcAft>
                <a:spcPts val="0"/>
              </a:spcAft>
              <a:buSzPts val="2200"/>
              <a:buChar char="•"/>
            </a:pPr>
            <a:r>
              <a:rPr lang="sv-SE"/>
              <a:t>Extend reusable assets with new/changed features.</a:t>
            </a:r>
            <a:endParaRPr/>
          </a:p>
        </p:txBody>
      </p:sp>
      <p:pic>
        <p:nvPicPr>
          <p:cNvPr id="276" name="Google Shape;276;p35"/>
          <p:cNvPicPr preferRelativeResize="0"/>
          <p:nvPr/>
        </p:nvPicPr>
        <p:blipFill>
          <a:blip r:embed="rId3">
            <a:alphaModFix/>
          </a:blip>
          <a:stretch>
            <a:fillRect/>
          </a:stretch>
        </p:blipFill>
        <p:spPr>
          <a:xfrm>
            <a:off x="5998175" y="560500"/>
            <a:ext cx="3016875" cy="40224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83" name="Google Shape;283;p3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Domain Implementation</a:t>
            </a:r>
            <a:endParaRPr/>
          </a:p>
        </p:txBody>
      </p:sp>
      <p:sp>
        <p:nvSpPr>
          <p:cNvPr id="284" name="Google Shape;284;p3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lang="sv-SE" sz="2400"/>
              <a:t>Implement reusable</a:t>
            </a:r>
            <a:br>
              <a:rPr lang="sv-SE" sz="2400"/>
            </a:br>
            <a:r>
              <a:rPr lang="sv-SE" sz="2400"/>
              <a:t>assets from domain</a:t>
            </a:r>
            <a:br>
              <a:rPr lang="sv-SE" sz="2400"/>
            </a:br>
            <a:r>
              <a:rPr lang="sv-SE" sz="2400"/>
              <a:t>requirements.</a:t>
            </a:r>
            <a:endParaRPr sz="2400"/>
          </a:p>
          <a:p>
            <a:pPr indent="-381000" lvl="0" marL="457200" rtl="0" algn="l">
              <a:spcBef>
                <a:spcPts val="1000"/>
              </a:spcBef>
              <a:spcAft>
                <a:spcPts val="0"/>
              </a:spcAft>
              <a:buSzPts val="2400"/>
              <a:buChar char="•"/>
            </a:pPr>
            <a:r>
              <a:rPr lang="sv-SE" sz="2400"/>
              <a:t>Strategy for combining modules.</a:t>
            </a:r>
            <a:endParaRPr sz="2400"/>
          </a:p>
          <a:p>
            <a:pPr indent="-381000" lvl="1" marL="914400" rtl="0" algn="l">
              <a:spcBef>
                <a:spcPts val="500"/>
              </a:spcBef>
              <a:spcAft>
                <a:spcPts val="0"/>
              </a:spcAft>
              <a:buSzPts val="2400"/>
              <a:buChar char="•"/>
            </a:pPr>
            <a:r>
              <a:rPr lang="sv-SE" sz="2400"/>
              <a:t>Compile-time: only include requested code</a:t>
            </a:r>
            <a:endParaRPr sz="2400"/>
          </a:p>
          <a:p>
            <a:pPr indent="-381000" lvl="1" marL="914400" rtl="0" algn="l">
              <a:spcBef>
                <a:spcPts val="500"/>
              </a:spcBef>
              <a:spcAft>
                <a:spcPts val="0"/>
              </a:spcAft>
              <a:buSzPts val="2400"/>
              <a:buChar char="•"/>
            </a:pPr>
            <a:r>
              <a:rPr lang="sv-SE" sz="2400"/>
              <a:t>Run-time: bind to class/service when executed</a:t>
            </a:r>
            <a:endParaRPr sz="2400"/>
          </a:p>
          <a:p>
            <a:pPr indent="-381000" lvl="0" marL="457200" rtl="0" algn="l">
              <a:spcBef>
                <a:spcPts val="1000"/>
              </a:spcBef>
              <a:spcAft>
                <a:spcPts val="0"/>
              </a:spcAft>
              <a:buSzPts val="2400"/>
              <a:buChar char="•"/>
            </a:pPr>
            <a:r>
              <a:rPr lang="sv-SE" sz="2400"/>
              <a:t>Interfaces for “attaching” variable features.</a:t>
            </a:r>
            <a:endParaRPr sz="2400"/>
          </a:p>
          <a:p>
            <a:pPr indent="-381000" lvl="1" marL="914400" rtl="0" algn="l">
              <a:spcBef>
                <a:spcPts val="500"/>
              </a:spcBef>
              <a:spcAft>
                <a:spcPts val="0"/>
              </a:spcAft>
              <a:buSzPts val="2400"/>
              <a:buChar char="•"/>
            </a:pPr>
            <a:r>
              <a:rPr lang="sv-SE" sz="2400"/>
              <a:t>How to implement variation points.</a:t>
            </a:r>
            <a:endParaRPr sz="2400"/>
          </a:p>
        </p:txBody>
      </p:sp>
      <p:pic>
        <p:nvPicPr>
          <p:cNvPr id="285" name="Google Shape;285;p36"/>
          <p:cNvPicPr preferRelativeResize="0"/>
          <p:nvPr/>
        </p:nvPicPr>
        <p:blipFill>
          <a:blip r:embed="rId3">
            <a:alphaModFix/>
          </a:blip>
          <a:stretch>
            <a:fillRect/>
          </a:stretch>
        </p:blipFill>
        <p:spPr>
          <a:xfrm>
            <a:off x="4351375" y="1210750"/>
            <a:ext cx="4694500" cy="14137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92" name="Google Shape;292;p3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Product Derivation</a:t>
            </a:r>
            <a:endParaRPr/>
          </a:p>
        </p:txBody>
      </p:sp>
      <p:pic>
        <p:nvPicPr>
          <p:cNvPr id="293" name="Google Shape;293;p37"/>
          <p:cNvPicPr preferRelativeResize="0"/>
          <p:nvPr/>
        </p:nvPicPr>
        <p:blipFill>
          <a:blip r:embed="rId3">
            <a:alphaModFix/>
          </a:blip>
          <a:stretch>
            <a:fillRect/>
          </a:stretch>
        </p:blipFill>
        <p:spPr>
          <a:xfrm>
            <a:off x="3274093" y="1334000"/>
            <a:ext cx="5843506" cy="3601626"/>
          </a:xfrm>
          <a:prstGeom prst="rect">
            <a:avLst/>
          </a:prstGeom>
          <a:noFill/>
          <a:ln>
            <a:noFill/>
          </a:ln>
        </p:spPr>
      </p:pic>
      <p:sp>
        <p:nvSpPr>
          <p:cNvPr id="294" name="Google Shape;294;p37"/>
          <p:cNvSpPr/>
          <p:nvPr/>
        </p:nvSpPr>
        <p:spPr>
          <a:xfrm>
            <a:off x="3274100" y="1407925"/>
            <a:ext cx="3506400" cy="2017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7"/>
          <p:cNvSpPr/>
          <p:nvPr/>
        </p:nvSpPr>
        <p:spPr>
          <a:xfrm>
            <a:off x="6837900" y="1130100"/>
            <a:ext cx="1738200" cy="4407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7"/>
          <p:cNvSpPr/>
          <p:nvPr/>
        </p:nvSpPr>
        <p:spPr>
          <a:xfrm>
            <a:off x="621625" y="2874500"/>
            <a:ext cx="3506400" cy="2017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7"/>
          <p:cNvSpPr txBox="1"/>
          <p:nvPr>
            <p:ph idx="1" type="body"/>
          </p:nvPr>
        </p:nvSpPr>
        <p:spPr>
          <a:xfrm>
            <a:off x="358190" y="1240153"/>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Build the final concrete product from</a:t>
            </a:r>
            <a:br>
              <a:rPr lang="sv-SE"/>
            </a:br>
            <a:r>
              <a:rPr lang="sv-SE"/>
              <a:t>reusable assets.</a:t>
            </a:r>
            <a:endParaRPr/>
          </a:p>
          <a:p>
            <a:pPr indent="-368300" lvl="1" marL="914400" rtl="0" algn="l">
              <a:spcBef>
                <a:spcPts val="500"/>
              </a:spcBef>
              <a:spcAft>
                <a:spcPts val="0"/>
              </a:spcAft>
              <a:buSzPts val="2200"/>
              <a:buChar char="•"/>
            </a:pPr>
            <a:r>
              <a:rPr lang="sv-SE"/>
              <a:t>Add any necessary customization.</a:t>
            </a:r>
            <a:endParaRPr/>
          </a:p>
          <a:p>
            <a:pPr indent="-368300" lvl="1" marL="914400" rtl="0" algn="l">
              <a:spcBef>
                <a:spcPts val="500"/>
              </a:spcBef>
              <a:spcAft>
                <a:spcPts val="0"/>
              </a:spcAft>
              <a:buSzPts val="2200"/>
              <a:buChar char="•"/>
            </a:pPr>
            <a:r>
              <a:rPr lang="sv-SE"/>
              <a:t>Ideally, can be done automatically.</a:t>
            </a:r>
            <a:endParaRPr/>
          </a:p>
          <a:p>
            <a:pPr indent="-368300" lvl="1" marL="914400" rtl="0" algn="l">
              <a:spcBef>
                <a:spcPts val="500"/>
              </a:spcBef>
              <a:spcAft>
                <a:spcPts val="0"/>
              </a:spcAft>
              <a:buSzPts val="2200"/>
              <a:buChar char="•"/>
            </a:pPr>
            <a:r>
              <a:rPr lang="sv-SE"/>
              <a:t>Often requires some manual “glue” code.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04" name="Google Shape;304;p3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Two-Life-Cycle Approach</a:t>
            </a:r>
            <a:endParaRPr/>
          </a:p>
        </p:txBody>
      </p:sp>
      <p:sp>
        <p:nvSpPr>
          <p:cNvPr id="305" name="Google Shape;305;p38"/>
          <p:cNvSpPr txBox="1"/>
          <p:nvPr>
            <p:ph idx="1" type="body"/>
          </p:nvPr>
        </p:nvSpPr>
        <p:spPr>
          <a:xfrm>
            <a:off x="468900" y="1282400"/>
            <a:ext cx="41697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Domain Engineering</a:t>
            </a:r>
            <a:endParaRPr/>
          </a:p>
          <a:p>
            <a:pPr indent="-368300" lvl="1" marL="914400" rtl="0" algn="l">
              <a:spcBef>
                <a:spcPts val="500"/>
              </a:spcBef>
              <a:spcAft>
                <a:spcPts val="0"/>
              </a:spcAft>
              <a:buSzPts val="2200"/>
              <a:buChar char="•"/>
            </a:pPr>
            <a:r>
              <a:rPr lang="sv-SE"/>
              <a:t>Develop reusable assets</a:t>
            </a:r>
            <a:endParaRPr/>
          </a:p>
          <a:p>
            <a:pPr indent="-368300" lvl="1" marL="914400" rtl="0" algn="l">
              <a:spcBef>
                <a:spcPts val="500"/>
              </a:spcBef>
              <a:spcAft>
                <a:spcPts val="0"/>
              </a:spcAft>
              <a:buSzPts val="2200"/>
              <a:buChar char="•"/>
            </a:pPr>
            <a:r>
              <a:rPr lang="sv-SE"/>
              <a:t>Designed for long-term, complex development.</a:t>
            </a:r>
            <a:endParaRPr/>
          </a:p>
          <a:p>
            <a:pPr indent="-393700" lvl="0" marL="457200" rtl="0" algn="l">
              <a:spcBef>
                <a:spcPts val="1000"/>
              </a:spcBef>
              <a:spcAft>
                <a:spcPts val="0"/>
              </a:spcAft>
              <a:buSzPts val="2600"/>
              <a:buChar char="•"/>
            </a:pPr>
            <a:r>
              <a:rPr lang="sv-SE"/>
              <a:t>Application Engineering</a:t>
            </a:r>
            <a:endParaRPr/>
          </a:p>
          <a:p>
            <a:pPr indent="-368300" lvl="1" marL="914400" rtl="0" algn="l">
              <a:spcBef>
                <a:spcPts val="500"/>
              </a:spcBef>
              <a:spcAft>
                <a:spcPts val="0"/>
              </a:spcAft>
              <a:buSzPts val="2200"/>
              <a:buChar char="•"/>
            </a:pPr>
            <a:r>
              <a:rPr lang="sv-SE"/>
              <a:t>Develop individual systems using platform.</a:t>
            </a:r>
            <a:endParaRPr/>
          </a:p>
          <a:p>
            <a:pPr indent="-368300" lvl="1" marL="914400" rtl="0" algn="l">
              <a:spcBef>
                <a:spcPts val="500"/>
              </a:spcBef>
              <a:spcAft>
                <a:spcPts val="0"/>
              </a:spcAft>
              <a:buSzPts val="2200"/>
              <a:buChar char="•"/>
            </a:pPr>
            <a:r>
              <a:rPr lang="sv-SE"/>
              <a:t>Designed to deal with rapid changes.</a:t>
            </a:r>
            <a:endParaRPr/>
          </a:p>
        </p:txBody>
      </p:sp>
      <p:pic>
        <p:nvPicPr>
          <p:cNvPr id="306" name="Google Shape;306;p38"/>
          <p:cNvPicPr preferRelativeResize="0"/>
          <p:nvPr/>
        </p:nvPicPr>
        <p:blipFill>
          <a:blip r:embed="rId3">
            <a:alphaModFix/>
          </a:blip>
          <a:stretch>
            <a:fillRect/>
          </a:stretch>
        </p:blipFill>
        <p:spPr>
          <a:xfrm>
            <a:off x="4638600" y="1333899"/>
            <a:ext cx="4444224" cy="33773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313" name="Google Shape;313;p3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Domain Engineering Activities</a:t>
            </a:r>
            <a:endParaRPr/>
          </a:p>
        </p:txBody>
      </p:sp>
      <p:sp>
        <p:nvSpPr>
          <p:cNvPr id="314" name="Google Shape;314;p39"/>
          <p:cNvSpPr txBox="1"/>
          <p:nvPr>
            <p:ph idx="1" type="body"/>
          </p:nvPr>
        </p:nvSpPr>
        <p:spPr>
          <a:xfrm>
            <a:off x="468900" y="1282400"/>
            <a:ext cx="4380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Product Management</a:t>
            </a:r>
            <a:endParaRPr/>
          </a:p>
          <a:p>
            <a:pPr indent="-368300" lvl="1" marL="914400" rtl="0" algn="l">
              <a:spcBef>
                <a:spcPts val="500"/>
              </a:spcBef>
              <a:spcAft>
                <a:spcPts val="0"/>
              </a:spcAft>
              <a:buSzPts val="2200"/>
              <a:buChar char="•"/>
            </a:pPr>
            <a:r>
              <a:rPr lang="sv-SE"/>
              <a:t>Portfolio planning, economic analysis</a:t>
            </a:r>
            <a:endParaRPr/>
          </a:p>
          <a:p>
            <a:pPr indent="-368300" lvl="1" marL="914400" rtl="0" algn="l">
              <a:spcBef>
                <a:spcPts val="500"/>
              </a:spcBef>
              <a:spcAft>
                <a:spcPts val="0"/>
              </a:spcAft>
              <a:buSzPts val="2200"/>
              <a:buChar char="•"/>
            </a:pPr>
            <a:r>
              <a:rPr lang="sv-SE"/>
              <a:t>Creates product roadmap</a:t>
            </a:r>
            <a:endParaRPr/>
          </a:p>
          <a:p>
            <a:pPr indent="-393700" lvl="0" marL="457200" rtl="0" algn="l">
              <a:spcBef>
                <a:spcPts val="1000"/>
              </a:spcBef>
              <a:spcAft>
                <a:spcPts val="0"/>
              </a:spcAft>
              <a:buSzPts val="2600"/>
              <a:buChar char="•"/>
            </a:pPr>
            <a:r>
              <a:rPr lang="sv-SE"/>
              <a:t>Domain Requirements Engineering</a:t>
            </a:r>
            <a:endParaRPr/>
          </a:p>
          <a:p>
            <a:pPr indent="-368300" lvl="1" marL="914400" rtl="0" algn="l">
              <a:spcBef>
                <a:spcPts val="500"/>
              </a:spcBef>
              <a:spcAft>
                <a:spcPts val="0"/>
              </a:spcAft>
              <a:buSzPts val="2200"/>
              <a:buChar char="•"/>
            </a:pPr>
            <a:r>
              <a:rPr lang="sv-SE"/>
              <a:t>Requirements for the platform, identification of variation points/variants.</a:t>
            </a:r>
            <a:endParaRPr/>
          </a:p>
        </p:txBody>
      </p:sp>
      <p:pic>
        <p:nvPicPr>
          <p:cNvPr id="315" name="Google Shape;315;p39"/>
          <p:cNvPicPr preferRelativeResize="0"/>
          <p:nvPr/>
        </p:nvPicPr>
        <p:blipFill>
          <a:blip r:embed="rId3">
            <a:alphaModFix/>
          </a:blip>
          <a:stretch>
            <a:fillRect/>
          </a:stretch>
        </p:blipFill>
        <p:spPr>
          <a:xfrm>
            <a:off x="4849925" y="1333900"/>
            <a:ext cx="4232900" cy="32167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322" name="Google Shape;322;p4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Domain Engineering Activities</a:t>
            </a:r>
            <a:endParaRPr/>
          </a:p>
        </p:txBody>
      </p:sp>
      <p:sp>
        <p:nvSpPr>
          <p:cNvPr id="323" name="Google Shape;323;p40"/>
          <p:cNvSpPr txBox="1"/>
          <p:nvPr>
            <p:ph idx="1" type="body"/>
          </p:nvPr>
        </p:nvSpPr>
        <p:spPr>
          <a:xfrm>
            <a:off x="468900" y="1282400"/>
            <a:ext cx="4380900" cy="3480300"/>
          </a:xfrm>
          <a:prstGeom prst="rect">
            <a:avLst/>
          </a:prstGeom>
        </p:spPr>
        <p:txBody>
          <a:bodyPr anchorCtr="0" anchor="t" bIns="45700" lIns="91425" spcFirstLastPara="1" rIns="91425" wrap="square" tIns="45700">
            <a:noAutofit/>
          </a:bodyPr>
          <a:lstStyle/>
          <a:p>
            <a:pPr indent="-374650" lvl="0" marL="457200" rtl="0" algn="l">
              <a:spcBef>
                <a:spcPts val="1000"/>
              </a:spcBef>
              <a:spcAft>
                <a:spcPts val="0"/>
              </a:spcAft>
              <a:buSzPts val="2300"/>
              <a:buChar char="•"/>
            </a:pPr>
            <a:r>
              <a:rPr lang="sv-SE" sz="2300"/>
              <a:t>Domain Design</a:t>
            </a:r>
            <a:endParaRPr sz="2300"/>
          </a:p>
          <a:p>
            <a:pPr indent="-349250" lvl="1" marL="914400" rtl="0" algn="l">
              <a:spcBef>
                <a:spcPts val="500"/>
              </a:spcBef>
              <a:spcAft>
                <a:spcPts val="0"/>
              </a:spcAft>
              <a:buSzPts val="1900"/>
              <a:buChar char="•"/>
            </a:pPr>
            <a:r>
              <a:rPr lang="sv-SE" sz="1900"/>
              <a:t>Create reference architecture.</a:t>
            </a:r>
            <a:endParaRPr sz="1900"/>
          </a:p>
          <a:p>
            <a:pPr indent="-374650" lvl="0" marL="457200" rtl="0" algn="l">
              <a:spcBef>
                <a:spcPts val="1000"/>
              </a:spcBef>
              <a:spcAft>
                <a:spcPts val="0"/>
              </a:spcAft>
              <a:buSzPts val="2300"/>
              <a:buChar char="•"/>
            </a:pPr>
            <a:r>
              <a:rPr lang="sv-SE" sz="2300"/>
              <a:t>Domain Realization</a:t>
            </a:r>
            <a:endParaRPr sz="2300"/>
          </a:p>
          <a:p>
            <a:pPr indent="-349250" lvl="1" marL="914400" rtl="0" algn="l">
              <a:spcBef>
                <a:spcPts val="500"/>
              </a:spcBef>
              <a:spcAft>
                <a:spcPts val="0"/>
              </a:spcAft>
              <a:buSzPts val="1900"/>
              <a:buChar char="•"/>
            </a:pPr>
            <a:r>
              <a:rPr lang="sv-SE" sz="1900"/>
              <a:t>Design and implement reusable assets. </a:t>
            </a:r>
            <a:endParaRPr sz="1900"/>
          </a:p>
          <a:p>
            <a:pPr indent="-374650" lvl="0" marL="457200" rtl="0" algn="l">
              <a:spcBef>
                <a:spcPts val="1000"/>
              </a:spcBef>
              <a:spcAft>
                <a:spcPts val="0"/>
              </a:spcAft>
              <a:buSzPts val="2300"/>
              <a:buChar char="•"/>
            </a:pPr>
            <a:r>
              <a:rPr lang="sv-SE" sz="2300"/>
              <a:t>Domain Testing</a:t>
            </a:r>
            <a:endParaRPr sz="2300"/>
          </a:p>
          <a:p>
            <a:pPr indent="-349250" lvl="1" marL="914400" rtl="0" algn="l">
              <a:spcBef>
                <a:spcPts val="500"/>
              </a:spcBef>
              <a:spcAft>
                <a:spcPts val="0"/>
              </a:spcAft>
              <a:buSzPts val="1900"/>
              <a:buChar char="•"/>
            </a:pPr>
            <a:r>
              <a:rPr lang="sv-SE" sz="1900"/>
              <a:t>Test assets in isolation, generate test data for integration in concrete applications.</a:t>
            </a:r>
            <a:endParaRPr sz="1900"/>
          </a:p>
        </p:txBody>
      </p:sp>
      <p:pic>
        <p:nvPicPr>
          <p:cNvPr id="324" name="Google Shape;324;p40"/>
          <p:cNvPicPr preferRelativeResize="0"/>
          <p:nvPr/>
        </p:nvPicPr>
        <p:blipFill>
          <a:blip r:embed="rId3">
            <a:alphaModFix/>
          </a:blip>
          <a:stretch>
            <a:fillRect/>
          </a:stretch>
        </p:blipFill>
        <p:spPr>
          <a:xfrm>
            <a:off x="4849925" y="1333900"/>
            <a:ext cx="4232900" cy="3216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87" name="Google Shape;87;p1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Software Product Lines</a:t>
            </a:r>
            <a:endParaRPr/>
          </a:p>
        </p:txBody>
      </p:sp>
      <p:sp>
        <p:nvSpPr>
          <p:cNvPr id="88" name="Google Shape;88;p1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Highly configurable families of systems.</a:t>
            </a:r>
            <a:endParaRPr/>
          </a:p>
          <a:p>
            <a:pPr indent="-393700" lvl="0" marL="457200" rtl="0" algn="l">
              <a:spcBef>
                <a:spcPts val="1000"/>
              </a:spcBef>
              <a:spcAft>
                <a:spcPts val="0"/>
              </a:spcAft>
              <a:buSzPts val="2600"/>
              <a:buChar char="•"/>
            </a:pPr>
            <a:r>
              <a:rPr lang="sv-SE"/>
              <a:t>Built around common, modularized features.</a:t>
            </a:r>
            <a:endParaRPr/>
          </a:p>
          <a:p>
            <a:pPr indent="-368300" lvl="1" marL="914400" rtl="0" algn="l">
              <a:spcBef>
                <a:spcPts val="500"/>
              </a:spcBef>
              <a:spcAft>
                <a:spcPts val="0"/>
              </a:spcAft>
              <a:buSzPts val="2200"/>
              <a:buChar char="•"/>
            </a:pPr>
            <a:r>
              <a:rPr lang="sv-SE"/>
              <a:t>Common set of core assets.</a:t>
            </a:r>
            <a:endParaRPr/>
          </a:p>
          <a:p>
            <a:pPr indent="-393700" lvl="0" marL="457200" rtl="0" algn="l">
              <a:spcBef>
                <a:spcPts val="1000"/>
              </a:spcBef>
              <a:spcAft>
                <a:spcPts val="0"/>
              </a:spcAft>
              <a:buSzPts val="2600"/>
              <a:buChar char="•"/>
            </a:pPr>
            <a:r>
              <a:rPr lang="sv-SE"/>
              <a:t>Allows efficient development, customization. </a:t>
            </a:r>
            <a:endParaRPr/>
          </a:p>
          <a:p>
            <a:pPr indent="-393700" lvl="0" marL="457200" rtl="0" algn="l">
              <a:spcBef>
                <a:spcPts val="1000"/>
              </a:spcBef>
              <a:spcAft>
                <a:spcPts val="0"/>
              </a:spcAft>
              <a:buSzPts val="2600"/>
              <a:buChar char="•"/>
            </a:pPr>
            <a:r>
              <a:rPr lang="sv-SE"/>
              <a:t>Examples: </a:t>
            </a:r>
            <a:endParaRPr/>
          </a:p>
        </p:txBody>
      </p:sp>
      <p:pic>
        <p:nvPicPr>
          <p:cNvPr id="89" name="Google Shape;89;p14"/>
          <p:cNvPicPr preferRelativeResize="0"/>
          <p:nvPr/>
        </p:nvPicPr>
        <p:blipFill>
          <a:blip r:embed="rId3">
            <a:alphaModFix/>
          </a:blip>
          <a:stretch>
            <a:fillRect/>
          </a:stretch>
        </p:blipFill>
        <p:spPr>
          <a:xfrm>
            <a:off x="2097450" y="3770900"/>
            <a:ext cx="1785249" cy="991800"/>
          </a:xfrm>
          <a:prstGeom prst="rect">
            <a:avLst/>
          </a:prstGeom>
          <a:noFill/>
          <a:ln>
            <a:noFill/>
          </a:ln>
        </p:spPr>
      </p:pic>
      <p:pic>
        <p:nvPicPr>
          <p:cNvPr id="90" name="Google Shape;90;p14"/>
          <p:cNvPicPr preferRelativeResize="0"/>
          <p:nvPr/>
        </p:nvPicPr>
        <p:blipFill>
          <a:blip r:embed="rId4">
            <a:alphaModFix/>
          </a:blip>
          <a:stretch>
            <a:fillRect/>
          </a:stretch>
        </p:blipFill>
        <p:spPr>
          <a:xfrm>
            <a:off x="823725" y="3629938"/>
            <a:ext cx="1273724" cy="1273724"/>
          </a:xfrm>
          <a:prstGeom prst="rect">
            <a:avLst/>
          </a:prstGeom>
          <a:noFill/>
          <a:ln>
            <a:noFill/>
          </a:ln>
        </p:spPr>
      </p:pic>
      <p:pic>
        <p:nvPicPr>
          <p:cNvPr id="91" name="Google Shape;91;p14"/>
          <p:cNvPicPr preferRelativeResize="0"/>
          <p:nvPr/>
        </p:nvPicPr>
        <p:blipFill>
          <a:blip r:embed="rId5">
            <a:alphaModFix/>
          </a:blip>
          <a:stretch>
            <a:fillRect/>
          </a:stretch>
        </p:blipFill>
        <p:spPr>
          <a:xfrm>
            <a:off x="3935138" y="3642469"/>
            <a:ext cx="1273725" cy="1212581"/>
          </a:xfrm>
          <a:prstGeom prst="rect">
            <a:avLst/>
          </a:prstGeom>
          <a:noFill/>
          <a:ln>
            <a:noFill/>
          </a:ln>
        </p:spPr>
      </p:pic>
      <p:pic>
        <p:nvPicPr>
          <p:cNvPr id="92" name="Google Shape;92;p14"/>
          <p:cNvPicPr preferRelativeResize="0"/>
          <p:nvPr/>
        </p:nvPicPr>
        <p:blipFill>
          <a:blip r:embed="rId6">
            <a:alphaModFix/>
          </a:blip>
          <a:stretch>
            <a:fillRect/>
          </a:stretch>
        </p:blipFill>
        <p:spPr>
          <a:xfrm>
            <a:off x="5551724" y="3538163"/>
            <a:ext cx="1200162" cy="1421199"/>
          </a:xfrm>
          <a:prstGeom prst="rect">
            <a:avLst/>
          </a:prstGeom>
          <a:noFill/>
          <a:ln>
            <a:noFill/>
          </a:ln>
        </p:spPr>
      </p:pic>
      <p:pic>
        <p:nvPicPr>
          <p:cNvPr id="93" name="Google Shape;93;p14"/>
          <p:cNvPicPr preferRelativeResize="0"/>
          <p:nvPr/>
        </p:nvPicPr>
        <p:blipFill>
          <a:blip r:embed="rId7">
            <a:alphaModFix/>
          </a:blip>
          <a:stretch>
            <a:fillRect/>
          </a:stretch>
        </p:blipFill>
        <p:spPr>
          <a:xfrm>
            <a:off x="6909413" y="3433875"/>
            <a:ext cx="1421175" cy="14211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331" name="Google Shape;331;p4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Application</a:t>
            </a:r>
            <a:r>
              <a:rPr lang="sv-SE"/>
              <a:t> Engineering Activities</a:t>
            </a:r>
            <a:endParaRPr/>
          </a:p>
        </p:txBody>
      </p:sp>
      <p:sp>
        <p:nvSpPr>
          <p:cNvPr id="332" name="Google Shape;332;p41"/>
          <p:cNvSpPr txBox="1"/>
          <p:nvPr>
            <p:ph idx="1" type="body"/>
          </p:nvPr>
        </p:nvSpPr>
        <p:spPr>
          <a:xfrm>
            <a:off x="468900" y="1282400"/>
            <a:ext cx="4380900" cy="3480300"/>
          </a:xfrm>
          <a:prstGeom prst="rect">
            <a:avLst/>
          </a:prstGeom>
        </p:spPr>
        <p:txBody>
          <a:bodyPr anchorCtr="0" anchor="t" bIns="45700" lIns="91425" spcFirstLastPara="1" rIns="91425" wrap="square" tIns="45700">
            <a:noAutofit/>
          </a:bodyPr>
          <a:lstStyle/>
          <a:p>
            <a:pPr indent="-387350" lvl="0" marL="457200" rtl="0" algn="l">
              <a:spcBef>
                <a:spcPts val="1000"/>
              </a:spcBef>
              <a:spcAft>
                <a:spcPts val="0"/>
              </a:spcAft>
              <a:buSzPts val="2500"/>
              <a:buChar char="•"/>
            </a:pPr>
            <a:r>
              <a:rPr lang="sv-SE" sz="2500"/>
              <a:t>Application Requirements Engineering</a:t>
            </a:r>
            <a:endParaRPr sz="2500"/>
          </a:p>
          <a:p>
            <a:pPr indent="-361950" lvl="1" marL="914400" rtl="0" algn="l">
              <a:spcBef>
                <a:spcPts val="500"/>
              </a:spcBef>
              <a:spcAft>
                <a:spcPts val="0"/>
              </a:spcAft>
              <a:buSzPts val="2100"/>
              <a:buChar char="•"/>
            </a:pPr>
            <a:r>
              <a:rPr lang="sv-SE" sz="2100"/>
              <a:t>Requirements for the specific product, starting from existing variabilities.</a:t>
            </a:r>
            <a:endParaRPr sz="2100"/>
          </a:p>
          <a:p>
            <a:pPr indent="-387350" lvl="0" marL="457200" rtl="0" algn="l">
              <a:spcBef>
                <a:spcPts val="1000"/>
              </a:spcBef>
              <a:spcAft>
                <a:spcPts val="0"/>
              </a:spcAft>
              <a:buSzPts val="2500"/>
              <a:buChar char="•"/>
            </a:pPr>
            <a:r>
              <a:rPr lang="sv-SE" sz="2500"/>
              <a:t>Application Design</a:t>
            </a:r>
            <a:endParaRPr sz="2500"/>
          </a:p>
          <a:p>
            <a:pPr indent="-361950" lvl="1" marL="914400" rtl="0" algn="l">
              <a:spcBef>
                <a:spcPts val="500"/>
              </a:spcBef>
              <a:spcAft>
                <a:spcPts val="0"/>
              </a:spcAft>
              <a:buSzPts val="2100"/>
              <a:buChar char="•"/>
            </a:pPr>
            <a:r>
              <a:rPr lang="sv-SE" sz="2100"/>
              <a:t>Instantiates reference architecture, adds specific adaptations.</a:t>
            </a:r>
            <a:endParaRPr sz="2100"/>
          </a:p>
        </p:txBody>
      </p:sp>
      <p:pic>
        <p:nvPicPr>
          <p:cNvPr id="333" name="Google Shape;333;p41"/>
          <p:cNvPicPr preferRelativeResize="0"/>
          <p:nvPr/>
        </p:nvPicPr>
        <p:blipFill>
          <a:blip r:embed="rId3">
            <a:alphaModFix/>
          </a:blip>
          <a:stretch>
            <a:fillRect/>
          </a:stretch>
        </p:blipFill>
        <p:spPr>
          <a:xfrm>
            <a:off x="4849925" y="1333900"/>
            <a:ext cx="4232900" cy="32167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340" name="Google Shape;340;p4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Application Engineering Activities</a:t>
            </a:r>
            <a:endParaRPr/>
          </a:p>
        </p:txBody>
      </p:sp>
      <p:sp>
        <p:nvSpPr>
          <p:cNvPr id="341" name="Google Shape;341;p42"/>
          <p:cNvSpPr txBox="1"/>
          <p:nvPr>
            <p:ph idx="1" type="body"/>
          </p:nvPr>
        </p:nvSpPr>
        <p:spPr>
          <a:xfrm>
            <a:off x="468900" y="1282400"/>
            <a:ext cx="4380900" cy="3480300"/>
          </a:xfrm>
          <a:prstGeom prst="rect">
            <a:avLst/>
          </a:prstGeom>
        </p:spPr>
        <p:txBody>
          <a:bodyPr anchorCtr="0" anchor="t" bIns="45700" lIns="91425" spcFirstLastPara="1" rIns="91425" wrap="square" tIns="45700">
            <a:noAutofit/>
          </a:bodyPr>
          <a:lstStyle/>
          <a:p>
            <a:pPr indent="-387350" lvl="0" marL="457200" rtl="0" algn="l">
              <a:spcBef>
                <a:spcPts val="1000"/>
              </a:spcBef>
              <a:spcAft>
                <a:spcPts val="0"/>
              </a:spcAft>
              <a:buSzPts val="2500"/>
              <a:buChar char="•"/>
            </a:pPr>
            <a:r>
              <a:rPr lang="sv-SE" sz="2500"/>
              <a:t>Application Realization</a:t>
            </a:r>
            <a:endParaRPr sz="2500"/>
          </a:p>
          <a:p>
            <a:pPr indent="-361950" lvl="1" marL="914400" rtl="0" algn="l">
              <a:spcBef>
                <a:spcPts val="500"/>
              </a:spcBef>
              <a:spcAft>
                <a:spcPts val="0"/>
              </a:spcAft>
              <a:buSzPts val="2100"/>
              <a:buChar char="•"/>
            </a:pPr>
            <a:r>
              <a:rPr lang="sv-SE" sz="2100"/>
              <a:t>Reuse and configure existing assets, build new components.</a:t>
            </a:r>
            <a:endParaRPr sz="2100"/>
          </a:p>
          <a:p>
            <a:pPr indent="-387350" lvl="0" marL="457200" rtl="0" algn="l">
              <a:spcBef>
                <a:spcPts val="1000"/>
              </a:spcBef>
              <a:spcAft>
                <a:spcPts val="0"/>
              </a:spcAft>
              <a:buSzPts val="2500"/>
              <a:buChar char="•"/>
            </a:pPr>
            <a:r>
              <a:rPr lang="sv-SE" sz="2500"/>
              <a:t>Application Testing</a:t>
            </a:r>
            <a:endParaRPr sz="2500"/>
          </a:p>
          <a:p>
            <a:pPr indent="-361950" lvl="1" marL="914400" rtl="0" algn="l">
              <a:spcBef>
                <a:spcPts val="500"/>
              </a:spcBef>
              <a:spcAft>
                <a:spcPts val="0"/>
              </a:spcAft>
              <a:buSzPts val="2100"/>
              <a:buChar char="•"/>
            </a:pPr>
            <a:r>
              <a:rPr lang="sv-SE" sz="2100"/>
              <a:t>Test new components and integration of reused assets.</a:t>
            </a:r>
            <a:endParaRPr sz="2100"/>
          </a:p>
        </p:txBody>
      </p:sp>
      <p:pic>
        <p:nvPicPr>
          <p:cNvPr id="342" name="Google Shape;342;p42"/>
          <p:cNvPicPr preferRelativeResize="0"/>
          <p:nvPr/>
        </p:nvPicPr>
        <p:blipFill>
          <a:blip r:embed="rId3">
            <a:alphaModFix/>
          </a:blip>
          <a:stretch>
            <a:fillRect/>
          </a:stretch>
        </p:blipFill>
        <p:spPr>
          <a:xfrm>
            <a:off x="4849925" y="1333900"/>
            <a:ext cx="4232900" cy="32167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349" name="Google Shape;349;p43"/>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Additional SPLE Concerns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56" name="Google Shape;356;p4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BAPO Model</a:t>
            </a:r>
            <a:endParaRPr/>
          </a:p>
        </p:txBody>
      </p:sp>
      <p:sp>
        <p:nvSpPr>
          <p:cNvPr id="357" name="Google Shape;357;p44"/>
          <p:cNvSpPr/>
          <p:nvPr/>
        </p:nvSpPr>
        <p:spPr>
          <a:xfrm>
            <a:off x="2869250" y="1409175"/>
            <a:ext cx="1209300" cy="1021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2000"/>
              <a:t>B</a:t>
            </a:r>
            <a:endParaRPr b="1" sz="2000"/>
          </a:p>
          <a:p>
            <a:pPr indent="0" lvl="0" marL="0" rtl="0" algn="ctr">
              <a:spcBef>
                <a:spcPts val="0"/>
              </a:spcBef>
              <a:spcAft>
                <a:spcPts val="0"/>
              </a:spcAft>
              <a:buNone/>
            </a:pPr>
            <a:r>
              <a:rPr b="1" lang="sv-SE" sz="1100"/>
              <a:t>Business</a:t>
            </a:r>
            <a:endParaRPr b="1" sz="1100"/>
          </a:p>
        </p:txBody>
      </p:sp>
      <p:sp>
        <p:nvSpPr>
          <p:cNvPr id="358" name="Google Shape;358;p44"/>
          <p:cNvSpPr/>
          <p:nvPr/>
        </p:nvSpPr>
        <p:spPr>
          <a:xfrm>
            <a:off x="5287850" y="1409175"/>
            <a:ext cx="1209300" cy="1021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2000"/>
              <a:t>O</a:t>
            </a:r>
            <a:endParaRPr b="1" sz="2000"/>
          </a:p>
          <a:p>
            <a:pPr indent="0" lvl="0" marL="0" rtl="0" algn="ctr">
              <a:spcBef>
                <a:spcPts val="0"/>
              </a:spcBef>
              <a:spcAft>
                <a:spcPts val="0"/>
              </a:spcAft>
              <a:buNone/>
            </a:pPr>
            <a:r>
              <a:rPr b="1" lang="sv-SE" sz="1100"/>
              <a:t>Organization</a:t>
            </a:r>
            <a:endParaRPr b="1" sz="1100"/>
          </a:p>
        </p:txBody>
      </p:sp>
      <p:sp>
        <p:nvSpPr>
          <p:cNvPr id="359" name="Google Shape;359;p44"/>
          <p:cNvSpPr/>
          <p:nvPr/>
        </p:nvSpPr>
        <p:spPr>
          <a:xfrm>
            <a:off x="4078550" y="2506900"/>
            <a:ext cx="1209300" cy="1021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2000"/>
              <a:t>A</a:t>
            </a:r>
            <a:endParaRPr b="1" sz="2000"/>
          </a:p>
          <a:p>
            <a:pPr indent="0" lvl="0" marL="0" rtl="0" algn="ctr">
              <a:spcBef>
                <a:spcPts val="0"/>
              </a:spcBef>
              <a:spcAft>
                <a:spcPts val="0"/>
              </a:spcAft>
              <a:buNone/>
            </a:pPr>
            <a:r>
              <a:rPr b="1" lang="sv-SE" sz="1100"/>
              <a:t>Architecture</a:t>
            </a:r>
            <a:endParaRPr b="1" sz="1100"/>
          </a:p>
        </p:txBody>
      </p:sp>
      <p:sp>
        <p:nvSpPr>
          <p:cNvPr id="360" name="Google Shape;360;p44"/>
          <p:cNvSpPr/>
          <p:nvPr/>
        </p:nvSpPr>
        <p:spPr>
          <a:xfrm>
            <a:off x="4078550" y="3839475"/>
            <a:ext cx="1209300" cy="1021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2000"/>
              <a:t>P</a:t>
            </a:r>
            <a:endParaRPr b="1" sz="2000"/>
          </a:p>
          <a:p>
            <a:pPr indent="0" lvl="0" marL="0" rtl="0" algn="ctr">
              <a:spcBef>
                <a:spcPts val="0"/>
              </a:spcBef>
              <a:spcAft>
                <a:spcPts val="0"/>
              </a:spcAft>
              <a:buNone/>
            </a:pPr>
            <a:r>
              <a:rPr b="1" lang="sv-SE" sz="1100"/>
              <a:t>Process</a:t>
            </a:r>
            <a:endParaRPr b="1" sz="1100"/>
          </a:p>
        </p:txBody>
      </p:sp>
      <p:cxnSp>
        <p:nvCxnSpPr>
          <p:cNvPr id="361" name="Google Shape;361;p44"/>
          <p:cNvCxnSpPr>
            <a:stCxn id="357" idx="3"/>
            <a:endCxn id="358" idx="1"/>
          </p:cNvCxnSpPr>
          <p:nvPr/>
        </p:nvCxnSpPr>
        <p:spPr>
          <a:xfrm>
            <a:off x="4078550" y="1920075"/>
            <a:ext cx="1209300" cy="0"/>
          </a:xfrm>
          <a:prstGeom prst="straightConnector1">
            <a:avLst/>
          </a:prstGeom>
          <a:noFill/>
          <a:ln cap="flat" cmpd="sng" w="19050">
            <a:solidFill>
              <a:schemeClr val="dk2"/>
            </a:solidFill>
            <a:prstDash val="solid"/>
            <a:round/>
            <a:headEnd len="med" w="med" type="none"/>
            <a:tailEnd len="med" w="med" type="none"/>
          </a:ln>
        </p:spPr>
      </p:cxnSp>
      <p:cxnSp>
        <p:nvCxnSpPr>
          <p:cNvPr id="362" name="Google Shape;362;p44"/>
          <p:cNvCxnSpPr>
            <a:stCxn id="357" idx="2"/>
            <a:endCxn id="360" idx="1"/>
          </p:cNvCxnSpPr>
          <p:nvPr/>
        </p:nvCxnSpPr>
        <p:spPr>
          <a:xfrm>
            <a:off x="3473900" y="2430975"/>
            <a:ext cx="604800" cy="1919400"/>
          </a:xfrm>
          <a:prstGeom prst="straightConnector1">
            <a:avLst/>
          </a:prstGeom>
          <a:noFill/>
          <a:ln cap="flat" cmpd="sng" w="19050">
            <a:solidFill>
              <a:schemeClr val="dk2"/>
            </a:solidFill>
            <a:prstDash val="solid"/>
            <a:round/>
            <a:headEnd len="med" w="med" type="none"/>
            <a:tailEnd len="med" w="med" type="none"/>
          </a:ln>
        </p:spPr>
      </p:cxnSp>
      <p:cxnSp>
        <p:nvCxnSpPr>
          <p:cNvPr id="363" name="Google Shape;363;p44"/>
          <p:cNvCxnSpPr>
            <a:stCxn id="358" idx="2"/>
            <a:endCxn id="359" idx="3"/>
          </p:cNvCxnSpPr>
          <p:nvPr/>
        </p:nvCxnSpPr>
        <p:spPr>
          <a:xfrm flipH="1">
            <a:off x="5288000" y="2430975"/>
            <a:ext cx="604500" cy="586800"/>
          </a:xfrm>
          <a:prstGeom prst="straightConnector1">
            <a:avLst/>
          </a:prstGeom>
          <a:noFill/>
          <a:ln cap="flat" cmpd="sng" w="19050">
            <a:solidFill>
              <a:schemeClr val="dk2"/>
            </a:solidFill>
            <a:prstDash val="solid"/>
            <a:round/>
            <a:headEnd len="med" w="med" type="none"/>
            <a:tailEnd len="med" w="med" type="none"/>
          </a:ln>
        </p:spPr>
      </p:cxnSp>
      <p:cxnSp>
        <p:nvCxnSpPr>
          <p:cNvPr id="364" name="Google Shape;364;p44"/>
          <p:cNvCxnSpPr>
            <a:stCxn id="357" idx="3"/>
            <a:endCxn id="359" idx="0"/>
          </p:cNvCxnSpPr>
          <p:nvPr/>
        </p:nvCxnSpPr>
        <p:spPr>
          <a:xfrm>
            <a:off x="4078550" y="1920075"/>
            <a:ext cx="604800" cy="586800"/>
          </a:xfrm>
          <a:prstGeom prst="straightConnector1">
            <a:avLst/>
          </a:prstGeom>
          <a:noFill/>
          <a:ln cap="flat" cmpd="sng" w="19050">
            <a:solidFill>
              <a:srgbClr val="FF0000"/>
            </a:solidFill>
            <a:prstDash val="solid"/>
            <a:round/>
            <a:headEnd len="med" w="med" type="none"/>
            <a:tailEnd len="med" w="med" type="triangle"/>
          </a:ln>
        </p:spPr>
      </p:cxnSp>
      <p:cxnSp>
        <p:nvCxnSpPr>
          <p:cNvPr id="365" name="Google Shape;365;p44"/>
          <p:cNvCxnSpPr>
            <a:stCxn id="359" idx="2"/>
            <a:endCxn id="360" idx="0"/>
          </p:cNvCxnSpPr>
          <p:nvPr/>
        </p:nvCxnSpPr>
        <p:spPr>
          <a:xfrm>
            <a:off x="4683200" y="3528700"/>
            <a:ext cx="0" cy="310800"/>
          </a:xfrm>
          <a:prstGeom prst="straightConnector1">
            <a:avLst/>
          </a:prstGeom>
          <a:noFill/>
          <a:ln cap="flat" cmpd="sng" w="19050">
            <a:solidFill>
              <a:srgbClr val="FF0000"/>
            </a:solidFill>
            <a:prstDash val="solid"/>
            <a:round/>
            <a:headEnd len="med" w="med" type="none"/>
            <a:tailEnd len="med" w="med" type="triangle"/>
          </a:ln>
        </p:spPr>
      </p:cxnSp>
      <p:cxnSp>
        <p:nvCxnSpPr>
          <p:cNvPr id="366" name="Google Shape;366;p44"/>
          <p:cNvCxnSpPr>
            <a:stCxn id="360" idx="3"/>
            <a:endCxn id="358" idx="2"/>
          </p:cNvCxnSpPr>
          <p:nvPr/>
        </p:nvCxnSpPr>
        <p:spPr>
          <a:xfrm flipH="1" rot="10800000">
            <a:off x="5287850" y="2430975"/>
            <a:ext cx="604800" cy="1919400"/>
          </a:xfrm>
          <a:prstGeom prst="straightConnector1">
            <a:avLst/>
          </a:prstGeom>
          <a:noFill/>
          <a:ln cap="flat" cmpd="sng" w="19050">
            <a:solidFill>
              <a:srgbClr val="FF0000"/>
            </a:solidFill>
            <a:prstDash val="solid"/>
            <a:round/>
            <a:headEnd len="med" w="med" type="none"/>
            <a:tailEnd len="med" w="med" type="triangle"/>
          </a:ln>
        </p:spPr>
      </p:cxnSp>
      <p:sp>
        <p:nvSpPr>
          <p:cNvPr id="367" name="Google Shape;367;p44"/>
          <p:cNvSpPr txBox="1"/>
          <p:nvPr/>
        </p:nvSpPr>
        <p:spPr>
          <a:xfrm>
            <a:off x="657600" y="1626675"/>
            <a:ext cx="2031900" cy="5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Strategy and Planning</a:t>
            </a:r>
            <a:endParaRPr/>
          </a:p>
        </p:txBody>
      </p:sp>
      <p:sp>
        <p:nvSpPr>
          <p:cNvPr id="368" name="Google Shape;368;p44"/>
          <p:cNvSpPr txBox="1"/>
          <p:nvPr/>
        </p:nvSpPr>
        <p:spPr>
          <a:xfrm>
            <a:off x="1244775" y="2871175"/>
            <a:ext cx="2229000" cy="5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Technical Implementation</a:t>
            </a:r>
            <a:endParaRPr/>
          </a:p>
        </p:txBody>
      </p:sp>
      <p:sp>
        <p:nvSpPr>
          <p:cNvPr id="369" name="Google Shape;369;p44"/>
          <p:cNvSpPr txBox="1"/>
          <p:nvPr/>
        </p:nvSpPr>
        <p:spPr>
          <a:xfrm>
            <a:off x="5565725" y="4166350"/>
            <a:ext cx="2031900" cy="5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Roles, Responsibilities, and Relationships</a:t>
            </a:r>
            <a:endParaRPr/>
          </a:p>
        </p:txBody>
      </p:sp>
      <p:sp>
        <p:nvSpPr>
          <p:cNvPr id="370" name="Google Shape;370;p44"/>
          <p:cNvSpPr txBox="1"/>
          <p:nvPr/>
        </p:nvSpPr>
        <p:spPr>
          <a:xfrm>
            <a:off x="6676900" y="1485750"/>
            <a:ext cx="2031900" cy="5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Hosting and Assignment of Responsibility</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4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77" name="Google Shape;377;p4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Business Concerns</a:t>
            </a:r>
            <a:endParaRPr/>
          </a:p>
        </p:txBody>
      </p:sp>
      <p:sp>
        <p:nvSpPr>
          <p:cNvPr id="378" name="Google Shape;378;p4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Requires significant up-front planning. However…</a:t>
            </a:r>
            <a:endParaRPr/>
          </a:p>
          <a:p>
            <a:pPr indent="-368300" lvl="1" marL="914400" rtl="0" algn="l">
              <a:spcBef>
                <a:spcPts val="500"/>
              </a:spcBef>
              <a:spcAft>
                <a:spcPts val="0"/>
              </a:spcAft>
              <a:buSzPts val="2200"/>
              <a:buChar char="•"/>
            </a:pPr>
            <a:r>
              <a:rPr lang="sv-SE"/>
              <a:t>Reduction to &lt; 50% time to market.</a:t>
            </a:r>
            <a:endParaRPr/>
          </a:p>
          <a:p>
            <a:pPr indent="-368300" lvl="1" marL="914400" rtl="0" algn="l">
              <a:spcBef>
                <a:spcPts val="500"/>
              </a:spcBef>
              <a:spcAft>
                <a:spcPts val="0"/>
              </a:spcAft>
              <a:buSzPts val="2200"/>
              <a:buChar char="•"/>
            </a:pPr>
            <a:r>
              <a:rPr lang="sv-SE"/>
              <a:t>&gt; 70% smaller code size</a:t>
            </a:r>
            <a:endParaRPr/>
          </a:p>
          <a:p>
            <a:pPr indent="-368300" lvl="1" marL="914400" rtl="0" algn="l">
              <a:spcBef>
                <a:spcPts val="500"/>
              </a:spcBef>
              <a:spcAft>
                <a:spcPts val="0"/>
              </a:spcAft>
              <a:buSzPts val="2200"/>
              <a:buChar char="•"/>
            </a:pPr>
            <a:r>
              <a:rPr lang="sv-SE"/>
              <a:t>&gt; 20% reduction in maintenance costs</a:t>
            </a:r>
            <a:endParaRPr/>
          </a:p>
          <a:p>
            <a:pPr indent="-368300" lvl="1" marL="914400" rtl="0" algn="l">
              <a:spcBef>
                <a:spcPts val="500"/>
              </a:spcBef>
              <a:spcAft>
                <a:spcPts val="0"/>
              </a:spcAft>
              <a:buSzPts val="2200"/>
              <a:buChar char="•"/>
            </a:pPr>
            <a:r>
              <a:rPr lang="sv-SE"/>
              <a:t>&gt; 20% cheaper to operate</a:t>
            </a:r>
            <a:endParaRPr/>
          </a:p>
          <a:p>
            <a:pPr indent="-368300" lvl="1" marL="914400" rtl="0" algn="l">
              <a:spcBef>
                <a:spcPts val="500"/>
              </a:spcBef>
              <a:spcAft>
                <a:spcPts val="0"/>
              </a:spcAft>
              <a:buSzPts val="2200"/>
              <a:buChar char="•"/>
            </a:pPr>
            <a:r>
              <a:rPr lang="sv-SE"/>
              <a:t>Common look and feel = happier customers</a:t>
            </a:r>
            <a:endParaRPr/>
          </a:p>
          <a:p>
            <a:pPr indent="-368300" lvl="1" marL="914400" rtl="0" algn="l">
              <a:spcBef>
                <a:spcPts val="500"/>
              </a:spcBef>
              <a:spcAft>
                <a:spcPts val="0"/>
              </a:spcAft>
              <a:buSzPts val="2200"/>
              <a:buChar char="•"/>
            </a:pPr>
            <a:r>
              <a:rPr lang="sv-SE"/>
              <a:t>Features propagate to new products quickly</a:t>
            </a:r>
            <a:endParaRPr/>
          </a:p>
          <a:p>
            <a:pPr indent="-368300" lvl="1" marL="914400" rtl="0" algn="l">
              <a:spcBef>
                <a:spcPts val="500"/>
              </a:spcBef>
              <a:spcAft>
                <a:spcPts val="0"/>
              </a:spcAft>
              <a:buSzPts val="2200"/>
              <a:buChar char="•"/>
            </a:pPr>
            <a:r>
              <a:rPr lang="sv-SE"/>
              <a:t>Many more fixed bugs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4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85" name="Google Shape;385;p4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Architecture Concerns</a:t>
            </a:r>
            <a:endParaRPr/>
          </a:p>
        </p:txBody>
      </p:sp>
      <p:sp>
        <p:nvSpPr>
          <p:cNvPr id="386" name="Google Shape;386;p4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Domain architects design the reference architecture</a:t>
            </a:r>
            <a:endParaRPr/>
          </a:p>
          <a:p>
            <a:pPr indent="-368300" lvl="1" marL="914400" rtl="0" algn="l">
              <a:spcBef>
                <a:spcPts val="500"/>
              </a:spcBef>
              <a:spcAft>
                <a:spcPts val="0"/>
              </a:spcAft>
              <a:buSzPts val="2200"/>
              <a:buChar char="•"/>
            </a:pPr>
            <a:r>
              <a:rPr lang="sv-SE"/>
              <a:t>Enables reuse of code, tests, other artifacts.</a:t>
            </a:r>
            <a:endParaRPr/>
          </a:p>
          <a:p>
            <a:pPr indent="-368300" lvl="1" marL="914400" rtl="0" algn="l">
              <a:spcBef>
                <a:spcPts val="500"/>
              </a:spcBef>
              <a:spcAft>
                <a:spcPts val="0"/>
              </a:spcAft>
              <a:buSzPts val="2200"/>
              <a:buChar char="•"/>
            </a:pPr>
            <a:r>
              <a:rPr lang="sv-SE"/>
              <a:t>Important to control variability.</a:t>
            </a:r>
            <a:endParaRPr/>
          </a:p>
          <a:p>
            <a:pPr indent="-368300" lvl="1" marL="914400" rtl="0" algn="l">
              <a:spcBef>
                <a:spcPts val="500"/>
              </a:spcBef>
              <a:spcAft>
                <a:spcPts val="0"/>
              </a:spcAft>
              <a:buSzPts val="2200"/>
              <a:buChar char="•"/>
            </a:pPr>
            <a:r>
              <a:rPr lang="sv-SE"/>
              <a:t>Ensure requirements do not conflict.</a:t>
            </a:r>
            <a:endParaRPr/>
          </a:p>
          <a:p>
            <a:pPr indent="-368300" lvl="1" marL="914400" rtl="0" algn="l">
              <a:spcBef>
                <a:spcPts val="500"/>
              </a:spcBef>
              <a:spcAft>
                <a:spcPts val="0"/>
              </a:spcAft>
              <a:buSzPts val="2200"/>
              <a:buChar char="•"/>
            </a:pPr>
            <a:r>
              <a:rPr lang="sv-SE"/>
              <a:t>Ensure architecture can be changed over time.</a:t>
            </a:r>
            <a:endParaRPr/>
          </a:p>
          <a:p>
            <a:pPr indent="-393700" lvl="0" marL="457200" rtl="0" algn="l">
              <a:spcBef>
                <a:spcPts val="1000"/>
              </a:spcBef>
              <a:spcAft>
                <a:spcPts val="0"/>
              </a:spcAft>
              <a:buSzPts val="2600"/>
              <a:buChar char="•"/>
            </a:pPr>
            <a:r>
              <a:rPr lang="sv-SE"/>
              <a:t>Application architects specialize the architecture to match application requirements. </a:t>
            </a:r>
            <a:endParaRPr/>
          </a:p>
          <a:p>
            <a:pPr indent="-368300" lvl="1" marL="914400" rtl="0" algn="l">
              <a:spcBef>
                <a:spcPts val="500"/>
              </a:spcBef>
              <a:spcAft>
                <a:spcPts val="0"/>
              </a:spcAft>
              <a:buSzPts val="2200"/>
              <a:buChar char="•"/>
            </a:pPr>
            <a:r>
              <a:rPr lang="sv-SE"/>
              <a:t>Decide what to promote to the platform.</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4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93" name="Google Shape;393;p4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Process and Organization Concerns</a:t>
            </a:r>
            <a:endParaRPr/>
          </a:p>
        </p:txBody>
      </p:sp>
      <p:sp>
        <p:nvSpPr>
          <p:cNvPr id="394" name="Google Shape;394;p4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Additional coordination needed between domain and application engineering efforts.</a:t>
            </a:r>
            <a:endParaRPr/>
          </a:p>
          <a:p>
            <a:pPr indent="-393700" lvl="0" marL="457200" rtl="0" algn="l">
              <a:spcBef>
                <a:spcPts val="1000"/>
              </a:spcBef>
              <a:spcAft>
                <a:spcPts val="0"/>
              </a:spcAft>
              <a:buSzPts val="2600"/>
              <a:buChar char="•"/>
            </a:pPr>
            <a:r>
              <a:rPr lang="sv-SE"/>
              <a:t>Often separate domain and application engineers.</a:t>
            </a:r>
            <a:endParaRPr/>
          </a:p>
          <a:p>
            <a:pPr indent="-368300" lvl="1" marL="914400" rtl="0" algn="l">
              <a:spcBef>
                <a:spcPts val="500"/>
              </a:spcBef>
              <a:spcAft>
                <a:spcPts val="0"/>
              </a:spcAft>
              <a:buSzPts val="2200"/>
              <a:buChar char="•"/>
            </a:pPr>
            <a:r>
              <a:rPr lang="sv-SE"/>
              <a:t>Domain engineers develop and maintain assets.</a:t>
            </a:r>
            <a:endParaRPr/>
          </a:p>
          <a:p>
            <a:pPr indent="-368300" lvl="1" marL="914400" rtl="0" algn="l">
              <a:spcBef>
                <a:spcPts val="500"/>
              </a:spcBef>
              <a:spcAft>
                <a:spcPts val="0"/>
              </a:spcAft>
              <a:buSzPts val="2200"/>
              <a:buChar char="•"/>
            </a:pPr>
            <a:r>
              <a:rPr lang="sv-SE"/>
              <a:t>Application engineers quickly combine assets.</a:t>
            </a:r>
            <a:endParaRPr/>
          </a:p>
          <a:p>
            <a:pPr indent="-368300" lvl="1" marL="914400" rtl="0" algn="l">
              <a:spcBef>
                <a:spcPts val="500"/>
              </a:spcBef>
              <a:spcAft>
                <a:spcPts val="0"/>
              </a:spcAft>
              <a:buSzPts val="2200"/>
              <a:buChar char="•"/>
            </a:pPr>
            <a:r>
              <a:rPr lang="sv-SE"/>
              <a:t>Specialists coordinate between domain and application.</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4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01" name="Google Shape;401;p4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Transitioning to a Product Line</a:t>
            </a:r>
            <a:endParaRPr/>
          </a:p>
        </p:txBody>
      </p:sp>
      <p:sp>
        <p:nvSpPr>
          <p:cNvPr id="402" name="Google Shape;402;p4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Proactive</a:t>
            </a:r>
            <a:endParaRPr/>
          </a:p>
          <a:p>
            <a:pPr indent="-368300" lvl="1" marL="914400" rtl="0" algn="l">
              <a:spcBef>
                <a:spcPts val="500"/>
              </a:spcBef>
              <a:spcAft>
                <a:spcPts val="0"/>
              </a:spcAft>
              <a:buSzPts val="2200"/>
              <a:buChar char="•"/>
            </a:pPr>
            <a:r>
              <a:rPr lang="sv-SE"/>
              <a:t>Develop full SPL from scratch.</a:t>
            </a:r>
            <a:endParaRPr/>
          </a:p>
          <a:p>
            <a:pPr indent="-393700" lvl="0" marL="457200" rtl="0" algn="l">
              <a:spcBef>
                <a:spcPts val="1000"/>
              </a:spcBef>
              <a:spcAft>
                <a:spcPts val="0"/>
              </a:spcAft>
              <a:buSzPts val="2600"/>
              <a:buChar char="•"/>
            </a:pPr>
            <a:r>
              <a:rPr lang="sv-SE"/>
              <a:t>Extractive</a:t>
            </a:r>
            <a:endParaRPr/>
          </a:p>
          <a:p>
            <a:pPr indent="-368300" lvl="1" marL="914400" rtl="0" algn="l">
              <a:spcBef>
                <a:spcPts val="500"/>
              </a:spcBef>
              <a:spcAft>
                <a:spcPts val="0"/>
              </a:spcAft>
              <a:buSzPts val="2200"/>
              <a:buChar char="•"/>
            </a:pPr>
            <a:r>
              <a:rPr lang="sv-SE"/>
              <a:t>Start from existing products and refactor into a SPL.</a:t>
            </a:r>
            <a:endParaRPr/>
          </a:p>
          <a:p>
            <a:pPr indent="-393700" lvl="0" marL="457200" rtl="0" algn="l">
              <a:spcBef>
                <a:spcPts val="1000"/>
              </a:spcBef>
              <a:spcAft>
                <a:spcPts val="0"/>
              </a:spcAft>
              <a:buSzPts val="2600"/>
              <a:buChar char="•"/>
            </a:pPr>
            <a:r>
              <a:rPr lang="sv-SE"/>
              <a:t>Reactive</a:t>
            </a:r>
            <a:endParaRPr/>
          </a:p>
          <a:p>
            <a:pPr indent="-368300" lvl="1" marL="914400" rtl="0" algn="l">
              <a:spcBef>
                <a:spcPts val="500"/>
              </a:spcBef>
              <a:spcAft>
                <a:spcPts val="0"/>
              </a:spcAft>
              <a:buSzPts val="2200"/>
              <a:buChar char="•"/>
            </a:pPr>
            <a:r>
              <a:rPr lang="sv-SE"/>
              <a:t>Build a small SPL and extend it over time.</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4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09" name="Google Shape;409;p4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Proactive Approach</a:t>
            </a:r>
            <a:endParaRPr/>
          </a:p>
        </p:txBody>
      </p:sp>
      <p:sp>
        <p:nvSpPr>
          <p:cNvPr id="410" name="Google Shape;410;p49"/>
          <p:cNvSpPr txBox="1"/>
          <p:nvPr>
            <p:ph idx="1" type="body"/>
          </p:nvPr>
        </p:nvSpPr>
        <p:spPr>
          <a:xfrm>
            <a:off x="468900" y="1282400"/>
            <a:ext cx="47592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Build from scratch.</a:t>
            </a:r>
            <a:endParaRPr/>
          </a:p>
          <a:p>
            <a:pPr indent="-368300" lvl="1" marL="914400" rtl="0" algn="l">
              <a:spcBef>
                <a:spcPts val="500"/>
              </a:spcBef>
              <a:spcAft>
                <a:spcPts val="0"/>
              </a:spcAft>
              <a:buSzPts val="2200"/>
              <a:buChar char="•"/>
            </a:pPr>
            <a:r>
              <a:rPr lang="sv-SE"/>
              <a:t>Existing products halt development, are re-implemented.</a:t>
            </a:r>
            <a:endParaRPr/>
          </a:p>
          <a:p>
            <a:pPr indent="-393700" lvl="0" marL="457200" rtl="0" algn="l">
              <a:spcBef>
                <a:spcPts val="1000"/>
              </a:spcBef>
              <a:spcAft>
                <a:spcPts val="0"/>
              </a:spcAft>
              <a:buSzPts val="2600"/>
              <a:buChar char="•"/>
            </a:pPr>
            <a:r>
              <a:rPr lang="sv-SE"/>
              <a:t>High quality products, reduced long-term costs.</a:t>
            </a:r>
            <a:endParaRPr/>
          </a:p>
          <a:p>
            <a:pPr indent="-393700" lvl="0" marL="457200" rtl="0" algn="l">
              <a:spcBef>
                <a:spcPts val="1000"/>
              </a:spcBef>
              <a:spcAft>
                <a:spcPts val="0"/>
              </a:spcAft>
              <a:buSzPts val="2600"/>
              <a:buChar char="•"/>
            </a:pPr>
            <a:r>
              <a:rPr lang="sv-SE"/>
              <a:t>Requires </a:t>
            </a:r>
            <a:r>
              <a:rPr b="1" i="1" lang="sv-SE" u="sng"/>
              <a:t>SIGNIFICANT</a:t>
            </a:r>
            <a:r>
              <a:rPr lang="sv-SE"/>
              <a:t> up-front investment.</a:t>
            </a:r>
            <a:endParaRPr/>
          </a:p>
        </p:txBody>
      </p:sp>
      <p:pic>
        <p:nvPicPr>
          <p:cNvPr id="411" name="Google Shape;411;p49"/>
          <p:cNvPicPr preferRelativeResize="0"/>
          <p:nvPr/>
        </p:nvPicPr>
        <p:blipFill>
          <a:blip r:embed="rId3">
            <a:alphaModFix/>
          </a:blip>
          <a:stretch>
            <a:fillRect/>
          </a:stretch>
        </p:blipFill>
        <p:spPr>
          <a:xfrm>
            <a:off x="4932275" y="1410000"/>
            <a:ext cx="3968826" cy="2645874"/>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5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18" name="Google Shape;418;p5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Extractive Approach</a:t>
            </a:r>
            <a:endParaRPr/>
          </a:p>
        </p:txBody>
      </p:sp>
      <p:sp>
        <p:nvSpPr>
          <p:cNvPr id="419" name="Google Shape;419;p50"/>
          <p:cNvSpPr txBox="1"/>
          <p:nvPr>
            <p:ph idx="1" type="body"/>
          </p:nvPr>
        </p:nvSpPr>
        <p:spPr>
          <a:xfrm>
            <a:off x="468900" y="128240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Transition</a:t>
            </a:r>
            <a:r>
              <a:rPr lang="sv-SE"/>
              <a:t> from existing </a:t>
            </a:r>
            <a:br>
              <a:rPr lang="sv-SE"/>
            </a:br>
            <a:r>
              <a:rPr lang="sv-SE"/>
              <a:t>products to product line.</a:t>
            </a:r>
            <a:endParaRPr/>
          </a:p>
          <a:p>
            <a:pPr indent="-368300" lvl="1" marL="914400" rtl="0" algn="l">
              <a:spcBef>
                <a:spcPts val="500"/>
              </a:spcBef>
              <a:spcAft>
                <a:spcPts val="0"/>
              </a:spcAft>
              <a:buSzPts val="2200"/>
              <a:buChar char="•"/>
            </a:pPr>
            <a:r>
              <a:rPr lang="sv-SE"/>
              <a:t>Extract functionality as reusable assets.</a:t>
            </a:r>
            <a:endParaRPr/>
          </a:p>
          <a:p>
            <a:pPr indent="-368300" lvl="1" marL="914400" rtl="0" algn="l">
              <a:spcBef>
                <a:spcPts val="500"/>
              </a:spcBef>
              <a:spcAft>
                <a:spcPts val="0"/>
              </a:spcAft>
              <a:buSzPts val="2200"/>
              <a:buChar char="•"/>
            </a:pPr>
            <a:r>
              <a:rPr lang="sv-SE"/>
              <a:t>Implement variation points to attach assets.</a:t>
            </a:r>
            <a:endParaRPr/>
          </a:p>
          <a:p>
            <a:pPr indent="-368300" lvl="1" marL="914400" rtl="0" algn="l">
              <a:spcBef>
                <a:spcPts val="500"/>
              </a:spcBef>
              <a:spcAft>
                <a:spcPts val="0"/>
              </a:spcAft>
              <a:buSzPts val="2200"/>
              <a:buChar char="•"/>
            </a:pPr>
            <a:r>
              <a:rPr lang="sv-SE"/>
              <a:t>Done over time, while products remain in-service.</a:t>
            </a:r>
            <a:endParaRPr/>
          </a:p>
          <a:p>
            <a:pPr indent="-393700" lvl="0" marL="457200" rtl="0" algn="l">
              <a:spcBef>
                <a:spcPts val="1000"/>
              </a:spcBef>
              <a:spcAft>
                <a:spcPts val="0"/>
              </a:spcAft>
              <a:buSzPts val="2600"/>
              <a:buChar char="•"/>
            </a:pPr>
            <a:r>
              <a:rPr lang="sv-SE"/>
              <a:t>Requires much less up-front cost.</a:t>
            </a:r>
            <a:endParaRPr/>
          </a:p>
          <a:p>
            <a:pPr indent="-393700" lvl="0" marL="457200" rtl="0" algn="l">
              <a:spcBef>
                <a:spcPts val="1000"/>
              </a:spcBef>
              <a:spcAft>
                <a:spcPts val="0"/>
              </a:spcAft>
              <a:buSzPts val="2600"/>
              <a:buChar char="•"/>
            </a:pPr>
            <a:r>
              <a:rPr lang="sv-SE"/>
              <a:t>Code quality may suffer.</a:t>
            </a:r>
            <a:endParaRPr/>
          </a:p>
        </p:txBody>
      </p:sp>
      <p:pic>
        <p:nvPicPr>
          <p:cNvPr id="420" name="Google Shape;420;p50"/>
          <p:cNvPicPr preferRelativeResize="0"/>
          <p:nvPr/>
        </p:nvPicPr>
        <p:blipFill>
          <a:blip r:embed="rId3">
            <a:alphaModFix/>
          </a:blip>
          <a:stretch>
            <a:fillRect/>
          </a:stretch>
        </p:blipFill>
        <p:spPr>
          <a:xfrm>
            <a:off x="5176926" y="665393"/>
            <a:ext cx="3967074" cy="14891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100" name="Google Shape;100;p15"/>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Domain and Application Engineering</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5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27" name="Google Shape;427;p5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Reactive Approach</a:t>
            </a:r>
            <a:endParaRPr/>
          </a:p>
        </p:txBody>
      </p:sp>
      <p:sp>
        <p:nvSpPr>
          <p:cNvPr id="428" name="Google Shape;428;p51"/>
          <p:cNvSpPr txBox="1"/>
          <p:nvPr>
            <p:ph idx="1" type="body"/>
          </p:nvPr>
        </p:nvSpPr>
        <p:spPr>
          <a:xfrm>
            <a:off x="468900" y="1282400"/>
            <a:ext cx="45585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Implement initial SPL.</a:t>
            </a:r>
            <a:endParaRPr/>
          </a:p>
          <a:p>
            <a:pPr indent="-368300" lvl="1" marL="914400" rtl="0" algn="l">
              <a:spcBef>
                <a:spcPts val="500"/>
              </a:spcBef>
              <a:spcAft>
                <a:spcPts val="0"/>
              </a:spcAft>
              <a:buSzPts val="2200"/>
              <a:buChar char="•"/>
            </a:pPr>
            <a:r>
              <a:rPr lang="sv-SE"/>
              <a:t>In increments, identify and implement new features.</a:t>
            </a:r>
            <a:endParaRPr/>
          </a:p>
          <a:p>
            <a:pPr indent="-393700" lvl="0" marL="457200" rtl="0" algn="l">
              <a:spcBef>
                <a:spcPts val="1000"/>
              </a:spcBef>
              <a:spcAft>
                <a:spcPts val="0"/>
              </a:spcAft>
              <a:buSzPts val="2600"/>
              <a:buChar char="•"/>
            </a:pPr>
            <a:r>
              <a:rPr lang="sv-SE"/>
              <a:t>Less upfront planning than proactive.</a:t>
            </a:r>
            <a:endParaRPr/>
          </a:p>
          <a:p>
            <a:pPr indent="-368300" lvl="1" marL="914400" rtl="0" algn="l">
              <a:spcBef>
                <a:spcPts val="500"/>
              </a:spcBef>
              <a:spcAft>
                <a:spcPts val="0"/>
              </a:spcAft>
              <a:buSzPts val="2200"/>
              <a:buChar char="•"/>
            </a:pPr>
            <a:r>
              <a:rPr lang="sv-SE"/>
              <a:t>Adding unplanned features more difficult.</a:t>
            </a:r>
            <a:endParaRPr/>
          </a:p>
          <a:p>
            <a:pPr indent="-393700" lvl="0" marL="457200" rtl="0" algn="l">
              <a:spcBef>
                <a:spcPts val="1000"/>
              </a:spcBef>
              <a:spcAft>
                <a:spcPts val="0"/>
              </a:spcAft>
              <a:buSzPts val="2600"/>
              <a:buChar char="•"/>
            </a:pPr>
            <a:r>
              <a:rPr lang="sv-SE"/>
              <a:t>More structured than extractive.</a:t>
            </a:r>
            <a:endParaRPr/>
          </a:p>
        </p:txBody>
      </p:sp>
      <p:pic>
        <p:nvPicPr>
          <p:cNvPr id="429" name="Google Shape;429;p51"/>
          <p:cNvPicPr preferRelativeResize="0"/>
          <p:nvPr/>
        </p:nvPicPr>
        <p:blipFill>
          <a:blip r:embed="rId3">
            <a:alphaModFix/>
          </a:blip>
          <a:stretch>
            <a:fillRect/>
          </a:stretch>
        </p:blipFill>
        <p:spPr>
          <a:xfrm>
            <a:off x="5027408" y="1114250"/>
            <a:ext cx="3953467" cy="3648449"/>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5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Have Learned</a:t>
            </a:r>
            <a:endParaRPr/>
          </a:p>
        </p:txBody>
      </p:sp>
      <p:sp>
        <p:nvSpPr>
          <p:cNvPr id="435" name="Google Shape;435;p5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Domain Engineering</a:t>
            </a:r>
            <a:endParaRPr/>
          </a:p>
          <a:p>
            <a:pPr indent="-368300" lvl="1" marL="914400" rtl="0" algn="l">
              <a:spcBef>
                <a:spcPts val="500"/>
              </a:spcBef>
              <a:spcAft>
                <a:spcPts val="0"/>
              </a:spcAft>
              <a:buSzPts val="2200"/>
              <a:buChar char="•"/>
            </a:pPr>
            <a:r>
              <a:rPr lang="sv-SE"/>
              <a:t>Development for reuse. Creates asset portfolio.</a:t>
            </a:r>
            <a:endParaRPr/>
          </a:p>
          <a:p>
            <a:pPr indent="-342900" lvl="2" marL="1371600" rtl="0" algn="l">
              <a:spcBef>
                <a:spcPts val="500"/>
              </a:spcBef>
              <a:spcAft>
                <a:spcPts val="0"/>
              </a:spcAft>
              <a:buSzPts val="1800"/>
              <a:buChar char="•"/>
            </a:pPr>
            <a:r>
              <a:rPr lang="sv-SE"/>
              <a:t>Provides basis for creating individual products.</a:t>
            </a:r>
            <a:endParaRPr/>
          </a:p>
          <a:p>
            <a:pPr indent="-342900" lvl="2" marL="1371600" rtl="0" algn="l">
              <a:spcBef>
                <a:spcPts val="500"/>
              </a:spcBef>
              <a:spcAft>
                <a:spcPts val="0"/>
              </a:spcAft>
              <a:buSzPts val="1800"/>
              <a:buChar char="•"/>
            </a:pPr>
            <a:r>
              <a:rPr lang="sv-SE"/>
              <a:t>Requirements, design, code, etc. planned for variability.</a:t>
            </a:r>
            <a:endParaRPr/>
          </a:p>
          <a:p>
            <a:pPr indent="-393700" lvl="0" marL="457200" rtl="0" algn="l">
              <a:spcBef>
                <a:spcPts val="1000"/>
              </a:spcBef>
              <a:spcAft>
                <a:spcPts val="0"/>
              </a:spcAft>
              <a:buSzPts val="2600"/>
              <a:buChar char="•"/>
            </a:pPr>
            <a:r>
              <a:rPr lang="sv-SE"/>
              <a:t>Application Engineering</a:t>
            </a:r>
            <a:endParaRPr/>
          </a:p>
          <a:p>
            <a:pPr indent="-368300" lvl="1" marL="914400" rtl="0" algn="l">
              <a:spcBef>
                <a:spcPts val="500"/>
              </a:spcBef>
              <a:spcAft>
                <a:spcPts val="0"/>
              </a:spcAft>
              <a:buSzPts val="2200"/>
              <a:buChar char="•"/>
            </a:pPr>
            <a:r>
              <a:rPr lang="sv-SE"/>
              <a:t>Development WITH reuse.</a:t>
            </a:r>
            <a:endParaRPr/>
          </a:p>
          <a:p>
            <a:pPr indent="-342900" lvl="2" marL="1371600" rtl="0" algn="l">
              <a:spcBef>
                <a:spcPts val="500"/>
              </a:spcBef>
              <a:spcAft>
                <a:spcPts val="0"/>
              </a:spcAft>
              <a:buSzPts val="1800"/>
              <a:buChar char="•"/>
            </a:pPr>
            <a:r>
              <a:rPr lang="sv-SE"/>
              <a:t>Builds product on top of asset infrastructure.</a:t>
            </a:r>
            <a:endParaRPr/>
          </a:p>
          <a:p>
            <a:pPr indent="-342900" lvl="2" marL="1371600" rtl="0" algn="l">
              <a:spcBef>
                <a:spcPts val="500"/>
              </a:spcBef>
              <a:spcAft>
                <a:spcPts val="0"/>
              </a:spcAft>
              <a:buSzPts val="1800"/>
              <a:buChar char="•"/>
            </a:pPr>
            <a:r>
              <a:rPr lang="sv-SE"/>
              <a:t>Up to 90% of new product may be built from assets.</a:t>
            </a:r>
            <a:endParaRPr/>
          </a:p>
        </p:txBody>
      </p:sp>
      <p:sp>
        <p:nvSpPr>
          <p:cNvPr id="436" name="Google Shape;436;p5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5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Next Time</a:t>
            </a:r>
            <a:endParaRPr/>
          </a:p>
        </p:txBody>
      </p:sp>
      <p:sp>
        <p:nvSpPr>
          <p:cNvPr id="442" name="Google Shape;442;p5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Feature Models</a:t>
            </a:r>
            <a:endParaRPr/>
          </a:p>
          <a:p>
            <a:pPr indent="-368300" lvl="1" marL="914400" rtl="0" algn="l">
              <a:spcBef>
                <a:spcPts val="500"/>
              </a:spcBef>
              <a:spcAft>
                <a:spcPts val="0"/>
              </a:spcAft>
              <a:buSzPts val="2200"/>
              <a:buChar char="•"/>
            </a:pPr>
            <a:r>
              <a:rPr lang="sv-SE"/>
              <a:t>Models that define and constrain variability. </a:t>
            </a:r>
            <a:endParaRPr/>
          </a:p>
          <a:p>
            <a:pPr indent="-368300" lvl="1" marL="914400" rtl="0" algn="l">
              <a:spcBef>
                <a:spcPts val="500"/>
              </a:spcBef>
              <a:spcAft>
                <a:spcPts val="0"/>
              </a:spcAft>
              <a:buSzPts val="2200"/>
              <a:buChar char="•"/>
            </a:pPr>
            <a:r>
              <a:rPr lang="sv-SE"/>
              <a:t>Basis for planning a SPL.</a:t>
            </a:r>
            <a:endParaRPr/>
          </a:p>
          <a:p>
            <a:pPr indent="-393700" lvl="0" marL="457200" rtl="0" algn="l">
              <a:spcBef>
                <a:spcPts val="1000"/>
              </a:spcBef>
              <a:spcAft>
                <a:spcPts val="0"/>
              </a:spcAft>
              <a:buSzPts val="2600"/>
              <a:buChar char="•"/>
            </a:pPr>
            <a:r>
              <a:rPr lang="sv-SE"/>
              <a:t>Team Selection Due Tonight!</a:t>
            </a:r>
            <a:endParaRPr/>
          </a:p>
          <a:p>
            <a:pPr indent="-368300" lvl="1" marL="914400" rtl="0" algn="l">
              <a:spcBef>
                <a:spcPts val="500"/>
              </a:spcBef>
              <a:spcAft>
                <a:spcPts val="0"/>
              </a:spcAft>
              <a:buSzPts val="2200"/>
              <a:buChar char="•"/>
            </a:pPr>
            <a:r>
              <a:rPr lang="sv-SE"/>
              <a:t>6-7 people, e-mail names to </a:t>
            </a:r>
            <a:r>
              <a:rPr lang="sv-SE" u="sng">
                <a:solidFill>
                  <a:schemeClr val="hlink"/>
                </a:solidFill>
                <a:hlinkClick r:id="rId3"/>
              </a:rPr>
              <a:t>ggay@chalmers.se</a:t>
            </a:r>
            <a:r>
              <a:rPr lang="sv-SE"/>
              <a:t> </a:t>
            </a:r>
            <a:endParaRPr/>
          </a:p>
          <a:p>
            <a:pPr indent="-368300" lvl="1" marL="914400" rtl="0" algn="l">
              <a:spcBef>
                <a:spcPts val="500"/>
              </a:spcBef>
              <a:spcAft>
                <a:spcPts val="0"/>
              </a:spcAft>
              <a:buSzPts val="2200"/>
              <a:buChar char="•"/>
            </a:pPr>
            <a:r>
              <a:rPr lang="sv-SE"/>
              <a:t>E-mail me if you want to be assigned to a team.</a:t>
            </a:r>
            <a:endParaRPr/>
          </a:p>
          <a:p>
            <a:pPr indent="-393700" lvl="0" marL="457200" rtl="0" algn="l">
              <a:spcBef>
                <a:spcPts val="1000"/>
              </a:spcBef>
              <a:spcAft>
                <a:spcPts val="0"/>
              </a:spcAft>
              <a:buSzPts val="2600"/>
              <a:buChar char="•"/>
            </a:pPr>
            <a:r>
              <a:rPr lang="sv-SE"/>
              <a:t>Assignment 1 out now! </a:t>
            </a:r>
            <a:endParaRPr/>
          </a:p>
          <a:p>
            <a:pPr indent="0" lvl="0" marL="0" rtl="0" algn="l">
              <a:spcBef>
                <a:spcPts val="1000"/>
              </a:spcBef>
              <a:spcAft>
                <a:spcPts val="0"/>
              </a:spcAft>
              <a:buNone/>
            </a:pPr>
            <a:r>
              <a:t/>
            </a:r>
            <a:endParaRPr/>
          </a:p>
        </p:txBody>
      </p:sp>
      <p:sp>
        <p:nvSpPr>
          <p:cNvPr id="443" name="Google Shape;443;p5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5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50" name="Google Shape;450;p5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Assignment 1 - Case Study</a:t>
            </a:r>
            <a:endParaRPr/>
          </a:p>
        </p:txBody>
      </p:sp>
      <p:sp>
        <p:nvSpPr>
          <p:cNvPr id="451" name="Google Shape;451;p5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Due November 15, 11:59 PM</a:t>
            </a:r>
            <a:endParaRPr b="1"/>
          </a:p>
          <a:p>
            <a:pPr indent="-393700" lvl="0" marL="457200" rtl="0" algn="l">
              <a:spcBef>
                <a:spcPts val="1000"/>
              </a:spcBef>
              <a:spcAft>
                <a:spcPts val="0"/>
              </a:spcAft>
              <a:buSzPts val="2600"/>
              <a:buChar char="•"/>
            </a:pPr>
            <a:r>
              <a:rPr lang="sv-SE"/>
              <a:t>Case study examining development of a SPL or other reuse-driven system.</a:t>
            </a:r>
            <a:endParaRPr/>
          </a:p>
          <a:p>
            <a:pPr indent="-368300" lvl="1" marL="914400" rtl="0" algn="l">
              <a:spcBef>
                <a:spcPts val="500"/>
              </a:spcBef>
              <a:spcAft>
                <a:spcPts val="0"/>
              </a:spcAft>
              <a:buSzPts val="2200"/>
              <a:buChar char="•"/>
            </a:pPr>
            <a:r>
              <a:rPr b="1" lang="sv-SE"/>
              <a:t>Choose a system:</a:t>
            </a:r>
            <a:endParaRPr b="1"/>
          </a:p>
          <a:p>
            <a:pPr indent="-342900" lvl="2" marL="1371600" rtl="0" algn="l">
              <a:spcBef>
                <a:spcPts val="500"/>
              </a:spcBef>
              <a:spcAft>
                <a:spcPts val="0"/>
              </a:spcAft>
              <a:buSzPts val="1800"/>
              <a:buChar char="•"/>
            </a:pPr>
            <a:r>
              <a:rPr lang="sv-SE"/>
              <a:t>Van der Linden, F. J.,Schmid, K., &amp; Rommes, E. (2007). Software product lines in action: the best industrial practice in product line engineering. Springer Science &amp; Business Media.</a:t>
            </a:r>
            <a:endParaRPr/>
          </a:p>
          <a:p>
            <a:pPr indent="-342900" lvl="2" marL="1371600" rtl="0" algn="l">
              <a:spcBef>
                <a:spcPts val="500"/>
              </a:spcBef>
              <a:spcAft>
                <a:spcPts val="0"/>
              </a:spcAft>
              <a:buSzPts val="1800"/>
              <a:buChar char="•"/>
            </a:pPr>
            <a:r>
              <a:rPr lang="sv-SE"/>
              <a:t>You may also choose any system with sufficient public information available.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5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58" name="Google Shape;458;p5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Assignment 1 - Case Study</a:t>
            </a:r>
            <a:endParaRPr/>
          </a:p>
        </p:txBody>
      </p:sp>
      <p:sp>
        <p:nvSpPr>
          <p:cNvPr id="459" name="Google Shape;459;p5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Must get approval from your supervisor!</a:t>
            </a:r>
            <a:endParaRPr b="1"/>
          </a:p>
          <a:p>
            <a:pPr indent="-393700" lvl="0" marL="457200" rtl="0" algn="l">
              <a:spcBef>
                <a:spcPts val="1000"/>
              </a:spcBef>
              <a:spcAft>
                <a:spcPts val="0"/>
              </a:spcAft>
              <a:buSzPts val="2600"/>
              <a:buChar char="•"/>
            </a:pPr>
            <a:r>
              <a:rPr lang="sv-SE"/>
              <a:t>Document: </a:t>
            </a:r>
            <a:endParaRPr/>
          </a:p>
          <a:p>
            <a:pPr indent="-368300" lvl="1" marL="914400" rtl="0" algn="l">
              <a:spcBef>
                <a:spcPts val="500"/>
              </a:spcBef>
              <a:spcAft>
                <a:spcPts val="0"/>
              </a:spcAft>
              <a:buSzPts val="2200"/>
              <a:buChar char="•"/>
            </a:pPr>
            <a:r>
              <a:rPr b="1" lang="sv-SE"/>
              <a:t>Context:</a:t>
            </a:r>
            <a:r>
              <a:rPr lang="sv-SE"/>
              <a:t> What kind of organization/market?</a:t>
            </a:r>
            <a:endParaRPr/>
          </a:p>
          <a:p>
            <a:pPr indent="-368300" lvl="1" marL="914400" rtl="0" algn="l">
              <a:spcBef>
                <a:spcPts val="500"/>
              </a:spcBef>
              <a:spcAft>
                <a:spcPts val="0"/>
              </a:spcAft>
              <a:buSzPts val="2200"/>
              <a:buChar char="•"/>
            </a:pPr>
            <a:r>
              <a:rPr b="1" lang="sv-SE"/>
              <a:t>Motivation:</a:t>
            </a:r>
            <a:r>
              <a:rPr lang="sv-SE"/>
              <a:t> Why a SPL or reuse-driven approach?</a:t>
            </a:r>
            <a:endParaRPr/>
          </a:p>
          <a:p>
            <a:pPr indent="-368300" lvl="1" marL="914400" rtl="0" algn="l">
              <a:spcBef>
                <a:spcPts val="500"/>
              </a:spcBef>
              <a:spcAft>
                <a:spcPts val="0"/>
              </a:spcAft>
              <a:buSzPts val="2200"/>
              <a:buChar char="•"/>
            </a:pPr>
            <a:r>
              <a:rPr b="1" lang="sv-SE"/>
              <a:t>Type of System</a:t>
            </a:r>
            <a:endParaRPr b="1"/>
          </a:p>
          <a:p>
            <a:pPr indent="-368300" lvl="1" marL="914400" rtl="0" algn="l">
              <a:spcBef>
                <a:spcPts val="500"/>
              </a:spcBef>
              <a:spcAft>
                <a:spcPts val="0"/>
              </a:spcAft>
              <a:buSzPts val="2200"/>
              <a:buChar char="•"/>
            </a:pPr>
            <a:r>
              <a:rPr b="1" lang="sv-SE"/>
              <a:t>Approach: </a:t>
            </a:r>
            <a:r>
              <a:rPr lang="sv-SE"/>
              <a:t>What engineering practices?</a:t>
            </a:r>
            <a:endParaRPr/>
          </a:p>
          <a:p>
            <a:pPr indent="-368300" lvl="1" marL="914400" rtl="0" algn="l">
              <a:spcBef>
                <a:spcPts val="500"/>
              </a:spcBef>
              <a:spcAft>
                <a:spcPts val="0"/>
              </a:spcAft>
              <a:buSzPts val="2200"/>
              <a:buChar char="•"/>
            </a:pPr>
            <a:r>
              <a:rPr b="1" lang="sv-SE"/>
              <a:t>Challenges: </a:t>
            </a:r>
            <a:r>
              <a:rPr lang="sv-SE"/>
              <a:t>Key technical and process challenges.</a:t>
            </a:r>
            <a:endParaRPr/>
          </a:p>
          <a:p>
            <a:pPr indent="-368300" lvl="1" marL="914400" rtl="0" algn="l">
              <a:spcBef>
                <a:spcPts val="500"/>
              </a:spcBef>
              <a:spcAft>
                <a:spcPts val="0"/>
              </a:spcAft>
              <a:buSzPts val="2200"/>
              <a:buChar char="•"/>
            </a:pPr>
            <a:r>
              <a:rPr b="1" lang="sv-SE"/>
              <a:t>Results:</a:t>
            </a:r>
            <a:r>
              <a:rPr lang="sv-SE"/>
              <a:t> What happened?</a:t>
            </a:r>
            <a:endParaRPr/>
          </a:p>
          <a:p>
            <a:pPr indent="-368300" lvl="1" marL="914400" rtl="0" algn="l">
              <a:spcBef>
                <a:spcPts val="500"/>
              </a:spcBef>
              <a:spcAft>
                <a:spcPts val="0"/>
              </a:spcAft>
              <a:buSzPts val="2200"/>
              <a:buChar char="•"/>
            </a:pPr>
            <a:r>
              <a:rPr b="1" lang="sv-SE"/>
              <a:t>Conclusions:</a:t>
            </a:r>
            <a:r>
              <a:rPr lang="sv-SE"/>
              <a:t> What did they learn?</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5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466" name="Google Shape;466;p56"/>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Robocode Introduction</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07" name="Google Shape;107;p1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SPLE Principles</a:t>
            </a:r>
            <a:endParaRPr/>
          </a:p>
        </p:txBody>
      </p:sp>
      <p:sp>
        <p:nvSpPr>
          <p:cNvPr id="108" name="Google Shape;108;p1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Variability Management</a:t>
            </a:r>
            <a:endParaRPr/>
          </a:p>
          <a:p>
            <a:pPr indent="-368300" lvl="1" marL="914400" rtl="0" algn="l">
              <a:spcBef>
                <a:spcPts val="500"/>
              </a:spcBef>
              <a:spcAft>
                <a:spcPts val="0"/>
              </a:spcAft>
              <a:buSzPts val="2200"/>
              <a:buChar char="•"/>
            </a:pPr>
            <a:r>
              <a:rPr lang="sv-SE"/>
              <a:t>Variability must be planned for.</a:t>
            </a:r>
            <a:endParaRPr/>
          </a:p>
          <a:p>
            <a:pPr indent="-393700" lvl="0" marL="457200" rtl="0" algn="l">
              <a:spcBef>
                <a:spcPts val="1000"/>
              </a:spcBef>
              <a:spcAft>
                <a:spcPts val="0"/>
              </a:spcAft>
              <a:buSzPts val="2600"/>
              <a:buChar char="•"/>
            </a:pPr>
            <a:r>
              <a:rPr lang="sv-SE"/>
              <a:t>Business-Centric Development</a:t>
            </a:r>
            <a:endParaRPr/>
          </a:p>
          <a:p>
            <a:pPr indent="-368300" lvl="1" marL="914400" rtl="0" algn="l">
              <a:spcBef>
                <a:spcPts val="500"/>
              </a:spcBef>
              <a:spcAft>
                <a:spcPts val="0"/>
              </a:spcAft>
              <a:buSzPts val="2200"/>
              <a:buChar char="•"/>
            </a:pPr>
            <a:r>
              <a:rPr lang="sv-SE"/>
              <a:t>Product line must connect to long-term business strategy</a:t>
            </a:r>
            <a:endParaRPr/>
          </a:p>
          <a:p>
            <a:pPr indent="-393700" lvl="0" marL="457200" rtl="0" algn="l">
              <a:spcBef>
                <a:spcPts val="1000"/>
              </a:spcBef>
              <a:spcAft>
                <a:spcPts val="0"/>
              </a:spcAft>
              <a:buSzPts val="2600"/>
              <a:buChar char="•"/>
            </a:pPr>
            <a:r>
              <a:rPr lang="sv-SE"/>
              <a:t>Architecture-Centric Development</a:t>
            </a:r>
            <a:endParaRPr/>
          </a:p>
          <a:p>
            <a:pPr indent="-368300" lvl="1" marL="914400" rtl="0" algn="l">
              <a:spcBef>
                <a:spcPts val="500"/>
              </a:spcBef>
              <a:spcAft>
                <a:spcPts val="0"/>
              </a:spcAft>
              <a:buSzPts val="2200"/>
              <a:buChar char="•"/>
            </a:pPr>
            <a:r>
              <a:rPr lang="sv-SE"/>
              <a:t>Code takes advantage of similarities between systems</a:t>
            </a:r>
            <a:endParaRPr/>
          </a:p>
          <a:p>
            <a:pPr indent="-393700" lvl="0" marL="457200" rtl="0" algn="l">
              <a:spcBef>
                <a:spcPts val="1000"/>
              </a:spcBef>
              <a:spcAft>
                <a:spcPts val="0"/>
              </a:spcAft>
              <a:buSzPts val="2600"/>
              <a:buChar char="•"/>
            </a:pPr>
            <a:r>
              <a:rPr lang="sv-SE"/>
              <a:t>Two-Life-Cycles</a:t>
            </a:r>
            <a:endParaRPr/>
          </a:p>
          <a:p>
            <a:pPr indent="-368300" lvl="1" marL="914400" rtl="0" algn="l">
              <a:spcBef>
                <a:spcPts val="500"/>
              </a:spcBef>
              <a:spcAft>
                <a:spcPts val="0"/>
              </a:spcAft>
              <a:buSzPts val="2200"/>
              <a:buChar char="•"/>
            </a:pPr>
            <a:r>
              <a:rPr lang="sv-SE"/>
              <a:t>Domain Engineering, followed by Application Engineering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15" name="Google Shape;115;p1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Variability Management</a:t>
            </a:r>
            <a:endParaRPr/>
          </a:p>
        </p:txBody>
      </p:sp>
      <p:sp>
        <p:nvSpPr>
          <p:cNvPr id="116" name="Google Shape;116;p17"/>
          <p:cNvSpPr txBox="1"/>
          <p:nvPr>
            <p:ph idx="1" type="body"/>
          </p:nvPr>
        </p:nvSpPr>
        <p:spPr>
          <a:xfrm>
            <a:off x="468905" y="128240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Commonality</a:t>
            </a:r>
            <a:endParaRPr/>
          </a:p>
          <a:p>
            <a:pPr indent="-368300" lvl="1" marL="914400" rtl="0" algn="l">
              <a:spcBef>
                <a:spcPts val="0"/>
              </a:spcBef>
              <a:spcAft>
                <a:spcPts val="0"/>
              </a:spcAft>
              <a:buSzPts val="2200"/>
              <a:buChar char="•"/>
            </a:pPr>
            <a:r>
              <a:rPr lang="sv-SE"/>
              <a:t>Shared between all products.</a:t>
            </a:r>
            <a:endParaRPr/>
          </a:p>
          <a:p>
            <a:pPr indent="-368300" lvl="1" marL="914400" rtl="0" algn="l">
              <a:spcBef>
                <a:spcPts val="0"/>
              </a:spcBef>
              <a:spcAft>
                <a:spcPts val="0"/>
              </a:spcAft>
              <a:buSzPts val="2200"/>
              <a:buChar char="•"/>
            </a:pPr>
            <a:r>
              <a:rPr lang="sv-SE"/>
              <a:t>Implemented in the platform.</a:t>
            </a:r>
            <a:endParaRPr/>
          </a:p>
          <a:p>
            <a:pPr indent="-393700" lvl="0" marL="457200" rtl="0" algn="l">
              <a:spcBef>
                <a:spcPts val="0"/>
              </a:spcBef>
              <a:spcAft>
                <a:spcPts val="0"/>
              </a:spcAft>
              <a:buSzPts val="2600"/>
              <a:buChar char="•"/>
            </a:pPr>
            <a:r>
              <a:rPr lang="sv-SE"/>
              <a:t>Variability</a:t>
            </a:r>
            <a:endParaRPr/>
          </a:p>
          <a:p>
            <a:pPr indent="-368300" lvl="1" marL="914400" rtl="0" algn="l">
              <a:spcBef>
                <a:spcPts val="0"/>
              </a:spcBef>
              <a:spcAft>
                <a:spcPts val="0"/>
              </a:spcAft>
              <a:buSzPts val="2200"/>
              <a:buChar char="•"/>
            </a:pPr>
            <a:r>
              <a:rPr lang="sv-SE"/>
              <a:t>Unique to subset of products.</a:t>
            </a:r>
            <a:endParaRPr/>
          </a:p>
          <a:p>
            <a:pPr indent="-368300" lvl="1" marL="914400" rtl="0" algn="l">
              <a:spcBef>
                <a:spcPts val="0"/>
              </a:spcBef>
              <a:spcAft>
                <a:spcPts val="0"/>
              </a:spcAft>
              <a:buSzPts val="2200"/>
              <a:buChar char="•"/>
            </a:pPr>
            <a:r>
              <a:rPr lang="sv-SE"/>
              <a:t>Implemented so it is only in that subset.</a:t>
            </a:r>
            <a:endParaRPr/>
          </a:p>
          <a:p>
            <a:pPr indent="-393700" lvl="0" marL="457200" rtl="0" algn="l">
              <a:spcBef>
                <a:spcPts val="0"/>
              </a:spcBef>
              <a:spcAft>
                <a:spcPts val="0"/>
              </a:spcAft>
              <a:buSzPts val="2600"/>
              <a:buChar char="•"/>
            </a:pPr>
            <a:r>
              <a:rPr lang="sv-SE"/>
              <a:t>Product-specific </a:t>
            </a:r>
            <a:endParaRPr/>
          </a:p>
          <a:p>
            <a:pPr indent="-368300" lvl="1" marL="914400" rtl="0" algn="l">
              <a:spcBef>
                <a:spcPts val="0"/>
              </a:spcBef>
              <a:spcAft>
                <a:spcPts val="0"/>
              </a:spcAft>
              <a:buSzPts val="2200"/>
              <a:buChar char="•"/>
            </a:pPr>
            <a:r>
              <a:rPr lang="sv-SE"/>
              <a:t>Something unique to a single product.</a:t>
            </a:r>
            <a:endParaRPr/>
          </a:p>
          <a:p>
            <a:pPr indent="-368300" lvl="1" marL="914400" rtl="0" algn="l">
              <a:spcBef>
                <a:spcPts val="0"/>
              </a:spcBef>
              <a:spcAft>
                <a:spcPts val="0"/>
              </a:spcAft>
              <a:buSzPts val="2200"/>
              <a:buChar char="•"/>
            </a:pPr>
            <a:r>
              <a:rPr lang="sv-SE"/>
              <a:t>Platform must support unique adaptations.</a:t>
            </a:r>
            <a:endParaRPr/>
          </a:p>
        </p:txBody>
      </p:sp>
      <p:pic>
        <p:nvPicPr>
          <p:cNvPr id="117" name="Google Shape;117;p17"/>
          <p:cNvPicPr preferRelativeResize="0"/>
          <p:nvPr/>
        </p:nvPicPr>
        <p:blipFill>
          <a:blip r:embed="rId3">
            <a:alphaModFix/>
          </a:blip>
          <a:stretch>
            <a:fillRect/>
          </a:stretch>
        </p:blipFill>
        <p:spPr>
          <a:xfrm>
            <a:off x="5166975" y="1176700"/>
            <a:ext cx="3977025" cy="1878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24" name="Google Shape;124;p1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Reasoning about Variability</a:t>
            </a:r>
            <a:endParaRPr/>
          </a:p>
        </p:txBody>
      </p:sp>
      <p:sp>
        <p:nvSpPr>
          <p:cNvPr id="125" name="Google Shape;125;p18"/>
          <p:cNvSpPr txBox="1"/>
          <p:nvPr>
            <p:ph idx="1" type="body"/>
          </p:nvPr>
        </p:nvSpPr>
        <p:spPr>
          <a:xfrm>
            <a:off x="468901" y="1282400"/>
            <a:ext cx="81636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Variation Point</a:t>
            </a:r>
            <a:endParaRPr b="1"/>
          </a:p>
          <a:p>
            <a:pPr indent="-368300" lvl="1" marL="914400" rtl="0" algn="l">
              <a:spcBef>
                <a:spcPts val="500"/>
              </a:spcBef>
              <a:spcAft>
                <a:spcPts val="0"/>
              </a:spcAft>
              <a:buSzPts val="2200"/>
              <a:buChar char="•"/>
            </a:pPr>
            <a:r>
              <a:rPr lang="sv-SE"/>
              <a:t>A point where a concrete system can</a:t>
            </a:r>
            <a:br>
              <a:rPr lang="sv-SE"/>
            </a:br>
            <a:r>
              <a:rPr lang="sv-SE"/>
              <a:t>differ from another.</a:t>
            </a:r>
            <a:endParaRPr/>
          </a:p>
          <a:p>
            <a:pPr indent="-368300" lvl="1" marL="914400" rtl="0" algn="l">
              <a:spcBef>
                <a:spcPts val="500"/>
              </a:spcBef>
              <a:spcAft>
                <a:spcPts val="0"/>
              </a:spcAft>
              <a:buSzPts val="2200"/>
              <a:buChar char="•"/>
            </a:pPr>
            <a:r>
              <a:rPr lang="sv-SE"/>
              <a:t>Ex: which features are supported by </a:t>
            </a:r>
            <a:br>
              <a:rPr lang="sv-SE"/>
            </a:br>
            <a:r>
              <a:rPr lang="sv-SE"/>
              <a:t>this security alarm?</a:t>
            </a:r>
            <a:endParaRPr/>
          </a:p>
          <a:p>
            <a:pPr indent="-393700" lvl="0" marL="457200" rtl="0" algn="l">
              <a:spcBef>
                <a:spcPts val="1000"/>
              </a:spcBef>
              <a:spcAft>
                <a:spcPts val="0"/>
              </a:spcAft>
              <a:buSzPts val="2600"/>
              <a:buChar char="•"/>
            </a:pPr>
            <a:r>
              <a:rPr b="1" lang="sv-SE"/>
              <a:t>Feature </a:t>
            </a:r>
            <a:endParaRPr b="1"/>
          </a:p>
          <a:p>
            <a:pPr indent="-368300" lvl="1" marL="914400" rtl="0" algn="l">
              <a:spcBef>
                <a:spcPts val="500"/>
              </a:spcBef>
              <a:spcAft>
                <a:spcPts val="0"/>
              </a:spcAft>
              <a:buSzPts val="2200"/>
              <a:buChar char="•"/>
            </a:pPr>
            <a:r>
              <a:rPr lang="sv-SE"/>
              <a:t>The options that can be chosen at each variation point.</a:t>
            </a:r>
            <a:endParaRPr/>
          </a:p>
          <a:p>
            <a:pPr indent="-368300" lvl="1" marL="914400" rtl="0" algn="l">
              <a:spcBef>
                <a:spcPts val="500"/>
              </a:spcBef>
              <a:spcAft>
                <a:spcPts val="0"/>
              </a:spcAft>
              <a:buSzPts val="2200"/>
              <a:buChar char="•"/>
            </a:pPr>
            <a:r>
              <a:rPr lang="sv-SE"/>
              <a:t>Ex: Motion detection, camera</a:t>
            </a:r>
            <a:endParaRPr/>
          </a:p>
        </p:txBody>
      </p:sp>
      <p:pic>
        <p:nvPicPr>
          <p:cNvPr id="126" name="Google Shape;126;p18"/>
          <p:cNvPicPr preferRelativeResize="0"/>
          <p:nvPr/>
        </p:nvPicPr>
        <p:blipFill>
          <a:blip r:embed="rId3">
            <a:alphaModFix/>
          </a:blip>
          <a:stretch>
            <a:fillRect/>
          </a:stretch>
        </p:blipFill>
        <p:spPr>
          <a:xfrm>
            <a:off x="6375163" y="1378400"/>
            <a:ext cx="2257425" cy="1752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33" name="Google Shape;133;p1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Constraints on Variability</a:t>
            </a:r>
            <a:endParaRPr/>
          </a:p>
        </p:txBody>
      </p:sp>
      <p:sp>
        <p:nvSpPr>
          <p:cNvPr id="134" name="Google Shape;134;p1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Variability Dependencies</a:t>
            </a:r>
            <a:endParaRPr/>
          </a:p>
          <a:p>
            <a:pPr indent="-368300" lvl="1" marL="914400" rtl="0" algn="l">
              <a:spcBef>
                <a:spcPts val="500"/>
              </a:spcBef>
              <a:spcAft>
                <a:spcPts val="0"/>
              </a:spcAft>
              <a:buSzPts val="2200"/>
              <a:buChar char="•"/>
            </a:pPr>
            <a:r>
              <a:rPr lang="sv-SE"/>
              <a:t>Dependencies for one variation point.</a:t>
            </a:r>
            <a:endParaRPr/>
          </a:p>
          <a:p>
            <a:pPr indent="-368300" lvl="1" marL="914400" rtl="0" algn="l">
              <a:spcBef>
                <a:spcPts val="500"/>
              </a:spcBef>
              <a:spcAft>
                <a:spcPts val="0"/>
              </a:spcAft>
              <a:buSzPts val="2200"/>
              <a:buChar char="•"/>
            </a:pPr>
            <a:r>
              <a:rPr lang="sv-SE"/>
              <a:t>How many features can we choose from?</a:t>
            </a:r>
            <a:endParaRPr/>
          </a:p>
          <a:p>
            <a:pPr indent="-368300" lvl="1" marL="914400" rtl="0" algn="l">
              <a:spcBef>
                <a:spcPts val="500"/>
              </a:spcBef>
              <a:spcAft>
                <a:spcPts val="0"/>
              </a:spcAft>
              <a:buSzPts val="2200"/>
              <a:buChar char="•"/>
            </a:pPr>
            <a:r>
              <a:rPr lang="sv-SE"/>
              <a:t>Which are mandatory? Optional?</a:t>
            </a:r>
            <a:endParaRPr/>
          </a:p>
          <a:p>
            <a:pPr indent="-393700" lvl="0" marL="457200" rtl="0" algn="l">
              <a:spcBef>
                <a:spcPts val="1000"/>
              </a:spcBef>
              <a:spcAft>
                <a:spcPts val="0"/>
              </a:spcAft>
              <a:buSzPts val="2600"/>
              <a:buChar char="•"/>
            </a:pPr>
            <a:r>
              <a:rPr lang="sv-SE"/>
              <a:t>Feature Dependencies</a:t>
            </a:r>
            <a:endParaRPr/>
          </a:p>
          <a:p>
            <a:pPr indent="-368300" lvl="1" marL="914400" rtl="0" algn="l">
              <a:spcBef>
                <a:spcPts val="500"/>
              </a:spcBef>
              <a:spcAft>
                <a:spcPts val="0"/>
              </a:spcAft>
              <a:buSzPts val="2200"/>
              <a:buChar char="•"/>
            </a:pPr>
            <a:r>
              <a:rPr lang="sv-SE"/>
              <a:t>Dependencies between features.</a:t>
            </a:r>
            <a:endParaRPr/>
          </a:p>
          <a:p>
            <a:pPr indent="-368300" lvl="1" marL="914400" rtl="0" algn="l">
              <a:spcBef>
                <a:spcPts val="500"/>
              </a:spcBef>
              <a:spcAft>
                <a:spcPts val="0"/>
              </a:spcAft>
              <a:buSzPts val="2200"/>
              <a:buChar char="•"/>
            </a:pPr>
            <a:r>
              <a:rPr lang="sv-SE"/>
              <a:t>Choosing one feature requires also choosing another.</a:t>
            </a:r>
            <a:endParaRPr/>
          </a:p>
          <a:p>
            <a:pPr indent="-368300" lvl="1" marL="914400" rtl="0" algn="l">
              <a:spcBef>
                <a:spcPts val="500"/>
              </a:spcBef>
              <a:spcAft>
                <a:spcPts val="0"/>
              </a:spcAft>
              <a:buSzPts val="2200"/>
              <a:buChar char="•"/>
            </a:pPr>
            <a:r>
              <a:rPr lang="sv-SE"/>
              <a:t>Choosing one feature excludes another.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41" name="Google Shape;141;p2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Features and Products</a:t>
            </a:r>
            <a:endParaRPr/>
          </a:p>
        </p:txBody>
      </p:sp>
      <p:sp>
        <p:nvSpPr>
          <p:cNvPr id="142" name="Google Shape;142;p2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Any end-user-visible characteristic or behavior of a system is a </a:t>
            </a:r>
            <a:r>
              <a:rPr b="1" lang="sv-SE"/>
              <a:t>feature</a:t>
            </a:r>
            <a:r>
              <a:rPr lang="sv-SE"/>
              <a:t>.</a:t>
            </a:r>
            <a:endParaRPr/>
          </a:p>
          <a:p>
            <a:pPr indent="-368300" lvl="1" marL="914400" rtl="0" algn="l">
              <a:spcBef>
                <a:spcPts val="500"/>
              </a:spcBef>
              <a:spcAft>
                <a:spcPts val="0"/>
              </a:spcAft>
              <a:buSzPts val="2200"/>
              <a:buChar char="•"/>
            </a:pPr>
            <a:r>
              <a:rPr lang="sv-SE"/>
              <a:t>(often, functionality a user can directly interact with)</a:t>
            </a:r>
            <a:endParaRPr/>
          </a:p>
          <a:p>
            <a:pPr indent="-393700" lvl="0" marL="457200" rtl="0" algn="l">
              <a:spcBef>
                <a:spcPts val="1000"/>
              </a:spcBef>
              <a:spcAft>
                <a:spcPts val="0"/>
              </a:spcAft>
              <a:buSzPts val="2600"/>
              <a:buChar char="•"/>
            </a:pPr>
            <a:r>
              <a:rPr lang="sv-SE"/>
              <a:t>A concrete </a:t>
            </a:r>
            <a:r>
              <a:rPr b="1" lang="sv-SE"/>
              <a:t>product</a:t>
            </a:r>
            <a:r>
              <a:rPr lang="sv-SE"/>
              <a:t> is a valid </a:t>
            </a:r>
            <a:r>
              <a:rPr b="1" lang="sv-SE"/>
              <a:t>feature selection</a:t>
            </a:r>
            <a:r>
              <a:rPr lang="sv-SE"/>
              <a:t>.</a:t>
            </a:r>
            <a:endParaRPr/>
          </a:p>
          <a:p>
            <a:pPr indent="-368300" lvl="1" marL="914400" rtl="0" algn="l">
              <a:spcBef>
                <a:spcPts val="500"/>
              </a:spcBef>
              <a:spcAft>
                <a:spcPts val="0"/>
              </a:spcAft>
              <a:buSzPts val="2200"/>
              <a:buChar char="•"/>
            </a:pPr>
            <a:r>
              <a:rPr lang="sv-SE"/>
              <a:t>Fulfills all </a:t>
            </a:r>
            <a:r>
              <a:rPr b="1" lang="sv-SE"/>
              <a:t>variability and feature dependencies.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sta bilden Master">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itle Master blå">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